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9933"/>
              </a:solidFill>
              <a:prstDash val="solid"/>
              <a:round/>
            </a:ln>
          </a:left>
          <a:right>
            <a:ln w="12700" cap="flat">
              <a:solidFill>
                <a:srgbClr val="FF9933"/>
              </a:solidFill>
              <a:prstDash val="solid"/>
              <a:round/>
            </a:ln>
          </a:right>
          <a:top>
            <a:ln w="12700" cap="flat">
              <a:solidFill>
                <a:srgbClr val="FF9933"/>
              </a:solidFill>
              <a:prstDash val="solid"/>
              <a:round/>
            </a:ln>
          </a:top>
          <a:bottom>
            <a:ln w="12700" cap="flat">
              <a:solidFill>
                <a:srgbClr val="FF9933"/>
              </a:solidFill>
              <a:prstDash val="solid"/>
              <a:round/>
            </a:ln>
          </a:bottom>
          <a:insideH>
            <a:ln w="12700" cap="flat">
              <a:solidFill>
                <a:srgbClr val="FF9933"/>
              </a:solidFill>
              <a:prstDash val="solid"/>
              <a:round/>
            </a:ln>
          </a:insideH>
          <a:insideV>
            <a:ln w="12700" cap="flat">
              <a:solidFill>
                <a:srgbClr val="FF9933"/>
              </a:solidFill>
              <a:prstDash val="solid"/>
              <a:round/>
            </a:ln>
          </a:insideV>
        </a:tcBdr>
        <a:fill>
          <a:solidFill>
            <a:srgbClr val="D7D0CA"/>
          </a:solidFill>
        </a:fill>
      </a:tcStyle>
    </a:wholeTbl>
    <a:band2H>
      <a:tcTxStyle/>
      <a:tcStyle>
        <a:tcBdr/>
        <a:fill>
          <a:solidFill>
            <a:srgbClr val="ECE9E6"/>
          </a:solidFill>
        </a:fill>
      </a:tcStyle>
    </a:band2H>
    <a:firstCol>
      <a:tcTxStyle b="on" i="off">
        <a:fontRef idx="minor">
          <a:srgbClr val="FF9933"/>
        </a:fontRef>
        <a:srgbClr val="FF9933"/>
      </a:tcTxStyle>
      <a:tcStyle>
        <a:tcBdr>
          <a:left>
            <a:ln w="12700" cap="flat">
              <a:solidFill>
                <a:srgbClr val="FF9933"/>
              </a:solidFill>
              <a:prstDash val="solid"/>
              <a:round/>
            </a:ln>
          </a:left>
          <a:right>
            <a:ln w="12700" cap="flat">
              <a:solidFill>
                <a:srgbClr val="FF9933"/>
              </a:solidFill>
              <a:prstDash val="solid"/>
              <a:round/>
            </a:ln>
          </a:right>
          <a:top>
            <a:ln w="12700" cap="flat">
              <a:solidFill>
                <a:srgbClr val="FF9933"/>
              </a:solidFill>
              <a:prstDash val="solid"/>
              <a:round/>
            </a:ln>
          </a:top>
          <a:bottom>
            <a:ln w="12700" cap="flat">
              <a:solidFill>
                <a:srgbClr val="FF9933"/>
              </a:solidFill>
              <a:prstDash val="solid"/>
              <a:round/>
            </a:ln>
          </a:bottom>
          <a:insideH>
            <a:ln w="12700" cap="flat">
              <a:solidFill>
                <a:srgbClr val="FF9933"/>
              </a:solidFill>
              <a:prstDash val="solid"/>
              <a:round/>
            </a:ln>
          </a:insideH>
          <a:insideV>
            <a:ln w="12700" cap="flat">
              <a:solidFill>
                <a:srgbClr val="FF9933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9933"/>
        </a:fontRef>
        <a:srgbClr val="FF9933"/>
      </a:tcTxStyle>
      <a:tcStyle>
        <a:tcBdr>
          <a:left>
            <a:ln w="12700" cap="flat">
              <a:solidFill>
                <a:srgbClr val="FF9933"/>
              </a:solidFill>
              <a:prstDash val="solid"/>
              <a:round/>
            </a:ln>
          </a:left>
          <a:right>
            <a:ln w="12700" cap="flat">
              <a:solidFill>
                <a:srgbClr val="FF9933"/>
              </a:solidFill>
              <a:prstDash val="solid"/>
              <a:round/>
            </a:ln>
          </a:right>
          <a:top>
            <a:ln w="38100" cap="flat">
              <a:solidFill>
                <a:srgbClr val="FF9933"/>
              </a:solidFill>
              <a:prstDash val="solid"/>
              <a:round/>
            </a:ln>
          </a:top>
          <a:bottom>
            <a:ln w="12700" cap="flat">
              <a:solidFill>
                <a:srgbClr val="FF9933"/>
              </a:solidFill>
              <a:prstDash val="solid"/>
              <a:round/>
            </a:ln>
          </a:bottom>
          <a:insideH>
            <a:ln w="12700" cap="flat">
              <a:solidFill>
                <a:srgbClr val="FF9933"/>
              </a:solidFill>
              <a:prstDash val="solid"/>
              <a:round/>
            </a:ln>
          </a:insideH>
          <a:insideV>
            <a:ln w="12700" cap="flat">
              <a:solidFill>
                <a:srgbClr val="FF9933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9933"/>
        </a:fontRef>
        <a:srgbClr val="FF9933"/>
      </a:tcTxStyle>
      <a:tcStyle>
        <a:tcBdr>
          <a:left>
            <a:ln w="12700" cap="flat">
              <a:solidFill>
                <a:srgbClr val="FF9933"/>
              </a:solidFill>
              <a:prstDash val="solid"/>
              <a:round/>
            </a:ln>
          </a:left>
          <a:right>
            <a:ln w="12700" cap="flat">
              <a:solidFill>
                <a:srgbClr val="FF9933"/>
              </a:solidFill>
              <a:prstDash val="solid"/>
              <a:round/>
            </a:ln>
          </a:right>
          <a:top>
            <a:ln w="12700" cap="flat">
              <a:solidFill>
                <a:srgbClr val="FF9933"/>
              </a:solidFill>
              <a:prstDash val="solid"/>
              <a:round/>
            </a:ln>
          </a:top>
          <a:bottom>
            <a:ln w="38100" cap="flat">
              <a:solidFill>
                <a:srgbClr val="FF9933"/>
              </a:solidFill>
              <a:prstDash val="solid"/>
              <a:round/>
            </a:ln>
          </a:bottom>
          <a:insideH>
            <a:ln w="12700" cap="flat">
              <a:solidFill>
                <a:srgbClr val="FF9933"/>
              </a:solidFill>
              <a:prstDash val="solid"/>
              <a:round/>
            </a:ln>
          </a:insideH>
          <a:insideV>
            <a:ln w="12700" cap="flat">
              <a:solidFill>
                <a:srgbClr val="FF9933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9933"/>
              </a:solidFill>
              <a:prstDash val="solid"/>
              <a:round/>
            </a:ln>
          </a:left>
          <a:right>
            <a:ln w="12700" cap="flat">
              <a:solidFill>
                <a:srgbClr val="FF9933"/>
              </a:solidFill>
              <a:prstDash val="solid"/>
              <a:round/>
            </a:ln>
          </a:right>
          <a:top>
            <a:ln w="12700" cap="flat">
              <a:solidFill>
                <a:srgbClr val="FF9933"/>
              </a:solidFill>
              <a:prstDash val="solid"/>
              <a:round/>
            </a:ln>
          </a:top>
          <a:bottom>
            <a:ln w="12700" cap="flat">
              <a:solidFill>
                <a:srgbClr val="FF9933"/>
              </a:solidFill>
              <a:prstDash val="solid"/>
              <a:round/>
            </a:ln>
          </a:bottom>
          <a:insideH>
            <a:ln w="12700" cap="flat">
              <a:solidFill>
                <a:srgbClr val="FF9933"/>
              </a:solidFill>
              <a:prstDash val="solid"/>
              <a:round/>
            </a:ln>
          </a:insideH>
          <a:insideV>
            <a:ln w="12700" cap="flat">
              <a:solidFill>
                <a:srgbClr val="FF9933"/>
              </a:solidFill>
              <a:prstDash val="solid"/>
              <a:round/>
            </a:ln>
          </a:insideV>
        </a:tcBdr>
        <a:fill>
          <a:solidFill>
            <a:srgbClr val="FFECE2"/>
          </a:solidFill>
        </a:fill>
      </a:tcStyle>
    </a:wholeTbl>
    <a:band2H>
      <a:tcTxStyle/>
      <a:tcStyle>
        <a:tcBdr/>
        <a:fill>
          <a:solidFill>
            <a:srgbClr val="FFF5F1"/>
          </a:solidFill>
        </a:fill>
      </a:tcStyle>
    </a:band2H>
    <a:firstCol>
      <a:tcTxStyle b="on" i="off">
        <a:fontRef idx="minor">
          <a:srgbClr val="FF9933"/>
        </a:fontRef>
        <a:srgbClr val="FF9933"/>
      </a:tcTxStyle>
      <a:tcStyle>
        <a:tcBdr>
          <a:left>
            <a:ln w="12700" cap="flat">
              <a:solidFill>
                <a:srgbClr val="FF9933"/>
              </a:solidFill>
              <a:prstDash val="solid"/>
              <a:round/>
            </a:ln>
          </a:left>
          <a:right>
            <a:ln w="12700" cap="flat">
              <a:solidFill>
                <a:srgbClr val="FF9933"/>
              </a:solidFill>
              <a:prstDash val="solid"/>
              <a:round/>
            </a:ln>
          </a:right>
          <a:top>
            <a:ln w="12700" cap="flat">
              <a:solidFill>
                <a:srgbClr val="FF9933"/>
              </a:solidFill>
              <a:prstDash val="solid"/>
              <a:round/>
            </a:ln>
          </a:top>
          <a:bottom>
            <a:ln w="12700" cap="flat">
              <a:solidFill>
                <a:srgbClr val="FF9933"/>
              </a:solidFill>
              <a:prstDash val="solid"/>
              <a:round/>
            </a:ln>
          </a:bottom>
          <a:insideH>
            <a:ln w="12700" cap="flat">
              <a:solidFill>
                <a:srgbClr val="FF9933"/>
              </a:solidFill>
              <a:prstDash val="solid"/>
              <a:round/>
            </a:ln>
          </a:insideH>
          <a:insideV>
            <a:ln w="12700" cap="flat">
              <a:solidFill>
                <a:srgbClr val="FF9933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9933"/>
        </a:fontRef>
        <a:srgbClr val="FF9933"/>
      </a:tcTxStyle>
      <a:tcStyle>
        <a:tcBdr>
          <a:left>
            <a:ln w="12700" cap="flat">
              <a:solidFill>
                <a:srgbClr val="FF9933"/>
              </a:solidFill>
              <a:prstDash val="solid"/>
              <a:round/>
            </a:ln>
          </a:left>
          <a:right>
            <a:ln w="12700" cap="flat">
              <a:solidFill>
                <a:srgbClr val="FF9933"/>
              </a:solidFill>
              <a:prstDash val="solid"/>
              <a:round/>
            </a:ln>
          </a:right>
          <a:top>
            <a:ln w="38100" cap="flat">
              <a:solidFill>
                <a:srgbClr val="FF9933"/>
              </a:solidFill>
              <a:prstDash val="solid"/>
              <a:round/>
            </a:ln>
          </a:top>
          <a:bottom>
            <a:ln w="12700" cap="flat">
              <a:solidFill>
                <a:srgbClr val="FF9933"/>
              </a:solidFill>
              <a:prstDash val="solid"/>
              <a:round/>
            </a:ln>
          </a:bottom>
          <a:insideH>
            <a:ln w="12700" cap="flat">
              <a:solidFill>
                <a:srgbClr val="FF9933"/>
              </a:solidFill>
              <a:prstDash val="solid"/>
              <a:round/>
            </a:ln>
          </a:insideH>
          <a:insideV>
            <a:ln w="12700" cap="flat">
              <a:solidFill>
                <a:srgbClr val="FF9933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9933"/>
        </a:fontRef>
        <a:srgbClr val="FF9933"/>
      </a:tcTxStyle>
      <a:tcStyle>
        <a:tcBdr>
          <a:left>
            <a:ln w="12700" cap="flat">
              <a:solidFill>
                <a:srgbClr val="FF9933"/>
              </a:solidFill>
              <a:prstDash val="solid"/>
              <a:round/>
            </a:ln>
          </a:left>
          <a:right>
            <a:ln w="12700" cap="flat">
              <a:solidFill>
                <a:srgbClr val="FF9933"/>
              </a:solidFill>
              <a:prstDash val="solid"/>
              <a:round/>
            </a:ln>
          </a:right>
          <a:top>
            <a:ln w="12700" cap="flat">
              <a:solidFill>
                <a:srgbClr val="FF9933"/>
              </a:solidFill>
              <a:prstDash val="solid"/>
              <a:round/>
            </a:ln>
          </a:top>
          <a:bottom>
            <a:ln w="38100" cap="flat">
              <a:solidFill>
                <a:srgbClr val="FF9933"/>
              </a:solidFill>
              <a:prstDash val="solid"/>
              <a:round/>
            </a:ln>
          </a:bottom>
          <a:insideH>
            <a:ln w="12700" cap="flat">
              <a:solidFill>
                <a:srgbClr val="FF9933"/>
              </a:solidFill>
              <a:prstDash val="solid"/>
              <a:round/>
            </a:ln>
          </a:insideH>
          <a:insideV>
            <a:ln w="12700" cap="flat">
              <a:solidFill>
                <a:srgbClr val="FF9933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9933"/>
              </a:solidFill>
              <a:prstDash val="solid"/>
              <a:round/>
            </a:ln>
          </a:left>
          <a:right>
            <a:ln w="12700" cap="flat">
              <a:solidFill>
                <a:srgbClr val="FF9933"/>
              </a:solidFill>
              <a:prstDash val="solid"/>
              <a:round/>
            </a:ln>
          </a:right>
          <a:top>
            <a:ln w="12700" cap="flat">
              <a:solidFill>
                <a:srgbClr val="FF9933"/>
              </a:solidFill>
              <a:prstDash val="solid"/>
              <a:round/>
            </a:ln>
          </a:top>
          <a:bottom>
            <a:ln w="12700" cap="flat">
              <a:solidFill>
                <a:srgbClr val="FF9933"/>
              </a:solidFill>
              <a:prstDash val="solid"/>
              <a:round/>
            </a:ln>
          </a:bottom>
          <a:insideH>
            <a:ln w="12700" cap="flat">
              <a:solidFill>
                <a:srgbClr val="FF9933"/>
              </a:solidFill>
              <a:prstDash val="solid"/>
              <a:round/>
            </a:ln>
          </a:insideH>
          <a:insideV>
            <a:ln w="12700" cap="flat">
              <a:solidFill>
                <a:srgbClr val="FF9933"/>
              </a:solidFill>
              <a:prstDash val="solid"/>
              <a:round/>
            </a:ln>
          </a:insideV>
        </a:tcBdr>
        <a:fill>
          <a:solidFill>
            <a:srgbClr val="D9CCCB"/>
          </a:solidFill>
        </a:fill>
      </a:tcStyle>
    </a:wholeTbl>
    <a:band2H>
      <a:tcTxStyle/>
      <a:tcStyle>
        <a:tcBdr/>
        <a:fill>
          <a:solidFill>
            <a:srgbClr val="EDE7E7"/>
          </a:solidFill>
        </a:fill>
      </a:tcStyle>
    </a:band2H>
    <a:firstCol>
      <a:tcTxStyle b="on" i="off">
        <a:fontRef idx="minor">
          <a:srgbClr val="FF9933"/>
        </a:fontRef>
        <a:srgbClr val="FF9933"/>
      </a:tcTxStyle>
      <a:tcStyle>
        <a:tcBdr>
          <a:left>
            <a:ln w="12700" cap="flat">
              <a:solidFill>
                <a:srgbClr val="FF9933"/>
              </a:solidFill>
              <a:prstDash val="solid"/>
              <a:round/>
            </a:ln>
          </a:left>
          <a:right>
            <a:ln w="12700" cap="flat">
              <a:solidFill>
                <a:srgbClr val="FF9933"/>
              </a:solidFill>
              <a:prstDash val="solid"/>
              <a:round/>
            </a:ln>
          </a:right>
          <a:top>
            <a:ln w="12700" cap="flat">
              <a:solidFill>
                <a:srgbClr val="FF9933"/>
              </a:solidFill>
              <a:prstDash val="solid"/>
              <a:round/>
            </a:ln>
          </a:top>
          <a:bottom>
            <a:ln w="12700" cap="flat">
              <a:solidFill>
                <a:srgbClr val="FF9933"/>
              </a:solidFill>
              <a:prstDash val="solid"/>
              <a:round/>
            </a:ln>
          </a:bottom>
          <a:insideH>
            <a:ln w="12700" cap="flat">
              <a:solidFill>
                <a:srgbClr val="FF9933"/>
              </a:solidFill>
              <a:prstDash val="solid"/>
              <a:round/>
            </a:ln>
          </a:insideH>
          <a:insideV>
            <a:ln w="12700" cap="flat">
              <a:solidFill>
                <a:srgbClr val="FF9933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9933"/>
        </a:fontRef>
        <a:srgbClr val="FF9933"/>
      </a:tcTxStyle>
      <a:tcStyle>
        <a:tcBdr>
          <a:left>
            <a:ln w="12700" cap="flat">
              <a:solidFill>
                <a:srgbClr val="FF9933"/>
              </a:solidFill>
              <a:prstDash val="solid"/>
              <a:round/>
            </a:ln>
          </a:left>
          <a:right>
            <a:ln w="12700" cap="flat">
              <a:solidFill>
                <a:srgbClr val="FF9933"/>
              </a:solidFill>
              <a:prstDash val="solid"/>
              <a:round/>
            </a:ln>
          </a:right>
          <a:top>
            <a:ln w="38100" cap="flat">
              <a:solidFill>
                <a:srgbClr val="FF9933"/>
              </a:solidFill>
              <a:prstDash val="solid"/>
              <a:round/>
            </a:ln>
          </a:top>
          <a:bottom>
            <a:ln w="12700" cap="flat">
              <a:solidFill>
                <a:srgbClr val="FF9933"/>
              </a:solidFill>
              <a:prstDash val="solid"/>
              <a:round/>
            </a:ln>
          </a:bottom>
          <a:insideH>
            <a:ln w="12700" cap="flat">
              <a:solidFill>
                <a:srgbClr val="FF9933"/>
              </a:solidFill>
              <a:prstDash val="solid"/>
              <a:round/>
            </a:ln>
          </a:insideH>
          <a:insideV>
            <a:ln w="12700" cap="flat">
              <a:solidFill>
                <a:srgbClr val="FF9933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9933"/>
        </a:fontRef>
        <a:srgbClr val="FF9933"/>
      </a:tcTxStyle>
      <a:tcStyle>
        <a:tcBdr>
          <a:left>
            <a:ln w="12700" cap="flat">
              <a:solidFill>
                <a:srgbClr val="FF9933"/>
              </a:solidFill>
              <a:prstDash val="solid"/>
              <a:round/>
            </a:ln>
          </a:left>
          <a:right>
            <a:ln w="12700" cap="flat">
              <a:solidFill>
                <a:srgbClr val="FF9933"/>
              </a:solidFill>
              <a:prstDash val="solid"/>
              <a:round/>
            </a:ln>
          </a:right>
          <a:top>
            <a:ln w="12700" cap="flat">
              <a:solidFill>
                <a:srgbClr val="FF9933"/>
              </a:solidFill>
              <a:prstDash val="solid"/>
              <a:round/>
            </a:ln>
          </a:top>
          <a:bottom>
            <a:ln w="38100" cap="flat">
              <a:solidFill>
                <a:srgbClr val="FF9933"/>
              </a:solidFill>
              <a:prstDash val="solid"/>
              <a:round/>
            </a:ln>
          </a:bottom>
          <a:insideH>
            <a:ln w="12700" cap="flat">
              <a:solidFill>
                <a:srgbClr val="FF9933"/>
              </a:solidFill>
              <a:prstDash val="solid"/>
              <a:round/>
            </a:ln>
          </a:insideH>
          <a:insideV>
            <a:ln w="12700" cap="flat">
              <a:solidFill>
                <a:srgbClr val="FF9933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9933"/>
          </a:solidFill>
        </a:fill>
      </a:tcStyle>
    </a:band2H>
    <a:firstCol>
      <a:tcTxStyle b="on" i="off">
        <a:fontRef idx="minor">
          <a:srgbClr val="FF9933"/>
        </a:fontRef>
        <a:srgbClr val="FF993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9933"/>
          </a:solidFill>
        </a:fill>
      </a:tcStyle>
    </a:lastRow>
    <a:firstRow>
      <a:tcTxStyle b="on" i="off">
        <a:fontRef idx="minor">
          <a:srgbClr val="FF9933"/>
        </a:fontRef>
        <a:srgbClr val="FF993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9933"/>
              </a:solidFill>
              <a:prstDash val="solid"/>
              <a:round/>
            </a:ln>
          </a:left>
          <a:right>
            <a:ln w="12700" cap="flat">
              <a:solidFill>
                <a:srgbClr val="FF9933"/>
              </a:solidFill>
              <a:prstDash val="solid"/>
              <a:round/>
            </a:ln>
          </a:right>
          <a:top>
            <a:ln w="12700" cap="flat">
              <a:solidFill>
                <a:srgbClr val="FF9933"/>
              </a:solidFill>
              <a:prstDash val="solid"/>
              <a:round/>
            </a:ln>
          </a:top>
          <a:bottom>
            <a:ln w="12700" cap="flat">
              <a:solidFill>
                <a:srgbClr val="FF9933"/>
              </a:solidFill>
              <a:prstDash val="solid"/>
              <a:round/>
            </a:ln>
          </a:bottom>
          <a:insideH>
            <a:ln w="12700" cap="flat">
              <a:solidFill>
                <a:srgbClr val="FF9933"/>
              </a:solidFill>
              <a:prstDash val="solid"/>
              <a:round/>
            </a:ln>
          </a:insideH>
          <a:insideV>
            <a:ln w="12700" cap="flat">
              <a:solidFill>
                <a:srgbClr val="FF9933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9933"/>
        </a:fontRef>
        <a:srgbClr val="FF9933"/>
      </a:tcTxStyle>
      <a:tcStyle>
        <a:tcBdr>
          <a:left>
            <a:ln w="12700" cap="flat">
              <a:solidFill>
                <a:srgbClr val="FF9933"/>
              </a:solidFill>
              <a:prstDash val="solid"/>
              <a:round/>
            </a:ln>
          </a:left>
          <a:right>
            <a:ln w="12700" cap="flat">
              <a:solidFill>
                <a:srgbClr val="FF9933"/>
              </a:solidFill>
              <a:prstDash val="solid"/>
              <a:round/>
            </a:ln>
          </a:right>
          <a:top>
            <a:ln w="12700" cap="flat">
              <a:solidFill>
                <a:srgbClr val="FF9933"/>
              </a:solidFill>
              <a:prstDash val="solid"/>
              <a:round/>
            </a:ln>
          </a:top>
          <a:bottom>
            <a:ln w="12700" cap="flat">
              <a:solidFill>
                <a:srgbClr val="FF9933"/>
              </a:solidFill>
              <a:prstDash val="solid"/>
              <a:round/>
            </a:ln>
          </a:bottom>
          <a:insideH>
            <a:ln w="12700" cap="flat">
              <a:solidFill>
                <a:srgbClr val="FF9933"/>
              </a:solidFill>
              <a:prstDash val="solid"/>
              <a:round/>
            </a:ln>
          </a:insideH>
          <a:insideV>
            <a:ln w="12700" cap="flat">
              <a:solidFill>
                <a:srgbClr val="FF9933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9933"/>
        </a:fontRef>
        <a:srgbClr val="FF9933"/>
      </a:tcTxStyle>
      <a:tcStyle>
        <a:tcBdr>
          <a:left>
            <a:ln w="12700" cap="flat">
              <a:solidFill>
                <a:srgbClr val="FF9933"/>
              </a:solidFill>
              <a:prstDash val="solid"/>
              <a:round/>
            </a:ln>
          </a:left>
          <a:right>
            <a:ln w="12700" cap="flat">
              <a:solidFill>
                <a:srgbClr val="FF9933"/>
              </a:solidFill>
              <a:prstDash val="solid"/>
              <a:round/>
            </a:ln>
          </a:right>
          <a:top>
            <a:ln w="38100" cap="flat">
              <a:solidFill>
                <a:srgbClr val="FF9933"/>
              </a:solidFill>
              <a:prstDash val="solid"/>
              <a:round/>
            </a:ln>
          </a:top>
          <a:bottom>
            <a:ln w="12700" cap="flat">
              <a:solidFill>
                <a:srgbClr val="FF9933"/>
              </a:solidFill>
              <a:prstDash val="solid"/>
              <a:round/>
            </a:ln>
          </a:bottom>
          <a:insideH>
            <a:ln w="12700" cap="flat">
              <a:solidFill>
                <a:srgbClr val="FF9933"/>
              </a:solidFill>
              <a:prstDash val="solid"/>
              <a:round/>
            </a:ln>
          </a:insideH>
          <a:insideV>
            <a:ln w="12700" cap="flat">
              <a:solidFill>
                <a:srgbClr val="FF9933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9933"/>
        </a:fontRef>
        <a:srgbClr val="FF9933"/>
      </a:tcTxStyle>
      <a:tcStyle>
        <a:tcBdr>
          <a:left>
            <a:ln w="12700" cap="flat">
              <a:solidFill>
                <a:srgbClr val="FF9933"/>
              </a:solidFill>
              <a:prstDash val="solid"/>
              <a:round/>
            </a:ln>
          </a:left>
          <a:right>
            <a:ln w="12700" cap="flat">
              <a:solidFill>
                <a:srgbClr val="FF9933"/>
              </a:solidFill>
              <a:prstDash val="solid"/>
              <a:round/>
            </a:ln>
          </a:right>
          <a:top>
            <a:ln w="12700" cap="flat">
              <a:solidFill>
                <a:srgbClr val="FF9933"/>
              </a:solidFill>
              <a:prstDash val="solid"/>
              <a:round/>
            </a:ln>
          </a:top>
          <a:bottom>
            <a:ln w="38100" cap="flat">
              <a:solidFill>
                <a:srgbClr val="FF9933"/>
              </a:solidFill>
              <a:prstDash val="solid"/>
              <a:round/>
            </a:ln>
          </a:bottom>
          <a:insideH>
            <a:ln w="12700" cap="flat">
              <a:solidFill>
                <a:srgbClr val="FF9933"/>
              </a:solidFill>
              <a:prstDash val="solid"/>
              <a:round/>
            </a:ln>
          </a:insideH>
          <a:insideV>
            <a:ln w="12700" cap="flat">
              <a:solidFill>
                <a:srgbClr val="FF9933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695" autoAdjust="0"/>
  </p:normalViewPr>
  <p:slideViewPr>
    <p:cSldViewPr>
      <p:cViewPr varScale="1">
        <p:scale>
          <a:sx n="95" d="100"/>
          <a:sy n="95" d="100"/>
        </p:scale>
        <p:origin x="206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2" name="Shape 18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339757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Arial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0" name="Shape 19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Водещо нарушение е разстройството на помпената функция на сърцето.</a:t>
            </a:r>
          </a:p>
        </p:txBody>
      </p:sp>
    </p:spTree>
    <p:extLst>
      <p:ext uri="{BB962C8B-B14F-4D97-AF65-F5344CB8AC3E}">
        <p14:creationId xmlns:p14="http://schemas.microsoft.com/office/powerpoint/2010/main" val="1074675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6" name="Shape 1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/>
            <a:r>
              <a:t>АКН е намалено в комбинация с високo преднатоварване на лявото сърце при нисък минутен обем на сърцето.</a:t>
            </a:r>
          </a:p>
          <a:p>
            <a:pPr algn="just"/>
            <a:r>
              <a:t>СИ (Сърдечен индекс) = МОС (Минутен обем на сърцето)/m</a:t>
            </a:r>
            <a:r>
              <a:rPr baseline="30000"/>
              <a:t>2 </a:t>
            </a:r>
            <a:r>
              <a:t>(телесна площ).</a:t>
            </a:r>
          </a:p>
        </p:txBody>
      </p:sp>
    </p:spTree>
    <p:extLst>
      <p:ext uri="{BB962C8B-B14F-4D97-AF65-F5344CB8AC3E}">
        <p14:creationId xmlns:p14="http://schemas.microsoft.com/office/powerpoint/2010/main" val="2098294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2" name="Shape 20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АКН е намалено в комбинация с високо преднатоварване на лявото сърце при нисък минутен обем на сърцето. Налице е симптоматика на органна хипоперфузия.</a:t>
            </a:r>
          </a:p>
        </p:txBody>
      </p:sp>
    </p:spTree>
    <p:extLst>
      <p:ext uri="{BB962C8B-B14F-4D97-AF65-F5344CB8AC3E}">
        <p14:creationId xmlns:p14="http://schemas.microsoft.com/office/powerpoint/2010/main" val="3731234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2" name="Shape 21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Безспорно най-честа причина е ОИМ.</a:t>
            </a:r>
          </a:p>
        </p:txBody>
      </p:sp>
    </p:spTree>
    <p:extLst>
      <p:ext uri="{BB962C8B-B14F-4D97-AF65-F5344CB8AC3E}">
        <p14:creationId xmlns:p14="http://schemas.microsoft.com/office/powerpoint/2010/main" val="3719608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8" name="Shape 21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АКН е функция на МОС и ПСС.</a:t>
            </a:r>
          </a:p>
        </p:txBody>
      </p:sp>
    </p:spTree>
    <p:extLst>
      <p:ext uri="{BB962C8B-B14F-4D97-AF65-F5344CB8AC3E}">
        <p14:creationId xmlns:p14="http://schemas.microsoft.com/office/powerpoint/2010/main" val="325910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5" name="Shape 22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algn="just"/>
          </a:lstStyle>
          <a:p>
            <a:r>
              <a:t>Нарушенията на МОС се дължат на намаления УО, като сърдечната честота е компенсаторно повишена. Рязкото понижаване на СЧ също може да бъде причина за намаления МОС.</a:t>
            </a:r>
          </a:p>
        </p:txBody>
      </p:sp>
    </p:spTree>
    <p:extLst>
      <p:ext uri="{BB962C8B-B14F-4D97-AF65-F5344CB8AC3E}">
        <p14:creationId xmlns:p14="http://schemas.microsoft.com/office/powerpoint/2010/main" val="4228791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1" name="Shape 23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algn="just"/>
          </a:lstStyle>
          <a:p>
            <a:r>
              <a:t>Преднатоварването на лявата и дясната камери е повишено. Следнатоварването също е повишено поради повишеното ПСС и БСС (хипертонична криза). Контрактилитетът е намален (ОИМ). Може да има нарушен синергизъм на контракциите при тежки проводни и ритъмни нарушения. Разтегливостта на сърцето е нарушена при хронични заболявания (миокардиосклероза) или остри (миокардит).</a:t>
            </a:r>
          </a:p>
        </p:txBody>
      </p:sp>
    </p:spTree>
    <p:extLst>
      <p:ext uri="{BB962C8B-B14F-4D97-AF65-F5344CB8AC3E}">
        <p14:creationId xmlns:p14="http://schemas.microsoft.com/office/powerpoint/2010/main" val="3202095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7" name="Shape 23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algn="just"/>
          </a:lstStyle>
          <a:p>
            <a:r>
              <a:t>В зависимост от етиологичната нокса и физиологичните резерви на миокарда състоянието прогресира с различна скорост.</a:t>
            </a:r>
          </a:p>
        </p:txBody>
      </p:sp>
    </p:spTree>
    <p:extLst>
      <p:ext uri="{BB962C8B-B14F-4D97-AF65-F5344CB8AC3E}">
        <p14:creationId xmlns:p14="http://schemas.microsoft.com/office/powerpoint/2010/main" val="6362745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Представена е патогенезата на кардиогенния шок.</a:t>
            </a:r>
          </a:p>
        </p:txBody>
      </p:sp>
    </p:spTree>
    <p:extLst>
      <p:ext uri="{BB962C8B-B14F-4D97-AF65-F5344CB8AC3E}">
        <p14:creationId xmlns:p14="http://schemas.microsoft.com/office/powerpoint/2010/main" val="18862804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2" name="Shape 30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Симптоматиката настъпва при натоварване или при покой.</a:t>
            </a:r>
          </a:p>
        </p:txBody>
      </p:sp>
    </p:spTree>
    <p:extLst>
      <p:ext uri="{BB962C8B-B14F-4D97-AF65-F5344CB8AC3E}">
        <p14:creationId xmlns:p14="http://schemas.microsoft.com/office/powerpoint/2010/main" val="42915287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8" name="Shape 30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Клиничната картина се владее от симптоматиката на нарушена перфузия на различните органи и системи.</a:t>
            </a:r>
          </a:p>
        </p:txBody>
      </p:sp>
    </p:spTree>
    <p:extLst>
      <p:ext uri="{BB962C8B-B14F-4D97-AF65-F5344CB8AC3E}">
        <p14:creationId xmlns:p14="http://schemas.microsoft.com/office/powerpoint/2010/main" val="722460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4" name="Shape 31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Класическата триада за нарушена деснокамерна помпена функция.</a:t>
            </a:r>
          </a:p>
        </p:txBody>
      </p:sp>
    </p:spTree>
    <p:extLst>
      <p:ext uri="{BB962C8B-B14F-4D97-AF65-F5344CB8AC3E}">
        <p14:creationId xmlns:p14="http://schemas.microsoft.com/office/powerpoint/2010/main" val="18142290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0" name="Shape 32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Левокамерната дисфункция засяга белодробното кръвообращение и води до белодробен оток.</a:t>
            </a:r>
          </a:p>
        </p:txBody>
      </p:sp>
    </p:spTree>
    <p:extLst>
      <p:ext uri="{BB962C8B-B14F-4D97-AF65-F5344CB8AC3E}">
        <p14:creationId xmlns:p14="http://schemas.microsoft.com/office/powerpoint/2010/main" val="33761961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6" name="Shape 32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/>
            <a:r>
              <a:t>Тахикардията е компенсаторна. Систолното артериално налягане остава ниско, а СрАКН с 30-40 mmHg под нормалното за пациента, при параметри на увеличено преднатоварване, нарушено ПСС и сърдечна продукция.</a:t>
            </a:r>
          </a:p>
        </p:txBody>
      </p:sp>
    </p:spTree>
    <p:extLst>
      <p:ext uri="{BB962C8B-B14F-4D97-AF65-F5344CB8AC3E}">
        <p14:creationId xmlns:p14="http://schemas.microsoft.com/office/powerpoint/2010/main" val="22916537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2" name="Shape 33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Освен сърдечният индекс, важен е и индекса на сърдечната мощ, който се определя от СИ и СрАКН.</a:t>
            </a:r>
          </a:p>
          <a:p>
            <a:pPr>
              <a:spcBef>
                <a:spcPts val="800"/>
              </a:spcBef>
              <a:defRPr sz="2400"/>
            </a:pPr>
            <a:r>
              <a:t>C(a–v)O</a:t>
            </a:r>
            <a:r>
              <a:rPr baseline="-25000"/>
              <a:t>2 </a:t>
            </a:r>
            <a:r>
              <a:t>= Съдържание (разлика между артериалната и венозната кръв) на кислорода в кръвта.</a:t>
            </a:r>
          </a:p>
        </p:txBody>
      </p:sp>
    </p:spTree>
    <p:extLst>
      <p:ext uri="{BB962C8B-B14F-4D97-AF65-F5344CB8AC3E}">
        <p14:creationId xmlns:p14="http://schemas.microsoft.com/office/powerpoint/2010/main" val="28114910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8" name="Shape 33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Класическа констелация за кардиогенен шок липса. Налице са белезите на миокардна цитолиза.</a:t>
            </a:r>
          </a:p>
        </p:txBody>
      </p:sp>
    </p:spTree>
    <p:extLst>
      <p:ext uri="{BB962C8B-B14F-4D97-AF65-F5344CB8AC3E}">
        <p14:creationId xmlns:p14="http://schemas.microsoft.com/office/powerpoint/2010/main" val="5683747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4" name="Shape 3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Търсим лабораторни данни за клетъчна и тъканна хипоперфузия, исхемия и цитолиза.</a:t>
            </a:r>
          </a:p>
        </p:txBody>
      </p:sp>
    </p:spTree>
    <p:extLst>
      <p:ext uri="{BB962C8B-B14F-4D97-AF65-F5344CB8AC3E}">
        <p14:creationId xmlns:p14="http://schemas.microsoft.com/office/powerpoint/2010/main" val="17770389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50" name="Shape 35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ЕКГ данните са за обременяване или страдание на сърдечния мускул.</a:t>
            </a:r>
          </a:p>
        </p:txBody>
      </p:sp>
    </p:spTree>
    <p:extLst>
      <p:ext uri="{BB962C8B-B14F-4D97-AF65-F5344CB8AC3E}">
        <p14:creationId xmlns:p14="http://schemas.microsoft.com/office/powerpoint/2010/main" val="29117697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57" name="Shape 35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Класическа образна диагностика при белодробен оток.</a:t>
            </a:r>
          </a:p>
        </p:txBody>
      </p:sp>
    </p:spTree>
    <p:extLst>
      <p:ext uri="{BB962C8B-B14F-4D97-AF65-F5344CB8AC3E}">
        <p14:creationId xmlns:p14="http://schemas.microsoft.com/office/powerpoint/2010/main" val="33948147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3" name="Shape 36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Доуточняват сърдечната функция и определят точната причина.</a:t>
            </a:r>
          </a:p>
        </p:txBody>
      </p:sp>
    </p:spTree>
    <p:extLst>
      <p:ext uri="{BB962C8B-B14F-4D97-AF65-F5344CB8AC3E}">
        <p14:creationId xmlns:p14="http://schemas.microsoft.com/office/powerpoint/2010/main" val="22642219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Shape 36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9" name="Shape 36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Доуточняват сърдечната функция и определят точната причина.</a:t>
            </a:r>
          </a:p>
        </p:txBody>
      </p:sp>
    </p:spTree>
    <p:extLst>
      <p:ext uri="{BB962C8B-B14F-4D97-AF65-F5344CB8AC3E}">
        <p14:creationId xmlns:p14="http://schemas.microsoft.com/office/powerpoint/2010/main" val="23894048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75" name="Shape 37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algn="just"/>
          </a:lstStyle>
          <a:p>
            <a:r>
              <a:t>Шока се доказва по симптоматиката за нарушена органна перфузия. Фазата на шока се определя по стабилността на хемодинамиката. Целта на нашата терапия е оптимизиране на хемодинамичните параметри.</a:t>
            </a:r>
          </a:p>
        </p:txBody>
      </p:sp>
    </p:spTree>
    <p:extLst>
      <p:ext uri="{BB962C8B-B14F-4D97-AF65-F5344CB8AC3E}">
        <p14:creationId xmlns:p14="http://schemas.microsoft.com/office/powerpoint/2010/main" val="30527380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1" name="Shape 38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Наред с целенасочената (каузална) терапия се провежда и симптоматична терапия, като целта й е да се съхрани или възстанови органната перфузия.</a:t>
            </a:r>
          </a:p>
        </p:txBody>
      </p:sp>
    </p:spTree>
    <p:extLst>
      <p:ext uri="{BB962C8B-B14F-4D97-AF65-F5344CB8AC3E}">
        <p14:creationId xmlns:p14="http://schemas.microsoft.com/office/powerpoint/2010/main" val="15965094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hape 39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95" name="Shape 39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Алгоритъмът на поведение е идентичен на този при останалите критични състояния.</a:t>
            </a:r>
          </a:p>
        </p:txBody>
      </p:sp>
    </p:spTree>
    <p:extLst>
      <p:ext uri="{BB962C8B-B14F-4D97-AF65-F5344CB8AC3E}">
        <p14:creationId xmlns:p14="http://schemas.microsoft.com/office/powerpoint/2010/main" val="6975487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hape 40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01" name="Shape 40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Ортопноичното положение е характерно за помпена недостатъчност. При развит тежък шок няма друг избор освен положение Trendelenburg.</a:t>
            </a:r>
          </a:p>
        </p:txBody>
      </p:sp>
    </p:spTree>
    <p:extLst>
      <p:ext uri="{BB962C8B-B14F-4D97-AF65-F5344CB8AC3E}">
        <p14:creationId xmlns:p14="http://schemas.microsoft.com/office/powerpoint/2010/main" val="11059941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hape 40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07" name="Shape 4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СИ – </a:t>
            </a:r>
            <a:r>
              <a:rPr dirty="0" err="1"/>
              <a:t>Сърдечен</a:t>
            </a:r>
            <a:r>
              <a:rPr dirty="0"/>
              <a:t> </a:t>
            </a:r>
            <a:r>
              <a:rPr dirty="0" err="1"/>
              <a:t>индекс</a:t>
            </a:r>
            <a:endParaRPr dirty="0"/>
          </a:p>
          <a:p>
            <a:r>
              <a:rPr dirty="0"/>
              <a:t>ИПСС – </a:t>
            </a:r>
            <a:r>
              <a:rPr dirty="0" err="1"/>
              <a:t>Индекс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перферното</a:t>
            </a:r>
            <a:r>
              <a:rPr dirty="0"/>
              <a:t> </a:t>
            </a:r>
            <a:r>
              <a:rPr dirty="0" err="1"/>
              <a:t>съдово</a:t>
            </a:r>
            <a:r>
              <a:rPr dirty="0"/>
              <a:t> </a:t>
            </a:r>
            <a:r>
              <a:rPr dirty="0" err="1"/>
              <a:t>съпративление</a:t>
            </a:r>
            <a:endParaRPr dirty="0"/>
          </a:p>
          <a:p>
            <a:r>
              <a:rPr dirty="0"/>
              <a:t>БКН – </a:t>
            </a:r>
            <a:r>
              <a:rPr dirty="0" err="1"/>
              <a:t>Белодробно</a:t>
            </a:r>
            <a:r>
              <a:rPr dirty="0"/>
              <a:t> </a:t>
            </a:r>
            <a:r>
              <a:rPr dirty="0" err="1"/>
              <a:t>капилярно</a:t>
            </a:r>
            <a:r>
              <a:rPr dirty="0"/>
              <a:t> </a:t>
            </a:r>
            <a:r>
              <a:rPr dirty="0" err="1"/>
              <a:t>налягане</a:t>
            </a:r>
            <a:endParaRPr dirty="0"/>
          </a:p>
          <a:p>
            <a:r>
              <a:rPr dirty="0" err="1"/>
              <a:t>Студена</a:t>
            </a:r>
            <a:r>
              <a:rPr dirty="0"/>
              <a:t> и </a:t>
            </a:r>
            <a:r>
              <a:rPr dirty="0" err="1"/>
              <a:t>влажна</a:t>
            </a:r>
            <a:r>
              <a:rPr dirty="0"/>
              <a:t> </a:t>
            </a:r>
            <a:r>
              <a:rPr dirty="0" err="1"/>
              <a:t>кожа</a:t>
            </a:r>
            <a:r>
              <a:rPr dirty="0"/>
              <a:t> – 2/3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пациентите</a:t>
            </a:r>
            <a:r>
              <a:rPr dirty="0"/>
              <a:t> с ОИМ и </a:t>
            </a:r>
            <a:r>
              <a:rPr dirty="0" err="1"/>
              <a:t>кардиогенен</a:t>
            </a:r>
            <a:r>
              <a:rPr dirty="0"/>
              <a:t> </a:t>
            </a:r>
            <a:r>
              <a:rPr dirty="0" err="1"/>
              <a:t>шок</a:t>
            </a:r>
            <a:r>
              <a:rPr dirty="0"/>
              <a:t>.</a:t>
            </a:r>
          </a:p>
          <a:p>
            <a:r>
              <a:rPr dirty="0" err="1"/>
              <a:t>Еуволемичен</a:t>
            </a:r>
            <a:r>
              <a:rPr dirty="0"/>
              <a:t> </a:t>
            </a:r>
            <a:r>
              <a:rPr dirty="0" err="1"/>
              <a:t>шок</a:t>
            </a:r>
            <a:r>
              <a:rPr dirty="0"/>
              <a:t> – </a:t>
            </a:r>
            <a:r>
              <a:rPr dirty="0" err="1"/>
              <a:t>студена</a:t>
            </a:r>
            <a:r>
              <a:rPr dirty="0"/>
              <a:t> и </a:t>
            </a:r>
            <a:r>
              <a:rPr dirty="0" err="1"/>
              <a:t>суха</a:t>
            </a:r>
            <a:r>
              <a:rPr dirty="0"/>
              <a:t> </a:t>
            </a:r>
            <a:r>
              <a:rPr dirty="0" err="1"/>
              <a:t>кожа</a:t>
            </a:r>
            <a:r>
              <a:rPr dirty="0"/>
              <a:t> – </a:t>
            </a:r>
            <a:r>
              <a:rPr dirty="0" err="1"/>
              <a:t>това</a:t>
            </a:r>
            <a:r>
              <a:rPr dirty="0"/>
              <a:t> е </a:t>
            </a:r>
            <a:r>
              <a:rPr dirty="0" err="1"/>
              <a:t>пациента</a:t>
            </a:r>
            <a:r>
              <a:rPr dirty="0"/>
              <a:t> с </a:t>
            </a:r>
            <a:r>
              <a:rPr dirty="0" err="1"/>
              <a:t>добра</a:t>
            </a:r>
            <a:r>
              <a:rPr dirty="0"/>
              <a:t> </a:t>
            </a:r>
            <a:r>
              <a:rPr dirty="0" err="1"/>
              <a:t>диуреза</a:t>
            </a:r>
            <a:r>
              <a:rPr dirty="0"/>
              <a:t> и </a:t>
            </a:r>
            <a:r>
              <a:rPr dirty="0" err="1"/>
              <a:t>хронична</a:t>
            </a:r>
            <a:r>
              <a:rPr dirty="0"/>
              <a:t> </a:t>
            </a:r>
            <a:r>
              <a:rPr dirty="0" err="1"/>
              <a:t>сърдечна</a:t>
            </a:r>
            <a:r>
              <a:rPr dirty="0"/>
              <a:t> </a:t>
            </a:r>
            <a:r>
              <a:rPr dirty="0" err="1"/>
              <a:t>недостатъчност</a:t>
            </a:r>
            <a:r>
              <a:rPr dirty="0"/>
              <a:t> с </a:t>
            </a:r>
            <a:r>
              <a:rPr dirty="0" err="1"/>
              <a:t>подостра</a:t>
            </a:r>
            <a:r>
              <a:rPr dirty="0"/>
              <a:t> </a:t>
            </a:r>
            <a:r>
              <a:rPr dirty="0" err="1"/>
              <a:t>декомпенсация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също</a:t>
            </a:r>
            <a:r>
              <a:rPr dirty="0"/>
              <a:t> и 28%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болните</a:t>
            </a:r>
            <a:r>
              <a:rPr dirty="0"/>
              <a:t> с ОИМ.</a:t>
            </a:r>
          </a:p>
        </p:txBody>
      </p:sp>
    </p:spTree>
    <p:extLst>
      <p:ext uri="{BB962C8B-B14F-4D97-AF65-F5344CB8AC3E}">
        <p14:creationId xmlns:p14="http://schemas.microsoft.com/office/powerpoint/2010/main" val="14797927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32" name="Shape 43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Killip клас I</a:t>
            </a:r>
            <a:r>
              <a:rPr b="0"/>
              <a:t> пациент с ОМИ без клинични данни за сърдечна недостатъчност.</a:t>
            </a:r>
          </a:p>
          <a:p>
            <a:pPr>
              <a:defRPr b="1"/>
            </a:pPr>
            <a:r>
              <a:t>Killip клас II</a:t>
            </a:r>
            <a:r>
              <a:rPr b="0"/>
              <a:t> пациент с ОМИ с хрипова находка, S</a:t>
            </a:r>
            <a:r>
              <a:rPr b="0" baseline="-25000"/>
              <a:t>3</a:t>
            </a:r>
            <a:r>
              <a:rPr b="0"/>
              <a:t>, и повишено централно венозно налягане.</a:t>
            </a:r>
          </a:p>
          <a:p>
            <a:pPr>
              <a:defRPr b="1"/>
            </a:pPr>
            <a:r>
              <a:t>Killip клас III</a:t>
            </a:r>
            <a:r>
              <a:rPr b="0"/>
              <a:t> пациент с ОМИ с изразени данни за белодробен оток.</a:t>
            </a:r>
          </a:p>
          <a:p>
            <a:pPr>
              <a:defRPr b="1"/>
            </a:pPr>
            <a:r>
              <a:t>Killip клас IV</a:t>
            </a:r>
            <a:r>
              <a:rPr b="0"/>
              <a:t> пациент с ОМИ с данни за кардиогенен шок и хипотензия и периферна вазоконстрикция (олигурия, цианоза, изпотяване).</a:t>
            </a:r>
          </a:p>
        </p:txBody>
      </p:sp>
    </p:spTree>
    <p:extLst>
      <p:ext uri="{BB962C8B-B14F-4D97-AF65-F5344CB8AC3E}">
        <p14:creationId xmlns:p14="http://schemas.microsoft.com/office/powerpoint/2010/main" val="37216971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6" name="Shape 44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SCAI – Society for Cardiovascular and Angiography Interventions</a:t>
            </a:r>
          </a:p>
        </p:txBody>
      </p:sp>
    </p:spTree>
    <p:extLst>
      <p:ext uri="{BB962C8B-B14F-4D97-AF65-F5344CB8AC3E}">
        <p14:creationId xmlns:p14="http://schemas.microsoft.com/office/powerpoint/2010/main" val="37542355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hape 45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2" name="Shape 45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SCAI – Society for Cardiovascular and Angiography Interventions</a:t>
            </a:r>
          </a:p>
        </p:txBody>
      </p:sp>
    </p:spTree>
    <p:extLst>
      <p:ext uri="{BB962C8B-B14F-4D97-AF65-F5344CB8AC3E}">
        <p14:creationId xmlns:p14="http://schemas.microsoft.com/office/powerpoint/2010/main" val="20550123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Shape 47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79" name="Shape 47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SCAI – Society for Cardiovascular and Angiography Interventions</a:t>
            </a:r>
          </a:p>
        </p:txBody>
      </p:sp>
    </p:spTree>
    <p:extLst>
      <p:ext uri="{BB962C8B-B14F-4D97-AF65-F5344CB8AC3E}">
        <p14:creationId xmlns:p14="http://schemas.microsoft.com/office/powerpoint/2010/main" val="22417773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Shape 53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37" name="Shape 53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Дигиталисовите препарати имат бавен ефект и изискват продължително време на насищане.</a:t>
            </a:r>
          </a:p>
        </p:txBody>
      </p:sp>
    </p:spTree>
    <p:extLst>
      <p:ext uri="{BB962C8B-B14F-4D97-AF65-F5344CB8AC3E}">
        <p14:creationId xmlns:p14="http://schemas.microsoft.com/office/powerpoint/2010/main" val="17119969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Shape 54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43" name="Shape 54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algn="just"/>
          </a:lstStyle>
          <a:p>
            <a:r>
              <a:t>Диуретикът намалява ОЦК, а венозните вазодилататори преднатоварването. Коронарното перфузионно налягане зависи от ДАН и ЦВН/БКН (преднатоварване на сърцето). Морфинът има и ефект върху сърдечната честота, контрактилитета, дишането и аксиолиза. </a:t>
            </a:r>
          </a:p>
        </p:txBody>
      </p:sp>
    </p:spTree>
    <p:extLst>
      <p:ext uri="{BB962C8B-B14F-4D97-AF65-F5344CB8AC3E}">
        <p14:creationId xmlns:p14="http://schemas.microsoft.com/office/powerpoint/2010/main" val="6607839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Shape 54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49" name="Shape 54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Може и комбинация дигиталисови препарати+/- Cordarone.</a:t>
            </a:r>
          </a:p>
        </p:txBody>
      </p:sp>
    </p:spTree>
    <p:extLst>
      <p:ext uri="{BB962C8B-B14F-4D97-AF65-F5344CB8AC3E}">
        <p14:creationId xmlns:p14="http://schemas.microsoft.com/office/powerpoint/2010/main" val="27714711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Shape 55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55" name="Shape 55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При неуспех се включва изкуствена подпомагане на помпената функция на сърцето.</a:t>
            </a:r>
          </a:p>
        </p:txBody>
      </p:sp>
    </p:spTree>
    <p:extLst>
      <p:ext uri="{BB962C8B-B14F-4D97-AF65-F5344CB8AC3E}">
        <p14:creationId xmlns:p14="http://schemas.microsoft.com/office/powerpoint/2010/main" val="31040746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Shape 56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65" name="Shape 56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ACE-I – Инхибитори на ангиоконвертиращия ензим;</a:t>
            </a:r>
          </a:p>
          <a:p>
            <a:r>
              <a:t>ARB – Антагонисти на ангиотензин рецепторите – Losartan, Valsartan;</a:t>
            </a:r>
          </a:p>
          <a:p>
            <a:r>
              <a:t>MRA – Антагонисти на рецепторите на минералкортикоидите – Spironolactone, Еplerenone.</a:t>
            </a:r>
          </a:p>
        </p:txBody>
      </p:sp>
    </p:spTree>
    <p:extLst>
      <p:ext uri="{BB962C8B-B14F-4D97-AF65-F5344CB8AC3E}">
        <p14:creationId xmlns:p14="http://schemas.microsoft.com/office/powerpoint/2010/main" val="265688121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Shape 57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71" name="Shape 57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ACE-I – Инхибитори на ангиоконвертиращия ензим;</a:t>
            </a:r>
          </a:p>
          <a:p>
            <a:r>
              <a:t>ARB – Антагонисти на ангиотензин рецепторите – Losartan, Valsartan;</a:t>
            </a:r>
          </a:p>
          <a:p>
            <a:r>
              <a:t>MRA – Антагонисти на рецепторите на минералкортикоидите – Spironolactone, Еplerenone.</a:t>
            </a:r>
          </a:p>
        </p:txBody>
      </p:sp>
    </p:spTree>
    <p:extLst>
      <p:ext uri="{BB962C8B-B14F-4D97-AF65-F5344CB8AC3E}">
        <p14:creationId xmlns:p14="http://schemas.microsoft.com/office/powerpoint/2010/main" val="29849364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Shape 57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77" name="Shape 57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Поведението при белодробен оток, като израз на левокамерна помпена недостатъчност е стъпаловидно в зависимост от клиничната картина.</a:t>
            </a:r>
          </a:p>
        </p:txBody>
      </p:sp>
    </p:spTree>
    <p:extLst>
      <p:ext uri="{BB962C8B-B14F-4D97-AF65-F5344CB8AC3E}">
        <p14:creationId xmlns:p14="http://schemas.microsoft.com/office/powerpoint/2010/main" val="407720660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Shape 58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83" name="Shape 58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Ортопноичното положение е задължително.</a:t>
            </a:r>
          </a:p>
        </p:txBody>
      </p:sp>
    </p:spTree>
    <p:extLst>
      <p:ext uri="{BB962C8B-B14F-4D97-AF65-F5344CB8AC3E}">
        <p14:creationId xmlns:p14="http://schemas.microsoft.com/office/powerpoint/2010/main" val="10154411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Shape 58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89" name="Shape 58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За диуретик може да се използва и Спиронолактон и Тиазиден препарат.</a:t>
            </a:r>
          </a:p>
        </p:txBody>
      </p:sp>
    </p:spTree>
    <p:extLst>
      <p:ext uri="{BB962C8B-B14F-4D97-AF65-F5344CB8AC3E}">
        <p14:creationId xmlns:p14="http://schemas.microsoft.com/office/powerpoint/2010/main" val="358626686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Shape 59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99" name="Shape 59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ПСС – периферно съдово съпротивление=(СрАКН-ЦВН)/МОС</a:t>
            </a:r>
          </a:p>
          <a:p>
            <a:r>
              <a:t>БКН – белодробно капилярно/заклинено налягане.</a:t>
            </a:r>
          </a:p>
          <a:p>
            <a:r>
              <a:t>СИ – сърдечен индекс.</a:t>
            </a:r>
          </a:p>
          <a:p>
            <a:r>
              <a:t>При хипертензивна криза уместно е регулиране на АКН с Натриев нитропрусид.</a:t>
            </a:r>
          </a:p>
        </p:txBody>
      </p:sp>
    </p:spTree>
    <p:extLst>
      <p:ext uri="{BB962C8B-B14F-4D97-AF65-F5344CB8AC3E}">
        <p14:creationId xmlns:p14="http://schemas.microsoft.com/office/powerpoint/2010/main" val="37655746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Shape 60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05" name="Shape 60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Добутаминът за разлика от Допамина има само бета адренергичен ефект.</a:t>
            </a:r>
          </a:p>
        </p:txBody>
      </p:sp>
    </p:spTree>
    <p:extLst>
      <p:ext uri="{BB962C8B-B14F-4D97-AF65-F5344CB8AC3E}">
        <p14:creationId xmlns:p14="http://schemas.microsoft.com/office/powerpoint/2010/main" val="17569453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Shape 61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19" name="Shape 61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Поставяне на балонен катетър в аортата, който се разгъва по време на диастола. Така имаме увеличение на ДАН и подобрена перфузия на миокарда.</a:t>
            </a:r>
          </a:p>
        </p:txBody>
      </p:sp>
    </p:spTree>
    <p:extLst>
      <p:ext uri="{BB962C8B-B14F-4D97-AF65-F5344CB8AC3E}">
        <p14:creationId xmlns:p14="http://schemas.microsoft.com/office/powerpoint/2010/main" val="4858523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Shape 62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25" name="Shape 62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Перкутанна транскамерна асистенция на лявата камера.</a:t>
            </a:r>
          </a:p>
        </p:txBody>
      </p:sp>
    </p:spTree>
    <p:extLst>
      <p:ext uri="{BB962C8B-B14F-4D97-AF65-F5344CB8AC3E}">
        <p14:creationId xmlns:p14="http://schemas.microsoft.com/office/powerpoint/2010/main" val="416911906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Shape 64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41" name="Shape 64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На 3 декември 1967 година извършва първата трансплантация на сърце.</a:t>
            </a:r>
          </a:p>
        </p:txBody>
      </p:sp>
    </p:spTree>
    <p:extLst>
      <p:ext uri="{BB962C8B-B14F-4D97-AF65-F5344CB8AC3E}">
        <p14:creationId xmlns:p14="http://schemas.microsoft.com/office/powerpoint/2010/main" val="339702653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Shape 64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48" name="Shape 64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Представено е функционирането на изкуствено сърце.</a:t>
            </a:r>
          </a:p>
        </p:txBody>
      </p:sp>
    </p:spTree>
    <p:extLst>
      <p:ext uri="{BB962C8B-B14F-4D97-AF65-F5344CB8AC3E}">
        <p14:creationId xmlns:p14="http://schemas.microsoft.com/office/powerpoint/2010/main" val="28531751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Shape 65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56" name="Shape 6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Представено е функционирането на изкуствено сърце.</a:t>
            </a:r>
          </a:p>
        </p:txBody>
      </p:sp>
    </p:spTree>
    <p:extLst>
      <p:ext uri="{BB962C8B-B14F-4D97-AF65-F5344CB8AC3E}">
        <p14:creationId xmlns:p14="http://schemas.microsoft.com/office/powerpoint/2010/main" val="1985164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2701925" y="2130425"/>
            <a:ext cx="4800600" cy="147002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01925" y="3886200"/>
            <a:ext cx="4114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ClrTx/>
              <a:buSzTx/>
              <a:buNone/>
            </a:lvl1pPr>
            <a:lvl2pPr algn="l">
              <a:buClrTx/>
            </a:lvl2pPr>
            <a:lvl3pPr algn="l">
              <a:buClrTx/>
            </a:lvl3pPr>
            <a:lvl4pPr algn="l">
              <a:buClrTx/>
            </a:lvl4pPr>
            <a:lvl5pPr algn="l"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2703513" y="274638"/>
            <a:ext cx="6316663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xfrm>
            <a:off x="2693988" y="1600200"/>
            <a:ext cx="6326188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spcBef>
                <a:spcPts val="400"/>
              </a:spcBef>
              <a:buClrTx/>
              <a:buSzTx/>
              <a:buNone/>
              <a:defRPr sz="2000"/>
            </a:lvl1pPr>
            <a:lvl2pPr marL="0" indent="457200" algn="l">
              <a:spcBef>
                <a:spcPts val="400"/>
              </a:spcBef>
              <a:buClrTx/>
              <a:buSzTx/>
              <a:buNone/>
              <a:defRPr sz="2000"/>
            </a:lvl2pPr>
            <a:lvl3pPr marL="0" indent="914400" algn="l">
              <a:spcBef>
                <a:spcPts val="400"/>
              </a:spcBef>
              <a:buClrTx/>
              <a:buSzTx/>
              <a:buNone/>
              <a:defRPr sz="2000"/>
            </a:lvl3pPr>
            <a:lvl4pPr marL="0" indent="1371600" algn="l">
              <a:spcBef>
                <a:spcPts val="400"/>
              </a:spcBef>
              <a:buClrTx/>
              <a:buSzTx/>
              <a:buNone/>
              <a:defRPr sz="2000"/>
            </a:lvl4pPr>
            <a:lvl5pPr marL="0" indent="1828800" algn="l">
              <a:spcBef>
                <a:spcPts val="400"/>
              </a:spcBef>
              <a:buClrTx/>
              <a:buSzTx/>
              <a:buNone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2703513" y="274638"/>
            <a:ext cx="6316663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93988" y="1600200"/>
            <a:ext cx="3086101" cy="45259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spcBef>
                <a:spcPts val="600"/>
              </a:spcBef>
              <a:defRPr sz="2800"/>
            </a:lvl1pPr>
            <a:lvl2pPr marL="790575" indent="-333375" algn="l">
              <a:spcBef>
                <a:spcPts val="600"/>
              </a:spcBef>
              <a:defRPr sz="2800"/>
            </a:lvl2pPr>
            <a:lvl3pPr marL="1234439" indent="-320039" algn="l">
              <a:spcBef>
                <a:spcPts val="600"/>
              </a:spcBef>
              <a:defRPr sz="2800"/>
            </a:lvl3pPr>
            <a:lvl4pPr marL="1727200" indent="-355600" algn="l">
              <a:spcBef>
                <a:spcPts val="600"/>
              </a:spcBef>
              <a:defRPr sz="2800"/>
            </a:lvl4pPr>
            <a:lvl5pPr marL="2184400" indent="-355600" algn="l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ClrTx/>
              <a:buSzTx/>
              <a:buNone/>
              <a:defRPr b="1"/>
            </a:lvl1pPr>
            <a:lvl2pPr marL="0" indent="457200" algn="l">
              <a:buClrTx/>
              <a:buSzTx/>
              <a:buNone/>
              <a:defRPr b="1"/>
            </a:lvl2pPr>
            <a:lvl3pPr marL="0" indent="914400" algn="l">
              <a:buClrTx/>
              <a:buSzTx/>
              <a:buNone/>
              <a:defRPr b="1"/>
            </a:lvl3pPr>
            <a:lvl4pPr marL="0" indent="1371600" algn="l">
              <a:buClrTx/>
              <a:buSzTx/>
              <a:buNone/>
              <a:defRPr b="1"/>
            </a:lvl4pPr>
            <a:lvl5pPr marL="0" indent="1828800" algn="l">
              <a:buClrTx/>
              <a:buSzTx/>
              <a:buNone/>
              <a:defRPr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 algn="l">
              <a:buClrTx/>
              <a:buSzTx/>
              <a:buNone/>
              <a:defRPr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2703513" y="274638"/>
            <a:ext cx="6316663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spcBef>
                <a:spcPts val="700"/>
              </a:spcBef>
              <a:defRPr sz="3200"/>
            </a:lvl1pPr>
            <a:lvl2pPr marL="783771" indent="-326571" algn="l">
              <a:spcBef>
                <a:spcPts val="700"/>
              </a:spcBef>
              <a:defRPr sz="3200"/>
            </a:lvl2pPr>
            <a:lvl3pPr marL="1219200" indent="-304800" algn="l">
              <a:spcBef>
                <a:spcPts val="700"/>
              </a:spcBef>
              <a:defRPr sz="3200"/>
            </a:lvl3pPr>
            <a:lvl4pPr marL="1737360" indent="-365760" algn="l">
              <a:spcBef>
                <a:spcPts val="700"/>
              </a:spcBef>
              <a:defRPr sz="3200"/>
            </a:lvl4pPr>
            <a:lvl5pPr marL="2194560" indent="-365760" algn="l">
              <a:spcBef>
                <a:spcPts val="700"/>
              </a:spcBef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l">
              <a:spcBef>
                <a:spcPts val="300"/>
              </a:spcBef>
              <a:buClrTx/>
              <a:buSz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ClrTx/>
              <a:buSzTx/>
              <a:buNone/>
              <a:defRPr sz="1400"/>
            </a:lvl1pPr>
            <a:lvl2pPr marL="0" indent="457200" algn="l">
              <a:spcBef>
                <a:spcPts val="300"/>
              </a:spcBef>
              <a:buClrTx/>
              <a:buSzTx/>
              <a:buNone/>
              <a:defRPr sz="1400"/>
            </a:lvl2pPr>
            <a:lvl3pPr marL="0" indent="914400" algn="l">
              <a:spcBef>
                <a:spcPts val="300"/>
              </a:spcBef>
              <a:buClrTx/>
              <a:buSzTx/>
              <a:buNone/>
              <a:defRPr sz="1400"/>
            </a:lvl3pPr>
            <a:lvl4pPr marL="0" indent="1371600" algn="l">
              <a:spcBef>
                <a:spcPts val="300"/>
              </a:spcBef>
              <a:buClrTx/>
              <a:buSzTx/>
              <a:buNone/>
              <a:defRPr sz="1400"/>
            </a:lvl4pPr>
            <a:lvl5pPr marL="0" indent="1828800" algn="l">
              <a:spcBef>
                <a:spcPts val="300"/>
              </a:spcBef>
              <a:buClrTx/>
              <a:buSz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2"/>
          <p:cNvSpPr/>
          <p:nvPr/>
        </p:nvSpPr>
        <p:spPr>
          <a:xfrm>
            <a:off x="136524" y="136525"/>
            <a:ext cx="8866190" cy="6581775"/>
          </a:xfrm>
          <a:prstGeom prst="rect">
            <a:avLst/>
          </a:prstGeom>
          <a:solidFill>
            <a:srgbClr val="FF9933">
              <a:alpha val="5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3" name="Title Text"/>
          <p:cNvSpPr txBox="1">
            <a:spLocks noGrp="1"/>
          </p:cNvSpPr>
          <p:nvPr>
            <p:ph type="title"/>
          </p:nvPr>
        </p:nvSpPr>
        <p:spPr>
          <a:xfrm>
            <a:off x="455612" y="2130425"/>
            <a:ext cx="7313613" cy="147002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5612" y="3886200"/>
            <a:ext cx="7313613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ClrTx/>
              <a:buSzTx/>
              <a:buNone/>
            </a:lvl1pPr>
            <a:lvl2pPr algn="l">
              <a:buClrTx/>
            </a:lvl2pPr>
            <a:lvl3pPr algn="l">
              <a:buClrTx/>
            </a:lvl3pPr>
            <a:lvl4pPr algn="l">
              <a:buClrTx/>
            </a:lvl4pPr>
            <a:lvl5pPr algn="l"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2"/>
          <p:cNvSpPr/>
          <p:nvPr/>
        </p:nvSpPr>
        <p:spPr>
          <a:xfrm>
            <a:off x="136524" y="136525"/>
            <a:ext cx="8866190" cy="6581775"/>
          </a:xfrm>
          <a:prstGeom prst="rect">
            <a:avLst/>
          </a:prstGeom>
          <a:solidFill>
            <a:srgbClr val="FF9933">
              <a:alpha val="5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3" name="Title Text"/>
          <p:cNvSpPr txBox="1">
            <a:spLocks noGrp="1"/>
          </p:cNvSpPr>
          <p:nvPr>
            <p:ph type="title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04" name="Body Level One…"/>
          <p:cNvSpPr txBox="1">
            <a:spLocks noGrp="1"/>
          </p:cNvSpPr>
          <p:nvPr>
            <p:ph type="body" idx="1"/>
          </p:nvPr>
        </p:nvSpPr>
        <p:spPr>
          <a:xfrm>
            <a:off x="455612" y="1600200"/>
            <a:ext cx="8226426" cy="45259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buChar char="▪"/>
            </a:lvl1pPr>
            <a:lvl2pPr algn="l">
              <a:buChar char="−"/>
            </a:lvl2pPr>
            <a:lvl3pPr algn="l"/>
            <a:lvl4pPr algn="l"/>
            <a:lvl5pPr algn="l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tangle 2"/>
          <p:cNvSpPr/>
          <p:nvPr/>
        </p:nvSpPr>
        <p:spPr>
          <a:xfrm>
            <a:off x="136524" y="136525"/>
            <a:ext cx="8866190" cy="6581775"/>
          </a:xfrm>
          <a:prstGeom prst="rect">
            <a:avLst/>
          </a:prstGeom>
          <a:solidFill>
            <a:srgbClr val="FF9933">
              <a:alpha val="5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3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11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spcBef>
                <a:spcPts val="400"/>
              </a:spcBef>
              <a:buClrTx/>
              <a:buSzTx/>
              <a:buNone/>
              <a:defRPr sz="2000"/>
            </a:lvl1pPr>
            <a:lvl2pPr marL="0" indent="457200" algn="l">
              <a:spcBef>
                <a:spcPts val="400"/>
              </a:spcBef>
              <a:buClrTx/>
              <a:buSzTx/>
              <a:buNone/>
              <a:defRPr sz="2000"/>
            </a:lvl2pPr>
            <a:lvl3pPr marL="0" indent="914400" algn="l">
              <a:spcBef>
                <a:spcPts val="400"/>
              </a:spcBef>
              <a:buClrTx/>
              <a:buSzTx/>
              <a:buNone/>
              <a:defRPr sz="2000"/>
            </a:lvl3pPr>
            <a:lvl4pPr marL="0" indent="1371600" algn="l">
              <a:spcBef>
                <a:spcPts val="400"/>
              </a:spcBef>
              <a:buClrTx/>
              <a:buSzTx/>
              <a:buNone/>
              <a:defRPr sz="2000"/>
            </a:lvl4pPr>
            <a:lvl5pPr marL="0" indent="1828800" algn="l">
              <a:spcBef>
                <a:spcPts val="400"/>
              </a:spcBef>
              <a:buClrTx/>
              <a:buSzTx/>
              <a:buNone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 2"/>
          <p:cNvSpPr/>
          <p:nvPr/>
        </p:nvSpPr>
        <p:spPr>
          <a:xfrm>
            <a:off x="136524" y="136525"/>
            <a:ext cx="8866190" cy="6581775"/>
          </a:xfrm>
          <a:prstGeom prst="rect">
            <a:avLst/>
          </a:prstGeom>
          <a:solidFill>
            <a:srgbClr val="FF9933">
              <a:alpha val="5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3" name="Title Text"/>
          <p:cNvSpPr txBox="1">
            <a:spLocks noGrp="1"/>
          </p:cNvSpPr>
          <p:nvPr>
            <p:ph type="title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2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5612" y="1600200"/>
            <a:ext cx="4037014" cy="45259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spcBef>
                <a:spcPts val="600"/>
              </a:spcBef>
              <a:buChar char="▪"/>
              <a:defRPr sz="2800"/>
            </a:lvl1pPr>
            <a:lvl2pPr marL="790575" indent="-333375" algn="l">
              <a:spcBef>
                <a:spcPts val="600"/>
              </a:spcBef>
              <a:defRPr sz="2800"/>
            </a:lvl2pPr>
            <a:lvl3pPr marL="1234439" indent="-320039" algn="l">
              <a:spcBef>
                <a:spcPts val="600"/>
              </a:spcBef>
              <a:defRPr sz="2800"/>
            </a:lvl3pPr>
            <a:lvl4pPr marL="1727200" indent="-355600" algn="l">
              <a:spcBef>
                <a:spcPts val="600"/>
              </a:spcBef>
              <a:defRPr sz="2800"/>
            </a:lvl4pPr>
            <a:lvl5pPr marL="2184400" indent="-355600" algn="l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ctangle 2"/>
          <p:cNvSpPr/>
          <p:nvPr/>
        </p:nvSpPr>
        <p:spPr>
          <a:xfrm>
            <a:off x="136524" y="136525"/>
            <a:ext cx="8866190" cy="6581775"/>
          </a:xfrm>
          <a:prstGeom prst="rect">
            <a:avLst/>
          </a:prstGeom>
          <a:solidFill>
            <a:srgbClr val="FF9933">
              <a:alpha val="5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33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3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ClrTx/>
              <a:buSzTx/>
              <a:buNone/>
              <a:defRPr b="1"/>
            </a:lvl1pPr>
            <a:lvl2pPr marL="0" indent="457200" algn="l">
              <a:buClrTx/>
              <a:buSzTx/>
              <a:buNone/>
              <a:defRPr b="1"/>
            </a:lvl2pPr>
            <a:lvl3pPr marL="0" indent="914400" algn="l">
              <a:buClrTx/>
              <a:buSzTx/>
              <a:buNone/>
              <a:defRPr b="1"/>
            </a:lvl3pPr>
            <a:lvl4pPr marL="0" indent="1371600" algn="l">
              <a:buClrTx/>
              <a:buSzTx/>
              <a:buNone/>
              <a:defRPr b="1"/>
            </a:lvl4pPr>
            <a:lvl5pPr marL="0" indent="1828800" algn="l">
              <a:buClrTx/>
              <a:buSzTx/>
              <a:buNone/>
              <a:defRPr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 algn="l">
              <a:buClrTx/>
              <a:buSzTx/>
              <a:buNone/>
              <a:defRPr b="1"/>
            </a:pPr>
            <a:endParaRPr/>
          </a:p>
        </p:txBody>
      </p:sp>
      <p:sp>
        <p:nvSpPr>
          <p:cNvPr id="1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Rectangle 2"/>
          <p:cNvSpPr/>
          <p:nvPr/>
        </p:nvSpPr>
        <p:spPr>
          <a:xfrm>
            <a:off x="136524" y="136525"/>
            <a:ext cx="8866190" cy="6581775"/>
          </a:xfrm>
          <a:prstGeom prst="rect">
            <a:avLst/>
          </a:prstGeom>
          <a:solidFill>
            <a:srgbClr val="FF9933">
              <a:alpha val="5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4" name="Title Text"/>
          <p:cNvSpPr txBox="1">
            <a:spLocks noGrp="1"/>
          </p:cNvSpPr>
          <p:nvPr>
            <p:ph type="title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Rectangle 2"/>
          <p:cNvSpPr/>
          <p:nvPr/>
        </p:nvSpPr>
        <p:spPr>
          <a:xfrm>
            <a:off x="136524" y="136525"/>
            <a:ext cx="8866190" cy="6581775"/>
          </a:xfrm>
          <a:prstGeom prst="rect">
            <a:avLst/>
          </a:prstGeom>
          <a:solidFill>
            <a:srgbClr val="FF9933">
              <a:alpha val="5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 2"/>
          <p:cNvSpPr/>
          <p:nvPr/>
        </p:nvSpPr>
        <p:spPr>
          <a:xfrm>
            <a:off x="136524" y="136525"/>
            <a:ext cx="8866190" cy="6581775"/>
          </a:xfrm>
          <a:prstGeom prst="rect">
            <a:avLst/>
          </a:prstGeom>
          <a:solidFill>
            <a:srgbClr val="FF9933">
              <a:alpha val="5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1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162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spcBef>
                <a:spcPts val="700"/>
              </a:spcBef>
              <a:buChar char="▪"/>
              <a:defRPr sz="3200"/>
            </a:lvl1pPr>
            <a:lvl2pPr marL="783771" indent="-326571" algn="l">
              <a:spcBef>
                <a:spcPts val="700"/>
              </a:spcBef>
              <a:defRPr sz="3200"/>
            </a:lvl2pPr>
            <a:lvl3pPr marL="1219200" indent="-304800" algn="l">
              <a:spcBef>
                <a:spcPts val="700"/>
              </a:spcBef>
              <a:defRPr sz="3200"/>
            </a:lvl3pPr>
            <a:lvl4pPr marL="1737360" indent="-365760" algn="l">
              <a:spcBef>
                <a:spcPts val="700"/>
              </a:spcBef>
              <a:defRPr sz="3200"/>
            </a:lvl4pPr>
            <a:lvl5pPr marL="2194560" indent="-365760" algn="l">
              <a:spcBef>
                <a:spcPts val="700"/>
              </a:spcBef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3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l">
              <a:spcBef>
                <a:spcPts val="300"/>
              </a:spcBef>
              <a:buClrTx/>
              <a:buSzTx/>
              <a:buNone/>
              <a:defRPr sz="1400"/>
            </a:pPr>
            <a:endParaRPr/>
          </a:p>
        </p:txBody>
      </p:sp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ectangle 2"/>
          <p:cNvSpPr/>
          <p:nvPr/>
        </p:nvSpPr>
        <p:spPr>
          <a:xfrm>
            <a:off x="136524" y="136525"/>
            <a:ext cx="8866190" cy="6581775"/>
          </a:xfrm>
          <a:prstGeom prst="rect">
            <a:avLst/>
          </a:prstGeom>
          <a:solidFill>
            <a:srgbClr val="FF9933">
              <a:alpha val="5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17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7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ClrTx/>
              <a:buSzTx/>
              <a:buNone/>
              <a:defRPr sz="1400"/>
            </a:lvl1pPr>
            <a:lvl2pPr marL="0" indent="457200" algn="l">
              <a:spcBef>
                <a:spcPts val="300"/>
              </a:spcBef>
              <a:buClrTx/>
              <a:buSzTx/>
              <a:buNone/>
              <a:defRPr sz="1400"/>
            </a:lvl2pPr>
            <a:lvl3pPr marL="0" indent="914400" algn="l">
              <a:spcBef>
                <a:spcPts val="300"/>
              </a:spcBef>
              <a:buClrTx/>
              <a:buSzTx/>
              <a:buNone/>
              <a:defRPr sz="1400"/>
            </a:lvl3pPr>
            <a:lvl4pPr marL="0" indent="1371600" algn="l">
              <a:spcBef>
                <a:spcPts val="300"/>
              </a:spcBef>
              <a:buClrTx/>
              <a:buSzTx/>
              <a:buNone/>
              <a:defRPr sz="1400"/>
            </a:lvl4pPr>
            <a:lvl5pPr marL="0" indent="1828800" algn="l">
              <a:spcBef>
                <a:spcPts val="300"/>
              </a:spcBef>
              <a:buClrTx/>
              <a:buSz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defRPr sz="1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342900" marR="0" indent="-342900" algn="just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742950" marR="0" indent="-285750" algn="just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1143000" marR="0" indent="-228600" algn="just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1600200" marR="0" indent="-228600" algn="just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2057400" marR="0" indent="-228600" algn="just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2514600" marR="0" indent="-228600" algn="just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2971800" marR="0" indent="-228600" algn="just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3429000" marR="0" indent="-228600" algn="just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3886200" marR="0" indent="-228600" algn="just" defTabSz="914400" rtl="0" latinLnBrk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3132138" y="1844675"/>
            <a:ext cx="5395913" cy="410527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pPr>
            <a:r>
              <a:rPr dirty="0"/>
              <a:t>КАРДИОГЕНЕН ШОК</a:t>
            </a:r>
            <a:br>
              <a:rPr dirty="0"/>
            </a:br>
            <a:br>
              <a:rPr dirty="0"/>
            </a:br>
            <a:br>
              <a:rPr dirty="0"/>
            </a:br>
            <a:br>
              <a:rPr/>
            </a:br>
            <a:endParaRPr sz="2400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lide Number Placeholder 6"/>
          <p:cNvSpPr txBox="1">
            <a:spLocks noGrp="1"/>
          </p:cNvSpPr>
          <p:nvPr>
            <p:ph type="sldNum" sz="quarter" idx="4294967295"/>
          </p:nvPr>
        </p:nvSpPr>
        <p:spPr>
          <a:xfrm>
            <a:off x="8483776" y="6245225"/>
            <a:ext cx="203024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87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Определение</a:t>
            </a:r>
          </a:p>
        </p:txBody>
      </p:sp>
      <p:sp>
        <p:nvSpPr>
          <p:cNvPr id="188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0" y="1557337"/>
            <a:ext cx="8146678" cy="452596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▪"/>
            </a:pPr>
            <a:r>
              <a:t>Клинично състояние, определено като неспособност на сърцето да осигури достатъчно количество кръв на тъканите за посрещане на метаболитните им нужди в покой, като резултат на нарушение на помпената му функция.</a:t>
            </a:r>
          </a:p>
          <a:p>
            <a:pPr>
              <a:buChar char="▪"/>
            </a:pPr>
            <a:r>
              <a:t>Синдром на остро и най-тежко нарушение в помпената функция на сърцето, водещо до животозастрашаваща терминална органна хипоперфузия и хипоксия.</a:t>
            </a:r>
          </a:p>
          <a:p>
            <a:pPr>
              <a:buChar char="▪"/>
            </a:pPr>
            <a:r>
              <a:t>Налице е силно намален минутен обем на сърцето, при нормален обем на циркулиращата кръв.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483776" y="6245225"/>
            <a:ext cx="203024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93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Детерминанти на кардиогенния шок</a:t>
            </a:r>
          </a:p>
        </p:txBody>
      </p:sp>
      <p:sp>
        <p:nvSpPr>
          <p:cNvPr id="194" name="Rectangle 3"/>
          <p:cNvSpPr txBox="1">
            <a:spLocks noGrp="1"/>
          </p:cNvSpPr>
          <p:nvPr>
            <p:ph type="body" idx="4294967295"/>
          </p:nvPr>
        </p:nvSpPr>
        <p:spPr>
          <a:xfrm>
            <a:off x="539551" y="1628800"/>
            <a:ext cx="8280922" cy="48005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1950" indent="-361950">
              <a:buChar char="▪"/>
            </a:pPr>
            <a:r>
              <a:t>Поддържане на Систоличното Артериално Кръвно Налягане  (САКН) в стойности по-ниски от </a:t>
            </a:r>
            <a:r>
              <a:rPr b="1">
                <a:solidFill>
                  <a:srgbClr val="002060"/>
                </a:solidFill>
              </a:rPr>
              <a:t>80 - 90 mmHg, </a:t>
            </a:r>
            <a:r>
              <a:t>или поддържане на СрАКН по-ниско от </a:t>
            </a:r>
            <a:r>
              <a:rPr b="1">
                <a:solidFill>
                  <a:srgbClr val="002060"/>
                </a:solidFill>
              </a:rPr>
              <a:t>60 mmHg</a:t>
            </a:r>
            <a:r>
              <a:t> или с </a:t>
            </a:r>
            <a:r>
              <a:rPr b="1">
                <a:solidFill>
                  <a:srgbClr val="022060"/>
                </a:solidFill>
              </a:rPr>
              <a:t>30 mmHg</a:t>
            </a:r>
            <a:r>
              <a:rPr b="1">
                <a:solidFill>
                  <a:srgbClr val="002060"/>
                </a:solidFill>
              </a:rPr>
              <a:t> </a:t>
            </a:r>
            <a:r>
              <a:t>под изходното, за повече от </a:t>
            </a:r>
            <a:r>
              <a:rPr b="1">
                <a:solidFill>
                  <a:srgbClr val="002060"/>
                </a:solidFill>
              </a:rPr>
              <a:t>30 минути</a:t>
            </a:r>
            <a:r>
              <a:t>, въпреки приложението на симпатикомиметици и адекватно обемно заместване.</a:t>
            </a:r>
          </a:p>
          <a:p>
            <a:pPr marL="361950" indent="-361950">
              <a:buChar char="▪"/>
            </a:pPr>
            <a:r>
              <a:t>Сърдечен индекс (СИ) - по-нисък от 1.8 l/min/m</a:t>
            </a:r>
            <a:r>
              <a:rPr baseline="30000"/>
              <a:t>2</a:t>
            </a:r>
            <a:r>
              <a:t> без подпомагащо лечение, или под 2.2 l/min/m</a:t>
            </a:r>
            <a:r>
              <a:rPr baseline="30000"/>
              <a:t>2</a:t>
            </a:r>
            <a:r>
              <a:t> с подпомагащо лечение.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483776" y="6245225"/>
            <a:ext cx="203024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199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Детерминанти на кардиогенния шок</a:t>
            </a:r>
          </a:p>
        </p:txBody>
      </p:sp>
      <p:sp>
        <p:nvSpPr>
          <p:cNvPr id="200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0" y="1628800"/>
            <a:ext cx="8075239" cy="472914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1950" indent="-361950">
              <a:buChar char="▪"/>
            </a:pPr>
            <a:r>
              <a:t>Адекватно или повишено пълнещо налягане:</a:t>
            </a:r>
          </a:p>
          <a:p>
            <a:pPr marL="762000" lvl="1" indent="-361950"/>
            <a:r>
              <a:t>Крайно диастолично налягане за лява камера над 18 mmHg;</a:t>
            </a:r>
          </a:p>
          <a:p>
            <a:pPr marL="762000" lvl="1" indent="-361950"/>
            <a:r>
              <a:t>Крайно диастолично налягане за дясна камера над 10-15 mmHg.</a:t>
            </a:r>
          </a:p>
          <a:p>
            <a:pPr marL="361950" indent="-361950">
              <a:buChar char="▪"/>
            </a:pPr>
            <a:r>
              <a:t>Сърдечна честота над 60 /min</a:t>
            </a:r>
          </a:p>
          <a:p>
            <a:pPr marL="361950" indent="-361950">
              <a:buChar char="▪"/>
            </a:pPr>
            <a:r>
              <a:t>Симптоматика на тъканна хипоперфузия:</a:t>
            </a:r>
          </a:p>
          <a:p>
            <a:pPr marL="722312" lvl="1" indent="-360363"/>
            <a:r>
              <a:t>Степенни промени в съзнанието;</a:t>
            </a:r>
          </a:p>
          <a:p>
            <a:pPr marL="722312" lvl="1" indent="-360363"/>
            <a:r>
              <a:t>Часова диуреза под 0.5 ml/kg/h;</a:t>
            </a:r>
          </a:p>
          <a:p>
            <a:pPr marL="722312" lvl="1" indent="-360363"/>
            <a:r>
              <a:t>Студени крайници/кожа.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483776" y="6245225"/>
            <a:ext cx="203024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205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Етиология</a:t>
            </a:r>
          </a:p>
        </p:txBody>
      </p:sp>
      <p:sp>
        <p:nvSpPr>
          <p:cNvPr id="206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0" y="1628799"/>
            <a:ext cx="8348289" cy="411954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▪"/>
            </a:pPr>
            <a:r>
              <a:t>Остри коронарни синдроми – най-често ОИМ</a:t>
            </a:r>
          </a:p>
          <a:p>
            <a:pPr>
              <a:buChar char="▪"/>
            </a:pPr>
            <a:r>
              <a:t>Инфекциозни – миокардити</a:t>
            </a:r>
          </a:p>
          <a:p>
            <a:pPr>
              <a:buChar char="▪"/>
            </a:pPr>
            <a:r>
              <a:t>Токсични - медикаментозни интоксикации</a:t>
            </a:r>
          </a:p>
          <a:p>
            <a:pPr>
              <a:buChar char="▪"/>
            </a:pPr>
            <a:r>
              <a:t>Животозастрашаващи ритъмни нарушения</a:t>
            </a:r>
          </a:p>
          <a:p>
            <a:pPr>
              <a:buChar char="▪"/>
            </a:pPr>
            <a:r>
              <a:t>Обструктивни – стенози</a:t>
            </a:r>
          </a:p>
          <a:p>
            <a:pPr>
              <a:buChar char="▪"/>
            </a:pPr>
            <a:r>
              <a:t>Травматични</a:t>
            </a:r>
          </a:p>
          <a:p>
            <a:pPr>
              <a:buChar char="▪"/>
            </a:pPr>
            <a:r>
              <a:t>Възпалителни – СЛЕ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483776" y="6245225"/>
            <a:ext cx="203024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209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Честота</a:t>
            </a:r>
          </a:p>
        </p:txBody>
      </p:sp>
      <p:sp>
        <p:nvSpPr>
          <p:cNvPr id="210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59" y="1600200"/>
            <a:ext cx="835293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▪"/>
            </a:pPr>
            <a:r>
              <a:t>Най-чест при пациентите с ОИМ</a:t>
            </a:r>
          </a:p>
          <a:p>
            <a:pPr>
              <a:buChar char="▪"/>
            </a:pPr>
            <a:r>
              <a:t>При 5-10% от пациентите с ОИМ</a:t>
            </a:r>
          </a:p>
          <a:p>
            <a:pPr>
              <a:buChar char="▪"/>
            </a:pPr>
            <a:r>
              <a:t>Смъртността е над 70%.</a:t>
            </a:r>
          </a:p>
          <a:p>
            <a:pPr>
              <a:buChar char="▪"/>
            </a:pPr>
            <a:r>
              <a:t>Съвременните терапевтични насоки като перкутанна транслуминална коронарна ангиопластика, поставяне на стент и тромболитична терапия я намаляват до 30-50%.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483776" y="6245225"/>
            <a:ext cx="203024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215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Патофизиология</a:t>
            </a:r>
          </a:p>
        </p:txBody>
      </p:sp>
      <p:sp>
        <p:nvSpPr>
          <p:cNvPr id="216" name="Rectangle 3"/>
          <p:cNvSpPr txBox="1">
            <a:spLocks noGrp="1"/>
          </p:cNvSpPr>
          <p:nvPr>
            <p:ph type="body" idx="4294967295"/>
          </p:nvPr>
        </p:nvSpPr>
        <p:spPr>
          <a:xfrm>
            <a:off x="971600" y="1981200"/>
            <a:ext cx="7453263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spcBef>
                <a:spcPts val="1100"/>
              </a:spcBef>
              <a:buSzTx/>
              <a:buNone/>
              <a:defRPr sz="4800">
                <a:solidFill>
                  <a:srgbClr val="FF0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pPr>
            <a:r>
              <a:t>АКН = ƒ МОС х ПСС</a:t>
            </a:r>
          </a:p>
          <a:p>
            <a:pPr algn="ctr">
              <a:buSzTx/>
              <a:buNone/>
              <a:defRPr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pPr>
            <a:endParaRPr/>
          </a:p>
          <a:p>
            <a:pPr>
              <a:buSzTx/>
              <a:buNone/>
            </a:pPr>
            <a:r>
              <a:t>АКН - Артериално Кръвно Налягане</a:t>
            </a:r>
          </a:p>
          <a:p>
            <a:pPr>
              <a:buSzTx/>
              <a:buNone/>
            </a:pPr>
            <a:r>
              <a:t>ƒ – Функция</a:t>
            </a:r>
          </a:p>
          <a:p>
            <a:pPr>
              <a:buSzTx/>
              <a:buNone/>
            </a:pPr>
            <a:r>
              <a:t>МОС - Минутен Обем на Сърцето</a:t>
            </a:r>
          </a:p>
          <a:p>
            <a:pPr>
              <a:buSzTx/>
              <a:buNone/>
            </a:pPr>
            <a:r>
              <a:t>ПСС - Периферно Съдово Съпротивление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483776" y="6245225"/>
            <a:ext cx="203024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221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pPr>
            <a:r>
              <a:t>Пaтофизиология</a:t>
            </a:r>
          </a:p>
        </p:txBody>
      </p:sp>
      <p:sp>
        <p:nvSpPr>
          <p:cNvPr id="222" name="Rectangle 3"/>
          <p:cNvSpPr txBox="1">
            <a:spLocks noGrp="1"/>
          </p:cNvSpPr>
          <p:nvPr>
            <p:ph type="body" idx="4294967295"/>
          </p:nvPr>
        </p:nvSpPr>
        <p:spPr>
          <a:xfrm>
            <a:off x="1187625" y="1600200"/>
            <a:ext cx="7494414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spcBef>
                <a:spcPts val="1100"/>
              </a:spcBef>
              <a:buSzTx/>
              <a:buNone/>
              <a:defRPr sz="4800">
                <a:solidFill>
                  <a:srgbClr val="FF0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pPr>
            <a:r>
              <a:t>МОС = УО х СЧ</a:t>
            </a:r>
          </a:p>
          <a:p>
            <a:pPr>
              <a:buSzTx/>
              <a:buNone/>
            </a:pPr>
            <a:endParaRPr/>
          </a:p>
          <a:p>
            <a:pPr>
              <a:buSzTx/>
              <a:buNone/>
            </a:pPr>
            <a:r>
              <a:t>УО - Ударен Обем</a:t>
            </a:r>
          </a:p>
          <a:p>
            <a:pPr>
              <a:buSzTx/>
              <a:buNone/>
            </a:pPr>
            <a:r>
              <a:t>СЧ - Сърдечна Честота</a:t>
            </a:r>
          </a:p>
        </p:txBody>
      </p:sp>
      <p:pic>
        <p:nvPicPr>
          <p:cNvPr id="223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2292350"/>
            <a:ext cx="3581401" cy="44291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483776" y="6245225"/>
            <a:ext cx="203024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228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Фактори които определят УО</a:t>
            </a:r>
          </a:p>
        </p:txBody>
      </p:sp>
      <p:sp>
        <p:nvSpPr>
          <p:cNvPr id="229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0" y="1752600"/>
            <a:ext cx="7603753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▪"/>
            </a:pPr>
            <a:r>
              <a:rPr dirty="0" err="1"/>
              <a:t>Преднатоварване</a:t>
            </a:r>
            <a:endParaRPr dirty="0"/>
          </a:p>
          <a:p>
            <a:pPr>
              <a:buChar char="▪"/>
            </a:pPr>
            <a:r>
              <a:rPr dirty="0" err="1"/>
              <a:t>Следнатоварване</a:t>
            </a:r>
            <a:endParaRPr dirty="0"/>
          </a:p>
          <a:p>
            <a:pPr>
              <a:buChar char="▪"/>
            </a:pPr>
            <a:r>
              <a:rPr dirty="0" err="1"/>
              <a:t>Контрактилитет</a:t>
            </a:r>
            <a:endParaRPr dirty="0"/>
          </a:p>
          <a:p>
            <a:pPr>
              <a:buChar char="▪"/>
            </a:pPr>
            <a:r>
              <a:rPr dirty="0" err="1"/>
              <a:t>Синергизъм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контракциите</a:t>
            </a:r>
            <a:endParaRPr dirty="0"/>
          </a:p>
          <a:p>
            <a:pPr>
              <a:buChar char="▪"/>
            </a:pPr>
            <a:r>
              <a:rPr dirty="0" err="1"/>
              <a:t>Къмплай</a:t>
            </a:r>
            <a:r>
              <a:rPr lang="bg-BG" dirty="0"/>
              <a:t>ъ</a:t>
            </a:r>
            <a:r>
              <a:rPr dirty="0" err="1"/>
              <a:t>нс</a:t>
            </a:r>
            <a:r>
              <a:rPr dirty="0"/>
              <a:t> (</a:t>
            </a:r>
            <a:r>
              <a:rPr dirty="0" err="1"/>
              <a:t>разтегливост</a:t>
            </a:r>
            <a:r>
              <a:rPr dirty="0"/>
              <a:t>)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сърцето</a:t>
            </a:r>
            <a:endParaRPr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234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Патофизиология</a:t>
            </a:r>
          </a:p>
        </p:txBody>
      </p:sp>
      <p:sp>
        <p:nvSpPr>
          <p:cNvPr id="235" name="Rectangle 3"/>
          <p:cNvSpPr txBox="1">
            <a:spLocks noGrp="1"/>
          </p:cNvSpPr>
          <p:nvPr>
            <p:ph type="body" idx="4294967295"/>
          </p:nvPr>
        </p:nvSpPr>
        <p:spPr>
          <a:xfrm>
            <a:off x="539750" y="1628799"/>
            <a:ext cx="8229600" cy="431004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har char="▪"/>
            </a:pPr>
            <a:r>
              <a:t>Намален контрактилитет</a:t>
            </a:r>
          </a:p>
          <a:p>
            <a:pPr>
              <a:lnSpc>
                <a:spcPct val="90000"/>
              </a:lnSpc>
              <a:buChar char="▪"/>
            </a:pPr>
            <a:r>
              <a:t>Намален МОС и фракция на изгонване</a:t>
            </a:r>
          </a:p>
          <a:p>
            <a:pPr>
              <a:lnSpc>
                <a:spcPct val="90000"/>
              </a:lnSpc>
              <a:buChar char="▪"/>
            </a:pPr>
            <a:r>
              <a:t>Повишени камерни пълнещи налягания</a:t>
            </a:r>
          </a:p>
          <a:p>
            <a:pPr>
              <a:lnSpc>
                <a:spcPct val="90000"/>
              </a:lnSpc>
              <a:buChar char="▪"/>
            </a:pPr>
            <a:r>
              <a:t>Камерна дилатация</a:t>
            </a:r>
          </a:p>
          <a:p>
            <a:pPr>
              <a:lnSpc>
                <a:spcPct val="90000"/>
              </a:lnSpc>
              <a:buChar char="▪"/>
            </a:pPr>
            <a:r>
              <a:t>Едно или двукамерна недостатъчност, водеща до:</a:t>
            </a:r>
          </a:p>
          <a:p>
            <a:pPr lvl="1">
              <a:lnSpc>
                <a:spcPct val="90000"/>
              </a:lnSpc>
              <a:buFont typeface="Arial"/>
              <a:buChar char="−"/>
            </a:pPr>
            <a:r>
              <a:t>Системна хипотония</a:t>
            </a:r>
          </a:p>
          <a:p>
            <a:pPr lvl="1">
              <a:lnSpc>
                <a:spcPct val="90000"/>
              </a:lnSpc>
              <a:buFont typeface="Arial"/>
              <a:buChar char="−"/>
            </a:pPr>
            <a:r>
              <a:t>Белодробен оток</a:t>
            </a:r>
          </a:p>
          <a:p>
            <a:pPr lvl="1">
              <a:lnSpc>
                <a:spcPct val="90000"/>
              </a:lnSpc>
              <a:buFont typeface="Arial"/>
              <a:buChar char="−"/>
            </a:pPr>
            <a:r>
              <a:t>Нарушена коронарна перфузия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36"/>
          <p:cNvSpPr/>
          <p:nvPr/>
        </p:nvSpPr>
        <p:spPr>
          <a:xfrm rot="16200000" flipV="1">
            <a:off x="4286249" y="2357438"/>
            <a:ext cx="2928938" cy="928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3152" y="0"/>
                </a:lnTo>
                <a:lnTo>
                  <a:pt x="13152" y="21600"/>
                </a:lnTo>
                <a:lnTo>
                  <a:pt x="21600" y="21600"/>
                </a:ln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40" name="Slide Number Placeholder 1"/>
          <p:cNvSpPr txBox="1">
            <a:spLocks noGrp="1"/>
          </p:cNvSpPr>
          <p:nvPr>
            <p:ph type="sldNum" sz="quarter" idx="4294967295"/>
          </p:nvPr>
        </p:nvSpPr>
        <p:spPr>
          <a:xfrm>
            <a:off x="8398088" y="6245225"/>
            <a:ext cx="288712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grpSp>
        <p:nvGrpSpPr>
          <p:cNvPr id="243" name="_s100361"/>
          <p:cNvGrpSpPr/>
          <p:nvPr/>
        </p:nvGrpSpPr>
        <p:grpSpPr>
          <a:xfrm>
            <a:off x="2058988" y="357188"/>
            <a:ext cx="5084763" cy="1019176"/>
            <a:chOff x="0" y="0"/>
            <a:chExt cx="5084762" cy="1019175"/>
          </a:xfrm>
        </p:grpSpPr>
        <p:sp>
          <p:nvSpPr>
            <p:cNvPr id="241" name="Rounded Rectangle"/>
            <p:cNvSpPr/>
            <p:nvPr/>
          </p:nvSpPr>
          <p:spPr>
            <a:xfrm>
              <a:off x="0" y="0"/>
              <a:ext cx="5084763" cy="1019175"/>
            </a:xfrm>
            <a:prstGeom prst="roundRect">
              <a:avLst>
                <a:gd name="adj" fmla="val 16667"/>
              </a:avLst>
            </a:prstGeom>
            <a:solidFill>
              <a:srgbClr val="FF33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/>
              </a:pPr>
              <a:endParaRPr/>
            </a:p>
          </p:txBody>
        </p:sp>
        <p:sp>
          <p:nvSpPr>
            <p:cNvPr id="242" name="МИОКАРДНА  ДИСФУНКЦИЯ…"/>
            <p:cNvSpPr txBox="1"/>
            <p:nvPr/>
          </p:nvSpPr>
          <p:spPr>
            <a:xfrm>
              <a:off x="749163" y="252561"/>
              <a:ext cx="3586436" cy="514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/>
            <a:p>
              <a:pPr algn="ctr">
                <a:defRPr sz="2000" b="1"/>
              </a:pPr>
              <a:r>
                <a:t>МИОКАРДНА  ДИСФУНКЦИЯ</a:t>
              </a:r>
            </a:p>
            <a:p>
              <a:pPr algn="ctr">
                <a:defRPr sz="1600"/>
              </a:pPr>
              <a:r>
                <a:t>  СИСТОЛНА	   ДИАСТОЛНА</a:t>
              </a:r>
            </a:p>
          </p:txBody>
        </p:sp>
      </p:grpSp>
      <p:grpSp>
        <p:nvGrpSpPr>
          <p:cNvPr id="246" name="_s100365"/>
          <p:cNvGrpSpPr/>
          <p:nvPr/>
        </p:nvGrpSpPr>
        <p:grpSpPr>
          <a:xfrm>
            <a:off x="214313" y="1571625"/>
            <a:ext cx="2786062" cy="785813"/>
            <a:chOff x="0" y="0"/>
            <a:chExt cx="2786061" cy="785812"/>
          </a:xfrm>
        </p:grpSpPr>
        <p:sp>
          <p:nvSpPr>
            <p:cNvPr id="244" name="Rounded Rectangle"/>
            <p:cNvSpPr/>
            <p:nvPr/>
          </p:nvSpPr>
          <p:spPr>
            <a:xfrm>
              <a:off x="0" y="0"/>
              <a:ext cx="2786062" cy="785813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45" name="Намален УО и МОС"/>
            <p:cNvSpPr txBox="1"/>
            <p:nvPr/>
          </p:nvSpPr>
          <p:spPr>
            <a:xfrm>
              <a:off x="203187" y="251011"/>
              <a:ext cx="2379688" cy="2837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ctr">
                <a:defRPr sz="2000"/>
              </a:lvl1pPr>
            </a:lstStyle>
            <a:p>
              <a:r>
                <a:t>Намален УО и МОС</a:t>
              </a:r>
            </a:p>
          </p:txBody>
        </p:sp>
      </p:grpSp>
      <p:grpSp>
        <p:nvGrpSpPr>
          <p:cNvPr id="249" name="_s100363"/>
          <p:cNvGrpSpPr/>
          <p:nvPr/>
        </p:nvGrpSpPr>
        <p:grpSpPr>
          <a:xfrm>
            <a:off x="6572250" y="1571625"/>
            <a:ext cx="2500314" cy="785813"/>
            <a:chOff x="0" y="0"/>
            <a:chExt cx="2500313" cy="785812"/>
          </a:xfrm>
        </p:grpSpPr>
        <p:sp>
          <p:nvSpPr>
            <p:cNvPr id="247" name="Rounded Rectangle"/>
            <p:cNvSpPr/>
            <p:nvPr/>
          </p:nvSpPr>
          <p:spPr>
            <a:xfrm>
              <a:off x="0" y="0"/>
              <a:ext cx="2500314" cy="785813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/>
              </a:pPr>
              <a:endParaRPr/>
            </a:p>
          </p:txBody>
        </p:sp>
        <p:sp>
          <p:nvSpPr>
            <p:cNvPr id="248" name="Белодробен застой"/>
            <p:cNvSpPr txBox="1"/>
            <p:nvPr/>
          </p:nvSpPr>
          <p:spPr>
            <a:xfrm>
              <a:off x="97271" y="251011"/>
              <a:ext cx="2305771" cy="2837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ctr">
                <a:defRPr sz="2000">
                  <a:effectLst>
                    <a:outerShdw blurRad="38100" dist="38100" dir="2700000" rotWithShape="0">
                      <a:srgbClr val="FFFFFF"/>
                    </a:outerShdw>
                  </a:effectLst>
                </a:defRPr>
              </a:lvl1pPr>
            </a:lstStyle>
            <a:p>
              <a:r>
                <a:t>Белодробен застой</a:t>
              </a:r>
            </a:p>
          </p:txBody>
        </p:sp>
      </p:grpSp>
      <p:grpSp>
        <p:nvGrpSpPr>
          <p:cNvPr id="252" name="_s100365"/>
          <p:cNvGrpSpPr/>
          <p:nvPr/>
        </p:nvGrpSpPr>
        <p:grpSpPr>
          <a:xfrm>
            <a:off x="214313" y="2714624"/>
            <a:ext cx="2786062" cy="928689"/>
            <a:chOff x="0" y="0"/>
            <a:chExt cx="2786061" cy="928687"/>
          </a:xfrm>
        </p:grpSpPr>
        <p:sp>
          <p:nvSpPr>
            <p:cNvPr id="250" name="Rounded Rectangle"/>
            <p:cNvSpPr/>
            <p:nvPr/>
          </p:nvSpPr>
          <p:spPr>
            <a:xfrm>
              <a:off x="0" y="0"/>
              <a:ext cx="2786062" cy="928688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51" name="Намалена системна…"/>
            <p:cNvSpPr txBox="1"/>
            <p:nvPr/>
          </p:nvSpPr>
          <p:spPr>
            <a:xfrm>
              <a:off x="192211" y="176398"/>
              <a:ext cx="2401640" cy="5758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/>
            <a:p>
              <a:pPr algn="ctr">
                <a:defRPr sz="2000"/>
              </a:pPr>
              <a:r>
                <a:t>Намалена системна</a:t>
              </a:r>
            </a:p>
            <a:p>
              <a:pPr algn="ctr">
                <a:defRPr sz="2000"/>
              </a:pPr>
              <a:r>
                <a:t>тъканна перфузия</a:t>
              </a:r>
            </a:p>
          </p:txBody>
        </p:sp>
      </p:grpSp>
      <p:grpSp>
        <p:nvGrpSpPr>
          <p:cNvPr id="255" name="_s100365"/>
          <p:cNvGrpSpPr/>
          <p:nvPr/>
        </p:nvGrpSpPr>
        <p:grpSpPr>
          <a:xfrm>
            <a:off x="179511" y="4000500"/>
            <a:ext cx="2786063" cy="928688"/>
            <a:chOff x="0" y="0"/>
            <a:chExt cx="2786061" cy="928687"/>
          </a:xfrm>
        </p:grpSpPr>
        <p:sp>
          <p:nvSpPr>
            <p:cNvPr id="253" name="Rounded Rectangle"/>
            <p:cNvSpPr/>
            <p:nvPr/>
          </p:nvSpPr>
          <p:spPr>
            <a:xfrm>
              <a:off x="0" y="0"/>
              <a:ext cx="2786062" cy="928688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54" name="Компенсаторна…"/>
            <p:cNvSpPr txBox="1"/>
            <p:nvPr/>
          </p:nvSpPr>
          <p:spPr>
            <a:xfrm>
              <a:off x="67257" y="30348"/>
              <a:ext cx="2651548" cy="8679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/>
            <a:p>
              <a:pPr algn="ctr">
                <a:defRPr sz="2000"/>
              </a:pPr>
              <a:r>
                <a:t>Компенсаторна </a:t>
              </a:r>
            </a:p>
            <a:p>
              <a:pPr algn="ctr">
                <a:defRPr sz="2000"/>
              </a:pPr>
              <a:r>
                <a:t>вазоконстрикция</a:t>
              </a:r>
            </a:p>
            <a:p>
              <a:pPr algn="ctr">
                <a:defRPr sz="2000"/>
              </a:pPr>
              <a:r>
                <a:t>Задръжка на течности</a:t>
              </a:r>
            </a:p>
          </p:txBody>
        </p:sp>
      </p:grpSp>
      <p:grpSp>
        <p:nvGrpSpPr>
          <p:cNvPr id="258" name="_s100363"/>
          <p:cNvGrpSpPr/>
          <p:nvPr/>
        </p:nvGrpSpPr>
        <p:grpSpPr>
          <a:xfrm>
            <a:off x="3429000" y="5143500"/>
            <a:ext cx="3286125" cy="714375"/>
            <a:chOff x="0" y="0"/>
            <a:chExt cx="3286125" cy="714375"/>
          </a:xfrm>
        </p:grpSpPr>
        <p:sp>
          <p:nvSpPr>
            <p:cNvPr id="256" name="Rounded Rectangle"/>
            <p:cNvSpPr/>
            <p:nvPr/>
          </p:nvSpPr>
          <p:spPr>
            <a:xfrm>
              <a:off x="0" y="0"/>
              <a:ext cx="3286125" cy="714375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57" name="Прогресивна миокардна…"/>
            <p:cNvSpPr txBox="1"/>
            <p:nvPr/>
          </p:nvSpPr>
          <p:spPr>
            <a:xfrm>
              <a:off x="198164" y="69242"/>
              <a:ext cx="2889797" cy="575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/>
            <a:p>
              <a:pPr algn="ctr">
                <a:defRPr sz="2000"/>
              </a:pPr>
              <a:r>
                <a:t>Прогресивна миокардна</a:t>
              </a:r>
            </a:p>
            <a:p>
              <a:pPr algn="ctr">
                <a:defRPr sz="2000"/>
              </a:pPr>
              <a:r>
                <a:t>дисфункция</a:t>
              </a:r>
            </a:p>
          </p:txBody>
        </p:sp>
      </p:grpSp>
      <p:grpSp>
        <p:nvGrpSpPr>
          <p:cNvPr id="261" name="_s100363"/>
          <p:cNvGrpSpPr/>
          <p:nvPr/>
        </p:nvGrpSpPr>
        <p:grpSpPr>
          <a:xfrm>
            <a:off x="4214812" y="6072187"/>
            <a:ext cx="1714501" cy="571501"/>
            <a:chOff x="0" y="0"/>
            <a:chExt cx="1714500" cy="571500"/>
          </a:xfrm>
        </p:grpSpPr>
        <p:sp>
          <p:nvSpPr>
            <p:cNvPr id="259" name="Rounded Rectangle"/>
            <p:cNvSpPr/>
            <p:nvPr/>
          </p:nvSpPr>
          <p:spPr>
            <a:xfrm>
              <a:off x="0" y="0"/>
              <a:ext cx="1714500" cy="571500"/>
            </a:xfrm>
            <a:prstGeom prst="roundRect">
              <a:avLst>
                <a:gd name="adj" fmla="val 16667"/>
              </a:avLst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60" name="СМЪРТ"/>
            <p:cNvSpPr txBox="1"/>
            <p:nvPr/>
          </p:nvSpPr>
          <p:spPr>
            <a:xfrm>
              <a:off x="430702" y="156139"/>
              <a:ext cx="853096" cy="2592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ctr">
                <a:defRPr b="1">
                  <a:solidFill>
                    <a:srgbClr val="FF9933"/>
                  </a:solidFill>
                </a:defRPr>
              </a:lvl1pPr>
            </a:lstStyle>
            <a:p>
              <a:r>
                <a:t>СМЪРТ</a:t>
              </a:r>
            </a:p>
          </p:txBody>
        </p:sp>
      </p:grpSp>
      <p:grpSp>
        <p:nvGrpSpPr>
          <p:cNvPr id="264" name="_s100367"/>
          <p:cNvGrpSpPr/>
          <p:nvPr/>
        </p:nvGrpSpPr>
        <p:grpSpPr>
          <a:xfrm>
            <a:off x="3786187" y="2714625"/>
            <a:ext cx="2286001" cy="857250"/>
            <a:chOff x="0" y="0"/>
            <a:chExt cx="2286000" cy="857250"/>
          </a:xfrm>
        </p:grpSpPr>
        <p:sp>
          <p:nvSpPr>
            <p:cNvPr id="262" name="Rounded Rectangle"/>
            <p:cNvSpPr/>
            <p:nvPr/>
          </p:nvSpPr>
          <p:spPr>
            <a:xfrm>
              <a:off x="0" y="0"/>
              <a:ext cx="2286000" cy="85725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63" name="Артериална…"/>
            <p:cNvSpPr txBox="1"/>
            <p:nvPr/>
          </p:nvSpPr>
          <p:spPr>
            <a:xfrm>
              <a:off x="429654" y="140679"/>
              <a:ext cx="1426692" cy="5758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/>
            <a:p>
              <a:pPr algn="ctr">
                <a:defRPr sz="2000"/>
              </a:pPr>
              <a:r>
                <a:t>Артериална</a:t>
              </a:r>
            </a:p>
            <a:p>
              <a:pPr algn="ctr">
                <a:defRPr sz="2000"/>
              </a:pPr>
              <a:r>
                <a:t>хипотония</a:t>
              </a:r>
            </a:p>
          </p:txBody>
        </p:sp>
      </p:grpSp>
      <p:grpSp>
        <p:nvGrpSpPr>
          <p:cNvPr id="267" name="_s100363"/>
          <p:cNvGrpSpPr/>
          <p:nvPr/>
        </p:nvGrpSpPr>
        <p:grpSpPr>
          <a:xfrm>
            <a:off x="6858000" y="2893218"/>
            <a:ext cx="1928814" cy="500064"/>
            <a:chOff x="0" y="0"/>
            <a:chExt cx="1928813" cy="500062"/>
          </a:xfrm>
        </p:grpSpPr>
        <p:sp>
          <p:nvSpPr>
            <p:cNvPr id="265" name="Rounded Rectangle"/>
            <p:cNvSpPr/>
            <p:nvPr/>
          </p:nvSpPr>
          <p:spPr>
            <a:xfrm>
              <a:off x="0" y="0"/>
              <a:ext cx="1928814" cy="500063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/>
              </a:pPr>
              <a:endParaRPr/>
            </a:p>
          </p:txBody>
        </p:sp>
        <p:sp>
          <p:nvSpPr>
            <p:cNvPr id="266" name="ХИПОКСЕМИЯ"/>
            <p:cNvSpPr txBox="1"/>
            <p:nvPr/>
          </p:nvSpPr>
          <p:spPr>
            <a:xfrm>
              <a:off x="142050" y="120420"/>
              <a:ext cx="1644713" cy="2592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ctr">
                <a:defRPr b="1">
                  <a:effectLst>
                    <a:outerShdw blurRad="38100" dist="38100" dir="2700000" rotWithShape="0">
                      <a:srgbClr val="FFFFFF"/>
                    </a:outerShdw>
                  </a:effectLst>
                </a:defRPr>
              </a:lvl1pPr>
            </a:lstStyle>
            <a:p>
              <a:r>
                <a:t>ХИПОКСЕМИЯ</a:t>
              </a:r>
            </a:p>
          </p:txBody>
        </p:sp>
      </p:grpSp>
      <p:grpSp>
        <p:nvGrpSpPr>
          <p:cNvPr id="270" name="_s100363"/>
          <p:cNvGrpSpPr/>
          <p:nvPr/>
        </p:nvGrpSpPr>
        <p:grpSpPr>
          <a:xfrm>
            <a:off x="7072313" y="4143375"/>
            <a:ext cx="1500188" cy="642938"/>
            <a:chOff x="0" y="0"/>
            <a:chExt cx="1500187" cy="642937"/>
          </a:xfrm>
        </p:grpSpPr>
        <p:sp>
          <p:nvSpPr>
            <p:cNvPr id="268" name="Rounded Rectangle"/>
            <p:cNvSpPr/>
            <p:nvPr/>
          </p:nvSpPr>
          <p:spPr>
            <a:xfrm>
              <a:off x="0" y="0"/>
              <a:ext cx="1500188" cy="642938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/>
              </a:pPr>
              <a:endParaRPr/>
            </a:p>
          </p:txBody>
        </p:sp>
        <p:sp>
          <p:nvSpPr>
            <p:cNvPr id="269" name="ИСХЕМИЯ"/>
            <p:cNvSpPr txBox="1"/>
            <p:nvPr/>
          </p:nvSpPr>
          <p:spPr>
            <a:xfrm>
              <a:off x="171406" y="191858"/>
              <a:ext cx="1157375" cy="2592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ctr">
                <a:defRPr b="1">
                  <a:effectLst>
                    <a:outerShdw blurRad="38100" dist="38100" dir="2700000" rotWithShape="0">
                      <a:srgbClr val="FFFFFF"/>
                    </a:outerShdw>
                  </a:effectLst>
                </a:defRPr>
              </a:lvl1pPr>
            </a:lstStyle>
            <a:p>
              <a:r>
                <a:t>ИСХЕМИЯ</a:t>
              </a:r>
            </a:p>
          </p:txBody>
        </p:sp>
      </p:grpSp>
      <p:grpSp>
        <p:nvGrpSpPr>
          <p:cNvPr id="273" name="_s100364"/>
          <p:cNvGrpSpPr/>
          <p:nvPr/>
        </p:nvGrpSpPr>
        <p:grpSpPr>
          <a:xfrm>
            <a:off x="3429000" y="4000500"/>
            <a:ext cx="3286125" cy="928688"/>
            <a:chOff x="0" y="0"/>
            <a:chExt cx="3286125" cy="928687"/>
          </a:xfrm>
        </p:grpSpPr>
        <p:sp>
          <p:nvSpPr>
            <p:cNvPr id="271" name="Rounded Rectangle"/>
            <p:cNvSpPr/>
            <p:nvPr/>
          </p:nvSpPr>
          <p:spPr>
            <a:xfrm>
              <a:off x="0" y="0"/>
              <a:ext cx="3286125" cy="928688"/>
            </a:xfrm>
            <a:prstGeom prst="roundRect">
              <a:avLst>
                <a:gd name="adj" fmla="val 16667"/>
              </a:avLst>
            </a:prstGeom>
            <a:solidFill>
              <a:srgbClr val="735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72" name="Намалена…"/>
            <p:cNvSpPr txBox="1"/>
            <p:nvPr/>
          </p:nvSpPr>
          <p:spPr>
            <a:xfrm>
              <a:off x="405841" y="176398"/>
              <a:ext cx="2474443" cy="5758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/>
            <a:p>
              <a:pPr algn="ctr">
                <a:defRPr sz="2000"/>
              </a:pPr>
              <a:r>
                <a:t>Намалена</a:t>
              </a:r>
            </a:p>
            <a:p>
              <a:pPr algn="ctr">
                <a:defRPr sz="2000"/>
              </a:pPr>
              <a:r>
                <a:t>коронарна перфузия</a:t>
              </a:r>
            </a:p>
          </p:txBody>
        </p:sp>
      </p:grpSp>
      <p:sp>
        <p:nvSpPr>
          <p:cNvPr id="286" name="Shape 14"/>
          <p:cNvSpPr/>
          <p:nvPr/>
        </p:nvSpPr>
        <p:spPr>
          <a:xfrm>
            <a:off x="1606550" y="866139"/>
            <a:ext cx="447041" cy="699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87" name="Shape 15"/>
          <p:cNvSpPr/>
          <p:nvPr/>
        </p:nvSpPr>
        <p:spPr>
          <a:xfrm>
            <a:off x="3004820" y="1963420"/>
            <a:ext cx="1924050" cy="745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76" name="Shape 21"/>
          <p:cNvSpPr/>
          <p:nvPr/>
        </p:nvSpPr>
        <p:spPr>
          <a:xfrm rot="5400000">
            <a:off x="1326901" y="2434183"/>
            <a:ext cx="357189" cy="203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77" name="Shape 24"/>
          <p:cNvSpPr/>
          <p:nvPr/>
        </p:nvSpPr>
        <p:spPr>
          <a:xfrm rot="16200000" flipH="1">
            <a:off x="1344041" y="3702918"/>
            <a:ext cx="357190" cy="237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88" name="Shape 27"/>
          <p:cNvSpPr/>
          <p:nvPr/>
        </p:nvSpPr>
        <p:spPr>
          <a:xfrm>
            <a:off x="1572260" y="4933950"/>
            <a:ext cx="1851661" cy="5664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89" name="Shape 30"/>
          <p:cNvSpPr/>
          <p:nvPr/>
        </p:nvSpPr>
        <p:spPr>
          <a:xfrm>
            <a:off x="3169920" y="5500370"/>
            <a:ext cx="3017521" cy="857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8" y="0"/>
                </a:moveTo>
                <a:lnTo>
                  <a:pt x="0" y="0"/>
                </a:lnTo>
                <a:lnTo>
                  <a:pt x="0" y="11744"/>
                </a:lnTo>
                <a:lnTo>
                  <a:pt x="21600" y="11744"/>
                </a:lnTo>
                <a:lnTo>
                  <a:pt x="21600" y="21600"/>
                </a:lnTo>
                <a:lnTo>
                  <a:pt x="19782" y="21600"/>
                </a:ln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80" name="Shape 33"/>
          <p:cNvSpPr/>
          <p:nvPr/>
        </p:nvSpPr>
        <p:spPr>
          <a:xfrm rot="5400000">
            <a:off x="4714875" y="3780631"/>
            <a:ext cx="430213" cy="12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90" name="Shape 41"/>
          <p:cNvSpPr/>
          <p:nvPr/>
        </p:nvSpPr>
        <p:spPr>
          <a:xfrm>
            <a:off x="6719887" y="4464843"/>
            <a:ext cx="347664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7200" y="21600"/>
                  <a:pt x="14400" y="10800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91" name="Shape 46"/>
          <p:cNvSpPr/>
          <p:nvPr/>
        </p:nvSpPr>
        <p:spPr>
          <a:xfrm>
            <a:off x="7147560" y="866139"/>
            <a:ext cx="674371" cy="699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92" name="Shape 49"/>
          <p:cNvSpPr/>
          <p:nvPr/>
        </p:nvSpPr>
        <p:spPr>
          <a:xfrm>
            <a:off x="7822406" y="2362200"/>
            <a:ext cx="1" cy="5262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93" name="Shape 52"/>
          <p:cNvSpPr/>
          <p:nvPr/>
        </p:nvSpPr>
        <p:spPr>
          <a:xfrm>
            <a:off x="7822406" y="3398043"/>
            <a:ext cx="1" cy="740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94" name="Shape 55"/>
          <p:cNvSpPr/>
          <p:nvPr/>
        </p:nvSpPr>
        <p:spPr>
          <a:xfrm>
            <a:off x="6719569" y="4790440"/>
            <a:ext cx="1102361" cy="7099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299" name="Rectangle 4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Клинична картина</a:t>
            </a:r>
          </a:p>
        </p:txBody>
      </p:sp>
      <p:sp>
        <p:nvSpPr>
          <p:cNvPr id="300" name="Rectangle 5"/>
          <p:cNvSpPr txBox="1">
            <a:spLocks noGrp="1"/>
          </p:cNvSpPr>
          <p:nvPr>
            <p:ph type="body" idx="4294967295"/>
          </p:nvPr>
        </p:nvSpPr>
        <p:spPr>
          <a:xfrm>
            <a:off x="611560" y="1600200"/>
            <a:ext cx="7686303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1950" indent="-361950">
              <a:buChar char="▪"/>
            </a:pPr>
            <a:r>
              <a:t>Анамнестична симптоматика за остра исхемия на сърдечния мускул:</a:t>
            </a:r>
          </a:p>
          <a:p>
            <a:pPr marL="1082675" lvl="1" indent="-449262">
              <a:buFont typeface="Arial"/>
              <a:buChar char="−"/>
            </a:pPr>
            <a:r>
              <a:t>Болка;</a:t>
            </a:r>
          </a:p>
          <a:p>
            <a:pPr marL="1082675" lvl="1" indent="-449262">
              <a:buFont typeface="Arial"/>
              <a:buChar char="−"/>
            </a:pPr>
            <a:r>
              <a:t>Повърхностно дишане;</a:t>
            </a:r>
          </a:p>
          <a:p>
            <a:pPr marL="1082675" lvl="1" indent="-449262">
              <a:buFont typeface="Arial"/>
              <a:buChar char="−"/>
            </a:pPr>
            <a:r>
              <a:t>Неспокойствие;</a:t>
            </a:r>
          </a:p>
          <a:p>
            <a:pPr marL="1082675" lvl="1" indent="-449262">
              <a:buFont typeface="Arial"/>
              <a:buChar char="−"/>
            </a:pPr>
            <a:r>
              <a:t>Гадене и повръщане.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305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Клинична картина</a:t>
            </a:r>
          </a:p>
        </p:txBody>
      </p:sp>
      <p:sp>
        <p:nvSpPr>
          <p:cNvPr id="306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0" y="1700807"/>
            <a:ext cx="8024439" cy="430946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1950" indent="-361950">
              <a:buChar char="▪"/>
            </a:pPr>
            <a:r>
              <a:t>Симптоми на органна хипоперфузия:</a:t>
            </a:r>
          </a:p>
          <a:p>
            <a:pPr marL="722312" lvl="1" indent="-360362">
              <a:buFont typeface="Arial"/>
              <a:buChar char="−"/>
            </a:pPr>
            <a:r>
              <a:t>Ниско АКН;</a:t>
            </a:r>
          </a:p>
          <a:p>
            <a:pPr marL="722312" lvl="1" indent="-360362">
              <a:buFont typeface="Arial"/>
              <a:buChar char="−"/>
            </a:pPr>
            <a:r>
              <a:t>Степенни нарушения в съзнанието;</a:t>
            </a:r>
          </a:p>
          <a:p>
            <a:pPr marL="722312" lvl="1" indent="-360362">
              <a:buFont typeface="Arial"/>
              <a:buChar char="−"/>
            </a:pPr>
            <a:r>
              <a:t>Студена и лепкава пот;</a:t>
            </a:r>
          </a:p>
          <a:p>
            <a:pPr marL="722312" lvl="1" indent="-360362">
              <a:buFont typeface="Arial"/>
              <a:buChar char="−"/>
            </a:pPr>
            <a:r>
              <a:t>Бледи и цианотични кожа и крайници;</a:t>
            </a:r>
          </a:p>
          <a:p>
            <a:pPr marL="722312" lvl="1" indent="-360362">
              <a:buFont typeface="Arial"/>
              <a:buChar char="−"/>
            </a:pPr>
            <a:r>
              <a:t>Олигурия и бъбречна недостатъчност;</a:t>
            </a:r>
          </a:p>
          <a:p>
            <a:pPr marL="722312" lvl="1" indent="-360362">
              <a:buFont typeface="Arial"/>
              <a:buChar char="−"/>
            </a:pPr>
            <a:r>
              <a:t>Хипонатриемия.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311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Клинична картина</a:t>
            </a:r>
          </a:p>
        </p:txBody>
      </p:sp>
      <p:sp>
        <p:nvSpPr>
          <p:cNvPr id="312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0" y="1719261"/>
            <a:ext cx="8226426" cy="452596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▪"/>
            </a:pPr>
            <a:r>
              <a:t>Симптоми на деснокамерна помпена недостатъчност:</a:t>
            </a:r>
          </a:p>
          <a:p>
            <a:pPr lvl="1">
              <a:buFont typeface="Arial"/>
              <a:buChar char="−"/>
            </a:pPr>
            <a:r>
              <a:t>Югуларна венозна дистензия или тургесцентност на лицето;</a:t>
            </a:r>
          </a:p>
          <a:p>
            <a:pPr lvl="1">
              <a:buFont typeface="Arial"/>
              <a:buChar char="−"/>
            </a:pPr>
            <a:r>
              <a:t>Застойна хепатомегалия;</a:t>
            </a:r>
          </a:p>
          <a:p>
            <a:pPr lvl="1">
              <a:buFont typeface="Arial"/>
              <a:buChar char="−"/>
            </a:pPr>
            <a:r>
              <a:t>Хепатоюгуларен рефлукс;</a:t>
            </a:r>
          </a:p>
          <a:p>
            <a:pPr lvl="1">
              <a:buFont typeface="Arial"/>
              <a:buChar char="−"/>
            </a:pPr>
            <a:r>
              <a:t>Асцит и данни за чревен застой;</a:t>
            </a:r>
          </a:p>
          <a:p>
            <a:pPr lvl="1">
              <a:buFont typeface="Arial"/>
              <a:buChar char="−"/>
            </a:pPr>
            <a:r>
              <a:t>Двустранни отоци по крайниците.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317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Клинична картина</a:t>
            </a:r>
          </a:p>
        </p:txBody>
      </p:sp>
      <p:sp>
        <p:nvSpPr>
          <p:cNvPr id="318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59" y="1628799"/>
            <a:ext cx="7704858" cy="449736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36042" indent="-336042" defTabSz="896111">
              <a:buChar char="▪"/>
              <a:defRPr sz="2352"/>
            </a:pPr>
            <a:r>
              <a:rPr dirty="0" err="1"/>
              <a:t>Левокамерна</a:t>
            </a:r>
            <a:r>
              <a:rPr dirty="0"/>
              <a:t> </a:t>
            </a:r>
            <a:r>
              <a:rPr dirty="0" err="1"/>
              <a:t>помпена</a:t>
            </a:r>
            <a:r>
              <a:rPr dirty="0"/>
              <a:t> </a:t>
            </a:r>
            <a:r>
              <a:rPr dirty="0" err="1"/>
              <a:t>недостатъчност</a:t>
            </a:r>
            <a:r>
              <a:rPr dirty="0"/>
              <a:t>:</a:t>
            </a:r>
          </a:p>
          <a:p>
            <a:pPr marL="728091" lvl="1" indent="-280035" defTabSz="896111">
              <a:buFont typeface="Arial"/>
              <a:buChar char="−"/>
              <a:defRPr sz="2352"/>
            </a:pPr>
            <a:r>
              <a:rPr dirty="0" err="1"/>
              <a:t>Тахипнея</a:t>
            </a:r>
            <a:r>
              <a:rPr dirty="0"/>
              <a:t> с </a:t>
            </a:r>
            <a:r>
              <a:rPr dirty="0" err="1"/>
              <a:t>диспнея</a:t>
            </a:r>
            <a:r>
              <a:rPr dirty="0"/>
              <a:t> и </a:t>
            </a:r>
            <a:r>
              <a:rPr dirty="0" err="1"/>
              <a:t>ортопнея</a:t>
            </a:r>
            <a:r>
              <a:rPr dirty="0"/>
              <a:t>;</a:t>
            </a:r>
          </a:p>
          <a:p>
            <a:pPr marL="728091" lvl="1" indent="-280035" defTabSz="896111">
              <a:buFont typeface="Arial"/>
              <a:buChar char="−"/>
              <a:defRPr sz="2352"/>
            </a:pPr>
            <a:r>
              <a:rPr dirty="0" err="1"/>
              <a:t>Парокси</a:t>
            </a:r>
            <a:r>
              <a:rPr lang="bg-BG" dirty="0"/>
              <a:t>з</a:t>
            </a:r>
            <a:r>
              <a:rPr dirty="0" err="1"/>
              <a:t>мална</a:t>
            </a:r>
            <a:r>
              <a:rPr dirty="0"/>
              <a:t> </a:t>
            </a:r>
            <a:r>
              <a:rPr dirty="0" err="1"/>
              <a:t>нощна</a:t>
            </a:r>
            <a:r>
              <a:rPr dirty="0"/>
              <a:t> </a:t>
            </a:r>
            <a:r>
              <a:rPr dirty="0" err="1"/>
              <a:t>диспнея</a:t>
            </a:r>
            <a:r>
              <a:rPr dirty="0"/>
              <a:t> и </a:t>
            </a:r>
            <a:r>
              <a:rPr dirty="0" err="1"/>
              <a:t>принудително</a:t>
            </a:r>
            <a:r>
              <a:rPr dirty="0"/>
              <a:t> </a:t>
            </a:r>
            <a:r>
              <a:rPr dirty="0" err="1"/>
              <a:t>седнало</a:t>
            </a:r>
            <a:r>
              <a:rPr dirty="0"/>
              <a:t> </a:t>
            </a:r>
            <a:r>
              <a:rPr dirty="0" err="1"/>
              <a:t>положение</a:t>
            </a:r>
            <a:r>
              <a:rPr dirty="0"/>
              <a:t>;</a:t>
            </a:r>
          </a:p>
          <a:p>
            <a:pPr marL="728091" lvl="1" indent="-280035" defTabSz="896111">
              <a:buFont typeface="Arial"/>
              <a:buChar char="−"/>
              <a:defRPr sz="2352"/>
            </a:pPr>
            <a:r>
              <a:rPr dirty="0" err="1"/>
              <a:t>Шумно</a:t>
            </a:r>
            <a:r>
              <a:rPr dirty="0"/>
              <a:t> </a:t>
            </a:r>
            <a:r>
              <a:rPr dirty="0" err="1"/>
              <a:t>дишане</a:t>
            </a:r>
            <a:r>
              <a:rPr dirty="0"/>
              <a:t> с </a:t>
            </a:r>
            <a:r>
              <a:rPr dirty="0" err="1"/>
              <a:t>прибавени</a:t>
            </a:r>
            <a:r>
              <a:rPr dirty="0"/>
              <a:t>, </a:t>
            </a:r>
            <a:r>
              <a:rPr dirty="0" err="1"/>
              <a:t>дифузно</a:t>
            </a:r>
            <a:r>
              <a:rPr dirty="0"/>
              <a:t> </a:t>
            </a:r>
            <a:r>
              <a:rPr dirty="0" err="1"/>
              <a:t>разпръснати</a:t>
            </a:r>
            <a:r>
              <a:rPr dirty="0"/>
              <a:t> </a:t>
            </a:r>
            <a:r>
              <a:rPr dirty="0" err="1"/>
              <a:t>разнокалибрени</a:t>
            </a:r>
            <a:r>
              <a:rPr dirty="0"/>
              <a:t> </a:t>
            </a:r>
            <a:r>
              <a:rPr dirty="0" err="1"/>
              <a:t>влажни</a:t>
            </a:r>
            <a:r>
              <a:rPr dirty="0"/>
              <a:t> </a:t>
            </a:r>
            <a:r>
              <a:rPr dirty="0" err="1"/>
              <a:t>хрипове</a:t>
            </a:r>
            <a:r>
              <a:rPr dirty="0"/>
              <a:t>;</a:t>
            </a:r>
          </a:p>
          <a:p>
            <a:pPr marL="728091" lvl="1" indent="-280035" defTabSz="896111">
              <a:buFont typeface="Arial"/>
              <a:buChar char="−"/>
              <a:defRPr sz="2352"/>
            </a:pPr>
            <a:r>
              <a:rPr dirty="0" err="1"/>
              <a:t>Двустранни</a:t>
            </a:r>
            <a:r>
              <a:rPr dirty="0"/>
              <a:t> </a:t>
            </a:r>
            <a:r>
              <a:rPr dirty="0" err="1"/>
              <a:t>пефирени</a:t>
            </a:r>
            <a:r>
              <a:rPr dirty="0"/>
              <a:t> </a:t>
            </a:r>
            <a:r>
              <a:rPr dirty="0" err="1"/>
              <a:t>отоци</a:t>
            </a:r>
            <a:r>
              <a:rPr dirty="0"/>
              <a:t>.</a:t>
            </a:r>
          </a:p>
          <a:p>
            <a:pPr marL="336042" indent="-336042" defTabSz="896111">
              <a:buChar char="▪"/>
              <a:defRPr sz="2352"/>
            </a:pPr>
            <a:r>
              <a:rPr dirty="0" err="1"/>
              <a:t>Аускултация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сърце</a:t>
            </a:r>
            <a:r>
              <a:rPr dirty="0"/>
              <a:t>:</a:t>
            </a:r>
          </a:p>
          <a:p>
            <a:pPr marL="728091" lvl="1" indent="-280035" defTabSz="896111">
              <a:buFont typeface="Arial"/>
              <a:buChar char="−"/>
              <a:defRPr sz="2352"/>
            </a:pPr>
            <a:r>
              <a:rPr dirty="0" err="1"/>
              <a:t>Шумове</a:t>
            </a:r>
            <a:r>
              <a:rPr dirty="0"/>
              <a:t> -</a:t>
            </a:r>
            <a:r>
              <a:rPr lang="en-US" dirty="0"/>
              <a:t> </a:t>
            </a:r>
            <a:r>
              <a:rPr dirty="0"/>
              <a:t>3/4 </a:t>
            </a:r>
            <a:r>
              <a:rPr dirty="0" err="1"/>
              <a:t>тон</a:t>
            </a:r>
            <a:r>
              <a:rPr dirty="0"/>
              <a:t>;</a:t>
            </a:r>
          </a:p>
          <a:p>
            <a:pPr marL="728091" lvl="1" indent="-280035" defTabSz="896111">
              <a:buFont typeface="Arial"/>
              <a:buChar char="−"/>
              <a:defRPr sz="2352"/>
            </a:pPr>
            <a:r>
              <a:rPr dirty="0" err="1"/>
              <a:t>Глухи</a:t>
            </a:r>
            <a:r>
              <a:rPr dirty="0"/>
              <a:t> </a:t>
            </a:r>
            <a:r>
              <a:rPr dirty="0" err="1"/>
              <a:t>тонове</a:t>
            </a:r>
            <a:r>
              <a:rPr dirty="0"/>
              <a:t>;</a:t>
            </a:r>
          </a:p>
          <a:p>
            <a:pPr marL="728091" lvl="1" indent="-280035" defTabSz="896111">
              <a:buFont typeface="Arial"/>
              <a:buChar char="−"/>
              <a:defRPr sz="2352"/>
            </a:pPr>
            <a:r>
              <a:rPr dirty="0" err="1"/>
              <a:t>Галоп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323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Хемодинамични критерии</a:t>
            </a:r>
          </a:p>
        </p:txBody>
      </p:sp>
      <p:sp>
        <p:nvSpPr>
          <p:cNvPr id="324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09599" y="1628800"/>
            <a:ext cx="8072440" cy="446402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Char char="▪"/>
            </a:pPr>
            <a:r>
              <a:t>Тахикардия – над 120 /min.  </a:t>
            </a:r>
          </a:p>
          <a:p>
            <a:pPr>
              <a:lnSpc>
                <a:spcPct val="80000"/>
              </a:lnSpc>
              <a:buChar char="▪"/>
            </a:pPr>
            <a:r>
              <a:t>Много рядко може и Брадикардия – под 40/min.</a:t>
            </a:r>
          </a:p>
          <a:p>
            <a:pPr>
              <a:buChar char="▪"/>
            </a:pPr>
            <a:r>
              <a:t>Хипотензия - САН по-ниско от </a:t>
            </a:r>
            <a:r>
              <a:rPr b="1">
                <a:solidFill>
                  <a:srgbClr val="002060"/>
                </a:solidFill>
              </a:rPr>
              <a:t>80-90 mmHg</a:t>
            </a:r>
            <a:r>
              <a:t>, или СрАН по-ниско с </a:t>
            </a:r>
            <a:r>
              <a:rPr b="1">
                <a:solidFill>
                  <a:srgbClr val="FF0000"/>
                </a:solidFill>
              </a:rPr>
              <a:t>30 mmHg</a:t>
            </a:r>
            <a:r>
              <a:t>, за повече от </a:t>
            </a:r>
            <a:r>
              <a:rPr b="1">
                <a:solidFill>
                  <a:srgbClr val="002060"/>
                </a:solidFill>
              </a:rPr>
              <a:t>30 минути</a:t>
            </a:r>
            <a:r>
              <a:t>, при приложение на симпатикомиметици и адекватно обемно заместване.</a:t>
            </a:r>
          </a:p>
          <a:p>
            <a:pPr>
              <a:lnSpc>
                <a:spcPct val="80000"/>
              </a:lnSpc>
              <a:buChar char="▪"/>
            </a:pPr>
            <a:r>
              <a:t>Централното венозно налягане (ЦВН) е със стойности над 16 (18) mmHg.</a:t>
            </a:r>
          </a:p>
          <a:p>
            <a:pPr>
              <a:buChar char="▪"/>
            </a:pPr>
            <a:r>
              <a:t>Белодробно капилярно налягане (БКН) над 16 (18) mmHg.</a:t>
            </a:r>
          </a:p>
          <a:p>
            <a:pPr>
              <a:buChar char="▪"/>
            </a:pPr>
            <a:r>
              <a:t>Дишане – над 25/min с тираж или под 8 /min, въпреки диспнеята.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329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Хемодинамични критерии</a:t>
            </a:r>
          </a:p>
        </p:txBody>
      </p:sp>
      <p:sp>
        <p:nvSpPr>
          <p:cNvPr id="330" name="Rectangle 3"/>
          <p:cNvSpPr txBox="1">
            <a:spLocks noGrp="1"/>
          </p:cNvSpPr>
          <p:nvPr>
            <p:ph type="body" idx="4294967295"/>
          </p:nvPr>
        </p:nvSpPr>
        <p:spPr>
          <a:xfrm>
            <a:off x="357188" y="1600200"/>
            <a:ext cx="8532812" cy="449262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Char char="▪"/>
            </a:pPr>
            <a:r>
              <a:t>Сърдечен Индекс (СИ) по-нисък от 2.2 (1.8) l/min/m</a:t>
            </a:r>
            <a:r>
              <a:rPr b="1" baseline="30000"/>
              <a:t>2</a:t>
            </a:r>
          </a:p>
          <a:p>
            <a:pPr>
              <a:lnSpc>
                <a:spcPct val="80000"/>
              </a:lnSpc>
              <a:buChar char="▪"/>
            </a:pPr>
            <a:r>
              <a:t>Индекс на сърдечната мощ (CМи) = СИ х СрАН</a:t>
            </a:r>
          </a:p>
          <a:p>
            <a:pPr>
              <a:lnSpc>
                <a:spcPct val="80000"/>
              </a:lnSpc>
              <a:buChar char="▪"/>
            </a:pPr>
            <a:r>
              <a:t>C(a–v)O</a:t>
            </a:r>
            <a:r>
              <a:rPr baseline="-25000"/>
              <a:t>2 </a:t>
            </a:r>
            <a:r>
              <a:t>&gt; 55 ml/l (vol%)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335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Лабораторен скрининг</a:t>
            </a:r>
          </a:p>
        </p:txBody>
      </p:sp>
      <p:sp>
        <p:nvSpPr>
          <p:cNvPr id="336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59" y="1628799"/>
            <a:ext cx="8086353" cy="431004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har char="▪"/>
            </a:pPr>
            <a:r>
              <a:t>Няма специфични белези за кардиогенен шок.</a:t>
            </a:r>
          </a:p>
          <a:p>
            <a:pPr>
              <a:lnSpc>
                <a:spcPct val="90000"/>
              </a:lnSpc>
              <a:buChar char="▪"/>
            </a:pPr>
            <a:r>
              <a:t>Серумен лактат над 2 mmol/l</a:t>
            </a:r>
          </a:p>
          <a:p>
            <a:pPr>
              <a:lnSpc>
                <a:spcPct val="90000"/>
              </a:lnSpc>
              <a:buChar char="▪"/>
            </a:pPr>
            <a:r>
              <a:t>Белези за миокарда исхемия:</a:t>
            </a:r>
          </a:p>
          <a:p>
            <a:pPr lvl="1">
              <a:lnSpc>
                <a:spcPct val="90000"/>
              </a:lnSpc>
              <a:buFont typeface="Arial"/>
              <a:buChar char="−"/>
            </a:pPr>
            <a:r>
              <a:t>Ензимни:</a:t>
            </a:r>
          </a:p>
          <a:p>
            <a:pPr lvl="2">
              <a:lnSpc>
                <a:spcPct val="90000"/>
              </a:lnSpc>
            </a:pPr>
            <a:r>
              <a:t>Тропонин I и Т</a:t>
            </a:r>
          </a:p>
          <a:p>
            <a:pPr lvl="2">
              <a:lnSpc>
                <a:spcPct val="90000"/>
              </a:lnSpc>
            </a:pPr>
            <a:r>
              <a:t>СРК-МВ</a:t>
            </a:r>
          </a:p>
          <a:p>
            <a:pPr lvl="2">
              <a:lnSpc>
                <a:spcPct val="90000"/>
              </a:lnSpc>
            </a:pPr>
            <a:r>
              <a:t>В тип натриуретичен пептид (BNP/NT-proBNP, MR-proANP)</a:t>
            </a:r>
          </a:p>
          <a:p>
            <a:pPr lvl="2">
              <a:lnSpc>
                <a:spcPct val="90000"/>
              </a:lnSpc>
            </a:pPr>
            <a:r>
              <a:t>Миоглобин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341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Лабораторен скрининг</a:t>
            </a:r>
          </a:p>
        </p:txBody>
      </p:sp>
      <p:sp>
        <p:nvSpPr>
          <p:cNvPr id="342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59" y="1628799"/>
            <a:ext cx="8086353" cy="431004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har char="▪"/>
            </a:pPr>
            <a:r>
              <a:t>Пълна кръвна картина и ДКК</a:t>
            </a:r>
          </a:p>
          <a:p>
            <a:pPr>
              <a:lnSpc>
                <a:spcPct val="90000"/>
              </a:lnSpc>
              <a:buChar char="▪"/>
            </a:pPr>
            <a:r>
              <a:t>Електролити:</a:t>
            </a:r>
          </a:p>
          <a:p>
            <a:pPr lvl="1">
              <a:lnSpc>
                <a:spcPct val="90000"/>
              </a:lnSpc>
              <a:buFont typeface="Arial"/>
              <a:buChar char="−"/>
            </a:pPr>
            <a:r>
              <a:t>Na, K, Ca</a:t>
            </a:r>
          </a:p>
          <a:p>
            <a:pPr>
              <a:lnSpc>
                <a:spcPct val="90000"/>
              </a:lnSpc>
              <a:buChar char="▪"/>
            </a:pPr>
            <a:r>
              <a:t>Кръвна захар, урея и креатинин</a:t>
            </a:r>
          </a:p>
          <a:p>
            <a:pPr>
              <a:lnSpc>
                <a:spcPct val="90000"/>
              </a:lnSpc>
              <a:buChar char="▪"/>
            </a:pPr>
            <a:r>
              <a:t>Хемостазен профил:</a:t>
            </a:r>
          </a:p>
          <a:p>
            <a:pPr lvl="1">
              <a:lnSpc>
                <a:spcPct val="90000"/>
              </a:lnSpc>
              <a:buFont typeface="Arial"/>
              <a:buChar char="−"/>
            </a:pPr>
            <a:r>
              <a:t>ПВ, ККВ, INR;</a:t>
            </a:r>
          </a:p>
          <a:p>
            <a:pPr lvl="1">
              <a:lnSpc>
                <a:spcPct val="90000"/>
              </a:lnSpc>
              <a:buFont typeface="Arial"/>
              <a:buChar char="−"/>
            </a:pPr>
            <a:r>
              <a:t>D-димери.</a:t>
            </a:r>
          </a:p>
          <a:p>
            <a:pPr>
              <a:lnSpc>
                <a:spcPct val="90000"/>
              </a:lnSpc>
              <a:buChar char="▪"/>
            </a:pPr>
            <a:r>
              <a:t>КАС – метаболитна ацидоза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sp>
        <p:nvSpPr>
          <p:cNvPr id="347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Към диагнозата</a:t>
            </a:r>
          </a:p>
        </p:txBody>
      </p:sp>
      <p:sp>
        <p:nvSpPr>
          <p:cNvPr id="348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0" y="1600200"/>
            <a:ext cx="8070478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har char="▪"/>
            </a:pPr>
            <a:r>
              <a:t>ЕКГ данни за:</a:t>
            </a:r>
          </a:p>
          <a:p>
            <a:pPr lvl="1">
              <a:lnSpc>
                <a:spcPct val="90000"/>
              </a:lnSpc>
              <a:buFont typeface="Arial"/>
              <a:buChar char="−"/>
            </a:pPr>
            <a:r>
              <a:t>Исхемия - елевация на ST сегмента с 1 mm в периферните или 2 mm в прекордиалните отвеждания или бедрен блок;</a:t>
            </a:r>
          </a:p>
          <a:p>
            <a:pPr lvl="1">
              <a:lnSpc>
                <a:spcPct val="90000"/>
              </a:lnSpc>
              <a:buFont typeface="Arial"/>
              <a:buChar char="−"/>
            </a:pPr>
            <a:r>
              <a:t>Ритъмни нарушения;</a:t>
            </a:r>
          </a:p>
          <a:p>
            <a:pPr lvl="1">
              <a:lnSpc>
                <a:spcPct val="90000"/>
              </a:lnSpc>
              <a:buFont typeface="Arial"/>
              <a:buChar char="−"/>
            </a:pPr>
            <a:r>
              <a:t>Миокардна хипертрофия.</a:t>
            </a:r>
          </a:p>
          <a:p>
            <a:pPr>
              <a:lnSpc>
                <a:spcPct val="90000"/>
              </a:lnSpc>
              <a:buChar char="▪"/>
            </a:pPr>
            <a:r>
              <a:t>Ехокардиография:</a:t>
            </a:r>
          </a:p>
          <a:p>
            <a:pPr lvl="1">
              <a:lnSpc>
                <a:spcPct val="90000"/>
              </a:lnSpc>
              <a:buFont typeface="Arial"/>
              <a:buChar char="−"/>
            </a:pPr>
            <a:r>
              <a:t>Променена кинетика на сърдечния мускул;</a:t>
            </a:r>
          </a:p>
          <a:p>
            <a:pPr lvl="1">
              <a:lnSpc>
                <a:spcPct val="90000"/>
              </a:lnSpc>
              <a:buFont typeface="Arial"/>
              <a:buChar char="−"/>
            </a:pPr>
            <a:r>
              <a:t>Систолна и диастолна камерна функция;</a:t>
            </a:r>
          </a:p>
          <a:p>
            <a:pPr lvl="1">
              <a:lnSpc>
                <a:spcPct val="90000"/>
              </a:lnSpc>
              <a:buFont typeface="Arial"/>
              <a:buChar char="−"/>
            </a:pPr>
            <a:r>
              <a:t>Клапна патология – стеноза или недостатъчност;</a:t>
            </a:r>
          </a:p>
          <a:p>
            <a:pPr lvl="1">
              <a:lnSpc>
                <a:spcPct val="90000"/>
              </a:lnSpc>
              <a:buFont typeface="Arial"/>
              <a:buChar char="−"/>
            </a:pPr>
            <a:r>
              <a:t>Перикарден излив/тампонада.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sp>
        <p:nvSpPr>
          <p:cNvPr id="353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719138" y="287338"/>
            <a:ext cx="7700961" cy="108108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Допълнителни изследвания</a:t>
            </a:r>
          </a:p>
        </p:txBody>
      </p:sp>
      <p:sp>
        <p:nvSpPr>
          <p:cNvPr id="354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0" y="1628799"/>
            <a:ext cx="8070478" cy="449736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SzTx/>
              <a:buNone/>
            </a:pPr>
            <a:r>
              <a:t>При хемодинамично стабилен пациент:</a:t>
            </a:r>
          </a:p>
          <a:p>
            <a:pPr>
              <a:lnSpc>
                <a:spcPct val="90000"/>
              </a:lnSpc>
              <a:buChar char="▪"/>
            </a:pPr>
            <a:r>
              <a:t>Рентгенографско изследване:</a:t>
            </a:r>
          </a:p>
          <a:p>
            <a:pPr lvl="1">
              <a:lnSpc>
                <a:spcPct val="90000"/>
              </a:lnSpc>
              <a:buFont typeface="Arial"/>
              <a:buChar char="−"/>
            </a:pPr>
            <a:r>
              <a:t>Сърдечна сянка;</a:t>
            </a:r>
          </a:p>
          <a:p>
            <a:pPr lvl="1">
              <a:lnSpc>
                <a:spcPct val="90000"/>
              </a:lnSpc>
              <a:buFont typeface="Arial"/>
              <a:buChar char="−"/>
            </a:pPr>
            <a:r>
              <a:t>Големи съдове;</a:t>
            </a:r>
          </a:p>
          <a:p>
            <a:pPr lvl="1">
              <a:lnSpc>
                <a:spcPct val="90000"/>
              </a:lnSpc>
              <a:buFont typeface="Arial"/>
              <a:buChar char="−"/>
            </a:pPr>
            <a:r>
              <a:t>Белодробен паренхим.</a:t>
            </a:r>
          </a:p>
        </p:txBody>
      </p:sp>
      <p:pic>
        <p:nvPicPr>
          <p:cNvPr id="355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437" y="2857500"/>
            <a:ext cx="2928938" cy="3213100"/>
          </a:xfrm>
          <a:prstGeom prst="rect">
            <a:avLst/>
          </a:prstGeom>
          <a:ln w="19050">
            <a:solidFill>
              <a:srgbClr val="000000"/>
            </a:solidFill>
            <a:miter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sp>
        <p:nvSpPr>
          <p:cNvPr id="360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719138" y="287338"/>
            <a:ext cx="7700961" cy="108108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Допълнителни изследвания</a:t>
            </a:r>
          </a:p>
        </p:txBody>
      </p:sp>
      <p:sp>
        <p:nvSpPr>
          <p:cNvPr id="361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0" y="1628799"/>
            <a:ext cx="8070478" cy="449736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har char="▪"/>
            </a:pPr>
            <a:r>
              <a:t>Ангиокардиография</a:t>
            </a:r>
          </a:p>
          <a:p>
            <a:pPr>
              <a:lnSpc>
                <a:spcPct val="90000"/>
              </a:lnSpc>
              <a:buChar char="▪"/>
            </a:pPr>
            <a:r>
              <a:t>Трансезофагеална ехография – TEE</a:t>
            </a:r>
          </a:p>
          <a:p>
            <a:pPr>
              <a:lnSpc>
                <a:spcPct val="90000"/>
              </a:lnSpc>
              <a:buChar char="▪"/>
            </a:pPr>
            <a:r>
              <a:t>КАТ или ЯМР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sp>
        <p:nvSpPr>
          <p:cNvPr id="366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719138" y="287338"/>
            <a:ext cx="7700961" cy="108108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Диференциална диагноза</a:t>
            </a:r>
          </a:p>
        </p:txBody>
      </p:sp>
      <p:sp>
        <p:nvSpPr>
          <p:cNvPr id="367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59" y="1628799"/>
            <a:ext cx="8280922" cy="449736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▪"/>
            </a:pPr>
            <a:r>
              <a:t>Пневмония или други изострени белодробни заболявания </a:t>
            </a:r>
          </a:p>
          <a:p>
            <a:pPr>
              <a:buChar char="▪"/>
            </a:pPr>
            <a:r>
              <a:t>Белодробна тромбемболия</a:t>
            </a:r>
          </a:p>
          <a:p>
            <a:pPr>
              <a:buChar char="▪"/>
            </a:pPr>
            <a:r>
              <a:t>Пневмоторакс</a:t>
            </a:r>
          </a:p>
          <a:p>
            <a:pPr>
              <a:buChar char="▪"/>
            </a:pPr>
            <a:r>
              <a:t>ARDS</a:t>
            </a:r>
          </a:p>
          <a:p>
            <a:pPr>
              <a:buChar char="▪"/>
            </a:pPr>
            <a:r>
              <a:t>Тежка анемия</a:t>
            </a:r>
          </a:p>
          <a:p>
            <a:pPr>
              <a:buChar char="▪"/>
            </a:pPr>
            <a:r>
              <a:t>Хипервентилация при ацидоза</a:t>
            </a:r>
          </a:p>
          <a:p>
            <a:pPr>
              <a:buChar char="▪"/>
            </a:pPr>
            <a:r>
              <a:t>Сепсис/септичен шок</a:t>
            </a:r>
          </a:p>
          <a:p>
            <a:pPr>
              <a:buChar char="▪"/>
            </a:pPr>
            <a:r>
              <a:t>Хиповолемичен шок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sp>
        <p:nvSpPr>
          <p:cNvPr id="37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Нашите задачи</a:t>
            </a:r>
          </a:p>
        </p:txBody>
      </p:sp>
      <p:sp>
        <p:nvSpPr>
          <p:cNvPr id="373" name="Rectangle 3"/>
          <p:cNvSpPr txBox="1">
            <a:spLocks noGrp="1"/>
          </p:cNvSpPr>
          <p:nvPr>
            <p:ph type="body" idx="4294967295"/>
          </p:nvPr>
        </p:nvSpPr>
        <p:spPr>
          <a:xfrm>
            <a:off x="455612" y="1600200"/>
            <a:ext cx="8226426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▪"/>
            </a:pPr>
            <a:r>
              <a:t>Доказване на факта, че пациентът е в шок.</a:t>
            </a:r>
          </a:p>
          <a:p>
            <a:pPr>
              <a:buChar char="▪"/>
            </a:pPr>
            <a:r>
              <a:t>Доказване на вида на шока.</a:t>
            </a:r>
          </a:p>
          <a:p>
            <a:pPr>
              <a:buChar char="▪"/>
            </a:pPr>
            <a:r>
              <a:t>Доказване на фазата на шока.</a:t>
            </a:r>
          </a:p>
          <a:p>
            <a:pPr>
              <a:buChar char="▪"/>
            </a:pPr>
            <a:r>
              <a:t>Оценка на терапевтичните въздействия.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  <p:sp>
        <p:nvSpPr>
          <p:cNvPr id="378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Терапия</a:t>
            </a:r>
          </a:p>
        </p:txBody>
      </p:sp>
      <p:sp>
        <p:nvSpPr>
          <p:cNvPr id="379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1" y="1628799"/>
            <a:ext cx="6913189" cy="418304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▪"/>
            </a:pPr>
            <a:r>
              <a:t>Каузална терапия</a:t>
            </a:r>
          </a:p>
          <a:p>
            <a:pPr>
              <a:buChar char="▪"/>
            </a:pPr>
            <a:r>
              <a:t>Насочена терапия към стабилизиране на хемодинамиката на пациента.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26</a:t>
            </a:fld>
            <a:endParaRPr/>
          </a:p>
        </p:txBody>
      </p:sp>
      <p:sp>
        <p:nvSpPr>
          <p:cNvPr id="384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Каузална терапия</a:t>
            </a:r>
          </a:p>
        </p:txBody>
      </p:sp>
      <p:sp>
        <p:nvSpPr>
          <p:cNvPr id="385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82625" y="1628800"/>
            <a:ext cx="7956550" cy="4238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361950">
              <a:buSzTx/>
              <a:buNone/>
            </a:lvl1pPr>
          </a:lstStyle>
          <a:p>
            <a:r>
              <a:t>Целта на каузалната терапия е реперфузия и реваскуларизация с методите на инвазивната кардиология и кардиохирургията.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  <p:sp>
        <p:nvSpPr>
          <p:cNvPr id="388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Каузална терапия</a:t>
            </a:r>
          </a:p>
        </p:txBody>
      </p:sp>
      <p:sp>
        <p:nvSpPr>
          <p:cNvPr id="389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59" y="1628800"/>
            <a:ext cx="8103814" cy="4391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▪"/>
            </a:pPr>
            <a:r>
              <a:t>Тромболиза - несигурна при шок</a:t>
            </a:r>
          </a:p>
          <a:p>
            <a:pPr>
              <a:buChar char="▪"/>
            </a:pPr>
            <a:r>
              <a:t>Коронарна ангиопластика</a:t>
            </a:r>
          </a:p>
          <a:p>
            <a:pPr>
              <a:buChar char="▪"/>
            </a:pPr>
            <a:r>
              <a:t>Възстановяване на интервентрикуларен дефект</a:t>
            </a:r>
          </a:p>
          <a:p>
            <a:pPr>
              <a:buChar char="▪"/>
            </a:pPr>
            <a:r>
              <a:t>Приложение на тъканно лепило</a:t>
            </a:r>
          </a:p>
          <a:p>
            <a:pPr>
              <a:buChar char="▪"/>
            </a:pPr>
            <a:r>
              <a:t>Контролирана реперфузия</a:t>
            </a:r>
          </a:p>
          <a:p>
            <a:pPr>
              <a:buChar char="▪"/>
            </a:pPr>
            <a:r>
              <a:t>Трансплантация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28</a:t>
            </a:fld>
            <a:endParaRPr/>
          </a:p>
        </p:txBody>
      </p:sp>
      <p:sp>
        <p:nvSpPr>
          <p:cNvPr id="39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Доболнична помощ</a:t>
            </a:r>
          </a:p>
        </p:txBody>
      </p:sp>
      <p:sp>
        <p:nvSpPr>
          <p:cNvPr id="393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0" y="1655763"/>
            <a:ext cx="7664078" cy="446563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▪"/>
            </a:pPr>
            <a:r>
              <a:t>Осигуряване на проходими дихателни пътища</a:t>
            </a:r>
          </a:p>
          <a:p>
            <a:pPr>
              <a:buChar char="▪"/>
            </a:pPr>
            <a:r>
              <a:t>Осигуряване на ефективна вентилация и адекватна оксигенация</a:t>
            </a:r>
          </a:p>
          <a:p>
            <a:pPr>
              <a:buChar char="▪"/>
            </a:pPr>
            <a:r>
              <a:t>Осигуряване на венозен достъп</a:t>
            </a:r>
          </a:p>
          <a:p>
            <a:pPr>
              <a:buChar char="▪"/>
            </a:pPr>
            <a:r>
              <a:t>ЕКГ</a:t>
            </a:r>
          </a:p>
          <a:p>
            <a:pPr>
              <a:buChar char="▪"/>
            </a:pPr>
            <a:r>
              <a:t>Транспорт в подходящо положение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29</a:t>
            </a:fld>
            <a:endParaRPr/>
          </a:p>
        </p:txBody>
      </p:sp>
      <p:sp>
        <p:nvSpPr>
          <p:cNvPr id="398" name="Rectangle 5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Транспорт на болен с помпена недостатъчност</a:t>
            </a:r>
          </a:p>
        </p:txBody>
      </p:sp>
      <p:pic>
        <p:nvPicPr>
          <p:cNvPr id="399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787" y="1628775"/>
            <a:ext cx="5972176" cy="4321175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30</a:t>
            </a:fld>
            <a:endParaRPr/>
          </a:p>
        </p:txBody>
      </p:sp>
      <p:sp>
        <p:nvSpPr>
          <p:cNvPr id="404" name="Rectangle 5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Видове кардиогенен шок</a:t>
            </a:r>
          </a:p>
        </p:txBody>
      </p:sp>
      <p:graphicFrame>
        <p:nvGraphicFramePr>
          <p:cNvPr id="405" name="Table 3"/>
          <p:cNvGraphicFramePr/>
          <p:nvPr>
            <p:extLst>
              <p:ext uri="{D42A27DB-BD31-4B8C-83A1-F6EECF244321}">
                <p14:modId xmlns:p14="http://schemas.microsoft.com/office/powerpoint/2010/main" val="3703827742"/>
              </p:ext>
            </p:extLst>
          </p:nvPr>
        </p:nvGraphicFramePr>
        <p:xfrm>
          <a:off x="179511" y="2315427"/>
          <a:ext cx="8784977" cy="289462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812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2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2307">
                <a:tc gridSpan="2">
                  <a:txBody>
                    <a:bodyPr/>
                    <a:lstStyle/>
                    <a:p>
                      <a:pPr algn="l">
                        <a:defRPr sz="1800"/>
                      </a:pPr>
                      <a:endParaRPr dirty="0"/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00"/>
                          </a:solidFill>
                        </a:rPr>
                        <a:t>Влажна кожа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00"/>
                          </a:solidFill>
                        </a:rPr>
                        <a:t>Суха кожа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7821">
                <a:tc row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dirty="0" err="1"/>
                        <a:t>Периферно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кръвообращение</a:t>
                      </a:r>
                      <a:endParaRPr dirty="0"/>
                    </a:p>
                  </a:txBody>
                  <a:tcPr marL="45720" marR="45720" vert="vert27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Студена кожа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dirty="0" err="1"/>
                        <a:t>Класически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кардиогенен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шок</a:t>
                      </a:r>
                      <a:endParaRPr dirty="0"/>
                    </a:p>
                    <a:p>
                      <a:pPr algn="l">
                        <a:defRPr sz="1800"/>
                      </a:pPr>
                      <a:endParaRPr dirty="0"/>
                    </a:p>
                    <a:p>
                      <a:pPr algn="ctr">
                        <a:defRPr sz="1800" b="1"/>
                      </a:pPr>
                      <a:r>
                        <a:rPr dirty="0"/>
                        <a:t>↓СИ</a:t>
                      </a:r>
                      <a:r>
                        <a:rPr b="0" dirty="0"/>
                        <a:t>  </a:t>
                      </a:r>
                      <a:r>
                        <a:rPr dirty="0"/>
                        <a:t>↑ИПСС</a:t>
                      </a:r>
                      <a:r>
                        <a:rPr b="0" dirty="0"/>
                        <a:t>  </a:t>
                      </a:r>
                      <a:r>
                        <a:rPr dirty="0"/>
                        <a:t>↑БКН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Еуволемичен кардиогенен шок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ctr">
                        <a:defRPr sz="1800" b="1"/>
                      </a:pPr>
                      <a:r>
                        <a:t>↓СИ   ↑ИПСС  ↔БКН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1045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Топла кожа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dirty="0" err="1"/>
                        <a:t>Вазодилататорен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кардиогенен</a:t>
                      </a:r>
                      <a:r>
                        <a:rPr dirty="0"/>
                        <a:t> (</a:t>
                      </a:r>
                      <a:r>
                        <a:rPr dirty="0" err="1"/>
                        <a:t>смесен</a:t>
                      </a:r>
                      <a:r>
                        <a:rPr dirty="0"/>
                        <a:t>) </a:t>
                      </a:r>
                      <a:r>
                        <a:rPr dirty="0" err="1"/>
                        <a:t>шок</a:t>
                      </a:r>
                      <a:endParaRPr dirty="0"/>
                    </a:p>
                    <a:p>
                      <a:pPr algn="ctr">
                        <a:defRPr sz="1800" b="1"/>
                      </a:pPr>
                      <a:endParaRPr lang="en-US" dirty="0"/>
                    </a:p>
                    <a:p>
                      <a:pPr algn="ctr">
                        <a:defRPr sz="1800" b="1"/>
                      </a:pPr>
                      <a:r>
                        <a:rPr dirty="0"/>
                        <a:t>↓СИ  ↓/↔ИПСС   </a:t>
                      </a:r>
                      <a:r>
                        <a:rPr b="0" dirty="0"/>
                        <a:t>↑</a:t>
                      </a:r>
                      <a:r>
                        <a:rPr dirty="0"/>
                        <a:t>БКН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dirty="0" err="1"/>
                        <a:t>Вазодилататорен</a:t>
                      </a:r>
                      <a:endParaRPr dirty="0"/>
                    </a:p>
                    <a:p>
                      <a:pPr algn="ctr">
                        <a:defRPr sz="1800"/>
                      </a:pPr>
                      <a:r>
                        <a:rPr dirty="0" err="1"/>
                        <a:t>некардиогенен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шок</a:t>
                      </a:r>
                      <a:endParaRPr dirty="0"/>
                    </a:p>
                    <a:p>
                      <a:pPr algn="l">
                        <a:defRPr sz="1800"/>
                      </a:pPr>
                      <a:endParaRPr dirty="0"/>
                    </a:p>
                    <a:p>
                      <a:pPr algn="ctr">
                        <a:defRPr sz="1800" b="1"/>
                      </a:pPr>
                      <a:r>
                        <a:rPr dirty="0"/>
                        <a:t>↑СИ ↓ИПСС ↓БКН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31</a:t>
            </a:fld>
            <a:endParaRPr/>
          </a:p>
        </p:txBody>
      </p:sp>
      <p:sp>
        <p:nvSpPr>
          <p:cNvPr id="410" name="Rectangle 5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Видове кардиогенен шок</a:t>
            </a:r>
          </a:p>
        </p:txBody>
      </p:sp>
      <p:sp>
        <p:nvSpPr>
          <p:cNvPr id="411" name="TextBox 1"/>
          <p:cNvSpPr txBox="1"/>
          <p:nvPr/>
        </p:nvSpPr>
        <p:spPr>
          <a:xfrm>
            <a:off x="3745319" y="2414833"/>
            <a:ext cx="1470756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solidFill>
                  <a:srgbClr val="002060"/>
                </a:solidFill>
              </a:defRPr>
            </a:lvl1pPr>
          </a:lstStyle>
          <a:p>
            <a:r>
              <a:t>ЗАСТОЙ (-)</a:t>
            </a:r>
          </a:p>
        </p:txBody>
      </p:sp>
      <p:sp>
        <p:nvSpPr>
          <p:cNvPr id="412" name="TextBox 5"/>
          <p:cNvSpPr txBox="1"/>
          <p:nvPr/>
        </p:nvSpPr>
        <p:spPr>
          <a:xfrm>
            <a:off x="4491705" y="212253"/>
            <a:ext cx="4552571" cy="2484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/>
            <a:r>
              <a:rPr dirty="0" err="1"/>
              <a:t>Периферни</a:t>
            </a:r>
            <a:r>
              <a:rPr dirty="0"/>
              <a:t> </a:t>
            </a:r>
            <a:r>
              <a:rPr dirty="0" err="1"/>
              <a:t>двустранни</a:t>
            </a:r>
            <a:r>
              <a:rPr dirty="0"/>
              <a:t> </a:t>
            </a:r>
            <a:r>
              <a:rPr dirty="0" err="1"/>
              <a:t>отоци</a:t>
            </a:r>
            <a:endParaRPr dirty="0"/>
          </a:p>
          <a:p>
            <a:pPr algn="r"/>
            <a:r>
              <a:rPr dirty="0" err="1"/>
              <a:t>Югуларна</a:t>
            </a:r>
            <a:r>
              <a:rPr dirty="0"/>
              <a:t> </a:t>
            </a:r>
            <a:r>
              <a:rPr dirty="0" err="1"/>
              <a:t>венозна</a:t>
            </a:r>
            <a:r>
              <a:rPr dirty="0"/>
              <a:t> </a:t>
            </a:r>
            <a:r>
              <a:rPr dirty="0" err="1"/>
              <a:t>дилатация</a:t>
            </a:r>
            <a:endParaRPr dirty="0"/>
          </a:p>
          <a:p>
            <a:pPr algn="r"/>
            <a:r>
              <a:rPr dirty="0" err="1"/>
              <a:t>Застойна</a:t>
            </a:r>
            <a:r>
              <a:rPr dirty="0"/>
              <a:t> </a:t>
            </a:r>
            <a:r>
              <a:rPr dirty="0" err="1"/>
              <a:t>хепатомегалия</a:t>
            </a:r>
            <a:endParaRPr dirty="0"/>
          </a:p>
          <a:p>
            <a:pPr algn="r"/>
            <a:r>
              <a:rPr dirty="0" err="1"/>
              <a:t>Чревен</a:t>
            </a:r>
            <a:r>
              <a:rPr dirty="0"/>
              <a:t> </a:t>
            </a:r>
            <a:r>
              <a:rPr dirty="0" err="1"/>
              <a:t>застой</a:t>
            </a:r>
            <a:r>
              <a:rPr dirty="0"/>
              <a:t>, </a:t>
            </a:r>
            <a:r>
              <a:rPr dirty="0" err="1"/>
              <a:t>асцит</a:t>
            </a:r>
            <a:endParaRPr dirty="0"/>
          </a:p>
          <a:p>
            <a:pPr algn="r"/>
            <a:r>
              <a:rPr dirty="0" err="1"/>
              <a:t>Хепатоюгуларен</a:t>
            </a:r>
            <a:r>
              <a:rPr dirty="0"/>
              <a:t> </a:t>
            </a:r>
            <a:r>
              <a:rPr dirty="0" err="1"/>
              <a:t>рефлукс</a:t>
            </a:r>
            <a:endParaRPr dirty="0"/>
          </a:p>
          <a:p>
            <a:pPr algn="r"/>
            <a:r>
              <a:rPr dirty="0" err="1"/>
              <a:t>Белодробен</a:t>
            </a:r>
            <a:r>
              <a:rPr dirty="0"/>
              <a:t> </a:t>
            </a:r>
            <a:r>
              <a:rPr dirty="0" err="1"/>
              <a:t>застой</a:t>
            </a:r>
            <a:endParaRPr dirty="0"/>
          </a:p>
          <a:p>
            <a:pPr algn="r"/>
            <a:r>
              <a:rPr dirty="0" err="1"/>
              <a:t>Ортопнея</a:t>
            </a:r>
            <a:r>
              <a:rPr dirty="0"/>
              <a:t>/</a:t>
            </a:r>
            <a:r>
              <a:rPr dirty="0" err="1"/>
              <a:t>пароксизмална</a:t>
            </a:r>
            <a:r>
              <a:rPr dirty="0"/>
              <a:t> </a:t>
            </a:r>
            <a:r>
              <a:rPr dirty="0" err="1"/>
              <a:t>нощна</a:t>
            </a:r>
            <a:r>
              <a:rPr dirty="0"/>
              <a:t> </a:t>
            </a:r>
            <a:r>
              <a:rPr dirty="0" err="1"/>
              <a:t>диспнея</a:t>
            </a:r>
            <a:endParaRPr dirty="0"/>
          </a:p>
          <a:p>
            <a:pPr algn="ctr">
              <a:defRPr b="1"/>
            </a:pPr>
            <a:r>
              <a:rPr dirty="0"/>
              <a:t>		</a:t>
            </a:r>
          </a:p>
          <a:p>
            <a:pPr algn="ctr">
              <a:defRPr b="1">
                <a:solidFill>
                  <a:srgbClr val="0070C0"/>
                </a:solidFill>
              </a:defRPr>
            </a:pPr>
            <a:r>
              <a:rPr dirty="0"/>
              <a:t>	ЗАСТОЙ (+)</a:t>
            </a:r>
          </a:p>
        </p:txBody>
      </p:sp>
      <p:sp>
        <p:nvSpPr>
          <p:cNvPr id="413" name="TextBox 6"/>
          <p:cNvSpPr txBox="1"/>
          <p:nvPr/>
        </p:nvSpPr>
        <p:spPr>
          <a:xfrm>
            <a:off x="106366" y="3532945"/>
            <a:ext cx="2567990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solidFill>
                  <a:srgbClr val="002060"/>
                </a:solidFill>
              </a:defRPr>
            </a:lvl1pPr>
          </a:lstStyle>
          <a:p>
            <a:r>
              <a:t>ХИПОПЕРФУЗИЯ (-)</a:t>
            </a:r>
          </a:p>
        </p:txBody>
      </p:sp>
      <p:sp>
        <p:nvSpPr>
          <p:cNvPr id="414" name="TextBox 7"/>
          <p:cNvSpPr txBox="1"/>
          <p:nvPr/>
        </p:nvSpPr>
        <p:spPr>
          <a:xfrm>
            <a:off x="87767" y="5085184"/>
            <a:ext cx="2631739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solidFill>
                  <a:srgbClr val="FF0000"/>
                </a:solidFill>
              </a:defRPr>
            </a:lvl1pPr>
          </a:lstStyle>
          <a:p>
            <a:r>
              <a:t>ХИПОПЕРФУЗИЯ (+)</a:t>
            </a:r>
          </a:p>
        </p:txBody>
      </p:sp>
      <p:sp>
        <p:nvSpPr>
          <p:cNvPr id="415" name="Rectangle 2"/>
          <p:cNvSpPr/>
          <p:nvPr/>
        </p:nvSpPr>
        <p:spPr>
          <a:xfrm>
            <a:off x="3023827" y="2924943"/>
            <a:ext cx="2844318" cy="1556157"/>
          </a:xfrm>
          <a:prstGeom prst="rect">
            <a:avLst/>
          </a:prstGeom>
          <a:solidFill>
            <a:srgbClr val="FFFFFF"/>
          </a:solidFill>
          <a:ln w="25400">
            <a:solidFill>
              <a:srgbClr val="5D41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9933"/>
                </a:solidFill>
              </a:defRPr>
            </a:pPr>
            <a:endParaRPr/>
          </a:p>
        </p:txBody>
      </p:sp>
      <p:sp>
        <p:nvSpPr>
          <p:cNvPr id="416" name="Rectangle 11"/>
          <p:cNvSpPr/>
          <p:nvPr/>
        </p:nvSpPr>
        <p:spPr>
          <a:xfrm>
            <a:off x="3023827" y="4493150"/>
            <a:ext cx="2844318" cy="1556157"/>
          </a:xfrm>
          <a:prstGeom prst="rect">
            <a:avLst/>
          </a:prstGeom>
          <a:blipFill>
            <a:blip r:embed="rId2"/>
          </a:blipFill>
          <a:ln w="25400">
            <a:solidFill>
              <a:srgbClr val="5D41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9933"/>
                </a:solidFill>
              </a:defRPr>
            </a:pPr>
            <a:endParaRPr/>
          </a:p>
        </p:txBody>
      </p:sp>
      <p:sp>
        <p:nvSpPr>
          <p:cNvPr id="417" name="Rectangle 12"/>
          <p:cNvSpPr/>
          <p:nvPr/>
        </p:nvSpPr>
        <p:spPr>
          <a:xfrm>
            <a:off x="5868144" y="2924943"/>
            <a:ext cx="2844317" cy="1556157"/>
          </a:xfrm>
          <a:prstGeom prst="rect">
            <a:avLst/>
          </a:prstGeom>
          <a:blipFill>
            <a:blip r:embed="rId3"/>
          </a:blipFill>
          <a:ln w="25400">
            <a:solidFill>
              <a:srgbClr val="5D41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9933"/>
                </a:solidFill>
              </a:defRPr>
            </a:pPr>
            <a:endParaRPr/>
          </a:p>
        </p:txBody>
      </p:sp>
      <p:sp>
        <p:nvSpPr>
          <p:cNvPr id="418" name="Rectangle 10"/>
          <p:cNvSpPr/>
          <p:nvPr/>
        </p:nvSpPr>
        <p:spPr>
          <a:xfrm>
            <a:off x="5868144" y="4493150"/>
            <a:ext cx="2844317" cy="1556157"/>
          </a:xfrm>
          <a:prstGeom prst="rect">
            <a:avLst/>
          </a:prstGeom>
          <a:blipFill>
            <a:blip r:embed="rId4"/>
          </a:blipFill>
          <a:ln w="25400">
            <a:solidFill>
              <a:srgbClr val="5D41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9933"/>
                </a:solidFill>
              </a:defRPr>
            </a:pPr>
            <a:endParaRPr/>
          </a:p>
        </p:txBody>
      </p:sp>
      <p:sp>
        <p:nvSpPr>
          <p:cNvPr id="419" name="TextBox 13"/>
          <p:cNvSpPr txBox="1"/>
          <p:nvPr/>
        </p:nvSpPr>
        <p:spPr>
          <a:xfrm>
            <a:off x="3123229" y="3532945"/>
            <a:ext cx="2752878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 b="1"/>
            </a:lvl1pPr>
          </a:lstStyle>
          <a:p>
            <a:r>
              <a:t>ТОПЪЛ/СУХ</a:t>
            </a:r>
          </a:p>
        </p:txBody>
      </p:sp>
      <p:sp>
        <p:nvSpPr>
          <p:cNvPr id="420" name="TextBox 14"/>
          <p:cNvSpPr txBox="1"/>
          <p:nvPr/>
        </p:nvSpPr>
        <p:spPr>
          <a:xfrm>
            <a:off x="5913864" y="3532945"/>
            <a:ext cx="2680869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 b="1"/>
            </a:lvl1pPr>
          </a:lstStyle>
          <a:p>
            <a:r>
              <a:t>ТОПЪЛ/ВЛАЖЕН</a:t>
            </a:r>
          </a:p>
        </p:txBody>
      </p:sp>
      <p:sp>
        <p:nvSpPr>
          <p:cNvPr id="421" name="TextBox 15"/>
          <p:cNvSpPr txBox="1"/>
          <p:nvPr/>
        </p:nvSpPr>
        <p:spPr>
          <a:xfrm>
            <a:off x="3104259" y="5071174"/>
            <a:ext cx="2752877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 b="1"/>
            </a:lvl1pPr>
          </a:lstStyle>
          <a:p>
            <a:r>
              <a:t>СТУДЕН/СУХ</a:t>
            </a:r>
          </a:p>
        </p:txBody>
      </p:sp>
      <p:sp>
        <p:nvSpPr>
          <p:cNvPr id="422" name="TextBox 16"/>
          <p:cNvSpPr txBox="1"/>
          <p:nvPr/>
        </p:nvSpPr>
        <p:spPr>
          <a:xfrm>
            <a:off x="5967546" y="5071174"/>
            <a:ext cx="2752877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 b="1"/>
            </a:lvl1pPr>
          </a:lstStyle>
          <a:p>
            <a:r>
              <a:t>СТУДЕН/ВЛАЖЕН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32</a:t>
            </a:fld>
            <a:endParaRPr/>
          </a:p>
        </p:txBody>
      </p:sp>
      <p:sp>
        <p:nvSpPr>
          <p:cNvPr id="425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pPr>
            <a:r>
              <a:t>В Спешно приемно отделение – дo 15 min</a:t>
            </a:r>
          </a:p>
        </p:txBody>
      </p:sp>
      <p:sp>
        <p:nvSpPr>
          <p:cNvPr id="426" name="Rectangle 3"/>
          <p:cNvSpPr txBox="1">
            <a:spLocks noGrp="1"/>
          </p:cNvSpPr>
          <p:nvPr>
            <p:ph type="body" idx="4294967295"/>
          </p:nvPr>
        </p:nvSpPr>
        <p:spPr>
          <a:xfrm>
            <a:off x="467543" y="1628799"/>
            <a:ext cx="8856986" cy="449736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▪"/>
            </a:pPr>
            <a:r>
              <a:rPr dirty="0" err="1"/>
              <a:t>Започнете</a:t>
            </a:r>
            <a:r>
              <a:rPr dirty="0"/>
              <a:t> </a:t>
            </a:r>
            <a:r>
              <a:rPr dirty="0" err="1"/>
              <a:t>кислородолечение</a:t>
            </a:r>
            <a:r>
              <a:rPr dirty="0"/>
              <a:t> с </a:t>
            </a:r>
            <a:r>
              <a:rPr dirty="0" err="1"/>
              <a:t>висок</a:t>
            </a:r>
            <a:r>
              <a:rPr dirty="0"/>
              <a:t> </a:t>
            </a:r>
            <a:r>
              <a:rPr dirty="0" err="1"/>
              <a:t>дебит</a:t>
            </a:r>
            <a:r>
              <a:rPr dirty="0"/>
              <a:t> – 0 min.</a:t>
            </a:r>
          </a:p>
          <a:p>
            <a:pPr>
              <a:buChar char="▪"/>
            </a:pPr>
            <a:r>
              <a:rPr dirty="0" err="1"/>
              <a:t>Осигурете</a:t>
            </a:r>
            <a:r>
              <a:rPr dirty="0"/>
              <a:t> </a:t>
            </a:r>
            <a:r>
              <a:rPr dirty="0" err="1"/>
              <a:t>стабилен</a:t>
            </a:r>
            <a:r>
              <a:rPr dirty="0"/>
              <a:t> </a:t>
            </a:r>
            <a:r>
              <a:rPr dirty="0" err="1"/>
              <a:t>венозен</a:t>
            </a:r>
            <a:r>
              <a:rPr dirty="0"/>
              <a:t> </a:t>
            </a:r>
            <a:r>
              <a:rPr dirty="0" err="1"/>
              <a:t>източник</a:t>
            </a:r>
            <a:r>
              <a:rPr lang="en-US" dirty="0"/>
              <a:t>.</a:t>
            </a:r>
            <a:endParaRPr dirty="0"/>
          </a:p>
          <a:p>
            <a:pPr>
              <a:buChar char="▪"/>
            </a:pPr>
            <a:r>
              <a:rPr dirty="0" err="1"/>
              <a:t>Начална</a:t>
            </a:r>
            <a:r>
              <a:rPr dirty="0"/>
              <a:t> </a:t>
            </a:r>
            <a:r>
              <a:rPr dirty="0" err="1"/>
              <a:t>оценка</a:t>
            </a:r>
            <a:r>
              <a:rPr dirty="0"/>
              <a:t> и </a:t>
            </a:r>
            <a:r>
              <a:rPr dirty="0" err="1"/>
              <a:t>мониторинг</a:t>
            </a:r>
            <a:r>
              <a:rPr dirty="0"/>
              <a:t> :</a:t>
            </a:r>
          </a:p>
          <a:p>
            <a:pPr lvl="1">
              <a:buFont typeface="Arial"/>
              <a:buChar char="−"/>
            </a:pPr>
            <a:r>
              <a:rPr dirty="0" err="1"/>
              <a:t>Възраст</a:t>
            </a:r>
            <a:r>
              <a:rPr dirty="0"/>
              <a:t> 64-74 </a:t>
            </a:r>
            <a:r>
              <a:rPr dirty="0" err="1"/>
              <a:t>години</a:t>
            </a:r>
            <a:r>
              <a:rPr dirty="0"/>
              <a:t> и </a:t>
            </a:r>
            <a:r>
              <a:rPr dirty="0" err="1"/>
              <a:t>по-висока</a:t>
            </a:r>
            <a:r>
              <a:rPr dirty="0"/>
              <a:t>;</a:t>
            </a:r>
          </a:p>
          <a:p>
            <a:pPr lvl="1">
              <a:buFont typeface="Arial"/>
              <a:buChar char="−"/>
            </a:pPr>
            <a:r>
              <a:rPr dirty="0" err="1"/>
              <a:t>Сърдечна</a:t>
            </a:r>
            <a:r>
              <a:rPr dirty="0"/>
              <a:t> </a:t>
            </a:r>
            <a:r>
              <a:rPr dirty="0" err="1"/>
              <a:t>честота</a:t>
            </a:r>
            <a:r>
              <a:rPr dirty="0"/>
              <a:t> </a:t>
            </a:r>
            <a:r>
              <a:rPr dirty="0" err="1"/>
              <a:t>над</a:t>
            </a:r>
            <a:r>
              <a:rPr dirty="0"/>
              <a:t> 100 /min.</a:t>
            </a:r>
          </a:p>
          <a:p>
            <a:pPr lvl="1">
              <a:buFont typeface="Arial"/>
              <a:buChar char="−"/>
            </a:pPr>
            <a:r>
              <a:rPr dirty="0" err="1"/>
              <a:t>Систолично</a:t>
            </a:r>
            <a:r>
              <a:rPr dirty="0"/>
              <a:t> </a:t>
            </a:r>
            <a:r>
              <a:rPr dirty="0" err="1"/>
              <a:t>артериално</a:t>
            </a:r>
            <a:r>
              <a:rPr dirty="0"/>
              <a:t>  </a:t>
            </a:r>
            <a:r>
              <a:rPr dirty="0" err="1"/>
              <a:t>налягане</a:t>
            </a:r>
            <a:r>
              <a:rPr dirty="0"/>
              <a:t> </a:t>
            </a:r>
            <a:r>
              <a:rPr dirty="0" err="1"/>
              <a:t>под</a:t>
            </a:r>
            <a:r>
              <a:rPr dirty="0"/>
              <a:t> 100 mmHg;</a:t>
            </a:r>
          </a:p>
          <a:p>
            <a:pPr lvl="1">
              <a:buFont typeface="Arial"/>
              <a:buChar char="−"/>
            </a:pPr>
            <a:r>
              <a:rPr dirty="0" err="1"/>
              <a:t>Намалено</a:t>
            </a:r>
            <a:r>
              <a:rPr dirty="0"/>
              <a:t> ПАКН </a:t>
            </a:r>
            <a:r>
              <a:rPr dirty="0" err="1"/>
              <a:t>под</a:t>
            </a:r>
            <a:r>
              <a:rPr dirty="0"/>
              <a:t> 25% и СИ </a:t>
            </a:r>
            <a:r>
              <a:rPr dirty="0" err="1"/>
              <a:t>под</a:t>
            </a:r>
            <a:r>
              <a:rPr dirty="0"/>
              <a:t> 2.2 l/min/m</a:t>
            </a:r>
            <a:r>
              <a:rPr baseline="30000" dirty="0"/>
              <a:t>2</a:t>
            </a:r>
            <a:r>
              <a:rPr dirty="0"/>
              <a:t>;</a:t>
            </a:r>
          </a:p>
          <a:p>
            <a:pPr lvl="1">
              <a:buFont typeface="Arial"/>
              <a:buChar char="−"/>
            </a:pPr>
            <a:r>
              <a:rPr dirty="0" err="1"/>
              <a:t>Тахипнея</a:t>
            </a:r>
            <a:r>
              <a:rPr dirty="0"/>
              <a:t> </a:t>
            </a:r>
            <a:r>
              <a:rPr dirty="0" err="1"/>
              <a:t>над</a:t>
            </a:r>
            <a:r>
              <a:rPr dirty="0"/>
              <a:t> 20 /min, </a:t>
            </a:r>
            <a:r>
              <a:rPr dirty="0" err="1"/>
              <a:t>особено</a:t>
            </a:r>
            <a:r>
              <a:rPr dirty="0"/>
              <a:t> </a:t>
            </a:r>
            <a:r>
              <a:rPr dirty="0" err="1"/>
              <a:t>внимание</a:t>
            </a:r>
            <a:r>
              <a:rPr dirty="0"/>
              <a:t> </a:t>
            </a:r>
            <a:r>
              <a:rPr dirty="0" err="1"/>
              <a:t>ако</a:t>
            </a:r>
            <a:r>
              <a:rPr dirty="0"/>
              <a:t> е </a:t>
            </a:r>
            <a:r>
              <a:rPr dirty="0" err="1"/>
              <a:t>над</a:t>
            </a:r>
            <a:r>
              <a:rPr dirty="0"/>
              <a:t> 30;</a:t>
            </a:r>
          </a:p>
          <a:p>
            <a:pPr lvl="1">
              <a:buFont typeface="Arial"/>
              <a:buChar char="−"/>
            </a:pPr>
            <a:r>
              <a:rPr dirty="0" err="1"/>
              <a:t>Ортопнея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БКН </a:t>
            </a:r>
            <a:r>
              <a:rPr dirty="0" err="1"/>
              <a:t>над</a:t>
            </a:r>
            <a:r>
              <a:rPr dirty="0"/>
              <a:t> 25 mmHg.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33</a:t>
            </a:fld>
            <a:endParaRPr/>
          </a:p>
        </p:txBody>
      </p:sp>
      <p:sp>
        <p:nvSpPr>
          <p:cNvPr id="429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pPr>
            <a:r>
              <a:t>В Спешно приемно отделение – дo 15 min</a:t>
            </a:r>
          </a:p>
        </p:txBody>
      </p:sp>
      <p:sp>
        <p:nvSpPr>
          <p:cNvPr id="430" name="Rectangle 3"/>
          <p:cNvSpPr txBox="1">
            <a:spLocks noGrp="1"/>
          </p:cNvSpPr>
          <p:nvPr>
            <p:ph type="body" idx="4294967295"/>
          </p:nvPr>
        </p:nvSpPr>
        <p:spPr>
          <a:xfrm>
            <a:off x="467543" y="1628799"/>
            <a:ext cx="8856986" cy="4497365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>
              <a:buFont typeface="Arial"/>
              <a:buChar char="−"/>
            </a:pPr>
            <a:r>
              <a:rPr dirty="0" err="1"/>
              <a:t>Killip</a:t>
            </a:r>
            <a:r>
              <a:rPr dirty="0"/>
              <a:t> II - IV </a:t>
            </a:r>
            <a:r>
              <a:rPr dirty="0" err="1"/>
              <a:t>клас</a:t>
            </a:r>
            <a:r>
              <a:rPr dirty="0"/>
              <a:t>;</a:t>
            </a:r>
          </a:p>
          <a:p>
            <a:pPr lvl="1">
              <a:buFont typeface="Arial"/>
              <a:buChar char="−"/>
            </a:pPr>
            <a:r>
              <a:rPr dirty="0" err="1"/>
              <a:t>Клинични</a:t>
            </a:r>
            <a:r>
              <a:rPr dirty="0"/>
              <a:t> </a:t>
            </a:r>
            <a:r>
              <a:rPr dirty="0" err="1"/>
              <a:t>данни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тъканна</a:t>
            </a:r>
            <a:r>
              <a:rPr dirty="0"/>
              <a:t> </a:t>
            </a:r>
            <a:r>
              <a:rPr dirty="0" err="1"/>
              <a:t>хипоперфузия</a:t>
            </a:r>
            <a:r>
              <a:rPr dirty="0"/>
              <a:t> и </a:t>
            </a:r>
            <a:r>
              <a:rPr dirty="0" err="1"/>
              <a:t>хипоксия</a:t>
            </a:r>
            <a:r>
              <a:rPr dirty="0"/>
              <a:t>:</a:t>
            </a:r>
          </a:p>
          <a:p>
            <a:pPr lvl="2">
              <a:buFont typeface="Arial"/>
            </a:pPr>
            <a:r>
              <a:rPr dirty="0" err="1"/>
              <a:t>Степенни</a:t>
            </a:r>
            <a:r>
              <a:rPr dirty="0"/>
              <a:t> </a:t>
            </a:r>
            <a:r>
              <a:rPr dirty="0" err="1"/>
              <a:t>нарушения</a:t>
            </a:r>
            <a:r>
              <a:rPr dirty="0"/>
              <a:t> в </a:t>
            </a:r>
            <a:r>
              <a:rPr dirty="0" err="1"/>
              <a:t>съзнанието</a:t>
            </a:r>
            <a:r>
              <a:rPr dirty="0"/>
              <a:t>;</a:t>
            </a:r>
          </a:p>
          <a:p>
            <a:pPr lvl="2">
              <a:buFont typeface="Arial"/>
            </a:pPr>
            <a:r>
              <a:rPr dirty="0" err="1"/>
              <a:t>Нарушено</a:t>
            </a:r>
            <a:r>
              <a:rPr dirty="0"/>
              <a:t> </a:t>
            </a:r>
            <a:r>
              <a:rPr dirty="0" err="1"/>
              <a:t>капилярно</a:t>
            </a:r>
            <a:r>
              <a:rPr dirty="0"/>
              <a:t> </a:t>
            </a:r>
            <a:r>
              <a:rPr dirty="0" err="1"/>
              <a:t>пълнене</a:t>
            </a:r>
            <a:r>
              <a:rPr dirty="0"/>
              <a:t> и </a:t>
            </a:r>
            <a:r>
              <a:rPr dirty="0" err="1"/>
              <a:t>мр</a:t>
            </a:r>
            <a:r>
              <a:rPr lang="bg-BG" dirty="0"/>
              <a:t>а</a:t>
            </a:r>
            <a:r>
              <a:rPr dirty="0" err="1"/>
              <a:t>морираност</a:t>
            </a:r>
            <a:r>
              <a:rPr dirty="0"/>
              <a:t>;</a:t>
            </a:r>
          </a:p>
          <a:p>
            <a:pPr lvl="2">
              <a:buFont typeface="Arial"/>
            </a:pPr>
            <a:r>
              <a:rPr dirty="0" err="1"/>
              <a:t>Диуреза</a:t>
            </a:r>
            <a:r>
              <a:rPr dirty="0"/>
              <a:t> </a:t>
            </a:r>
            <a:r>
              <a:rPr dirty="0" err="1"/>
              <a:t>под</a:t>
            </a:r>
            <a:r>
              <a:rPr dirty="0"/>
              <a:t> 30 ml/h;</a:t>
            </a:r>
          </a:p>
          <a:p>
            <a:pPr lvl="2">
              <a:buFont typeface="Arial"/>
            </a:pPr>
            <a:r>
              <a:rPr dirty="0" err="1"/>
              <a:t>Студени</a:t>
            </a:r>
            <a:r>
              <a:rPr dirty="0"/>
              <a:t> </a:t>
            </a:r>
            <a:r>
              <a:rPr dirty="0" err="1"/>
              <a:t>крайници</a:t>
            </a:r>
            <a:r>
              <a:rPr dirty="0"/>
              <a:t> и </a:t>
            </a:r>
            <a:r>
              <a:rPr dirty="0" err="1"/>
              <a:t>кожа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34</a:t>
            </a:fld>
            <a:endParaRPr/>
          </a:p>
        </p:txBody>
      </p:sp>
      <p:sp>
        <p:nvSpPr>
          <p:cNvPr id="435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pPr>
            <a:r>
              <a:t>В Спешно приемно отделение - до 15 min</a:t>
            </a:r>
          </a:p>
        </p:txBody>
      </p:sp>
      <p:sp>
        <p:nvSpPr>
          <p:cNvPr id="436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0" y="1628799"/>
            <a:ext cx="8070478" cy="449736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▪"/>
            </a:pPr>
            <a:r>
              <a:t>Доказване на диагнозата:</a:t>
            </a:r>
          </a:p>
          <a:p>
            <a:pPr lvl="1">
              <a:buFont typeface="Arial"/>
              <a:buChar char="−"/>
            </a:pPr>
            <a:r>
              <a:t>Анамнестични данни;</a:t>
            </a:r>
          </a:p>
          <a:p>
            <a:pPr lvl="1">
              <a:buFont typeface="Arial"/>
              <a:buChar char="−"/>
            </a:pPr>
            <a:r>
              <a:t>Инструментални изследвания;</a:t>
            </a:r>
          </a:p>
          <a:p>
            <a:pPr lvl="1">
              <a:buFont typeface="Arial"/>
              <a:buChar char="−"/>
            </a:pPr>
            <a:r>
              <a:t>Лабораторни изследвания;</a:t>
            </a:r>
          </a:p>
          <a:p>
            <a:pPr>
              <a:buChar char="▪"/>
            </a:pPr>
            <a:r>
              <a:t>Доказване на точната причина</a:t>
            </a:r>
          </a:p>
          <a:p>
            <a:pPr>
              <a:buChar char="▪"/>
            </a:pPr>
            <a:r>
              <a:t>Хемодинамичен мониторинг</a:t>
            </a:r>
          </a:p>
          <a:p>
            <a:pPr>
              <a:buChar char="▪"/>
            </a:pPr>
            <a:r>
              <a:t>Консултация с кардиолог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35</a:t>
            </a:fld>
            <a:endParaRPr/>
          </a:p>
        </p:txBody>
      </p:sp>
      <p:sp>
        <p:nvSpPr>
          <p:cNvPr id="439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В Кардиологично интензивно отделение</a:t>
            </a:r>
          </a:p>
        </p:txBody>
      </p:sp>
      <p:sp>
        <p:nvSpPr>
          <p:cNvPr id="440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188" y="1700807"/>
            <a:ext cx="7777161" cy="403959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▪"/>
            </a:pPr>
            <a:r>
              <a:t>Артериална катетеризация и катетеризация на централни вени, с възможност за измерване на ScvO</a:t>
            </a:r>
            <a:r>
              <a:rPr baseline="-25000"/>
              <a:t>2 </a:t>
            </a:r>
            <a:r>
              <a:t>– до 15 min.</a:t>
            </a:r>
          </a:p>
          <a:p>
            <a:pPr>
              <a:buChar char="▪"/>
            </a:pPr>
            <a:r>
              <a:t>Стандартна ЕКГрама за оценка на лево/десно камерната функция и установяване на ранните потенциални механични усложнения на ОИМ – до 30 min.</a:t>
            </a:r>
          </a:p>
          <a:p>
            <a:pPr>
              <a:buChar char="▪"/>
            </a:pPr>
            <a:r>
              <a:t>Ранна коронарна ангиография в специализиран център при налични данни за миокардна исхемия (елевация на ST сегмент и ОИМ) – до 60 min.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36</a:t>
            </a:fld>
            <a:endParaRPr/>
          </a:p>
        </p:txBody>
      </p:sp>
      <p:sp>
        <p:nvSpPr>
          <p:cNvPr id="443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pPr>
            <a:r>
              <a:t>Класификация на SCAI</a:t>
            </a:r>
          </a:p>
        </p:txBody>
      </p:sp>
      <p:sp>
        <p:nvSpPr>
          <p:cNvPr id="444" name="Rectangle 3"/>
          <p:cNvSpPr txBox="1">
            <a:spLocks noGrp="1"/>
          </p:cNvSpPr>
          <p:nvPr>
            <p:ph type="body" idx="4294967295"/>
          </p:nvPr>
        </p:nvSpPr>
        <p:spPr>
          <a:xfrm>
            <a:off x="395535" y="1549647"/>
            <a:ext cx="8424938" cy="403959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▪"/>
            </a:pPr>
            <a:r>
              <a:t>A (“At-risk”): Пациенти, които са хемодинамично стабилни, но имат остро ССЗаболяване и това ги прави рискови за развитието на кардиогенен шок.</a:t>
            </a:r>
          </a:p>
          <a:p>
            <a:pPr>
              <a:buChar char="▪"/>
            </a:pPr>
            <a:r>
              <a:t>B (“Beginning”): Налице са белези на хемодинамична нестабилност (хипотензия и тахикардия), но липсва кардиогенен шок.</a:t>
            </a:r>
          </a:p>
          <a:p>
            <a:pPr>
              <a:buChar char="▪"/>
            </a:pPr>
            <a:r>
              <a:t>C (“Classic”): Кардиогенен шок със симтоматика на  тъканна хипоперфузия, но без влошаване.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37</a:t>
            </a:fld>
            <a:endParaRPr/>
          </a:p>
        </p:txBody>
      </p:sp>
      <p:sp>
        <p:nvSpPr>
          <p:cNvPr id="449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pPr>
            <a:r>
              <a:t>Класификация на SCAI</a:t>
            </a:r>
          </a:p>
        </p:txBody>
      </p:sp>
      <p:sp>
        <p:nvSpPr>
          <p:cNvPr id="450" name="Rectangle 3"/>
          <p:cNvSpPr txBox="1">
            <a:spLocks noGrp="1"/>
          </p:cNvSpPr>
          <p:nvPr>
            <p:ph type="body" idx="4294967295"/>
          </p:nvPr>
        </p:nvSpPr>
        <p:spPr>
          <a:xfrm>
            <a:off x="395535" y="1484783"/>
            <a:ext cx="8424938" cy="403959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▪"/>
            </a:pPr>
            <a:r>
              <a:t>D (“Deteriorating”): Пациенти с кардиогенен шок и нестабилност на кръвообращението и/или хипоперфузия, неотговарящи на началното лечение.</a:t>
            </a:r>
          </a:p>
          <a:p>
            <a:pPr>
              <a:buChar char="▪"/>
            </a:pPr>
            <a:r>
              <a:t>E (“Extremis”): Пациенти с кардиогенен шок, третирани с множество интервенции, които  са прекарали сърдечен арест с последваща КПР/Електролечение или ЕКМО.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38</a:t>
            </a:fld>
            <a:endParaRPr/>
          </a:p>
        </p:txBody>
      </p:sp>
      <p:sp>
        <p:nvSpPr>
          <p:cNvPr id="455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354153" y="190087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pPr>
            <a:r>
              <a:t>Класификация на SCAI</a:t>
            </a:r>
          </a:p>
        </p:txBody>
      </p:sp>
      <p:sp>
        <p:nvSpPr>
          <p:cNvPr id="456" name="Straight Connector 21"/>
          <p:cNvSpPr/>
          <p:nvPr/>
        </p:nvSpPr>
        <p:spPr>
          <a:xfrm flipH="1" flipV="1">
            <a:off x="3635896" y="3356991"/>
            <a:ext cx="3919166" cy="1"/>
          </a:xfrm>
          <a:prstGeom prst="line">
            <a:avLst/>
          </a:prstGeom>
          <a:ln w="82550">
            <a:solidFill>
              <a:srgbClr val="00B0F0"/>
            </a:solidFill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57" name="Straight Connector 22"/>
          <p:cNvSpPr/>
          <p:nvPr/>
        </p:nvSpPr>
        <p:spPr>
          <a:xfrm flipH="1" flipV="1">
            <a:off x="3491880" y="1556791"/>
            <a:ext cx="4086846" cy="1"/>
          </a:xfrm>
          <a:prstGeom prst="line">
            <a:avLst/>
          </a:prstGeom>
          <a:ln w="82550">
            <a:solidFill>
              <a:srgbClr val="FF0000"/>
            </a:solidFill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58" name="Straight Connector 23"/>
          <p:cNvSpPr/>
          <p:nvPr/>
        </p:nvSpPr>
        <p:spPr>
          <a:xfrm flipH="1">
            <a:off x="3707905" y="2446531"/>
            <a:ext cx="3870822" cy="2"/>
          </a:xfrm>
          <a:prstGeom prst="line">
            <a:avLst/>
          </a:prstGeom>
          <a:ln w="82550">
            <a:solidFill>
              <a:srgbClr val="CCCCCC"/>
            </a:solidFill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59" name="Straight Connector 24"/>
          <p:cNvSpPr/>
          <p:nvPr/>
        </p:nvSpPr>
        <p:spPr>
          <a:xfrm flipH="1" flipV="1">
            <a:off x="4752019" y="4365104"/>
            <a:ext cx="2909619" cy="1"/>
          </a:xfrm>
          <a:prstGeom prst="line">
            <a:avLst/>
          </a:prstGeom>
          <a:ln w="82550">
            <a:solidFill>
              <a:srgbClr val="0070C0"/>
            </a:solidFill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60" name="Trapezoid 18"/>
          <p:cNvSpPr/>
          <p:nvPr/>
        </p:nvSpPr>
        <p:spPr>
          <a:xfrm>
            <a:off x="539551" y="5238491"/>
            <a:ext cx="5544617" cy="1244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382" y="0"/>
                </a:lnTo>
                <a:lnTo>
                  <a:pt x="19218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2060"/>
          </a:solidFill>
          <a:ln w="25400">
            <a:solidFill>
              <a:srgbClr val="5D41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9933"/>
                </a:solidFill>
              </a:defRPr>
            </a:pPr>
            <a:endParaRPr/>
          </a:p>
        </p:txBody>
      </p:sp>
      <p:grpSp>
        <p:nvGrpSpPr>
          <p:cNvPr id="463" name="Trapezoid 26"/>
          <p:cNvGrpSpPr/>
          <p:nvPr/>
        </p:nvGrpSpPr>
        <p:grpSpPr>
          <a:xfrm>
            <a:off x="1187624" y="3912334"/>
            <a:ext cx="4176464" cy="1244859"/>
            <a:chOff x="0" y="0"/>
            <a:chExt cx="4176462" cy="1244858"/>
          </a:xfrm>
        </p:grpSpPr>
        <p:sp>
          <p:nvSpPr>
            <p:cNvPr id="461" name="Shape"/>
            <p:cNvSpPr/>
            <p:nvPr/>
          </p:nvSpPr>
          <p:spPr>
            <a:xfrm>
              <a:off x="0" y="-1"/>
              <a:ext cx="4176464" cy="1244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880" y="0"/>
                  </a:lnTo>
                  <a:lnTo>
                    <a:pt x="1872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0070C0"/>
            </a:solidFill>
            <a:ln w="25400" cap="flat">
              <a:solidFill>
                <a:srgbClr val="5D41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6600">
                  <a:ln w="18415" cap="flat">
                    <a:solidFill>
                      <a:srgbClr val="FFFFFF"/>
                    </a:solidFill>
                    <a:prstDash val="solid"/>
                    <a:round/>
                  </a:ln>
                  <a:solidFill>
                    <a:srgbClr val="FFFFFF"/>
                  </a:solidFill>
                  <a:effectLst>
                    <a:outerShdw blurRad="63500" dir="3600000" rotWithShape="0">
                      <a:srgbClr val="000000">
                        <a:alpha val="7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62" name="B"/>
            <p:cNvSpPr txBox="1"/>
            <p:nvPr/>
          </p:nvSpPr>
          <p:spPr>
            <a:xfrm>
              <a:off x="416970" y="163148"/>
              <a:ext cx="3342523" cy="1029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6600">
                  <a:ln w="18415" cap="flat">
                    <a:solidFill>
                      <a:srgbClr val="FFFFFF"/>
                    </a:solidFill>
                    <a:prstDash val="solid"/>
                    <a:round/>
                  </a:ln>
                  <a:solidFill>
                    <a:srgbClr val="FFFFFF"/>
                  </a:solidFill>
                  <a:effectLst>
                    <a:outerShdw blurRad="63500" dir="3600000" rotWithShape="0">
                      <a:srgbClr val="000000">
                        <a:alpha val="70000"/>
                      </a:srgbClr>
                    </a:outerShdw>
                  </a:effectLst>
                </a:defRPr>
              </a:lvl1pPr>
            </a:lstStyle>
            <a:p>
              <a:r>
                <a:t>B</a:t>
              </a:r>
            </a:p>
          </p:txBody>
        </p:sp>
      </p:grpSp>
      <p:grpSp>
        <p:nvGrpSpPr>
          <p:cNvPr id="466" name="Trapezoid 27"/>
          <p:cNvGrpSpPr/>
          <p:nvPr/>
        </p:nvGrpSpPr>
        <p:grpSpPr>
          <a:xfrm>
            <a:off x="1835695" y="2878578"/>
            <a:ext cx="2916326" cy="910462"/>
            <a:chOff x="0" y="0"/>
            <a:chExt cx="2916324" cy="910460"/>
          </a:xfrm>
        </p:grpSpPr>
        <p:sp>
          <p:nvSpPr>
            <p:cNvPr id="464" name="Shape"/>
            <p:cNvSpPr/>
            <p:nvPr/>
          </p:nvSpPr>
          <p:spPr>
            <a:xfrm>
              <a:off x="-1" y="0"/>
              <a:ext cx="2916325" cy="910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3017" y="0"/>
                  </a:lnTo>
                  <a:lnTo>
                    <a:pt x="18583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00B0F0"/>
            </a:solidFill>
            <a:ln w="25400" cap="flat">
              <a:solidFill>
                <a:srgbClr val="5D41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4000">
                  <a:ln w="18415" cap="flat">
                    <a:solidFill>
                      <a:srgbClr val="FFFFFF"/>
                    </a:solidFill>
                    <a:prstDash val="solid"/>
                    <a:round/>
                  </a:ln>
                  <a:solidFill>
                    <a:srgbClr val="FFFFFF"/>
                  </a:solidFill>
                  <a:effectLst>
                    <a:outerShdw blurRad="63500" dir="3600000" rotWithShape="0">
                      <a:srgbClr val="000000">
                        <a:alpha val="7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65" name="C"/>
            <p:cNvSpPr txBox="1"/>
            <p:nvPr/>
          </p:nvSpPr>
          <p:spPr>
            <a:xfrm>
              <a:off x="317243" y="174454"/>
              <a:ext cx="2281838" cy="6463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4000">
                  <a:ln w="18415" cap="flat">
                    <a:solidFill>
                      <a:srgbClr val="FFFFFF"/>
                    </a:solidFill>
                    <a:prstDash val="solid"/>
                    <a:round/>
                  </a:ln>
                  <a:solidFill>
                    <a:srgbClr val="FFFFFF"/>
                  </a:solidFill>
                  <a:effectLst>
                    <a:outerShdw blurRad="63500" dir="3600000" rotWithShape="0">
                      <a:srgbClr val="000000">
                        <a:alpha val="70000"/>
                      </a:srgbClr>
                    </a:outerShdw>
                  </a:effectLst>
                </a:defRPr>
              </a:lvl1pPr>
            </a:lstStyle>
            <a:p>
              <a:r>
                <a:t>C</a:t>
              </a:r>
            </a:p>
          </p:txBody>
        </p:sp>
      </p:grpSp>
      <p:sp>
        <p:nvSpPr>
          <p:cNvPr id="467" name="Trapezoid 28"/>
          <p:cNvSpPr/>
          <p:nvPr/>
        </p:nvSpPr>
        <p:spPr>
          <a:xfrm>
            <a:off x="2375755" y="2112134"/>
            <a:ext cx="1908213" cy="668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3850" y="0"/>
                </a:lnTo>
                <a:lnTo>
                  <a:pt x="1775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CCCCCC"/>
          </a:solidFill>
          <a:ln w="25400">
            <a:solidFill>
              <a:srgbClr val="5D4100"/>
            </a:solidFill>
          </a:ln>
        </p:spPr>
        <p:txBody>
          <a:bodyPr lIns="45719" rIns="45719" anchor="ctr"/>
          <a:lstStyle/>
          <a:p>
            <a:pPr algn="ctr">
              <a:defRPr sz="2400">
                <a:solidFill>
                  <a:srgbClr val="002060"/>
                </a:solidFill>
              </a:defRPr>
            </a:pPr>
            <a:endParaRPr/>
          </a:p>
        </p:txBody>
      </p:sp>
      <p:sp>
        <p:nvSpPr>
          <p:cNvPr id="468" name="Isosceles Triangle 19"/>
          <p:cNvSpPr/>
          <p:nvPr/>
        </p:nvSpPr>
        <p:spPr>
          <a:xfrm>
            <a:off x="2824819" y="1124744"/>
            <a:ext cx="1027101" cy="864097"/>
          </a:xfrm>
          <a:prstGeom prst="triangle">
            <a:avLst/>
          </a:prstGeom>
          <a:solidFill>
            <a:srgbClr val="FF0000"/>
          </a:solidFill>
          <a:ln w="25400">
            <a:solidFill>
              <a:srgbClr val="5D41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9933"/>
                </a:solidFill>
              </a:defRPr>
            </a:pPr>
            <a:endParaRPr/>
          </a:p>
        </p:txBody>
      </p:sp>
      <p:sp>
        <p:nvSpPr>
          <p:cNvPr id="469" name="Straight Connector 31"/>
          <p:cNvSpPr/>
          <p:nvPr/>
        </p:nvSpPr>
        <p:spPr>
          <a:xfrm flipH="1" flipV="1">
            <a:off x="4355975" y="5860920"/>
            <a:ext cx="3343103" cy="1"/>
          </a:xfrm>
          <a:prstGeom prst="line">
            <a:avLst/>
          </a:prstGeom>
          <a:ln w="82550">
            <a:solidFill>
              <a:srgbClr val="002060"/>
            </a:solidFill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70" name="Rectangle 20"/>
          <p:cNvSpPr txBox="1"/>
          <p:nvPr/>
        </p:nvSpPr>
        <p:spPr>
          <a:xfrm>
            <a:off x="6228663" y="5352029"/>
            <a:ext cx="1426479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b="1">
                <a:solidFill>
                  <a:srgbClr val="002060"/>
                </a:solidFill>
              </a:defRPr>
            </a:lvl1pPr>
          </a:lstStyle>
          <a:p>
            <a:r>
              <a:t>А В Риск</a:t>
            </a:r>
          </a:p>
        </p:txBody>
      </p:sp>
      <p:sp>
        <p:nvSpPr>
          <p:cNvPr id="471" name="Rectangle 33"/>
          <p:cNvSpPr txBox="1"/>
          <p:nvPr/>
        </p:nvSpPr>
        <p:spPr>
          <a:xfrm>
            <a:off x="5936525" y="3903438"/>
            <a:ext cx="1680678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b="1">
                <a:solidFill>
                  <a:srgbClr val="0070C0"/>
                </a:solidFill>
              </a:defRPr>
            </a:lvl1pPr>
          </a:lstStyle>
          <a:p>
            <a:r>
              <a:t>В Начален</a:t>
            </a:r>
          </a:p>
        </p:txBody>
      </p:sp>
      <p:sp>
        <p:nvSpPr>
          <p:cNvPr id="472" name="Rectangle 34"/>
          <p:cNvSpPr txBox="1"/>
          <p:nvPr/>
        </p:nvSpPr>
        <p:spPr>
          <a:xfrm>
            <a:off x="5302311" y="2849621"/>
            <a:ext cx="2166898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b="1">
                <a:solidFill>
                  <a:srgbClr val="00B0F0"/>
                </a:solidFill>
              </a:defRPr>
            </a:lvl1pPr>
          </a:lstStyle>
          <a:p>
            <a:r>
              <a:t>С Класически</a:t>
            </a:r>
          </a:p>
        </p:txBody>
      </p:sp>
      <p:sp>
        <p:nvSpPr>
          <p:cNvPr id="473" name="Rectangle 35"/>
          <p:cNvSpPr txBox="1"/>
          <p:nvPr/>
        </p:nvSpPr>
        <p:spPr>
          <a:xfrm>
            <a:off x="5075390" y="1988840"/>
            <a:ext cx="246217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 b="1">
                <a:solidFill>
                  <a:srgbClr val="002060"/>
                </a:solidFill>
              </a:defRPr>
            </a:pPr>
            <a:r>
              <a:t>D Влошаващ се</a:t>
            </a:r>
          </a:p>
        </p:txBody>
      </p:sp>
      <p:sp>
        <p:nvSpPr>
          <p:cNvPr id="474" name="Rectangle 40"/>
          <p:cNvSpPr txBox="1"/>
          <p:nvPr/>
        </p:nvSpPr>
        <p:spPr>
          <a:xfrm>
            <a:off x="5549880" y="1091394"/>
            <a:ext cx="199351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b="1">
                <a:solidFill>
                  <a:srgbClr val="FF0000"/>
                </a:solidFill>
              </a:defRPr>
            </a:lvl1pPr>
          </a:lstStyle>
          <a:p>
            <a:r>
              <a:t>Е Екстремен</a:t>
            </a:r>
          </a:p>
        </p:txBody>
      </p:sp>
      <p:sp>
        <p:nvSpPr>
          <p:cNvPr id="475" name="Rectangle 1"/>
          <p:cNvSpPr txBox="1"/>
          <p:nvPr/>
        </p:nvSpPr>
        <p:spPr>
          <a:xfrm>
            <a:off x="2869072" y="5148684"/>
            <a:ext cx="849572" cy="13502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8800">
                <a:ln w="18415" cap="flat">
                  <a:solidFill>
                    <a:srgbClr val="FFFFFF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blurRad="63500" dir="3600000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t>A</a:t>
            </a:r>
          </a:p>
        </p:txBody>
      </p:sp>
      <p:sp>
        <p:nvSpPr>
          <p:cNvPr id="476" name="Rectangle 2"/>
          <p:cNvSpPr txBox="1"/>
          <p:nvPr/>
        </p:nvSpPr>
        <p:spPr>
          <a:xfrm>
            <a:off x="3148345" y="2132856"/>
            <a:ext cx="434317" cy="609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3600">
                <a:ln w="18415" cap="flat">
                  <a:solidFill>
                    <a:srgbClr val="FFFFFF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blurRad="63500" dir="3600000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t>D</a:t>
            </a:r>
          </a:p>
        </p:txBody>
      </p:sp>
      <p:sp>
        <p:nvSpPr>
          <p:cNvPr id="477" name="Rectangle 25"/>
          <p:cNvSpPr txBox="1"/>
          <p:nvPr/>
        </p:nvSpPr>
        <p:spPr>
          <a:xfrm>
            <a:off x="3172935" y="1342509"/>
            <a:ext cx="341324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800">
                <a:ln w="18415" cap="flat">
                  <a:solidFill>
                    <a:srgbClr val="FFFFFF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blurRad="63500" dir="3600000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t>E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39</a:t>
            </a:fld>
            <a:endParaRPr/>
          </a:p>
        </p:txBody>
      </p:sp>
      <p:sp>
        <p:nvSpPr>
          <p:cNvPr id="48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В Кардиологично интензивно отделение</a:t>
            </a:r>
          </a:p>
        </p:txBody>
      </p:sp>
      <p:sp>
        <p:nvSpPr>
          <p:cNvPr id="483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187" y="1700807"/>
            <a:ext cx="8281294" cy="403959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▪"/>
            </a:pPr>
            <a:r>
              <a:t>Корекция на хипогликемията и хипокалциемията.</a:t>
            </a:r>
          </a:p>
          <a:p>
            <a:pPr>
              <a:buChar char="▪"/>
            </a:pPr>
            <a:r>
              <a:t>Лечение на животозастрашаващите аритмии.</a:t>
            </a:r>
          </a:p>
          <a:p>
            <a:pPr>
              <a:buChar char="▪"/>
            </a:pPr>
            <a:r>
              <a:t>Инфузиране на 20-30 ml/kg, но не повече от 500 ml NaCl 0.9% за 30 min, с цел достигане на ЦВН - 8 до 12 mmHg или подобрена тъканна перфузия (не повече от 500 ml).</a:t>
            </a:r>
          </a:p>
          <a:p>
            <a:pPr>
              <a:buChar char="▪"/>
            </a:pPr>
            <a:r>
              <a:t>Провеждане на механична вентилация, с цел корекция на хипоксемията и ацидозата.</a:t>
            </a:r>
          </a:p>
          <a:p>
            <a:pPr>
              <a:buChar char="▪"/>
            </a:pPr>
            <a:r>
              <a:t>Приложение на инотропни медикаменти (Dobutamine) и/или вазоконстриктори.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40</a:t>
            </a:fld>
            <a:endParaRPr/>
          </a:p>
        </p:txBody>
      </p:sp>
      <p:sp>
        <p:nvSpPr>
          <p:cNvPr id="486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В Кардиологично интензивно отделение</a:t>
            </a:r>
          </a:p>
        </p:txBody>
      </p:sp>
      <p:sp>
        <p:nvSpPr>
          <p:cNvPr id="487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187" y="1700807"/>
            <a:ext cx="8281294" cy="40395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SzTx/>
              <a:buNone/>
            </a:pPr>
            <a:r>
              <a:t>Цели на лечението са постигането на:</a:t>
            </a:r>
          </a:p>
          <a:p>
            <a:pPr>
              <a:buChar char="▪"/>
            </a:pPr>
            <a:r>
              <a:t>СрАКН 60 mmHg  или по-високо;</a:t>
            </a:r>
          </a:p>
          <a:p>
            <a:pPr>
              <a:buChar char="▪"/>
            </a:pPr>
            <a:r>
              <a:t>Средно заклинено налягане в белодробната артерия 18 mmHg или по-ниско;</a:t>
            </a:r>
          </a:p>
          <a:p>
            <a:pPr>
              <a:buChar char="▪"/>
            </a:pPr>
            <a:r>
              <a:t>Централно венозно налягане - 8 до 12 mmHg;</a:t>
            </a:r>
          </a:p>
          <a:p>
            <a:pPr>
              <a:buChar char="▪"/>
            </a:pPr>
            <a:r>
              <a:t>Часова диуреза 0.5 ml/kg/h или по-висока;</a:t>
            </a:r>
          </a:p>
          <a:p>
            <a:pPr>
              <a:buChar char="▪"/>
            </a:pPr>
            <a:r>
              <a:t>pHа 7.3 - 7.5</a:t>
            </a:r>
          </a:p>
          <a:p>
            <a:pPr>
              <a:buChar char="▪"/>
            </a:pPr>
            <a:r>
              <a:t>Централна венозна сатурация (ScvO</a:t>
            </a:r>
            <a:r>
              <a:rPr baseline="-25000"/>
              <a:t>2</a:t>
            </a:r>
            <a:r>
              <a:t>) ≥70% при SpO</a:t>
            </a:r>
            <a:r>
              <a:rPr baseline="-25000"/>
              <a:t>2</a:t>
            </a:r>
            <a:r>
              <a:t> ≥93% и Хемоглобин ≥ 90 g/l.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19" y="116632"/>
            <a:ext cx="8634333" cy="65973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Straight Arrow Connector 73"/>
          <p:cNvSpPr/>
          <p:nvPr/>
        </p:nvSpPr>
        <p:spPr>
          <a:xfrm flipH="1">
            <a:off x="7909490" y="3341123"/>
            <a:ext cx="15449" cy="371562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2" name="Straight Arrow Connector 58"/>
          <p:cNvSpPr/>
          <p:nvPr/>
        </p:nvSpPr>
        <p:spPr>
          <a:xfrm>
            <a:off x="2376347" y="3330731"/>
            <a:ext cx="54383" cy="2546542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3" name="Straight Arrow Connector 55"/>
          <p:cNvSpPr/>
          <p:nvPr/>
        </p:nvSpPr>
        <p:spPr>
          <a:xfrm>
            <a:off x="1064716" y="3344218"/>
            <a:ext cx="14000" cy="2533054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4" name="Straight Arrow Connector 20"/>
          <p:cNvSpPr/>
          <p:nvPr/>
        </p:nvSpPr>
        <p:spPr>
          <a:xfrm flipH="1">
            <a:off x="4597298" y="369332"/>
            <a:ext cx="170" cy="746121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5" name="TextBox 1"/>
          <p:cNvSpPr txBox="1"/>
          <p:nvPr/>
        </p:nvSpPr>
        <p:spPr>
          <a:xfrm>
            <a:off x="1547665" y="35331"/>
            <a:ext cx="6086988" cy="369332"/>
          </a:xfrm>
          <a:prstGeom prst="rect">
            <a:avLst/>
          </a:prstGeom>
          <a:solidFill>
            <a:srgbClr val="FFC000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/>
          </a:lstStyle>
          <a:p>
            <a:r>
              <a:t>ПАЦИЕНТ С ОСТРА СЪРДЕЧНА НЕДОСТАТЪЧНОСТ</a:t>
            </a:r>
          </a:p>
        </p:txBody>
      </p:sp>
      <p:sp>
        <p:nvSpPr>
          <p:cNvPr id="496" name="TextBox 2"/>
          <p:cNvSpPr txBox="1"/>
          <p:nvPr/>
        </p:nvSpPr>
        <p:spPr>
          <a:xfrm>
            <a:off x="2028687" y="476672"/>
            <a:ext cx="5160006" cy="357012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/>
          </a:lstStyle>
          <a:p>
            <a:r>
              <a:t>Оценете хемодинамичния профил на пациента</a:t>
            </a:r>
          </a:p>
        </p:txBody>
      </p:sp>
      <p:sp>
        <p:nvSpPr>
          <p:cNvPr id="501" name="TextBox 7"/>
          <p:cNvSpPr txBox="1"/>
          <p:nvPr/>
        </p:nvSpPr>
        <p:spPr>
          <a:xfrm>
            <a:off x="107503" y="2420888"/>
            <a:ext cx="2673113" cy="890412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/>
            </a:pPr>
            <a:r>
              <a:t>″ВЛАЖЕН И ТОПЪЛ″</a:t>
            </a:r>
          </a:p>
          <a:p>
            <a:pPr algn="ctr"/>
            <a:r>
              <a:t>САКН е нормално или повишено</a:t>
            </a:r>
          </a:p>
        </p:txBody>
      </p:sp>
      <p:sp>
        <p:nvSpPr>
          <p:cNvPr id="502" name="TextBox 8"/>
          <p:cNvSpPr txBox="1"/>
          <p:nvPr/>
        </p:nvSpPr>
        <p:spPr>
          <a:xfrm>
            <a:off x="107503" y="4149080"/>
            <a:ext cx="1857913" cy="1423812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/>
            </a:pPr>
            <a:r>
              <a:t>Съдов тип</a:t>
            </a:r>
          </a:p>
          <a:p>
            <a:pPr algn="ctr"/>
            <a:r>
              <a:t>Задръжка на течности</a:t>
            </a:r>
          </a:p>
          <a:p>
            <a:pPr algn="ctr">
              <a:defRPr b="1"/>
            </a:pPr>
            <a:r>
              <a:t>Хипертонията</a:t>
            </a:r>
            <a:r>
              <a:rPr b="0"/>
              <a:t> доминира</a:t>
            </a:r>
          </a:p>
        </p:txBody>
      </p:sp>
      <p:sp>
        <p:nvSpPr>
          <p:cNvPr id="503" name="TextBox 9"/>
          <p:cNvSpPr txBox="1"/>
          <p:nvPr/>
        </p:nvSpPr>
        <p:spPr>
          <a:xfrm>
            <a:off x="107504" y="5877271"/>
            <a:ext cx="1942422" cy="623713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95250" indent="-95250">
              <a:buSzPct val="100000"/>
              <a:buFont typeface="Arial"/>
              <a:buChar char="•"/>
            </a:pPr>
            <a:r>
              <a:t>Вазодилататор</a:t>
            </a:r>
          </a:p>
          <a:p>
            <a:pPr marL="95250" indent="-95250">
              <a:buSzPct val="100000"/>
              <a:buFont typeface="Arial"/>
              <a:buChar char="•"/>
            </a:pPr>
            <a:r>
              <a:t>Диуретик</a:t>
            </a:r>
          </a:p>
        </p:txBody>
      </p:sp>
      <p:sp>
        <p:nvSpPr>
          <p:cNvPr id="504" name="TextBox 10"/>
          <p:cNvSpPr txBox="1"/>
          <p:nvPr/>
        </p:nvSpPr>
        <p:spPr>
          <a:xfrm>
            <a:off x="2051719" y="4149080"/>
            <a:ext cx="1886935" cy="1423812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/>
            </a:pPr>
            <a:r>
              <a:t>Сърдечен тип</a:t>
            </a:r>
          </a:p>
          <a:p>
            <a:pPr algn="ctr"/>
            <a:r>
              <a:t>Задръжка на течности</a:t>
            </a:r>
          </a:p>
          <a:p>
            <a:pPr algn="ctr">
              <a:defRPr b="1"/>
            </a:pPr>
            <a:r>
              <a:t>Застоят</a:t>
            </a:r>
            <a:r>
              <a:rPr b="0"/>
              <a:t> доминира</a:t>
            </a:r>
          </a:p>
        </p:txBody>
      </p:sp>
      <p:sp>
        <p:nvSpPr>
          <p:cNvPr id="505" name="TextBox 11"/>
          <p:cNvSpPr txBox="1"/>
          <p:nvPr/>
        </p:nvSpPr>
        <p:spPr>
          <a:xfrm>
            <a:off x="2195197" y="5877271"/>
            <a:ext cx="2088770" cy="890413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95250" indent="-95250">
              <a:buSzPct val="100000"/>
              <a:buFont typeface="Arial"/>
              <a:buChar char="•"/>
            </a:pPr>
            <a:r>
              <a:t>Вазодилататор</a:t>
            </a:r>
          </a:p>
          <a:p>
            <a:pPr marL="95250" indent="-95250">
              <a:buSzPct val="100000"/>
              <a:buFont typeface="Arial"/>
              <a:buChar char="•"/>
            </a:pPr>
            <a:r>
              <a:t>Диуретик</a:t>
            </a:r>
          </a:p>
          <a:p>
            <a:pPr marL="95250" indent="-95250">
              <a:buSzPct val="100000"/>
              <a:buFont typeface="Arial"/>
              <a:buChar char="•"/>
            </a:pPr>
            <a:r>
              <a:t>Ултрафилтрация</a:t>
            </a:r>
          </a:p>
        </p:txBody>
      </p:sp>
      <p:sp>
        <p:nvSpPr>
          <p:cNvPr id="506" name="TextBox 12"/>
          <p:cNvSpPr txBox="1"/>
          <p:nvPr/>
        </p:nvSpPr>
        <p:spPr>
          <a:xfrm>
            <a:off x="4139951" y="2420888"/>
            <a:ext cx="2016224" cy="623712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/>
            </a:pPr>
            <a:r>
              <a:t>″СУХ И ТОПЪЛ″</a:t>
            </a:r>
          </a:p>
          <a:p>
            <a:pPr algn="ctr"/>
            <a:r>
              <a:t>Компенсиран</a:t>
            </a:r>
          </a:p>
        </p:txBody>
      </p:sp>
      <p:sp>
        <p:nvSpPr>
          <p:cNvPr id="507" name="TextBox 13"/>
          <p:cNvSpPr txBox="1"/>
          <p:nvPr/>
        </p:nvSpPr>
        <p:spPr>
          <a:xfrm>
            <a:off x="6859409" y="2420888"/>
            <a:ext cx="2146141" cy="890412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/>
            </a:pPr>
            <a:r>
              <a:t>″СУХ И СТУДЕН″</a:t>
            </a:r>
          </a:p>
          <a:p>
            <a:pPr algn="ctr"/>
            <a:r>
              <a:t>Хипоперфузиран</a:t>
            </a:r>
          </a:p>
          <a:p>
            <a:pPr algn="ctr"/>
            <a:r>
              <a:t>Хиповолемичен</a:t>
            </a:r>
          </a:p>
        </p:txBody>
      </p:sp>
      <p:sp>
        <p:nvSpPr>
          <p:cNvPr id="508" name="TextBox 14"/>
          <p:cNvSpPr txBox="1"/>
          <p:nvPr/>
        </p:nvSpPr>
        <p:spPr>
          <a:xfrm>
            <a:off x="6610787" y="3429000"/>
            <a:ext cx="2497718" cy="623712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/>
            <a:r>
              <a:t>Обемно натоварване</a:t>
            </a:r>
          </a:p>
          <a:p>
            <a:pPr algn="ctr"/>
            <a:r>
              <a:t>Инотропни средства</a:t>
            </a:r>
          </a:p>
        </p:txBody>
      </p:sp>
      <p:sp>
        <p:nvSpPr>
          <p:cNvPr id="509" name="TextBox 15"/>
          <p:cNvSpPr txBox="1"/>
          <p:nvPr/>
        </p:nvSpPr>
        <p:spPr>
          <a:xfrm>
            <a:off x="4139951" y="3436141"/>
            <a:ext cx="2361674" cy="623713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r>
              <a:t>Уточнете перорална терапия</a:t>
            </a:r>
          </a:p>
        </p:txBody>
      </p:sp>
      <p:sp>
        <p:nvSpPr>
          <p:cNvPr id="510" name="TextBox 16"/>
          <p:cNvSpPr txBox="1"/>
          <p:nvPr/>
        </p:nvSpPr>
        <p:spPr>
          <a:xfrm>
            <a:off x="5842060" y="4241412"/>
            <a:ext cx="2222329" cy="890413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/>
            </a:pPr>
            <a:r>
              <a:t>″ВЛАЖЕН И СТУДЕН″</a:t>
            </a:r>
          </a:p>
          <a:p>
            <a:pPr algn="ctr"/>
            <a:r>
              <a:t>АКН &lt; 90 mmHg</a:t>
            </a:r>
          </a:p>
        </p:txBody>
      </p:sp>
      <p:sp>
        <p:nvSpPr>
          <p:cNvPr id="511" name="TextBox 17"/>
          <p:cNvSpPr txBox="1"/>
          <p:nvPr/>
        </p:nvSpPr>
        <p:spPr>
          <a:xfrm>
            <a:off x="6953463" y="5613046"/>
            <a:ext cx="2155042" cy="1157113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95250" indent="-95250">
              <a:buSzPct val="100000"/>
              <a:buFont typeface="Arial"/>
              <a:buChar char="•"/>
            </a:pPr>
            <a:r>
              <a:t>Вазодилататор</a:t>
            </a:r>
          </a:p>
          <a:p>
            <a:pPr marL="95250" indent="-95250">
              <a:buSzPct val="100000"/>
              <a:buFont typeface="Arial"/>
              <a:buChar char="•"/>
            </a:pPr>
            <a:r>
              <a:t>Диуретик</a:t>
            </a:r>
          </a:p>
          <a:p>
            <a:pPr marL="95250" indent="-95250">
              <a:buSzPct val="100000"/>
              <a:buFont typeface="Arial"/>
              <a:buChar char="•"/>
            </a:pPr>
            <a:r>
              <a:t>Инотропни средства</a:t>
            </a:r>
          </a:p>
        </p:txBody>
      </p:sp>
      <p:sp>
        <p:nvSpPr>
          <p:cNvPr id="512" name="TextBox 18"/>
          <p:cNvSpPr txBox="1"/>
          <p:nvPr/>
        </p:nvSpPr>
        <p:spPr>
          <a:xfrm>
            <a:off x="4370857" y="5613046"/>
            <a:ext cx="2505400" cy="1157113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95250" indent="-95250">
              <a:buSzPct val="100000"/>
              <a:buFont typeface="Arial"/>
              <a:buChar char="•"/>
            </a:pPr>
            <a:r>
              <a:t>Инотропни средства</a:t>
            </a:r>
          </a:p>
          <a:p>
            <a:pPr marL="95250" indent="-95250">
              <a:buSzPct val="100000"/>
              <a:buFont typeface="Arial"/>
              <a:buChar char="•"/>
            </a:pPr>
            <a:r>
              <a:t>Вазоконстриктори</a:t>
            </a:r>
          </a:p>
          <a:p>
            <a:pPr marL="95250" indent="-95250">
              <a:buSzPct val="100000"/>
              <a:buFont typeface="Arial"/>
              <a:buChar char="•"/>
            </a:pPr>
            <a:r>
              <a:t>Диуретици</a:t>
            </a:r>
          </a:p>
          <a:p>
            <a:pPr marL="95250" indent="-95250">
              <a:buSzPct val="100000"/>
              <a:buFont typeface="Arial"/>
              <a:buChar char="•"/>
            </a:pPr>
            <a:r>
              <a:t>Помпа</a:t>
            </a:r>
          </a:p>
        </p:txBody>
      </p:sp>
      <p:cxnSp>
        <p:nvCxnSpPr>
          <p:cNvPr id="513" name="Straight Arrow Connector 23"/>
          <p:cNvCxnSpPr>
            <a:stCxn id="497" idx="0"/>
            <a:endCxn id="499" idx="0"/>
          </p:cNvCxnSpPr>
          <p:nvPr/>
        </p:nvCxnSpPr>
        <p:spPr>
          <a:xfrm flipH="1">
            <a:off x="1271549" y="1292370"/>
            <a:ext cx="3264626" cy="1088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</p:cxnSp>
      <p:cxnSp>
        <p:nvCxnSpPr>
          <p:cNvPr id="514" name="Straight Arrow Connector 26"/>
          <p:cNvCxnSpPr/>
          <p:nvPr/>
        </p:nvCxnSpPr>
        <p:spPr>
          <a:xfrm>
            <a:off x="4536175" y="1303250"/>
            <a:ext cx="3547372" cy="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</p:cxnSp>
      <p:sp>
        <p:nvSpPr>
          <p:cNvPr id="515" name="TextBox 29"/>
          <p:cNvSpPr txBox="1"/>
          <p:nvPr/>
        </p:nvSpPr>
        <p:spPr>
          <a:xfrm>
            <a:off x="1881416" y="908719"/>
            <a:ext cx="503595" cy="77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/>
            </a:pPr>
            <a:r>
              <a:t>ДА</a:t>
            </a:r>
          </a:p>
          <a:p>
            <a:pPr algn="ctr">
              <a:defRPr sz="1600"/>
            </a:pPr>
            <a:endParaRPr/>
          </a:p>
          <a:p>
            <a:pPr algn="ctr">
              <a:defRPr sz="1600"/>
            </a:pPr>
            <a:r>
              <a:t>95%</a:t>
            </a:r>
          </a:p>
        </p:txBody>
      </p:sp>
      <p:sp>
        <p:nvSpPr>
          <p:cNvPr id="516" name="TextBox 30"/>
          <p:cNvSpPr txBox="1"/>
          <p:nvPr/>
        </p:nvSpPr>
        <p:spPr>
          <a:xfrm>
            <a:off x="6932452" y="893911"/>
            <a:ext cx="503595" cy="770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/>
            </a:pPr>
            <a:r>
              <a:rPr dirty="0"/>
              <a:t>НЕ</a:t>
            </a:r>
          </a:p>
          <a:p>
            <a:pPr algn="ctr">
              <a:defRPr sz="1600"/>
            </a:pPr>
            <a:endParaRPr dirty="0"/>
          </a:p>
          <a:p>
            <a:pPr algn="ctr">
              <a:defRPr sz="1600"/>
            </a:pPr>
            <a:r>
              <a:rPr dirty="0"/>
              <a:t>5%</a:t>
            </a:r>
          </a:p>
        </p:txBody>
      </p:sp>
      <p:cxnSp>
        <p:nvCxnSpPr>
          <p:cNvPr id="517" name="Elbow Connector 32"/>
          <p:cNvCxnSpPr>
            <a:stCxn id="499" idx="0"/>
            <a:endCxn id="500" idx="0"/>
          </p:cNvCxnSpPr>
          <p:nvPr/>
        </p:nvCxnSpPr>
        <p:spPr>
          <a:xfrm rot="16200000" flipH="1">
            <a:off x="2539042" y="-142749"/>
            <a:ext cx="782795" cy="3317780"/>
          </a:xfrm>
          <a:prstGeom prst="bentConnector3">
            <a:avLst>
              <a:gd name="adj1" fmla="val -29203"/>
            </a:avLst>
          </a:prstGeom>
          <a:ln>
            <a:solidFill>
              <a:srgbClr val="000000"/>
            </a:solidFill>
            <a:tailEnd type="triangle"/>
          </a:ln>
        </p:spPr>
      </p:cxnSp>
      <p:cxnSp>
        <p:nvCxnSpPr>
          <p:cNvPr id="518" name="Elbow Connector 33"/>
          <p:cNvCxnSpPr>
            <a:stCxn id="498" idx="0"/>
            <a:endCxn id="500" idx="0"/>
          </p:cNvCxnSpPr>
          <p:nvPr/>
        </p:nvCxnSpPr>
        <p:spPr>
          <a:xfrm rot="16200000" flipH="1" flipV="1">
            <a:off x="5945041" y="-230968"/>
            <a:ext cx="782795" cy="3494217"/>
          </a:xfrm>
          <a:prstGeom prst="bentConnector3">
            <a:avLst>
              <a:gd name="adj1" fmla="val -29203"/>
            </a:avLst>
          </a:prstGeom>
          <a:ln>
            <a:solidFill>
              <a:srgbClr val="000000"/>
            </a:solidFill>
            <a:tailEnd type="triangle"/>
          </a:ln>
        </p:spPr>
      </p:cxnSp>
      <p:sp>
        <p:nvSpPr>
          <p:cNvPr id="519" name="Elbow Connector 36"/>
          <p:cNvSpPr/>
          <p:nvPr/>
        </p:nvSpPr>
        <p:spPr>
          <a:xfrm rot="10800000" flipV="1">
            <a:off x="2780615" y="2276870"/>
            <a:ext cx="927292" cy="605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309" y="0"/>
                </a:lnTo>
                <a:lnTo>
                  <a:pt x="309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tailEnd type="triangle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20" name="Elbow Connector 40"/>
          <p:cNvSpPr/>
          <p:nvPr/>
        </p:nvSpPr>
        <p:spPr>
          <a:xfrm rot="16200000" flipH="1">
            <a:off x="3741897" y="2602915"/>
            <a:ext cx="2426208" cy="1774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tailEnd type="triangle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21" name="TextBox 46"/>
          <p:cNvSpPr txBox="1"/>
          <p:nvPr/>
        </p:nvSpPr>
        <p:spPr>
          <a:xfrm>
            <a:off x="2987785" y="2514381"/>
            <a:ext cx="503594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/>
            </a:lvl1pPr>
          </a:lstStyle>
          <a:p>
            <a:r>
              <a:t>ДА</a:t>
            </a:r>
          </a:p>
        </p:txBody>
      </p:sp>
      <p:sp>
        <p:nvSpPr>
          <p:cNvPr id="522" name="TextBox 47"/>
          <p:cNvSpPr txBox="1"/>
          <p:nvPr/>
        </p:nvSpPr>
        <p:spPr>
          <a:xfrm>
            <a:off x="4703203" y="4314581"/>
            <a:ext cx="503595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/>
            </a:lvl1pPr>
          </a:lstStyle>
          <a:p>
            <a:r>
              <a:t>НЕ</a:t>
            </a:r>
          </a:p>
        </p:txBody>
      </p:sp>
      <p:sp>
        <p:nvSpPr>
          <p:cNvPr id="523" name="Elbow Connector 48"/>
          <p:cNvSpPr/>
          <p:nvPr/>
        </p:nvSpPr>
        <p:spPr>
          <a:xfrm rot="5400000">
            <a:off x="6095310" y="2337737"/>
            <a:ext cx="467183" cy="3454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tailEnd type="triangle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24" name="TextBox 50"/>
          <p:cNvSpPr txBox="1"/>
          <p:nvPr/>
        </p:nvSpPr>
        <p:spPr>
          <a:xfrm>
            <a:off x="6110918" y="2420888"/>
            <a:ext cx="503594" cy="313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/>
            </a:lvl1pPr>
          </a:lstStyle>
          <a:p>
            <a:r>
              <a:t>ДА</a:t>
            </a:r>
          </a:p>
        </p:txBody>
      </p:sp>
      <p:sp>
        <p:nvSpPr>
          <p:cNvPr id="525" name="Elbow Connector 51"/>
          <p:cNvSpPr/>
          <p:nvPr/>
        </p:nvSpPr>
        <p:spPr>
          <a:xfrm rot="16200000" flipH="1">
            <a:off x="6377676" y="2400819"/>
            <a:ext cx="605683" cy="357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tailEnd type="triangle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26" name="TextBox 53"/>
          <p:cNvSpPr txBox="1"/>
          <p:nvPr/>
        </p:nvSpPr>
        <p:spPr>
          <a:xfrm>
            <a:off x="6417919" y="2586389"/>
            <a:ext cx="503595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/>
            </a:lvl1pPr>
          </a:lstStyle>
          <a:p>
            <a:r>
              <a:t>НЕ</a:t>
            </a:r>
          </a:p>
        </p:txBody>
      </p:sp>
      <p:sp>
        <p:nvSpPr>
          <p:cNvPr id="527" name="Elbow Connector 60"/>
          <p:cNvSpPr/>
          <p:nvPr/>
        </p:nvSpPr>
        <p:spPr>
          <a:xfrm rot="5400000">
            <a:off x="5370159" y="5141145"/>
            <a:ext cx="725302" cy="2185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33" y="0"/>
                </a:lnTo>
                <a:lnTo>
                  <a:pt x="233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tailEnd type="triangle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28" name="TextBox 64"/>
          <p:cNvSpPr txBox="1"/>
          <p:nvPr/>
        </p:nvSpPr>
        <p:spPr>
          <a:xfrm>
            <a:off x="5030797" y="5044161"/>
            <a:ext cx="503595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/>
            </a:lvl1pPr>
          </a:lstStyle>
          <a:p>
            <a:r>
              <a:t>ДА</a:t>
            </a:r>
          </a:p>
        </p:txBody>
      </p:sp>
      <p:sp>
        <p:nvSpPr>
          <p:cNvPr id="529" name="Elbow Connector 65"/>
          <p:cNvSpPr/>
          <p:nvPr/>
        </p:nvSpPr>
        <p:spPr>
          <a:xfrm>
            <a:off x="8064388" y="4703078"/>
            <a:ext cx="180021" cy="9099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  <a:tailEnd type="triangle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30" name="TextBox 68"/>
          <p:cNvSpPr txBox="1"/>
          <p:nvPr/>
        </p:nvSpPr>
        <p:spPr>
          <a:xfrm>
            <a:off x="8290127" y="4988785"/>
            <a:ext cx="503595" cy="313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/>
            </a:lvl1pPr>
          </a:lstStyle>
          <a:p>
            <a:r>
              <a:t>НЕ</a:t>
            </a:r>
          </a:p>
        </p:txBody>
      </p:sp>
      <p:sp>
        <p:nvSpPr>
          <p:cNvPr id="531" name="Straight Arrow Connector 69"/>
          <p:cNvSpPr/>
          <p:nvPr/>
        </p:nvSpPr>
        <p:spPr>
          <a:xfrm flipH="1">
            <a:off x="5163511" y="3064580"/>
            <a:ext cx="2" cy="371562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7" name="TextBox 3"/>
          <p:cNvSpPr txBox="1"/>
          <p:nvPr/>
        </p:nvSpPr>
        <p:spPr>
          <a:xfrm>
            <a:off x="2390346" y="1115451"/>
            <a:ext cx="4291656" cy="353838"/>
          </a:xfrm>
          <a:prstGeom prst="rect">
            <a:avLst/>
          </a:prstGeom>
          <a:solidFill>
            <a:srgbClr val="FFFF00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НАЛИЧИЕ НА КОНГЕСТИЯ (ЗАСТОЙ)?</a:t>
            </a:r>
          </a:p>
        </p:txBody>
      </p:sp>
      <p:sp>
        <p:nvSpPr>
          <p:cNvPr id="500" name="TextBox 6"/>
          <p:cNvSpPr txBox="1"/>
          <p:nvPr/>
        </p:nvSpPr>
        <p:spPr>
          <a:xfrm>
            <a:off x="1742613" y="1907539"/>
            <a:ext cx="5693433" cy="369332"/>
          </a:xfrm>
          <a:prstGeom prst="rect">
            <a:avLst/>
          </a:prstGeom>
          <a:solidFill>
            <a:srgbClr val="FFFF00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dirty="0"/>
              <a:t>НАЛИЧИЕ НА АДЕКВАТНА ТЪКАННА ПЕРФУЗИЯ?</a:t>
            </a:r>
          </a:p>
        </p:txBody>
      </p:sp>
      <p:sp>
        <p:nvSpPr>
          <p:cNvPr id="499" name="TextBox 5"/>
          <p:cNvSpPr txBox="1"/>
          <p:nvPr/>
        </p:nvSpPr>
        <p:spPr>
          <a:xfrm>
            <a:off x="725785" y="1124744"/>
            <a:ext cx="1091529" cy="357012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/>
          </a:lstStyle>
          <a:p>
            <a:r>
              <a:t>ВЛАЖЕН</a:t>
            </a:r>
          </a:p>
        </p:txBody>
      </p:sp>
      <p:sp>
        <p:nvSpPr>
          <p:cNvPr id="498" name="TextBox 4"/>
          <p:cNvSpPr txBox="1"/>
          <p:nvPr/>
        </p:nvSpPr>
        <p:spPr>
          <a:xfrm>
            <a:off x="7634653" y="1124744"/>
            <a:ext cx="897787" cy="357012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r>
              <a:t>СУХ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43</a:t>
            </a:fld>
            <a:endParaRPr/>
          </a:p>
        </p:txBody>
      </p:sp>
      <p:sp>
        <p:nvSpPr>
          <p:cNvPr id="534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Стабилизиране на кръвообращението</a:t>
            </a:r>
          </a:p>
        </p:txBody>
      </p:sp>
      <p:sp>
        <p:nvSpPr>
          <p:cNvPr id="535" name="Rectangle 3"/>
          <p:cNvSpPr txBox="1">
            <a:spLocks noGrp="1"/>
          </p:cNvSpPr>
          <p:nvPr>
            <p:ph type="body" idx="4294967295"/>
          </p:nvPr>
        </p:nvSpPr>
        <p:spPr>
          <a:xfrm>
            <a:off x="395536" y="1412776"/>
            <a:ext cx="8532812" cy="4238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SzTx/>
              <a:buNone/>
            </a:pPr>
            <a:r>
              <a:t>Медикаментозно повлияване на:</a:t>
            </a:r>
          </a:p>
          <a:p>
            <a:pPr>
              <a:buChar char="▪"/>
            </a:pPr>
            <a:r>
              <a:t>Контрактилитет:</a:t>
            </a:r>
          </a:p>
          <a:p>
            <a:pPr lvl="1">
              <a:buFont typeface="Arial"/>
              <a:buChar char="−"/>
            </a:pPr>
            <a:r>
              <a:t>Катехоламини:</a:t>
            </a:r>
          </a:p>
          <a:p>
            <a:pPr lvl="2"/>
            <a:r>
              <a:t>Dopamine, Dobutamine, Dopexamine, Noradrenaline</a:t>
            </a:r>
          </a:p>
          <a:p>
            <a:pPr lvl="1">
              <a:buFont typeface="Arial"/>
              <a:buChar char="−"/>
            </a:pPr>
            <a:r>
              <a:t>Фосфодиестеразни инхибитори:</a:t>
            </a:r>
          </a:p>
          <a:p>
            <a:pPr lvl="2"/>
            <a:r>
              <a:t>Amrinone, Milrinone, Enoximone</a:t>
            </a:r>
          </a:p>
          <a:p>
            <a:pPr lvl="1">
              <a:buFont typeface="Arial"/>
              <a:buChar char="−"/>
            </a:pPr>
            <a:r>
              <a:t>Дигиталисови препарати?</a:t>
            </a: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44</a:t>
            </a:fld>
            <a:endParaRPr/>
          </a:p>
        </p:txBody>
      </p:sp>
      <p:sp>
        <p:nvSpPr>
          <p:cNvPr id="540" name="Rectangle 1026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Стабилизиране на кръвообращението</a:t>
            </a:r>
          </a:p>
        </p:txBody>
      </p:sp>
      <p:sp>
        <p:nvSpPr>
          <p:cNvPr id="541" name="Rectangle 1027"/>
          <p:cNvSpPr txBox="1">
            <a:spLocks noGrp="1"/>
          </p:cNvSpPr>
          <p:nvPr>
            <p:ph type="body" idx="4294967295"/>
          </p:nvPr>
        </p:nvSpPr>
        <p:spPr>
          <a:xfrm>
            <a:off x="683568" y="1628800"/>
            <a:ext cx="8460432" cy="4391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▪"/>
            </a:pPr>
            <a:r>
              <a:t>Преднатоварване:</a:t>
            </a:r>
          </a:p>
          <a:p>
            <a:pPr lvl="1">
              <a:buFont typeface="Arial"/>
              <a:buChar char="−"/>
            </a:pPr>
            <a:r>
              <a:t>Диуретик</a:t>
            </a:r>
          </a:p>
          <a:p>
            <a:pPr lvl="1">
              <a:buFont typeface="Arial"/>
              <a:buChar char="−"/>
            </a:pPr>
            <a:r>
              <a:t>Венозни вазодилататори:</a:t>
            </a:r>
          </a:p>
          <a:p>
            <a:pPr lvl="2"/>
            <a:r>
              <a:t>Nitroglycerine;</a:t>
            </a:r>
          </a:p>
          <a:p>
            <a:pPr lvl="2"/>
            <a:r>
              <a:t>Morphine Sulfate</a:t>
            </a:r>
          </a:p>
          <a:p>
            <a:pPr>
              <a:buChar char="▪"/>
            </a:pPr>
            <a:r>
              <a:t>Синергизъм:</a:t>
            </a:r>
          </a:p>
          <a:p>
            <a:pPr lvl="1">
              <a:buFont typeface="Arial"/>
              <a:buChar char="−"/>
            </a:pPr>
            <a:r>
              <a:t>Антиаритмици</a:t>
            </a:r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45</a:t>
            </a:fld>
            <a:endParaRPr/>
          </a:p>
        </p:txBody>
      </p:sp>
      <p:sp>
        <p:nvSpPr>
          <p:cNvPr id="546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Стабилизиране на кръвообращението</a:t>
            </a:r>
          </a:p>
        </p:txBody>
      </p:sp>
      <p:sp>
        <p:nvSpPr>
          <p:cNvPr id="547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0" y="1628799"/>
            <a:ext cx="7884739" cy="3806801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Char char="▪"/>
            </a:pPr>
            <a:r>
              <a:rPr dirty="0" err="1"/>
              <a:t>Сърдечна</a:t>
            </a:r>
            <a:r>
              <a:rPr dirty="0"/>
              <a:t> </a:t>
            </a:r>
            <a:r>
              <a:rPr dirty="0" err="1"/>
              <a:t>честота</a:t>
            </a:r>
            <a:r>
              <a:rPr dirty="0"/>
              <a:t>:</a:t>
            </a:r>
          </a:p>
          <a:p>
            <a:pPr lvl="1">
              <a:lnSpc>
                <a:spcPct val="80000"/>
              </a:lnSpc>
              <a:buFont typeface="Arial"/>
              <a:buChar char="−"/>
            </a:pPr>
            <a:r>
              <a:rPr dirty="0"/>
              <a:t>Atropine </a:t>
            </a:r>
            <a:r>
              <a:rPr dirty="0" err="1"/>
              <a:t>sulfat</a:t>
            </a:r>
            <a:r>
              <a:rPr lang="bg-BG" dirty="0"/>
              <a:t>е</a:t>
            </a:r>
            <a:endParaRPr dirty="0"/>
          </a:p>
          <a:p>
            <a:pPr lvl="1">
              <a:lnSpc>
                <a:spcPct val="80000"/>
              </a:lnSpc>
              <a:buFont typeface="Arial"/>
              <a:buChar char="−"/>
            </a:pPr>
            <a:r>
              <a:rPr dirty="0" err="1"/>
              <a:t>Cordarone</a:t>
            </a:r>
            <a:endParaRPr dirty="0"/>
          </a:p>
          <a:p>
            <a:pPr lvl="1">
              <a:lnSpc>
                <a:spcPct val="80000"/>
              </a:lnSpc>
              <a:buFont typeface="Arial"/>
              <a:buChar char="−"/>
            </a:pPr>
            <a:r>
              <a:rPr dirty="0" err="1"/>
              <a:t>Са</a:t>
            </a:r>
            <a:r>
              <a:rPr dirty="0"/>
              <a:t> </a:t>
            </a:r>
            <a:r>
              <a:rPr dirty="0" err="1"/>
              <a:t>антагонисти</a:t>
            </a:r>
            <a:endParaRPr dirty="0"/>
          </a:p>
          <a:p>
            <a:pPr lvl="1">
              <a:lnSpc>
                <a:spcPct val="80000"/>
              </a:lnSpc>
              <a:buFont typeface="Arial"/>
              <a:buChar char="−"/>
            </a:pPr>
            <a:r>
              <a:rPr dirty="0" err="1"/>
              <a:t>Бета</a:t>
            </a:r>
            <a:r>
              <a:rPr dirty="0"/>
              <a:t> </a:t>
            </a:r>
            <a:r>
              <a:rPr dirty="0" err="1"/>
              <a:t>блокери</a:t>
            </a:r>
            <a:endParaRPr dirty="0"/>
          </a:p>
          <a:p>
            <a:pPr lvl="1">
              <a:lnSpc>
                <a:spcPct val="80000"/>
              </a:lnSpc>
              <a:buFont typeface="Arial"/>
              <a:buChar char="−"/>
            </a:pPr>
            <a:r>
              <a:rPr dirty="0" err="1"/>
              <a:t>Дигиталис</a:t>
            </a:r>
            <a:r>
              <a:rPr dirty="0"/>
              <a:t>?</a:t>
            </a:r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46</a:t>
            </a:fld>
            <a:endParaRPr/>
          </a:p>
        </p:txBody>
      </p:sp>
      <p:sp>
        <p:nvSpPr>
          <p:cNvPr id="55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Стабилизиране на кръвообращението</a:t>
            </a:r>
          </a:p>
        </p:txBody>
      </p:sp>
      <p:sp>
        <p:nvSpPr>
          <p:cNvPr id="553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0" y="1628800"/>
            <a:ext cx="7772028" cy="4238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1950" indent="-361950">
              <a:lnSpc>
                <a:spcPct val="80000"/>
              </a:lnSpc>
              <a:buChar char="▪"/>
            </a:pPr>
            <a:r>
              <a:t>Провеждане на механична неинвазивна или инвазивна вентилация.</a:t>
            </a:r>
          </a:p>
          <a:p>
            <a:pPr marL="361950" indent="-361950">
              <a:lnSpc>
                <a:spcPct val="80000"/>
              </a:lnSpc>
              <a:buChar char="▪"/>
            </a:pPr>
            <a:r>
              <a:t>Механична хемодинамична подпора:</a:t>
            </a:r>
          </a:p>
          <a:p>
            <a:pPr marL="722312" lvl="1" indent="-360363">
              <a:lnSpc>
                <a:spcPct val="80000"/>
              </a:lnSpc>
              <a:buFont typeface="Arial"/>
              <a:buChar char="−"/>
            </a:pPr>
            <a:r>
              <a:t>Аортна балонна контрапулсация</a:t>
            </a:r>
          </a:p>
          <a:p>
            <a:pPr marL="722312" lvl="1" indent="-360363">
              <a:lnSpc>
                <a:spcPct val="80000"/>
              </a:lnSpc>
              <a:buFont typeface="Arial"/>
              <a:buChar char="−"/>
            </a:pPr>
            <a:r>
              <a:t>Транскутанна екстракорпорална циркулация</a:t>
            </a:r>
          </a:p>
          <a:p>
            <a:pPr marL="722312" lvl="1" indent="-360363">
              <a:lnSpc>
                <a:spcPct val="80000"/>
              </a:lnSpc>
              <a:buFont typeface="Arial"/>
              <a:buChar char="−"/>
            </a:pPr>
            <a:r>
              <a:t>Хемопомпа</a:t>
            </a:r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47</a:t>
            </a:fld>
            <a:endParaRPr/>
          </a:p>
        </p:txBody>
      </p:sp>
      <p:sp>
        <p:nvSpPr>
          <p:cNvPr id="558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pPr>
            <a:r>
              <a:t>САКН &lt; 90 mmHg</a:t>
            </a:r>
          </a:p>
        </p:txBody>
      </p:sp>
      <p:sp>
        <p:nvSpPr>
          <p:cNvPr id="559" name="Rectangle 3"/>
          <p:cNvSpPr txBox="1">
            <a:spLocks noGrp="1"/>
          </p:cNvSpPr>
          <p:nvPr>
            <p:ph type="body" idx="4294967295"/>
          </p:nvPr>
        </p:nvSpPr>
        <p:spPr>
          <a:xfrm>
            <a:off x="395536" y="1628799"/>
            <a:ext cx="8748464" cy="44973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SzTx/>
              <a:buNone/>
            </a:pPr>
            <a:r>
              <a:t>Манифестни данни за нисък МОС:</a:t>
            </a:r>
          </a:p>
          <a:p>
            <a:pPr>
              <a:buChar char="▪"/>
              <a:defRPr b="1"/>
            </a:pPr>
            <a:r>
              <a:t>Инотропни медикаменти:</a:t>
            </a:r>
          </a:p>
          <a:p>
            <a:pPr marL="539750" lvl="1" indent="-352425">
              <a:buFont typeface="Arial"/>
              <a:buChar char="−"/>
            </a:pPr>
            <a:r>
              <a:t>Dobutamine 2-20 μg/kg/min;</a:t>
            </a:r>
          </a:p>
          <a:p>
            <a:pPr marL="539750" lvl="1" indent="-352425">
              <a:buFont typeface="Arial"/>
              <a:buChar char="−"/>
            </a:pPr>
            <a:r>
              <a:t>Milrinone 25 μg/kg bolus iv за 10-20 min + 0.375 μg/kg/min</a:t>
            </a:r>
          </a:p>
          <a:p>
            <a:pPr>
              <a:buChar char="▪"/>
              <a:defRPr b="1"/>
            </a:pPr>
            <a:r>
              <a:t>Вазоконстриктори:</a:t>
            </a:r>
          </a:p>
          <a:p>
            <a:pPr marL="539750" indent="-352425">
              <a:buFont typeface="Arial"/>
              <a:buChar char="−"/>
            </a:pPr>
            <a:r>
              <a:t>Norepinephrine 0.2 μg/kg/min</a:t>
            </a:r>
          </a:p>
          <a:p>
            <a:pPr>
              <a:buChar char="▪"/>
              <a:defRPr b="1"/>
            </a:pPr>
            <a:r>
              <a:t>Диуретици:</a:t>
            </a:r>
          </a:p>
          <a:p>
            <a:pPr marL="539750" indent="-352425">
              <a:buFont typeface="Arial"/>
              <a:buChar char="−"/>
            </a:pPr>
            <a:r>
              <a:t>Furosemide 20-40 mg bolus + 100 mg/6 h</a:t>
            </a:r>
          </a:p>
          <a:p>
            <a:pPr>
              <a:buChar char="▪"/>
              <a:defRPr b="1"/>
            </a:pPr>
            <a:r>
              <a:t>Инфузионно лечение с NaCl + диуретик</a:t>
            </a:r>
          </a:p>
          <a:p>
            <a:pPr>
              <a:buChar char="▪"/>
              <a:defRPr b="1"/>
            </a:pPr>
            <a:r>
              <a:t>Механично подпомагане на кръвообращението</a:t>
            </a:r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48</a:t>
            </a:fld>
            <a:endParaRPr/>
          </a:p>
        </p:txBody>
      </p:sp>
      <p:sp>
        <p:nvSpPr>
          <p:cNvPr id="56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pPr>
            <a:r>
              <a:t>САКН &lt; 100 mmHg</a:t>
            </a:r>
          </a:p>
        </p:txBody>
      </p:sp>
      <p:sp>
        <p:nvSpPr>
          <p:cNvPr id="563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1" y="1556791"/>
            <a:ext cx="8532439" cy="449736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322135" defTabSz="813816">
              <a:buSzTx/>
              <a:buNone/>
              <a:defRPr sz="2136"/>
            </a:pPr>
            <a:r>
              <a:t>При обемно инфузионно натоварване, САКН не е над 100 mmHg.</a:t>
            </a:r>
          </a:p>
          <a:p>
            <a:pPr marL="305180" indent="-305180" defTabSz="813816">
              <a:buChar char="▪"/>
              <a:defRPr sz="2136" b="1"/>
            </a:pPr>
            <a:r>
              <a:t>Диуретици:</a:t>
            </a:r>
          </a:p>
          <a:p>
            <a:pPr marL="480377" indent="-313658" defTabSz="813816">
              <a:buFont typeface="Arial"/>
              <a:buChar char="−"/>
              <a:defRPr sz="2136"/>
            </a:pPr>
            <a:r>
              <a:t>Furosemide 20-40 mg bolus + 100 mg/6 h. При пациенти на хронично лечение дозата е 2.5 по-висока.</a:t>
            </a:r>
          </a:p>
          <a:p>
            <a:pPr marL="305180" indent="-305180" defTabSz="813816">
              <a:buChar char="▪"/>
              <a:defRPr sz="2136" b="1"/>
            </a:pPr>
            <a:r>
              <a:t>Инотропни медикаменти:</a:t>
            </a:r>
          </a:p>
          <a:p>
            <a:pPr marL="480377" indent="-313658" defTabSz="813816">
              <a:buFont typeface="Arial"/>
              <a:buChar char="−"/>
              <a:defRPr sz="2136"/>
            </a:pPr>
            <a:r>
              <a:t>Dobutamine 2-20 μg/kg/min</a:t>
            </a:r>
          </a:p>
          <a:p>
            <a:pPr marL="480377" indent="-313658" defTabSz="813816">
              <a:buFont typeface="Arial"/>
              <a:buChar char="−"/>
              <a:defRPr sz="2136"/>
            </a:pPr>
            <a:r>
              <a:t>Milrinone 25 μg/kg bolus за 10-20 min + 0.375 μg/kg/min</a:t>
            </a:r>
          </a:p>
          <a:p>
            <a:pPr marL="480377" indent="-313658" defTabSz="813816">
              <a:buFont typeface="Arial"/>
              <a:buChar char="−"/>
              <a:defRPr sz="2136"/>
            </a:pPr>
            <a:r>
              <a:t>Levosimendan 12 μg/kg bolus за 10 min + 0.1 μg/kg/min</a:t>
            </a:r>
          </a:p>
          <a:p>
            <a:pPr marL="305180" indent="-305180" defTabSz="813816">
              <a:buChar char="▪"/>
              <a:defRPr sz="2136" b="1"/>
            </a:pPr>
            <a:r>
              <a:t>Вземете решение за приложение на ACE-I/ARB, бета-блокери, MRA.</a:t>
            </a:r>
          </a:p>
          <a:p>
            <a:pPr marL="0" indent="0" defTabSz="813816">
              <a:buSzTx/>
              <a:buNone/>
              <a:defRPr sz="2136"/>
            </a:pPr>
            <a:r>
              <a:t>*</a:t>
            </a:r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49</a:t>
            </a:fld>
            <a:endParaRPr/>
          </a:p>
        </p:txBody>
      </p:sp>
      <p:sp>
        <p:nvSpPr>
          <p:cNvPr id="568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pPr>
            <a:r>
              <a:t>САКН &gt; 110 mmHg</a:t>
            </a:r>
          </a:p>
        </p:txBody>
      </p:sp>
      <p:sp>
        <p:nvSpPr>
          <p:cNvPr id="569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0" y="1628799"/>
            <a:ext cx="8532439" cy="44973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361950">
              <a:buSzTx/>
              <a:buNone/>
            </a:pPr>
            <a:r>
              <a:t>При обемно инфузионно натоварване, САКН е над 100 mmHg.</a:t>
            </a:r>
          </a:p>
          <a:p>
            <a:pPr>
              <a:buChar char="▪"/>
              <a:defRPr b="1"/>
            </a:pPr>
            <a:r>
              <a:t>Вазодилататори:</a:t>
            </a:r>
          </a:p>
          <a:p>
            <a:pPr marL="539750" indent="-352425">
              <a:buFont typeface="Arial"/>
              <a:buChar char="−"/>
            </a:pPr>
            <a:r>
              <a:t>Nitroglycerine spray 400 μg sl, повторяй на 5-10 min</a:t>
            </a:r>
          </a:p>
          <a:p>
            <a:pPr marL="539750" indent="-352425">
              <a:buFont typeface="Arial"/>
              <a:buChar char="−"/>
            </a:pPr>
            <a:r>
              <a:t>Nitroglycerine 10 μg/min iv, повишаване с 5 μg/min</a:t>
            </a:r>
          </a:p>
          <a:p>
            <a:pPr marL="539750" indent="-352425">
              <a:buFont typeface="Arial"/>
              <a:buChar char="−"/>
            </a:pPr>
            <a:r>
              <a:t>Nitroprusside 0.3 μg/kg/min до 5 microg/kg/min</a:t>
            </a:r>
          </a:p>
          <a:p>
            <a:pPr>
              <a:buChar char="▪"/>
              <a:defRPr b="1"/>
            </a:pPr>
            <a:r>
              <a:t>Диуретици:</a:t>
            </a:r>
          </a:p>
          <a:p>
            <a:pPr marL="539750" indent="-352425">
              <a:buFont typeface="Arial"/>
              <a:buChar char="−"/>
            </a:pPr>
            <a:r>
              <a:t>Furosemide 20-40 mg iv bolus + 100 mg/6 h</a:t>
            </a:r>
            <a:endParaRPr b="1"/>
          </a:p>
          <a:p>
            <a:pPr>
              <a:buChar char="▪"/>
              <a:defRPr b="1"/>
            </a:pPr>
            <a:r>
              <a:t>Вземете решение за приложение на ACE-I/ARB, бета-блокери, MRA.</a:t>
            </a:r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50</a:t>
            </a:fld>
            <a:endParaRPr/>
          </a:p>
        </p:txBody>
      </p:sp>
      <p:sp>
        <p:nvSpPr>
          <p:cNvPr id="574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Поведение при белодробен оток</a:t>
            </a:r>
          </a:p>
        </p:txBody>
      </p:sp>
      <p:sp>
        <p:nvSpPr>
          <p:cNvPr id="575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1" y="1700807"/>
            <a:ext cx="8070478" cy="442535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1950" indent="-361950">
              <a:buChar char="▪"/>
            </a:pPr>
            <a:r>
              <a:t>Първа линия</a:t>
            </a:r>
          </a:p>
          <a:p>
            <a:pPr marL="361950" indent="-361950">
              <a:buChar char="▪"/>
            </a:pPr>
            <a:r>
              <a:t>Втора линия</a:t>
            </a:r>
          </a:p>
          <a:p>
            <a:pPr marL="361950" indent="-361950">
              <a:buChar char="▪"/>
            </a:pPr>
            <a:r>
              <a:t>Трета линия</a:t>
            </a:r>
          </a:p>
        </p:txBody>
      </p: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51</a:t>
            </a:fld>
            <a:endParaRPr/>
          </a:p>
        </p:txBody>
      </p:sp>
      <p:sp>
        <p:nvSpPr>
          <p:cNvPr id="580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Първа линия</a:t>
            </a:r>
          </a:p>
        </p:txBody>
      </p:sp>
      <p:sp>
        <p:nvSpPr>
          <p:cNvPr id="581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0" y="1628800"/>
            <a:ext cx="8413378" cy="4467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1950" indent="-361950">
              <a:buChar char="▪"/>
            </a:pPr>
            <a:r>
              <a:t>Седнало положение с депендентни крайници</a:t>
            </a:r>
          </a:p>
          <a:p>
            <a:pPr marL="361950" indent="-361950">
              <a:buChar char="▪"/>
            </a:pPr>
            <a:r>
              <a:t>Кислородолечение - 6-8 l/min до SaO</a:t>
            </a:r>
            <a:r>
              <a:rPr baseline="-25000"/>
              <a:t>2</a:t>
            </a:r>
            <a:r>
              <a:t>&gt;90%</a:t>
            </a:r>
          </a:p>
          <a:p>
            <a:pPr marL="361950" indent="-361950">
              <a:buChar char="▪"/>
            </a:pPr>
            <a:r>
              <a:t>CPAP - ако при 100% кислород има ниска сатурация и артериални газове</a:t>
            </a:r>
          </a:p>
          <a:p>
            <a:pPr marL="361950" indent="-361950">
              <a:buChar char="▪"/>
            </a:pPr>
            <a:r>
              <a:t>Венозна линия и кръв за изследвания</a:t>
            </a:r>
          </a:p>
          <a:p>
            <a:pPr marL="361950" indent="-361950">
              <a:buChar char="▪"/>
            </a:pPr>
            <a:r>
              <a:t>Стриктен хемодинамичен мониторинг</a:t>
            </a:r>
          </a:p>
        </p:txBody>
      </p: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52</a:t>
            </a:fld>
            <a:endParaRPr/>
          </a:p>
        </p:txBody>
      </p:sp>
      <p:sp>
        <p:nvSpPr>
          <p:cNvPr id="586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Първа линия</a:t>
            </a:r>
          </a:p>
        </p:txBody>
      </p:sp>
      <p:sp>
        <p:nvSpPr>
          <p:cNvPr id="587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1" y="1628799"/>
            <a:ext cx="7911728" cy="440211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1950" indent="-361950">
              <a:buChar char="▪"/>
            </a:pPr>
            <a:r>
              <a:t>Nitroglycerin - 0.4 mg s.l. или spray на 5-10 min или паста, ако САКН &gt; 100 mmHg</a:t>
            </a:r>
          </a:p>
          <a:p>
            <a:pPr marL="361950" indent="-361950">
              <a:buChar char="▪"/>
            </a:pPr>
            <a:r>
              <a:t>Morphine sulphate - 1-3 mg, ако САКН &gt; 100 mmHg</a:t>
            </a:r>
          </a:p>
          <a:p>
            <a:pPr marL="361950" indent="-361950">
              <a:buChar char="▪"/>
            </a:pPr>
            <a:r>
              <a:t>Furanthril - 0.5-1 mg/kg</a:t>
            </a:r>
          </a:p>
          <a:p>
            <a:pPr marL="361950" indent="-361950">
              <a:buChar char="▪"/>
            </a:pPr>
            <a:r>
              <a:t>Антикоагулация</a:t>
            </a:r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53</a:t>
            </a:fld>
            <a:endParaRPr/>
          </a:p>
        </p:txBody>
      </p:sp>
      <p:sp>
        <p:nvSpPr>
          <p:cNvPr id="59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Втора линия</a:t>
            </a:r>
          </a:p>
        </p:txBody>
      </p:sp>
      <p:sp>
        <p:nvSpPr>
          <p:cNvPr id="593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59" y="1628799"/>
            <a:ext cx="8352929" cy="44973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1950" indent="-361950">
              <a:buChar char="▪"/>
            </a:pPr>
            <a:r>
              <a:t>CPAP или NIPPV</a:t>
            </a:r>
          </a:p>
          <a:p>
            <a:pPr marL="361950" indent="-361950">
              <a:buChar char="▪"/>
            </a:pPr>
            <a:r>
              <a:t>Механична вентилация + PEEP</a:t>
            </a:r>
          </a:p>
          <a:p>
            <a:pPr marL="361950" indent="-361950">
              <a:buChar char="▪"/>
            </a:pPr>
            <a:r>
              <a:t>Поставяне на Swan-Ganz катетър?</a:t>
            </a:r>
          </a:p>
          <a:p>
            <a:pPr marL="361950" indent="-361950">
              <a:buChar char="▪"/>
            </a:pPr>
            <a:r>
              <a:t>Nitroglycerin - 20-200 mcg/min, ако САКН &gt; 100 mmHg</a:t>
            </a:r>
          </a:p>
        </p:txBody>
      </p: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54</a:t>
            </a:fld>
            <a:endParaRPr/>
          </a:p>
        </p:txBody>
      </p:sp>
      <p:sp>
        <p:nvSpPr>
          <p:cNvPr id="596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Втора линия</a:t>
            </a:r>
          </a:p>
        </p:txBody>
      </p:sp>
      <p:sp>
        <p:nvSpPr>
          <p:cNvPr id="597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1" y="1700807"/>
            <a:ext cx="8070478" cy="442535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1950" indent="-361950">
              <a:buChar char="▪"/>
            </a:pPr>
            <a:r>
              <a:t>Na Nitroprusside при:</a:t>
            </a:r>
          </a:p>
          <a:p>
            <a:pPr marL="722312" lvl="1" indent="-360363">
              <a:buFont typeface="Arial"/>
              <a:buChar char="−"/>
            </a:pPr>
            <a:r>
              <a:t>ПСС&gt;1300 dynes/cm</a:t>
            </a:r>
            <a:r>
              <a:rPr baseline="30000"/>
              <a:t>2</a:t>
            </a:r>
            <a:r>
              <a:t> </a:t>
            </a:r>
          </a:p>
          <a:p>
            <a:pPr marL="722312" lvl="1" indent="-360363">
              <a:buFont typeface="Arial"/>
              <a:buChar char="−"/>
            </a:pPr>
            <a:r>
              <a:t>БКН&gt;20 mmHg</a:t>
            </a:r>
          </a:p>
          <a:p>
            <a:pPr marL="722312" lvl="1" indent="-360363">
              <a:buFont typeface="Arial"/>
              <a:buChar char="−"/>
            </a:pPr>
            <a:r>
              <a:t>СИ&lt;2.2 l/min/m</a:t>
            </a:r>
            <a:r>
              <a:rPr baseline="30000"/>
              <a:t>2</a:t>
            </a:r>
          </a:p>
          <a:p>
            <a:pPr marL="285750" lvl="1" indent="171450">
              <a:buSzTx/>
              <a:buNone/>
            </a:pPr>
            <a:r>
              <a:t>в доза 0.1-5 mcg/kg/min, ако САКН &gt; 110 mmHg</a:t>
            </a:r>
          </a:p>
        </p:txBody>
      </p: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55</a:t>
            </a:fld>
            <a:endParaRPr/>
          </a:p>
        </p:txBody>
      </p:sp>
      <p:sp>
        <p:nvSpPr>
          <p:cNvPr id="60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Втора линия</a:t>
            </a:r>
          </a:p>
        </p:txBody>
      </p:sp>
      <p:sp>
        <p:nvSpPr>
          <p:cNvPr id="603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0" y="1628799"/>
            <a:ext cx="8070478" cy="44973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1950" indent="-361950">
              <a:buChar char="▪"/>
            </a:pPr>
            <a:r>
              <a:t>Dopamine - 2-20 mcg/kg/min, ако САКН е под 100 mmHg, при налична клинична симптоматика за шок.</a:t>
            </a:r>
          </a:p>
          <a:p>
            <a:pPr marL="361950" indent="-361950">
              <a:buChar char="▪"/>
            </a:pPr>
            <a:r>
              <a:t>Dobutamine – 2-20 mcg/kg/min, ако САКН&gt;110 mmHg, при липсваща клинична симптоматика на шок.</a:t>
            </a:r>
          </a:p>
        </p:txBody>
      </p: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56</a:t>
            </a:fld>
            <a:endParaRPr/>
          </a:p>
        </p:txBody>
      </p:sp>
      <p:sp>
        <p:nvSpPr>
          <p:cNvPr id="608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Трета линия</a:t>
            </a:r>
          </a:p>
        </p:txBody>
      </p:sp>
      <p:sp>
        <p:nvSpPr>
          <p:cNvPr id="609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0" y="1628799"/>
            <a:ext cx="8103814" cy="42433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1950" indent="-361950">
              <a:buChar char="▪"/>
            </a:pPr>
            <a:r>
              <a:t>Milrinone – 25-75 mcg/kg+0.375-0.75  mcg/kg/min</a:t>
            </a:r>
          </a:p>
          <a:p>
            <a:pPr marL="361950" indent="-361950">
              <a:buChar char="▪"/>
            </a:pPr>
            <a:r>
              <a:t>Levosimendane – 12-24 mcg/kg + 0.05-0.2 mcg/kg/min</a:t>
            </a:r>
          </a:p>
        </p:txBody>
      </p: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57</a:t>
            </a:fld>
            <a:endParaRPr/>
          </a:p>
        </p:txBody>
      </p:sp>
      <p:sp>
        <p:nvSpPr>
          <p:cNvPr id="61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Трета линия</a:t>
            </a:r>
          </a:p>
        </p:txBody>
      </p:sp>
      <p:sp>
        <p:nvSpPr>
          <p:cNvPr id="613" name="Rectangle 3"/>
          <p:cNvSpPr txBox="1">
            <a:spLocks noGrp="1"/>
          </p:cNvSpPr>
          <p:nvPr>
            <p:ph type="body" idx="4294967295"/>
          </p:nvPr>
        </p:nvSpPr>
        <p:spPr>
          <a:xfrm>
            <a:off x="611560" y="1628799"/>
            <a:ext cx="8461003" cy="42433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1950" indent="-361950">
              <a:buChar char="▪"/>
            </a:pPr>
            <a:r>
              <a:t>Тромболитична терапия</a:t>
            </a:r>
          </a:p>
          <a:p>
            <a:pPr marL="361950" indent="-361950">
              <a:buChar char="▪"/>
            </a:pPr>
            <a:r>
              <a:t>Ангиопластика</a:t>
            </a:r>
          </a:p>
          <a:p>
            <a:pPr marL="361950" indent="-361950">
              <a:buChar char="▪"/>
            </a:pPr>
            <a:r>
              <a:t>Аортна балонна контрапулсация</a:t>
            </a:r>
          </a:p>
          <a:p>
            <a:pPr marL="361950" indent="-361950">
              <a:buChar char="▪"/>
            </a:pPr>
            <a:r>
              <a:t>Кардиохирургия</a:t>
            </a:r>
          </a:p>
        </p:txBody>
      </p:sp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58</a:t>
            </a:fld>
            <a:endParaRPr/>
          </a:p>
        </p:txBody>
      </p:sp>
      <p:sp>
        <p:nvSpPr>
          <p:cNvPr id="616" name="Rectangle 5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Аортна балонна контрапулсация</a:t>
            </a:r>
          </a:p>
        </p:txBody>
      </p:sp>
      <p:pic>
        <p:nvPicPr>
          <p:cNvPr id="617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3" y="1720850"/>
            <a:ext cx="5153026" cy="4524375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59</a:t>
            </a:fld>
            <a:endParaRPr/>
          </a:p>
        </p:txBody>
      </p:sp>
      <p:sp>
        <p:nvSpPr>
          <p:cNvPr id="62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pPr>
            <a:r>
              <a:t>Перкутанна транскамерна асистенция</a:t>
            </a:r>
            <a:br/>
            <a:r>
              <a:t>на лявата камера (PTVA)</a:t>
            </a:r>
          </a:p>
        </p:txBody>
      </p:sp>
      <p:pic>
        <p:nvPicPr>
          <p:cNvPr id="623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2327" y="1522060"/>
            <a:ext cx="4952232" cy="4994648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7" name="Table 2"/>
          <p:cNvGraphicFramePr/>
          <p:nvPr/>
        </p:nvGraphicFramePr>
        <p:xfrm>
          <a:off x="107504" y="4509120"/>
          <a:ext cx="8928993" cy="14833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66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557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9933"/>
                          </a:solidFill>
                        </a:rPr>
                        <a:t>АБКП</a:t>
                      </a:r>
                    </a:p>
                  </a:txBody>
                  <a:tcPr marL="45720" marR="45720" horzOverflow="overflow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002060"/>
                          </a:solidFill>
                        </a:rPr>
                        <a:t>Impela 2.5</a:t>
                      </a:r>
                    </a:p>
                  </a:txBody>
                  <a:tcPr marL="45720" marR="45720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002060"/>
                          </a:solidFill>
                        </a:rPr>
                        <a:t>Impella 5.0</a:t>
                      </a:r>
                    </a:p>
                  </a:txBody>
                  <a:tcPr marL="45720" marR="45720"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9933"/>
                          </a:solidFill>
                        </a:rPr>
                        <a:t>Tandem-Heart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9933"/>
                          </a:solidFill>
                        </a:rPr>
                        <a:t>Levitronix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9933"/>
                          </a:solidFill>
                        </a:rPr>
                        <a:t>ECMO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9933"/>
                          </a:solidFill>
                        </a:rPr>
                        <a:t>Имплант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Подпомагане на ЛК</a:t>
                      </a: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45720" marR="45720" horzOverflow="overflow"/>
                </a:tc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Подпомагане на двете камери</a:t>
                      </a: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Частично подпомагане</a:t>
                      </a: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Пълно подпомагане</a:t>
                      </a: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45720" marR="45720" horzOverflow="overflow"/>
                </a:tc>
                <a:tc gridSpan="4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Подпомагане на белодробната функция</a:t>
                      </a: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28" name="Moon 5"/>
          <p:cNvSpPr/>
          <p:nvPr/>
        </p:nvSpPr>
        <p:spPr>
          <a:xfrm rot="3904473">
            <a:off x="2735795" y="-1803075"/>
            <a:ext cx="1872209" cy="7579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9671" y="21600"/>
                  <a:pt x="0" y="16765"/>
                  <a:pt x="0" y="10800"/>
                </a:cubicBezTo>
                <a:cubicBezTo>
                  <a:pt x="0" y="4835"/>
                  <a:pt x="9671" y="0"/>
                  <a:pt x="21600" y="0"/>
                </a:cubicBezTo>
                <a:lnTo>
                  <a:pt x="21600" y="0"/>
                </a:lnTo>
                <a:cubicBezTo>
                  <a:pt x="9671" y="4474"/>
                  <a:pt x="7253" y="12935"/>
                  <a:pt x="16200" y="18900"/>
                </a:cubicBezTo>
                <a:cubicBezTo>
                  <a:pt x="17735" y="19923"/>
                  <a:pt x="19553" y="20832"/>
                  <a:pt x="21600" y="21600"/>
                </a:cubicBezTo>
                <a:close/>
              </a:path>
            </a:pathLst>
          </a:custGeom>
          <a:solidFill>
            <a:srgbClr val="0070C0"/>
          </a:solidFill>
          <a:ln w="25400">
            <a:solidFill>
              <a:srgbClr val="5D41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9933"/>
                </a:solidFill>
              </a:defRPr>
            </a:pPr>
            <a:endParaRPr/>
          </a:p>
        </p:txBody>
      </p:sp>
      <p:sp>
        <p:nvSpPr>
          <p:cNvPr id="629" name="Oval 6"/>
          <p:cNvSpPr/>
          <p:nvPr/>
        </p:nvSpPr>
        <p:spPr>
          <a:xfrm>
            <a:off x="683568" y="3717032"/>
            <a:ext cx="216025" cy="216025"/>
          </a:xfrm>
          <a:prstGeom prst="ellipse">
            <a:avLst/>
          </a:prstGeom>
          <a:solidFill>
            <a:srgbClr val="FF0000"/>
          </a:solidFill>
          <a:ln w="25400">
            <a:solidFill>
              <a:srgbClr val="5D41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9933"/>
                </a:solidFill>
              </a:defRPr>
            </a:pPr>
            <a:endParaRPr/>
          </a:p>
        </p:txBody>
      </p:sp>
      <p:sp>
        <p:nvSpPr>
          <p:cNvPr id="630" name="Oval 7"/>
          <p:cNvSpPr/>
          <p:nvPr/>
        </p:nvSpPr>
        <p:spPr>
          <a:xfrm>
            <a:off x="2195735" y="2204864"/>
            <a:ext cx="216025" cy="216025"/>
          </a:xfrm>
          <a:prstGeom prst="ellipse">
            <a:avLst/>
          </a:prstGeom>
          <a:solidFill>
            <a:srgbClr val="FF0000"/>
          </a:solidFill>
          <a:ln w="25400">
            <a:solidFill>
              <a:srgbClr val="5D41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9933"/>
                </a:solidFill>
              </a:defRPr>
            </a:pPr>
            <a:endParaRPr/>
          </a:p>
        </p:txBody>
      </p:sp>
      <p:sp>
        <p:nvSpPr>
          <p:cNvPr id="631" name="Oval 8"/>
          <p:cNvSpPr/>
          <p:nvPr/>
        </p:nvSpPr>
        <p:spPr>
          <a:xfrm>
            <a:off x="3995935" y="1268759"/>
            <a:ext cx="216025" cy="216025"/>
          </a:xfrm>
          <a:prstGeom prst="ellipse">
            <a:avLst/>
          </a:prstGeom>
          <a:solidFill>
            <a:srgbClr val="FF0000"/>
          </a:solidFill>
          <a:ln w="25400">
            <a:solidFill>
              <a:srgbClr val="5D41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9933"/>
                </a:solidFill>
              </a:defRPr>
            </a:pPr>
            <a:endParaRPr/>
          </a:p>
        </p:txBody>
      </p:sp>
      <p:sp>
        <p:nvSpPr>
          <p:cNvPr id="632" name="TextBox 9"/>
          <p:cNvSpPr txBox="1"/>
          <p:nvPr/>
        </p:nvSpPr>
        <p:spPr>
          <a:xfrm>
            <a:off x="1017319" y="3748389"/>
            <a:ext cx="973112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72  часа</a:t>
            </a:r>
          </a:p>
        </p:txBody>
      </p:sp>
      <p:sp>
        <p:nvSpPr>
          <p:cNvPr id="633" name="TextBox 10"/>
          <p:cNvSpPr txBox="1"/>
          <p:nvPr/>
        </p:nvSpPr>
        <p:spPr>
          <a:xfrm>
            <a:off x="2457479" y="2428120"/>
            <a:ext cx="1208074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2 седмици</a:t>
            </a:r>
          </a:p>
        </p:txBody>
      </p:sp>
      <p:sp>
        <p:nvSpPr>
          <p:cNvPr id="634" name="TextBox 11"/>
          <p:cNvSpPr txBox="1"/>
          <p:nvPr/>
        </p:nvSpPr>
        <p:spPr>
          <a:xfrm>
            <a:off x="4329687" y="1484783"/>
            <a:ext cx="951457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1 месец</a:t>
            </a:r>
          </a:p>
        </p:txBody>
      </p:sp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Title 1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3 декември 1967 година</a:t>
            </a:r>
          </a:p>
        </p:txBody>
      </p:sp>
      <p:sp>
        <p:nvSpPr>
          <p:cNvPr id="637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61</a:t>
            </a:fld>
            <a:endParaRPr/>
          </a:p>
        </p:txBody>
      </p:sp>
      <p:pic>
        <p:nvPicPr>
          <p:cNvPr id="638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100" y="2000250"/>
            <a:ext cx="4495800" cy="2857500"/>
          </a:xfrm>
          <a:prstGeom prst="rect">
            <a:avLst/>
          </a:prstGeom>
          <a:ln w="12700">
            <a:solidFill>
              <a:srgbClr val="000000"/>
            </a:solidFill>
            <a:miter/>
          </a:ln>
        </p:spPr>
      </p:pic>
      <p:sp>
        <p:nvSpPr>
          <p:cNvPr id="639" name="Title 1"/>
          <p:cNvSpPr txBox="1"/>
          <p:nvPr/>
        </p:nvSpPr>
        <p:spPr>
          <a:xfrm>
            <a:off x="617219" y="4991715"/>
            <a:ext cx="8138162" cy="1017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3200">
                <a:effectLst>
                  <a:outerShdw blurRad="38100" dist="38100" dir="2700000" rotWithShape="0">
                    <a:srgbClr val="FFFFFF"/>
                  </a:outerShdw>
                </a:effectLst>
              </a:defRPr>
            </a:pPr>
            <a:r>
              <a:t>Dr. Christiaan Neethling Barnard</a:t>
            </a:r>
          </a:p>
          <a:p>
            <a:pPr algn="ctr">
              <a:defRPr sz="3200">
                <a:effectLst>
                  <a:outerShdw blurRad="38100" dist="38100" dir="2700000" rotWithShape="0">
                    <a:srgbClr val="FFFFFF"/>
                  </a:outerShdw>
                </a:effectLst>
              </a:defRPr>
            </a:pPr>
            <a:r>
              <a:t>(8 November 1922 – 2 September 2001)</a:t>
            </a:r>
          </a:p>
        </p:txBody>
      </p:sp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62</a:t>
            </a:fld>
            <a:endParaRPr/>
          </a:p>
        </p:txBody>
      </p:sp>
      <p:sp>
        <p:nvSpPr>
          <p:cNvPr id="644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Изкуствено сърце</a:t>
            </a:r>
          </a:p>
        </p:txBody>
      </p:sp>
      <p:pic>
        <p:nvPicPr>
          <p:cNvPr id="645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1310445"/>
            <a:ext cx="1876426" cy="4953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46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751" y="3120009"/>
            <a:ext cx="3208927" cy="31252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63</a:t>
            </a:fld>
            <a:endParaRPr/>
          </a:p>
        </p:txBody>
      </p:sp>
      <p:sp>
        <p:nvSpPr>
          <p:cNvPr id="651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455612" y="274638"/>
            <a:ext cx="8226426" cy="11430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effectLst>
                  <a:outerShdw blurRad="38100" dist="38100" dir="2700000" rotWithShape="0">
                    <a:srgbClr val="FFFFFF"/>
                  </a:outerShdw>
                </a:effectLst>
              </a:defRPr>
            </a:lvl1pPr>
          </a:lstStyle>
          <a:p>
            <a:r>
              <a:t>Изкуствено сърце</a:t>
            </a:r>
          </a:p>
        </p:txBody>
      </p:sp>
      <p:pic>
        <p:nvPicPr>
          <p:cNvPr id="652" name="Picture 4" descr="Picture 4"/>
          <p:cNvPicPr>
            <a:picLocks noChangeAspect="1"/>
          </p:cNvPicPr>
          <p:nvPr/>
        </p:nvPicPr>
        <p:blipFill>
          <a:blip r:embed="rId3"/>
          <a:srcRect l="1849" t="4077" r="1488" b="2420"/>
          <a:stretch>
            <a:fillRect/>
          </a:stretch>
        </p:blipFill>
        <p:spPr>
          <a:xfrm>
            <a:off x="827087" y="1341437"/>
            <a:ext cx="2952752" cy="2651126"/>
          </a:xfrm>
          <a:prstGeom prst="rect">
            <a:avLst/>
          </a:prstGeom>
          <a:ln w="19050">
            <a:solidFill>
              <a:srgbClr val="000000"/>
            </a:solidFill>
            <a:miter/>
          </a:ln>
        </p:spPr>
      </p:pic>
      <p:pic>
        <p:nvPicPr>
          <p:cNvPr id="653" name="Picture 10" descr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087" y="4076700"/>
            <a:ext cx="2952751" cy="2287589"/>
          </a:xfrm>
          <a:prstGeom prst="rect">
            <a:avLst/>
          </a:prstGeom>
          <a:ln w="19050">
            <a:solidFill>
              <a:srgbClr val="000000"/>
            </a:solidFill>
            <a:miter/>
          </a:ln>
        </p:spPr>
      </p:pic>
      <p:pic>
        <p:nvPicPr>
          <p:cNvPr id="654" name="Picture 11" descr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100" y="1341437"/>
            <a:ext cx="3781425" cy="3743326"/>
          </a:xfrm>
          <a:prstGeom prst="rect">
            <a:avLst/>
          </a:prstGeom>
          <a:ln w="19050">
            <a:solidFill>
              <a:srgbClr val="000000"/>
            </a:solidFill>
            <a:miter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med_0018_slide">
  <a:themeElements>
    <a:clrScheme name="med_0018_slid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05900"/>
      </a:accent1>
      <a:accent2>
        <a:srgbClr val="99371F"/>
      </a:accent2>
      <a:accent3>
        <a:srgbClr val="FFCAAD"/>
      </a:accent3>
      <a:accent4>
        <a:srgbClr val="707070"/>
      </a:accent4>
      <a:accent5>
        <a:srgbClr val="C0B5AA"/>
      </a:accent5>
      <a:accent6>
        <a:srgbClr val="8A311B"/>
      </a:accent6>
      <a:hlink>
        <a:srgbClr val="0000FF"/>
      </a:hlink>
      <a:folHlink>
        <a:srgbClr val="FF00FF"/>
      </a:folHlink>
    </a:clrScheme>
    <a:fontScheme name="med_0018_slid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med_0018_sli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9933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ed_0018_slide">
  <a:themeElements>
    <a:clrScheme name="med_0018_slid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05900"/>
      </a:accent1>
      <a:accent2>
        <a:srgbClr val="99371F"/>
      </a:accent2>
      <a:accent3>
        <a:srgbClr val="FFCAAD"/>
      </a:accent3>
      <a:accent4>
        <a:srgbClr val="707070"/>
      </a:accent4>
      <a:accent5>
        <a:srgbClr val="C0B5AA"/>
      </a:accent5>
      <a:accent6>
        <a:srgbClr val="8A311B"/>
      </a:accent6>
      <a:hlink>
        <a:srgbClr val="0000FF"/>
      </a:hlink>
      <a:folHlink>
        <a:srgbClr val="FF00FF"/>
      </a:folHlink>
    </a:clrScheme>
    <a:fontScheme name="med_0018_slid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med_0018_sli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9933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3273</Words>
  <Application>Microsoft Office PowerPoint</Application>
  <PresentationFormat>Презентация на цял екран (4:3)</PresentationFormat>
  <Paragraphs>572</Paragraphs>
  <Slides>63</Slides>
  <Notes>46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63</vt:i4>
      </vt:variant>
    </vt:vector>
  </HeadingPairs>
  <TitlesOfParts>
    <vt:vector size="65" baseType="lpstr">
      <vt:lpstr>Arial</vt:lpstr>
      <vt:lpstr>med_0018_slide</vt:lpstr>
      <vt:lpstr>КАРДИОГЕНЕН ШОК    </vt:lpstr>
      <vt:lpstr>Определение</vt:lpstr>
      <vt:lpstr>Детерминанти на кардиогенния шок</vt:lpstr>
      <vt:lpstr>Детерминанти на кардиогенния шок</vt:lpstr>
      <vt:lpstr>Етиология</vt:lpstr>
      <vt:lpstr>Честота</vt:lpstr>
      <vt:lpstr>Патофизиология</vt:lpstr>
      <vt:lpstr>Пaтофизиология</vt:lpstr>
      <vt:lpstr>Фактори които определят УО</vt:lpstr>
      <vt:lpstr>Патофизиология</vt:lpstr>
      <vt:lpstr>Презентация на PowerPoint</vt:lpstr>
      <vt:lpstr>Клинична картина</vt:lpstr>
      <vt:lpstr>Клинична картина</vt:lpstr>
      <vt:lpstr>Клинична картина</vt:lpstr>
      <vt:lpstr>Клинична картина</vt:lpstr>
      <vt:lpstr>Хемодинамични критерии</vt:lpstr>
      <vt:lpstr>Хемодинамични критерии</vt:lpstr>
      <vt:lpstr>Лабораторен скрининг</vt:lpstr>
      <vt:lpstr>Лабораторен скрининг</vt:lpstr>
      <vt:lpstr>Към диагнозата</vt:lpstr>
      <vt:lpstr>Допълнителни изследвания</vt:lpstr>
      <vt:lpstr>Допълнителни изследвания</vt:lpstr>
      <vt:lpstr>Диференциална диагноза</vt:lpstr>
      <vt:lpstr>Нашите задачи</vt:lpstr>
      <vt:lpstr>Терапия</vt:lpstr>
      <vt:lpstr>Каузална терапия</vt:lpstr>
      <vt:lpstr>Каузална терапия</vt:lpstr>
      <vt:lpstr>Доболнична помощ</vt:lpstr>
      <vt:lpstr>Транспорт на болен с помпена недостатъчност</vt:lpstr>
      <vt:lpstr>Видове кардиогенен шок</vt:lpstr>
      <vt:lpstr>Видове кардиогенен шок</vt:lpstr>
      <vt:lpstr>В Спешно приемно отделение – дo 15 min</vt:lpstr>
      <vt:lpstr>В Спешно приемно отделение – дo 15 min</vt:lpstr>
      <vt:lpstr>В Спешно приемно отделение - до 15 min</vt:lpstr>
      <vt:lpstr>В Кардиологично интензивно отделение</vt:lpstr>
      <vt:lpstr>Класификация на SCAI</vt:lpstr>
      <vt:lpstr>Класификация на SCAI</vt:lpstr>
      <vt:lpstr>Класификация на SCAI</vt:lpstr>
      <vt:lpstr>В Кардиологично интензивно отделение</vt:lpstr>
      <vt:lpstr>В Кардиологично интензивно отделение</vt:lpstr>
      <vt:lpstr>Презентация на PowerPoint</vt:lpstr>
      <vt:lpstr>Презентация на PowerPoint</vt:lpstr>
      <vt:lpstr>Стабилизиране на кръвообращението</vt:lpstr>
      <vt:lpstr>Стабилизиране на кръвообращението</vt:lpstr>
      <vt:lpstr>Стабилизиране на кръвообращението</vt:lpstr>
      <vt:lpstr>Стабилизиране на кръвообращението</vt:lpstr>
      <vt:lpstr>САКН &lt; 90 mmHg</vt:lpstr>
      <vt:lpstr>САКН &lt; 100 mmHg</vt:lpstr>
      <vt:lpstr>САКН &gt; 110 mmHg</vt:lpstr>
      <vt:lpstr>Поведение при белодробен оток</vt:lpstr>
      <vt:lpstr>Първа линия</vt:lpstr>
      <vt:lpstr>Първа линия</vt:lpstr>
      <vt:lpstr>Втора линия</vt:lpstr>
      <vt:lpstr>Втора линия</vt:lpstr>
      <vt:lpstr>Втора линия</vt:lpstr>
      <vt:lpstr>Трета линия</vt:lpstr>
      <vt:lpstr>Трета линия</vt:lpstr>
      <vt:lpstr>Аортна балонна контрапулсация</vt:lpstr>
      <vt:lpstr>Перкутанна транскамерна асистенция на лявата камера (PTVA)</vt:lpstr>
      <vt:lpstr>Презентация на PowerPoint</vt:lpstr>
      <vt:lpstr>3 декември 1967 година</vt:lpstr>
      <vt:lpstr>Изкуствено сърце</vt:lpstr>
      <vt:lpstr>Изкуствено сърце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КАРДИОГЕНЕН ШОК    доцент д-р Господин ДИМОВ, дм</dc:title>
  <dc:creator>User</dc:creator>
  <cp:lastModifiedBy>fandango</cp:lastModifiedBy>
  <cp:revision>5</cp:revision>
  <dcterms:modified xsi:type="dcterms:W3CDTF">2023-05-11T07:46:02Z</dcterms:modified>
</cp:coreProperties>
</file>