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Артериална хипертония</a:t>
            </a:r>
          </a:p>
        </p:txBody>
      </p:sp>
      <p:sp>
        <p:nvSpPr>
          <p:cNvPr id="4" name="Подзаглавие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bg-BG" dirty="0"/>
              <a:t>Определение: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Хронично</a:t>
            </a:r>
            <a:r>
              <a:rPr lang="ru-RU" dirty="0"/>
              <a:t> </a:t>
            </a:r>
            <a:r>
              <a:rPr lang="ru-RU" dirty="0" err="1"/>
              <a:t>здравословно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, при </a:t>
            </a:r>
            <a:r>
              <a:rPr lang="ru-RU" dirty="0" err="1"/>
              <a:t>което</a:t>
            </a:r>
            <a:r>
              <a:rPr lang="ru-RU" dirty="0"/>
              <a:t> </a:t>
            </a:r>
            <a:r>
              <a:rPr lang="ru-RU" dirty="0" err="1"/>
              <a:t>налягането</a:t>
            </a:r>
            <a:r>
              <a:rPr lang="ru-RU" dirty="0"/>
              <a:t> в артериите е </a:t>
            </a:r>
            <a:r>
              <a:rPr lang="ru-RU" dirty="0" err="1"/>
              <a:t>повишено</a:t>
            </a:r>
            <a:r>
              <a:rPr lang="ru-RU" dirty="0"/>
              <a:t> ≥140/90ммЖ, </a:t>
            </a:r>
            <a:r>
              <a:rPr lang="ru-RU" dirty="0" err="1"/>
              <a:t>което</a:t>
            </a:r>
            <a:r>
              <a:rPr lang="ru-RU" dirty="0"/>
              <a:t> се </a:t>
            </a:r>
            <a:r>
              <a:rPr lang="ru-RU" dirty="0" err="1"/>
              <a:t>установява</a:t>
            </a:r>
            <a:r>
              <a:rPr lang="ru-RU" dirty="0"/>
              <a:t> при </a:t>
            </a:r>
            <a:r>
              <a:rPr lang="ru-RU" dirty="0" err="1"/>
              <a:t>най-малко</a:t>
            </a:r>
            <a:r>
              <a:rPr lang="ru-RU" dirty="0"/>
              <a:t> две </a:t>
            </a:r>
            <a:r>
              <a:rPr lang="ru-RU" dirty="0" err="1"/>
              <a:t>последователни</a:t>
            </a:r>
            <a:r>
              <a:rPr lang="ru-RU" dirty="0"/>
              <a:t> посещения при </a:t>
            </a:r>
            <a:r>
              <a:rPr lang="ru-RU" dirty="0" err="1"/>
              <a:t>лекар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bg-BG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346450" y="1600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bg-BG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bg-BG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bg-BG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bg-BG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971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Значимост: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/>
              <a:t>Артериалната</a:t>
            </a:r>
            <a:r>
              <a:rPr lang="ru-RU" dirty="0"/>
              <a:t> </a:t>
            </a:r>
            <a:r>
              <a:rPr lang="ru-RU" dirty="0" err="1"/>
              <a:t>хипертония</a:t>
            </a:r>
            <a:r>
              <a:rPr lang="ru-RU" dirty="0"/>
              <a:t> </a:t>
            </a:r>
            <a:r>
              <a:rPr lang="ru-RU" dirty="0" err="1"/>
              <a:t>засяга</a:t>
            </a:r>
            <a:r>
              <a:rPr lang="ru-RU" dirty="0"/>
              <a:t> не само на </a:t>
            </a:r>
            <a:r>
              <a:rPr lang="ru-RU" dirty="0" err="1"/>
              <a:t>сърцето</a:t>
            </a:r>
            <a:r>
              <a:rPr lang="ru-RU" dirty="0"/>
              <a:t>, а </a:t>
            </a:r>
            <a:r>
              <a:rPr lang="ru-RU" dirty="0" err="1"/>
              <a:t>целия</a:t>
            </a:r>
            <a:r>
              <a:rPr lang="ru-RU" dirty="0"/>
              <a:t> </a:t>
            </a:r>
            <a:r>
              <a:rPr lang="ru-RU" dirty="0" err="1"/>
              <a:t>организъм</a:t>
            </a:r>
            <a:r>
              <a:rPr lang="ru-RU" dirty="0"/>
              <a:t>. </a:t>
            </a:r>
          </a:p>
          <a:p>
            <a:r>
              <a:rPr lang="ru-RU" dirty="0" err="1"/>
              <a:t>Това</a:t>
            </a:r>
            <a:r>
              <a:rPr lang="ru-RU" dirty="0"/>
              <a:t> е </a:t>
            </a:r>
            <a:r>
              <a:rPr lang="ru-RU" dirty="0" err="1"/>
              <a:t>една</a:t>
            </a:r>
            <a:r>
              <a:rPr lang="ru-RU" dirty="0"/>
              <a:t> от най-</a:t>
            </a:r>
            <a:r>
              <a:rPr lang="ru-RU" dirty="0" err="1"/>
              <a:t>разпространените</a:t>
            </a:r>
            <a:r>
              <a:rPr lang="ru-RU" dirty="0"/>
              <a:t> </a:t>
            </a:r>
            <a:r>
              <a:rPr lang="ru-RU" dirty="0" err="1"/>
              <a:t>болести</a:t>
            </a:r>
            <a:r>
              <a:rPr lang="ru-RU" dirty="0"/>
              <a:t> и </a:t>
            </a:r>
            <a:r>
              <a:rPr lang="ru-RU" dirty="0" err="1"/>
              <a:t>същевременно</a:t>
            </a:r>
            <a:r>
              <a:rPr lang="ru-RU" dirty="0"/>
              <a:t> води до множество усложнения.</a:t>
            </a:r>
          </a:p>
          <a:p>
            <a:r>
              <a:rPr lang="ru-RU" dirty="0" err="1"/>
              <a:t>Среща</a:t>
            </a:r>
            <a:r>
              <a:rPr lang="ru-RU" dirty="0"/>
              <a:t> се </a:t>
            </a:r>
            <a:r>
              <a:rPr lang="ru-RU" dirty="0" err="1"/>
              <a:t>по-често</a:t>
            </a:r>
            <a:r>
              <a:rPr lang="ru-RU" dirty="0"/>
              <a:t> в </a:t>
            </a:r>
            <a:r>
              <a:rPr lang="ru-RU" dirty="0" err="1"/>
              <a:t>развитите</a:t>
            </a:r>
            <a:r>
              <a:rPr lang="ru-RU" dirty="0"/>
              <a:t> </a:t>
            </a:r>
            <a:r>
              <a:rPr lang="ru-RU" dirty="0" err="1"/>
              <a:t>райони</a:t>
            </a:r>
            <a:r>
              <a:rPr lang="ru-RU" dirty="0"/>
              <a:t> на света(&gt;20% от </a:t>
            </a:r>
            <a:r>
              <a:rPr lang="ru-RU" dirty="0" err="1"/>
              <a:t>населението</a:t>
            </a:r>
            <a:r>
              <a:rPr lang="ru-RU" dirty="0"/>
              <a:t>). За </a:t>
            </a:r>
            <a:r>
              <a:rPr lang="ru-RU" dirty="0" err="1"/>
              <a:t>България</a:t>
            </a:r>
            <a:r>
              <a:rPr lang="ru-RU" dirty="0"/>
              <a:t>- около 30% от </a:t>
            </a:r>
            <a:r>
              <a:rPr lang="ru-RU" dirty="0" err="1"/>
              <a:t>населението</a:t>
            </a:r>
            <a:r>
              <a:rPr lang="ru-RU" dirty="0"/>
              <a:t> &gt;18 </a:t>
            </a:r>
            <a:r>
              <a:rPr lang="ru-RU" dirty="0" err="1"/>
              <a:t>години</a:t>
            </a:r>
            <a:r>
              <a:rPr lang="ru-RU" dirty="0"/>
              <a:t>.</a:t>
            </a:r>
          </a:p>
          <a:p>
            <a:r>
              <a:rPr lang="ru-RU" dirty="0"/>
              <a:t>Около 1/5 от </a:t>
            </a:r>
            <a:r>
              <a:rPr lang="ru-RU" dirty="0" err="1"/>
              <a:t>хипертониците</a:t>
            </a:r>
            <a:r>
              <a:rPr lang="ru-RU" dirty="0"/>
              <a:t> не </a:t>
            </a:r>
            <a:r>
              <a:rPr lang="ru-RU" dirty="0" err="1"/>
              <a:t>знаят</a:t>
            </a:r>
            <a:r>
              <a:rPr lang="ru-RU" dirty="0"/>
              <a:t>, че </a:t>
            </a:r>
            <a:r>
              <a:rPr lang="ru-RU" dirty="0" err="1"/>
              <a:t>имат</a:t>
            </a:r>
            <a:r>
              <a:rPr lang="ru-RU" dirty="0"/>
              <a:t> </a:t>
            </a:r>
            <a:r>
              <a:rPr lang="ru-RU" dirty="0" err="1"/>
              <a:t>високо</a:t>
            </a:r>
            <a:r>
              <a:rPr lang="ru-RU" dirty="0"/>
              <a:t> </a:t>
            </a:r>
            <a:r>
              <a:rPr lang="ru-RU" dirty="0" err="1"/>
              <a:t>кръвно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, а 40%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нелекувани</a:t>
            </a:r>
            <a:r>
              <a:rPr lang="ru-RU" dirty="0"/>
              <a:t> или </a:t>
            </a:r>
            <a:r>
              <a:rPr lang="ru-RU" dirty="0" err="1"/>
              <a:t>недостатъчно</a:t>
            </a:r>
            <a:r>
              <a:rPr lang="ru-RU" dirty="0"/>
              <a:t> </a:t>
            </a:r>
            <a:r>
              <a:rPr lang="ru-RU" dirty="0" err="1"/>
              <a:t>лекувани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41549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Класификация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7638"/>
            <a:ext cx="7848871" cy="4027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Текстово поле 3"/>
          <p:cNvSpPr txBox="1"/>
          <p:nvPr/>
        </p:nvSpPr>
        <p:spPr>
          <a:xfrm>
            <a:off x="179512" y="5805264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Изолирана систолна хипертония            &gt;140ммЖ                             &lt;90ммЖ</a:t>
            </a: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1043608" y="3645024"/>
            <a:ext cx="20882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dirty="0"/>
              <a:t>Високо нормално</a:t>
            </a:r>
          </a:p>
        </p:txBody>
      </p:sp>
    </p:spTree>
    <p:extLst>
      <p:ext uri="{BB962C8B-B14F-4D97-AF65-F5344CB8AC3E}">
        <p14:creationId xmlns:p14="http://schemas.microsoft.com/office/powerpoint/2010/main" val="3400392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Класификация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 err="1"/>
              <a:t>Първичната</a:t>
            </a:r>
            <a:r>
              <a:rPr lang="ru-RU" i="1" dirty="0"/>
              <a:t> </a:t>
            </a:r>
            <a:r>
              <a:rPr lang="ru-RU" i="1" dirty="0" err="1"/>
              <a:t>хипертония</a:t>
            </a:r>
            <a:r>
              <a:rPr lang="ru-RU" i="1" dirty="0"/>
              <a:t> </a:t>
            </a:r>
            <a:r>
              <a:rPr lang="ru-RU" dirty="0"/>
              <a:t>(</a:t>
            </a:r>
            <a:r>
              <a:rPr lang="ru-RU" i="1" dirty="0" err="1"/>
              <a:t>Есенциална</a:t>
            </a:r>
            <a:r>
              <a:rPr lang="ru-RU" i="1" dirty="0"/>
              <a:t> </a:t>
            </a:r>
            <a:r>
              <a:rPr lang="ru-RU" i="1" dirty="0" err="1"/>
              <a:t>хипертония</a:t>
            </a:r>
            <a:r>
              <a:rPr lang="ru-RU" dirty="0"/>
              <a:t>, </a:t>
            </a:r>
            <a:r>
              <a:rPr lang="ru-RU" i="1" dirty="0" err="1"/>
              <a:t>Идиопатична</a:t>
            </a:r>
            <a:r>
              <a:rPr lang="ru-RU" i="1" dirty="0"/>
              <a:t> </a:t>
            </a:r>
            <a:r>
              <a:rPr lang="ru-RU" i="1" dirty="0" err="1"/>
              <a:t>хипертония</a:t>
            </a:r>
            <a:r>
              <a:rPr lang="ru-RU" dirty="0"/>
              <a:t>) -</a:t>
            </a:r>
            <a:r>
              <a:rPr lang="ru-RU" dirty="0" err="1"/>
              <a:t>причината</a:t>
            </a:r>
            <a:r>
              <a:rPr lang="ru-RU" dirty="0"/>
              <a:t> за </a:t>
            </a:r>
            <a:r>
              <a:rPr lang="ru-RU" dirty="0" err="1"/>
              <a:t>повишаване</a:t>
            </a:r>
            <a:r>
              <a:rPr lang="ru-RU" dirty="0"/>
              <a:t> на </a:t>
            </a:r>
            <a:r>
              <a:rPr lang="ru-RU" dirty="0" err="1"/>
              <a:t>артериалното</a:t>
            </a:r>
            <a:r>
              <a:rPr lang="ru-RU" dirty="0"/>
              <a:t> </a:t>
            </a:r>
            <a:r>
              <a:rPr lang="ru-RU" dirty="0" err="1"/>
              <a:t>налягане</a:t>
            </a:r>
            <a:r>
              <a:rPr lang="ru-RU" dirty="0"/>
              <a:t> е неизвестна. </a:t>
            </a:r>
            <a:r>
              <a:rPr lang="ru-RU" dirty="0" err="1"/>
              <a:t>Обхваща</a:t>
            </a:r>
            <a:r>
              <a:rPr lang="ru-RU" dirty="0"/>
              <a:t> над 90% от </a:t>
            </a:r>
            <a:r>
              <a:rPr lang="ru-RU" dirty="0" err="1"/>
              <a:t>хипертониците</a:t>
            </a:r>
            <a:r>
              <a:rPr lang="ru-RU" dirty="0"/>
              <a:t>.</a:t>
            </a:r>
          </a:p>
          <a:p>
            <a:r>
              <a:rPr lang="ru-RU" i="1" dirty="0"/>
              <a:t>Вторична </a:t>
            </a:r>
            <a:r>
              <a:rPr lang="ru-RU" i="1" dirty="0" err="1"/>
              <a:t>хипертония</a:t>
            </a:r>
            <a:r>
              <a:rPr lang="ru-RU" dirty="0"/>
              <a:t> –</a:t>
            </a:r>
            <a:r>
              <a:rPr lang="ru-RU" dirty="0" err="1"/>
              <a:t>тя</a:t>
            </a:r>
            <a:r>
              <a:rPr lang="ru-RU" dirty="0"/>
              <a:t> е симптом на </a:t>
            </a:r>
            <a:r>
              <a:rPr lang="ru-RU" dirty="0" err="1"/>
              <a:t>друго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, т.е. </a:t>
            </a:r>
            <a:r>
              <a:rPr lang="ru-RU" dirty="0" err="1"/>
              <a:t>причината</a:t>
            </a:r>
            <a:r>
              <a:rPr lang="ru-RU" dirty="0"/>
              <a:t> за </a:t>
            </a:r>
            <a:r>
              <a:rPr lang="ru-RU" dirty="0" err="1"/>
              <a:t>възникването</a:t>
            </a:r>
            <a:r>
              <a:rPr lang="ru-RU" dirty="0"/>
              <a:t> й е известна. </a:t>
            </a:r>
            <a:r>
              <a:rPr lang="ru-RU" dirty="0" err="1"/>
              <a:t>Обхваща</a:t>
            </a:r>
            <a:r>
              <a:rPr lang="ru-RU" dirty="0"/>
              <a:t> около 10% от </a:t>
            </a:r>
            <a:r>
              <a:rPr lang="ru-RU" dirty="0" err="1"/>
              <a:t>хипертониците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84122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Етиология на първичната АХ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/>
              <a:t>Полиетиологично заболяване:</a:t>
            </a:r>
          </a:p>
          <a:p>
            <a:pPr marL="857250" lvl="1" indent="-457200"/>
            <a:r>
              <a:rPr lang="bg-BG" dirty="0"/>
              <a:t>Генетична предиспозиция</a:t>
            </a:r>
          </a:p>
          <a:p>
            <a:pPr marL="857250" lvl="1" indent="-457200"/>
            <a:r>
              <a:rPr lang="ru-RU" dirty="0"/>
              <a:t>Диета (</a:t>
            </a:r>
            <a:r>
              <a:rPr lang="ru-RU" dirty="0" err="1"/>
              <a:t>повишена</a:t>
            </a:r>
            <a:r>
              <a:rPr lang="ru-RU" dirty="0"/>
              <a:t> </a:t>
            </a:r>
            <a:r>
              <a:rPr lang="ru-RU" dirty="0" err="1"/>
              <a:t>консумация</a:t>
            </a:r>
            <a:r>
              <a:rPr lang="ru-RU" dirty="0"/>
              <a:t> на </a:t>
            </a:r>
            <a:r>
              <a:rPr lang="ru-RU" dirty="0" err="1"/>
              <a:t>готварска</a:t>
            </a:r>
            <a:r>
              <a:rPr lang="ru-RU" dirty="0"/>
              <a:t> </a:t>
            </a:r>
            <a:r>
              <a:rPr lang="ru-RU" dirty="0" err="1"/>
              <a:t>сол</a:t>
            </a:r>
            <a:r>
              <a:rPr lang="ru-RU" dirty="0"/>
              <a:t>, кафе, </a:t>
            </a:r>
            <a:r>
              <a:rPr lang="ru-RU" dirty="0" err="1"/>
              <a:t>алкохол</a:t>
            </a:r>
            <a:r>
              <a:rPr lang="ru-RU" dirty="0"/>
              <a:t> и др.), </a:t>
            </a:r>
          </a:p>
          <a:p>
            <a:pPr marL="857250" lvl="1" indent="-457200"/>
            <a:r>
              <a:rPr lang="ru-RU" dirty="0" err="1"/>
              <a:t>Затлъстяване</a:t>
            </a:r>
            <a:r>
              <a:rPr lang="ru-RU" dirty="0"/>
              <a:t>, </a:t>
            </a:r>
            <a:r>
              <a:rPr lang="ru-RU" dirty="0" err="1"/>
              <a:t>метаболитен</a:t>
            </a:r>
            <a:r>
              <a:rPr lang="ru-RU" dirty="0"/>
              <a:t> синдром, </a:t>
            </a:r>
          </a:p>
          <a:p>
            <a:pPr marL="857250" lvl="1" indent="-457200"/>
            <a:r>
              <a:rPr lang="ru-RU" dirty="0" err="1"/>
              <a:t>Стрес</a:t>
            </a:r>
            <a:r>
              <a:rPr lang="ru-RU" dirty="0"/>
              <a:t>, </a:t>
            </a:r>
          </a:p>
          <a:p>
            <a:pPr marL="857250" lvl="1" indent="-457200"/>
            <a:r>
              <a:rPr lang="ru-RU" dirty="0" err="1"/>
              <a:t>Тютюнопушене</a:t>
            </a:r>
            <a:r>
              <a:rPr lang="ru-RU" dirty="0"/>
              <a:t>, </a:t>
            </a:r>
          </a:p>
          <a:p>
            <a:pPr marL="857250" lvl="1" indent="-457200"/>
            <a:r>
              <a:rPr lang="ru-RU" dirty="0" err="1"/>
              <a:t>Ендокринни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 (жени в </a:t>
            </a:r>
            <a:r>
              <a:rPr lang="ru-RU" dirty="0" err="1"/>
              <a:t>климактериум</a:t>
            </a:r>
            <a:r>
              <a:rPr lang="ru-RU" dirty="0"/>
              <a:t>)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5343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Вторични хипертонии: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Бъбречни</a:t>
            </a:r>
          </a:p>
          <a:p>
            <a:r>
              <a:rPr lang="bg-BG" dirty="0"/>
              <a:t>Ендокринни</a:t>
            </a:r>
          </a:p>
          <a:p>
            <a:r>
              <a:rPr lang="bg-BG" dirty="0"/>
              <a:t>При прием на контрацептиви и др. л-ва</a:t>
            </a:r>
          </a:p>
          <a:p>
            <a:r>
              <a:rPr lang="bg-BG" dirty="0"/>
              <a:t>Коарктация на Аорта</a:t>
            </a:r>
          </a:p>
          <a:p>
            <a:r>
              <a:rPr lang="bg-BG" dirty="0"/>
              <a:t>Хипертония на бременността</a:t>
            </a:r>
          </a:p>
          <a:p>
            <a:r>
              <a:rPr lang="bg-BG" dirty="0"/>
              <a:t>Неврологични заболявания</a:t>
            </a:r>
          </a:p>
        </p:txBody>
      </p:sp>
    </p:spTree>
    <p:extLst>
      <p:ext uri="{BB962C8B-B14F-4D97-AF65-F5344CB8AC3E}">
        <p14:creationId xmlns:p14="http://schemas.microsoft.com/office/powerpoint/2010/main" val="2765475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bg-BG" dirty="0"/>
              <a:t>Клиника: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bg-BG" dirty="0"/>
              <a:t>Латентен период (асимптомно)-роля на профилактичните прегледи- особено при РФ</a:t>
            </a:r>
          </a:p>
          <a:p>
            <a:r>
              <a:rPr lang="bg-BG" dirty="0"/>
              <a:t>Изява на симптоматика:</a:t>
            </a:r>
          </a:p>
          <a:p>
            <a:pPr lvl="1"/>
            <a:r>
              <a:rPr lang="bg-BG" dirty="0"/>
              <a:t>Главоболие;</a:t>
            </a:r>
          </a:p>
          <a:p>
            <a:pPr lvl="1"/>
            <a:r>
              <a:rPr lang="ru-RU" dirty="0" err="1"/>
              <a:t>Световъртеж</a:t>
            </a:r>
            <a:r>
              <a:rPr lang="ru-RU" dirty="0"/>
              <a:t>;</a:t>
            </a:r>
          </a:p>
          <a:p>
            <a:pPr lvl="1"/>
            <a:r>
              <a:rPr lang="ru-RU" dirty="0"/>
              <a:t>Шум в </a:t>
            </a:r>
            <a:r>
              <a:rPr lang="ru-RU" dirty="0" err="1"/>
              <a:t>ушите</a:t>
            </a:r>
            <a:r>
              <a:rPr lang="ru-RU" dirty="0"/>
              <a:t>;</a:t>
            </a:r>
          </a:p>
          <a:p>
            <a:pPr lvl="1"/>
            <a:r>
              <a:rPr lang="ru-RU" dirty="0" err="1"/>
              <a:t>Нервност</a:t>
            </a:r>
            <a:r>
              <a:rPr lang="ru-RU" dirty="0"/>
              <a:t>;</a:t>
            </a:r>
          </a:p>
          <a:p>
            <a:pPr lvl="1"/>
            <a:r>
              <a:rPr lang="ru-RU" dirty="0" err="1"/>
              <a:t>Болки</a:t>
            </a:r>
            <a:r>
              <a:rPr lang="ru-RU" dirty="0"/>
              <a:t> в </a:t>
            </a:r>
            <a:r>
              <a:rPr lang="ru-RU" dirty="0" err="1"/>
              <a:t>прекордиалната</a:t>
            </a:r>
            <a:r>
              <a:rPr lang="ru-RU" dirty="0"/>
              <a:t> </a:t>
            </a:r>
            <a:r>
              <a:rPr lang="ru-RU" dirty="0" err="1"/>
              <a:t>област</a:t>
            </a:r>
            <a:r>
              <a:rPr lang="ru-RU" dirty="0"/>
              <a:t>;</a:t>
            </a:r>
          </a:p>
          <a:p>
            <a:pPr lvl="1"/>
            <a:r>
              <a:rPr lang="ru-RU" dirty="0" err="1"/>
              <a:t>Сърцебиене</a:t>
            </a:r>
            <a:r>
              <a:rPr lang="ru-RU" dirty="0"/>
              <a:t>;</a:t>
            </a:r>
          </a:p>
          <a:p>
            <a:pPr lvl="1"/>
            <a:r>
              <a:rPr lang="ru-RU" dirty="0" err="1"/>
              <a:t>Епистаксис</a:t>
            </a:r>
            <a:r>
              <a:rPr lang="ru-RU" dirty="0"/>
              <a:t>;</a:t>
            </a:r>
          </a:p>
          <a:p>
            <a:pPr lvl="1"/>
            <a:r>
              <a:rPr lang="ru-RU" dirty="0" err="1"/>
              <a:t>Задух</a:t>
            </a:r>
            <a:r>
              <a:rPr lang="ru-RU" dirty="0"/>
              <a:t> при </a:t>
            </a:r>
            <a:r>
              <a:rPr lang="ru-RU" dirty="0" err="1"/>
              <a:t>натоварване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14242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bg-BG" dirty="0"/>
              <a:t>Диагноза: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400600"/>
          </a:xfrm>
        </p:spPr>
        <p:txBody>
          <a:bodyPr>
            <a:normAutofit fontScale="85000" lnSpcReduction="20000"/>
          </a:bodyPr>
          <a:lstStyle/>
          <a:p>
            <a:r>
              <a:rPr lang="bg-BG" dirty="0"/>
              <a:t>Анамнеза за оплаквания, фамилност и други РФ;</a:t>
            </a:r>
          </a:p>
          <a:p>
            <a:r>
              <a:rPr lang="bg-BG" dirty="0"/>
              <a:t>Измерване на АН:директни и индиректни методи;</a:t>
            </a:r>
          </a:p>
          <a:p>
            <a:pPr algn="just"/>
            <a:r>
              <a:rPr lang="ru-RU" dirty="0" err="1"/>
              <a:t>Индиректен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метод по </a:t>
            </a:r>
            <a:r>
              <a:rPr lang="ru-RU" dirty="0" err="1">
                <a:solidFill>
                  <a:srgbClr val="FF0000"/>
                </a:solidFill>
              </a:rPr>
              <a:t>Riva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Rocci</a:t>
            </a:r>
            <a:r>
              <a:rPr lang="ru-RU" dirty="0">
                <a:solidFill>
                  <a:srgbClr val="FF0000"/>
                </a:solidFill>
              </a:rPr>
              <a:t> (RR)</a:t>
            </a:r>
            <a:r>
              <a:rPr lang="ru-RU" dirty="0"/>
              <a:t> - чрез </a:t>
            </a:r>
            <a:r>
              <a:rPr lang="ru-RU" i="1" dirty="0" err="1"/>
              <a:t>аускултация</a:t>
            </a:r>
            <a:r>
              <a:rPr lang="ru-RU" i="1" dirty="0"/>
              <a:t> на </a:t>
            </a:r>
            <a:r>
              <a:rPr lang="ru-RU" i="1" dirty="0" err="1"/>
              <a:t>тонове</a:t>
            </a:r>
            <a:r>
              <a:rPr lang="ru-RU" i="1" dirty="0"/>
              <a:t> на Коротков (</a:t>
            </a:r>
            <a:r>
              <a:rPr lang="ru-RU" i="1" dirty="0" err="1"/>
              <a:t>Korotkoff</a:t>
            </a:r>
            <a:r>
              <a:rPr lang="ru-RU" i="1" dirty="0"/>
              <a:t>) </a:t>
            </a:r>
            <a:r>
              <a:rPr lang="ru-RU" dirty="0"/>
              <a:t>–  </a:t>
            </a:r>
            <a:r>
              <a:rPr lang="ru-RU" dirty="0" err="1"/>
              <a:t>измерването</a:t>
            </a:r>
            <a:r>
              <a:rPr lang="ru-RU" dirty="0"/>
              <a:t> става в </a:t>
            </a:r>
            <a:r>
              <a:rPr lang="ru-RU" dirty="0" err="1"/>
              <a:t>седнало</a:t>
            </a:r>
            <a:r>
              <a:rPr lang="ru-RU" dirty="0"/>
              <a:t> положение. </a:t>
            </a:r>
            <a:r>
              <a:rPr lang="ru-RU" dirty="0" err="1">
                <a:solidFill>
                  <a:srgbClr val="FF0000"/>
                </a:solidFill>
              </a:rPr>
              <a:t>Ръката</a:t>
            </a:r>
            <a:r>
              <a:rPr lang="ru-RU" dirty="0"/>
              <a:t> да е на </a:t>
            </a:r>
            <a:r>
              <a:rPr lang="ru-RU" dirty="0" err="1"/>
              <a:t>нивото</a:t>
            </a:r>
            <a:r>
              <a:rPr lang="ru-RU" dirty="0"/>
              <a:t> на </a:t>
            </a:r>
            <a:r>
              <a:rPr lang="ru-RU" dirty="0" err="1"/>
              <a:t>сърцето</a:t>
            </a:r>
            <a:r>
              <a:rPr lang="ru-RU" dirty="0"/>
              <a:t>. </a:t>
            </a:r>
            <a:r>
              <a:rPr lang="ru-RU" dirty="0" err="1"/>
              <a:t>Маншетът</a:t>
            </a:r>
            <a:r>
              <a:rPr lang="ru-RU" dirty="0"/>
              <a:t> се </a:t>
            </a:r>
            <a:r>
              <a:rPr lang="ru-RU" dirty="0" err="1"/>
              <a:t>поставя</a:t>
            </a:r>
            <a:r>
              <a:rPr lang="ru-RU" dirty="0"/>
              <a:t> на </a:t>
            </a:r>
            <a:r>
              <a:rPr lang="ru-RU" dirty="0" err="1"/>
              <a:t>мишницата</a:t>
            </a:r>
            <a:r>
              <a:rPr lang="ru-RU" dirty="0"/>
              <a:t> на пациента и се </a:t>
            </a:r>
            <a:r>
              <a:rPr lang="ru-RU" dirty="0" err="1"/>
              <a:t>аускултира</a:t>
            </a:r>
            <a:r>
              <a:rPr lang="ru-RU" dirty="0"/>
              <a:t> </a:t>
            </a:r>
            <a:r>
              <a:rPr lang="ru-RU" dirty="0" err="1"/>
              <a:t>пулсът</a:t>
            </a:r>
            <a:r>
              <a:rPr lang="ru-RU" dirty="0"/>
              <a:t> </a:t>
            </a:r>
            <a:r>
              <a:rPr lang="ru-RU" dirty="0" err="1"/>
              <a:t>дистално</a:t>
            </a:r>
            <a:r>
              <a:rPr lang="ru-RU" dirty="0"/>
              <a:t> от него. </a:t>
            </a:r>
            <a:r>
              <a:rPr lang="ru-RU" dirty="0" err="1"/>
              <a:t>Измерването</a:t>
            </a:r>
            <a:r>
              <a:rPr lang="ru-RU" dirty="0"/>
              <a:t> става на </a:t>
            </a:r>
            <a:r>
              <a:rPr lang="ru-RU" dirty="0" err="1">
                <a:solidFill>
                  <a:srgbClr val="FF0000"/>
                </a:solidFill>
              </a:rPr>
              <a:t>двете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ръце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</a:t>
            </a:r>
            <a:r>
              <a:rPr lang="ru-RU" dirty="0" err="1"/>
              <a:t>поне</a:t>
            </a:r>
            <a:r>
              <a:rPr lang="ru-RU" dirty="0"/>
              <a:t> по </a:t>
            </a:r>
            <a:r>
              <a:rPr lang="ru-RU" dirty="0" err="1"/>
              <a:t>едно</a:t>
            </a:r>
            <a:r>
              <a:rPr lang="ru-RU" dirty="0"/>
              <a:t> </a:t>
            </a:r>
            <a:r>
              <a:rPr lang="ru-RU" dirty="0" err="1"/>
              <a:t>измерване</a:t>
            </a:r>
            <a:r>
              <a:rPr lang="ru-RU" dirty="0"/>
              <a:t> на всяка </a:t>
            </a:r>
            <a:r>
              <a:rPr lang="ru-RU" dirty="0" err="1"/>
              <a:t>ръка</a:t>
            </a:r>
            <a:r>
              <a:rPr lang="ru-RU" dirty="0"/>
              <a:t>). </a:t>
            </a:r>
            <a:r>
              <a:rPr lang="ru-RU" dirty="0" err="1"/>
              <a:t>Маншетът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напомпва</a:t>
            </a:r>
            <a:r>
              <a:rPr lang="ru-RU" dirty="0"/>
              <a:t> с 20-30 </a:t>
            </a:r>
            <a:r>
              <a:rPr lang="ru-RU" dirty="0" err="1"/>
              <a:t>mmHg</a:t>
            </a:r>
            <a:r>
              <a:rPr lang="ru-RU" dirty="0"/>
              <a:t> след </a:t>
            </a:r>
            <a:r>
              <a:rPr lang="ru-RU" dirty="0" err="1"/>
              <a:t>изчезване</a:t>
            </a:r>
            <a:r>
              <a:rPr lang="ru-RU" dirty="0"/>
              <a:t> на </a:t>
            </a:r>
            <a:r>
              <a:rPr lang="ru-RU" dirty="0" err="1"/>
              <a:t>радиалния</a:t>
            </a:r>
            <a:r>
              <a:rPr lang="ru-RU" dirty="0"/>
              <a:t> </a:t>
            </a:r>
            <a:r>
              <a:rPr lang="ru-RU" dirty="0" err="1"/>
              <a:t>пулс</a:t>
            </a:r>
            <a:r>
              <a:rPr lang="ru-RU" dirty="0"/>
              <a:t>. </a:t>
            </a:r>
            <a:r>
              <a:rPr lang="ru-RU" dirty="0" err="1">
                <a:solidFill>
                  <a:srgbClr val="FF0000"/>
                </a:solidFill>
              </a:rPr>
              <a:t>Бавно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спадане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на </a:t>
            </a:r>
            <a:r>
              <a:rPr lang="ru-RU" dirty="0" err="1"/>
              <a:t>налягането</a:t>
            </a:r>
            <a:r>
              <a:rPr lang="ru-RU" dirty="0"/>
              <a:t>- с около 3 </a:t>
            </a:r>
            <a:r>
              <a:rPr lang="ru-RU" dirty="0" err="1"/>
              <a:t>mmHg</a:t>
            </a:r>
            <a:r>
              <a:rPr lang="ru-RU" dirty="0"/>
              <a:t> в секунда. </a:t>
            </a:r>
            <a:r>
              <a:rPr lang="ru-RU" dirty="0" err="1">
                <a:solidFill>
                  <a:srgbClr val="FF0000"/>
                </a:solidFill>
              </a:rPr>
              <a:t>Систолното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налягане</a:t>
            </a:r>
            <a:r>
              <a:rPr lang="ru-RU" dirty="0"/>
              <a:t> се </a:t>
            </a:r>
            <a:r>
              <a:rPr lang="ru-RU" dirty="0" err="1"/>
              <a:t>определя</a:t>
            </a:r>
            <a:r>
              <a:rPr lang="ru-RU" dirty="0"/>
              <a:t> от </a:t>
            </a:r>
            <a:r>
              <a:rPr lang="ru-RU" dirty="0" err="1"/>
              <a:t>появата</a:t>
            </a:r>
            <a:r>
              <a:rPr lang="ru-RU" dirty="0"/>
              <a:t> на </a:t>
            </a:r>
            <a:r>
              <a:rPr lang="ru-RU" dirty="0" err="1"/>
              <a:t>първия</a:t>
            </a:r>
            <a:r>
              <a:rPr lang="ru-RU" dirty="0"/>
              <a:t> шум на Коротков, а </a:t>
            </a:r>
            <a:r>
              <a:rPr lang="ru-RU" dirty="0" err="1">
                <a:solidFill>
                  <a:srgbClr val="FF0000"/>
                </a:solidFill>
              </a:rPr>
              <a:t>диастолното</a:t>
            </a:r>
            <a:r>
              <a:rPr lang="ru-RU" dirty="0"/>
              <a:t> – при </a:t>
            </a:r>
            <a:r>
              <a:rPr lang="ru-RU" dirty="0" err="1"/>
              <a:t>неговото</a:t>
            </a:r>
            <a:r>
              <a:rPr lang="ru-RU" dirty="0"/>
              <a:t> </a:t>
            </a:r>
            <a:r>
              <a:rPr lang="ru-RU" dirty="0" err="1"/>
              <a:t>изчезване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</a:rPr>
              <a:t>Подходящ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диаметър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маншета</a:t>
            </a:r>
            <a:r>
              <a:rPr lang="ru-RU" dirty="0">
                <a:solidFill>
                  <a:srgbClr val="FF0000"/>
                </a:solidFill>
              </a:rPr>
              <a:t>.</a:t>
            </a: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975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Измерване на АН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r>
              <a:rPr lang="bg-BG" dirty="0"/>
              <a:t>Случайно АН</a:t>
            </a:r>
          </a:p>
          <a:p>
            <a:r>
              <a:rPr lang="bg-BG" dirty="0"/>
              <a:t>Самостоятелно измерване на АН</a:t>
            </a:r>
          </a:p>
          <a:p>
            <a:r>
              <a:rPr lang="bg-BG" dirty="0"/>
              <a:t>Холтер-АН- 24 часово мониториране</a:t>
            </a:r>
          </a:p>
        </p:txBody>
      </p:sp>
    </p:spTree>
    <p:extLst>
      <p:ext uri="{BB962C8B-B14F-4D97-AF65-F5344CB8AC3E}">
        <p14:creationId xmlns:p14="http://schemas.microsoft.com/office/powerpoint/2010/main" val="4053102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Профилактика: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853136"/>
          </a:xfrm>
        </p:spPr>
        <p:txBody>
          <a:bodyPr>
            <a:normAutofit/>
          </a:bodyPr>
          <a:lstStyle/>
          <a:p>
            <a:r>
              <a:rPr lang="bg-BG" dirty="0"/>
              <a:t>Не е ефективна, защото до голяма степен е </a:t>
            </a:r>
            <a:r>
              <a:rPr lang="bg-BG"/>
              <a:t>генно определено </a:t>
            </a:r>
            <a:r>
              <a:rPr lang="bg-BG" dirty="0"/>
              <a:t>заболяване</a:t>
            </a:r>
          </a:p>
          <a:p>
            <a:r>
              <a:rPr lang="bg-BG" dirty="0"/>
              <a:t>Подпомага отсрочване на болестта или по-добрия контрол на АН</a:t>
            </a:r>
          </a:p>
          <a:p>
            <a:r>
              <a:rPr lang="bg-BG" dirty="0"/>
              <a:t>Навременното и правилно лечение значително редуцира риска от усложнения</a:t>
            </a:r>
          </a:p>
          <a:p>
            <a:r>
              <a:rPr lang="ru-RU" dirty="0" err="1"/>
              <a:t>Медикаментозното</a:t>
            </a:r>
            <a:r>
              <a:rPr lang="ru-RU" dirty="0"/>
              <a:t> лечение по правило </a:t>
            </a:r>
            <a:r>
              <a:rPr lang="ru-RU" dirty="0" err="1"/>
              <a:t>продължава</a:t>
            </a:r>
            <a:r>
              <a:rPr lang="ru-RU" dirty="0"/>
              <a:t> с </a:t>
            </a:r>
            <a:r>
              <a:rPr lang="ru-RU" dirty="0" err="1"/>
              <a:t>години</a:t>
            </a:r>
            <a:r>
              <a:rPr lang="ru-RU" dirty="0"/>
              <a:t>, </a:t>
            </a:r>
            <a:r>
              <a:rPr lang="ru-RU" dirty="0" err="1"/>
              <a:t>често</a:t>
            </a:r>
            <a:r>
              <a:rPr lang="ru-RU" dirty="0"/>
              <a:t> и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целия</a:t>
            </a:r>
            <a:r>
              <a:rPr lang="ru-RU" dirty="0"/>
              <a:t> живот на </a:t>
            </a:r>
            <a:r>
              <a:rPr lang="ru-RU" dirty="0" err="1"/>
              <a:t>болния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48292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271</Words>
  <Application>Microsoft Office PowerPoint</Application>
  <PresentationFormat>Презентация на цял екран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тема</vt:lpstr>
      <vt:lpstr>Артериална хипертония</vt:lpstr>
      <vt:lpstr>Определение:</vt:lpstr>
      <vt:lpstr>Значимост:</vt:lpstr>
      <vt:lpstr>Класификация</vt:lpstr>
      <vt:lpstr>Класификация</vt:lpstr>
      <vt:lpstr>Етиология на първичната АХ</vt:lpstr>
      <vt:lpstr>Вторични хипертонии:</vt:lpstr>
      <vt:lpstr>Клиника:</vt:lpstr>
      <vt:lpstr>Диагноза:</vt:lpstr>
      <vt:lpstr>Измерване на АН</vt:lpstr>
      <vt:lpstr>Профилактика: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user</cp:lastModifiedBy>
  <cp:revision>23</cp:revision>
  <dcterms:created xsi:type="dcterms:W3CDTF">2016-08-07T14:16:13Z</dcterms:created>
  <dcterms:modified xsi:type="dcterms:W3CDTF">2022-09-20T10:48:33Z</dcterms:modified>
</cp:coreProperties>
</file>