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подзаглавията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357158" y="2130425"/>
            <a:ext cx="8429684" cy="1470025"/>
          </a:xfrm>
        </p:spPr>
        <p:txBody>
          <a:bodyPr/>
          <a:lstStyle/>
          <a:p>
            <a:r>
              <a:rPr lang="bg-BG" dirty="0"/>
              <a:t>Бъречна поликистоза</a:t>
            </a:r>
          </a:p>
        </p:txBody>
      </p:sp>
      <p:sp>
        <p:nvSpPr>
          <p:cNvPr id="5" name="Подзаглавие 4">
            <a:extLst>
              <a:ext uri="{FF2B5EF4-FFF2-40B4-BE49-F238E27FC236}">
                <a16:creationId xmlns:a16="http://schemas.microsoft.com/office/drawing/2014/main" id="{D2DD8464-C335-F028-9F38-8E930F5A54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1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692696"/>
            <a:ext cx="8712968" cy="5433467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Бъбречната</a:t>
            </a:r>
            <a:r>
              <a:rPr lang="ru-RU" dirty="0"/>
              <a:t> </a:t>
            </a:r>
            <a:r>
              <a:rPr lang="ru-RU" dirty="0" err="1"/>
              <a:t>поликистоза</a:t>
            </a:r>
            <a:r>
              <a:rPr lang="ru-RU" dirty="0"/>
              <a:t> у </a:t>
            </a:r>
            <a:r>
              <a:rPr lang="ru-RU" dirty="0" err="1"/>
              <a:t>възрастни</a:t>
            </a:r>
            <a:r>
              <a:rPr lang="ru-RU" dirty="0"/>
              <a:t> е </a:t>
            </a:r>
            <a:r>
              <a:rPr lang="ru-RU" dirty="0" err="1"/>
              <a:t>генетично</a:t>
            </a:r>
            <a:r>
              <a:rPr lang="ru-RU" dirty="0"/>
              <a:t> (</a:t>
            </a:r>
            <a:r>
              <a:rPr lang="ru-RU" dirty="0" err="1">
                <a:solidFill>
                  <a:srgbClr val="FF0000"/>
                </a:solidFill>
              </a:rPr>
              <a:t>автозомно</a:t>
            </a:r>
            <a:r>
              <a:rPr lang="ru-RU" dirty="0">
                <a:solidFill>
                  <a:srgbClr val="FF0000"/>
                </a:solidFill>
              </a:rPr>
              <a:t>-доминантно</a:t>
            </a:r>
            <a:r>
              <a:rPr lang="ru-RU" dirty="0"/>
              <a:t>) </a:t>
            </a:r>
            <a:r>
              <a:rPr lang="ru-RU" dirty="0" err="1"/>
              <a:t>заболяване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се </a:t>
            </a:r>
            <a:r>
              <a:rPr lang="ru-RU" dirty="0" err="1"/>
              <a:t>проявява</a:t>
            </a:r>
            <a:r>
              <a:rPr lang="ru-RU" dirty="0"/>
              <a:t> с </a:t>
            </a:r>
            <a:r>
              <a:rPr lang="ru-RU" dirty="0" err="1"/>
              <a:t>формиране</a:t>
            </a:r>
            <a:r>
              <a:rPr lang="ru-RU" dirty="0"/>
              <a:t> на множество кисти в </a:t>
            </a:r>
            <a:r>
              <a:rPr lang="ru-RU" dirty="0" err="1"/>
              <a:t>двата</a:t>
            </a:r>
            <a:r>
              <a:rPr lang="ru-RU" dirty="0"/>
              <a:t> </a:t>
            </a:r>
            <a:r>
              <a:rPr lang="ru-RU" dirty="0" err="1"/>
              <a:t>бъбрека</a:t>
            </a:r>
            <a:r>
              <a:rPr lang="ru-RU" dirty="0"/>
              <a:t>.</a:t>
            </a:r>
          </a:p>
          <a:p>
            <a:r>
              <a:rPr lang="ru-RU" dirty="0" err="1"/>
              <a:t>Прогресията</a:t>
            </a:r>
            <a:r>
              <a:rPr lang="ru-RU" dirty="0"/>
              <a:t> на </a:t>
            </a:r>
            <a:r>
              <a:rPr lang="ru-RU" dirty="0" err="1"/>
              <a:t>бъбречната</a:t>
            </a:r>
            <a:r>
              <a:rPr lang="ru-RU" dirty="0"/>
              <a:t> </a:t>
            </a:r>
            <a:r>
              <a:rPr lang="ru-RU" dirty="0" err="1"/>
              <a:t>поликистоза</a:t>
            </a:r>
            <a:r>
              <a:rPr lang="ru-RU" dirty="0"/>
              <a:t> води до развитие на </a:t>
            </a:r>
            <a:r>
              <a:rPr lang="ru-RU" dirty="0" err="1"/>
              <a:t>хронична</a:t>
            </a:r>
            <a:r>
              <a:rPr lang="ru-RU" dirty="0"/>
              <a:t> </a:t>
            </a:r>
            <a:r>
              <a:rPr lang="ru-RU" dirty="0" err="1"/>
              <a:t>бъбречна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</a:t>
            </a:r>
          </a:p>
          <a:p>
            <a:r>
              <a:rPr lang="ru-RU" dirty="0" err="1"/>
              <a:t>Честотата</a:t>
            </a:r>
            <a:r>
              <a:rPr lang="ru-RU" dirty="0"/>
              <a:t> на </a:t>
            </a:r>
            <a:r>
              <a:rPr lang="ru-RU" dirty="0" err="1"/>
              <a:t>заболяването</a:t>
            </a:r>
            <a:r>
              <a:rPr lang="ru-RU" dirty="0"/>
              <a:t> е около 1:1000.</a:t>
            </a:r>
          </a:p>
          <a:p>
            <a:r>
              <a:rPr lang="ru-RU" dirty="0" err="1"/>
              <a:t>Ранното</a:t>
            </a:r>
            <a:r>
              <a:rPr lang="ru-RU" dirty="0"/>
              <a:t> </a:t>
            </a:r>
            <a:r>
              <a:rPr lang="ru-RU" dirty="0" err="1"/>
              <a:t>откриване</a:t>
            </a:r>
            <a:r>
              <a:rPr lang="ru-RU" dirty="0"/>
              <a:t> и </a:t>
            </a:r>
            <a:r>
              <a:rPr lang="ru-RU" dirty="0" err="1"/>
              <a:t>проследяването</a:t>
            </a:r>
            <a:r>
              <a:rPr lang="ru-RU" dirty="0"/>
              <a:t> от </a:t>
            </a:r>
            <a:r>
              <a:rPr lang="ru-RU" dirty="0" err="1"/>
              <a:t>лекар</a:t>
            </a:r>
            <a:r>
              <a:rPr lang="ru-RU" dirty="0"/>
              <a:t> нефролог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забави</a:t>
            </a:r>
            <a:r>
              <a:rPr lang="ru-RU" dirty="0"/>
              <a:t> </a:t>
            </a:r>
            <a:r>
              <a:rPr lang="ru-RU" dirty="0" err="1"/>
              <a:t>прогресията</a:t>
            </a:r>
            <a:r>
              <a:rPr lang="ru-RU" dirty="0"/>
              <a:t> </a:t>
            </a:r>
            <a:r>
              <a:rPr lang="ru-RU" dirty="0" err="1"/>
              <a:t>бъбречната</a:t>
            </a:r>
            <a:r>
              <a:rPr lang="ru-RU" dirty="0"/>
              <a:t> </a:t>
            </a:r>
            <a:r>
              <a:rPr lang="ru-RU" dirty="0" err="1"/>
              <a:t>поликистоза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27353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bg-BG" dirty="0"/>
            </a:br>
            <a:endParaRPr lang="bg-B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37828"/>
            <a:ext cx="3816424" cy="437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237829"/>
            <a:ext cx="3276600" cy="437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0209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Етиология и патогенеза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499715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БПК се </a:t>
            </a:r>
            <a:r>
              <a:rPr lang="ru-RU" dirty="0" err="1"/>
              <a:t>дължи</a:t>
            </a:r>
            <a:r>
              <a:rPr lang="ru-RU" dirty="0"/>
              <a:t> на </a:t>
            </a:r>
            <a:r>
              <a:rPr lang="ru-RU" dirty="0" err="1"/>
              <a:t>различни</a:t>
            </a:r>
            <a:r>
              <a:rPr lang="ru-RU" dirty="0"/>
              <a:t> мутации в </a:t>
            </a:r>
            <a:r>
              <a:rPr lang="ru-RU" dirty="0" err="1"/>
              <a:t>човешкия</a:t>
            </a:r>
            <a:r>
              <a:rPr lang="ru-RU" dirty="0"/>
              <a:t> геном (ДНК). </a:t>
            </a:r>
          </a:p>
          <a:p>
            <a:r>
              <a:rPr lang="ru-RU" dirty="0"/>
              <a:t>За </a:t>
            </a:r>
            <a:r>
              <a:rPr lang="ru-RU" dirty="0" err="1"/>
              <a:t>сега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открити</a:t>
            </a:r>
            <a:r>
              <a:rPr lang="ru-RU" dirty="0"/>
              <a:t> два типа </a:t>
            </a:r>
            <a:r>
              <a:rPr lang="ru-RU" dirty="0" err="1"/>
              <a:t>бъбречна</a:t>
            </a:r>
            <a:r>
              <a:rPr lang="ru-RU" dirty="0"/>
              <a:t> </a:t>
            </a:r>
            <a:r>
              <a:rPr lang="ru-RU" dirty="0" err="1"/>
              <a:t>поликистоза</a:t>
            </a:r>
            <a:r>
              <a:rPr lang="ru-RU" dirty="0"/>
              <a:t>:</a:t>
            </a:r>
          </a:p>
          <a:p>
            <a:pPr marL="457200" lvl="1" indent="0">
              <a:buNone/>
            </a:pPr>
            <a:r>
              <a:rPr lang="ru-RU" dirty="0"/>
              <a:t>-         БПК 1 – </a:t>
            </a:r>
            <a:r>
              <a:rPr lang="ru-RU" dirty="0" err="1"/>
              <a:t>засегнатият</a:t>
            </a:r>
            <a:r>
              <a:rPr lang="ru-RU" dirty="0"/>
              <a:t> ген се </a:t>
            </a:r>
            <a:r>
              <a:rPr lang="ru-RU" dirty="0" err="1"/>
              <a:t>намира</a:t>
            </a:r>
            <a:r>
              <a:rPr lang="ru-RU" dirty="0"/>
              <a:t> в </a:t>
            </a:r>
            <a:r>
              <a:rPr lang="ru-RU" dirty="0" err="1"/>
              <a:t>късото</a:t>
            </a:r>
            <a:r>
              <a:rPr lang="ru-RU" dirty="0"/>
              <a:t> </a:t>
            </a:r>
            <a:r>
              <a:rPr lang="ru-RU" dirty="0" err="1"/>
              <a:t>рамо</a:t>
            </a:r>
            <a:r>
              <a:rPr lang="ru-RU" dirty="0"/>
              <a:t> на 16- та </a:t>
            </a:r>
            <a:r>
              <a:rPr lang="ru-RU" dirty="0" err="1"/>
              <a:t>хромозома</a:t>
            </a:r>
            <a:r>
              <a:rPr lang="ru-RU" dirty="0"/>
              <a:t>.</a:t>
            </a:r>
          </a:p>
          <a:p>
            <a:pPr marL="457200" lvl="1" indent="0">
              <a:buNone/>
            </a:pPr>
            <a:r>
              <a:rPr lang="ru-RU" dirty="0"/>
              <a:t>-         БПК 2 – </a:t>
            </a:r>
            <a:r>
              <a:rPr lang="ru-RU" dirty="0" err="1"/>
              <a:t>засегнатият</a:t>
            </a:r>
            <a:r>
              <a:rPr lang="ru-RU" dirty="0"/>
              <a:t> ген се </a:t>
            </a:r>
            <a:r>
              <a:rPr lang="ru-RU" dirty="0" err="1"/>
              <a:t>намира</a:t>
            </a:r>
            <a:r>
              <a:rPr lang="ru-RU" dirty="0"/>
              <a:t> в 4-та </a:t>
            </a:r>
            <a:r>
              <a:rPr lang="ru-RU" dirty="0" err="1"/>
              <a:t>хромозома</a:t>
            </a:r>
            <a:endParaRPr lang="ru-RU" dirty="0"/>
          </a:p>
          <a:p>
            <a:pPr marL="514350" indent="-457200"/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генетични</a:t>
            </a:r>
            <a:r>
              <a:rPr lang="ru-RU" dirty="0"/>
              <a:t> </a:t>
            </a:r>
            <a:r>
              <a:rPr lang="ru-RU" dirty="0" err="1"/>
              <a:t>дефекти</a:t>
            </a:r>
            <a:r>
              <a:rPr lang="ru-RU" dirty="0"/>
              <a:t> </a:t>
            </a:r>
            <a:r>
              <a:rPr lang="ru-RU" dirty="0" err="1"/>
              <a:t>предизвикват</a:t>
            </a:r>
            <a:r>
              <a:rPr lang="ru-RU" dirty="0"/>
              <a:t> </a:t>
            </a:r>
            <a:r>
              <a:rPr lang="ru-RU" dirty="0" err="1"/>
              <a:t>нестабилност</a:t>
            </a:r>
            <a:r>
              <a:rPr lang="ru-RU" dirty="0"/>
              <a:t> на </a:t>
            </a:r>
            <a:r>
              <a:rPr lang="ru-RU" dirty="0" err="1"/>
              <a:t>мембраните</a:t>
            </a:r>
            <a:r>
              <a:rPr lang="ru-RU" dirty="0"/>
              <a:t> на </a:t>
            </a:r>
            <a:r>
              <a:rPr lang="ru-RU" dirty="0" err="1"/>
              <a:t>бъбречните</a:t>
            </a:r>
            <a:r>
              <a:rPr lang="ru-RU" dirty="0"/>
              <a:t> клетки и те </a:t>
            </a:r>
            <a:r>
              <a:rPr lang="ru-RU" dirty="0" err="1"/>
              <a:t>стават</a:t>
            </a:r>
            <a:r>
              <a:rPr lang="ru-RU" dirty="0"/>
              <a:t> </a:t>
            </a:r>
            <a:r>
              <a:rPr lang="ru-RU" dirty="0" err="1"/>
              <a:t>податливи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разширение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е </a:t>
            </a:r>
            <a:r>
              <a:rPr lang="ru-RU" dirty="0" err="1"/>
              <a:t>предпоставка</a:t>
            </a:r>
            <a:r>
              <a:rPr lang="ru-RU" dirty="0"/>
              <a:t> за </a:t>
            </a:r>
            <a:r>
              <a:rPr lang="ru-RU" dirty="0" err="1"/>
              <a:t>образуване</a:t>
            </a:r>
            <a:r>
              <a:rPr lang="ru-RU" dirty="0"/>
              <a:t> на </a:t>
            </a:r>
            <a:r>
              <a:rPr lang="ru-RU" dirty="0" err="1"/>
              <a:t>бъбречни</a:t>
            </a:r>
            <a:r>
              <a:rPr lang="ru-RU" dirty="0"/>
              <a:t> кисти.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92564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Патоанатомия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/>
              <a:t>Поликистозните</a:t>
            </a:r>
            <a:r>
              <a:rPr lang="ru-RU" dirty="0"/>
              <a:t> </a:t>
            </a:r>
            <a:r>
              <a:rPr lang="ru-RU" dirty="0" err="1"/>
              <a:t>бъбреци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с </a:t>
            </a:r>
            <a:r>
              <a:rPr lang="ru-RU" dirty="0" err="1"/>
              <a:t>увеличени</a:t>
            </a:r>
            <a:r>
              <a:rPr lang="ru-RU" dirty="0"/>
              <a:t> </a:t>
            </a:r>
            <a:r>
              <a:rPr lang="ru-RU" dirty="0" err="1"/>
              <a:t>размери</a:t>
            </a:r>
            <a:r>
              <a:rPr lang="ru-RU" dirty="0"/>
              <a:t>, по </a:t>
            </a:r>
            <a:r>
              <a:rPr lang="ru-RU" dirty="0" err="1"/>
              <a:t>повърхността</a:t>
            </a:r>
            <a:r>
              <a:rPr lang="ru-RU" dirty="0"/>
              <a:t> им </a:t>
            </a:r>
            <a:r>
              <a:rPr lang="ru-RU" dirty="0" err="1"/>
              <a:t>прозират</a:t>
            </a:r>
            <a:r>
              <a:rPr lang="ru-RU" dirty="0"/>
              <a:t> множество кисти, </a:t>
            </a:r>
            <a:r>
              <a:rPr lang="ru-RU" dirty="0" err="1"/>
              <a:t>които</a:t>
            </a:r>
            <a:r>
              <a:rPr lang="ru-RU" dirty="0"/>
              <a:t> правят </a:t>
            </a:r>
            <a:r>
              <a:rPr lang="ru-RU" dirty="0" err="1"/>
              <a:t>повърхността</a:t>
            </a:r>
            <a:r>
              <a:rPr lang="ru-RU" dirty="0"/>
              <a:t> им неравна.</a:t>
            </a:r>
          </a:p>
          <a:p>
            <a:r>
              <a:rPr lang="ru-RU" dirty="0" err="1"/>
              <a:t>Кистите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достигнат</a:t>
            </a:r>
            <a:r>
              <a:rPr lang="ru-RU" dirty="0"/>
              <a:t> </a:t>
            </a:r>
            <a:r>
              <a:rPr lang="ru-RU" dirty="0" err="1"/>
              <a:t>размери</a:t>
            </a:r>
            <a:r>
              <a:rPr lang="ru-RU" dirty="0"/>
              <a:t> от </a:t>
            </a:r>
            <a:r>
              <a:rPr lang="ru-RU" dirty="0" err="1"/>
              <a:t>няколко</a:t>
            </a:r>
            <a:r>
              <a:rPr lang="ru-RU" dirty="0"/>
              <a:t> </a:t>
            </a:r>
            <a:r>
              <a:rPr lang="ru-RU" dirty="0" err="1"/>
              <a:t>милиметра</a:t>
            </a:r>
            <a:r>
              <a:rPr lang="ru-RU" dirty="0"/>
              <a:t> до 7-8 см.</a:t>
            </a:r>
          </a:p>
          <a:p>
            <a:r>
              <a:rPr lang="ru-RU" dirty="0"/>
              <a:t>Постепенно с </a:t>
            </a:r>
            <a:r>
              <a:rPr lang="ru-RU" dirty="0" err="1"/>
              <a:t>напредване</a:t>
            </a:r>
            <a:r>
              <a:rPr lang="ru-RU" dirty="0"/>
              <a:t> на </a:t>
            </a:r>
            <a:r>
              <a:rPr lang="ru-RU" dirty="0" err="1"/>
              <a:t>заболяването</a:t>
            </a:r>
            <a:r>
              <a:rPr lang="ru-RU" dirty="0"/>
              <a:t> </a:t>
            </a:r>
            <a:r>
              <a:rPr lang="ru-RU" dirty="0" err="1"/>
              <a:t>кистите</a:t>
            </a:r>
            <a:r>
              <a:rPr lang="ru-RU" dirty="0"/>
              <a:t> </a:t>
            </a:r>
            <a:r>
              <a:rPr lang="ru-RU" dirty="0" err="1"/>
              <a:t>обхващат</a:t>
            </a:r>
            <a:r>
              <a:rPr lang="ru-RU" dirty="0"/>
              <a:t> все по- </a:t>
            </a:r>
            <a:r>
              <a:rPr lang="ru-RU" dirty="0" err="1"/>
              <a:t>голяма</a:t>
            </a:r>
            <a:r>
              <a:rPr lang="ru-RU" dirty="0"/>
              <a:t> часто от </a:t>
            </a:r>
            <a:r>
              <a:rPr lang="ru-RU" dirty="0" err="1"/>
              <a:t>бъбречния</a:t>
            </a:r>
            <a:r>
              <a:rPr lang="ru-RU" dirty="0"/>
              <a:t> паренхим и водят до </a:t>
            </a:r>
            <a:r>
              <a:rPr lang="ru-RU" dirty="0" err="1"/>
              <a:t>влошаване</a:t>
            </a:r>
            <a:r>
              <a:rPr lang="ru-RU" dirty="0"/>
              <a:t> на </a:t>
            </a:r>
            <a:r>
              <a:rPr lang="ru-RU" dirty="0" err="1"/>
              <a:t>бъбречната</a:t>
            </a:r>
            <a:r>
              <a:rPr lang="ru-RU" dirty="0"/>
              <a:t> функция и </a:t>
            </a:r>
            <a:r>
              <a:rPr lang="ru-RU" dirty="0" err="1"/>
              <a:t>развитието</a:t>
            </a:r>
            <a:r>
              <a:rPr lang="ru-RU" dirty="0"/>
              <a:t> на </a:t>
            </a:r>
            <a:r>
              <a:rPr lang="ru-RU" dirty="0" err="1">
                <a:solidFill>
                  <a:srgbClr val="FF0000"/>
                </a:solidFill>
              </a:rPr>
              <a:t>Хронична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бъбречна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недостатъчност</a:t>
            </a:r>
            <a:r>
              <a:rPr lang="ru-RU" dirty="0"/>
              <a:t> 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75245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Клиника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Заболяването</a:t>
            </a:r>
            <a:r>
              <a:rPr lang="ru-RU" dirty="0"/>
              <a:t> </a:t>
            </a:r>
            <a:r>
              <a:rPr lang="ru-RU" dirty="0" err="1"/>
              <a:t>протича</a:t>
            </a:r>
            <a:r>
              <a:rPr lang="ru-RU" dirty="0"/>
              <a:t> </a:t>
            </a:r>
            <a:r>
              <a:rPr lang="ru-RU" dirty="0" err="1"/>
              <a:t>безсимптомно</a:t>
            </a:r>
            <a:r>
              <a:rPr lang="ru-RU" dirty="0"/>
              <a:t> до 20 </a:t>
            </a:r>
            <a:r>
              <a:rPr lang="ru-RU" dirty="0" err="1"/>
              <a:t>годишна</a:t>
            </a:r>
            <a:r>
              <a:rPr lang="ru-RU" dirty="0"/>
              <a:t> </a:t>
            </a:r>
            <a:r>
              <a:rPr lang="ru-RU" dirty="0" err="1"/>
              <a:t>възраст</a:t>
            </a:r>
            <a:r>
              <a:rPr lang="ru-RU" dirty="0"/>
              <a:t>.</a:t>
            </a:r>
          </a:p>
          <a:p>
            <a:r>
              <a:rPr lang="ru-RU" dirty="0" err="1"/>
              <a:t>Симптомите</a:t>
            </a:r>
            <a:r>
              <a:rPr lang="ru-RU" dirty="0"/>
              <a:t> </a:t>
            </a:r>
            <a:r>
              <a:rPr lang="ru-RU" dirty="0" err="1"/>
              <a:t>започват</a:t>
            </a:r>
            <a:r>
              <a:rPr lang="ru-RU" dirty="0"/>
              <a:t> да се </a:t>
            </a:r>
            <a:r>
              <a:rPr lang="ru-RU" dirty="0" err="1"/>
              <a:t>проявяват</a:t>
            </a:r>
            <a:r>
              <a:rPr lang="ru-RU" dirty="0"/>
              <a:t> </a:t>
            </a:r>
            <a:r>
              <a:rPr lang="ru-RU" dirty="0" err="1"/>
              <a:t>най-често</a:t>
            </a:r>
            <a:r>
              <a:rPr lang="ru-RU" dirty="0"/>
              <a:t> в </a:t>
            </a:r>
            <a:r>
              <a:rPr lang="ru-RU" dirty="0" err="1"/>
              <a:t>третото</a:t>
            </a:r>
            <a:r>
              <a:rPr lang="ru-RU" dirty="0"/>
              <a:t> или </a:t>
            </a:r>
            <a:r>
              <a:rPr lang="ru-RU" dirty="0" err="1"/>
              <a:t>четвъртото</a:t>
            </a:r>
            <a:r>
              <a:rPr lang="ru-RU" dirty="0"/>
              <a:t> </a:t>
            </a:r>
            <a:r>
              <a:rPr lang="ru-RU" dirty="0" err="1"/>
              <a:t>десетилетие</a:t>
            </a:r>
            <a:r>
              <a:rPr lang="ru-RU" dirty="0"/>
              <a:t> от живота на </a:t>
            </a:r>
            <a:r>
              <a:rPr lang="ru-RU" dirty="0" err="1"/>
              <a:t>болния</a:t>
            </a:r>
            <a:r>
              <a:rPr lang="ru-RU" dirty="0"/>
              <a:t>.</a:t>
            </a:r>
          </a:p>
          <a:p>
            <a:r>
              <a:rPr lang="ru-RU" dirty="0" err="1"/>
              <a:t>Най</a:t>
            </a:r>
            <a:r>
              <a:rPr lang="ru-RU" dirty="0"/>
              <a:t>-честите 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:</a:t>
            </a:r>
          </a:p>
          <a:p>
            <a:pPr lvl="1"/>
            <a:r>
              <a:rPr lang="ru-RU" dirty="0" err="1"/>
              <a:t>Болка</a:t>
            </a:r>
            <a:r>
              <a:rPr lang="ru-RU" dirty="0"/>
              <a:t> и </a:t>
            </a:r>
            <a:r>
              <a:rPr lang="ru-RU" dirty="0" err="1"/>
              <a:t>тежест</a:t>
            </a:r>
            <a:r>
              <a:rPr lang="ru-RU" dirty="0"/>
              <a:t> в </a:t>
            </a:r>
            <a:r>
              <a:rPr lang="ru-RU" dirty="0" err="1"/>
              <a:t>поясната</a:t>
            </a:r>
            <a:r>
              <a:rPr lang="ru-RU" dirty="0"/>
              <a:t> </a:t>
            </a:r>
            <a:r>
              <a:rPr lang="ru-RU" dirty="0" err="1"/>
              <a:t>област</a:t>
            </a:r>
            <a:r>
              <a:rPr lang="ru-RU" dirty="0"/>
              <a:t>;</a:t>
            </a:r>
          </a:p>
          <a:p>
            <a:pPr lvl="1"/>
            <a:r>
              <a:rPr lang="ru-RU" dirty="0"/>
              <a:t>Наличие на </a:t>
            </a:r>
            <a:r>
              <a:rPr lang="ru-RU" dirty="0" err="1"/>
              <a:t>кръв</a:t>
            </a:r>
            <a:r>
              <a:rPr lang="ru-RU" dirty="0"/>
              <a:t> в </a:t>
            </a:r>
            <a:r>
              <a:rPr lang="ru-RU" dirty="0" err="1"/>
              <a:t>урината</a:t>
            </a:r>
            <a:r>
              <a:rPr lang="ru-RU" dirty="0"/>
              <a:t> (</a:t>
            </a:r>
            <a:r>
              <a:rPr lang="ru-RU" dirty="0" err="1"/>
              <a:t>хематурия</a:t>
            </a:r>
            <a:r>
              <a:rPr lang="ru-RU" dirty="0"/>
              <a:t>);</a:t>
            </a:r>
          </a:p>
          <a:p>
            <a:pPr lvl="1"/>
            <a:r>
              <a:rPr lang="ru-RU" dirty="0" err="1"/>
              <a:t>Палпираща</a:t>
            </a:r>
            <a:r>
              <a:rPr lang="ru-RU" dirty="0"/>
              <a:t> се формация в </a:t>
            </a:r>
            <a:r>
              <a:rPr lang="ru-RU" dirty="0" err="1"/>
              <a:t>областта</a:t>
            </a:r>
            <a:r>
              <a:rPr lang="ru-RU" dirty="0"/>
              <a:t> на </a:t>
            </a:r>
            <a:r>
              <a:rPr lang="ru-RU" dirty="0" err="1"/>
              <a:t>бъбреците</a:t>
            </a:r>
            <a:r>
              <a:rPr lang="ru-RU" dirty="0"/>
              <a:t>, </a:t>
            </a:r>
            <a:r>
              <a:rPr lang="ru-RU" dirty="0" err="1"/>
              <a:t>която</a:t>
            </a:r>
            <a:r>
              <a:rPr lang="ru-RU" dirty="0"/>
              <a:t> в </a:t>
            </a:r>
            <a:r>
              <a:rPr lang="ru-RU" dirty="0" err="1"/>
              <a:t>някои</a:t>
            </a:r>
            <a:r>
              <a:rPr lang="ru-RU" dirty="0"/>
              <a:t> случаи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достигн</a:t>
            </a:r>
            <a:r>
              <a:rPr lang="ru-RU" dirty="0"/>
              <a:t> </a:t>
            </a:r>
            <a:r>
              <a:rPr lang="ru-RU" dirty="0" err="1"/>
              <a:t>значителни</a:t>
            </a:r>
            <a:r>
              <a:rPr lang="ru-RU" dirty="0"/>
              <a:t> </a:t>
            </a:r>
            <a:r>
              <a:rPr lang="ru-RU" dirty="0" err="1"/>
              <a:t>размери</a:t>
            </a:r>
            <a:r>
              <a:rPr lang="ru-RU" dirty="0"/>
              <a:t>;</a:t>
            </a:r>
          </a:p>
          <a:p>
            <a:pPr lvl="1"/>
            <a:r>
              <a:rPr lang="ru-RU" dirty="0" err="1"/>
              <a:t>Артериална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r>
              <a:rPr lang="ru-RU" dirty="0"/>
              <a:t>;</a:t>
            </a:r>
          </a:p>
          <a:p>
            <a:pPr lvl="1"/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уриниране</a:t>
            </a:r>
            <a:r>
              <a:rPr lang="ru-RU" dirty="0"/>
              <a:t>, нощно </a:t>
            </a:r>
            <a:r>
              <a:rPr lang="ru-RU" dirty="0" err="1"/>
              <a:t>уриниране</a:t>
            </a:r>
            <a:r>
              <a:rPr lang="ru-RU" dirty="0"/>
              <a:t>, жажда;</a:t>
            </a:r>
          </a:p>
          <a:p>
            <a:pPr lvl="1"/>
            <a:r>
              <a:rPr lang="ru-RU" dirty="0"/>
              <a:t>При </a:t>
            </a:r>
            <a:r>
              <a:rPr lang="ru-RU" dirty="0" err="1"/>
              <a:t>нагнояване</a:t>
            </a:r>
            <a:r>
              <a:rPr lang="ru-RU" dirty="0"/>
              <a:t> на </a:t>
            </a:r>
            <a:r>
              <a:rPr lang="ru-RU" dirty="0" err="1"/>
              <a:t>някоя</a:t>
            </a:r>
            <a:r>
              <a:rPr lang="ru-RU" dirty="0"/>
              <a:t> от </a:t>
            </a:r>
            <a:r>
              <a:rPr lang="ru-RU" dirty="0" err="1"/>
              <a:t>кистите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стигне</a:t>
            </a:r>
            <a:r>
              <a:rPr lang="ru-RU" dirty="0"/>
              <a:t> до </a:t>
            </a:r>
            <a:r>
              <a:rPr lang="ru-RU" dirty="0" err="1"/>
              <a:t>септични</a:t>
            </a:r>
            <a:r>
              <a:rPr lang="ru-RU" dirty="0"/>
              <a:t> </a:t>
            </a:r>
            <a:r>
              <a:rPr lang="ru-RU" dirty="0" err="1"/>
              <a:t>състояния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3227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Диагноза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/>
              <a:t>Най</a:t>
            </a:r>
            <a:r>
              <a:rPr lang="ru-RU" dirty="0"/>
              <a:t>- </a:t>
            </a:r>
            <a:r>
              <a:rPr lang="ru-RU" dirty="0" err="1"/>
              <a:t>лесно</a:t>
            </a:r>
            <a:r>
              <a:rPr lang="ru-RU" dirty="0"/>
              <a:t> </a:t>
            </a:r>
            <a:r>
              <a:rPr lang="ru-RU" dirty="0" err="1"/>
              <a:t>диагнозата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докаже</a:t>
            </a:r>
            <a:r>
              <a:rPr lang="ru-RU" dirty="0"/>
              <a:t> с </a:t>
            </a:r>
            <a:r>
              <a:rPr lang="ru-RU" dirty="0" err="1"/>
              <a:t>образни</a:t>
            </a:r>
            <a:r>
              <a:rPr lang="ru-RU" dirty="0"/>
              <a:t> </a:t>
            </a:r>
            <a:r>
              <a:rPr lang="ru-RU" dirty="0" err="1"/>
              <a:t>изследвания</a:t>
            </a:r>
            <a:r>
              <a:rPr lang="ru-RU" dirty="0"/>
              <a:t>:</a:t>
            </a:r>
          </a:p>
          <a:p>
            <a:pPr lvl="1"/>
            <a:r>
              <a:rPr lang="ru-RU" dirty="0" err="1"/>
              <a:t>Абдоминална</a:t>
            </a:r>
            <a:r>
              <a:rPr lang="ru-RU" dirty="0"/>
              <a:t> </a:t>
            </a:r>
            <a:r>
              <a:rPr lang="ru-RU" dirty="0" err="1"/>
              <a:t>ехография</a:t>
            </a:r>
            <a:r>
              <a:rPr lang="ru-RU" dirty="0"/>
              <a:t>;</a:t>
            </a:r>
          </a:p>
          <a:p>
            <a:pPr lvl="1"/>
            <a:r>
              <a:rPr lang="ru-RU" dirty="0" err="1"/>
              <a:t>Компютарна</a:t>
            </a:r>
            <a:r>
              <a:rPr lang="ru-RU" dirty="0"/>
              <a:t> </a:t>
            </a:r>
            <a:r>
              <a:rPr lang="ru-RU" dirty="0" err="1"/>
              <a:t>Аксиална</a:t>
            </a:r>
            <a:r>
              <a:rPr lang="ru-RU" dirty="0"/>
              <a:t> Томография (КАТ);</a:t>
            </a:r>
          </a:p>
          <a:p>
            <a:pPr lvl="1"/>
            <a:r>
              <a:rPr lang="ru-RU" dirty="0" err="1"/>
              <a:t>Венозна</a:t>
            </a:r>
            <a:r>
              <a:rPr lang="ru-RU" dirty="0"/>
              <a:t> урография;</a:t>
            </a:r>
          </a:p>
          <a:p>
            <a:pPr lvl="1"/>
            <a:r>
              <a:rPr lang="ru-RU" dirty="0"/>
              <a:t>Ядрено </a:t>
            </a:r>
            <a:r>
              <a:rPr lang="ru-RU" dirty="0" err="1"/>
              <a:t>Магнитен</a:t>
            </a:r>
            <a:r>
              <a:rPr lang="ru-RU" dirty="0"/>
              <a:t> Резонанс (ЯМР).</a:t>
            </a:r>
          </a:p>
          <a:p>
            <a:r>
              <a:rPr lang="ru-RU" dirty="0"/>
              <a:t>В </a:t>
            </a:r>
            <a:r>
              <a:rPr lang="ru-RU" dirty="0" err="1"/>
              <a:t>ранна</a:t>
            </a:r>
            <a:r>
              <a:rPr lang="ru-RU" dirty="0"/>
              <a:t> </a:t>
            </a:r>
            <a:r>
              <a:rPr lang="ru-RU" dirty="0" err="1"/>
              <a:t>детска</a:t>
            </a:r>
            <a:r>
              <a:rPr lang="ru-RU" dirty="0"/>
              <a:t> </a:t>
            </a:r>
            <a:r>
              <a:rPr lang="ru-RU" dirty="0" err="1"/>
              <a:t>възраст</a:t>
            </a:r>
            <a:r>
              <a:rPr lang="ru-RU" dirty="0"/>
              <a:t>, </a:t>
            </a:r>
            <a:r>
              <a:rPr lang="ru-RU" dirty="0" err="1"/>
              <a:t>още</a:t>
            </a:r>
            <a:r>
              <a:rPr lang="ru-RU" dirty="0"/>
              <a:t> </a:t>
            </a:r>
            <a:r>
              <a:rPr lang="ru-RU" dirty="0" err="1"/>
              <a:t>преди</a:t>
            </a:r>
            <a:r>
              <a:rPr lang="ru-RU" dirty="0"/>
              <a:t> да </a:t>
            </a:r>
            <a:r>
              <a:rPr lang="ru-RU" dirty="0" err="1"/>
              <a:t>могат</a:t>
            </a:r>
            <a:r>
              <a:rPr lang="ru-RU" dirty="0"/>
              <a:t> да се видят </a:t>
            </a:r>
            <a:r>
              <a:rPr lang="ru-RU" dirty="0" err="1"/>
              <a:t>кистите</a:t>
            </a:r>
            <a:r>
              <a:rPr lang="ru-RU" dirty="0"/>
              <a:t> с </a:t>
            </a:r>
            <a:r>
              <a:rPr lang="ru-RU" dirty="0" err="1"/>
              <a:t>образни</a:t>
            </a:r>
            <a:r>
              <a:rPr lang="ru-RU" dirty="0"/>
              <a:t> </a:t>
            </a:r>
            <a:r>
              <a:rPr lang="ru-RU" dirty="0" err="1"/>
              <a:t>изследвания</a:t>
            </a:r>
            <a:r>
              <a:rPr lang="ru-RU" dirty="0"/>
              <a:t>, </a:t>
            </a:r>
            <a:r>
              <a:rPr lang="ru-RU" dirty="0" err="1"/>
              <a:t>диагнозата</a:t>
            </a:r>
            <a:r>
              <a:rPr lang="ru-RU" dirty="0"/>
              <a:t> се </a:t>
            </a:r>
            <a:r>
              <a:rPr lang="ru-RU" dirty="0" err="1"/>
              <a:t>поставя</a:t>
            </a:r>
            <a:r>
              <a:rPr lang="ru-RU" dirty="0"/>
              <a:t> с </a:t>
            </a:r>
            <a:r>
              <a:rPr lang="ru-RU" dirty="0" err="1"/>
              <a:t>цитогенетично</a:t>
            </a:r>
            <a:r>
              <a:rPr lang="ru-RU" dirty="0"/>
              <a:t> </a:t>
            </a:r>
            <a:r>
              <a:rPr lang="ru-RU" dirty="0" err="1"/>
              <a:t>изследване</a:t>
            </a:r>
            <a:r>
              <a:rPr lang="ru-RU" dirty="0"/>
              <a:t>- при </a:t>
            </a:r>
            <a:r>
              <a:rPr lang="ru-RU" dirty="0" err="1"/>
              <a:t>роднините</a:t>
            </a:r>
            <a:r>
              <a:rPr lang="ru-RU" dirty="0"/>
              <a:t> на </a:t>
            </a:r>
            <a:r>
              <a:rPr lang="ru-RU" dirty="0" err="1"/>
              <a:t>засегнатити</a:t>
            </a:r>
            <a:r>
              <a:rPr lang="ru-RU" dirty="0"/>
              <a:t> от </a:t>
            </a:r>
            <a:r>
              <a:rPr lang="ru-RU" dirty="0" err="1"/>
              <a:t>болестта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72221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857250"/>
            <a:ext cx="4320479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857250"/>
            <a:ext cx="4032448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0674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Диференциална диагноза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err="1"/>
              <a:t>Няколко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 , с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объркана</a:t>
            </a:r>
            <a:r>
              <a:rPr lang="ru-RU" dirty="0"/>
              <a:t>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сходството</a:t>
            </a:r>
            <a:r>
              <a:rPr lang="ru-RU" dirty="0"/>
              <a:t> си в </a:t>
            </a:r>
            <a:r>
              <a:rPr lang="ru-RU" dirty="0" err="1"/>
              <a:t>клиничната</a:t>
            </a:r>
            <a:r>
              <a:rPr lang="ru-RU" dirty="0"/>
              <a:t> картина и до </a:t>
            </a:r>
            <a:r>
              <a:rPr lang="ru-RU" dirty="0" err="1"/>
              <a:t>извесна</a:t>
            </a:r>
            <a:r>
              <a:rPr lang="ru-RU" dirty="0"/>
              <a:t> степен в </a:t>
            </a:r>
            <a:r>
              <a:rPr lang="ru-RU" dirty="0" err="1"/>
              <a:t>образните</a:t>
            </a:r>
            <a:r>
              <a:rPr lang="ru-RU" dirty="0"/>
              <a:t> </a:t>
            </a:r>
            <a:r>
              <a:rPr lang="ru-RU" dirty="0" err="1"/>
              <a:t>изследвания</a:t>
            </a:r>
            <a:r>
              <a:rPr lang="ru-RU" dirty="0"/>
              <a:t>.</a:t>
            </a:r>
          </a:p>
          <a:p>
            <a:pPr lvl="1"/>
            <a:r>
              <a:rPr lang="ru-RU" dirty="0" err="1"/>
              <a:t>Солитарни</a:t>
            </a:r>
            <a:r>
              <a:rPr lang="ru-RU" dirty="0"/>
              <a:t> (</a:t>
            </a:r>
            <a:r>
              <a:rPr lang="ru-RU" dirty="0" err="1"/>
              <a:t>единични</a:t>
            </a:r>
            <a:r>
              <a:rPr lang="ru-RU" dirty="0"/>
              <a:t>) </a:t>
            </a:r>
            <a:r>
              <a:rPr lang="ru-RU" dirty="0" err="1"/>
              <a:t>кисти.Те</a:t>
            </a:r>
            <a:r>
              <a:rPr lang="ru-RU" dirty="0"/>
              <a:t> </a:t>
            </a:r>
            <a:r>
              <a:rPr lang="ru-RU" dirty="0" err="1"/>
              <a:t>най</a:t>
            </a:r>
            <a:r>
              <a:rPr lang="ru-RU" dirty="0"/>
              <a:t>- </a:t>
            </a:r>
            <a:r>
              <a:rPr lang="ru-RU" dirty="0" err="1"/>
              <a:t>често</a:t>
            </a:r>
            <a:r>
              <a:rPr lang="ru-RU" dirty="0"/>
              <a:t> се </a:t>
            </a:r>
            <a:r>
              <a:rPr lang="ru-RU" dirty="0" err="1"/>
              <a:t>развиват</a:t>
            </a:r>
            <a:r>
              <a:rPr lang="ru-RU" dirty="0"/>
              <a:t> </a:t>
            </a:r>
            <a:r>
              <a:rPr lang="ru-RU" dirty="0" err="1"/>
              <a:t>едностранно</a:t>
            </a:r>
            <a:r>
              <a:rPr lang="ru-RU" dirty="0"/>
              <a:t> и се </a:t>
            </a:r>
            <a:r>
              <a:rPr lang="ru-RU" dirty="0" err="1"/>
              <a:t>намират</a:t>
            </a:r>
            <a:r>
              <a:rPr lang="ru-RU" dirty="0"/>
              <a:t> </a:t>
            </a:r>
            <a:r>
              <a:rPr lang="ru-RU" dirty="0" err="1"/>
              <a:t>предимно</a:t>
            </a:r>
            <a:r>
              <a:rPr lang="ru-RU" dirty="0"/>
              <a:t> в </a:t>
            </a:r>
            <a:r>
              <a:rPr lang="ru-RU" dirty="0" err="1"/>
              <a:t>долния</a:t>
            </a:r>
            <a:r>
              <a:rPr lang="ru-RU" dirty="0"/>
              <a:t> полюс на </a:t>
            </a:r>
            <a:r>
              <a:rPr lang="ru-RU" dirty="0" err="1"/>
              <a:t>засегнатия</a:t>
            </a:r>
            <a:r>
              <a:rPr lang="ru-RU" dirty="0"/>
              <a:t> </a:t>
            </a:r>
            <a:r>
              <a:rPr lang="ru-RU" dirty="0" err="1"/>
              <a:t>бъбрек.Могат</a:t>
            </a:r>
            <a:r>
              <a:rPr lang="ru-RU" dirty="0"/>
              <a:t> да </a:t>
            </a:r>
            <a:r>
              <a:rPr lang="ru-RU" dirty="0" err="1"/>
              <a:t>достигнат</a:t>
            </a:r>
            <a:r>
              <a:rPr lang="ru-RU" dirty="0"/>
              <a:t> </a:t>
            </a:r>
            <a:r>
              <a:rPr lang="ru-RU" dirty="0" err="1"/>
              <a:t>размери</a:t>
            </a:r>
            <a:r>
              <a:rPr lang="ru-RU" dirty="0"/>
              <a:t> до 10-15 см.</a:t>
            </a:r>
          </a:p>
          <a:p>
            <a:pPr lvl="1"/>
            <a:r>
              <a:rPr lang="ru-RU" dirty="0" err="1"/>
              <a:t>Хидронефроза</a:t>
            </a:r>
            <a:r>
              <a:rPr lang="ru-RU" dirty="0"/>
              <a:t>;</a:t>
            </a:r>
          </a:p>
          <a:p>
            <a:pPr lvl="1"/>
            <a:r>
              <a:rPr lang="ru-RU" dirty="0" err="1"/>
              <a:t>Бъбречна</a:t>
            </a:r>
            <a:r>
              <a:rPr lang="ru-RU" dirty="0"/>
              <a:t> </a:t>
            </a:r>
            <a:r>
              <a:rPr lang="ru-RU" dirty="0" err="1"/>
              <a:t>туберкулоза</a:t>
            </a:r>
            <a:r>
              <a:rPr lang="ru-RU" dirty="0"/>
              <a:t>;</a:t>
            </a:r>
          </a:p>
          <a:p>
            <a:pPr lvl="1"/>
            <a:r>
              <a:rPr lang="ru-RU" dirty="0" err="1"/>
              <a:t>Медуларен</a:t>
            </a:r>
            <a:r>
              <a:rPr lang="ru-RU" dirty="0"/>
              <a:t> </a:t>
            </a:r>
            <a:r>
              <a:rPr lang="ru-RU" dirty="0" err="1"/>
              <a:t>гъбест</a:t>
            </a:r>
            <a:r>
              <a:rPr lang="ru-RU" dirty="0"/>
              <a:t> </a:t>
            </a:r>
            <a:r>
              <a:rPr lang="ru-RU" dirty="0" err="1"/>
              <a:t>бъбрек</a:t>
            </a:r>
            <a:r>
              <a:rPr lang="ru-RU" dirty="0"/>
              <a:t> ;</a:t>
            </a:r>
          </a:p>
          <a:p>
            <a:pPr lvl="1"/>
            <a:r>
              <a:rPr lang="ru-RU" dirty="0" err="1"/>
              <a:t>Туморни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 на </a:t>
            </a:r>
            <a:r>
              <a:rPr lang="ru-RU" dirty="0" err="1"/>
              <a:t>бъбрека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21392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Лечение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За </a:t>
            </a:r>
            <a:r>
              <a:rPr lang="ru-RU" dirty="0" err="1">
                <a:solidFill>
                  <a:srgbClr val="FF0000"/>
                </a:solidFill>
              </a:rPr>
              <a:t>сега</a:t>
            </a:r>
            <a:r>
              <a:rPr lang="ru-RU" dirty="0">
                <a:solidFill>
                  <a:srgbClr val="FF0000"/>
                </a:solidFill>
              </a:rPr>
              <a:t> не е </a:t>
            </a:r>
            <a:r>
              <a:rPr lang="ru-RU" dirty="0" err="1">
                <a:solidFill>
                  <a:srgbClr val="FF0000"/>
                </a:solidFill>
              </a:rPr>
              <a:t>открит</a:t>
            </a:r>
            <a:r>
              <a:rPr lang="ru-RU" dirty="0">
                <a:solidFill>
                  <a:srgbClr val="FF0000"/>
                </a:solidFill>
              </a:rPr>
              <a:t> метод с </a:t>
            </a:r>
            <a:r>
              <a:rPr lang="ru-RU" dirty="0" err="1">
                <a:solidFill>
                  <a:srgbClr val="FF0000"/>
                </a:solidFill>
              </a:rPr>
              <a:t>който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може</a:t>
            </a:r>
            <a:r>
              <a:rPr lang="ru-RU" dirty="0">
                <a:solidFill>
                  <a:srgbClr val="FF0000"/>
                </a:solidFill>
              </a:rPr>
              <a:t> да се </a:t>
            </a:r>
            <a:r>
              <a:rPr lang="ru-RU" dirty="0" err="1">
                <a:solidFill>
                  <a:srgbClr val="FF0000"/>
                </a:solidFill>
              </a:rPr>
              <a:t>излекува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бъбречната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поликистоза</a:t>
            </a:r>
            <a:r>
              <a:rPr lang="ru-RU" dirty="0">
                <a:solidFill>
                  <a:srgbClr val="FF0000"/>
                </a:solidFill>
              </a:rPr>
              <a:t>.</a:t>
            </a:r>
          </a:p>
          <a:p>
            <a:r>
              <a:rPr lang="ru-RU" dirty="0" err="1"/>
              <a:t>Лечението</a:t>
            </a:r>
            <a:r>
              <a:rPr lang="ru-RU" dirty="0"/>
              <a:t> се </a:t>
            </a:r>
            <a:r>
              <a:rPr lang="ru-RU" dirty="0" err="1"/>
              <a:t>състои</a:t>
            </a:r>
            <a:r>
              <a:rPr lang="ru-RU" dirty="0"/>
              <a:t> в </a:t>
            </a:r>
            <a:r>
              <a:rPr lang="ru-RU" dirty="0" err="1"/>
              <a:t>адекватното</a:t>
            </a:r>
            <a:r>
              <a:rPr lang="ru-RU" dirty="0"/>
              <a:t> лечение на </a:t>
            </a:r>
            <a:r>
              <a:rPr lang="ru-RU" dirty="0" err="1"/>
              <a:t>артериалната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r>
              <a:rPr lang="ru-RU" dirty="0"/>
              <a:t>, </a:t>
            </a:r>
            <a:r>
              <a:rPr lang="ru-RU" dirty="0" err="1"/>
              <a:t>предпазване</a:t>
            </a:r>
            <a:r>
              <a:rPr lang="ru-RU" dirty="0"/>
              <a:t> и лечение на </a:t>
            </a:r>
            <a:r>
              <a:rPr lang="ru-RU" dirty="0" err="1"/>
              <a:t>инфекциите</a:t>
            </a:r>
            <a:r>
              <a:rPr lang="ru-RU" dirty="0"/>
              <a:t> на </a:t>
            </a:r>
            <a:r>
              <a:rPr lang="ru-RU" dirty="0" err="1"/>
              <a:t>пикочните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 и </a:t>
            </a:r>
            <a:r>
              <a:rPr lang="ru-RU" dirty="0" err="1"/>
              <a:t>използването</a:t>
            </a:r>
            <a:r>
              <a:rPr lang="ru-RU" dirty="0"/>
              <a:t> на </a:t>
            </a:r>
            <a:r>
              <a:rPr lang="ru-RU" dirty="0" err="1"/>
              <a:t>нетоксични</a:t>
            </a:r>
            <a:r>
              <a:rPr lang="ru-RU" dirty="0"/>
              <a:t> за </a:t>
            </a:r>
            <a:r>
              <a:rPr lang="ru-RU" dirty="0" err="1"/>
              <a:t>бъбреците</a:t>
            </a:r>
            <a:r>
              <a:rPr lang="ru-RU" dirty="0"/>
              <a:t> </a:t>
            </a:r>
            <a:r>
              <a:rPr lang="ru-RU" dirty="0" err="1"/>
              <a:t>медикаменти</a:t>
            </a:r>
            <a:r>
              <a:rPr lang="ru-RU" dirty="0"/>
              <a:t> .</a:t>
            </a:r>
          </a:p>
          <a:p>
            <a:r>
              <a:rPr lang="ru-RU" dirty="0" err="1"/>
              <a:t>Големите</a:t>
            </a:r>
            <a:r>
              <a:rPr lang="ru-RU" dirty="0"/>
              <a:t> кисти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пунктирани</a:t>
            </a:r>
            <a:r>
              <a:rPr lang="ru-RU" dirty="0"/>
              <a:t> и с </a:t>
            </a:r>
            <a:r>
              <a:rPr lang="ru-RU" dirty="0" err="1"/>
              <a:t>това</a:t>
            </a:r>
            <a:r>
              <a:rPr lang="ru-RU" dirty="0"/>
              <a:t> да се предотврати </a:t>
            </a:r>
            <a:r>
              <a:rPr lang="ru-RU" dirty="0" err="1"/>
              <a:t>влошаването</a:t>
            </a:r>
            <a:r>
              <a:rPr lang="ru-RU" dirty="0"/>
              <a:t> на </a:t>
            </a:r>
            <a:r>
              <a:rPr lang="ru-RU" dirty="0" err="1"/>
              <a:t>бъбречната</a:t>
            </a:r>
            <a:r>
              <a:rPr lang="ru-RU" dirty="0"/>
              <a:t> функция от </a:t>
            </a:r>
            <a:r>
              <a:rPr lang="ru-RU" dirty="0" err="1"/>
              <a:t>притискането</a:t>
            </a:r>
            <a:r>
              <a:rPr lang="ru-RU" dirty="0"/>
              <a:t> на </a:t>
            </a:r>
            <a:r>
              <a:rPr lang="ru-RU" dirty="0" err="1"/>
              <a:t>бъбрекаот</a:t>
            </a:r>
            <a:r>
              <a:rPr lang="ru-RU" dirty="0"/>
              <a:t> </a:t>
            </a:r>
            <a:r>
              <a:rPr lang="ru-RU" dirty="0" err="1"/>
              <a:t>самата</a:t>
            </a:r>
            <a:r>
              <a:rPr lang="ru-RU" dirty="0"/>
              <a:t> киста.</a:t>
            </a:r>
          </a:p>
          <a:p>
            <a:r>
              <a:rPr lang="ru-RU" dirty="0"/>
              <a:t>При </a:t>
            </a:r>
            <a:r>
              <a:rPr lang="ru-RU" dirty="0" err="1"/>
              <a:t>нагнояване</a:t>
            </a:r>
            <a:r>
              <a:rPr lang="ru-RU" dirty="0"/>
              <a:t> на </a:t>
            </a:r>
            <a:r>
              <a:rPr lang="ru-RU" dirty="0" err="1"/>
              <a:t>кистите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се наложи и </a:t>
            </a:r>
            <a:r>
              <a:rPr lang="ru-RU" dirty="0" err="1"/>
              <a:t>отстраняването</a:t>
            </a:r>
            <a:r>
              <a:rPr lang="ru-RU" dirty="0"/>
              <a:t> на </a:t>
            </a:r>
            <a:r>
              <a:rPr lang="ru-RU" dirty="0" err="1"/>
              <a:t>засегнатия</a:t>
            </a:r>
            <a:r>
              <a:rPr lang="ru-RU" dirty="0"/>
              <a:t> </a:t>
            </a:r>
            <a:r>
              <a:rPr lang="ru-RU" dirty="0" err="1"/>
              <a:t>бъбрек</a:t>
            </a:r>
            <a:r>
              <a:rPr lang="ru-RU" dirty="0"/>
              <a:t> - </a:t>
            </a:r>
            <a:r>
              <a:rPr lang="ru-RU" dirty="0" err="1"/>
              <a:t>нефректомия</a:t>
            </a:r>
            <a:r>
              <a:rPr lang="ru-RU" dirty="0"/>
              <a:t>.</a:t>
            </a:r>
          </a:p>
          <a:p>
            <a:r>
              <a:rPr lang="ru-RU" dirty="0" err="1"/>
              <a:t>Болните</a:t>
            </a:r>
            <a:r>
              <a:rPr lang="ru-RU" dirty="0"/>
              <a:t> с БПК </a:t>
            </a:r>
            <a:r>
              <a:rPr lang="ru-RU" dirty="0" err="1"/>
              <a:t>стигнали</a:t>
            </a:r>
            <a:r>
              <a:rPr lang="ru-RU" dirty="0"/>
              <a:t> до ХБН </a:t>
            </a:r>
            <a:r>
              <a:rPr lang="ru-RU" dirty="0" err="1"/>
              <a:t>трябва</a:t>
            </a:r>
            <a:r>
              <a:rPr lang="ru-RU" dirty="0"/>
              <a:t> а </a:t>
            </a:r>
            <a:r>
              <a:rPr lang="ru-RU" dirty="0" err="1"/>
              <a:t>започната</a:t>
            </a:r>
            <a:r>
              <a:rPr lang="ru-RU" dirty="0"/>
              <a:t> диализно лечение.</a:t>
            </a:r>
          </a:p>
          <a:p>
            <a:r>
              <a:rPr lang="ru-RU" dirty="0" err="1"/>
              <a:t>Стигналите</a:t>
            </a:r>
            <a:r>
              <a:rPr lang="ru-RU" dirty="0"/>
              <a:t> до диализно лечение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включени</a:t>
            </a:r>
            <a:r>
              <a:rPr lang="ru-RU" dirty="0"/>
              <a:t> в </a:t>
            </a:r>
            <a:r>
              <a:rPr lang="ru-RU" dirty="0" err="1"/>
              <a:t>списъка</a:t>
            </a:r>
            <a:r>
              <a:rPr lang="ru-RU" dirty="0"/>
              <a:t> с </a:t>
            </a:r>
            <a:r>
              <a:rPr lang="ru-RU" dirty="0" err="1"/>
              <a:t>чакащи</a:t>
            </a:r>
            <a:r>
              <a:rPr lang="ru-RU" dirty="0"/>
              <a:t> за трансплантация на </a:t>
            </a:r>
            <a:r>
              <a:rPr lang="ru-RU" dirty="0" err="1"/>
              <a:t>бъбрек</a:t>
            </a:r>
            <a:r>
              <a:rPr lang="ru-RU" dirty="0"/>
              <a:t>.</a:t>
            </a:r>
          </a:p>
          <a:p>
            <a:r>
              <a:rPr lang="ru-RU" dirty="0" err="1"/>
              <a:t>Бъбречната</a:t>
            </a:r>
            <a:r>
              <a:rPr lang="ru-RU" dirty="0"/>
              <a:t> трансплантация е </a:t>
            </a:r>
            <a:r>
              <a:rPr lang="ru-RU" dirty="0" err="1"/>
              <a:t>най</a:t>
            </a:r>
            <a:r>
              <a:rPr lang="ru-RU" dirty="0"/>
              <a:t>- </a:t>
            </a:r>
            <a:r>
              <a:rPr lang="ru-RU" dirty="0" err="1"/>
              <a:t>добрата</a:t>
            </a:r>
            <a:r>
              <a:rPr lang="ru-RU" dirty="0"/>
              <a:t> </a:t>
            </a:r>
            <a:r>
              <a:rPr lang="ru-RU" dirty="0" err="1"/>
              <a:t>алтернатива</a:t>
            </a:r>
            <a:r>
              <a:rPr lang="ru-RU" dirty="0"/>
              <a:t> за </a:t>
            </a:r>
            <a:r>
              <a:rPr lang="ru-RU" dirty="0" err="1"/>
              <a:t>повишаване</a:t>
            </a:r>
            <a:r>
              <a:rPr lang="ru-RU" dirty="0"/>
              <a:t> </a:t>
            </a:r>
            <a:r>
              <a:rPr lang="ru-RU" dirty="0" err="1"/>
              <a:t>качеството</a:t>
            </a:r>
            <a:r>
              <a:rPr lang="ru-RU" dirty="0"/>
              <a:t> на живот и </a:t>
            </a:r>
            <a:r>
              <a:rPr lang="ru-RU" dirty="0" err="1"/>
              <a:t>преживяемостта</a:t>
            </a:r>
            <a:r>
              <a:rPr lang="ru-RU" dirty="0"/>
              <a:t> на </a:t>
            </a:r>
            <a:r>
              <a:rPr lang="ru-RU" dirty="0" err="1"/>
              <a:t>болните</a:t>
            </a:r>
            <a:r>
              <a:rPr lang="ru-RU" dirty="0"/>
              <a:t> с БПК.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23484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Профилактика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Генетичното</a:t>
            </a:r>
            <a:r>
              <a:rPr lang="ru-RU" dirty="0"/>
              <a:t> </a:t>
            </a:r>
            <a:r>
              <a:rPr lang="ru-RU" dirty="0" err="1"/>
              <a:t>изследване</a:t>
            </a:r>
            <a:r>
              <a:rPr lang="ru-RU" dirty="0"/>
              <a:t> на </a:t>
            </a:r>
            <a:r>
              <a:rPr lang="ru-RU" dirty="0" err="1"/>
              <a:t>бременните</a:t>
            </a:r>
            <a:r>
              <a:rPr lang="ru-RU" dirty="0"/>
              <a:t> жени и на </a:t>
            </a:r>
            <a:r>
              <a:rPr lang="ru-RU" dirty="0" err="1"/>
              <a:t>техния</a:t>
            </a:r>
            <a:r>
              <a:rPr lang="ru-RU" dirty="0"/>
              <a:t> плод е </a:t>
            </a:r>
            <a:r>
              <a:rPr lang="ru-RU" dirty="0" err="1"/>
              <a:t>единствения</a:t>
            </a:r>
            <a:r>
              <a:rPr lang="ru-RU" dirty="0"/>
              <a:t> </a:t>
            </a:r>
            <a:r>
              <a:rPr lang="ru-RU" dirty="0" err="1"/>
              <a:t>механизъм</a:t>
            </a:r>
            <a:r>
              <a:rPr lang="ru-RU" dirty="0"/>
              <a:t> да се предотврати </a:t>
            </a:r>
            <a:r>
              <a:rPr lang="ru-RU" dirty="0" err="1"/>
              <a:t>раждането</a:t>
            </a:r>
            <a:r>
              <a:rPr lang="ru-RU" dirty="0"/>
              <a:t> на </a:t>
            </a:r>
            <a:r>
              <a:rPr lang="ru-RU" dirty="0" err="1"/>
              <a:t>болно</a:t>
            </a:r>
            <a:r>
              <a:rPr lang="ru-RU" dirty="0"/>
              <a:t> </a:t>
            </a:r>
            <a:r>
              <a:rPr lang="ru-RU" dirty="0" err="1"/>
              <a:t>дете.Такова</a:t>
            </a:r>
            <a:r>
              <a:rPr lang="ru-RU" dirty="0"/>
              <a:t> </a:t>
            </a:r>
            <a:r>
              <a:rPr lang="ru-RU" dirty="0" err="1"/>
              <a:t>изследване</a:t>
            </a:r>
            <a:r>
              <a:rPr lang="ru-RU" dirty="0"/>
              <a:t> е </a:t>
            </a:r>
            <a:r>
              <a:rPr lang="ru-RU" dirty="0" err="1"/>
              <a:t>задължително</a:t>
            </a:r>
            <a:r>
              <a:rPr lang="ru-RU" dirty="0"/>
              <a:t> особенно </a:t>
            </a:r>
            <a:r>
              <a:rPr lang="ru-RU" dirty="0" err="1"/>
              <a:t>ако</a:t>
            </a:r>
            <a:r>
              <a:rPr lang="ru-RU" dirty="0"/>
              <a:t> в </a:t>
            </a:r>
            <a:r>
              <a:rPr lang="ru-RU" dirty="0" err="1"/>
              <a:t>семейството</a:t>
            </a:r>
            <a:r>
              <a:rPr lang="ru-RU" dirty="0"/>
              <a:t> на </a:t>
            </a:r>
            <a:r>
              <a:rPr lang="ru-RU" dirty="0" err="1"/>
              <a:t>родителите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потомци</a:t>
            </a:r>
            <a:r>
              <a:rPr lang="ru-RU" dirty="0"/>
              <a:t> с </a:t>
            </a:r>
            <a:r>
              <a:rPr lang="ru-RU" dirty="0" err="1"/>
              <a:t>поликистоза</a:t>
            </a:r>
            <a:r>
              <a:rPr lang="ru-RU" dirty="0"/>
              <a:t>.</a:t>
            </a:r>
          </a:p>
          <a:p>
            <a:r>
              <a:rPr lang="ru-RU" dirty="0" err="1"/>
              <a:t>Профилактичните</a:t>
            </a:r>
            <a:r>
              <a:rPr lang="ru-RU" dirty="0"/>
              <a:t> </a:t>
            </a:r>
            <a:r>
              <a:rPr lang="ru-RU" dirty="0" err="1"/>
              <a:t>прегледи</a:t>
            </a:r>
            <a:r>
              <a:rPr lang="ru-RU" dirty="0"/>
              <a:t>, </a:t>
            </a:r>
            <a:r>
              <a:rPr lang="ru-RU" dirty="0" err="1"/>
              <a:t>следенето</a:t>
            </a:r>
            <a:r>
              <a:rPr lang="ru-RU" dirty="0"/>
              <a:t> на </a:t>
            </a:r>
            <a:r>
              <a:rPr lang="ru-RU" dirty="0" err="1"/>
              <a:t>болестта</a:t>
            </a:r>
            <a:r>
              <a:rPr lang="ru-RU" dirty="0"/>
              <a:t> от специалист нефролог и </a:t>
            </a:r>
            <a:r>
              <a:rPr lang="ru-RU" dirty="0" err="1"/>
              <a:t>предпазването</a:t>
            </a:r>
            <a:r>
              <a:rPr lang="ru-RU" dirty="0"/>
              <a:t> от инфекции на </a:t>
            </a:r>
            <a:r>
              <a:rPr lang="ru-RU" dirty="0" err="1"/>
              <a:t>отделителната</a:t>
            </a:r>
            <a:r>
              <a:rPr lang="ru-RU" dirty="0"/>
              <a:t> система </a:t>
            </a:r>
            <a:r>
              <a:rPr lang="ru-RU" dirty="0" err="1"/>
              <a:t>могат</a:t>
            </a:r>
            <a:r>
              <a:rPr lang="ru-RU" dirty="0"/>
              <a:t> да забавят </a:t>
            </a:r>
            <a:r>
              <a:rPr lang="ru-RU" dirty="0" err="1"/>
              <a:t>прогресията</a:t>
            </a:r>
            <a:r>
              <a:rPr lang="ru-RU" dirty="0"/>
              <a:t> на </a:t>
            </a:r>
            <a:r>
              <a:rPr lang="ru-RU" dirty="0" err="1"/>
              <a:t>болестта</a:t>
            </a:r>
            <a:r>
              <a:rPr lang="ru-RU" dirty="0"/>
              <a:t> и да отсрочат </a:t>
            </a:r>
            <a:r>
              <a:rPr lang="ru-RU" dirty="0" err="1"/>
              <a:t>включването</a:t>
            </a:r>
            <a:r>
              <a:rPr lang="ru-RU" dirty="0"/>
              <a:t> на </a:t>
            </a:r>
            <a:r>
              <a:rPr lang="ru-RU" dirty="0" err="1"/>
              <a:t>хемодиализа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03416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853</TotalTime>
  <Words>606</Words>
  <Application>Microsoft Office PowerPoint</Application>
  <PresentationFormat>Презентация на цял екран (4:3)</PresentationFormat>
  <Paragraphs>51</Paragraphs>
  <Slides>11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тема</vt:lpstr>
      <vt:lpstr>Бъречна поликистоза</vt:lpstr>
      <vt:lpstr>Презентация на PowerPoint</vt:lpstr>
      <vt:lpstr>Презентация на PowerPoint</vt:lpstr>
      <vt:lpstr>Етиология и патогенеза</vt:lpstr>
      <vt:lpstr>Патоанатомия</vt:lpstr>
      <vt:lpstr>Клиника</vt:lpstr>
      <vt:lpstr>Диагноза</vt:lpstr>
      <vt:lpstr>Презентация на PowerPoint</vt:lpstr>
      <vt:lpstr>Диференциална диагноза</vt:lpstr>
      <vt:lpstr>Лечение</vt:lpstr>
      <vt:lpstr>Профилактика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BG</dc:creator>
  <cp:lastModifiedBy>fandango</cp:lastModifiedBy>
  <cp:revision>200</cp:revision>
  <dcterms:created xsi:type="dcterms:W3CDTF">2016-08-07T14:16:13Z</dcterms:created>
  <dcterms:modified xsi:type="dcterms:W3CDTF">2022-10-27T05:16:31Z</dcterms:modified>
</cp:coreProperties>
</file>