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/>
              <a:t>Щракнете, за да редактирате стила на подзаглавията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20.9.2022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20.9.2022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20.9.2022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20.9.2022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20.9.2022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20.9.2022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20.9.2022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20.9.2022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20.9.2022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20.9.2022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20.9.2022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3CC536-4F3D-4E22-A9F1-A3C6D40310AC}" type="datetimeFigureOut">
              <a:rPr lang="bg-BG" smtClean="0"/>
              <a:t>20.9.2022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/>
              <a:t>Ревматизъм</a:t>
            </a:r>
          </a:p>
        </p:txBody>
      </p:sp>
      <p:sp>
        <p:nvSpPr>
          <p:cNvPr id="4" name="Подзаглавие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50516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bg-BG" dirty="0"/>
              <a:t>Определние: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412776"/>
            <a:ext cx="9036496" cy="5040560"/>
          </a:xfrm>
        </p:spPr>
        <p:txBody>
          <a:bodyPr>
            <a:normAutofit fontScale="92500"/>
          </a:bodyPr>
          <a:lstStyle/>
          <a:p>
            <a:r>
              <a:rPr lang="bg-BG" cap="all" dirty="0"/>
              <a:t>БОЛЕСТ НА БУЙО-СОКОЛСКИ</a:t>
            </a:r>
          </a:p>
          <a:p>
            <a:r>
              <a:rPr lang="ru-RU" dirty="0" err="1"/>
              <a:t>Ревматизмът</a:t>
            </a:r>
            <a:r>
              <a:rPr lang="ru-RU" dirty="0"/>
              <a:t> </a:t>
            </a:r>
            <a:r>
              <a:rPr lang="ru-RU" dirty="0" err="1"/>
              <a:t>представлява</a:t>
            </a:r>
            <a:r>
              <a:rPr lang="ru-RU" dirty="0"/>
              <a:t> </a:t>
            </a:r>
            <a:r>
              <a:rPr lang="ru-RU" dirty="0" err="1"/>
              <a:t>инфекциозно-алергично</a:t>
            </a:r>
            <a:r>
              <a:rPr lang="ru-RU" dirty="0"/>
              <a:t> </a:t>
            </a:r>
            <a:r>
              <a:rPr lang="ru-RU" dirty="0" err="1"/>
              <a:t>възпалително</a:t>
            </a:r>
            <a:r>
              <a:rPr lang="ru-RU" dirty="0"/>
              <a:t> </a:t>
            </a:r>
            <a:r>
              <a:rPr lang="ru-RU" dirty="0" err="1"/>
              <a:t>заболяване</a:t>
            </a:r>
            <a:r>
              <a:rPr lang="ru-RU" dirty="0"/>
              <a:t>, </a:t>
            </a:r>
            <a:r>
              <a:rPr lang="ru-RU" dirty="0" err="1"/>
              <a:t>засягащо</a:t>
            </a:r>
            <a:r>
              <a:rPr lang="ru-RU" dirty="0"/>
              <a:t> </a:t>
            </a:r>
            <a:r>
              <a:rPr lang="ru-RU" dirty="0" err="1"/>
              <a:t>съединителната</a:t>
            </a:r>
            <a:r>
              <a:rPr lang="ru-RU" dirty="0"/>
              <a:t> </a:t>
            </a:r>
            <a:r>
              <a:rPr lang="ru-RU" dirty="0" err="1"/>
              <a:t>тъкан</a:t>
            </a:r>
            <a:r>
              <a:rPr lang="ru-RU" dirty="0"/>
              <a:t>, с </a:t>
            </a:r>
            <a:r>
              <a:rPr lang="ru-RU" dirty="0" err="1"/>
              <a:t>предимна</a:t>
            </a:r>
            <a:r>
              <a:rPr lang="ru-RU" dirty="0"/>
              <a:t> локализация в ставите, </a:t>
            </a:r>
            <a:r>
              <a:rPr lang="ru-RU" dirty="0" err="1"/>
              <a:t>сърцето</a:t>
            </a:r>
            <a:r>
              <a:rPr lang="ru-RU" dirty="0"/>
              <a:t> и </a:t>
            </a:r>
            <a:r>
              <a:rPr lang="ru-RU" dirty="0" err="1"/>
              <a:t>централната</a:t>
            </a:r>
            <a:r>
              <a:rPr lang="ru-RU" dirty="0"/>
              <a:t> нервна система. </a:t>
            </a:r>
          </a:p>
          <a:p>
            <a:r>
              <a:rPr lang="ru-RU" dirty="0" err="1"/>
              <a:t>Болестта</a:t>
            </a:r>
            <a:r>
              <a:rPr lang="ru-RU" dirty="0"/>
              <a:t> </a:t>
            </a:r>
            <a:r>
              <a:rPr lang="ru-RU" dirty="0" err="1"/>
              <a:t>започва</a:t>
            </a:r>
            <a:r>
              <a:rPr lang="ru-RU" dirty="0"/>
              <a:t> остро, </a:t>
            </a:r>
            <a:r>
              <a:rPr lang="ru-RU" dirty="0" err="1"/>
              <a:t>протича</a:t>
            </a:r>
            <a:r>
              <a:rPr lang="ru-RU" dirty="0"/>
              <a:t> </a:t>
            </a:r>
            <a:r>
              <a:rPr lang="ru-RU" dirty="0" err="1"/>
              <a:t>хронично</a:t>
            </a:r>
            <a:r>
              <a:rPr lang="ru-RU" dirty="0"/>
              <a:t> и </a:t>
            </a:r>
            <a:r>
              <a:rPr lang="ru-RU" dirty="0" err="1"/>
              <a:t>има</a:t>
            </a:r>
            <a:r>
              <a:rPr lang="ru-RU" dirty="0"/>
              <a:t> </a:t>
            </a:r>
            <a:r>
              <a:rPr lang="ru-RU" dirty="0" err="1"/>
              <a:t>периоди</a:t>
            </a:r>
            <a:r>
              <a:rPr lang="ru-RU" dirty="0"/>
              <a:t> на </a:t>
            </a:r>
            <a:r>
              <a:rPr lang="ru-RU" dirty="0" err="1"/>
              <a:t>изостряне</a:t>
            </a:r>
            <a:r>
              <a:rPr lang="ru-RU" dirty="0"/>
              <a:t>. </a:t>
            </a:r>
          </a:p>
          <a:p>
            <a:r>
              <a:rPr lang="ru-RU" dirty="0" err="1"/>
              <a:t>Обикновено</a:t>
            </a:r>
            <a:r>
              <a:rPr lang="ru-RU" dirty="0"/>
              <a:t> след </a:t>
            </a:r>
            <a:r>
              <a:rPr lang="ru-RU" dirty="0" err="1"/>
              <a:t>преболедуване</a:t>
            </a:r>
            <a:r>
              <a:rPr lang="ru-RU" dirty="0"/>
              <a:t> от </a:t>
            </a:r>
            <a:r>
              <a:rPr lang="ru-RU" dirty="0" err="1"/>
              <a:t>ревматизъм</a:t>
            </a:r>
            <a:r>
              <a:rPr lang="ru-RU" dirty="0"/>
              <a:t> се </a:t>
            </a:r>
            <a:r>
              <a:rPr lang="ru-RU" dirty="0" err="1"/>
              <a:t>развиват</a:t>
            </a:r>
            <a:r>
              <a:rPr lang="ru-RU" dirty="0"/>
              <a:t> </a:t>
            </a:r>
            <a:r>
              <a:rPr lang="ru-RU" dirty="0" err="1"/>
              <a:t>сърдечни</a:t>
            </a:r>
            <a:r>
              <a:rPr lang="ru-RU" dirty="0"/>
              <a:t> </a:t>
            </a:r>
            <a:r>
              <a:rPr lang="ru-RU" dirty="0" err="1"/>
              <a:t>клапни</a:t>
            </a:r>
            <a:r>
              <a:rPr lang="ru-RU" dirty="0"/>
              <a:t> </a:t>
            </a:r>
            <a:r>
              <a:rPr lang="ru-RU" dirty="0" err="1"/>
              <a:t>пороци</a:t>
            </a:r>
            <a:r>
              <a:rPr lang="ru-RU" dirty="0"/>
              <a:t>, </a:t>
            </a:r>
            <a:r>
              <a:rPr lang="ru-RU" dirty="0" err="1"/>
              <a:t>наречени</a:t>
            </a:r>
            <a:r>
              <a:rPr lang="ru-RU" dirty="0"/>
              <a:t> </a:t>
            </a:r>
            <a:r>
              <a:rPr lang="ru-RU" dirty="0" err="1"/>
              <a:t>ревматични</a:t>
            </a:r>
            <a:r>
              <a:rPr lang="ru-RU" dirty="0"/>
              <a:t>. «Ближе ставите, но </a:t>
            </a:r>
            <a:r>
              <a:rPr lang="ru-RU" dirty="0" err="1"/>
              <a:t>хапе</a:t>
            </a:r>
            <a:r>
              <a:rPr lang="ru-RU" dirty="0"/>
              <a:t> </a:t>
            </a:r>
            <a:r>
              <a:rPr lang="ru-RU" dirty="0" err="1"/>
              <a:t>сърцето</a:t>
            </a:r>
            <a:r>
              <a:rPr lang="ru-RU" dirty="0"/>
              <a:t>»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6580675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bg-BG" dirty="0"/>
              <a:t>Епидемиология и етиология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 </a:t>
            </a:r>
            <a:r>
              <a:rPr lang="ru-RU" dirty="0" err="1"/>
              <a:t>Най-често</a:t>
            </a:r>
            <a:r>
              <a:rPr lang="ru-RU" dirty="0"/>
              <a:t> от </a:t>
            </a:r>
            <a:r>
              <a:rPr lang="ru-RU" dirty="0" err="1"/>
              <a:t>ревматизъм</a:t>
            </a:r>
            <a:r>
              <a:rPr lang="ru-RU" dirty="0"/>
              <a:t> </a:t>
            </a:r>
            <a:r>
              <a:rPr lang="ru-RU" dirty="0" err="1"/>
              <a:t>боледуват</a:t>
            </a:r>
            <a:r>
              <a:rPr lang="ru-RU" dirty="0"/>
              <a:t> </a:t>
            </a:r>
            <a:r>
              <a:rPr lang="ru-RU" dirty="0" err="1"/>
              <a:t>деца</a:t>
            </a:r>
            <a:r>
              <a:rPr lang="ru-RU" dirty="0"/>
              <a:t> и </a:t>
            </a:r>
            <a:r>
              <a:rPr lang="ru-RU" dirty="0" err="1"/>
              <a:t>млади</a:t>
            </a:r>
            <a:r>
              <a:rPr lang="ru-RU" dirty="0"/>
              <a:t> хора. </a:t>
            </a:r>
          </a:p>
          <a:p>
            <a:r>
              <a:rPr lang="ru-RU" dirty="0"/>
              <a:t>В </a:t>
            </a:r>
            <a:r>
              <a:rPr lang="ru-RU" dirty="0" err="1"/>
              <a:t>миналото</a:t>
            </a:r>
            <a:r>
              <a:rPr lang="ru-RU" dirty="0"/>
              <a:t> </a:t>
            </a:r>
            <a:r>
              <a:rPr lang="ru-RU" dirty="0" err="1"/>
              <a:t>честотата</a:t>
            </a:r>
            <a:r>
              <a:rPr lang="ru-RU" dirty="0"/>
              <a:t> на </a:t>
            </a:r>
            <a:r>
              <a:rPr lang="ru-RU" dirty="0" err="1"/>
              <a:t>заболяването</a:t>
            </a:r>
            <a:r>
              <a:rPr lang="ru-RU" dirty="0"/>
              <a:t> е 1-2%, т.е. - </a:t>
            </a:r>
            <a:r>
              <a:rPr lang="ru-RU" dirty="0" err="1"/>
              <a:t>приблизително</a:t>
            </a:r>
            <a:r>
              <a:rPr lang="ru-RU" dirty="0"/>
              <a:t> на </a:t>
            </a:r>
            <a:r>
              <a:rPr lang="ru-RU" dirty="0" err="1"/>
              <a:t>всеки</a:t>
            </a:r>
            <a:r>
              <a:rPr lang="ru-RU" dirty="0"/>
              <a:t> 100 души един </a:t>
            </a:r>
            <a:r>
              <a:rPr lang="ru-RU" dirty="0" err="1"/>
              <a:t>боледувал</a:t>
            </a:r>
            <a:r>
              <a:rPr lang="ru-RU" dirty="0"/>
              <a:t> от </a:t>
            </a:r>
            <a:r>
              <a:rPr lang="ru-RU" dirty="0" err="1"/>
              <a:t>ревматизъм</a:t>
            </a:r>
            <a:r>
              <a:rPr lang="ru-RU" dirty="0"/>
              <a:t>. </a:t>
            </a:r>
          </a:p>
          <a:p>
            <a:r>
              <a:rPr lang="ru-RU" dirty="0" err="1"/>
              <a:t>Ревматичната</a:t>
            </a:r>
            <a:r>
              <a:rPr lang="ru-RU" dirty="0"/>
              <a:t> </a:t>
            </a:r>
            <a:r>
              <a:rPr lang="ru-RU" dirty="0" err="1"/>
              <a:t>болест</a:t>
            </a:r>
            <a:r>
              <a:rPr lang="ru-RU" dirty="0"/>
              <a:t> е </a:t>
            </a:r>
            <a:r>
              <a:rPr lang="ru-RU" dirty="0" err="1"/>
              <a:t>последица</a:t>
            </a:r>
            <a:r>
              <a:rPr lang="ru-RU" dirty="0"/>
              <a:t> от инфекция, причинена от </a:t>
            </a:r>
            <a:r>
              <a:rPr lang="ru-RU" dirty="0" err="1"/>
              <a:t>стрептококи</a:t>
            </a:r>
            <a:r>
              <a:rPr lang="ru-RU" dirty="0"/>
              <a:t>. </a:t>
            </a:r>
            <a:r>
              <a:rPr lang="ru-RU" dirty="0" err="1"/>
              <a:t>Най-често</a:t>
            </a:r>
            <a:r>
              <a:rPr lang="ru-RU" dirty="0"/>
              <a:t> </a:t>
            </a:r>
            <a:r>
              <a:rPr lang="ru-RU" dirty="0" err="1"/>
              <a:t>стрептококите</a:t>
            </a:r>
            <a:r>
              <a:rPr lang="ru-RU" dirty="0"/>
              <a:t> се </a:t>
            </a:r>
            <a:r>
              <a:rPr lang="ru-RU" dirty="0" err="1"/>
              <a:t>заселват</a:t>
            </a:r>
            <a:r>
              <a:rPr lang="ru-RU" dirty="0"/>
              <a:t> и </a:t>
            </a:r>
            <a:r>
              <a:rPr lang="ru-RU" dirty="0" err="1"/>
              <a:t>развиват</a:t>
            </a:r>
            <a:r>
              <a:rPr lang="ru-RU" dirty="0"/>
              <a:t> в </a:t>
            </a:r>
            <a:r>
              <a:rPr lang="ru-RU" dirty="0" err="1"/>
              <a:t>носоглътката</a:t>
            </a:r>
            <a:r>
              <a:rPr lang="ru-RU" dirty="0"/>
              <a:t>,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причиняват</a:t>
            </a:r>
            <a:r>
              <a:rPr lang="ru-RU" dirty="0"/>
              <a:t> ангина, </a:t>
            </a:r>
            <a:r>
              <a:rPr lang="ru-RU" dirty="0" err="1"/>
              <a:t>синуит</a:t>
            </a:r>
            <a:r>
              <a:rPr lang="ru-RU" dirty="0"/>
              <a:t>, скарлатина.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9821474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Патогенеза: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err="1"/>
              <a:t>Решаваща</a:t>
            </a:r>
            <a:r>
              <a:rPr lang="ru-RU" dirty="0"/>
              <a:t> роля за </a:t>
            </a:r>
            <a:r>
              <a:rPr lang="ru-RU" dirty="0" err="1"/>
              <a:t>поява</a:t>
            </a:r>
            <a:r>
              <a:rPr lang="ru-RU" dirty="0"/>
              <a:t> и развитие на </a:t>
            </a:r>
            <a:r>
              <a:rPr lang="ru-RU" dirty="0" err="1"/>
              <a:t>ревматичната</a:t>
            </a:r>
            <a:r>
              <a:rPr lang="ru-RU" dirty="0"/>
              <a:t> </a:t>
            </a:r>
            <a:r>
              <a:rPr lang="ru-RU" dirty="0" err="1"/>
              <a:t>болест</a:t>
            </a:r>
            <a:r>
              <a:rPr lang="ru-RU" dirty="0"/>
              <a:t> </a:t>
            </a:r>
            <a:r>
              <a:rPr lang="ru-RU" dirty="0" err="1"/>
              <a:t>има</a:t>
            </a:r>
            <a:r>
              <a:rPr lang="ru-RU" dirty="0"/>
              <a:t> </a:t>
            </a:r>
            <a:r>
              <a:rPr lang="ru-RU" dirty="0" err="1"/>
              <a:t>повишената</a:t>
            </a:r>
            <a:r>
              <a:rPr lang="ru-RU" dirty="0"/>
              <a:t> </a:t>
            </a:r>
            <a:r>
              <a:rPr lang="ru-RU" dirty="0" err="1"/>
              <a:t>чувствителност</a:t>
            </a:r>
            <a:r>
              <a:rPr lang="ru-RU" dirty="0"/>
              <a:t> на организма и </a:t>
            </a:r>
            <a:r>
              <a:rPr lang="ru-RU" dirty="0" err="1"/>
              <a:t>имунната</a:t>
            </a:r>
            <a:r>
              <a:rPr lang="ru-RU" dirty="0"/>
              <a:t> </a:t>
            </a:r>
            <a:r>
              <a:rPr lang="ru-RU" dirty="0" err="1"/>
              <a:t>му</a:t>
            </a:r>
            <a:r>
              <a:rPr lang="ru-RU" dirty="0"/>
              <a:t> система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стрептококите</a:t>
            </a:r>
            <a:r>
              <a:rPr lang="ru-RU" dirty="0"/>
              <a:t>. </a:t>
            </a:r>
          </a:p>
          <a:p>
            <a:r>
              <a:rPr lang="ru-RU" dirty="0" err="1"/>
              <a:t>Стрептококите</a:t>
            </a:r>
            <a:r>
              <a:rPr lang="ru-RU" dirty="0"/>
              <a:t> </a:t>
            </a:r>
            <a:r>
              <a:rPr lang="ru-RU" dirty="0" err="1"/>
              <a:t>предизвикват</a:t>
            </a:r>
            <a:r>
              <a:rPr lang="ru-RU" dirty="0"/>
              <a:t> </a:t>
            </a:r>
            <a:r>
              <a:rPr lang="ru-RU" dirty="0" err="1"/>
              <a:t>ревматично</a:t>
            </a:r>
            <a:r>
              <a:rPr lang="ru-RU" dirty="0"/>
              <a:t> </a:t>
            </a:r>
            <a:r>
              <a:rPr lang="ru-RU" dirty="0" err="1"/>
              <a:t>заболяване</a:t>
            </a:r>
            <a:r>
              <a:rPr lang="ru-RU" dirty="0"/>
              <a:t> само </a:t>
            </a:r>
            <a:r>
              <a:rPr lang="ru-RU" dirty="0" err="1"/>
              <a:t>когато</a:t>
            </a:r>
            <a:r>
              <a:rPr lang="ru-RU" dirty="0"/>
              <a:t> </a:t>
            </a:r>
            <a:r>
              <a:rPr lang="ru-RU" dirty="0" err="1"/>
              <a:t>организмът</a:t>
            </a:r>
            <a:r>
              <a:rPr lang="ru-RU" dirty="0"/>
              <a:t> стане </a:t>
            </a:r>
            <a:r>
              <a:rPr lang="ru-RU" dirty="0" err="1"/>
              <a:t>свръхчувствителен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тях</a:t>
            </a:r>
            <a:r>
              <a:rPr lang="ru-RU" dirty="0"/>
              <a:t>.</a:t>
            </a:r>
          </a:p>
          <a:p>
            <a:r>
              <a:rPr lang="ru-RU" dirty="0"/>
              <a:t>В </a:t>
            </a:r>
            <a:r>
              <a:rPr lang="ru-RU" dirty="0" err="1"/>
              <a:t>резултат</a:t>
            </a:r>
            <a:r>
              <a:rPr lang="ru-RU" dirty="0"/>
              <a:t> на </a:t>
            </a:r>
            <a:r>
              <a:rPr lang="ru-RU" dirty="0" err="1">
                <a:solidFill>
                  <a:srgbClr val="FF0000"/>
                </a:solidFill>
              </a:rPr>
              <a:t>имунната</a:t>
            </a:r>
            <a:r>
              <a:rPr lang="ru-RU" dirty="0">
                <a:solidFill>
                  <a:srgbClr val="FF0000"/>
                </a:solidFill>
              </a:rPr>
              <a:t> реакция антиген-</a:t>
            </a:r>
            <a:r>
              <a:rPr lang="ru-RU" dirty="0" err="1">
                <a:solidFill>
                  <a:srgbClr val="FF0000"/>
                </a:solidFill>
              </a:rPr>
              <a:t>антитяло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в организма се </a:t>
            </a:r>
            <a:r>
              <a:rPr lang="ru-RU" dirty="0" err="1"/>
              <a:t>развива</a:t>
            </a:r>
            <a:r>
              <a:rPr lang="ru-RU" dirty="0"/>
              <a:t> </a:t>
            </a:r>
            <a:r>
              <a:rPr lang="ru-RU" dirty="0" err="1"/>
              <a:t>тежко</a:t>
            </a:r>
            <a:r>
              <a:rPr lang="ru-RU" dirty="0"/>
              <a:t> </a:t>
            </a:r>
            <a:r>
              <a:rPr lang="ru-RU" dirty="0" err="1"/>
              <a:t>увреждане</a:t>
            </a:r>
            <a:r>
              <a:rPr lang="ru-RU" dirty="0"/>
              <a:t> на </a:t>
            </a:r>
            <a:r>
              <a:rPr lang="ru-RU" dirty="0" err="1"/>
              <a:t>съединителната</a:t>
            </a:r>
            <a:r>
              <a:rPr lang="ru-RU" dirty="0"/>
              <a:t> </a:t>
            </a:r>
            <a:r>
              <a:rPr lang="ru-RU" dirty="0" err="1"/>
              <a:t>тъкан</a:t>
            </a:r>
            <a:r>
              <a:rPr lang="ru-RU" dirty="0"/>
              <a:t>, </a:t>
            </a:r>
            <a:r>
              <a:rPr lang="ru-RU" dirty="0" err="1"/>
              <a:t>което</a:t>
            </a:r>
            <a:r>
              <a:rPr lang="ru-RU" dirty="0"/>
              <a:t> </a:t>
            </a:r>
            <a:r>
              <a:rPr lang="ru-RU" dirty="0" err="1"/>
              <a:t>засяга</a:t>
            </a:r>
            <a:r>
              <a:rPr lang="ru-RU" dirty="0"/>
              <a:t> </a:t>
            </a:r>
            <a:r>
              <a:rPr lang="ru-RU" dirty="0" err="1"/>
              <a:t>сърцето</a:t>
            </a:r>
            <a:r>
              <a:rPr lang="ru-RU" dirty="0"/>
              <a:t>, </a:t>
            </a:r>
            <a:r>
              <a:rPr lang="ru-RU" dirty="0" err="1"/>
              <a:t>централната</a:t>
            </a:r>
            <a:r>
              <a:rPr lang="ru-RU" dirty="0"/>
              <a:t> нервна система, ставите на </a:t>
            </a:r>
            <a:r>
              <a:rPr lang="ru-RU" dirty="0" err="1"/>
              <a:t>ръцете</a:t>
            </a:r>
            <a:r>
              <a:rPr lang="ru-RU" dirty="0"/>
              <a:t> и </a:t>
            </a:r>
            <a:r>
              <a:rPr lang="ru-RU" dirty="0" err="1"/>
              <a:t>краката</a:t>
            </a:r>
            <a:r>
              <a:rPr lang="ru-RU" dirty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9170729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Еволюция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err="1"/>
              <a:t>Средната</a:t>
            </a:r>
            <a:r>
              <a:rPr lang="ru-RU" dirty="0"/>
              <a:t> </a:t>
            </a:r>
            <a:r>
              <a:rPr lang="ru-RU" dirty="0" err="1"/>
              <a:t>продължителост</a:t>
            </a:r>
            <a:r>
              <a:rPr lang="ru-RU" dirty="0"/>
              <a:t> на </a:t>
            </a:r>
            <a:r>
              <a:rPr lang="ru-RU" dirty="0" err="1"/>
              <a:t>ревматичния</a:t>
            </a:r>
            <a:r>
              <a:rPr lang="ru-RU" dirty="0"/>
              <a:t> </a:t>
            </a:r>
            <a:r>
              <a:rPr lang="ru-RU" dirty="0" err="1"/>
              <a:t>пристъп</a:t>
            </a:r>
            <a:r>
              <a:rPr lang="ru-RU" dirty="0"/>
              <a:t> е между 3 и 6 </a:t>
            </a:r>
            <a:r>
              <a:rPr lang="ru-RU" dirty="0" err="1"/>
              <a:t>месеца</a:t>
            </a:r>
            <a:r>
              <a:rPr lang="ru-RU" dirty="0"/>
              <a:t>, много </a:t>
            </a:r>
            <a:r>
              <a:rPr lang="ru-RU" dirty="0" err="1"/>
              <a:t>рядко</a:t>
            </a:r>
            <a:r>
              <a:rPr lang="ru-RU" dirty="0"/>
              <a:t> </a:t>
            </a:r>
            <a:r>
              <a:rPr lang="ru-RU" dirty="0" err="1"/>
              <a:t>повече</a:t>
            </a:r>
            <a:r>
              <a:rPr lang="ru-RU" dirty="0"/>
              <a:t>. </a:t>
            </a:r>
          </a:p>
          <a:p>
            <a:r>
              <a:rPr lang="ru-RU" dirty="0"/>
              <a:t>След </a:t>
            </a:r>
            <a:r>
              <a:rPr lang="ru-RU" dirty="0" err="1"/>
              <a:t>първия</a:t>
            </a:r>
            <a:r>
              <a:rPr lang="ru-RU" dirty="0"/>
              <a:t> </a:t>
            </a:r>
            <a:r>
              <a:rPr lang="ru-RU" dirty="0" err="1"/>
              <a:t>ревматичен</a:t>
            </a:r>
            <a:r>
              <a:rPr lang="ru-RU" dirty="0"/>
              <a:t> </a:t>
            </a:r>
            <a:r>
              <a:rPr lang="ru-RU" dirty="0" err="1"/>
              <a:t>пристъп</a:t>
            </a:r>
            <a:r>
              <a:rPr lang="ru-RU" dirty="0"/>
              <a:t> почти у </a:t>
            </a:r>
            <a:r>
              <a:rPr lang="ru-RU" dirty="0" err="1"/>
              <a:t>половината</a:t>
            </a:r>
            <a:r>
              <a:rPr lang="ru-RU" dirty="0"/>
              <a:t> </a:t>
            </a:r>
            <a:r>
              <a:rPr lang="ru-RU" dirty="0" err="1"/>
              <a:t>болни</a:t>
            </a:r>
            <a:r>
              <a:rPr lang="ru-RU" dirty="0"/>
              <a:t> се </a:t>
            </a:r>
            <a:r>
              <a:rPr lang="ru-RU" dirty="0" err="1"/>
              <a:t>развива</a:t>
            </a:r>
            <a:r>
              <a:rPr lang="ru-RU" dirty="0"/>
              <a:t> </a:t>
            </a:r>
            <a:r>
              <a:rPr lang="ru-RU" dirty="0" err="1"/>
              <a:t>сърдечен</a:t>
            </a:r>
            <a:r>
              <a:rPr lang="ru-RU" dirty="0"/>
              <a:t> </a:t>
            </a:r>
            <a:r>
              <a:rPr lang="ru-RU" dirty="0" err="1"/>
              <a:t>клапен</a:t>
            </a:r>
            <a:r>
              <a:rPr lang="ru-RU" dirty="0"/>
              <a:t> порок. </a:t>
            </a:r>
          </a:p>
          <a:p>
            <a:r>
              <a:rPr lang="ru-RU" dirty="0"/>
              <a:t>След </a:t>
            </a:r>
            <a:r>
              <a:rPr lang="ru-RU" dirty="0" err="1"/>
              <a:t>всеки</a:t>
            </a:r>
            <a:r>
              <a:rPr lang="ru-RU" dirty="0"/>
              <a:t> </a:t>
            </a:r>
            <a:r>
              <a:rPr lang="ru-RU" dirty="0" err="1"/>
              <a:t>последващ</a:t>
            </a:r>
            <a:r>
              <a:rPr lang="ru-RU" dirty="0"/>
              <a:t> </a:t>
            </a:r>
            <a:r>
              <a:rPr lang="ru-RU" dirty="0" err="1"/>
              <a:t>ревматичен</a:t>
            </a:r>
            <a:r>
              <a:rPr lang="ru-RU" dirty="0"/>
              <a:t> </a:t>
            </a:r>
            <a:r>
              <a:rPr lang="ru-RU" dirty="0" err="1"/>
              <a:t>пристъп</a:t>
            </a:r>
            <a:r>
              <a:rPr lang="ru-RU" dirty="0"/>
              <a:t> </a:t>
            </a:r>
            <a:r>
              <a:rPr lang="ru-RU" dirty="0" err="1"/>
              <a:t>броят</a:t>
            </a:r>
            <a:r>
              <a:rPr lang="ru-RU" dirty="0"/>
              <a:t> на </a:t>
            </a:r>
            <a:r>
              <a:rPr lang="ru-RU" dirty="0" err="1"/>
              <a:t>болните</a:t>
            </a:r>
            <a:r>
              <a:rPr lang="ru-RU" dirty="0"/>
              <a:t> с </a:t>
            </a:r>
            <a:r>
              <a:rPr lang="ru-RU" dirty="0" err="1"/>
              <a:t>оформяне</a:t>
            </a:r>
            <a:r>
              <a:rPr lang="ru-RU" dirty="0"/>
              <a:t> на </a:t>
            </a:r>
            <a:r>
              <a:rPr lang="ru-RU" dirty="0" err="1"/>
              <a:t>сърдечен</a:t>
            </a:r>
            <a:r>
              <a:rPr lang="ru-RU" dirty="0"/>
              <a:t> </a:t>
            </a:r>
            <a:r>
              <a:rPr lang="ru-RU" dirty="0" err="1"/>
              <a:t>клапен</a:t>
            </a:r>
            <a:r>
              <a:rPr lang="ru-RU" dirty="0"/>
              <a:t> порок все </a:t>
            </a:r>
            <a:r>
              <a:rPr lang="ru-RU" dirty="0" err="1"/>
              <a:t>повече</a:t>
            </a:r>
            <a:r>
              <a:rPr lang="ru-RU" dirty="0"/>
              <a:t> </a:t>
            </a:r>
            <a:r>
              <a:rPr lang="ru-RU" dirty="0" err="1"/>
              <a:t>нараства</a:t>
            </a:r>
            <a:r>
              <a:rPr lang="ru-RU" dirty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7473106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Форми на протичане: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1. </a:t>
            </a:r>
            <a:r>
              <a:rPr lang="ru-RU" dirty="0" err="1"/>
              <a:t>Сърдечна</a:t>
            </a:r>
            <a:r>
              <a:rPr lang="ru-RU" dirty="0"/>
              <a:t> - с </a:t>
            </a:r>
            <a:r>
              <a:rPr lang="ru-RU" dirty="0" err="1"/>
              <a:t>предимно</a:t>
            </a:r>
            <a:r>
              <a:rPr lang="ru-RU" dirty="0"/>
              <a:t> </a:t>
            </a:r>
            <a:r>
              <a:rPr lang="ru-RU" dirty="0" err="1"/>
              <a:t>засягане</a:t>
            </a:r>
            <a:r>
              <a:rPr lang="ru-RU" dirty="0"/>
              <a:t> на </a:t>
            </a:r>
            <a:r>
              <a:rPr lang="ru-RU" dirty="0" err="1"/>
              <a:t>сърцето</a:t>
            </a:r>
            <a:r>
              <a:rPr lang="ru-RU" dirty="0"/>
              <a:t>; </a:t>
            </a:r>
            <a:br>
              <a:rPr lang="ru-RU" dirty="0"/>
            </a:br>
            <a:r>
              <a:rPr lang="ru-RU" dirty="0"/>
              <a:t>2. </a:t>
            </a:r>
            <a:r>
              <a:rPr lang="ru-RU" dirty="0" err="1"/>
              <a:t>Мозъчна</a:t>
            </a:r>
            <a:r>
              <a:rPr lang="ru-RU" dirty="0"/>
              <a:t> (</a:t>
            </a:r>
            <a:r>
              <a:rPr lang="ru-RU" dirty="0" err="1"/>
              <a:t>церебрална</a:t>
            </a:r>
            <a:r>
              <a:rPr lang="ru-RU" dirty="0"/>
              <a:t>) - с </a:t>
            </a:r>
            <a:r>
              <a:rPr lang="ru-RU" dirty="0" err="1"/>
              <a:t>предимно</a:t>
            </a:r>
            <a:r>
              <a:rPr lang="ru-RU" dirty="0"/>
              <a:t> </a:t>
            </a:r>
            <a:r>
              <a:rPr lang="ru-RU" dirty="0" err="1"/>
              <a:t>засягане</a:t>
            </a:r>
            <a:r>
              <a:rPr lang="ru-RU" dirty="0"/>
              <a:t> на </a:t>
            </a:r>
            <a:r>
              <a:rPr lang="ru-RU" dirty="0" err="1"/>
              <a:t>централната</a:t>
            </a:r>
            <a:r>
              <a:rPr lang="ru-RU" dirty="0"/>
              <a:t> нервна система; </a:t>
            </a:r>
            <a:br>
              <a:rPr lang="ru-RU" dirty="0"/>
            </a:br>
            <a:r>
              <a:rPr lang="ru-RU" dirty="0"/>
              <a:t>3. </a:t>
            </a:r>
            <a:r>
              <a:rPr lang="ru-RU" dirty="0" err="1"/>
              <a:t>Кожна</a:t>
            </a:r>
            <a:r>
              <a:rPr lang="ru-RU" dirty="0"/>
              <a:t>; </a:t>
            </a:r>
            <a:br>
              <a:rPr lang="ru-RU" dirty="0"/>
            </a:br>
            <a:r>
              <a:rPr lang="ru-RU" dirty="0"/>
              <a:t>4. </a:t>
            </a:r>
            <a:r>
              <a:rPr lang="ru-RU" dirty="0" err="1"/>
              <a:t>Ставна</a:t>
            </a:r>
            <a:r>
              <a:rPr lang="ru-RU" dirty="0"/>
              <a:t> - с </a:t>
            </a:r>
            <a:r>
              <a:rPr lang="ru-RU" dirty="0" err="1"/>
              <a:t>предимно</a:t>
            </a:r>
            <a:r>
              <a:rPr lang="ru-RU" dirty="0"/>
              <a:t> </a:t>
            </a:r>
            <a:r>
              <a:rPr lang="ru-RU" dirty="0" err="1"/>
              <a:t>засягане</a:t>
            </a:r>
            <a:r>
              <a:rPr lang="ru-RU" dirty="0"/>
              <a:t> на </a:t>
            </a:r>
            <a:r>
              <a:rPr lang="ru-RU" dirty="0" err="1"/>
              <a:t>стави</a:t>
            </a:r>
            <a:r>
              <a:rPr lang="ru-RU" dirty="0"/>
              <a:t>; </a:t>
            </a:r>
            <a:br>
              <a:rPr lang="ru-RU" dirty="0"/>
            </a:br>
            <a:r>
              <a:rPr lang="ru-RU" dirty="0"/>
              <a:t>5. </a:t>
            </a:r>
            <a:r>
              <a:rPr lang="ru-RU" dirty="0" err="1"/>
              <a:t>Смесена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314980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Клиника: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8964488" cy="4525963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 Две до три </a:t>
            </a:r>
            <a:r>
              <a:rPr lang="ru-RU" dirty="0" err="1"/>
              <a:t>седмици</a:t>
            </a:r>
            <a:r>
              <a:rPr lang="ru-RU" dirty="0"/>
              <a:t> след </a:t>
            </a:r>
            <a:r>
              <a:rPr lang="ru-RU" dirty="0" err="1"/>
              <a:t>стрептококова</a:t>
            </a:r>
            <a:r>
              <a:rPr lang="ru-RU" dirty="0"/>
              <a:t> инфекция </a:t>
            </a:r>
            <a:r>
              <a:rPr lang="ru-RU" dirty="0" err="1"/>
              <a:t>започва</a:t>
            </a:r>
            <a:r>
              <a:rPr lang="ru-RU" dirty="0"/>
              <a:t> </a:t>
            </a:r>
            <a:r>
              <a:rPr lang="ru-RU" dirty="0" err="1"/>
              <a:t>ревматичен</a:t>
            </a:r>
            <a:r>
              <a:rPr lang="ru-RU" dirty="0"/>
              <a:t> </a:t>
            </a:r>
            <a:r>
              <a:rPr lang="ru-RU" dirty="0" err="1"/>
              <a:t>пристъп</a:t>
            </a:r>
            <a:r>
              <a:rPr lang="ru-RU" dirty="0"/>
              <a:t>. </a:t>
            </a:r>
          </a:p>
          <a:p>
            <a:r>
              <a:rPr lang="ru-RU" dirty="0" err="1"/>
              <a:t>Най-важните</a:t>
            </a:r>
            <a:r>
              <a:rPr lang="ru-RU" dirty="0"/>
              <a:t> </a:t>
            </a:r>
            <a:r>
              <a:rPr lang="ru-RU" dirty="0" err="1"/>
              <a:t>признаци</a:t>
            </a:r>
            <a:r>
              <a:rPr lang="ru-RU" dirty="0"/>
              <a:t> на </a:t>
            </a:r>
            <a:r>
              <a:rPr lang="ru-RU" dirty="0" err="1"/>
              <a:t>ревматичния</a:t>
            </a:r>
            <a:r>
              <a:rPr lang="ru-RU" dirty="0"/>
              <a:t> </a:t>
            </a:r>
            <a:r>
              <a:rPr lang="ru-RU" dirty="0" err="1"/>
              <a:t>пристъп</a:t>
            </a:r>
            <a:r>
              <a:rPr lang="ru-RU" dirty="0"/>
              <a:t>: </a:t>
            </a:r>
          </a:p>
          <a:p>
            <a:pPr marL="857250" lvl="1" indent="-457200"/>
            <a:r>
              <a:rPr lang="ru-RU" dirty="0" err="1"/>
              <a:t>Покачване</a:t>
            </a:r>
            <a:r>
              <a:rPr lang="ru-RU" dirty="0"/>
              <a:t> на </a:t>
            </a:r>
            <a:r>
              <a:rPr lang="ru-RU" dirty="0" err="1"/>
              <a:t>телесната</a:t>
            </a:r>
            <a:r>
              <a:rPr lang="ru-RU" dirty="0"/>
              <a:t> температура до и над 38 градуса С;</a:t>
            </a:r>
          </a:p>
          <a:p>
            <a:pPr marL="857250" lvl="1" indent="-457200"/>
            <a:r>
              <a:rPr lang="ru-RU" dirty="0"/>
              <a:t>Интоксикация на организма; </a:t>
            </a:r>
          </a:p>
          <a:p>
            <a:pPr marL="857250" lvl="1" indent="-457200"/>
            <a:r>
              <a:rPr lang="ru-RU" dirty="0" err="1"/>
              <a:t>Поява</a:t>
            </a:r>
            <a:r>
              <a:rPr lang="ru-RU" dirty="0"/>
              <a:t> на полиартрит; </a:t>
            </a:r>
          </a:p>
          <a:p>
            <a:pPr marL="857250" lvl="1" indent="-457200"/>
            <a:r>
              <a:rPr lang="ru-RU" dirty="0" err="1"/>
              <a:t>Поява</a:t>
            </a:r>
            <a:r>
              <a:rPr lang="ru-RU" dirty="0"/>
              <a:t> на </a:t>
            </a:r>
            <a:r>
              <a:rPr lang="ru-RU" dirty="0" err="1"/>
              <a:t>ендо</a:t>
            </a:r>
            <a:r>
              <a:rPr lang="ru-RU" dirty="0"/>
              <a:t>-, мио-, перикардит;</a:t>
            </a:r>
          </a:p>
          <a:p>
            <a:pPr marL="857250" lvl="1" indent="-457200"/>
            <a:r>
              <a:rPr lang="ru-RU" dirty="0" err="1"/>
              <a:t>Поява</a:t>
            </a:r>
            <a:r>
              <a:rPr lang="ru-RU" dirty="0"/>
              <a:t> на </a:t>
            </a:r>
            <a:r>
              <a:rPr lang="ru-RU" dirty="0" err="1"/>
              <a:t>хореа</a:t>
            </a:r>
            <a:r>
              <a:rPr lang="ru-RU" dirty="0"/>
              <a:t> минор; </a:t>
            </a:r>
          </a:p>
          <a:p>
            <a:pPr marL="857250" lvl="1" indent="-457200"/>
            <a:r>
              <a:rPr lang="ru-RU" dirty="0" err="1"/>
              <a:t>Поява</a:t>
            </a:r>
            <a:r>
              <a:rPr lang="ru-RU" dirty="0"/>
              <a:t> на </a:t>
            </a:r>
            <a:r>
              <a:rPr lang="ru-RU" dirty="0" err="1"/>
              <a:t>кожен</a:t>
            </a:r>
            <a:r>
              <a:rPr lang="ru-RU" dirty="0"/>
              <a:t> </a:t>
            </a:r>
            <a:r>
              <a:rPr lang="ru-RU" dirty="0" err="1"/>
              <a:t>ревматизъм</a:t>
            </a:r>
            <a:r>
              <a:rPr lang="ru-RU" dirty="0"/>
              <a:t>. 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0806268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Профилактика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err="1">
                <a:solidFill>
                  <a:srgbClr val="FF0000"/>
                </a:solidFill>
              </a:rPr>
              <a:t>Първичната</a:t>
            </a:r>
            <a:r>
              <a:rPr lang="ru-RU" dirty="0"/>
              <a:t> профилактика лечение на </a:t>
            </a:r>
            <a:r>
              <a:rPr lang="ru-RU" dirty="0" err="1"/>
              <a:t>инфекциозни</a:t>
            </a:r>
            <a:r>
              <a:rPr lang="ru-RU" dirty="0"/>
              <a:t> огнища (</a:t>
            </a:r>
            <a:r>
              <a:rPr lang="ru-RU" dirty="0" err="1"/>
              <a:t>тонзлитит</a:t>
            </a:r>
            <a:r>
              <a:rPr lang="ru-RU" dirty="0"/>
              <a:t>, </a:t>
            </a:r>
            <a:r>
              <a:rPr lang="ru-RU" dirty="0" err="1"/>
              <a:t>гранулом</a:t>
            </a:r>
            <a:r>
              <a:rPr lang="ru-RU" dirty="0"/>
              <a:t>, отит, </a:t>
            </a:r>
            <a:r>
              <a:rPr lang="ru-RU" dirty="0" err="1"/>
              <a:t>синуит</a:t>
            </a:r>
            <a:r>
              <a:rPr lang="ru-RU" dirty="0"/>
              <a:t>, фарингит), </a:t>
            </a:r>
            <a:r>
              <a:rPr lang="ru-RU" dirty="0" err="1"/>
              <a:t>избягване</a:t>
            </a:r>
            <a:r>
              <a:rPr lang="ru-RU" dirty="0"/>
              <a:t> на влага, простуда и </a:t>
            </a:r>
            <a:r>
              <a:rPr lang="ru-RU" dirty="0" err="1"/>
              <a:t>други</a:t>
            </a:r>
            <a:r>
              <a:rPr lang="ru-RU" dirty="0"/>
              <a:t> </a:t>
            </a:r>
            <a:r>
              <a:rPr lang="ru-RU" dirty="0" err="1"/>
              <a:t>увреждащи</a:t>
            </a:r>
            <a:r>
              <a:rPr lang="ru-RU" dirty="0"/>
              <a:t> </a:t>
            </a:r>
            <a:r>
              <a:rPr lang="ru-RU" dirty="0" err="1"/>
              <a:t>фактори</a:t>
            </a:r>
            <a:r>
              <a:rPr lang="ru-RU" dirty="0"/>
              <a:t>. </a:t>
            </a:r>
          </a:p>
          <a:p>
            <a:r>
              <a:rPr lang="ru-RU" dirty="0" err="1">
                <a:solidFill>
                  <a:srgbClr val="FF0000"/>
                </a:solidFill>
              </a:rPr>
              <a:t>Вторичната</a:t>
            </a:r>
            <a:r>
              <a:rPr lang="ru-RU" dirty="0"/>
              <a:t> профилактика </a:t>
            </a:r>
            <a:r>
              <a:rPr lang="ru-RU" dirty="0" err="1"/>
              <a:t>изисква</a:t>
            </a:r>
            <a:r>
              <a:rPr lang="ru-RU" dirty="0"/>
              <a:t> </a:t>
            </a:r>
            <a:r>
              <a:rPr lang="ru-RU" dirty="0" err="1"/>
              <a:t>също</a:t>
            </a:r>
            <a:r>
              <a:rPr lang="ru-RU" dirty="0"/>
              <a:t> </a:t>
            </a:r>
            <a:r>
              <a:rPr lang="ru-RU" dirty="0" err="1"/>
              <a:t>трайна</a:t>
            </a:r>
            <a:r>
              <a:rPr lang="ru-RU" dirty="0"/>
              <a:t> санация на </a:t>
            </a:r>
            <a:r>
              <a:rPr lang="ru-RU" dirty="0" err="1"/>
              <a:t>инфекциозните</a:t>
            </a:r>
            <a:r>
              <a:rPr lang="ru-RU" dirty="0"/>
              <a:t> огнища, </a:t>
            </a:r>
            <a:r>
              <a:rPr lang="ru-RU" dirty="0" err="1"/>
              <a:t>пеницилинова</a:t>
            </a:r>
            <a:r>
              <a:rPr lang="ru-RU" dirty="0"/>
              <a:t> профилактика с депо-</a:t>
            </a:r>
            <a:r>
              <a:rPr lang="ru-RU" dirty="0" err="1"/>
              <a:t>препарати</a:t>
            </a:r>
            <a:r>
              <a:rPr lang="ru-RU" dirty="0"/>
              <a:t> за минимум 5 </a:t>
            </a:r>
            <a:r>
              <a:rPr lang="ru-RU" dirty="0" err="1"/>
              <a:t>години</a:t>
            </a:r>
            <a:r>
              <a:rPr lang="ru-RU" dirty="0"/>
              <a:t>, </a:t>
            </a:r>
            <a:r>
              <a:rPr lang="ru-RU" dirty="0" err="1"/>
              <a:t>закалителни</a:t>
            </a:r>
            <a:r>
              <a:rPr lang="ru-RU" dirty="0"/>
              <a:t> </a:t>
            </a:r>
            <a:r>
              <a:rPr lang="ru-RU" dirty="0" err="1"/>
              <a:t>процедури</a:t>
            </a:r>
            <a:r>
              <a:rPr lang="ru-RU" dirty="0"/>
              <a:t>, </a:t>
            </a:r>
            <a:r>
              <a:rPr lang="ru-RU" dirty="0" err="1"/>
              <a:t>санаториално-климатично</a:t>
            </a:r>
            <a:r>
              <a:rPr lang="ru-RU" dirty="0"/>
              <a:t> лечение. </a:t>
            </a:r>
          </a:p>
          <a:p>
            <a:r>
              <a:rPr lang="ru-RU" dirty="0" err="1"/>
              <a:t>Преболедувалите</a:t>
            </a:r>
            <a:r>
              <a:rPr lang="ru-RU" dirty="0"/>
              <a:t> от </a:t>
            </a:r>
            <a:r>
              <a:rPr lang="ru-RU" dirty="0" err="1"/>
              <a:t>ревматизъм</a:t>
            </a:r>
            <a:r>
              <a:rPr lang="ru-RU" dirty="0"/>
              <a:t> </a:t>
            </a:r>
            <a:r>
              <a:rPr lang="ru-RU" dirty="0" err="1"/>
              <a:t>деца</a:t>
            </a:r>
            <a:r>
              <a:rPr lang="ru-RU" dirty="0"/>
              <a:t> подлежат на </a:t>
            </a:r>
            <a:r>
              <a:rPr lang="ru-RU" dirty="0" err="1"/>
              <a:t>диспансерно</a:t>
            </a:r>
            <a:r>
              <a:rPr lang="ru-RU" dirty="0"/>
              <a:t> лечение, наблюдение и </a:t>
            </a:r>
            <a:r>
              <a:rPr lang="ru-RU" dirty="0" err="1"/>
              <a:t>контрол</a:t>
            </a:r>
            <a:r>
              <a:rPr lang="ru-RU" dirty="0"/>
              <a:t>,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срокът</a:t>
            </a:r>
            <a:r>
              <a:rPr lang="ru-RU" dirty="0"/>
              <a:t> за </a:t>
            </a:r>
            <a:r>
              <a:rPr lang="ru-RU" dirty="0" err="1"/>
              <a:t>това</a:t>
            </a:r>
            <a:r>
              <a:rPr lang="ru-RU" dirty="0"/>
              <a:t> се </a:t>
            </a:r>
            <a:r>
              <a:rPr lang="ru-RU" dirty="0" err="1"/>
              <a:t>определя</a:t>
            </a:r>
            <a:r>
              <a:rPr lang="ru-RU" dirty="0"/>
              <a:t> от </a:t>
            </a:r>
            <a:r>
              <a:rPr lang="ru-RU" dirty="0" err="1"/>
              <a:t>лекар</a:t>
            </a:r>
            <a:r>
              <a:rPr lang="ru-RU" dirty="0"/>
              <a:t>-ревматолог. 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7840236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Прогноза: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281339"/>
          </a:xfrm>
        </p:spPr>
        <p:txBody>
          <a:bodyPr/>
          <a:lstStyle/>
          <a:p>
            <a:pPr marL="0" indent="0" algn="ctr">
              <a:buNone/>
            </a:pPr>
            <a:r>
              <a:rPr lang="bg-BG" dirty="0"/>
              <a:t>Зависи от наличието на траен ревматичен сърдечен порок(РСП) или трайни невологични увреди.</a:t>
            </a:r>
          </a:p>
          <a:p>
            <a:pPr marL="0" indent="0" algn="ctr">
              <a:buNone/>
            </a:pPr>
            <a:endParaRPr lang="bg-BG" dirty="0"/>
          </a:p>
          <a:p>
            <a:pPr marL="0" indent="0" algn="ctr">
              <a:buNone/>
            </a:pPr>
            <a:r>
              <a:rPr lang="bg-BG" dirty="0"/>
              <a:t>Лечението на всеки пристъп- задължително в болнично заведение.</a:t>
            </a:r>
          </a:p>
        </p:txBody>
      </p:sp>
    </p:spTree>
    <p:extLst>
      <p:ext uri="{BB962C8B-B14F-4D97-AF65-F5344CB8AC3E}">
        <p14:creationId xmlns:p14="http://schemas.microsoft.com/office/powerpoint/2010/main" val="35716508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dirty="0"/>
              <a:t>Сърдечни пороци: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bg-BG" dirty="0"/>
              <a:t>Стеноза и/или недостатъчност на митрална, аортна, трикуспидална или пулмонална клапа.</a:t>
            </a:r>
          </a:p>
          <a:p>
            <a:pPr marL="0" indent="0">
              <a:buNone/>
            </a:pPr>
            <a:r>
              <a:rPr lang="bg-BG" dirty="0"/>
              <a:t>Ревматични, дегенеративни, вродени и т.н.</a:t>
            </a:r>
          </a:p>
        </p:txBody>
      </p:sp>
    </p:spTree>
    <p:extLst>
      <p:ext uri="{BB962C8B-B14F-4D97-AF65-F5344CB8AC3E}">
        <p14:creationId xmlns:p14="http://schemas.microsoft.com/office/powerpoint/2010/main" val="36625225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297</Words>
  <Application>Microsoft Office PowerPoint</Application>
  <PresentationFormat>Презентация на цял екран (4:3)</PresentationFormat>
  <Paragraphs>40</Paragraphs>
  <Slides>10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тема</vt:lpstr>
      <vt:lpstr>Ревматизъм</vt:lpstr>
      <vt:lpstr>Определние:</vt:lpstr>
      <vt:lpstr>Епидемиология и етиология</vt:lpstr>
      <vt:lpstr>Патогенеза:</vt:lpstr>
      <vt:lpstr>Еволюция</vt:lpstr>
      <vt:lpstr>Форми на протичане:</vt:lpstr>
      <vt:lpstr>Клиника:</vt:lpstr>
      <vt:lpstr>Профилактика</vt:lpstr>
      <vt:lpstr>Прогноза:</vt:lpstr>
      <vt:lpstr>Сърдечни пороци: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BG</dc:creator>
  <cp:lastModifiedBy>user</cp:lastModifiedBy>
  <cp:revision>22</cp:revision>
  <dcterms:created xsi:type="dcterms:W3CDTF">2016-08-07T14:16:13Z</dcterms:created>
  <dcterms:modified xsi:type="dcterms:W3CDTF">2022-09-20T10:48:13Z</dcterms:modified>
</cp:coreProperties>
</file>