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6" r:id="rId31"/>
    <p:sldId id="285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подзаглавията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11.5.2023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11.5.2023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11.5.2023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11.5.2023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11.5.2023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11.5.2023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11.5.2023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11.5.2023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11.5.2023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11.5.2023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11.5.2023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t>11.5.2023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/>
              <a:t>Сърдечна недостатъчност</a:t>
            </a:r>
          </a:p>
        </p:txBody>
      </p:sp>
      <p:sp>
        <p:nvSpPr>
          <p:cNvPr id="5" name="Подзаглавие 4">
            <a:extLst>
              <a:ext uri="{FF2B5EF4-FFF2-40B4-BE49-F238E27FC236}">
                <a16:creationId xmlns:a16="http://schemas.microsoft.com/office/drawing/2014/main" id="{8E738F0A-86AA-1B5F-B34E-655FFC5019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173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Определение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Сърдечната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е </a:t>
            </a:r>
            <a:r>
              <a:rPr lang="ru-RU" dirty="0" err="1"/>
              <a:t>невъзможност</a:t>
            </a:r>
            <a:r>
              <a:rPr lang="ru-RU" dirty="0"/>
              <a:t> на </a:t>
            </a:r>
            <a:r>
              <a:rPr lang="ru-RU" dirty="0" err="1"/>
              <a:t>сърцето</a:t>
            </a:r>
            <a:r>
              <a:rPr lang="ru-RU" dirty="0"/>
              <a:t> да </a:t>
            </a:r>
            <a:r>
              <a:rPr lang="ru-RU" dirty="0" err="1"/>
              <a:t>изпомпва</a:t>
            </a:r>
            <a:r>
              <a:rPr lang="ru-RU" dirty="0"/>
              <a:t> адекватно за </a:t>
            </a:r>
            <a:r>
              <a:rPr lang="ru-RU" dirty="0" err="1"/>
              <a:t>нуждите</a:t>
            </a:r>
            <a:r>
              <a:rPr lang="ru-RU" dirty="0"/>
              <a:t> на </a:t>
            </a:r>
            <a:r>
              <a:rPr lang="ru-RU" dirty="0" err="1"/>
              <a:t>тялото</a:t>
            </a:r>
            <a:r>
              <a:rPr lang="ru-RU" dirty="0"/>
              <a:t> количество </a:t>
            </a:r>
            <a:r>
              <a:rPr lang="ru-RU" dirty="0" err="1"/>
              <a:t>кръв</a:t>
            </a:r>
            <a:r>
              <a:rPr lang="ru-RU" dirty="0"/>
              <a:t>.</a:t>
            </a:r>
          </a:p>
          <a:p>
            <a:r>
              <a:rPr lang="ru-RU" dirty="0" err="1"/>
              <a:t>Клиничен</a:t>
            </a:r>
            <a:r>
              <a:rPr lang="ru-RU" dirty="0"/>
              <a:t> синдром на </a:t>
            </a:r>
            <a:r>
              <a:rPr lang="ru-RU" dirty="0" err="1"/>
              <a:t>лесна</a:t>
            </a:r>
            <a:r>
              <a:rPr lang="ru-RU" dirty="0"/>
              <a:t> умора, </a:t>
            </a:r>
            <a:r>
              <a:rPr lang="ru-RU" dirty="0" err="1"/>
              <a:t>задух</a:t>
            </a:r>
            <a:r>
              <a:rPr lang="ru-RU" dirty="0"/>
              <a:t>, ограничен физически </a:t>
            </a:r>
            <a:r>
              <a:rPr lang="ru-RU" dirty="0" err="1"/>
              <a:t>капацитет</a:t>
            </a:r>
            <a:r>
              <a:rPr lang="ru-RU" dirty="0"/>
              <a:t>, </a:t>
            </a:r>
            <a:r>
              <a:rPr lang="ru-RU" dirty="0" err="1"/>
              <a:t>белодробен</a:t>
            </a:r>
            <a:r>
              <a:rPr lang="ru-RU" dirty="0"/>
              <a:t> и/или системен застой, </a:t>
            </a:r>
            <a:r>
              <a:rPr lang="ru-RU" dirty="0" err="1"/>
              <a:t>които</a:t>
            </a:r>
            <a:r>
              <a:rPr lang="ru-RU" dirty="0"/>
              <a:t> се </a:t>
            </a:r>
            <a:r>
              <a:rPr lang="ru-RU" dirty="0" err="1"/>
              <a:t>дължат</a:t>
            </a:r>
            <a:r>
              <a:rPr lang="ru-RU" dirty="0"/>
              <a:t> на:</a:t>
            </a:r>
          </a:p>
          <a:p>
            <a:pPr lvl="1"/>
            <a:r>
              <a:rPr lang="ru-RU" dirty="0" err="1"/>
              <a:t>невъзможността</a:t>
            </a:r>
            <a:r>
              <a:rPr lang="ru-RU" dirty="0"/>
              <a:t> на </a:t>
            </a:r>
            <a:r>
              <a:rPr lang="ru-RU" dirty="0" err="1"/>
              <a:t>сърцето</a:t>
            </a:r>
            <a:r>
              <a:rPr lang="ru-RU" dirty="0"/>
              <a:t> да </a:t>
            </a:r>
            <a:r>
              <a:rPr lang="ru-RU" dirty="0" err="1"/>
              <a:t>изпомпва</a:t>
            </a:r>
            <a:r>
              <a:rPr lang="ru-RU" dirty="0"/>
              <a:t> </a:t>
            </a:r>
            <a:r>
              <a:rPr lang="ru-RU" dirty="0" err="1"/>
              <a:t>достатъчно</a:t>
            </a:r>
            <a:r>
              <a:rPr lang="ru-RU" dirty="0"/>
              <a:t> количество </a:t>
            </a:r>
            <a:r>
              <a:rPr lang="ru-RU" dirty="0" err="1"/>
              <a:t>кръв</a:t>
            </a:r>
            <a:r>
              <a:rPr lang="ru-RU" dirty="0"/>
              <a:t> (</a:t>
            </a:r>
            <a:r>
              <a:rPr lang="ru-RU" dirty="0" err="1">
                <a:solidFill>
                  <a:srgbClr val="FF0000"/>
                </a:solidFill>
              </a:rPr>
              <a:t>систолна</a:t>
            </a:r>
            <a:r>
              <a:rPr lang="ru-RU" dirty="0">
                <a:solidFill>
                  <a:srgbClr val="FF0000"/>
                </a:solidFill>
              </a:rPr>
              <a:t> камерна дисфункция</a:t>
            </a:r>
            <a:r>
              <a:rPr lang="ru-RU" dirty="0"/>
              <a:t>) и/или </a:t>
            </a:r>
          </a:p>
          <a:p>
            <a:pPr lvl="1"/>
            <a:r>
              <a:rPr lang="ru-RU" dirty="0" err="1"/>
              <a:t>невъзможност</a:t>
            </a:r>
            <a:r>
              <a:rPr lang="ru-RU" dirty="0"/>
              <a:t> да приема </a:t>
            </a:r>
            <a:r>
              <a:rPr lang="ru-RU" dirty="0" err="1"/>
              <a:t>кръв</a:t>
            </a:r>
            <a:r>
              <a:rPr lang="ru-RU" dirty="0"/>
              <a:t> (</a:t>
            </a:r>
            <a:r>
              <a:rPr lang="ru-RU" dirty="0" err="1">
                <a:solidFill>
                  <a:srgbClr val="FF0000"/>
                </a:solidFill>
              </a:rPr>
              <a:t>диастолна</a:t>
            </a:r>
            <a:r>
              <a:rPr lang="ru-RU" dirty="0">
                <a:solidFill>
                  <a:srgbClr val="FF0000"/>
                </a:solidFill>
              </a:rPr>
              <a:t> камерна дисфункция</a:t>
            </a:r>
            <a:r>
              <a:rPr lang="ru-RU" dirty="0"/>
              <a:t>), за да </a:t>
            </a:r>
            <a:r>
              <a:rPr lang="ru-RU" dirty="0" err="1"/>
              <a:t>задоволи</a:t>
            </a:r>
            <a:r>
              <a:rPr lang="ru-RU" dirty="0"/>
              <a:t> </a:t>
            </a:r>
            <a:r>
              <a:rPr lang="ru-RU" dirty="0" err="1"/>
              <a:t>метаболните</a:t>
            </a:r>
            <a:r>
              <a:rPr lang="ru-RU" dirty="0"/>
              <a:t> потребности на </a:t>
            </a:r>
            <a:r>
              <a:rPr lang="ru-RU" dirty="0" err="1"/>
              <a:t>тъканите</a:t>
            </a:r>
            <a:r>
              <a:rPr lang="ru-RU" dirty="0"/>
              <a:t>, или </a:t>
            </a:r>
            <a:r>
              <a:rPr lang="ru-RU" dirty="0" err="1"/>
              <a:t>това</a:t>
            </a:r>
            <a:r>
              <a:rPr lang="ru-RU" dirty="0"/>
              <a:t> става </a:t>
            </a:r>
            <a:r>
              <a:rPr lang="ru-RU" dirty="0" err="1"/>
              <a:t>възможно</a:t>
            </a:r>
            <a:r>
              <a:rPr lang="ru-RU" dirty="0"/>
              <a:t> за сметка на </a:t>
            </a:r>
            <a:r>
              <a:rPr lang="ru-RU" dirty="0" err="1"/>
              <a:t>абнормно</a:t>
            </a:r>
            <a:r>
              <a:rPr lang="ru-RU" dirty="0"/>
              <a:t> </a:t>
            </a:r>
            <a:r>
              <a:rPr lang="ru-RU" dirty="0" err="1"/>
              <a:t>повишено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 на камерно </a:t>
            </a:r>
            <a:r>
              <a:rPr lang="ru-RU" dirty="0" err="1"/>
              <a:t>пълнене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64123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bg-BG" dirty="0"/>
              <a:t>Епидемиология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В Европа </a:t>
            </a:r>
            <a:r>
              <a:rPr lang="ru-RU" dirty="0" err="1"/>
              <a:t>честотата</a:t>
            </a:r>
            <a:r>
              <a:rPr lang="ru-RU" dirty="0"/>
              <a:t> на </a:t>
            </a:r>
            <a:r>
              <a:rPr lang="ru-RU" dirty="0" err="1"/>
              <a:t>симптомната</a:t>
            </a:r>
            <a:r>
              <a:rPr lang="ru-RU" dirty="0"/>
              <a:t> СН се </a:t>
            </a:r>
            <a:r>
              <a:rPr lang="ru-RU" dirty="0" err="1"/>
              <a:t>движи</a:t>
            </a:r>
            <a:r>
              <a:rPr lang="ru-RU" dirty="0"/>
              <a:t> от 0,4% до 2%. При население от  900 </a:t>
            </a:r>
            <a:r>
              <a:rPr lang="ru-RU" dirty="0" err="1"/>
              <a:t>милиона</a:t>
            </a:r>
            <a:r>
              <a:rPr lang="ru-RU" dirty="0"/>
              <a:t> около 10 </a:t>
            </a:r>
            <a:r>
              <a:rPr lang="ru-RU" dirty="0" err="1"/>
              <a:t>милиона</a:t>
            </a:r>
            <a:r>
              <a:rPr lang="ru-RU" dirty="0"/>
              <a:t> души </a:t>
            </a:r>
            <a:r>
              <a:rPr lang="ru-RU" dirty="0" err="1"/>
              <a:t>са</a:t>
            </a:r>
            <a:r>
              <a:rPr lang="ru-RU" dirty="0"/>
              <a:t> с </a:t>
            </a:r>
            <a:r>
              <a:rPr lang="ru-RU" dirty="0" err="1"/>
              <a:t>клинични</a:t>
            </a:r>
            <a:r>
              <a:rPr lang="ru-RU" dirty="0"/>
              <a:t> прояви на СН. </a:t>
            </a:r>
          </a:p>
          <a:p>
            <a:r>
              <a:rPr lang="ru-RU" dirty="0" err="1"/>
              <a:t>Още</a:t>
            </a:r>
            <a:r>
              <a:rPr lang="ru-RU" dirty="0"/>
              <a:t> толкова </a:t>
            </a:r>
            <a:r>
              <a:rPr lang="ru-RU" dirty="0" err="1"/>
              <a:t>са</a:t>
            </a:r>
            <a:r>
              <a:rPr lang="ru-RU" dirty="0"/>
              <a:t> с </a:t>
            </a:r>
            <a:r>
              <a:rPr lang="ru-RU" dirty="0" err="1"/>
              <a:t>асимптомна</a:t>
            </a:r>
            <a:r>
              <a:rPr lang="ru-RU" dirty="0"/>
              <a:t> </a:t>
            </a:r>
            <a:r>
              <a:rPr lang="ru-RU" dirty="0" err="1"/>
              <a:t>сърдечна</a:t>
            </a:r>
            <a:r>
              <a:rPr lang="ru-RU" dirty="0"/>
              <a:t> дисфункция. </a:t>
            </a:r>
            <a:r>
              <a:rPr lang="ru-RU" dirty="0" err="1"/>
              <a:t>Броят</a:t>
            </a:r>
            <a:r>
              <a:rPr lang="ru-RU" dirty="0"/>
              <a:t> на </a:t>
            </a:r>
            <a:r>
              <a:rPr lang="ru-RU" dirty="0" err="1"/>
              <a:t>случаите</a:t>
            </a:r>
            <a:r>
              <a:rPr lang="ru-RU" dirty="0"/>
              <a:t> </a:t>
            </a:r>
            <a:r>
              <a:rPr lang="ru-RU" dirty="0" err="1"/>
              <a:t>нараства</a:t>
            </a:r>
            <a:r>
              <a:rPr lang="ru-RU" dirty="0"/>
              <a:t> с </a:t>
            </a:r>
            <a:r>
              <a:rPr lang="ru-RU" dirty="0" err="1"/>
              <a:t>напредване</a:t>
            </a:r>
            <a:r>
              <a:rPr lang="ru-RU" dirty="0"/>
              <a:t> на </a:t>
            </a:r>
            <a:r>
              <a:rPr lang="ru-RU" dirty="0" err="1"/>
              <a:t>възрастта</a:t>
            </a:r>
            <a:r>
              <a:rPr lang="ru-RU" dirty="0"/>
              <a:t>. </a:t>
            </a:r>
          </a:p>
          <a:p>
            <a:r>
              <a:rPr lang="ru-RU" dirty="0" err="1"/>
              <a:t>Левокамерна</a:t>
            </a:r>
            <a:r>
              <a:rPr lang="ru-RU" dirty="0"/>
              <a:t> дисфункция се </a:t>
            </a:r>
            <a:r>
              <a:rPr lang="ru-RU" dirty="0" err="1"/>
              <a:t>установява</a:t>
            </a:r>
            <a:r>
              <a:rPr lang="ru-RU" dirty="0"/>
              <a:t> при 2% от </a:t>
            </a:r>
            <a:r>
              <a:rPr lang="ru-RU" dirty="0" err="1"/>
              <a:t>населението</a:t>
            </a:r>
            <a:r>
              <a:rPr lang="ru-RU" dirty="0"/>
              <a:t> между 25 и 65 </a:t>
            </a:r>
            <a:r>
              <a:rPr lang="ru-RU" dirty="0" err="1"/>
              <a:t>години</a:t>
            </a:r>
            <a:r>
              <a:rPr lang="ru-RU" dirty="0"/>
              <a:t>, а при </a:t>
            </a:r>
            <a:r>
              <a:rPr lang="ru-RU" dirty="0" err="1"/>
              <a:t>хората</a:t>
            </a:r>
            <a:r>
              <a:rPr lang="ru-RU" dirty="0"/>
              <a:t> над 65 г., </a:t>
            </a:r>
            <a:r>
              <a:rPr lang="ru-RU" dirty="0" err="1"/>
              <a:t>този</a:t>
            </a:r>
            <a:r>
              <a:rPr lang="ru-RU" dirty="0"/>
              <a:t> процент се </a:t>
            </a:r>
            <a:r>
              <a:rPr lang="ru-RU" dirty="0" err="1"/>
              <a:t>движи</a:t>
            </a:r>
            <a:r>
              <a:rPr lang="ru-RU" dirty="0"/>
              <a:t> между 4% и 6%.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123244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bg-BG" dirty="0"/>
              <a:t>Систолна или диастолна дисфункция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836712"/>
            <a:ext cx="9036496" cy="6021288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В </a:t>
            </a:r>
            <a:r>
              <a:rPr lang="ru-RU" dirty="0" err="1"/>
              <a:t>основата</a:t>
            </a:r>
            <a:r>
              <a:rPr lang="ru-RU" dirty="0"/>
              <a:t> на СН </a:t>
            </a:r>
            <a:r>
              <a:rPr lang="ru-RU" dirty="0" err="1"/>
              <a:t>стои</a:t>
            </a:r>
            <a:r>
              <a:rPr lang="ru-RU" dirty="0"/>
              <a:t> </a:t>
            </a:r>
            <a:r>
              <a:rPr lang="ru-RU" dirty="0" err="1"/>
              <a:t>сърдечната</a:t>
            </a:r>
            <a:r>
              <a:rPr lang="ru-RU" dirty="0"/>
              <a:t> дисфункция. </a:t>
            </a:r>
          </a:p>
          <a:p>
            <a:r>
              <a:rPr lang="ru-RU" dirty="0" err="1">
                <a:solidFill>
                  <a:srgbClr val="FF0000"/>
                </a:solidFill>
              </a:rPr>
              <a:t>Систолната</a:t>
            </a:r>
            <a:r>
              <a:rPr lang="ru-RU" dirty="0">
                <a:solidFill>
                  <a:srgbClr val="FF0000"/>
                </a:solidFill>
              </a:rPr>
              <a:t> дисфункция </a:t>
            </a:r>
            <a:r>
              <a:rPr lang="ru-RU" dirty="0"/>
              <a:t>се </a:t>
            </a:r>
            <a:r>
              <a:rPr lang="ru-RU" dirty="0" err="1"/>
              <a:t>характеризира</a:t>
            </a:r>
            <a:r>
              <a:rPr lang="ru-RU" dirty="0"/>
              <a:t> с </a:t>
            </a:r>
            <a:r>
              <a:rPr lang="ru-RU" dirty="0" err="1"/>
              <a:t>намалена</a:t>
            </a:r>
            <a:r>
              <a:rPr lang="ru-RU" dirty="0"/>
              <a:t> </a:t>
            </a:r>
            <a:r>
              <a:rPr lang="ru-RU" dirty="0" err="1"/>
              <a:t>помпена</a:t>
            </a:r>
            <a:r>
              <a:rPr lang="ru-RU" dirty="0"/>
              <a:t> </a:t>
            </a:r>
            <a:r>
              <a:rPr lang="ru-RU" dirty="0" err="1"/>
              <a:t>дейност</a:t>
            </a:r>
            <a:r>
              <a:rPr lang="ru-RU" dirty="0"/>
              <a:t> на </a:t>
            </a:r>
            <a:r>
              <a:rPr lang="ru-RU" dirty="0" err="1"/>
              <a:t>сърцето</a:t>
            </a:r>
            <a:r>
              <a:rPr lang="ru-RU" dirty="0"/>
              <a:t>, при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намалена</a:t>
            </a:r>
            <a:r>
              <a:rPr lang="ru-RU" dirty="0"/>
              <a:t> фракция на </a:t>
            </a:r>
            <a:r>
              <a:rPr lang="ru-RU" dirty="0" err="1"/>
              <a:t>изтласкване</a:t>
            </a:r>
            <a:r>
              <a:rPr lang="ru-RU" dirty="0"/>
              <a:t> (ФИ) и увеличен </a:t>
            </a:r>
            <a:r>
              <a:rPr lang="ru-RU" dirty="0" err="1"/>
              <a:t>телесистолен</a:t>
            </a:r>
            <a:r>
              <a:rPr lang="ru-RU" dirty="0"/>
              <a:t> </a:t>
            </a:r>
            <a:r>
              <a:rPr lang="ru-RU" dirty="0" err="1"/>
              <a:t>обем</a:t>
            </a:r>
            <a:r>
              <a:rPr lang="ru-RU" dirty="0"/>
              <a:t> на </a:t>
            </a:r>
            <a:r>
              <a:rPr lang="ru-RU" dirty="0" err="1"/>
              <a:t>засегнатата</a:t>
            </a:r>
            <a:r>
              <a:rPr lang="ru-RU" dirty="0"/>
              <a:t> </a:t>
            </a:r>
            <a:r>
              <a:rPr lang="ru-RU" dirty="0" err="1"/>
              <a:t>сърдечна</a:t>
            </a:r>
            <a:r>
              <a:rPr lang="ru-RU" dirty="0"/>
              <a:t> камера. </a:t>
            </a:r>
          </a:p>
          <a:p>
            <a:r>
              <a:rPr lang="ru-RU" dirty="0" err="1">
                <a:solidFill>
                  <a:srgbClr val="FF0000"/>
                </a:solidFill>
              </a:rPr>
              <a:t>Диастолната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сърдечна</a:t>
            </a:r>
            <a:r>
              <a:rPr lang="ru-RU" dirty="0">
                <a:solidFill>
                  <a:srgbClr val="FF0000"/>
                </a:solidFill>
              </a:rPr>
              <a:t> дисфункция </a:t>
            </a:r>
            <a:r>
              <a:rPr lang="ru-RU" dirty="0" err="1"/>
              <a:t>включва</a:t>
            </a:r>
            <a:r>
              <a:rPr lang="ru-RU" dirty="0"/>
              <a:t> нарушение на </a:t>
            </a:r>
            <a:r>
              <a:rPr lang="ru-RU" dirty="0" err="1"/>
              <a:t>релаксацията</a:t>
            </a:r>
            <a:r>
              <a:rPr lang="ru-RU" dirty="0"/>
              <a:t> на </a:t>
            </a:r>
            <a:r>
              <a:rPr lang="ru-RU" dirty="0" err="1"/>
              <a:t>камерата</a:t>
            </a:r>
            <a:r>
              <a:rPr lang="ru-RU" dirty="0"/>
              <a:t> по </a:t>
            </a:r>
            <a:r>
              <a:rPr lang="ru-RU" dirty="0" err="1"/>
              <a:t>време</a:t>
            </a:r>
            <a:r>
              <a:rPr lang="ru-RU" dirty="0"/>
              <a:t> на диастола при </a:t>
            </a:r>
            <a:r>
              <a:rPr lang="ru-RU" dirty="0" err="1"/>
              <a:t>запазена</a:t>
            </a:r>
            <a:r>
              <a:rPr lang="ru-RU" dirty="0"/>
              <a:t> </a:t>
            </a:r>
            <a:r>
              <a:rPr lang="ru-RU" dirty="0" err="1"/>
              <a:t>систолна</a:t>
            </a:r>
            <a:r>
              <a:rPr lang="ru-RU" dirty="0"/>
              <a:t> функция. </a:t>
            </a:r>
            <a:r>
              <a:rPr lang="ru-RU" dirty="0" err="1"/>
              <a:t>Намалената</a:t>
            </a:r>
            <a:r>
              <a:rPr lang="ru-RU" dirty="0"/>
              <a:t> камерна релаксация </a:t>
            </a:r>
            <a:r>
              <a:rPr lang="ru-RU" dirty="0" err="1"/>
              <a:t>обуславя</a:t>
            </a:r>
            <a:r>
              <a:rPr lang="ru-RU" dirty="0"/>
              <a:t> </a:t>
            </a:r>
            <a:r>
              <a:rPr lang="ru-RU" dirty="0" err="1"/>
              <a:t>нарушаване</a:t>
            </a:r>
            <a:r>
              <a:rPr lang="ru-RU" dirty="0"/>
              <a:t> на </a:t>
            </a:r>
            <a:r>
              <a:rPr lang="ru-RU" dirty="0" err="1"/>
              <a:t>нейното</a:t>
            </a:r>
            <a:r>
              <a:rPr lang="ru-RU" dirty="0"/>
              <a:t> </a:t>
            </a:r>
            <a:r>
              <a:rPr lang="ru-RU" dirty="0" err="1"/>
              <a:t>пълнене</a:t>
            </a:r>
            <a:r>
              <a:rPr lang="ru-RU" dirty="0"/>
              <a:t> с </a:t>
            </a:r>
            <a:r>
              <a:rPr lang="ru-RU" dirty="0" err="1"/>
              <a:t>кръв</a:t>
            </a:r>
            <a:r>
              <a:rPr lang="ru-RU" dirty="0"/>
              <a:t>. </a:t>
            </a:r>
          </a:p>
          <a:p>
            <a:r>
              <a:rPr lang="ru-RU" dirty="0"/>
              <a:t>Причини за дисфункция:</a:t>
            </a:r>
          </a:p>
          <a:p>
            <a:pPr lvl="1"/>
            <a:r>
              <a:rPr lang="ru-RU" dirty="0" err="1"/>
              <a:t>Систолна</a:t>
            </a:r>
            <a:r>
              <a:rPr lang="ru-RU" dirty="0"/>
              <a:t> дисфункция се </a:t>
            </a:r>
            <a:r>
              <a:rPr lang="ru-RU" dirty="0" err="1"/>
              <a:t>наблюдава</a:t>
            </a:r>
            <a:r>
              <a:rPr lang="ru-RU" dirty="0"/>
              <a:t> </a:t>
            </a:r>
            <a:r>
              <a:rPr lang="ru-RU" dirty="0" err="1"/>
              <a:t>най-често</a:t>
            </a:r>
            <a:r>
              <a:rPr lang="ru-RU" dirty="0"/>
              <a:t> при </a:t>
            </a:r>
            <a:r>
              <a:rPr lang="ru-RU" dirty="0" err="1"/>
              <a:t>исхемична</a:t>
            </a:r>
            <a:r>
              <a:rPr lang="ru-RU" dirty="0"/>
              <a:t> </a:t>
            </a:r>
            <a:r>
              <a:rPr lang="ru-RU" dirty="0" err="1"/>
              <a:t>болест</a:t>
            </a:r>
            <a:r>
              <a:rPr lang="ru-RU" dirty="0"/>
              <a:t> на </a:t>
            </a:r>
            <a:r>
              <a:rPr lang="ru-RU" dirty="0" err="1"/>
              <a:t>сърцето</a:t>
            </a:r>
            <a:r>
              <a:rPr lang="ru-RU" dirty="0"/>
              <a:t> (ИБС) – инфаркт на миокарда или </a:t>
            </a:r>
            <a:r>
              <a:rPr lang="ru-RU" dirty="0" err="1"/>
              <a:t>съществуваща</a:t>
            </a:r>
            <a:r>
              <a:rPr lang="ru-RU" dirty="0"/>
              <a:t> тиха </a:t>
            </a:r>
            <a:r>
              <a:rPr lang="ru-RU" dirty="0" err="1"/>
              <a:t>миокардна</a:t>
            </a:r>
            <a:r>
              <a:rPr lang="ru-RU" dirty="0"/>
              <a:t> </a:t>
            </a:r>
            <a:r>
              <a:rPr lang="ru-RU" dirty="0" err="1"/>
              <a:t>исхемия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Диастолната</a:t>
            </a:r>
            <a:r>
              <a:rPr lang="ru-RU" dirty="0"/>
              <a:t> дисфункция е </a:t>
            </a:r>
            <a:r>
              <a:rPr lang="ru-RU" dirty="0" err="1"/>
              <a:t>сравнително</a:t>
            </a:r>
            <a:r>
              <a:rPr lang="ru-RU" dirty="0"/>
              <a:t> рядка при </a:t>
            </a:r>
            <a:r>
              <a:rPr lang="ru-RU" dirty="0" err="1"/>
              <a:t>млади</a:t>
            </a:r>
            <a:r>
              <a:rPr lang="ru-RU" dirty="0"/>
              <a:t> хора и е </a:t>
            </a:r>
            <a:r>
              <a:rPr lang="ru-RU" dirty="0" err="1"/>
              <a:t>честа</a:t>
            </a:r>
            <a:r>
              <a:rPr lang="ru-RU" dirty="0"/>
              <a:t> при лица в </a:t>
            </a:r>
            <a:r>
              <a:rPr lang="ru-RU" dirty="0" err="1"/>
              <a:t>напреднала</a:t>
            </a:r>
            <a:r>
              <a:rPr lang="ru-RU" dirty="0"/>
              <a:t> </a:t>
            </a:r>
            <a:r>
              <a:rPr lang="ru-RU" dirty="0" err="1"/>
              <a:t>възраст</a:t>
            </a:r>
            <a:r>
              <a:rPr lang="ru-RU" dirty="0"/>
              <a:t>, при </a:t>
            </a:r>
            <a:r>
              <a:rPr lang="ru-RU" dirty="0" err="1"/>
              <a:t>които</a:t>
            </a:r>
            <a:r>
              <a:rPr lang="ru-RU" dirty="0"/>
              <a:t> е </a:t>
            </a:r>
            <a:r>
              <a:rPr lang="ru-RU" dirty="0" err="1"/>
              <a:t>налице</a:t>
            </a:r>
            <a:r>
              <a:rPr lang="ru-RU" dirty="0"/>
              <a:t> камерна </a:t>
            </a:r>
            <a:r>
              <a:rPr lang="ru-RU" dirty="0" err="1"/>
              <a:t>хипертрофия</a:t>
            </a:r>
            <a:r>
              <a:rPr lang="ru-RU" dirty="0"/>
              <a:t> и/или </a:t>
            </a:r>
            <a:r>
              <a:rPr lang="ru-RU" dirty="0" err="1"/>
              <a:t>миокардна</a:t>
            </a:r>
            <a:r>
              <a:rPr lang="ru-RU" dirty="0"/>
              <a:t> </a:t>
            </a:r>
            <a:r>
              <a:rPr lang="ru-RU" dirty="0" err="1"/>
              <a:t>исхемия</a:t>
            </a:r>
            <a:r>
              <a:rPr lang="ru-RU" dirty="0"/>
              <a:t>. </a:t>
            </a:r>
          </a:p>
          <a:p>
            <a:pPr lvl="1"/>
            <a:r>
              <a:rPr lang="ru-RU" dirty="0"/>
              <a:t>Не </a:t>
            </a:r>
            <a:r>
              <a:rPr lang="ru-RU" dirty="0" err="1"/>
              <a:t>рядко</a:t>
            </a:r>
            <a:r>
              <a:rPr lang="ru-RU" dirty="0"/>
              <a:t> при един и </a:t>
            </a:r>
            <a:r>
              <a:rPr lang="ru-RU" dirty="0" err="1"/>
              <a:t>същи</a:t>
            </a:r>
            <a:r>
              <a:rPr lang="ru-RU" dirty="0"/>
              <a:t> пациент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едновременно</a:t>
            </a:r>
            <a:r>
              <a:rPr lang="ru-RU" dirty="0"/>
              <a:t> или </a:t>
            </a:r>
            <a:r>
              <a:rPr lang="ru-RU" dirty="0" err="1"/>
              <a:t>последователно</a:t>
            </a:r>
            <a:r>
              <a:rPr lang="ru-RU" dirty="0"/>
              <a:t> </a:t>
            </a:r>
            <a:r>
              <a:rPr lang="ru-RU" dirty="0" err="1"/>
              <a:t>оформяне</a:t>
            </a:r>
            <a:r>
              <a:rPr lang="ru-RU" dirty="0"/>
              <a:t> на </a:t>
            </a:r>
            <a:r>
              <a:rPr lang="ru-RU" dirty="0" err="1"/>
              <a:t>систолна</a:t>
            </a:r>
            <a:r>
              <a:rPr lang="ru-RU" dirty="0"/>
              <a:t> и </a:t>
            </a:r>
            <a:r>
              <a:rPr lang="ru-RU" dirty="0" err="1"/>
              <a:t>диастолна</a:t>
            </a:r>
            <a:r>
              <a:rPr lang="ru-RU" dirty="0"/>
              <a:t> дисфункция. При част от </a:t>
            </a:r>
            <a:r>
              <a:rPr lang="ru-RU" dirty="0" err="1"/>
              <a:t>случаите</a:t>
            </a:r>
            <a:r>
              <a:rPr lang="ru-RU" dirty="0"/>
              <a:t>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сърдечна</a:t>
            </a:r>
            <a:r>
              <a:rPr lang="ru-RU" dirty="0"/>
              <a:t> дисфункция </a:t>
            </a:r>
            <a:r>
              <a:rPr lang="ru-RU" dirty="0" err="1"/>
              <a:t>тя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съществува</a:t>
            </a:r>
            <a:r>
              <a:rPr lang="ru-RU" dirty="0"/>
              <a:t> за известно </a:t>
            </a:r>
            <a:r>
              <a:rPr lang="ru-RU" dirty="0" err="1"/>
              <a:t>време</a:t>
            </a:r>
            <a:r>
              <a:rPr lang="ru-RU" dirty="0"/>
              <a:t> </a:t>
            </a:r>
            <a:r>
              <a:rPr lang="ru-RU" dirty="0" err="1"/>
              <a:t>безсимптомно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372728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Остра или хронична СН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600200"/>
            <a:ext cx="9036496" cy="4525963"/>
          </a:xfrm>
        </p:spPr>
        <p:txBody>
          <a:bodyPr/>
          <a:lstStyle/>
          <a:p>
            <a:r>
              <a:rPr lang="ru-RU" dirty="0" err="1"/>
              <a:t>Хроничната</a:t>
            </a:r>
            <a:r>
              <a:rPr lang="ru-RU" dirty="0"/>
              <a:t>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(ХСН) </a:t>
            </a:r>
            <a:r>
              <a:rPr lang="ru-RU" dirty="0" err="1"/>
              <a:t>може</a:t>
            </a:r>
            <a:r>
              <a:rPr lang="ru-RU" dirty="0"/>
              <a:t> да се </a:t>
            </a:r>
            <a:r>
              <a:rPr lang="ru-RU" dirty="0" err="1"/>
              <a:t>изяви</a:t>
            </a:r>
            <a:r>
              <a:rPr lang="ru-RU" dirty="0"/>
              <a:t> за </a:t>
            </a:r>
            <a:r>
              <a:rPr lang="ru-RU" dirty="0" err="1"/>
              <a:t>първи</a:t>
            </a:r>
            <a:r>
              <a:rPr lang="ru-RU" dirty="0"/>
              <a:t> </a:t>
            </a:r>
            <a:r>
              <a:rPr lang="ru-RU" dirty="0" err="1"/>
              <a:t>път</a:t>
            </a:r>
            <a:r>
              <a:rPr lang="ru-RU" dirty="0"/>
              <a:t> с </a:t>
            </a:r>
            <a:r>
              <a:rPr lang="ru-RU" dirty="0" err="1"/>
              <a:t>появата</a:t>
            </a:r>
            <a:r>
              <a:rPr lang="ru-RU" dirty="0"/>
              <a:t> на остра СН или в </a:t>
            </a:r>
            <a:r>
              <a:rPr lang="ru-RU" dirty="0" err="1"/>
              <a:t>своето</a:t>
            </a:r>
            <a:r>
              <a:rPr lang="ru-RU" dirty="0"/>
              <a:t> </a:t>
            </a:r>
            <a:r>
              <a:rPr lang="ru-RU" dirty="0" err="1"/>
              <a:t>хронично</a:t>
            </a:r>
            <a:r>
              <a:rPr lang="ru-RU" dirty="0"/>
              <a:t> </a:t>
            </a:r>
            <a:r>
              <a:rPr lang="ru-RU" dirty="0" err="1"/>
              <a:t>протичане</a:t>
            </a:r>
            <a:r>
              <a:rPr lang="ru-RU" dirty="0"/>
              <a:t> да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епизоди</a:t>
            </a:r>
            <a:r>
              <a:rPr lang="ru-RU" dirty="0"/>
              <a:t> на </a:t>
            </a:r>
            <a:r>
              <a:rPr lang="ru-RU" dirty="0" err="1"/>
              <a:t>изостряне</a:t>
            </a:r>
            <a:r>
              <a:rPr lang="ru-RU" dirty="0"/>
              <a:t>. </a:t>
            </a:r>
          </a:p>
          <a:p>
            <a:r>
              <a:rPr lang="ru-RU" dirty="0" err="1"/>
              <a:t>Терминът</a:t>
            </a:r>
            <a:r>
              <a:rPr lang="ru-RU" dirty="0"/>
              <a:t> остра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се </a:t>
            </a:r>
            <a:r>
              <a:rPr lang="ru-RU" dirty="0" err="1"/>
              <a:t>използва</a:t>
            </a:r>
            <a:r>
              <a:rPr lang="ru-RU" dirty="0"/>
              <a:t> за </a:t>
            </a:r>
            <a:r>
              <a:rPr lang="ru-RU" dirty="0" err="1"/>
              <a:t>обозначаване</a:t>
            </a:r>
            <a:r>
              <a:rPr lang="ru-RU" dirty="0"/>
              <a:t> на острия кардиогенен </a:t>
            </a:r>
            <a:r>
              <a:rPr lang="ru-RU" dirty="0" err="1"/>
              <a:t>белодробен</a:t>
            </a:r>
            <a:r>
              <a:rPr lang="ru-RU" dirty="0"/>
              <a:t> </a:t>
            </a:r>
            <a:r>
              <a:rPr lang="ru-RU" dirty="0" err="1"/>
              <a:t>оток</a:t>
            </a:r>
            <a:r>
              <a:rPr lang="ru-RU" dirty="0"/>
              <a:t> и на </a:t>
            </a:r>
            <a:r>
              <a:rPr lang="ru-RU" dirty="0" err="1"/>
              <a:t>кардиогенния</a:t>
            </a:r>
            <a:r>
              <a:rPr lang="ru-RU" dirty="0"/>
              <a:t> шок.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7654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1856"/>
            <a:ext cx="8229600" cy="834856"/>
          </a:xfrm>
        </p:spPr>
        <p:txBody>
          <a:bodyPr/>
          <a:lstStyle/>
          <a:p>
            <a:r>
              <a:rPr lang="bg-BG" dirty="0"/>
              <a:t>СН с нисък или висок дебит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При </a:t>
            </a:r>
            <a:r>
              <a:rPr lang="ru-RU" dirty="0" err="1"/>
              <a:t>повечето</a:t>
            </a:r>
            <a:r>
              <a:rPr lang="ru-RU" dirty="0"/>
              <a:t> </a:t>
            </a:r>
            <a:r>
              <a:rPr lang="ru-RU" dirty="0" err="1"/>
              <a:t>сърдечни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 при </a:t>
            </a:r>
            <a:r>
              <a:rPr lang="ru-RU" dirty="0" err="1"/>
              <a:t>настъпила</a:t>
            </a:r>
            <a:r>
              <a:rPr lang="ru-RU" dirty="0"/>
              <a:t> СН </a:t>
            </a:r>
            <a:r>
              <a:rPr lang="ru-RU" dirty="0" err="1">
                <a:solidFill>
                  <a:srgbClr val="FF0000"/>
                </a:solidFill>
              </a:rPr>
              <a:t>сърдечният</a:t>
            </a:r>
            <a:r>
              <a:rPr lang="ru-RU" dirty="0">
                <a:solidFill>
                  <a:srgbClr val="FF0000"/>
                </a:solidFill>
              </a:rPr>
              <a:t> дебит не </a:t>
            </a:r>
            <a:r>
              <a:rPr lang="ru-RU" dirty="0" err="1">
                <a:solidFill>
                  <a:srgbClr val="FF0000"/>
                </a:solidFill>
              </a:rPr>
              <a:t>нараства</a:t>
            </a:r>
            <a:r>
              <a:rPr lang="ru-RU" dirty="0">
                <a:solidFill>
                  <a:srgbClr val="FF0000"/>
                </a:solidFill>
              </a:rPr>
              <a:t> при физически усилия или </a:t>
            </a:r>
            <a:r>
              <a:rPr lang="ru-RU" dirty="0" err="1">
                <a:solidFill>
                  <a:srgbClr val="FF0000"/>
                </a:solidFill>
              </a:rPr>
              <a:t>показва</a:t>
            </a:r>
            <a:r>
              <a:rPr lang="ru-RU" dirty="0">
                <a:solidFill>
                  <a:srgbClr val="FF0000"/>
                </a:solidFill>
              </a:rPr>
              <a:t> понижение</a:t>
            </a:r>
            <a:r>
              <a:rPr lang="ru-RU" dirty="0"/>
              <a:t>. При </a:t>
            </a:r>
            <a:r>
              <a:rPr lang="ru-RU" dirty="0" err="1"/>
              <a:t>напредване</a:t>
            </a:r>
            <a:r>
              <a:rPr lang="ru-RU" dirty="0"/>
              <a:t> на СН </a:t>
            </a:r>
            <a:r>
              <a:rPr lang="ru-RU" dirty="0" err="1"/>
              <a:t>сърдечният</a:t>
            </a:r>
            <a:r>
              <a:rPr lang="ru-RU" dirty="0"/>
              <a:t> дебит се </a:t>
            </a:r>
            <a:r>
              <a:rPr lang="ru-RU" dirty="0" err="1"/>
              <a:t>понижава</a:t>
            </a:r>
            <a:r>
              <a:rPr lang="ru-RU" dirty="0"/>
              <a:t> и при </a:t>
            </a:r>
            <a:r>
              <a:rPr lang="ru-RU" dirty="0" err="1"/>
              <a:t>състояние</a:t>
            </a:r>
            <a:r>
              <a:rPr lang="ru-RU" dirty="0"/>
              <a:t> на покой:</a:t>
            </a:r>
            <a:endParaRPr lang="ru-RU" b="1" dirty="0"/>
          </a:p>
          <a:p>
            <a:pPr lvl="1"/>
            <a:r>
              <a:rPr lang="ru-RU" dirty="0" err="1"/>
              <a:t>Исхемична</a:t>
            </a:r>
            <a:r>
              <a:rPr lang="ru-RU" dirty="0"/>
              <a:t> </a:t>
            </a:r>
            <a:r>
              <a:rPr lang="ru-RU" dirty="0" err="1"/>
              <a:t>болест</a:t>
            </a:r>
            <a:r>
              <a:rPr lang="ru-RU" dirty="0"/>
              <a:t> на </a:t>
            </a:r>
            <a:r>
              <a:rPr lang="ru-RU" dirty="0" err="1"/>
              <a:t>сърцето</a:t>
            </a:r>
            <a:endParaRPr lang="ru-RU" dirty="0"/>
          </a:p>
          <a:p>
            <a:pPr lvl="1"/>
            <a:r>
              <a:rPr lang="ru-RU" dirty="0" err="1"/>
              <a:t>Артериална</a:t>
            </a:r>
            <a:r>
              <a:rPr lang="ru-RU" dirty="0"/>
              <a:t> </a:t>
            </a:r>
            <a:r>
              <a:rPr lang="ru-RU" dirty="0" err="1"/>
              <a:t>хипертония</a:t>
            </a:r>
            <a:endParaRPr lang="ru-RU" dirty="0"/>
          </a:p>
          <a:p>
            <a:pPr lvl="1"/>
            <a:r>
              <a:rPr lang="ru-RU" dirty="0" err="1"/>
              <a:t>Клапни</a:t>
            </a:r>
            <a:r>
              <a:rPr lang="ru-RU" dirty="0"/>
              <a:t> </a:t>
            </a:r>
            <a:r>
              <a:rPr lang="ru-RU" dirty="0" err="1"/>
              <a:t>сърдечни</a:t>
            </a:r>
            <a:r>
              <a:rPr lang="ru-RU" dirty="0"/>
              <a:t> </a:t>
            </a:r>
            <a:r>
              <a:rPr lang="ru-RU" dirty="0" err="1"/>
              <a:t>пороци</a:t>
            </a:r>
            <a:endParaRPr lang="ru-RU" dirty="0"/>
          </a:p>
          <a:p>
            <a:pPr lvl="1"/>
            <a:r>
              <a:rPr lang="ru-RU" dirty="0" err="1"/>
              <a:t>Кардиомиопатии</a:t>
            </a:r>
            <a:endParaRPr lang="ru-RU" dirty="0"/>
          </a:p>
          <a:p>
            <a:r>
              <a:rPr lang="ru-RU" dirty="0"/>
              <a:t>При </a:t>
            </a:r>
            <a:r>
              <a:rPr lang="ru-RU" dirty="0" err="1"/>
              <a:t>някои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протичат</a:t>
            </a:r>
            <a:r>
              <a:rPr lang="ru-RU" dirty="0"/>
              <a:t> с </a:t>
            </a:r>
            <a:r>
              <a:rPr lang="ru-RU" dirty="0" err="1">
                <a:solidFill>
                  <a:srgbClr val="FF0000"/>
                </a:solidFill>
              </a:rPr>
              <a:t>повишен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сърдечен</a:t>
            </a:r>
            <a:r>
              <a:rPr lang="ru-RU" dirty="0">
                <a:solidFill>
                  <a:srgbClr val="FF0000"/>
                </a:solidFill>
              </a:rPr>
              <a:t> дебит,</a:t>
            </a:r>
            <a:r>
              <a:rPr lang="ru-RU" dirty="0"/>
              <a:t> при </a:t>
            </a:r>
            <a:r>
              <a:rPr lang="ru-RU" dirty="0" err="1"/>
              <a:t>настъпване</a:t>
            </a:r>
            <a:r>
              <a:rPr lang="ru-RU" dirty="0"/>
              <a:t> на СН </a:t>
            </a:r>
            <a:r>
              <a:rPr lang="ru-RU" dirty="0" err="1"/>
              <a:t>минутният</a:t>
            </a:r>
            <a:r>
              <a:rPr lang="ru-RU" dirty="0"/>
              <a:t> </a:t>
            </a:r>
            <a:r>
              <a:rPr lang="ru-RU" dirty="0" err="1"/>
              <a:t>обем</a:t>
            </a:r>
            <a:r>
              <a:rPr lang="ru-RU" dirty="0"/>
              <a:t> на </a:t>
            </a:r>
            <a:r>
              <a:rPr lang="ru-RU" dirty="0" err="1"/>
              <a:t>сърцето</a:t>
            </a:r>
            <a:r>
              <a:rPr lang="ru-RU" dirty="0"/>
              <a:t> </a:t>
            </a:r>
            <a:r>
              <a:rPr lang="ru-RU" dirty="0" err="1"/>
              <a:t>намалява</a:t>
            </a:r>
            <a:r>
              <a:rPr lang="ru-RU" dirty="0"/>
              <a:t>, но </a:t>
            </a: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повишените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</a:t>
            </a:r>
            <a:r>
              <a:rPr lang="ru-RU" dirty="0" err="1"/>
              <a:t>изходни</a:t>
            </a:r>
            <a:r>
              <a:rPr lang="ru-RU" dirty="0"/>
              <a:t> </a:t>
            </a:r>
            <a:r>
              <a:rPr lang="ru-RU" dirty="0" err="1"/>
              <a:t>стойности</a:t>
            </a:r>
            <a:r>
              <a:rPr lang="ru-RU" dirty="0"/>
              <a:t> </a:t>
            </a:r>
            <a:r>
              <a:rPr lang="ru-RU" dirty="0" err="1"/>
              <a:t>остава</a:t>
            </a:r>
            <a:r>
              <a:rPr lang="ru-RU" dirty="0"/>
              <a:t> </a:t>
            </a:r>
            <a:r>
              <a:rPr lang="ru-RU" dirty="0" err="1"/>
              <a:t>повишен</a:t>
            </a:r>
            <a:r>
              <a:rPr lang="ru-RU" dirty="0"/>
              <a:t> или в </a:t>
            </a:r>
            <a:r>
              <a:rPr lang="ru-RU" dirty="0" err="1"/>
              <a:t>границите</a:t>
            </a:r>
            <a:r>
              <a:rPr lang="ru-RU" dirty="0"/>
              <a:t> на </a:t>
            </a:r>
            <a:r>
              <a:rPr lang="ru-RU" dirty="0" err="1"/>
              <a:t>нормата</a:t>
            </a:r>
            <a:r>
              <a:rPr lang="ru-RU" dirty="0"/>
              <a:t>:</a:t>
            </a:r>
          </a:p>
          <a:p>
            <a:pPr lvl="1"/>
            <a:r>
              <a:rPr lang="ru-RU" dirty="0"/>
              <a:t>Тиреотоксикоза</a:t>
            </a:r>
          </a:p>
          <a:p>
            <a:pPr lvl="1"/>
            <a:r>
              <a:rPr lang="ru-RU" dirty="0"/>
              <a:t>Артерио-</a:t>
            </a:r>
            <a:r>
              <a:rPr lang="ru-RU" dirty="0" err="1"/>
              <a:t>венозни</a:t>
            </a:r>
            <a:r>
              <a:rPr lang="ru-RU" dirty="0"/>
              <a:t> </a:t>
            </a:r>
            <a:r>
              <a:rPr lang="ru-RU" dirty="0" err="1"/>
              <a:t>фистули</a:t>
            </a:r>
            <a:endParaRPr lang="ru-RU" dirty="0"/>
          </a:p>
          <a:p>
            <a:pPr lvl="1"/>
            <a:r>
              <a:rPr lang="ru-RU" dirty="0" err="1"/>
              <a:t>Хронично</a:t>
            </a:r>
            <a:r>
              <a:rPr lang="ru-RU" dirty="0"/>
              <a:t> </a:t>
            </a:r>
            <a:r>
              <a:rPr lang="ru-RU" dirty="0" err="1"/>
              <a:t>белодробно</a:t>
            </a:r>
            <a:r>
              <a:rPr lang="ru-RU" dirty="0"/>
              <a:t> </a:t>
            </a:r>
            <a:r>
              <a:rPr lang="ru-RU" dirty="0" err="1"/>
              <a:t>сърце</a:t>
            </a:r>
            <a:endParaRPr lang="ru-RU" dirty="0"/>
          </a:p>
          <a:p>
            <a:pPr lvl="1"/>
            <a:r>
              <a:rPr lang="ru-RU" dirty="0" err="1"/>
              <a:t>Чернодробни</a:t>
            </a:r>
            <a:r>
              <a:rPr lang="ru-RU" dirty="0"/>
              <a:t> </a:t>
            </a:r>
            <a:r>
              <a:rPr lang="ru-RU" dirty="0" err="1"/>
              <a:t>цирози</a:t>
            </a:r>
            <a:endParaRPr lang="ru-RU" dirty="0"/>
          </a:p>
          <a:p>
            <a:pPr lvl="1"/>
            <a:r>
              <a:rPr lang="ru-RU" dirty="0" err="1"/>
              <a:t>Тежки</a:t>
            </a:r>
            <a:r>
              <a:rPr lang="ru-RU" dirty="0"/>
              <a:t> анемии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078435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bg-BG" dirty="0"/>
              <a:t>Етиология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възникне</a:t>
            </a:r>
            <a:r>
              <a:rPr lang="ru-RU" dirty="0"/>
              <a:t> при </a:t>
            </a:r>
            <a:r>
              <a:rPr lang="ru-RU" dirty="0" err="1"/>
              <a:t>болести</a:t>
            </a:r>
            <a:r>
              <a:rPr lang="ru-RU" dirty="0"/>
              <a:t> на </a:t>
            </a:r>
            <a:r>
              <a:rPr lang="ru-RU" dirty="0" err="1"/>
              <a:t>ендокарда</a:t>
            </a:r>
            <a:r>
              <a:rPr lang="ru-RU" dirty="0"/>
              <a:t>, миокарда, перикарда и </a:t>
            </a:r>
            <a:r>
              <a:rPr lang="ru-RU" dirty="0" err="1"/>
              <a:t>големите</a:t>
            </a:r>
            <a:r>
              <a:rPr lang="ru-RU" dirty="0"/>
              <a:t> </a:t>
            </a:r>
            <a:r>
              <a:rPr lang="ru-RU" dirty="0" err="1"/>
              <a:t>съдове</a:t>
            </a:r>
            <a:r>
              <a:rPr lang="ru-RU" dirty="0"/>
              <a:t>. </a:t>
            </a:r>
          </a:p>
          <a:p>
            <a:r>
              <a:rPr lang="ru-RU" dirty="0"/>
              <a:t>При 80 – 90% от </a:t>
            </a:r>
            <a:r>
              <a:rPr lang="ru-RU" dirty="0" err="1"/>
              <a:t>случаите</a:t>
            </a:r>
            <a:r>
              <a:rPr lang="ru-RU" dirty="0"/>
              <a:t>, </a:t>
            </a:r>
            <a:r>
              <a:rPr lang="ru-RU" b="1" dirty="0" err="1"/>
              <a:t>Хронична</a:t>
            </a:r>
            <a:r>
              <a:rPr lang="ru-RU" b="1" dirty="0"/>
              <a:t> </a:t>
            </a:r>
            <a:r>
              <a:rPr lang="ru-RU" b="1" dirty="0" err="1"/>
              <a:t>левостранна</a:t>
            </a:r>
            <a:r>
              <a:rPr lang="ru-RU" b="1" dirty="0"/>
              <a:t> СН </a:t>
            </a:r>
            <a:r>
              <a:rPr lang="ru-RU" dirty="0"/>
              <a:t>се </a:t>
            </a:r>
            <a:r>
              <a:rPr lang="ru-RU" dirty="0" err="1"/>
              <a:t>дължи</a:t>
            </a:r>
            <a:r>
              <a:rPr lang="ru-RU" dirty="0"/>
              <a:t> на </a:t>
            </a:r>
            <a:r>
              <a:rPr lang="ru-RU" dirty="0" err="1"/>
              <a:t>левокамерна</a:t>
            </a:r>
            <a:r>
              <a:rPr lang="ru-RU" dirty="0"/>
              <a:t> дисфункция. При 75% от </a:t>
            </a:r>
            <a:r>
              <a:rPr lang="ru-RU" dirty="0" err="1"/>
              <a:t>случаите</a:t>
            </a:r>
            <a:r>
              <a:rPr lang="ru-RU" dirty="0"/>
              <a:t> с ХСН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данни</a:t>
            </a:r>
            <a:r>
              <a:rPr lang="ru-RU" dirty="0"/>
              <a:t> за ИБС и </a:t>
            </a:r>
            <a:r>
              <a:rPr lang="ru-RU" dirty="0" err="1"/>
              <a:t>артериална</a:t>
            </a:r>
            <a:r>
              <a:rPr lang="ru-RU" dirty="0"/>
              <a:t> </a:t>
            </a:r>
            <a:r>
              <a:rPr lang="ru-RU" dirty="0" err="1"/>
              <a:t>хипертония</a:t>
            </a:r>
            <a:r>
              <a:rPr lang="ru-RU" dirty="0"/>
              <a:t>. </a:t>
            </a:r>
            <a:r>
              <a:rPr lang="ru-RU" dirty="0" err="1"/>
              <a:t>По-малък</a:t>
            </a:r>
            <a:r>
              <a:rPr lang="ru-RU" dirty="0"/>
              <a:t> е </a:t>
            </a:r>
            <a:r>
              <a:rPr lang="ru-RU" dirty="0" err="1"/>
              <a:t>процентът</a:t>
            </a:r>
            <a:r>
              <a:rPr lang="ru-RU" dirty="0"/>
              <a:t> на </a:t>
            </a:r>
            <a:r>
              <a:rPr lang="ru-RU" dirty="0" err="1"/>
              <a:t>другите</a:t>
            </a:r>
            <a:r>
              <a:rPr lang="ru-RU" dirty="0"/>
              <a:t> причини за </a:t>
            </a:r>
            <a:r>
              <a:rPr lang="ru-RU" dirty="0" err="1"/>
              <a:t>случаите</a:t>
            </a:r>
            <a:r>
              <a:rPr lang="ru-RU" dirty="0"/>
              <a:t> на </a:t>
            </a:r>
            <a:r>
              <a:rPr lang="ru-RU" dirty="0" err="1"/>
              <a:t>левостранна</a:t>
            </a:r>
            <a:r>
              <a:rPr lang="ru-RU" dirty="0"/>
              <a:t> СН: </a:t>
            </a:r>
            <a:r>
              <a:rPr lang="ru-RU" dirty="0" err="1"/>
              <a:t>клапни</a:t>
            </a:r>
            <a:r>
              <a:rPr lang="ru-RU" dirty="0"/>
              <a:t> </a:t>
            </a:r>
            <a:r>
              <a:rPr lang="ru-RU" dirty="0" err="1"/>
              <a:t>сърдечни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, миокардит, </a:t>
            </a:r>
            <a:r>
              <a:rPr lang="ru-RU" dirty="0" err="1"/>
              <a:t>кардиомиопатии</a:t>
            </a:r>
            <a:r>
              <a:rPr lang="ru-RU" dirty="0"/>
              <a:t>, </a:t>
            </a:r>
            <a:r>
              <a:rPr lang="ru-RU" dirty="0" err="1"/>
              <a:t>вродени</a:t>
            </a:r>
            <a:r>
              <a:rPr lang="ru-RU" dirty="0"/>
              <a:t> </a:t>
            </a:r>
            <a:r>
              <a:rPr lang="ru-RU" dirty="0" err="1"/>
              <a:t>сърдечни</a:t>
            </a:r>
            <a:r>
              <a:rPr lang="ru-RU" dirty="0"/>
              <a:t> </a:t>
            </a:r>
            <a:r>
              <a:rPr lang="ru-RU" dirty="0" err="1"/>
              <a:t>пороци</a:t>
            </a:r>
            <a:r>
              <a:rPr lang="ru-RU" dirty="0"/>
              <a:t>.</a:t>
            </a:r>
          </a:p>
          <a:p>
            <a:r>
              <a:rPr lang="ru-RU" b="1" dirty="0" err="1"/>
              <a:t>Остър</a:t>
            </a:r>
            <a:r>
              <a:rPr lang="ru-RU" b="1" dirty="0"/>
              <a:t> кардиогенен </a:t>
            </a:r>
            <a:r>
              <a:rPr lang="ru-RU" b="1" dirty="0" err="1"/>
              <a:t>белодробен</a:t>
            </a:r>
            <a:r>
              <a:rPr lang="ru-RU" b="1" dirty="0"/>
              <a:t> </a:t>
            </a:r>
            <a:r>
              <a:rPr lang="ru-RU" b="1" dirty="0" err="1"/>
              <a:t>оток</a:t>
            </a:r>
            <a:r>
              <a:rPr lang="ru-RU" b="1" dirty="0"/>
              <a:t> и кардиогенен шок </a:t>
            </a:r>
            <a:r>
              <a:rPr lang="ru-RU" dirty="0" err="1"/>
              <a:t>настъпват</a:t>
            </a:r>
            <a:r>
              <a:rPr lang="ru-RU" dirty="0"/>
              <a:t> </a:t>
            </a:r>
            <a:r>
              <a:rPr lang="ru-RU" dirty="0" err="1"/>
              <a:t>най-често</a:t>
            </a:r>
            <a:r>
              <a:rPr lang="ru-RU" dirty="0"/>
              <a:t> при </a:t>
            </a:r>
            <a:r>
              <a:rPr lang="ru-RU" dirty="0" err="1"/>
              <a:t>остър</a:t>
            </a:r>
            <a:r>
              <a:rPr lang="ru-RU" dirty="0"/>
              <a:t> инфаркт на миокарда (ОМИ), </a:t>
            </a:r>
            <a:r>
              <a:rPr lang="ru-RU" dirty="0" err="1"/>
              <a:t>тежка</a:t>
            </a:r>
            <a:r>
              <a:rPr lang="ru-RU" dirty="0"/>
              <a:t> </a:t>
            </a:r>
            <a:r>
              <a:rPr lang="ru-RU" dirty="0" err="1"/>
              <a:t>хипертонична</a:t>
            </a:r>
            <a:r>
              <a:rPr lang="ru-RU" dirty="0"/>
              <a:t> криза при </a:t>
            </a:r>
            <a:r>
              <a:rPr lang="ru-RU" dirty="0" err="1"/>
              <a:t>хипертонично</a:t>
            </a:r>
            <a:r>
              <a:rPr lang="ru-RU" dirty="0"/>
              <a:t> </a:t>
            </a:r>
            <a:r>
              <a:rPr lang="ru-RU" dirty="0" err="1"/>
              <a:t>сърце</a:t>
            </a:r>
            <a:r>
              <a:rPr lang="ru-RU" dirty="0"/>
              <a:t>, </a:t>
            </a:r>
            <a:r>
              <a:rPr lang="ru-RU" dirty="0" err="1"/>
              <a:t>клапанни</a:t>
            </a:r>
            <a:r>
              <a:rPr lang="ru-RU" dirty="0"/>
              <a:t> </a:t>
            </a:r>
            <a:r>
              <a:rPr lang="ru-RU" dirty="0" err="1"/>
              <a:t>сърдечни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 с ЛК </a:t>
            </a:r>
            <a:r>
              <a:rPr lang="ru-RU" dirty="0" err="1"/>
              <a:t>обременяване</a:t>
            </a:r>
            <a:r>
              <a:rPr lang="ru-RU" dirty="0"/>
              <a:t>, остра </a:t>
            </a:r>
            <a:r>
              <a:rPr lang="ru-RU" dirty="0" err="1"/>
              <a:t>митрална</a:t>
            </a:r>
            <a:r>
              <a:rPr lang="ru-RU" dirty="0"/>
              <a:t> и </a:t>
            </a:r>
            <a:r>
              <a:rPr lang="ru-RU" dirty="0" err="1"/>
              <a:t>аортна</a:t>
            </a:r>
            <a:r>
              <a:rPr lang="ru-RU" dirty="0"/>
              <a:t> </a:t>
            </a:r>
            <a:r>
              <a:rPr lang="ru-RU" dirty="0" err="1"/>
              <a:t>регургитация</a:t>
            </a:r>
            <a:r>
              <a:rPr lang="ru-RU" dirty="0"/>
              <a:t>, </a:t>
            </a:r>
            <a:r>
              <a:rPr lang="ru-RU" dirty="0" err="1"/>
              <a:t>тежка</a:t>
            </a:r>
            <a:r>
              <a:rPr lang="ru-RU" dirty="0"/>
              <a:t> </a:t>
            </a:r>
            <a:r>
              <a:rPr lang="ru-RU" dirty="0" err="1"/>
              <a:t>миокардна</a:t>
            </a:r>
            <a:r>
              <a:rPr lang="ru-RU" dirty="0"/>
              <a:t> </a:t>
            </a:r>
            <a:r>
              <a:rPr lang="ru-RU" dirty="0" err="1"/>
              <a:t>исхемия</a:t>
            </a:r>
            <a:r>
              <a:rPr lang="ru-RU" dirty="0"/>
              <a:t> (</a:t>
            </a:r>
            <a:r>
              <a:rPr lang="ru-RU" dirty="0" err="1"/>
              <a:t>зашеметен</a:t>
            </a:r>
            <a:r>
              <a:rPr lang="ru-RU" dirty="0"/>
              <a:t> или </a:t>
            </a:r>
            <a:r>
              <a:rPr lang="ru-RU" dirty="0" err="1"/>
              <a:t>или</a:t>
            </a:r>
            <a:r>
              <a:rPr lang="ru-RU" dirty="0"/>
              <a:t> </a:t>
            </a:r>
            <a:r>
              <a:rPr lang="ru-RU" dirty="0" err="1"/>
              <a:t>хиберниран</a:t>
            </a:r>
            <a:r>
              <a:rPr lang="ru-RU" dirty="0"/>
              <a:t> миокард), </a:t>
            </a:r>
            <a:r>
              <a:rPr lang="ru-RU" dirty="0" err="1"/>
              <a:t>остър</a:t>
            </a:r>
            <a:r>
              <a:rPr lang="ru-RU" dirty="0"/>
              <a:t> перикардит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сърдечна</a:t>
            </a:r>
            <a:r>
              <a:rPr lang="ru-RU" dirty="0"/>
              <a:t> тампонада, </a:t>
            </a:r>
            <a:r>
              <a:rPr lang="ru-RU" dirty="0" err="1"/>
              <a:t>високочестотни</a:t>
            </a:r>
            <a:r>
              <a:rPr lang="ru-RU" dirty="0"/>
              <a:t> </a:t>
            </a:r>
            <a:r>
              <a:rPr lang="ru-RU" dirty="0" err="1"/>
              <a:t>тахиаритмии</a:t>
            </a:r>
            <a:r>
              <a:rPr lang="ru-RU" dirty="0"/>
              <a:t>, </a:t>
            </a:r>
            <a:r>
              <a:rPr lang="ru-RU" dirty="0" err="1"/>
              <a:t>тежка</a:t>
            </a:r>
            <a:r>
              <a:rPr lang="ru-RU" dirty="0"/>
              <a:t> </a:t>
            </a:r>
            <a:r>
              <a:rPr lang="ru-RU" dirty="0" err="1"/>
              <a:t>митрална</a:t>
            </a:r>
            <a:r>
              <a:rPr lang="ru-RU" dirty="0"/>
              <a:t> стеноза или </a:t>
            </a:r>
            <a:r>
              <a:rPr lang="ru-RU" dirty="0" err="1"/>
              <a:t>тромбозана</a:t>
            </a:r>
            <a:r>
              <a:rPr lang="ru-RU" dirty="0"/>
              <a:t> </a:t>
            </a:r>
            <a:r>
              <a:rPr lang="ru-RU" dirty="0" err="1"/>
              <a:t>митрална</a:t>
            </a:r>
            <a:r>
              <a:rPr lang="ru-RU" dirty="0"/>
              <a:t> </a:t>
            </a:r>
            <a:r>
              <a:rPr lang="ru-RU" dirty="0" err="1"/>
              <a:t>клапна</a:t>
            </a:r>
            <a:r>
              <a:rPr lang="ru-RU" dirty="0"/>
              <a:t> протеза. При </a:t>
            </a:r>
            <a:r>
              <a:rPr lang="ru-RU" dirty="0" err="1"/>
              <a:t>последните</a:t>
            </a:r>
            <a:r>
              <a:rPr lang="ru-RU" dirty="0"/>
              <a:t> две </a:t>
            </a:r>
            <a:r>
              <a:rPr lang="ru-RU" dirty="0" err="1"/>
              <a:t>заболявания</a:t>
            </a:r>
            <a:r>
              <a:rPr lang="ru-RU" dirty="0"/>
              <a:t> </a:t>
            </a:r>
            <a:r>
              <a:rPr lang="ru-RU" dirty="0" err="1"/>
              <a:t>високостепенните</a:t>
            </a:r>
            <a:r>
              <a:rPr lang="ru-RU" dirty="0"/>
              <a:t> </a:t>
            </a:r>
            <a:r>
              <a:rPr lang="ru-RU" dirty="0" err="1"/>
              <a:t>венозна</a:t>
            </a:r>
            <a:r>
              <a:rPr lang="ru-RU" dirty="0"/>
              <a:t> и </a:t>
            </a:r>
            <a:r>
              <a:rPr lang="ru-RU" dirty="0" err="1"/>
              <a:t>пулмонална</a:t>
            </a:r>
            <a:r>
              <a:rPr lang="ru-RU" dirty="0"/>
              <a:t> </a:t>
            </a:r>
            <a:r>
              <a:rPr lang="ru-RU" dirty="0" err="1"/>
              <a:t>хипертония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резултат</a:t>
            </a:r>
            <a:r>
              <a:rPr lang="ru-RU" dirty="0"/>
              <a:t> на механична </a:t>
            </a:r>
            <a:r>
              <a:rPr lang="ru-RU" dirty="0" err="1"/>
              <a:t>пречка</a:t>
            </a:r>
            <a:r>
              <a:rPr lang="ru-RU" dirty="0"/>
              <a:t> за ЛК </a:t>
            </a:r>
            <a:r>
              <a:rPr lang="ru-RU" dirty="0" err="1"/>
              <a:t>пълнене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47410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bg-BG" dirty="0"/>
              <a:t>Етиология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err="1"/>
              <a:t>Хроничната</a:t>
            </a:r>
            <a:r>
              <a:rPr lang="ru-RU" b="1" dirty="0"/>
              <a:t> </a:t>
            </a:r>
            <a:r>
              <a:rPr lang="ru-RU" b="1" dirty="0" err="1"/>
              <a:t>десностранна</a:t>
            </a:r>
            <a:r>
              <a:rPr lang="ru-RU" b="1" dirty="0"/>
              <a:t> СН </a:t>
            </a:r>
            <a:r>
              <a:rPr lang="ru-RU" dirty="0"/>
              <a:t>се </a:t>
            </a:r>
            <a:r>
              <a:rPr lang="ru-RU" dirty="0" err="1"/>
              <a:t>наблюдава</a:t>
            </a:r>
            <a:r>
              <a:rPr lang="ru-RU" dirty="0"/>
              <a:t> при ХОББ с </a:t>
            </a:r>
            <a:r>
              <a:rPr lang="ru-RU" dirty="0" err="1"/>
              <a:t>хронично</a:t>
            </a:r>
            <a:r>
              <a:rPr lang="ru-RU" dirty="0"/>
              <a:t> </a:t>
            </a:r>
            <a:r>
              <a:rPr lang="ru-RU" dirty="0" err="1"/>
              <a:t>белодробно</a:t>
            </a:r>
            <a:r>
              <a:rPr lang="ru-RU" dirty="0"/>
              <a:t> </a:t>
            </a:r>
            <a:r>
              <a:rPr lang="ru-RU" dirty="0" err="1"/>
              <a:t>сърце</a:t>
            </a:r>
            <a:r>
              <a:rPr lang="ru-RU" dirty="0"/>
              <a:t>, </a:t>
            </a:r>
            <a:r>
              <a:rPr lang="ru-RU" dirty="0" err="1"/>
              <a:t>рецидивиращ</a:t>
            </a:r>
            <a:r>
              <a:rPr lang="ru-RU" dirty="0"/>
              <a:t> БТЕ, </a:t>
            </a:r>
            <a:r>
              <a:rPr lang="ru-RU" dirty="0" err="1"/>
              <a:t>първична</a:t>
            </a:r>
            <a:r>
              <a:rPr lang="ru-RU" dirty="0"/>
              <a:t> </a:t>
            </a:r>
            <a:r>
              <a:rPr lang="ru-RU" dirty="0" err="1"/>
              <a:t>пулмонална</a:t>
            </a:r>
            <a:r>
              <a:rPr lang="ru-RU" dirty="0"/>
              <a:t> </a:t>
            </a:r>
            <a:r>
              <a:rPr lang="ru-RU" dirty="0" err="1"/>
              <a:t>хипертония</a:t>
            </a:r>
            <a:r>
              <a:rPr lang="ru-RU" dirty="0"/>
              <a:t>, </a:t>
            </a:r>
            <a:r>
              <a:rPr lang="ru-RU" dirty="0" err="1"/>
              <a:t>трикуспидална</a:t>
            </a:r>
            <a:r>
              <a:rPr lang="ru-RU" dirty="0"/>
              <a:t> </a:t>
            </a:r>
            <a:r>
              <a:rPr lang="ru-RU" dirty="0" err="1"/>
              <a:t>инсуфициенция</a:t>
            </a:r>
            <a:r>
              <a:rPr lang="ru-RU" dirty="0"/>
              <a:t>, </a:t>
            </a:r>
            <a:r>
              <a:rPr lang="ru-RU" dirty="0" err="1"/>
              <a:t>увреждания</a:t>
            </a:r>
            <a:r>
              <a:rPr lang="ru-RU" dirty="0"/>
              <a:t> на </a:t>
            </a:r>
            <a:r>
              <a:rPr lang="ru-RU" dirty="0" err="1"/>
              <a:t>пулмоналната</a:t>
            </a:r>
            <a:r>
              <a:rPr lang="ru-RU" dirty="0"/>
              <a:t> </a:t>
            </a:r>
            <a:r>
              <a:rPr lang="ru-RU" dirty="0" err="1"/>
              <a:t>клапа</a:t>
            </a:r>
            <a:r>
              <a:rPr lang="ru-RU" dirty="0"/>
              <a:t>. </a:t>
            </a:r>
            <a:r>
              <a:rPr lang="ru-RU" dirty="0" err="1"/>
              <a:t>Тежката</a:t>
            </a:r>
            <a:r>
              <a:rPr lang="ru-RU" dirty="0"/>
              <a:t> </a:t>
            </a:r>
            <a:r>
              <a:rPr lang="ru-RU" dirty="0" err="1"/>
              <a:t>трикуспидална</a:t>
            </a:r>
            <a:r>
              <a:rPr lang="ru-RU" dirty="0"/>
              <a:t> стеноза и </a:t>
            </a:r>
            <a:r>
              <a:rPr lang="ru-RU" dirty="0" err="1"/>
              <a:t>туморите</a:t>
            </a:r>
            <a:r>
              <a:rPr lang="ru-RU" dirty="0"/>
              <a:t> на </a:t>
            </a:r>
            <a:r>
              <a:rPr lang="ru-RU" dirty="0" err="1"/>
              <a:t>дясното</a:t>
            </a:r>
            <a:r>
              <a:rPr lang="ru-RU" dirty="0"/>
              <a:t> </a:t>
            </a:r>
            <a:r>
              <a:rPr lang="ru-RU" dirty="0" err="1"/>
              <a:t>предсърдие</a:t>
            </a:r>
            <a:r>
              <a:rPr lang="ru-RU" dirty="0"/>
              <a:t> водят до системна </a:t>
            </a:r>
            <a:r>
              <a:rPr lang="ru-RU" dirty="0" err="1"/>
              <a:t>венозна</a:t>
            </a:r>
            <a:r>
              <a:rPr lang="ru-RU" dirty="0"/>
              <a:t> </a:t>
            </a:r>
            <a:r>
              <a:rPr lang="ru-RU" dirty="0" err="1"/>
              <a:t>хипертония</a:t>
            </a:r>
            <a:r>
              <a:rPr lang="ru-RU" dirty="0"/>
              <a:t> </a:t>
            </a:r>
            <a:r>
              <a:rPr lang="ru-RU" dirty="0" err="1"/>
              <a:t>както</a:t>
            </a:r>
            <a:r>
              <a:rPr lang="ru-RU" dirty="0"/>
              <a:t> при </a:t>
            </a:r>
            <a:r>
              <a:rPr lang="ru-RU" dirty="0" err="1"/>
              <a:t>деснокамерна</a:t>
            </a:r>
            <a:r>
              <a:rPr lang="ru-RU" dirty="0"/>
              <a:t> </a:t>
            </a:r>
            <a:r>
              <a:rPr lang="ru-RU" dirty="0" err="1"/>
              <a:t>слабост</a:t>
            </a:r>
            <a:r>
              <a:rPr lang="ru-RU" dirty="0"/>
              <a:t>. </a:t>
            </a:r>
          </a:p>
          <a:p>
            <a:r>
              <a:rPr lang="ru-RU" b="1" dirty="0"/>
              <a:t>Остра </a:t>
            </a:r>
            <a:r>
              <a:rPr lang="ru-RU" b="1" dirty="0" err="1"/>
              <a:t>десностранна</a:t>
            </a:r>
            <a:r>
              <a:rPr lang="ru-RU" b="1" dirty="0"/>
              <a:t> СН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възникне</a:t>
            </a:r>
            <a:r>
              <a:rPr lang="ru-RU" dirty="0"/>
              <a:t> при </a:t>
            </a:r>
            <a:r>
              <a:rPr lang="ru-RU" dirty="0" err="1"/>
              <a:t>масивна</a:t>
            </a:r>
            <a:r>
              <a:rPr lang="ru-RU" dirty="0"/>
              <a:t> </a:t>
            </a:r>
            <a:r>
              <a:rPr lang="ru-RU" dirty="0" err="1"/>
              <a:t>белодробна</a:t>
            </a:r>
            <a:r>
              <a:rPr lang="ru-RU" dirty="0"/>
              <a:t> </a:t>
            </a:r>
            <a:r>
              <a:rPr lang="ru-RU" dirty="0" err="1"/>
              <a:t>емболия</a:t>
            </a:r>
            <a:r>
              <a:rPr lang="ru-RU" dirty="0"/>
              <a:t>, инфаркт на миокарда на </a:t>
            </a:r>
            <a:r>
              <a:rPr lang="ru-RU" dirty="0" err="1"/>
              <a:t>дясната</a:t>
            </a:r>
            <a:r>
              <a:rPr lang="ru-RU" dirty="0"/>
              <a:t> камера, тромбоза или </a:t>
            </a:r>
            <a:r>
              <a:rPr lang="ru-RU" dirty="0" err="1"/>
              <a:t>дехисценция</a:t>
            </a:r>
            <a:r>
              <a:rPr lang="ru-RU" dirty="0"/>
              <a:t> на </a:t>
            </a:r>
            <a:r>
              <a:rPr lang="ru-RU" dirty="0" err="1"/>
              <a:t>трикуспидална</a:t>
            </a:r>
            <a:r>
              <a:rPr lang="ru-RU" dirty="0"/>
              <a:t> </a:t>
            </a:r>
            <a:r>
              <a:rPr lang="ru-RU" dirty="0" err="1"/>
              <a:t>клапна</a:t>
            </a:r>
            <a:r>
              <a:rPr lang="ru-RU" dirty="0"/>
              <a:t> протеза, миокардит с </a:t>
            </a:r>
            <a:r>
              <a:rPr lang="ru-RU" dirty="0" err="1"/>
              <a:t>предимно</a:t>
            </a:r>
            <a:r>
              <a:rPr lang="ru-RU" dirty="0"/>
              <a:t> </a:t>
            </a:r>
            <a:r>
              <a:rPr lang="ru-RU" dirty="0" err="1"/>
              <a:t>деснокамерно</a:t>
            </a:r>
            <a:r>
              <a:rPr lang="ru-RU" dirty="0"/>
              <a:t> </a:t>
            </a:r>
            <a:r>
              <a:rPr lang="ru-RU" dirty="0" err="1"/>
              <a:t>ангажиране</a:t>
            </a:r>
            <a:r>
              <a:rPr lang="ru-RU" dirty="0"/>
              <a:t>, </a:t>
            </a:r>
            <a:r>
              <a:rPr lang="ru-RU" dirty="0" err="1"/>
              <a:t>ендокардит</a:t>
            </a:r>
            <a:r>
              <a:rPr lang="ru-RU" dirty="0"/>
              <a:t> с </a:t>
            </a:r>
            <a:r>
              <a:rPr lang="ru-RU" dirty="0" err="1"/>
              <a:t>тежка</a:t>
            </a:r>
            <a:r>
              <a:rPr lang="ru-RU" dirty="0"/>
              <a:t> деструкция на </a:t>
            </a:r>
            <a:r>
              <a:rPr lang="ru-RU" dirty="0" err="1"/>
              <a:t>трикуспидалната</a:t>
            </a:r>
            <a:r>
              <a:rPr lang="ru-RU" dirty="0"/>
              <a:t> или </a:t>
            </a:r>
            <a:r>
              <a:rPr lang="ru-RU" dirty="0" err="1"/>
              <a:t>пулмоналната</a:t>
            </a:r>
            <a:r>
              <a:rPr lang="ru-RU" dirty="0"/>
              <a:t> </a:t>
            </a:r>
            <a:r>
              <a:rPr lang="ru-RU" dirty="0" err="1"/>
              <a:t>клапи</a:t>
            </a:r>
            <a:r>
              <a:rPr lang="ru-RU" dirty="0"/>
              <a:t> и др.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8592997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bg-BG" dirty="0"/>
              <a:t>Етиология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76064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При </a:t>
            </a:r>
            <a:r>
              <a:rPr lang="ru-RU" dirty="0" err="1"/>
              <a:t>съществуваща</a:t>
            </a:r>
            <a:r>
              <a:rPr lang="ru-RU" dirty="0"/>
              <a:t> </a:t>
            </a:r>
            <a:r>
              <a:rPr lang="ru-RU" dirty="0" err="1"/>
              <a:t>сърдечна</a:t>
            </a:r>
            <a:r>
              <a:rPr lang="ru-RU" dirty="0"/>
              <a:t> дисфункция </a:t>
            </a:r>
            <a:r>
              <a:rPr lang="ru-RU" dirty="0" err="1"/>
              <a:t>проявата</a:t>
            </a:r>
            <a:r>
              <a:rPr lang="ru-RU" dirty="0"/>
              <a:t> на </a:t>
            </a:r>
            <a:r>
              <a:rPr lang="ru-RU" dirty="0" err="1"/>
              <a:t>манифестна</a:t>
            </a:r>
            <a:r>
              <a:rPr lang="ru-RU" dirty="0"/>
              <a:t> СН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провокирана</a:t>
            </a:r>
            <a:r>
              <a:rPr lang="ru-RU" dirty="0"/>
              <a:t> от </a:t>
            </a:r>
            <a:r>
              <a:rPr lang="ru-RU" dirty="0" err="1"/>
              <a:t>редица</a:t>
            </a:r>
            <a:r>
              <a:rPr lang="ru-RU" dirty="0"/>
              <a:t> </a:t>
            </a:r>
            <a:r>
              <a:rPr lang="ru-RU" dirty="0" err="1"/>
              <a:t>фактори</a:t>
            </a:r>
            <a:r>
              <a:rPr lang="ru-RU" dirty="0"/>
              <a:t>:</a:t>
            </a:r>
          </a:p>
          <a:p>
            <a:pPr lvl="1"/>
            <a:r>
              <a:rPr lang="ru-RU" dirty="0" err="1"/>
              <a:t>спиране</a:t>
            </a:r>
            <a:r>
              <a:rPr lang="ru-RU" dirty="0"/>
              <a:t> на </a:t>
            </a:r>
            <a:r>
              <a:rPr lang="ru-RU" dirty="0" err="1"/>
              <a:t>провежданото</a:t>
            </a:r>
            <a:r>
              <a:rPr lang="ru-RU" dirty="0"/>
              <a:t> лечение;</a:t>
            </a:r>
          </a:p>
          <a:p>
            <a:pPr lvl="1"/>
            <a:r>
              <a:rPr lang="ru-RU" dirty="0" err="1"/>
              <a:t>голям</a:t>
            </a:r>
            <a:r>
              <a:rPr lang="ru-RU" dirty="0"/>
              <a:t> прием на </a:t>
            </a:r>
            <a:r>
              <a:rPr lang="ru-RU" dirty="0" err="1"/>
              <a:t>готварска</a:t>
            </a:r>
            <a:r>
              <a:rPr lang="ru-RU" dirty="0"/>
              <a:t> </a:t>
            </a:r>
            <a:r>
              <a:rPr lang="ru-RU" dirty="0" err="1"/>
              <a:t>сол</a:t>
            </a:r>
            <a:r>
              <a:rPr lang="ru-RU" dirty="0"/>
              <a:t>;</a:t>
            </a:r>
          </a:p>
          <a:p>
            <a:pPr lvl="1"/>
            <a:r>
              <a:rPr lang="ru-RU" dirty="0" err="1"/>
              <a:t>поява</a:t>
            </a:r>
            <a:r>
              <a:rPr lang="ru-RU" dirty="0"/>
              <a:t> на </a:t>
            </a:r>
            <a:r>
              <a:rPr lang="ru-RU" dirty="0" err="1"/>
              <a:t>сърдечни</a:t>
            </a:r>
            <a:r>
              <a:rPr lang="ru-RU" dirty="0"/>
              <a:t> аритмии;</a:t>
            </a:r>
          </a:p>
          <a:p>
            <a:pPr lvl="1"/>
            <a:r>
              <a:rPr lang="ru-RU" dirty="0" err="1"/>
              <a:t>възникване</a:t>
            </a:r>
            <a:r>
              <a:rPr lang="ru-RU" dirty="0"/>
              <a:t> на </a:t>
            </a:r>
            <a:r>
              <a:rPr lang="ru-RU" dirty="0" err="1"/>
              <a:t>инфекциозно</a:t>
            </a:r>
            <a:r>
              <a:rPr lang="ru-RU" dirty="0"/>
              <a:t> </a:t>
            </a:r>
            <a:r>
              <a:rPr lang="ru-RU" dirty="0" err="1"/>
              <a:t>заболяване</a:t>
            </a:r>
            <a:r>
              <a:rPr lang="ru-RU" dirty="0"/>
              <a:t>;</a:t>
            </a:r>
          </a:p>
          <a:p>
            <a:pPr lvl="1"/>
            <a:r>
              <a:rPr lang="ru-RU" dirty="0"/>
              <a:t>физически или психически </a:t>
            </a:r>
            <a:r>
              <a:rPr lang="ru-RU" dirty="0" err="1"/>
              <a:t>стрес</a:t>
            </a:r>
            <a:r>
              <a:rPr lang="ru-RU" dirty="0"/>
              <a:t>;</a:t>
            </a:r>
          </a:p>
          <a:p>
            <a:pPr lvl="1"/>
            <a:r>
              <a:rPr lang="ru-RU" dirty="0" err="1"/>
              <a:t>белодробен</a:t>
            </a:r>
            <a:r>
              <a:rPr lang="ru-RU" dirty="0"/>
              <a:t> </a:t>
            </a:r>
            <a:r>
              <a:rPr lang="ru-RU" dirty="0" err="1"/>
              <a:t>емболизъм</a:t>
            </a:r>
            <a:r>
              <a:rPr lang="ru-RU" dirty="0"/>
              <a:t>;</a:t>
            </a:r>
          </a:p>
          <a:p>
            <a:pPr lvl="1"/>
            <a:r>
              <a:rPr lang="ru-RU" dirty="0" err="1"/>
              <a:t>неконтролирана</a:t>
            </a:r>
            <a:r>
              <a:rPr lang="ru-RU" dirty="0"/>
              <a:t> </a:t>
            </a:r>
            <a:r>
              <a:rPr lang="ru-RU" dirty="0" err="1"/>
              <a:t>артериална</a:t>
            </a:r>
            <a:r>
              <a:rPr lang="ru-RU" dirty="0"/>
              <a:t> </a:t>
            </a:r>
            <a:r>
              <a:rPr lang="ru-RU" dirty="0" err="1"/>
              <a:t>хипертония</a:t>
            </a:r>
            <a:r>
              <a:rPr lang="ru-RU" dirty="0"/>
              <a:t>;</a:t>
            </a:r>
          </a:p>
          <a:p>
            <a:pPr lvl="1"/>
            <a:r>
              <a:rPr lang="ru-RU" dirty="0" err="1"/>
              <a:t>поява</a:t>
            </a:r>
            <a:r>
              <a:rPr lang="ru-RU" dirty="0"/>
              <a:t> на </a:t>
            </a:r>
            <a:r>
              <a:rPr lang="ru-RU" dirty="0" err="1"/>
              <a:t>възпалителни</a:t>
            </a:r>
            <a:r>
              <a:rPr lang="ru-RU" dirty="0"/>
              <a:t> </a:t>
            </a:r>
            <a:r>
              <a:rPr lang="ru-RU" dirty="0" err="1"/>
              <a:t>сърдечни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;</a:t>
            </a:r>
          </a:p>
          <a:p>
            <a:pPr lvl="1"/>
            <a:r>
              <a:rPr lang="ru-RU" dirty="0" err="1"/>
              <a:t>прибавяне</a:t>
            </a:r>
            <a:r>
              <a:rPr lang="ru-RU" dirty="0"/>
              <a:t> на </a:t>
            </a:r>
            <a:r>
              <a:rPr lang="ru-RU" dirty="0" err="1"/>
              <a:t>друго</a:t>
            </a:r>
            <a:r>
              <a:rPr lang="ru-RU" dirty="0"/>
              <a:t> </a:t>
            </a:r>
            <a:r>
              <a:rPr lang="ru-RU" dirty="0" err="1"/>
              <a:t>вътрешно</a:t>
            </a:r>
            <a:r>
              <a:rPr lang="ru-RU" dirty="0"/>
              <a:t> </a:t>
            </a:r>
            <a:r>
              <a:rPr lang="ru-RU" dirty="0" err="1"/>
              <a:t>заболяване</a:t>
            </a:r>
            <a:r>
              <a:rPr lang="ru-RU" dirty="0"/>
              <a:t> (</a:t>
            </a:r>
            <a:r>
              <a:rPr lang="ru-RU" dirty="0" err="1"/>
              <a:t>бъбречно</a:t>
            </a:r>
            <a:r>
              <a:rPr lang="ru-RU" dirty="0"/>
              <a:t>, </a:t>
            </a:r>
            <a:r>
              <a:rPr lang="ru-RU" dirty="0" err="1"/>
              <a:t>ендокринно</a:t>
            </a:r>
            <a:r>
              <a:rPr lang="ru-RU" dirty="0"/>
              <a:t>).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273048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Класификация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В </a:t>
            </a:r>
            <a:r>
              <a:rPr lang="ru-RU" b="1" dirty="0" err="1"/>
              <a:t>зависимост</a:t>
            </a:r>
            <a:r>
              <a:rPr lang="ru-RU" b="1" dirty="0"/>
              <a:t> от </a:t>
            </a:r>
            <a:r>
              <a:rPr lang="ru-RU" b="1" dirty="0" err="1"/>
              <a:t>това</a:t>
            </a:r>
            <a:r>
              <a:rPr lang="ru-RU" b="1" dirty="0"/>
              <a:t> коя камера е с нарушена функция се </a:t>
            </a:r>
            <a:r>
              <a:rPr lang="ru-RU" b="1" dirty="0" err="1"/>
              <a:t>различават</a:t>
            </a:r>
            <a:r>
              <a:rPr lang="ru-RU" b="1" dirty="0"/>
              <a:t>:</a:t>
            </a:r>
            <a:endParaRPr lang="ru-RU" dirty="0"/>
          </a:p>
          <a:p>
            <a:pPr lvl="1"/>
            <a:r>
              <a:rPr lang="ru-RU" dirty="0" err="1"/>
              <a:t>Левостранна</a:t>
            </a:r>
            <a:r>
              <a:rPr lang="ru-RU" dirty="0"/>
              <a:t>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– </a:t>
            </a:r>
            <a:r>
              <a:rPr lang="ru-RU" dirty="0" err="1"/>
              <a:t>засяга</a:t>
            </a:r>
            <a:r>
              <a:rPr lang="ru-RU" dirty="0"/>
              <a:t> се </a:t>
            </a:r>
            <a:r>
              <a:rPr lang="ru-RU" dirty="0" err="1"/>
              <a:t>лявата</a:t>
            </a:r>
            <a:r>
              <a:rPr lang="ru-RU" dirty="0"/>
              <a:t> камера.</a:t>
            </a:r>
          </a:p>
          <a:p>
            <a:pPr lvl="1"/>
            <a:r>
              <a:rPr lang="ru-RU" dirty="0" err="1"/>
              <a:t>Десностранна</a:t>
            </a:r>
            <a:r>
              <a:rPr lang="ru-RU" dirty="0"/>
              <a:t>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– </a:t>
            </a:r>
            <a:r>
              <a:rPr lang="ru-RU" dirty="0" err="1"/>
              <a:t>засяга</a:t>
            </a:r>
            <a:r>
              <a:rPr lang="ru-RU" dirty="0"/>
              <a:t> се </a:t>
            </a:r>
            <a:r>
              <a:rPr lang="ru-RU" dirty="0" err="1"/>
              <a:t>дясната</a:t>
            </a:r>
            <a:r>
              <a:rPr lang="ru-RU" dirty="0"/>
              <a:t> камера.</a:t>
            </a:r>
          </a:p>
          <a:p>
            <a:pPr lvl="1"/>
            <a:r>
              <a:rPr lang="ru-RU" dirty="0" err="1"/>
              <a:t>Тотална</a:t>
            </a:r>
            <a:r>
              <a:rPr lang="ru-RU" dirty="0"/>
              <a:t>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– </a:t>
            </a:r>
            <a:r>
              <a:rPr lang="ru-RU" dirty="0" err="1"/>
              <a:t>засягат</a:t>
            </a:r>
            <a:r>
              <a:rPr lang="ru-RU" dirty="0"/>
              <a:t> се и </a:t>
            </a:r>
            <a:r>
              <a:rPr lang="ru-RU" dirty="0" err="1"/>
              <a:t>двете</a:t>
            </a:r>
            <a:r>
              <a:rPr lang="ru-RU" dirty="0"/>
              <a:t> </a:t>
            </a:r>
            <a:r>
              <a:rPr lang="ru-RU" dirty="0" err="1"/>
              <a:t>камери</a:t>
            </a:r>
            <a:r>
              <a:rPr lang="ru-RU" dirty="0"/>
              <a:t>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773238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1856"/>
            <a:ext cx="8229600" cy="778098"/>
          </a:xfrm>
        </p:spPr>
        <p:txBody>
          <a:bodyPr/>
          <a:lstStyle/>
          <a:p>
            <a:r>
              <a:rPr lang="bg-BG" dirty="0"/>
              <a:t>Класификация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253" y="1484783"/>
            <a:ext cx="9144000" cy="5373217"/>
          </a:xfrm>
        </p:spPr>
        <p:txBody>
          <a:bodyPr/>
          <a:lstStyle/>
          <a:p>
            <a:pPr marL="0" indent="0">
              <a:buNone/>
            </a:pPr>
            <a:r>
              <a:rPr lang="ru-RU" b="1" dirty="0" err="1"/>
              <a:t>Според</a:t>
            </a:r>
            <a:r>
              <a:rPr lang="ru-RU" b="1" dirty="0"/>
              <a:t> начина на </a:t>
            </a:r>
            <a:r>
              <a:rPr lang="ru-RU" b="1" dirty="0" err="1"/>
              <a:t>протичане</a:t>
            </a:r>
            <a:r>
              <a:rPr lang="ru-RU" b="1" dirty="0"/>
              <a:t> се </a:t>
            </a:r>
            <a:r>
              <a:rPr lang="ru-RU" b="1" dirty="0" err="1"/>
              <a:t>различават</a:t>
            </a:r>
            <a:r>
              <a:rPr lang="ru-RU" b="1" dirty="0"/>
              <a:t>:</a:t>
            </a:r>
            <a:endParaRPr lang="ru-RU" dirty="0"/>
          </a:p>
          <a:p>
            <a:pPr lvl="1"/>
            <a:endParaRPr lang="ru-RU" dirty="0"/>
          </a:p>
          <a:p>
            <a:pPr lvl="1"/>
            <a:r>
              <a:rPr lang="ru-RU" dirty="0"/>
              <a:t>Остра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– </a:t>
            </a:r>
            <a:r>
              <a:rPr lang="ru-RU" dirty="0" err="1"/>
              <a:t>развива</a:t>
            </a:r>
            <a:r>
              <a:rPr lang="ru-RU" dirty="0"/>
              <a:t> се за </a:t>
            </a:r>
            <a:r>
              <a:rPr lang="ru-RU" dirty="0" err="1"/>
              <a:t>часове</a:t>
            </a:r>
            <a:r>
              <a:rPr lang="ru-RU" dirty="0"/>
              <a:t> или дни.</a:t>
            </a:r>
          </a:p>
          <a:p>
            <a:pPr lvl="1"/>
            <a:endParaRPr lang="ru-RU" dirty="0"/>
          </a:p>
          <a:p>
            <a:pPr lvl="1"/>
            <a:r>
              <a:rPr lang="ru-RU" dirty="0" err="1"/>
              <a:t>Хронична</a:t>
            </a:r>
            <a:r>
              <a:rPr lang="ru-RU" dirty="0"/>
              <a:t>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– </a:t>
            </a:r>
            <a:r>
              <a:rPr lang="ru-RU" dirty="0" err="1"/>
              <a:t>развива</a:t>
            </a:r>
            <a:r>
              <a:rPr lang="ru-RU" dirty="0"/>
              <a:t> се за </a:t>
            </a:r>
            <a:r>
              <a:rPr lang="ru-RU" dirty="0" err="1"/>
              <a:t>месеци</a:t>
            </a:r>
            <a:r>
              <a:rPr lang="ru-RU" dirty="0"/>
              <a:t> и </a:t>
            </a:r>
            <a:r>
              <a:rPr lang="ru-RU" dirty="0" err="1"/>
              <a:t>години</a:t>
            </a:r>
            <a:r>
              <a:rPr lang="ru-RU" dirty="0"/>
              <a:t>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2548781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Класификация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1600200"/>
            <a:ext cx="8712968" cy="4525963"/>
          </a:xfrm>
        </p:spPr>
        <p:txBody>
          <a:bodyPr/>
          <a:lstStyle/>
          <a:p>
            <a:pPr marL="0" indent="0">
              <a:buNone/>
            </a:pPr>
            <a:r>
              <a:rPr lang="ru-RU" b="1" dirty="0" err="1"/>
              <a:t>Според</a:t>
            </a:r>
            <a:r>
              <a:rPr lang="ru-RU" b="1" dirty="0"/>
              <a:t> </a:t>
            </a:r>
            <a:r>
              <a:rPr lang="ru-RU" b="1" dirty="0" err="1"/>
              <a:t>преобладаващото</a:t>
            </a:r>
            <a:r>
              <a:rPr lang="ru-RU" b="1" dirty="0"/>
              <a:t> </a:t>
            </a:r>
            <a:r>
              <a:rPr lang="ru-RU" b="1" dirty="0" err="1"/>
              <a:t>хемодинамично</a:t>
            </a:r>
            <a:r>
              <a:rPr lang="ru-RU" b="1" dirty="0"/>
              <a:t> нарушение се </a:t>
            </a:r>
            <a:r>
              <a:rPr lang="ru-RU" b="1" dirty="0" err="1"/>
              <a:t>различават</a:t>
            </a:r>
            <a:r>
              <a:rPr lang="ru-RU" b="1" dirty="0"/>
              <a:t>:</a:t>
            </a:r>
            <a:endParaRPr lang="ru-RU" dirty="0"/>
          </a:p>
          <a:p>
            <a:pPr lvl="1"/>
            <a:r>
              <a:rPr lang="ru-RU" dirty="0" err="1"/>
              <a:t>Застойна</a:t>
            </a:r>
            <a:r>
              <a:rPr lang="ru-RU" dirty="0"/>
              <a:t>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– </a:t>
            </a:r>
            <a:r>
              <a:rPr lang="ru-RU" dirty="0" err="1"/>
              <a:t>има</a:t>
            </a:r>
            <a:r>
              <a:rPr lang="ru-RU" dirty="0"/>
              <a:t> декомпенсация назад.</a:t>
            </a:r>
          </a:p>
          <a:p>
            <a:pPr lvl="1"/>
            <a:r>
              <a:rPr lang="ru-RU" dirty="0" err="1"/>
              <a:t>Нискодебитна</a:t>
            </a:r>
            <a:r>
              <a:rPr lang="ru-RU" dirty="0"/>
              <a:t>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– </a:t>
            </a:r>
            <a:r>
              <a:rPr lang="ru-RU" dirty="0" err="1"/>
              <a:t>има</a:t>
            </a:r>
            <a:r>
              <a:rPr lang="ru-RU" dirty="0"/>
              <a:t> декомпенсация </a:t>
            </a:r>
            <a:r>
              <a:rPr lang="ru-RU" dirty="0" err="1"/>
              <a:t>напред</a:t>
            </a:r>
            <a:r>
              <a:rPr lang="ru-RU" dirty="0"/>
              <a:t> и </a:t>
            </a:r>
            <a:r>
              <a:rPr lang="ru-RU" dirty="0" err="1"/>
              <a:t>намаляване</a:t>
            </a:r>
            <a:r>
              <a:rPr lang="ru-RU" dirty="0"/>
              <a:t> на </a:t>
            </a:r>
            <a:r>
              <a:rPr lang="ru-RU" dirty="0" err="1"/>
              <a:t>минутния</a:t>
            </a:r>
            <a:r>
              <a:rPr lang="ru-RU" dirty="0"/>
              <a:t> </a:t>
            </a:r>
            <a:r>
              <a:rPr lang="ru-RU" dirty="0" err="1"/>
              <a:t>сърдечен</a:t>
            </a:r>
            <a:r>
              <a:rPr lang="ru-RU" dirty="0"/>
              <a:t> </a:t>
            </a:r>
            <a:r>
              <a:rPr lang="ru-RU" dirty="0" err="1"/>
              <a:t>обем</a:t>
            </a:r>
            <a:r>
              <a:rPr lang="ru-RU" dirty="0"/>
              <a:t>.</a:t>
            </a:r>
          </a:p>
          <a:p>
            <a:pPr lvl="1"/>
            <a:r>
              <a:rPr lang="ru-RU" dirty="0" err="1"/>
              <a:t>Смесена</a:t>
            </a:r>
            <a:r>
              <a:rPr lang="ru-RU" dirty="0"/>
              <a:t>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717205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61653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err="1"/>
              <a:t>Според</a:t>
            </a:r>
            <a:r>
              <a:rPr lang="ru-RU" b="1" dirty="0"/>
              <a:t> </a:t>
            </a:r>
            <a:r>
              <a:rPr lang="ru-RU" b="1" dirty="0" err="1"/>
              <a:t>Нюйорската</a:t>
            </a:r>
            <a:r>
              <a:rPr lang="ru-RU" b="1" dirty="0"/>
              <a:t> </a:t>
            </a:r>
            <a:r>
              <a:rPr lang="ru-RU" b="1" dirty="0" err="1"/>
              <a:t>кардиологична</a:t>
            </a:r>
            <a:r>
              <a:rPr lang="ru-RU" b="1" dirty="0"/>
              <a:t> </a:t>
            </a:r>
            <a:r>
              <a:rPr lang="ru-RU" b="1" dirty="0" err="1"/>
              <a:t>асоциация</a:t>
            </a:r>
            <a:r>
              <a:rPr lang="ru-RU" b="1" dirty="0"/>
              <a:t> (NYHA) </a:t>
            </a:r>
            <a:r>
              <a:rPr lang="ru-RU" b="1" dirty="0" err="1"/>
              <a:t>сърдечната</a:t>
            </a:r>
            <a:r>
              <a:rPr lang="ru-RU" b="1" dirty="0"/>
              <a:t> </a:t>
            </a:r>
            <a:r>
              <a:rPr lang="ru-RU" b="1" dirty="0" err="1"/>
              <a:t>недостатъчност</a:t>
            </a:r>
            <a:r>
              <a:rPr lang="ru-RU" b="1" dirty="0"/>
              <a:t> </a:t>
            </a:r>
            <a:r>
              <a:rPr lang="ru-RU" b="1" dirty="0" err="1"/>
              <a:t>бива</a:t>
            </a:r>
            <a:r>
              <a:rPr lang="ru-RU" b="1" dirty="0"/>
              <a:t> 4 </a:t>
            </a:r>
            <a:r>
              <a:rPr lang="ru-RU" b="1" dirty="0" err="1"/>
              <a:t>класа</a:t>
            </a:r>
            <a:r>
              <a:rPr lang="ru-RU" b="1" dirty="0"/>
              <a:t>:</a:t>
            </a:r>
            <a:endParaRPr lang="ru-RU" dirty="0"/>
          </a:p>
          <a:p>
            <a:pPr lvl="1"/>
            <a:r>
              <a:rPr lang="ru-RU" dirty="0"/>
              <a:t>I </a:t>
            </a:r>
            <a:r>
              <a:rPr lang="ru-RU" dirty="0" err="1"/>
              <a:t>клас</a:t>
            </a:r>
            <a:r>
              <a:rPr lang="ru-RU" dirty="0"/>
              <a:t> – </a:t>
            </a:r>
            <a:r>
              <a:rPr lang="ru-RU" dirty="0" err="1"/>
              <a:t>болните</a:t>
            </a:r>
            <a:r>
              <a:rPr lang="ru-RU" dirty="0"/>
              <a:t> </a:t>
            </a:r>
            <a:r>
              <a:rPr lang="ru-RU" dirty="0" err="1"/>
              <a:t>нямат</a:t>
            </a:r>
            <a:r>
              <a:rPr lang="ru-RU" dirty="0"/>
              <a:t> </a:t>
            </a:r>
            <a:r>
              <a:rPr lang="ru-RU" dirty="0" err="1"/>
              <a:t>оплаквания</a:t>
            </a:r>
            <a:r>
              <a:rPr lang="ru-RU" dirty="0"/>
              <a:t> при </a:t>
            </a:r>
            <a:r>
              <a:rPr lang="ru-RU" dirty="0" err="1"/>
              <a:t>обичайна</a:t>
            </a:r>
            <a:r>
              <a:rPr lang="ru-RU" dirty="0"/>
              <a:t> </a:t>
            </a:r>
            <a:r>
              <a:rPr lang="ru-RU" dirty="0" err="1"/>
              <a:t>физическа</a:t>
            </a:r>
            <a:r>
              <a:rPr lang="ru-RU" dirty="0"/>
              <a:t> </a:t>
            </a:r>
            <a:r>
              <a:rPr lang="ru-RU" dirty="0" err="1"/>
              <a:t>активност</a:t>
            </a:r>
            <a:r>
              <a:rPr lang="ru-RU" dirty="0"/>
              <a:t>.</a:t>
            </a:r>
          </a:p>
          <a:p>
            <a:pPr lvl="1"/>
            <a:r>
              <a:rPr lang="ru-RU" dirty="0"/>
              <a:t>II </a:t>
            </a:r>
            <a:r>
              <a:rPr lang="ru-RU" dirty="0" err="1"/>
              <a:t>клас</a:t>
            </a:r>
            <a:r>
              <a:rPr lang="ru-RU" dirty="0"/>
              <a:t> – </a:t>
            </a:r>
            <a:r>
              <a:rPr lang="ru-RU" dirty="0" err="1"/>
              <a:t>появяват</a:t>
            </a:r>
            <a:r>
              <a:rPr lang="ru-RU" dirty="0"/>
              <a:t> се </a:t>
            </a:r>
            <a:r>
              <a:rPr lang="ru-RU" dirty="0" err="1"/>
              <a:t>оплаквания</a:t>
            </a:r>
            <a:r>
              <a:rPr lang="ru-RU" dirty="0"/>
              <a:t> (</a:t>
            </a:r>
            <a:r>
              <a:rPr lang="ru-RU" dirty="0" err="1"/>
              <a:t>задух</a:t>
            </a:r>
            <a:r>
              <a:rPr lang="ru-RU" dirty="0"/>
              <a:t>, </a:t>
            </a:r>
            <a:r>
              <a:rPr lang="ru-RU" dirty="0" err="1"/>
              <a:t>сърцебиене</a:t>
            </a:r>
            <a:r>
              <a:rPr lang="ru-RU" dirty="0"/>
              <a:t>, умора) при </a:t>
            </a:r>
            <a:r>
              <a:rPr lang="ru-RU" dirty="0" err="1"/>
              <a:t>обичайна</a:t>
            </a:r>
            <a:r>
              <a:rPr lang="ru-RU" dirty="0"/>
              <a:t> </a:t>
            </a:r>
            <a:r>
              <a:rPr lang="ru-RU" dirty="0" err="1"/>
              <a:t>физическа</a:t>
            </a:r>
            <a:r>
              <a:rPr lang="ru-RU" dirty="0"/>
              <a:t> </a:t>
            </a:r>
            <a:r>
              <a:rPr lang="ru-RU" dirty="0" err="1"/>
              <a:t>активност</a:t>
            </a:r>
            <a:r>
              <a:rPr lang="ru-RU" dirty="0"/>
              <a:t>.</a:t>
            </a:r>
          </a:p>
          <a:p>
            <a:pPr lvl="1"/>
            <a:r>
              <a:rPr lang="ru-RU" dirty="0"/>
              <a:t>III </a:t>
            </a:r>
            <a:r>
              <a:rPr lang="ru-RU" dirty="0" err="1"/>
              <a:t>клас</a:t>
            </a:r>
            <a:r>
              <a:rPr lang="ru-RU" dirty="0"/>
              <a:t> – </a:t>
            </a:r>
            <a:r>
              <a:rPr lang="ru-RU" dirty="0" err="1"/>
              <a:t>поява</a:t>
            </a:r>
            <a:r>
              <a:rPr lang="ru-RU" dirty="0"/>
              <a:t> на </a:t>
            </a:r>
            <a:r>
              <a:rPr lang="ru-RU" dirty="0" err="1"/>
              <a:t>оплаквания</a:t>
            </a:r>
            <a:r>
              <a:rPr lang="ru-RU" dirty="0"/>
              <a:t> при </a:t>
            </a:r>
            <a:r>
              <a:rPr lang="ru-RU" dirty="0" err="1"/>
              <a:t>субобичайни</a:t>
            </a:r>
            <a:r>
              <a:rPr lang="ru-RU" dirty="0"/>
              <a:t> физически усилия.</a:t>
            </a:r>
          </a:p>
          <a:p>
            <a:pPr lvl="1"/>
            <a:r>
              <a:rPr lang="ru-RU" dirty="0"/>
              <a:t>IV </a:t>
            </a:r>
            <a:r>
              <a:rPr lang="ru-RU" dirty="0" err="1"/>
              <a:t>клас</a:t>
            </a:r>
            <a:r>
              <a:rPr lang="ru-RU" dirty="0"/>
              <a:t> – </a:t>
            </a:r>
            <a:r>
              <a:rPr lang="ru-RU" dirty="0" err="1"/>
              <a:t>поява</a:t>
            </a:r>
            <a:r>
              <a:rPr lang="ru-RU" dirty="0"/>
              <a:t> на </a:t>
            </a:r>
            <a:r>
              <a:rPr lang="ru-RU" dirty="0" err="1"/>
              <a:t>задух</a:t>
            </a:r>
            <a:r>
              <a:rPr lang="ru-RU" dirty="0"/>
              <a:t> в покой.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4254625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Симптоми и белези на СН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036496" cy="5257800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Оплакванията</a:t>
            </a:r>
            <a:r>
              <a:rPr lang="ru-RU" dirty="0"/>
              <a:t> при </a:t>
            </a:r>
            <a:r>
              <a:rPr lang="ru-RU" dirty="0" err="1"/>
              <a:t>сърдечната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зависят от типа, т.е. дали </a:t>
            </a:r>
            <a:r>
              <a:rPr lang="ru-RU" dirty="0" err="1"/>
              <a:t>тя</a:t>
            </a:r>
            <a:r>
              <a:rPr lang="ru-RU" dirty="0"/>
              <a:t> </a:t>
            </a:r>
            <a:r>
              <a:rPr lang="ru-RU" dirty="0" err="1"/>
              <a:t>настъпва</a:t>
            </a:r>
            <a:r>
              <a:rPr lang="ru-RU" dirty="0"/>
              <a:t> остро или става </a:t>
            </a:r>
            <a:r>
              <a:rPr lang="ru-RU" dirty="0" err="1"/>
              <a:t>въпрос</a:t>
            </a:r>
            <a:r>
              <a:rPr lang="ru-RU" dirty="0"/>
              <a:t> за </a:t>
            </a:r>
            <a:r>
              <a:rPr lang="ru-RU" dirty="0" err="1"/>
              <a:t>хронична</a:t>
            </a:r>
            <a:r>
              <a:rPr lang="ru-RU" dirty="0"/>
              <a:t>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. </a:t>
            </a:r>
          </a:p>
          <a:p>
            <a:r>
              <a:rPr lang="ru-RU" dirty="0" err="1"/>
              <a:t>Също</a:t>
            </a:r>
            <a:r>
              <a:rPr lang="ru-RU" dirty="0"/>
              <a:t> </a:t>
            </a:r>
            <a:r>
              <a:rPr lang="ru-RU" dirty="0" err="1"/>
              <a:t>така</a:t>
            </a:r>
            <a:r>
              <a:rPr lang="ru-RU" dirty="0"/>
              <a:t> от значение е и коя от </a:t>
            </a:r>
            <a:r>
              <a:rPr lang="ru-RU" dirty="0" err="1"/>
              <a:t>двете</a:t>
            </a:r>
            <a:r>
              <a:rPr lang="ru-RU" dirty="0"/>
              <a:t> </a:t>
            </a:r>
            <a:r>
              <a:rPr lang="ru-RU" dirty="0" err="1"/>
              <a:t>сърдечни</a:t>
            </a:r>
            <a:r>
              <a:rPr lang="ru-RU" dirty="0"/>
              <a:t> </a:t>
            </a:r>
            <a:r>
              <a:rPr lang="ru-RU" dirty="0" err="1"/>
              <a:t>половини</a:t>
            </a:r>
            <a:r>
              <a:rPr lang="ru-RU" dirty="0"/>
              <a:t> е с нарушена функция - </a:t>
            </a:r>
            <a:r>
              <a:rPr lang="ru-RU" dirty="0" err="1"/>
              <a:t>лявата</a:t>
            </a:r>
            <a:r>
              <a:rPr lang="ru-RU" dirty="0"/>
              <a:t>, </a:t>
            </a:r>
            <a:r>
              <a:rPr lang="ru-RU" dirty="0" err="1"/>
              <a:t>дясната</a:t>
            </a:r>
            <a:r>
              <a:rPr lang="ru-RU" dirty="0"/>
              <a:t> или и </a:t>
            </a:r>
            <a:r>
              <a:rPr lang="ru-RU" dirty="0" err="1"/>
              <a:t>двете</a:t>
            </a:r>
            <a:r>
              <a:rPr lang="ru-RU" dirty="0"/>
              <a:t>.</a:t>
            </a:r>
          </a:p>
          <a:p>
            <a:r>
              <a:rPr lang="ru-RU" dirty="0"/>
              <a:t>При </a:t>
            </a:r>
            <a:r>
              <a:rPr lang="ru-RU" dirty="0" err="1"/>
              <a:t>острата</a:t>
            </a:r>
            <a:r>
              <a:rPr lang="ru-RU" dirty="0"/>
              <a:t>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</a:t>
            </a:r>
            <a:r>
              <a:rPr lang="ru-RU" dirty="0" err="1"/>
              <a:t>промените</a:t>
            </a:r>
            <a:r>
              <a:rPr lang="ru-RU" dirty="0"/>
              <a:t> </a:t>
            </a:r>
            <a:r>
              <a:rPr lang="ru-RU" dirty="0" err="1"/>
              <a:t>настъпват</a:t>
            </a:r>
            <a:r>
              <a:rPr lang="ru-RU" dirty="0"/>
              <a:t> </a:t>
            </a:r>
            <a:r>
              <a:rPr lang="ru-RU" dirty="0" err="1"/>
              <a:t>бързо</a:t>
            </a:r>
            <a:r>
              <a:rPr lang="ru-RU" dirty="0"/>
              <a:t> и </a:t>
            </a:r>
            <a:r>
              <a:rPr lang="ru-RU" dirty="0" err="1"/>
              <a:t>ако</a:t>
            </a:r>
            <a:r>
              <a:rPr lang="ru-RU" dirty="0"/>
              <a:t> не се </a:t>
            </a:r>
            <a:r>
              <a:rPr lang="ru-RU" dirty="0" err="1"/>
              <a:t>превземат</a:t>
            </a:r>
            <a:r>
              <a:rPr lang="ru-RU" dirty="0"/>
              <a:t> </a:t>
            </a:r>
            <a:r>
              <a:rPr lang="ru-RU" dirty="0" err="1"/>
              <a:t>навреме</a:t>
            </a:r>
            <a:r>
              <a:rPr lang="ru-RU" dirty="0"/>
              <a:t> мерки за </a:t>
            </a:r>
            <a:r>
              <a:rPr lang="ru-RU" dirty="0" err="1"/>
              <a:t>овладяването</a:t>
            </a:r>
            <a:r>
              <a:rPr lang="ru-RU" dirty="0"/>
              <a:t> и </a:t>
            </a:r>
            <a:r>
              <a:rPr lang="ru-RU" dirty="0" err="1"/>
              <a:t>тя</a:t>
            </a:r>
            <a:r>
              <a:rPr lang="ru-RU" dirty="0"/>
              <a:t> </a:t>
            </a:r>
            <a:r>
              <a:rPr lang="ru-RU" dirty="0" err="1"/>
              <a:t>най-често</a:t>
            </a:r>
            <a:r>
              <a:rPr lang="ru-RU" dirty="0"/>
              <a:t> води до шок (кардиогенен шок) с много вероятен неблагоприятен </a:t>
            </a:r>
            <a:r>
              <a:rPr lang="ru-RU" dirty="0" err="1"/>
              <a:t>изход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125877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404664"/>
            <a:ext cx="9144000" cy="6453336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>
                <a:solidFill>
                  <a:srgbClr val="FF0000"/>
                </a:solidFill>
              </a:rPr>
              <a:t>Задух</a:t>
            </a:r>
            <a:r>
              <a:rPr lang="ru-RU" dirty="0">
                <a:solidFill>
                  <a:srgbClr val="FF0000"/>
                </a:solidFill>
              </a:rPr>
              <a:t> (</a:t>
            </a:r>
            <a:r>
              <a:rPr lang="ru-RU" dirty="0" err="1">
                <a:solidFill>
                  <a:srgbClr val="FF0000"/>
                </a:solidFill>
              </a:rPr>
              <a:t>диспнея</a:t>
            </a:r>
            <a:r>
              <a:rPr lang="ru-RU" dirty="0">
                <a:solidFill>
                  <a:srgbClr val="FF0000"/>
                </a:solidFill>
              </a:rPr>
              <a:t>) </a:t>
            </a:r>
            <a:r>
              <a:rPr lang="ru-RU" dirty="0"/>
              <a:t>- </a:t>
            </a:r>
            <a:r>
              <a:rPr lang="ru-RU" dirty="0" err="1"/>
              <a:t>основния</a:t>
            </a:r>
            <a:r>
              <a:rPr lang="ru-RU" dirty="0"/>
              <a:t> симптом при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. </a:t>
            </a:r>
            <a:r>
              <a:rPr lang="ru-RU" dirty="0" err="1"/>
              <a:t>Задухът</a:t>
            </a:r>
            <a:r>
              <a:rPr lang="ru-RU" dirty="0"/>
              <a:t> се </a:t>
            </a:r>
            <a:r>
              <a:rPr lang="ru-RU" dirty="0" err="1"/>
              <a:t>дължи</a:t>
            </a:r>
            <a:r>
              <a:rPr lang="ru-RU" dirty="0"/>
              <a:t> на </a:t>
            </a:r>
            <a:r>
              <a:rPr lang="ru-RU" dirty="0" err="1"/>
              <a:t>задържане</a:t>
            </a:r>
            <a:r>
              <a:rPr lang="ru-RU" dirty="0"/>
              <a:t> на </a:t>
            </a:r>
            <a:r>
              <a:rPr lang="ru-RU" dirty="0" err="1"/>
              <a:t>течности</a:t>
            </a:r>
            <a:r>
              <a:rPr lang="ru-RU" dirty="0"/>
              <a:t> в </a:t>
            </a:r>
            <a:r>
              <a:rPr lang="ru-RU" dirty="0" err="1"/>
              <a:t>малкия</a:t>
            </a:r>
            <a:r>
              <a:rPr lang="ru-RU" dirty="0"/>
              <a:t> </a:t>
            </a:r>
            <a:r>
              <a:rPr lang="ru-RU" dirty="0" err="1"/>
              <a:t>кръг</a:t>
            </a:r>
            <a:r>
              <a:rPr lang="ru-RU" dirty="0"/>
              <a:t> на </a:t>
            </a:r>
            <a:r>
              <a:rPr lang="ru-RU" dirty="0" err="1"/>
              <a:t>кръвообращението</a:t>
            </a:r>
            <a:r>
              <a:rPr lang="ru-RU" dirty="0"/>
              <a:t> (в белите </a:t>
            </a:r>
            <a:r>
              <a:rPr lang="ru-RU" dirty="0" err="1"/>
              <a:t>дробове</a:t>
            </a:r>
            <a:r>
              <a:rPr lang="ru-RU" dirty="0"/>
              <a:t>).</a:t>
            </a:r>
          </a:p>
          <a:p>
            <a:pPr lvl="1"/>
            <a:r>
              <a:rPr lang="ru-RU" dirty="0"/>
              <a:t>В </a:t>
            </a:r>
            <a:r>
              <a:rPr lang="ru-RU" dirty="0" err="1"/>
              <a:t>началото</a:t>
            </a:r>
            <a:r>
              <a:rPr lang="ru-RU" dirty="0"/>
              <a:t> </a:t>
            </a:r>
            <a:r>
              <a:rPr lang="ru-RU" dirty="0" err="1"/>
              <a:t>задуха</a:t>
            </a:r>
            <a:r>
              <a:rPr lang="ru-RU" dirty="0"/>
              <a:t> е </a:t>
            </a:r>
            <a:r>
              <a:rPr lang="ru-RU" dirty="0" err="1"/>
              <a:t>провокиран</a:t>
            </a:r>
            <a:r>
              <a:rPr lang="ru-RU" dirty="0"/>
              <a:t> от физически </a:t>
            </a:r>
            <a:r>
              <a:rPr lang="ru-RU" dirty="0" err="1"/>
              <a:t>натоварвания</a:t>
            </a:r>
            <a:r>
              <a:rPr lang="ru-RU" dirty="0"/>
              <a:t>, а с </a:t>
            </a:r>
            <a:r>
              <a:rPr lang="ru-RU" dirty="0" err="1"/>
              <a:t>напредване</a:t>
            </a:r>
            <a:r>
              <a:rPr lang="ru-RU" dirty="0"/>
              <a:t> на </a:t>
            </a:r>
            <a:r>
              <a:rPr lang="ru-RU" dirty="0" err="1"/>
              <a:t>сърдечната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се </a:t>
            </a:r>
            <a:r>
              <a:rPr lang="ru-RU" dirty="0" err="1"/>
              <a:t>появява</a:t>
            </a:r>
            <a:r>
              <a:rPr lang="ru-RU" dirty="0"/>
              <a:t> и в покой. </a:t>
            </a:r>
          </a:p>
          <a:p>
            <a:pPr lvl="1"/>
            <a:r>
              <a:rPr lang="ru-RU" dirty="0" err="1"/>
              <a:t>Задухът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е </a:t>
            </a:r>
            <a:r>
              <a:rPr lang="ru-RU" dirty="0" err="1"/>
              <a:t>придружен</a:t>
            </a:r>
            <a:r>
              <a:rPr lang="ru-RU" dirty="0"/>
              <a:t> и с </a:t>
            </a:r>
            <a:r>
              <a:rPr lang="ru-RU" dirty="0" err="1"/>
              <a:t>кашлица</a:t>
            </a:r>
            <a:r>
              <a:rPr lang="ru-RU" dirty="0"/>
              <a:t>, </a:t>
            </a:r>
            <a:r>
              <a:rPr lang="ru-RU" dirty="0" err="1"/>
              <a:t>която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е </a:t>
            </a:r>
            <a:r>
              <a:rPr lang="ru-RU" dirty="0" err="1"/>
              <a:t>както</a:t>
            </a:r>
            <a:r>
              <a:rPr lang="ru-RU" dirty="0"/>
              <a:t> суха </a:t>
            </a:r>
            <a:r>
              <a:rPr lang="ru-RU" dirty="0" err="1"/>
              <a:t>така</a:t>
            </a:r>
            <a:r>
              <a:rPr lang="ru-RU" dirty="0"/>
              <a:t> и влажна, в </a:t>
            </a:r>
            <a:r>
              <a:rPr lang="ru-RU" dirty="0" err="1"/>
              <a:t>зависимост</a:t>
            </a:r>
            <a:r>
              <a:rPr lang="ru-RU" dirty="0"/>
              <a:t> от </a:t>
            </a:r>
            <a:r>
              <a:rPr lang="ru-RU" dirty="0" err="1"/>
              <a:t>степента</a:t>
            </a:r>
            <a:r>
              <a:rPr lang="ru-RU" dirty="0"/>
              <a:t> на застоя.</a:t>
            </a:r>
          </a:p>
          <a:p>
            <a:r>
              <a:rPr lang="ru-RU" dirty="0" err="1">
                <a:solidFill>
                  <a:srgbClr val="FF0000"/>
                </a:solidFill>
              </a:rPr>
              <a:t>Ортопнеята</a:t>
            </a:r>
            <a:r>
              <a:rPr lang="ru-RU" dirty="0"/>
              <a:t> е </a:t>
            </a:r>
            <a:r>
              <a:rPr lang="ru-RU" dirty="0" err="1"/>
              <a:t>появата</a:t>
            </a:r>
            <a:r>
              <a:rPr lang="ru-RU" dirty="0"/>
              <a:t> на </a:t>
            </a:r>
            <a:r>
              <a:rPr lang="ru-RU" dirty="0" err="1"/>
              <a:t>задух</a:t>
            </a:r>
            <a:r>
              <a:rPr lang="ru-RU" dirty="0"/>
              <a:t> в </a:t>
            </a:r>
            <a:r>
              <a:rPr lang="ru-RU" dirty="0" err="1"/>
              <a:t>легнало</a:t>
            </a:r>
            <a:r>
              <a:rPr lang="ru-RU" dirty="0"/>
              <a:t> и </a:t>
            </a:r>
            <a:r>
              <a:rPr lang="ru-RU" dirty="0" err="1"/>
              <a:t>облекчаването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в </a:t>
            </a:r>
            <a:r>
              <a:rPr lang="ru-RU" dirty="0" err="1"/>
              <a:t>седнало</a:t>
            </a:r>
            <a:r>
              <a:rPr lang="ru-RU" dirty="0"/>
              <a:t> и право положение. </a:t>
            </a:r>
            <a:r>
              <a:rPr lang="ru-RU" dirty="0" err="1"/>
              <a:t>Причината</a:t>
            </a:r>
            <a:r>
              <a:rPr lang="ru-RU" dirty="0"/>
              <a:t> за </a:t>
            </a:r>
            <a:r>
              <a:rPr lang="ru-RU" dirty="0" err="1"/>
              <a:t>ортопнеята</a:t>
            </a:r>
            <a:r>
              <a:rPr lang="ru-RU" dirty="0"/>
              <a:t> е </a:t>
            </a:r>
            <a:r>
              <a:rPr lang="ru-RU" dirty="0" err="1"/>
              <a:t>също</a:t>
            </a:r>
            <a:r>
              <a:rPr lang="ru-RU" dirty="0"/>
              <a:t> в застоя на </a:t>
            </a:r>
            <a:r>
              <a:rPr lang="ru-RU" dirty="0" err="1"/>
              <a:t>течности</a:t>
            </a:r>
            <a:r>
              <a:rPr lang="ru-RU" dirty="0"/>
              <a:t> в </a:t>
            </a:r>
            <a:r>
              <a:rPr lang="ru-RU" dirty="0" err="1"/>
              <a:t>белия</a:t>
            </a:r>
            <a:r>
              <a:rPr lang="ru-RU" dirty="0"/>
              <a:t> </a:t>
            </a:r>
            <a:r>
              <a:rPr lang="ru-RU" dirty="0" err="1"/>
              <a:t>дроб</a:t>
            </a:r>
            <a:r>
              <a:rPr lang="ru-RU" dirty="0"/>
              <a:t>, </a:t>
            </a:r>
            <a:r>
              <a:rPr lang="ru-RU" dirty="0" err="1"/>
              <a:t>който</a:t>
            </a:r>
            <a:r>
              <a:rPr lang="ru-RU" dirty="0"/>
              <a:t> е по </a:t>
            </a:r>
            <a:r>
              <a:rPr lang="ru-RU" dirty="0" err="1"/>
              <a:t>изразен</a:t>
            </a:r>
            <a:r>
              <a:rPr lang="ru-RU" dirty="0"/>
              <a:t> в </a:t>
            </a:r>
            <a:r>
              <a:rPr lang="ru-RU" dirty="0" err="1"/>
              <a:t>легнало</a:t>
            </a:r>
            <a:r>
              <a:rPr lang="ru-RU" dirty="0"/>
              <a:t> положение.</a:t>
            </a:r>
          </a:p>
        </p:txBody>
      </p:sp>
    </p:spTree>
    <p:extLst>
      <p:ext uri="{BB962C8B-B14F-4D97-AF65-F5344CB8AC3E}">
        <p14:creationId xmlns:p14="http://schemas.microsoft.com/office/powerpoint/2010/main" val="17149038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332656"/>
            <a:ext cx="8928992" cy="6525344"/>
          </a:xfrm>
        </p:spPr>
        <p:txBody>
          <a:bodyPr>
            <a:normAutofit/>
          </a:bodyPr>
          <a:lstStyle/>
          <a:p>
            <a:r>
              <a:rPr lang="ru-RU" dirty="0" err="1">
                <a:solidFill>
                  <a:srgbClr val="FF0000"/>
                </a:solidFill>
              </a:rPr>
              <a:t>Умората</a:t>
            </a:r>
            <a:r>
              <a:rPr lang="ru-RU" dirty="0"/>
              <a:t> е симптом, </a:t>
            </a:r>
            <a:r>
              <a:rPr lang="ru-RU" dirty="0" err="1"/>
              <a:t>който</a:t>
            </a:r>
            <a:r>
              <a:rPr lang="ru-RU" dirty="0"/>
              <a:t> </a:t>
            </a:r>
            <a:r>
              <a:rPr lang="ru-RU" dirty="0" err="1"/>
              <a:t>пряко</a:t>
            </a:r>
            <a:r>
              <a:rPr lang="ru-RU" dirty="0"/>
              <a:t> </a:t>
            </a:r>
            <a:r>
              <a:rPr lang="ru-RU" dirty="0" err="1"/>
              <a:t>корелира</a:t>
            </a:r>
            <a:r>
              <a:rPr lang="ru-RU" dirty="0"/>
              <a:t>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степента</a:t>
            </a:r>
            <a:r>
              <a:rPr lang="ru-RU" dirty="0"/>
              <a:t> на </a:t>
            </a:r>
            <a:r>
              <a:rPr lang="ru-RU" dirty="0" err="1"/>
              <a:t>сърдечната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. </a:t>
            </a:r>
            <a:r>
              <a:rPr lang="ru-RU" dirty="0" err="1"/>
              <a:t>Този</a:t>
            </a:r>
            <a:r>
              <a:rPr lang="ru-RU" dirty="0"/>
              <a:t> симптом </a:t>
            </a:r>
            <a:r>
              <a:rPr lang="ru-RU" dirty="0" err="1"/>
              <a:t>варира</a:t>
            </a:r>
            <a:r>
              <a:rPr lang="ru-RU" dirty="0"/>
              <a:t> от умора при </a:t>
            </a:r>
            <a:r>
              <a:rPr lang="ru-RU" dirty="0" err="1"/>
              <a:t>големи</a:t>
            </a:r>
            <a:r>
              <a:rPr lang="ru-RU" dirty="0"/>
              <a:t> физически </a:t>
            </a:r>
            <a:r>
              <a:rPr lang="ru-RU" dirty="0" err="1"/>
              <a:t>натоварвания</a:t>
            </a:r>
            <a:r>
              <a:rPr lang="ru-RU" dirty="0"/>
              <a:t> до умора, </a:t>
            </a:r>
            <a:r>
              <a:rPr lang="ru-RU" dirty="0" err="1"/>
              <a:t>слабост</a:t>
            </a:r>
            <a:r>
              <a:rPr lang="ru-RU" dirty="0"/>
              <a:t> и </a:t>
            </a:r>
            <a:r>
              <a:rPr lang="ru-RU" dirty="0" err="1"/>
              <a:t>отпадналост</a:t>
            </a:r>
            <a:r>
              <a:rPr lang="ru-RU" dirty="0"/>
              <a:t> при </a:t>
            </a:r>
            <a:r>
              <a:rPr lang="ru-RU" dirty="0" err="1"/>
              <a:t>минимални</a:t>
            </a:r>
            <a:r>
              <a:rPr lang="ru-RU" dirty="0"/>
              <a:t> </a:t>
            </a:r>
            <a:r>
              <a:rPr lang="ru-RU" dirty="0" err="1"/>
              <a:t>натоварвания</a:t>
            </a:r>
            <a:r>
              <a:rPr lang="ru-RU" dirty="0"/>
              <a:t> в </a:t>
            </a:r>
            <a:r>
              <a:rPr lang="ru-RU" dirty="0" err="1"/>
              <a:t>по-напреднал</a:t>
            </a:r>
            <a:r>
              <a:rPr lang="ru-RU" dirty="0"/>
              <a:t> стадий.</a:t>
            </a:r>
          </a:p>
          <a:p>
            <a:r>
              <a:rPr lang="ru-RU" dirty="0" err="1">
                <a:solidFill>
                  <a:srgbClr val="FF0000"/>
                </a:solidFill>
              </a:rPr>
              <a:t>Ускорената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сърдечна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дейност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и нарушения в </a:t>
            </a:r>
            <a:r>
              <a:rPr lang="ru-RU" dirty="0" err="1"/>
              <a:t>сърдечния</a:t>
            </a:r>
            <a:r>
              <a:rPr lang="ru-RU" dirty="0"/>
              <a:t> </a:t>
            </a:r>
            <a:r>
              <a:rPr lang="ru-RU" dirty="0" err="1"/>
              <a:t>ритъм</a:t>
            </a:r>
            <a:r>
              <a:rPr lang="ru-RU" dirty="0"/>
              <a:t> - </a:t>
            </a:r>
            <a:r>
              <a:rPr lang="ru-RU" dirty="0" err="1"/>
              <a:t>промените</a:t>
            </a:r>
            <a:r>
              <a:rPr lang="ru-RU" dirty="0"/>
              <a:t> в </a:t>
            </a:r>
            <a:r>
              <a:rPr lang="ru-RU" dirty="0" err="1"/>
              <a:t>сърдечната</a:t>
            </a:r>
            <a:r>
              <a:rPr lang="ru-RU" dirty="0"/>
              <a:t> </a:t>
            </a:r>
            <a:r>
              <a:rPr lang="ru-RU" dirty="0" err="1"/>
              <a:t>честота</a:t>
            </a:r>
            <a:r>
              <a:rPr lang="ru-RU" dirty="0"/>
              <a:t> и в </a:t>
            </a:r>
            <a:r>
              <a:rPr lang="ru-RU" dirty="0" err="1"/>
              <a:t>сърдечния</a:t>
            </a:r>
            <a:r>
              <a:rPr lang="ru-RU" dirty="0"/>
              <a:t> </a:t>
            </a:r>
            <a:r>
              <a:rPr lang="ru-RU" dirty="0" err="1"/>
              <a:t>ритъм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често</a:t>
            </a:r>
            <a:r>
              <a:rPr lang="ru-RU" dirty="0"/>
              <a:t> </a:t>
            </a:r>
            <a:r>
              <a:rPr lang="ru-RU" dirty="0" err="1"/>
              <a:t>срещани</a:t>
            </a:r>
            <a:r>
              <a:rPr lang="ru-RU" dirty="0"/>
              <a:t> явления. </a:t>
            </a:r>
            <a:r>
              <a:rPr lang="ru-RU" dirty="0" err="1"/>
              <a:t>Сърцебиенето</a:t>
            </a:r>
            <a:r>
              <a:rPr lang="ru-RU" dirty="0"/>
              <a:t> при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се </a:t>
            </a:r>
            <a:r>
              <a:rPr lang="ru-RU" dirty="0" err="1"/>
              <a:t>явява</a:t>
            </a:r>
            <a:r>
              <a:rPr lang="ru-RU" dirty="0"/>
              <a:t> и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компенсаторен</a:t>
            </a:r>
            <a:r>
              <a:rPr lang="ru-RU" dirty="0"/>
              <a:t> - адаптивен </a:t>
            </a:r>
            <a:r>
              <a:rPr lang="ru-RU" dirty="0" err="1"/>
              <a:t>механизъм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7463643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88640"/>
            <a:ext cx="9036496" cy="6840760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>
                <a:solidFill>
                  <a:srgbClr val="FF0000"/>
                </a:solidFill>
              </a:rPr>
              <a:t>Никтурията</a:t>
            </a:r>
            <a:r>
              <a:rPr lang="ru-RU" dirty="0"/>
              <a:t> </a:t>
            </a:r>
            <a:r>
              <a:rPr lang="ru-RU" dirty="0" err="1"/>
              <a:t>представлява</a:t>
            </a:r>
            <a:r>
              <a:rPr lang="ru-RU" dirty="0"/>
              <a:t> </a:t>
            </a:r>
            <a:r>
              <a:rPr lang="ru-RU" dirty="0" err="1"/>
              <a:t>често</a:t>
            </a:r>
            <a:r>
              <a:rPr lang="ru-RU" dirty="0"/>
              <a:t> нощно </a:t>
            </a:r>
            <a:r>
              <a:rPr lang="ru-RU" dirty="0" err="1"/>
              <a:t>уриниране</a:t>
            </a:r>
            <a:r>
              <a:rPr lang="ru-RU" dirty="0"/>
              <a:t>. </a:t>
            </a:r>
            <a:r>
              <a:rPr lang="ru-RU" dirty="0" err="1"/>
              <a:t>Намалено</a:t>
            </a:r>
            <a:r>
              <a:rPr lang="ru-RU" dirty="0"/>
              <a:t> е </a:t>
            </a:r>
            <a:r>
              <a:rPr lang="ru-RU" dirty="0" err="1"/>
              <a:t>уринирането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деня</a:t>
            </a:r>
            <a:r>
              <a:rPr lang="ru-RU" dirty="0"/>
              <a:t>, </a:t>
            </a: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болния</a:t>
            </a:r>
            <a:r>
              <a:rPr lang="ru-RU" dirty="0"/>
              <a:t> е активен и </a:t>
            </a:r>
            <a:r>
              <a:rPr lang="ru-RU" dirty="0" err="1"/>
              <a:t>изправен</a:t>
            </a:r>
            <a:r>
              <a:rPr lang="ru-RU" dirty="0"/>
              <a:t>. </a:t>
            </a:r>
            <a:r>
              <a:rPr lang="ru-RU" dirty="0" err="1"/>
              <a:t>Когато</a:t>
            </a:r>
            <a:r>
              <a:rPr lang="ru-RU" dirty="0"/>
              <a:t> той </a:t>
            </a:r>
            <a:r>
              <a:rPr lang="ru-RU" dirty="0" err="1"/>
              <a:t>заеме</a:t>
            </a:r>
            <a:r>
              <a:rPr lang="ru-RU" dirty="0"/>
              <a:t> </a:t>
            </a:r>
            <a:r>
              <a:rPr lang="ru-RU" dirty="0" err="1"/>
              <a:t>легнало</a:t>
            </a:r>
            <a:r>
              <a:rPr lang="ru-RU" dirty="0"/>
              <a:t> положение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нощта</a:t>
            </a:r>
            <a:r>
              <a:rPr lang="ru-RU" dirty="0"/>
              <a:t> се </a:t>
            </a:r>
            <a:r>
              <a:rPr lang="ru-RU" dirty="0" err="1"/>
              <a:t>увеличава</a:t>
            </a:r>
            <a:r>
              <a:rPr lang="ru-RU" dirty="0"/>
              <a:t> притока на </a:t>
            </a:r>
            <a:r>
              <a:rPr lang="ru-RU" dirty="0" err="1"/>
              <a:t>кръв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бъбреците</a:t>
            </a:r>
            <a:r>
              <a:rPr lang="ru-RU" dirty="0"/>
              <a:t> и се </a:t>
            </a:r>
            <a:r>
              <a:rPr lang="ru-RU" dirty="0" err="1"/>
              <a:t>увеличава</a:t>
            </a:r>
            <a:r>
              <a:rPr lang="ru-RU" dirty="0"/>
              <a:t> и </a:t>
            </a:r>
            <a:r>
              <a:rPr lang="ru-RU" dirty="0" err="1"/>
              <a:t>количеството</a:t>
            </a:r>
            <a:r>
              <a:rPr lang="ru-RU" dirty="0"/>
              <a:t> отделена урина.</a:t>
            </a:r>
          </a:p>
          <a:p>
            <a:r>
              <a:rPr lang="ru-RU" dirty="0" err="1">
                <a:solidFill>
                  <a:srgbClr val="FF0000"/>
                </a:solidFill>
              </a:rPr>
              <a:t>Олигурията</a:t>
            </a:r>
            <a:r>
              <a:rPr lang="ru-RU" dirty="0"/>
              <a:t> </a:t>
            </a:r>
            <a:r>
              <a:rPr lang="ru-RU" dirty="0" err="1"/>
              <a:t>представлява</a:t>
            </a:r>
            <a:r>
              <a:rPr lang="ru-RU" dirty="0"/>
              <a:t> </a:t>
            </a:r>
            <a:r>
              <a:rPr lang="ru-RU" dirty="0" err="1"/>
              <a:t>намалено</a:t>
            </a:r>
            <a:r>
              <a:rPr lang="ru-RU" dirty="0"/>
              <a:t> </a:t>
            </a:r>
            <a:r>
              <a:rPr lang="ru-RU" dirty="0" err="1"/>
              <a:t>отделяне</a:t>
            </a:r>
            <a:r>
              <a:rPr lang="ru-RU" dirty="0"/>
              <a:t> на урина и се </a:t>
            </a:r>
            <a:r>
              <a:rPr lang="ru-RU" dirty="0" err="1"/>
              <a:t>дължи</a:t>
            </a:r>
            <a:r>
              <a:rPr lang="ru-RU" dirty="0"/>
              <a:t> на </a:t>
            </a:r>
            <a:r>
              <a:rPr lang="ru-RU" dirty="0" err="1"/>
              <a:t>намаленото</a:t>
            </a:r>
            <a:r>
              <a:rPr lang="ru-RU" dirty="0"/>
              <a:t> </a:t>
            </a:r>
            <a:r>
              <a:rPr lang="ru-RU" dirty="0" err="1"/>
              <a:t>кръвоснабдяване</a:t>
            </a:r>
            <a:r>
              <a:rPr lang="ru-RU" dirty="0"/>
              <a:t> на </a:t>
            </a:r>
            <a:r>
              <a:rPr lang="ru-RU" dirty="0" err="1"/>
              <a:t>бъбреците</a:t>
            </a:r>
            <a:r>
              <a:rPr lang="ru-RU" dirty="0"/>
              <a:t> при </a:t>
            </a:r>
            <a:r>
              <a:rPr lang="ru-RU" dirty="0" err="1"/>
              <a:t>левостранна</a:t>
            </a:r>
            <a:r>
              <a:rPr lang="ru-RU" dirty="0"/>
              <a:t>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и е </a:t>
            </a:r>
            <a:r>
              <a:rPr lang="ru-RU" dirty="0" err="1"/>
              <a:t>белег</a:t>
            </a:r>
            <a:r>
              <a:rPr lang="ru-RU" dirty="0"/>
              <a:t> за </a:t>
            </a:r>
            <a:r>
              <a:rPr lang="ru-RU" dirty="0" err="1"/>
              <a:t>напреднала</a:t>
            </a:r>
            <a:r>
              <a:rPr lang="ru-RU" dirty="0"/>
              <a:t>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.</a:t>
            </a:r>
          </a:p>
          <a:p>
            <a:r>
              <a:rPr lang="ru-RU" dirty="0"/>
              <a:t>При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</a:t>
            </a:r>
            <a:r>
              <a:rPr lang="ru-RU" dirty="0" err="1"/>
              <a:t>кръвообращението</a:t>
            </a:r>
            <a:r>
              <a:rPr lang="ru-RU" dirty="0"/>
              <a:t> в </a:t>
            </a:r>
            <a:r>
              <a:rPr lang="ru-RU" dirty="0" err="1"/>
              <a:t>мозъка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намалее</a:t>
            </a:r>
            <a:r>
              <a:rPr lang="ru-RU" dirty="0"/>
              <a:t> и до 50%. </a:t>
            </a:r>
            <a:r>
              <a:rPr lang="ru-RU" dirty="0" err="1"/>
              <a:t>Това</a:t>
            </a:r>
            <a:r>
              <a:rPr lang="ru-RU" dirty="0"/>
              <a:t> води </a:t>
            </a:r>
            <a:r>
              <a:rPr lang="ru-RU" dirty="0" err="1">
                <a:solidFill>
                  <a:srgbClr val="FF0000"/>
                </a:solidFill>
              </a:rPr>
              <a:t>мозъчни</a:t>
            </a:r>
            <a:r>
              <a:rPr lang="ru-RU" dirty="0">
                <a:solidFill>
                  <a:srgbClr val="FF0000"/>
                </a:solidFill>
              </a:rPr>
              <a:t> прояви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възбуда</a:t>
            </a:r>
            <a:r>
              <a:rPr lang="ru-RU" dirty="0"/>
              <a:t>, </a:t>
            </a:r>
            <a:r>
              <a:rPr lang="ru-RU" dirty="0" err="1"/>
              <a:t>обърканост</a:t>
            </a:r>
            <a:r>
              <a:rPr lang="ru-RU" dirty="0"/>
              <a:t>, апатия и </a:t>
            </a:r>
            <a:r>
              <a:rPr lang="ru-RU" dirty="0" err="1"/>
              <a:t>сънливост</a:t>
            </a:r>
            <a:r>
              <a:rPr lang="ru-RU" dirty="0"/>
              <a:t>. Значение </a:t>
            </a:r>
            <a:r>
              <a:rPr lang="ru-RU" dirty="0" err="1"/>
              <a:t>имат</a:t>
            </a:r>
            <a:r>
              <a:rPr lang="ru-RU" dirty="0"/>
              <a:t> </a:t>
            </a:r>
            <a:r>
              <a:rPr lang="ru-RU" dirty="0" err="1"/>
              <a:t>намалената</a:t>
            </a:r>
            <a:r>
              <a:rPr lang="ru-RU" dirty="0"/>
              <a:t> и </a:t>
            </a:r>
            <a:r>
              <a:rPr lang="ru-RU" dirty="0" err="1"/>
              <a:t>забавена</a:t>
            </a:r>
            <a:r>
              <a:rPr lang="ru-RU" dirty="0"/>
              <a:t> </a:t>
            </a:r>
            <a:r>
              <a:rPr lang="ru-RU" dirty="0" err="1"/>
              <a:t>циркулация</a:t>
            </a:r>
            <a:r>
              <a:rPr lang="ru-RU" dirty="0"/>
              <a:t> в </a:t>
            </a:r>
            <a:r>
              <a:rPr lang="ru-RU" dirty="0" err="1"/>
              <a:t>мозъка</a:t>
            </a:r>
            <a:r>
              <a:rPr lang="ru-RU" dirty="0"/>
              <a:t> и </a:t>
            </a:r>
            <a:r>
              <a:rPr lang="ru-RU" dirty="0" err="1"/>
              <a:t>пониженото</a:t>
            </a:r>
            <a:r>
              <a:rPr lang="ru-RU" dirty="0"/>
              <a:t> кислородно </a:t>
            </a:r>
            <a:r>
              <a:rPr lang="ru-RU" dirty="0" err="1"/>
              <a:t>насищане</a:t>
            </a:r>
            <a:r>
              <a:rPr lang="ru-RU" dirty="0"/>
              <a:t> на </a:t>
            </a:r>
            <a:r>
              <a:rPr lang="ru-RU" dirty="0" err="1"/>
              <a:t>кръвта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158335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Оточен синдром- </a:t>
            </a:r>
            <a:r>
              <a:rPr lang="ru-RU" dirty="0" err="1"/>
              <a:t>периферни</a:t>
            </a:r>
            <a:r>
              <a:rPr lang="ru-RU" dirty="0"/>
              <a:t> </a:t>
            </a:r>
            <a:r>
              <a:rPr lang="ru-RU" dirty="0" err="1"/>
              <a:t>отоци</a:t>
            </a:r>
            <a:r>
              <a:rPr lang="ru-RU" dirty="0"/>
              <a:t>, </a:t>
            </a:r>
            <a:r>
              <a:rPr lang="ru-RU" dirty="0" err="1"/>
              <a:t>най-често</a:t>
            </a:r>
            <a:r>
              <a:rPr lang="ru-RU" dirty="0"/>
              <a:t> по </a:t>
            </a:r>
            <a:r>
              <a:rPr lang="ru-RU" dirty="0" err="1"/>
              <a:t>долните</a:t>
            </a:r>
            <a:r>
              <a:rPr lang="ru-RU" dirty="0"/>
              <a:t> </a:t>
            </a:r>
            <a:r>
              <a:rPr lang="ru-RU" dirty="0" err="1"/>
              <a:t>крайници</a:t>
            </a:r>
            <a:r>
              <a:rPr lang="ru-RU" dirty="0"/>
              <a:t> и </a:t>
            </a:r>
            <a:r>
              <a:rPr lang="ru-RU" dirty="0" err="1"/>
              <a:t>набиране</a:t>
            </a:r>
            <a:r>
              <a:rPr lang="ru-RU" dirty="0"/>
              <a:t> на </a:t>
            </a:r>
            <a:r>
              <a:rPr lang="ru-RU" dirty="0" err="1"/>
              <a:t>течност</a:t>
            </a:r>
            <a:r>
              <a:rPr lang="ru-RU" dirty="0"/>
              <a:t> </a:t>
            </a:r>
            <a:r>
              <a:rPr lang="ru-RU" dirty="0" err="1"/>
              <a:t>серозните</a:t>
            </a:r>
            <a:r>
              <a:rPr lang="ru-RU" dirty="0"/>
              <a:t> обвивки:</a:t>
            </a:r>
          </a:p>
          <a:p>
            <a:pPr lvl="1"/>
            <a:r>
              <a:rPr lang="ru-RU" dirty="0"/>
              <a:t>в </a:t>
            </a:r>
            <a:r>
              <a:rPr lang="ru-RU" dirty="0" err="1"/>
              <a:t>гръдния</a:t>
            </a:r>
            <a:r>
              <a:rPr lang="ru-RU" dirty="0"/>
              <a:t> кош - </a:t>
            </a:r>
            <a:r>
              <a:rPr lang="ru-RU" dirty="0" err="1"/>
              <a:t>хидроторакс</a:t>
            </a:r>
            <a:r>
              <a:rPr lang="ru-RU" dirty="0"/>
              <a:t>;</a:t>
            </a:r>
          </a:p>
          <a:p>
            <a:pPr lvl="1"/>
            <a:r>
              <a:rPr lang="ru-RU" dirty="0"/>
              <a:t>в </a:t>
            </a:r>
            <a:r>
              <a:rPr lang="ru-RU" dirty="0" err="1"/>
              <a:t>сърдечната</a:t>
            </a:r>
            <a:r>
              <a:rPr lang="ru-RU" dirty="0"/>
              <a:t> </a:t>
            </a:r>
            <a:r>
              <a:rPr lang="ru-RU" dirty="0" err="1"/>
              <a:t>торбичка</a:t>
            </a:r>
            <a:r>
              <a:rPr lang="ru-RU" dirty="0"/>
              <a:t> - </a:t>
            </a:r>
            <a:r>
              <a:rPr lang="ru-RU" dirty="0" err="1"/>
              <a:t>хидроперикард</a:t>
            </a:r>
            <a:r>
              <a:rPr lang="ru-RU" dirty="0"/>
              <a:t>;</a:t>
            </a:r>
          </a:p>
          <a:p>
            <a:pPr lvl="1"/>
            <a:r>
              <a:rPr lang="ru-RU" dirty="0"/>
              <a:t>в </a:t>
            </a:r>
            <a:r>
              <a:rPr lang="ru-RU" dirty="0" err="1"/>
              <a:t>корема</a:t>
            </a:r>
            <a:r>
              <a:rPr lang="ru-RU" dirty="0"/>
              <a:t> - асцит.</a:t>
            </a:r>
          </a:p>
          <a:p>
            <a:r>
              <a:rPr lang="ru-RU" dirty="0" err="1"/>
              <a:t>Увеличаването</a:t>
            </a:r>
            <a:r>
              <a:rPr lang="ru-RU" dirty="0"/>
              <a:t> на размера на </a:t>
            </a:r>
            <a:r>
              <a:rPr lang="ru-RU" dirty="0" err="1"/>
              <a:t>черния</a:t>
            </a:r>
            <a:r>
              <a:rPr lang="ru-RU" dirty="0"/>
              <a:t> </a:t>
            </a:r>
            <a:r>
              <a:rPr lang="ru-RU" dirty="0" err="1"/>
              <a:t>дроб</a:t>
            </a:r>
            <a:r>
              <a:rPr lang="ru-RU" dirty="0"/>
              <a:t> се </a:t>
            </a:r>
            <a:r>
              <a:rPr lang="ru-RU" dirty="0" err="1"/>
              <a:t>отбелязва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хепатомегалия</a:t>
            </a:r>
            <a:r>
              <a:rPr lang="ru-RU" dirty="0"/>
              <a:t>. </a:t>
            </a:r>
            <a:r>
              <a:rPr lang="ru-RU" dirty="0" err="1"/>
              <a:t>Черният</a:t>
            </a:r>
            <a:r>
              <a:rPr lang="ru-RU" dirty="0"/>
              <a:t> </a:t>
            </a:r>
            <a:r>
              <a:rPr lang="ru-RU" dirty="0" err="1"/>
              <a:t>дроб</a:t>
            </a:r>
            <a:r>
              <a:rPr lang="ru-RU" dirty="0"/>
              <a:t> се </a:t>
            </a:r>
            <a:r>
              <a:rPr lang="ru-RU" dirty="0" err="1"/>
              <a:t>увеличава</a:t>
            </a:r>
            <a:r>
              <a:rPr lang="ru-RU" dirty="0"/>
              <a:t> вследствие на </a:t>
            </a:r>
            <a:r>
              <a:rPr lang="ru-RU" dirty="0" err="1"/>
              <a:t>десностранна</a:t>
            </a:r>
            <a:r>
              <a:rPr lang="ru-RU" dirty="0"/>
              <a:t>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, </a:t>
            </a:r>
            <a:r>
              <a:rPr lang="ru-RU" dirty="0" err="1"/>
              <a:t>тъй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кръвта</a:t>
            </a:r>
            <a:r>
              <a:rPr lang="ru-RU" dirty="0"/>
              <a:t> от </a:t>
            </a:r>
            <a:r>
              <a:rPr lang="ru-RU" dirty="0" err="1"/>
              <a:t>черния</a:t>
            </a:r>
            <a:r>
              <a:rPr lang="ru-RU" dirty="0"/>
              <a:t> </a:t>
            </a:r>
            <a:r>
              <a:rPr lang="ru-RU" dirty="0" err="1"/>
              <a:t>дроб</a:t>
            </a:r>
            <a:r>
              <a:rPr lang="ru-RU" dirty="0"/>
              <a:t> се </a:t>
            </a:r>
            <a:r>
              <a:rPr lang="ru-RU" dirty="0" err="1"/>
              <a:t>влива</a:t>
            </a:r>
            <a:r>
              <a:rPr lang="ru-RU" dirty="0"/>
              <a:t> в </a:t>
            </a:r>
            <a:r>
              <a:rPr lang="ru-RU" dirty="0" err="1"/>
              <a:t>дясната</a:t>
            </a:r>
            <a:r>
              <a:rPr lang="ru-RU" dirty="0"/>
              <a:t> половина на </a:t>
            </a:r>
            <a:r>
              <a:rPr lang="ru-RU" dirty="0" err="1"/>
              <a:t>сърцето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880314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3339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bg-BG" dirty="0"/>
              <a:t>Анамнеза при СН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Пациентите</a:t>
            </a:r>
            <a:r>
              <a:rPr lang="ru-RU" dirty="0"/>
              <a:t>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</a:t>
            </a:r>
            <a:r>
              <a:rPr lang="ru-RU" dirty="0" err="1"/>
              <a:t>съобщават</a:t>
            </a:r>
            <a:r>
              <a:rPr lang="ru-RU" dirty="0"/>
              <a:t> за </a:t>
            </a:r>
            <a:r>
              <a:rPr lang="ru-RU" dirty="0" err="1"/>
              <a:t>намален</a:t>
            </a:r>
            <a:r>
              <a:rPr lang="ru-RU" dirty="0"/>
              <a:t> </a:t>
            </a:r>
            <a:r>
              <a:rPr lang="ru-RU" dirty="0" err="1"/>
              <a:t>толеранс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физически </a:t>
            </a:r>
            <a:r>
              <a:rPr lang="ru-RU" dirty="0" err="1"/>
              <a:t>натоварвания</a:t>
            </a:r>
            <a:r>
              <a:rPr lang="ru-RU" dirty="0"/>
              <a:t>. </a:t>
            </a:r>
            <a:r>
              <a:rPr lang="ru-RU" dirty="0" err="1"/>
              <a:t>Най</a:t>
            </a:r>
            <a:r>
              <a:rPr lang="ru-RU" dirty="0"/>
              <a:t>-честите </a:t>
            </a:r>
            <a:r>
              <a:rPr lang="ru-RU" dirty="0" err="1"/>
              <a:t>оплаквания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задух</a:t>
            </a:r>
            <a:r>
              <a:rPr lang="ru-RU" dirty="0">
                <a:solidFill>
                  <a:srgbClr val="FF0000"/>
                </a:solidFill>
              </a:rPr>
              <a:t> и </a:t>
            </a:r>
            <a:r>
              <a:rPr lang="ru-RU" dirty="0" err="1">
                <a:solidFill>
                  <a:srgbClr val="FF0000"/>
                </a:solidFill>
              </a:rPr>
              <a:t>лесна</a:t>
            </a:r>
            <a:r>
              <a:rPr lang="ru-RU" dirty="0">
                <a:solidFill>
                  <a:srgbClr val="FF0000"/>
                </a:solidFill>
              </a:rPr>
              <a:t> умора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Тези</a:t>
            </a:r>
            <a:r>
              <a:rPr lang="ru-RU" dirty="0"/>
              <a:t> </a:t>
            </a:r>
            <a:r>
              <a:rPr lang="ru-RU" dirty="0" err="1"/>
              <a:t>оплаквания</a:t>
            </a:r>
            <a:r>
              <a:rPr lang="ru-RU" dirty="0"/>
              <a:t>, </a:t>
            </a:r>
            <a:r>
              <a:rPr lang="ru-RU" dirty="0" err="1"/>
              <a:t>освен</a:t>
            </a:r>
            <a:r>
              <a:rPr lang="ru-RU" dirty="0"/>
              <a:t> при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се </a:t>
            </a:r>
            <a:r>
              <a:rPr lang="ru-RU" dirty="0" err="1"/>
              <a:t>наблюдават</a:t>
            </a:r>
            <a:r>
              <a:rPr lang="ru-RU" dirty="0"/>
              <a:t> и при </a:t>
            </a:r>
            <a:r>
              <a:rPr lang="ru-RU" dirty="0" err="1"/>
              <a:t>детренирани</a:t>
            </a:r>
            <a:r>
              <a:rPr lang="ru-RU" dirty="0"/>
              <a:t> хора или при </a:t>
            </a:r>
            <a:r>
              <a:rPr lang="ru-RU" dirty="0" err="1"/>
              <a:t>други</a:t>
            </a:r>
            <a:r>
              <a:rPr lang="ru-RU" dirty="0"/>
              <a:t> (</a:t>
            </a:r>
            <a:r>
              <a:rPr lang="ru-RU" dirty="0" err="1"/>
              <a:t>несърдечни</a:t>
            </a:r>
            <a:r>
              <a:rPr lang="ru-RU" dirty="0"/>
              <a:t>) </a:t>
            </a:r>
            <a:r>
              <a:rPr lang="ru-RU" dirty="0" err="1"/>
              <a:t>заболявания</a:t>
            </a:r>
            <a:r>
              <a:rPr lang="ru-RU" dirty="0"/>
              <a:t> - </a:t>
            </a:r>
            <a:r>
              <a:rPr lang="ru-RU" dirty="0" err="1"/>
              <a:t>белодробни</a:t>
            </a:r>
            <a:r>
              <a:rPr lang="ru-RU" dirty="0"/>
              <a:t>, анемия и др. </a:t>
            </a:r>
          </a:p>
          <a:p>
            <a:r>
              <a:rPr lang="ru-RU" dirty="0" err="1"/>
              <a:t>Подуване</a:t>
            </a:r>
            <a:r>
              <a:rPr lang="ru-RU" dirty="0"/>
              <a:t> на </a:t>
            </a:r>
            <a:r>
              <a:rPr lang="ru-RU" dirty="0" err="1"/>
              <a:t>краката</a:t>
            </a:r>
            <a:r>
              <a:rPr lang="ru-RU" dirty="0"/>
              <a:t> или </a:t>
            </a:r>
            <a:r>
              <a:rPr lang="ru-RU" dirty="0" err="1"/>
              <a:t>корема</a:t>
            </a:r>
            <a:r>
              <a:rPr lang="ru-RU" dirty="0"/>
              <a:t>- </a:t>
            </a:r>
            <a:r>
              <a:rPr lang="ru-RU" dirty="0">
                <a:solidFill>
                  <a:srgbClr val="FF0000"/>
                </a:solidFill>
              </a:rPr>
              <a:t>оточен синдром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Отоците</a:t>
            </a:r>
            <a:r>
              <a:rPr lang="ru-RU" dirty="0"/>
              <a:t> при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се </a:t>
            </a:r>
            <a:r>
              <a:rPr lang="ru-RU" dirty="0" err="1"/>
              <a:t>наблюдават</a:t>
            </a:r>
            <a:r>
              <a:rPr lang="ru-RU" dirty="0"/>
              <a:t> </a:t>
            </a:r>
            <a:r>
              <a:rPr lang="ru-RU" dirty="0" err="1"/>
              <a:t>най-често</a:t>
            </a:r>
            <a:r>
              <a:rPr lang="ru-RU" dirty="0"/>
              <a:t> по </a:t>
            </a:r>
            <a:r>
              <a:rPr lang="ru-RU" dirty="0" err="1"/>
              <a:t>долните</a:t>
            </a:r>
            <a:r>
              <a:rPr lang="ru-RU" dirty="0"/>
              <a:t> </a:t>
            </a:r>
            <a:r>
              <a:rPr lang="ru-RU" dirty="0" err="1"/>
              <a:t>крайници</a:t>
            </a:r>
            <a:r>
              <a:rPr lang="ru-RU" dirty="0"/>
              <a:t> и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по-изразени</a:t>
            </a:r>
            <a:r>
              <a:rPr lang="ru-RU" dirty="0"/>
              <a:t> вечер.</a:t>
            </a:r>
          </a:p>
          <a:p>
            <a:r>
              <a:rPr lang="ru-RU" dirty="0" err="1">
                <a:solidFill>
                  <a:srgbClr val="FF0000"/>
                </a:solidFill>
              </a:rPr>
              <a:t>Съпътстващи</a:t>
            </a:r>
            <a:r>
              <a:rPr lang="ru-RU" dirty="0">
                <a:solidFill>
                  <a:srgbClr val="FF0000"/>
                </a:solidFill>
              </a:rPr>
              <a:t> и </a:t>
            </a:r>
            <a:r>
              <a:rPr lang="ru-RU" dirty="0" err="1">
                <a:solidFill>
                  <a:srgbClr val="FF0000"/>
                </a:solidFill>
              </a:rPr>
              <a:t>минали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заболявания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- </a:t>
            </a:r>
            <a:r>
              <a:rPr lang="ru-RU" dirty="0" err="1"/>
              <a:t>високо</a:t>
            </a:r>
            <a:r>
              <a:rPr lang="ru-RU" dirty="0"/>
              <a:t> </a:t>
            </a:r>
            <a:r>
              <a:rPr lang="ru-RU" dirty="0" err="1"/>
              <a:t>кръвно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, </a:t>
            </a:r>
            <a:r>
              <a:rPr lang="ru-RU" dirty="0" err="1"/>
              <a:t>захарен</a:t>
            </a:r>
            <a:r>
              <a:rPr lang="ru-RU" dirty="0"/>
              <a:t> диабет, </a:t>
            </a:r>
            <a:r>
              <a:rPr lang="ru-RU" dirty="0" err="1"/>
              <a:t>високи</a:t>
            </a:r>
            <a:r>
              <a:rPr lang="ru-RU" dirty="0"/>
              <a:t> нива на </a:t>
            </a:r>
            <a:r>
              <a:rPr lang="ru-RU" dirty="0" err="1"/>
              <a:t>холестерола</a:t>
            </a:r>
            <a:r>
              <a:rPr lang="ru-RU" dirty="0"/>
              <a:t>, </a:t>
            </a:r>
            <a:r>
              <a:rPr lang="ru-RU" dirty="0" err="1"/>
              <a:t>исхемична</a:t>
            </a:r>
            <a:r>
              <a:rPr lang="ru-RU" dirty="0"/>
              <a:t> </a:t>
            </a:r>
            <a:r>
              <a:rPr lang="ru-RU" dirty="0" err="1"/>
              <a:t>болест</a:t>
            </a:r>
            <a:r>
              <a:rPr lang="ru-RU" dirty="0"/>
              <a:t> на </a:t>
            </a:r>
            <a:r>
              <a:rPr lang="ru-RU" dirty="0" err="1"/>
              <a:t>сърцето</a:t>
            </a:r>
            <a:r>
              <a:rPr lang="ru-RU" dirty="0"/>
              <a:t> и др. </a:t>
            </a:r>
          </a:p>
          <a:p>
            <a:r>
              <a:rPr lang="ru-RU" dirty="0" err="1">
                <a:solidFill>
                  <a:srgbClr val="FF0000"/>
                </a:solidFill>
              </a:rPr>
              <a:t>Фамилна</a:t>
            </a:r>
            <a:r>
              <a:rPr lang="ru-RU" dirty="0">
                <a:solidFill>
                  <a:srgbClr val="FF0000"/>
                </a:solidFill>
              </a:rPr>
              <a:t> анамнеза</a:t>
            </a:r>
            <a:r>
              <a:rPr lang="ru-RU" dirty="0"/>
              <a:t>, за да се установи дали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предразположеност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сърдечни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. </a:t>
            </a:r>
          </a:p>
          <a:p>
            <a:r>
              <a:rPr lang="ru-RU" dirty="0" err="1"/>
              <a:t>Според</a:t>
            </a:r>
            <a:r>
              <a:rPr lang="ru-RU" dirty="0"/>
              <a:t>  </a:t>
            </a:r>
            <a:r>
              <a:rPr lang="ru-RU" dirty="0" err="1"/>
              <a:t>анамнестичните</a:t>
            </a:r>
            <a:r>
              <a:rPr lang="ru-RU" dirty="0"/>
              <a:t> </a:t>
            </a:r>
            <a:r>
              <a:rPr lang="ru-RU" dirty="0" err="1"/>
              <a:t>данни</a:t>
            </a:r>
            <a:r>
              <a:rPr lang="ru-RU" dirty="0"/>
              <a:t> се </a:t>
            </a:r>
            <a:r>
              <a:rPr lang="ru-RU" dirty="0" err="1"/>
              <a:t>определя</a:t>
            </a:r>
            <a:r>
              <a:rPr lang="ru-RU" dirty="0"/>
              <a:t> и </a:t>
            </a:r>
            <a:r>
              <a:rPr lang="ru-RU" dirty="0" err="1">
                <a:solidFill>
                  <a:srgbClr val="FF0000"/>
                </a:solidFill>
              </a:rPr>
              <a:t>функционалния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капацитет</a:t>
            </a:r>
            <a:r>
              <a:rPr lang="ru-RU" dirty="0"/>
              <a:t>, а именно при </a:t>
            </a:r>
            <a:r>
              <a:rPr lang="ru-RU" dirty="0" err="1"/>
              <a:t>каква</a:t>
            </a:r>
            <a:r>
              <a:rPr lang="ru-RU" dirty="0"/>
              <a:t> степен на </a:t>
            </a:r>
            <a:r>
              <a:rPr lang="ru-RU" dirty="0" err="1"/>
              <a:t>натоварване</a:t>
            </a:r>
            <a:r>
              <a:rPr lang="ru-RU" dirty="0"/>
              <a:t> пациента </a:t>
            </a:r>
            <a:r>
              <a:rPr lang="ru-RU" dirty="0" err="1"/>
              <a:t>получава</a:t>
            </a:r>
            <a:r>
              <a:rPr lang="ru-RU" dirty="0"/>
              <a:t> </a:t>
            </a:r>
            <a:r>
              <a:rPr lang="ru-RU" dirty="0" err="1"/>
              <a:t>оплаквания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239683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bg-BG" dirty="0"/>
              <a:t>Физикален преглед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908720"/>
            <a:ext cx="9036496" cy="5949280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Прегледа</a:t>
            </a:r>
            <a:r>
              <a:rPr lang="ru-RU" dirty="0"/>
              <a:t> </a:t>
            </a:r>
            <a:r>
              <a:rPr lang="ru-RU" dirty="0" err="1"/>
              <a:t>започва</a:t>
            </a:r>
            <a:r>
              <a:rPr lang="ru-RU" dirty="0"/>
              <a:t> с </a:t>
            </a:r>
            <a:r>
              <a:rPr lang="ru-RU" dirty="0" err="1">
                <a:solidFill>
                  <a:srgbClr val="FF0000"/>
                </a:solidFill>
              </a:rPr>
              <a:t>оглед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на пациента. От </a:t>
            </a:r>
            <a:r>
              <a:rPr lang="ru-RU" dirty="0" err="1"/>
              <a:t>огледа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се получи ценна информация. При </a:t>
            </a:r>
            <a:r>
              <a:rPr lang="ru-RU" dirty="0" err="1"/>
              <a:t>някои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 и </a:t>
            </a:r>
            <a:r>
              <a:rPr lang="ru-RU" dirty="0" err="1"/>
              <a:t>състояния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налице</a:t>
            </a:r>
            <a:r>
              <a:rPr lang="ru-RU" dirty="0"/>
              <a:t> </a:t>
            </a:r>
            <a:r>
              <a:rPr lang="ru-RU" dirty="0" err="1"/>
              <a:t>характерни</a:t>
            </a:r>
            <a:r>
              <a:rPr lang="ru-RU" dirty="0"/>
              <a:t> </a:t>
            </a:r>
            <a:r>
              <a:rPr lang="ru-RU" dirty="0" err="1"/>
              <a:t>промени</a:t>
            </a:r>
            <a:r>
              <a:rPr lang="ru-RU" dirty="0"/>
              <a:t> в </a:t>
            </a:r>
            <a:r>
              <a:rPr lang="ru-RU" dirty="0" err="1"/>
              <a:t>изгледа</a:t>
            </a:r>
            <a:r>
              <a:rPr lang="ru-RU" dirty="0"/>
              <a:t> на </a:t>
            </a:r>
            <a:r>
              <a:rPr lang="ru-RU" dirty="0" err="1"/>
              <a:t>лицето</a:t>
            </a:r>
            <a:r>
              <a:rPr lang="ru-RU" dirty="0"/>
              <a:t>, </a:t>
            </a:r>
            <a:r>
              <a:rPr lang="ru-RU" dirty="0" err="1"/>
              <a:t>гръдния</a:t>
            </a:r>
            <a:r>
              <a:rPr lang="ru-RU" dirty="0"/>
              <a:t> кош и </a:t>
            </a:r>
            <a:r>
              <a:rPr lang="ru-RU" dirty="0" err="1"/>
              <a:t>други</a:t>
            </a:r>
            <a:r>
              <a:rPr lang="ru-RU" dirty="0"/>
              <a:t> части на </a:t>
            </a:r>
            <a:r>
              <a:rPr lang="ru-RU" dirty="0" err="1"/>
              <a:t>тялото</a:t>
            </a:r>
            <a:r>
              <a:rPr lang="ru-RU" dirty="0"/>
              <a:t>. С </a:t>
            </a:r>
            <a:r>
              <a:rPr lang="ru-RU" dirty="0" err="1"/>
              <a:t>оглед</a:t>
            </a:r>
            <a:r>
              <a:rPr lang="ru-RU" dirty="0"/>
              <a:t> се </a:t>
            </a:r>
            <a:r>
              <a:rPr lang="ru-RU" dirty="0" err="1"/>
              <a:t>установява</a:t>
            </a:r>
            <a:r>
              <a:rPr lang="ru-RU" dirty="0"/>
              <a:t> дали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оток</a:t>
            </a:r>
            <a:r>
              <a:rPr lang="ru-RU" dirty="0"/>
              <a:t> по </a:t>
            </a:r>
            <a:r>
              <a:rPr lang="ru-RU" dirty="0" err="1"/>
              <a:t>краката</a:t>
            </a:r>
            <a:r>
              <a:rPr lang="ru-RU" dirty="0"/>
              <a:t>.</a:t>
            </a:r>
          </a:p>
          <a:p>
            <a:r>
              <a:rPr lang="ru-RU" dirty="0" err="1"/>
              <a:t>Следваща</a:t>
            </a:r>
            <a:r>
              <a:rPr lang="ru-RU" dirty="0"/>
              <a:t> </a:t>
            </a:r>
            <a:r>
              <a:rPr lang="ru-RU" dirty="0" err="1"/>
              <a:t>стъпка</a:t>
            </a:r>
            <a:r>
              <a:rPr lang="ru-RU" dirty="0"/>
              <a:t> от </a:t>
            </a:r>
            <a:r>
              <a:rPr lang="ru-RU" dirty="0" err="1"/>
              <a:t>прегледа</a:t>
            </a:r>
            <a:r>
              <a:rPr lang="ru-RU" dirty="0"/>
              <a:t> е </a:t>
            </a:r>
            <a:r>
              <a:rPr lang="ru-RU" dirty="0" err="1">
                <a:solidFill>
                  <a:srgbClr val="FF0000"/>
                </a:solidFill>
              </a:rPr>
              <a:t>палпацията</a:t>
            </a:r>
            <a:r>
              <a:rPr lang="ru-RU" dirty="0"/>
              <a:t>. Например с </a:t>
            </a:r>
            <a:r>
              <a:rPr lang="ru-RU" dirty="0" err="1"/>
              <a:t>палпация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се установи </a:t>
            </a:r>
            <a:r>
              <a:rPr lang="ru-RU" dirty="0" err="1"/>
              <a:t>мястото</a:t>
            </a:r>
            <a:r>
              <a:rPr lang="ru-RU" dirty="0"/>
              <a:t> на </a:t>
            </a:r>
            <a:r>
              <a:rPr lang="ru-RU" dirty="0" err="1"/>
              <a:t>сърдечния</a:t>
            </a:r>
            <a:r>
              <a:rPr lang="ru-RU" dirty="0"/>
              <a:t> </a:t>
            </a:r>
            <a:r>
              <a:rPr lang="ru-RU" dirty="0" err="1"/>
              <a:t>връх</a:t>
            </a:r>
            <a:r>
              <a:rPr lang="ru-RU" dirty="0"/>
              <a:t>, </a:t>
            </a:r>
            <a:r>
              <a:rPr lang="ru-RU" dirty="0" err="1"/>
              <a:t>който</a:t>
            </a:r>
            <a:r>
              <a:rPr lang="ru-RU" dirty="0"/>
              <a:t> е </a:t>
            </a:r>
            <a:r>
              <a:rPr lang="ru-RU" dirty="0" err="1"/>
              <a:t>изместен</a:t>
            </a:r>
            <a:r>
              <a:rPr lang="ru-RU" dirty="0"/>
              <a:t> </a:t>
            </a:r>
            <a:r>
              <a:rPr lang="ru-RU" dirty="0" err="1"/>
              <a:t>наляво</a:t>
            </a:r>
            <a:r>
              <a:rPr lang="ru-RU" dirty="0"/>
              <a:t> или </a:t>
            </a:r>
            <a:r>
              <a:rPr lang="ru-RU" dirty="0" err="1"/>
              <a:t>наляво</a:t>
            </a:r>
            <a:r>
              <a:rPr lang="ru-RU" dirty="0"/>
              <a:t> и </a:t>
            </a:r>
            <a:r>
              <a:rPr lang="ru-RU" dirty="0" err="1"/>
              <a:t>надолу</a:t>
            </a:r>
            <a:r>
              <a:rPr lang="ru-RU" dirty="0"/>
              <a:t> при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.</a:t>
            </a:r>
          </a:p>
          <a:p>
            <a:r>
              <a:rPr lang="ru-RU" dirty="0" err="1">
                <a:solidFill>
                  <a:srgbClr val="FF0000"/>
                </a:solidFill>
              </a:rPr>
              <a:t>Аускултацията</a:t>
            </a:r>
            <a:r>
              <a:rPr lang="ru-RU" dirty="0"/>
              <a:t>. С </a:t>
            </a:r>
            <a:r>
              <a:rPr lang="ru-RU" dirty="0" err="1"/>
              <a:t>този</a:t>
            </a:r>
            <a:r>
              <a:rPr lang="ru-RU" dirty="0"/>
              <a:t> метод се </a:t>
            </a:r>
            <a:r>
              <a:rPr lang="ru-RU" dirty="0" err="1"/>
              <a:t>чуват</a:t>
            </a:r>
            <a:r>
              <a:rPr lang="ru-RU" dirty="0"/>
              <a:t> </a:t>
            </a:r>
            <a:r>
              <a:rPr lang="ru-RU" dirty="0" err="1"/>
              <a:t>сърдечните</a:t>
            </a:r>
            <a:r>
              <a:rPr lang="ru-RU" dirty="0"/>
              <a:t> </a:t>
            </a:r>
            <a:r>
              <a:rPr lang="ru-RU" dirty="0" err="1"/>
              <a:t>тонове</a:t>
            </a:r>
            <a:r>
              <a:rPr lang="ru-RU" dirty="0"/>
              <a:t> и </a:t>
            </a:r>
            <a:r>
              <a:rPr lang="ru-RU" dirty="0" err="1"/>
              <a:t>евентуално</a:t>
            </a:r>
            <a:r>
              <a:rPr lang="ru-RU" dirty="0"/>
              <a:t> за </a:t>
            </a:r>
            <a:r>
              <a:rPr lang="ru-RU" dirty="0" err="1"/>
              <a:t>налични</a:t>
            </a:r>
            <a:r>
              <a:rPr lang="ru-RU" dirty="0"/>
              <a:t> </a:t>
            </a:r>
            <a:r>
              <a:rPr lang="ru-RU" dirty="0" err="1"/>
              <a:t>шумове</a:t>
            </a:r>
            <a:r>
              <a:rPr lang="ru-RU" dirty="0"/>
              <a:t>. Много ценен метод е за </a:t>
            </a:r>
            <a:r>
              <a:rPr lang="ru-RU" dirty="0" err="1"/>
              <a:t>установяване</a:t>
            </a:r>
            <a:r>
              <a:rPr lang="ru-RU" dirty="0"/>
              <a:t> на </a:t>
            </a:r>
            <a:r>
              <a:rPr lang="ru-RU" dirty="0" err="1"/>
              <a:t>клапни</a:t>
            </a:r>
            <a:r>
              <a:rPr lang="ru-RU" dirty="0"/>
              <a:t> </a:t>
            </a:r>
            <a:r>
              <a:rPr lang="ru-RU" dirty="0" err="1"/>
              <a:t>пороци</a:t>
            </a:r>
            <a:r>
              <a:rPr lang="ru-RU" dirty="0"/>
              <a:t> - </a:t>
            </a:r>
            <a:r>
              <a:rPr lang="ru-RU" dirty="0" err="1"/>
              <a:t>вродени</a:t>
            </a:r>
            <a:r>
              <a:rPr lang="ru-RU" dirty="0"/>
              <a:t> или </a:t>
            </a:r>
            <a:r>
              <a:rPr lang="ru-RU" dirty="0" err="1"/>
              <a:t>придобити</a:t>
            </a:r>
            <a:r>
              <a:rPr lang="ru-RU" dirty="0"/>
              <a:t>. </a:t>
            </a:r>
            <a:r>
              <a:rPr lang="ru-RU" dirty="0" err="1"/>
              <a:t>Също</a:t>
            </a:r>
            <a:r>
              <a:rPr lang="ru-RU" dirty="0"/>
              <a:t> </a:t>
            </a:r>
            <a:r>
              <a:rPr lang="ru-RU" dirty="0" err="1"/>
              <a:t>така</a:t>
            </a:r>
            <a:r>
              <a:rPr lang="ru-RU" dirty="0"/>
              <a:t> се </a:t>
            </a:r>
            <a:r>
              <a:rPr lang="ru-RU" dirty="0" err="1"/>
              <a:t>аускултират</a:t>
            </a:r>
            <a:r>
              <a:rPr lang="ru-RU" dirty="0"/>
              <a:t> и белите </a:t>
            </a:r>
            <a:r>
              <a:rPr lang="ru-RU" dirty="0" err="1"/>
              <a:t>дробове</a:t>
            </a:r>
            <a:r>
              <a:rPr lang="ru-RU" dirty="0"/>
              <a:t> за </a:t>
            </a:r>
            <a:r>
              <a:rPr lang="ru-RU" dirty="0" err="1"/>
              <a:t>наличието</a:t>
            </a:r>
            <a:r>
              <a:rPr lang="ru-RU" dirty="0"/>
              <a:t> на </a:t>
            </a:r>
            <a:r>
              <a:rPr lang="ru-RU" dirty="0" err="1"/>
              <a:t>хрипове</a:t>
            </a:r>
            <a:r>
              <a:rPr lang="ru-RU" dirty="0"/>
              <a:t>.</a:t>
            </a:r>
          </a:p>
          <a:p>
            <a:r>
              <a:rPr lang="ru-RU" dirty="0" err="1">
                <a:solidFill>
                  <a:srgbClr val="FF0000"/>
                </a:solidFill>
              </a:rPr>
              <a:t>Перкусията</a:t>
            </a:r>
            <a:r>
              <a:rPr lang="ru-RU" dirty="0"/>
              <a:t>. С </a:t>
            </a:r>
            <a:r>
              <a:rPr lang="ru-RU" dirty="0" err="1"/>
              <a:t>този</a:t>
            </a:r>
            <a:r>
              <a:rPr lang="ru-RU" dirty="0"/>
              <a:t> метод се определят </a:t>
            </a:r>
            <a:r>
              <a:rPr lang="ru-RU" dirty="0" err="1"/>
              <a:t>сърдечните</a:t>
            </a:r>
            <a:r>
              <a:rPr lang="ru-RU" dirty="0"/>
              <a:t> </a:t>
            </a:r>
            <a:r>
              <a:rPr lang="ru-RU" dirty="0" err="1"/>
              <a:t>граници</a:t>
            </a:r>
            <a:r>
              <a:rPr lang="ru-RU" dirty="0"/>
              <a:t>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разширени</a:t>
            </a:r>
            <a:r>
              <a:rPr lang="ru-RU" dirty="0"/>
              <a:t> при дилатация на </a:t>
            </a:r>
            <a:r>
              <a:rPr lang="ru-RU" dirty="0" err="1"/>
              <a:t>сърдечните</a:t>
            </a:r>
            <a:r>
              <a:rPr lang="ru-RU" dirty="0"/>
              <a:t> </a:t>
            </a:r>
            <a:r>
              <a:rPr lang="ru-RU" dirty="0" err="1"/>
              <a:t>кухини</a:t>
            </a:r>
            <a:r>
              <a:rPr lang="ru-RU" dirty="0"/>
              <a:t>.</a:t>
            </a:r>
          </a:p>
          <a:p>
            <a:r>
              <a:rPr lang="ru-RU" dirty="0" err="1"/>
              <a:t>Измерва</a:t>
            </a:r>
            <a:r>
              <a:rPr lang="ru-RU" dirty="0"/>
              <a:t> се </a:t>
            </a:r>
            <a:r>
              <a:rPr lang="ru-RU" dirty="0" err="1">
                <a:solidFill>
                  <a:srgbClr val="FF0000"/>
                </a:solidFill>
              </a:rPr>
              <a:t>кръвното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налягане</a:t>
            </a:r>
            <a:r>
              <a:rPr lang="ru-RU" dirty="0"/>
              <a:t>, </a:t>
            </a:r>
            <a:r>
              <a:rPr lang="ru-RU" dirty="0" err="1"/>
              <a:t>честотата</a:t>
            </a:r>
            <a:r>
              <a:rPr lang="ru-RU" dirty="0"/>
              <a:t> на </a:t>
            </a:r>
            <a:r>
              <a:rPr lang="ru-RU" dirty="0" err="1">
                <a:solidFill>
                  <a:srgbClr val="FF0000"/>
                </a:solidFill>
              </a:rPr>
              <a:t>пулса</a:t>
            </a:r>
            <a:r>
              <a:rPr lang="ru-RU" dirty="0"/>
              <a:t> и </a:t>
            </a:r>
            <a:r>
              <a:rPr lang="ru-RU" dirty="0" err="1"/>
              <a:t>честотата</a:t>
            </a:r>
            <a:r>
              <a:rPr lang="ru-RU" dirty="0"/>
              <a:t> на </a:t>
            </a:r>
            <a:r>
              <a:rPr lang="ru-RU" dirty="0" err="1">
                <a:solidFill>
                  <a:srgbClr val="FF0000"/>
                </a:solidFill>
              </a:rPr>
              <a:t>дишането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352741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bg-BG" dirty="0"/>
              <a:t>Инструментални изследвания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</p:spPr>
        <p:txBody>
          <a:bodyPr>
            <a:normAutofit fontScale="85000" lnSpcReduction="20000"/>
          </a:bodyPr>
          <a:lstStyle/>
          <a:p>
            <a:r>
              <a:rPr lang="bg-BG" dirty="0"/>
              <a:t>ЕКГ</a:t>
            </a:r>
          </a:p>
          <a:p>
            <a:r>
              <a:rPr lang="bg-BG" dirty="0"/>
              <a:t>Рентгенография на гръден кош</a:t>
            </a:r>
          </a:p>
          <a:p>
            <a:r>
              <a:rPr lang="bg-BG" dirty="0"/>
              <a:t>ЕхоКГ</a:t>
            </a:r>
          </a:p>
          <a:p>
            <a:r>
              <a:rPr lang="bg-BG" dirty="0"/>
              <a:t>ЯМР</a:t>
            </a:r>
          </a:p>
          <a:p>
            <a:r>
              <a:rPr lang="bg-BG" dirty="0"/>
              <a:t>Лабораторни изследвания:</a:t>
            </a:r>
          </a:p>
          <a:p>
            <a:pPr lvl="1"/>
            <a:r>
              <a:rPr lang="bg-BG" dirty="0"/>
              <a:t>ПКК-анемия, левкоцитоза</a:t>
            </a:r>
          </a:p>
          <a:p>
            <a:pPr lvl="1"/>
            <a:r>
              <a:rPr lang="bg-BG" dirty="0"/>
              <a:t>Кр.захар</a:t>
            </a:r>
          </a:p>
          <a:p>
            <a:pPr lvl="1"/>
            <a:r>
              <a:rPr lang="bg-BG" dirty="0"/>
              <a:t>Урея, креатинин</a:t>
            </a:r>
          </a:p>
          <a:p>
            <a:pPr lvl="1"/>
            <a:r>
              <a:rPr lang="bg-BG" dirty="0"/>
              <a:t>Йонограма-</a:t>
            </a:r>
            <a:r>
              <a:rPr lang="en-US" dirty="0"/>
              <a:t>Na, K</a:t>
            </a:r>
            <a:endParaRPr lang="bg-BG" dirty="0"/>
          </a:p>
          <a:p>
            <a:pPr lvl="1"/>
            <a:r>
              <a:rPr lang="bg-BG" dirty="0"/>
              <a:t>Сърдечни инзими</a:t>
            </a:r>
          </a:p>
          <a:p>
            <a:pPr lvl="1"/>
            <a:r>
              <a:rPr lang="bg-BG" dirty="0"/>
              <a:t>Чернодробни ензими</a:t>
            </a:r>
          </a:p>
          <a:p>
            <a:pPr lvl="1"/>
            <a:r>
              <a:rPr lang="bg-BG" dirty="0"/>
              <a:t>Натриуретични пептиди- </a:t>
            </a:r>
            <a:r>
              <a:rPr lang="ru-RU" b="1" dirty="0">
                <a:solidFill>
                  <a:srgbClr val="FF0000"/>
                </a:solidFill>
              </a:rPr>
              <a:t>BNP</a:t>
            </a:r>
            <a:r>
              <a:rPr lang="ru-RU" dirty="0"/>
              <a:t> под 100 </a:t>
            </a:r>
            <a:r>
              <a:rPr lang="ru-RU" dirty="0" err="1"/>
              <a:t>пг</a:t>
            </a:r>
            <a:r>
              <a:rPr lang="ru-RU" dirty="0"/>
              <a:t>/мл, </a:t>
            </a:r>
            <a:r>
              <a:rPr lang="ru-RU" b="1" dirty="0">
                <a:solidFill>
                  <a:srgbClr val="FF0000"/>
                </a:solidFill>
              </a:rPr>
              <a:t>NT-</a:t>
            </a:r>
            <a:r>
              <a:rPr lang="ru-RU" b="1" dirty="0" err="1">
                <a:solidFill>
                  <a:srgbClr val="FF0000"/>
                </a:solidFill>
              </a:rPr>
              <a:t>proBNР</a:t>
            </a:r>
            <a:r>
              <a:rPr lang="ru-RU" dirty="0"/>
              <a:t> под 400 </a:t>
            </a:r>
            <a:r>
              <a:rPr lang="ru-RU" dirty="0" err="1"/>
              <a:t>пг</a:t>
            </a:r>
            <a:r>
              <a:rPr lang="ru-RU" dirty="0"/>
              <a:t>/мл говори за нормален </a:t>
            </a:r>
            <a:r>
              <a:rPr lang="ru-RU" dirty="0" err="1"/>
              <a:t>лявокамерен</a:t>
            </a:r>
            <a:r>
              <a:rPr lang="ru-RU" dirty="0"/>
              <a:t> </a:t>
            </a:r>
            <a:r>
              <a:rPr lang="ru-RU" dirty="0" err="1"/>
              <a:t>стрес</a:t>
            </a:r>
            <a:r>
              <a:rPr lang="ru-RU" dirty="0"/>
              <a:t>. Малко вероятно е </a:t>
            </a:r>
            <a:r>
              <a:rPr lang="ru-RU" dirty="0" err="1"/>
              <a:t>наличието</a:t>
            </a:r>
            <a:r>
              <a:rPr lang="ru-RU" dirty="0"/>
              <a:t> на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, </a:t>
            </a:r>
            <a:r>
              <a:rPr lang="ru-RU" dirty="0" err="1"/>
              <a:t>ако</a:t>
            </a:r>
            <a:r>
              <a:rPr lang="ru-RU" dirty="0"/>
              <a:t> </a:t>
            </a:r>
            <a:r>
              <a:rPr lang="ru-RU" dirty="0" err="1"/>
              <a:t>пациентът</a:t>
            </a:r>
            <a:r>
              <a:rPr lang="ru-RU" dirty="0"/>
              <a:t> не е </a:t>
            </a:r>
            <a:r>
              <a:rPr lang="ru-RU" dirty="0" err="1"/>
              <a:t>лекуван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1336464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bg-BG" dirty="0"/>
              <a:t>Лечение на СН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328592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Лечението</a:t>
            </a:r>
            <a:r>
              <a:rPr lang="ru-RU" dirty="0"/>
              <a:t> на </a:t>
            </a:r>
            <a:r>
              <a:rPr lang="ru-RU" dirty="0" err="1"/>
              <a:t>сърдечната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</a:t>
            </a:r>
            <a:r>
              <a:rPr lang="ru-RU" dirty="0" err="1"/>
              <a:t>зависи</a:t>
            </a:r>
            <a:r>
              <a:rPr lang="ru-RU" dirty="0"/>
              <a:t> от вида нарушение - остро или </a:t>
            </a:r>
            <a:r>
              <a:rPr lang="ru-RU" dirty="0" err="1"/>
              <a:t>хронично</a:t>
            </a:r>
            <a:r>
              <a:rPr lang="ru-RU" dirty="0"/>
              <a:t>. </a:t>
            </a:r>
          </a:p>
          <a:p>
            <a:r>
              <a:rPr lang="ru-RU" dirty="0"/>
              <a:t>При остра </a:t>
            </a:r>
            <a:r>
              <a:rPr lang="ru-RU" dirty="0" err="1"/>
              <a:t>левокамерна</a:t>
            </a:r>
            <a:r>
              <a:rPr lang="ru-RU" dirty="0"/>
              <a:t> или </a:t>
            </a:r>
            <a:r>
              <a:rPr lang="ru-RU" dirty="0" err="1"/>
              <a:t>деснокамерна</a:t>
            </a:r>
            <a:r>
              <a:rPr lang="ru-RU" dirty="0"/>
              <a:t>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</a:t>
            </a:r>
            <a:r>
              <a:rPr lang="ru-RU" dirty="0" err="1"/>
              <a:t>целта</a:t>
            </a:r>
            <a:r>
              <a:rPr lang="ru-RU" dirty="0"/>
              <a:t> е </a:t>
            </a:r>
            <a:r>
              <a:rPr lang="ru-RU" dirty="0" err="1"/>
              <a:t>една</a:t>
            </a:r>
            <a:r>
              <a:rPr lang="ru-RU" dirty="0"/>
              <a:t> - </a:t>
            </a:r>
            <a:r>
              <a:rPr lang="ru-RU" dirty="0" err="1"/>
              <a:t>спасяване</a:t>
            </a:r>
            <a:r>
              <a:rPr lang="ru-RU" dirty="0"/>
              <a:t> живота на </a:t>
            </a:r>
            <a:r>
              <a:rPr lang="ru-RU" dirty="0" err="1"/>
              <a:t>болния</a:t>
            </a:r>
            <a:r>
              <a:rPr lang="ru-RU" dirty="0"/>
              <a:t>. </a:t>
            </a:r>
          </a:p>
          <a:p>
            <a:r>
              <a:rPr lang="ru-RU" dirty="0"/>
              <a:t>При </a:t>
            </a:r>
            <a:r>
              <a:rPr lang="ru-RU" dirty="0" err="1"/>
              <a:t>хроничната</a:t>
            </a:r>
            <a:r>
              <a:rPr lang="ru-RU" dirty="0"/>
              <a:t>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целите на </a:t>
            </a:r>
            <a:r>
              <a:rPr lang="ru-RU" dirty="0" err="1"/>
              <a:t>лечението</a:t>
            </a:r>
            <a:r>
              <a:rPr lang="ru-RU" dirty="0"/>
              <a:t> се </a:t>
            </a:r>
            <a:r>
              <a:rPr lang="ru-RU" dirty="0" err="1"/>
              <a:t>изразяват</a:t>
            </a:r>
            <a:r>
              <a:rPr lang="ru-RU" dirty="0"/>
              <a:t> в:</a:t>
            </a:r>
          </a:p>
          <a:p>
            <a:pPr lvl="1"/>
            <a:r>
              <a:rPr lang="ru-RU" dirty="0" err="1"/>
              <a:t>отлагане</a:t>
            </a:r>
            <a:r>
              <a:rPr lang="ru-RU" dirty="0"/>
              <a:t> на </a:t>
            </a:r>
            <a:r>
              <a:rPr lang="ru-RU" dirty="0" err="1"/>
              <a:t>смъртта</a:t>
            </a:r>
            <a:r>
              <a:rPr lang="ru-RU" dirty="0"/>
              <a:t>, </a:t>
            </a:r>
          </a:p>
          <a:p>
            <a:pPr lvl="1"/>
            <a:r>
              <a:rPr lang="ru-RU" dirty="0" err="1"/>
              <a:t>подобряване</a:t>
            </a:r>
            <a:r>
              <a:rPr lang="ru-RU" dirty="0"/>
              <a:t> </a:t>
            </a:r>
            <a:r>
              <a:rPr lang="ru-RU" dirty="0" err="1"/>
              <a:t>качеството</a:t>
            </a:r>
            <a:r>
              <a:rPr lang="ru-RU" dirty="0"/>
              <a:t> на живот чрез </a:t>
            </a:r>
            <a:r>
              <a:rPr lang="ru-RU" dirty="0" err="1"/>
              <a:t>подобряване</a:t>
            </a:r>
            <a:r>
              <a:rPr lang="ru-RU" dirty="0"/>
              <a:t> на </a:t>
            </a:r>
            <a:r>
              <a:rPr lang="ru-RU" dirty="0" err="1"/>
              <a:t>симптомите</a:t>
            </a:r>
            <a:r>
              <a:rPr lang="ru-RU" dirty="0"/>
              <a:t>, </a:t>
            </a:r>
            <a:r>
              <a:rPr lang="ru-RU" dirty="0" err="1"/>
              <a:t>непозволяване</a:t>
            </a:r>
            <a:r>
              <a:rPr lang="ru-RU" dirty="0"/>
              <a:t> те да се </a:t>
            </a:r>
            <a:r>
              <a:rPr lang="ru-RU" dirty="0" err="1"/>
              <a:t>влошат</a:t>
            </a:r>
            <a:r>
              <a:rPr lang="ru-RU" dirty="0"/>
              <a:t>, </a:t>
            </a:r>
            <a:r>
              <a:rPr lang="ru-RU" dirty="0" err="1"/>
              <a:t>избягвне</a:t>
            </a:r>
            <a:r>
              <a:rPr lang="ru-RU" dirty="0"/>
              <a:t> на </a:t>
            </a:r>
            <a:r>
              <a:rPr lang="ru-RU" dirty="0" err="1"/>
              <a:t>факторите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влошават</a:t>
            </a:r>
            <a:r>
              <a:rPr lang="ru-RU" dirty="0"/>
              <a:t> СН, </a:t>
            </a:r>
            <a:r>
              <a:rPr lang="ru-RU" dirty="0" err="1"/>
              <a:t>намаляване</a:t>
            </a:r>
            <a:r>
              <a:rPr lang="ru-RU" dirty="0"/>
              <a:t> на </a:t>
            </a:r>
            <a:r>
              <a:rPr lang="ru-RU" dirty="0" err="1"/>
              <a:t>възможностите</a:t>
            </a:r>
            <a:r>
              <a:rPr lang="ru-RU" dirty="0"/>
              <a:t> за </a:t>
            </a:r>
            <a:r>
              <a:rPr lang="ru-RU" dirty="0" err="1"/>
              <a:t>възникване</a:t>
            </a:r>
            <a:r>
              <a:rPr lang="ru-RU" dirty="0"/>
              <a:t> на нови прояви.</a:t>
            </a:r>
          </a:p>
        </p:txBody>
      </p:sp>
    </p:spTree>
    <p:extLst>
      <p:ext uri="{BB962C8B-B14F-4D97-AF65-F5344CB8AC3E}">
        <p14:creationId xmlns:p14="http://schemas.microsoft.com/office/powerpoint/2010/main" val="30526757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Терапевтичен подход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В </a:t>
            </a:r>
            <a:r>
              <a:rPr lang="ru-RU" dirty="0" err="1"/>
              <a:t>терапевтичния</a:t>
            </a:r>
            <a:r>
              <a:rPr lang="ru-RU" dirty="0"/>
              <a:t> подход </a:t>
            </a:r>
            <a:r>
              <a:rPr lang="ru-RU" dirty="0" err="1"/>
              <a:t>преди</a:t>
            </a:r>
            <a:r>
              <a:rPr lang="ru-RU" dirty="0"/>
              <a:t> </a:t>
            </a:r>
            <a:r>
              <a:rPr lang="ru-RU" dirty="0" err="1"/>
              <a:t>всичко</a:t>
            </a:r>
            <a:r>
              <a:rPr lang="ru-RU" dirty="0"/>
              <a:t> се </a:t>
            </a:r>
            <a:r>
              <a:rPr lang="ru-RU" dirty="0" err="1"/>
              <a:t>поставя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лечението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основното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заболяване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- </a:t>
            </a:r>
            <a:r>
              <a:rPr lang="ru-RU" dirty="0" err="1"/>
              <a:t>хипертония</a:t>
            </a:r>
            <a:r>
              <a:rPr lang="ru-RU" dirty="0"/>
              <a:t>, ИБС, </a:t>
            </a:r>
            <a:r>
              <a:rPr lang="ru-RU" dirty="0" err="1"/>
              <a:t>сърдечен</a:t>
            </a:r>
            <a:r>
              <a:rPr lang="ru-RU" dirty="0"/>
              <a:t> </a:t>
            </a:r>
            <a:r>
              <a:rPr lang="ru-RU" dirty="0" err="1"/>
              <a:t>възпалителен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, байпас при </a:t>
            </a:r>
            <a:r>
              <a:rPr lang="ru-RU" dirty="0" err="1"/>
              <a:t>миокардна</a:t>
            </a:r>
            <a:r>
              <a:rPr lang="ru-RU" dirty="0"/>
              <a:t> </a:t>
            </a:r>
            <a:r>
              <a:rPr lang="ru-RU" dirty="0" err="1"/>
              <a:t>исхемия</a:t>
            </a:r>
            <a:r>
              <a:rPr lang="ru-RU" dirty="0"/>
              <a:t>, оперативно лечение на </a:t>
            </a:r>
            <a:r>
              <a:rPr lang="ru-RU" dirty="0" err="1"/>
              <a:t>вродените</a:t>
            </a:r>
            <a:r>
              <a:rPr lang="ru-RU" dirty="0"/>
              <a:t> и </a:t>
            </a:r>
            <a:r>
              <a:rPr lang="ru-RU" dirty="0" err="1"/>
              <a:t>придобитите</a:t>
            </a:r>
            <a:r>
              <a:rPr lang="ru-RU" dirty="0"/>
              <a:t> </a:t>
            </a:r>
            <a:r>
              <a:rPr lang="ru-RU" dirty="0" err="1"/>
              <a:t>пороци</a:t>
            </a:r>
            <a:r>
              <a:rPr lang="ru-RU" dirty="0"/>
              <a:t>, </a:t>
            </a:r>
            <a:r>
              <a:rPr lang="ru-RU" dirty="0" err="1"/>
              <a:t>перикардиектомия</a:t>
            </a:r>
            <a:r>
              <a:rPr lang="ru-RU" dirty="0"/>
              <a:t> и </a:t>
            </a:r>
            <a:r>
              <a:rPr lang="ru-RU" dirty="0" err="1"/>
              <a:t>други</a:t>
            </a:r>
            <a:r>
              <a:rPr lang="ru-RU" dirty="0"/>
              <a:t>.</a:t>
            </a:r>
          </a:p>
          <a:p>
            <a:r>
              <a:rPr lang="ru-RU" dirty="0" err="1">
                <a:solidFill>
                  <a:srgbClr val="FF0000"/>
                </a:solidFill>
              </a:rPr>
              <a:t>Подобряване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помпената</a:t>
            </a:r>
            <a:r>
              <a:rPr lang="ru-RU" dirty="0">
                <a:solidFill>
                  <a:srgbClr val="FF0000"/>
                </a:solidFill>
              </a:rPr>
              <a:t> ф-я на </a:t>
            </a:r>
            <a:r>
              <a:rPr lang="ru-RU" dirty="0" err="1">
                <a:solidFill>
                  <a:srgbClr val="FF0000"/>
                </a:solidFill>
              </a:rPr>
              <a:t>сърцето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Тя</a:t>
            </a:r>
            <a:r>
              <a:rPr lang="ru-RU" dirty="0"/>
              <a:t> се </a:t>
            </a:r>
            <a:r>
              <a:rPr lang="ru-RU" dirty="0" err="1"/>
              <a:t>определя</a:t>
            </a:r>
            <a:r>
              <a:rPr lang="ru-RU" dirty="0"/>
              <a:t> от 4 фактора - </a:t>
            </a:r>
            <a:r>
              <a:rPr lang="ru-RU" dirty="0" err="1"/>
              <a:t>миокарден</a:t>
            </a:r>
            <a:r>
              <a:rPr lang="ru-RU" dirty="0"/>
              <a:t> </a:t>
            </a:r>
            <a:r>
              <a:rPr lang="ru-RU" dirty="0" err="1"/>
              <a:t>контрактилитет</a:t>
            </a:r>
            <a:r>
              <a:rPr lang="ru-RU" dirty="0"/>
              <a:t>,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честота</a:t>
            </a:r>
            <a:r>
              <a:rPr lang="ru-RU" dirty="0"/>
              <a:t>, </a:t>
            </a:r>
            <a:r>
              <a:rPr lang="ru-RU" dirty="0" err="1"/>
              <a:t>преднатоварване</a:t>
            </a:r>
            <a:r>
              <a:rPr lang="ru-RU" dirty="0"/>
              <a:t> и </a:t>
            </a:r>
            <a:r>
              <a:rPr lang="ru-RU" dirty="0" err="1"/>
              <a:t>следнатоварване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Основната</a:t>
            </a:r>
            <a:r>
              <a:rPr lang="ru-RU" dirty="0"/>
              <a:t> причина за </a:t>
            </a:r>
            <a:r>
              <a:rPr lang="ru-RU" dirty="0" err="1"/>
              <a:t>появат</a:t>
            </a:r>
            <a:r>
              <a:rPr lang="ru-RU" dirty="0"/>
              <a:t> на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по правило е </a:t>
            </a:r>
            <a:r>
              <a:rPr lang="ru-RU" dirty="0" err="1"/>
              <a:t>отслабване</a:t>
            </a:r>
            <a:r>
              <a:rPr lang="ru-RU" dirty="0"/>
              <a:t> на </a:t>
            </a:r>
            <a:r>
              <a:rPr lang="ru-RU" dirty="0" err="1"/>
              <a:t>миокардния</a:t>
            </a:r>
            <a:r>
              <a:rPr lang="ru-RU" dirty="0"/>
              <a:t> </a:t>
            </a:r>
            <a:r>
              <a:rPr lang="ru-RU" dirty="0" err="1"/>
              <a:t>контрактилитет</a:t>
            </a:r>
            <a:r>
              <a:rPr lang="ru-RU" dirty="0"/>
              <a:t>, </a:t>
            </a:r>
            <a:r>
              <a:rPr lang="ru-RU" dirty="0" err="1"/>
              <a:t>често</a:t>
            </a:r>
            <a:r>
              <a:rPr lang="ru-RU" dirty="0"/>
              <a:t> в </a:t>
            </a:r>
            <a:r>
              <a:rPr lang="ru-RU" dirty="0" err="1"/>
              <a:t>съчетание</a:t>
            </a:r>
            <a:r>
              <a:rPr lang="ru-RU" dirty="0"/>
              <a:t> с </a:t>
            </a:r>
            <a:r>
              <a:rPr lang="ru-RU" dirty="0" err="1"/>
              <a:t>механични</a:t>
            </a:r>
            <a:r>
              <a:rPr lang="ru-RU" dirty="0"/>
              <a:t> </a:t>
            </a:r>
            <a:r>
              <a:rPr lang="ru-RU" dirty="0" err="1"/>
              <a:t>фактори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ограничават</a:t>
            </a:r>
            <a:r>
              <a:rPr lang="ru-RU" dirty="0"/>
              <a:t> </a:t>
            </a:r>
            <a:r>
              <a:rPr lang="ru-RU" dirty="0" err="1"/>
              <a:t>функцията</a:t>
            </a:r>
            <a:r>
              <a:rPr lang="ru-RU" dirty="0"/>
              <a:t> на </a:t>
            </a:r>
            <a:r>
              <a:rPr lang="ru-RU" dirty="0" err="1"/>
              <a:t>сърцето</a:t>
            </a:r>
            <a:r>
              <a:rPr lang="ru-RU" dirty="0"/>
              <a:t>, в </a:t>
            </a:r>
            <a:r>
              <a:rPr lang="ru-RU" dirty="0" err="1"/>
              <a:t>това</a:t>
            </a:r>
            <a:r>
              <a:rPr lang="ru-RU" dirty="0"/>
              <a:t> число и на </a:t>
            </a:r>
            <a:r>
              <a:rPr lang="ru-RU" dirty="0" err="1"/>
              <a:t>диастолата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71185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23528" y="112474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Основните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ru-RU" dirty="0" err="1"/>
              <a:t>препарати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се </a:t>
            </a:r>
            <a:r>
              <a:rPr lang="ru-RU" dirty="0" err="1"/>
              <a:t>използват</a:t>
            </a:r>
            <a:r>
              <a:rPr lang="ru-RU" dirty="0"/>
              <a:t> при лечение на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:</a:t>
            </a:r>
            <a:br>
              <a:rPr lang="ru-RU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39552" y="2780928"/>
            <a:ext cx="8229600" cy="3849291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диуретици</a:t>
            </a:r>
            <a:r>
              <a:rPr lang="ru-RU" dirty="0"/>
              <a:t>, </a:t>
            </a:r>
          </a:p>
          <a:p>
            <a:r>
              <a:rPr lang="ru-RU" dirty="0"/>
              <a:t>бета-</a:t>
            </a:r>
            <a:r>
              <a:rPr lang="ru-RU" dirty="0" err="1"/>
              <a:t>блокери</a:t>
            </a:r>
            <a:r>
              <a:rPr lang="ru-RU" dirty="0"/>
              <a:t>, </a:t>
            </a:r>
          </a:p>
          <a:p>
            <a:r>
              <a:rPr lang="ru-RU" dirty="0"/>
              <a:t>АСЕ-</a:t>
            </a:r>
            <a:r>
              <a:rPr lang="ru-RU" dirty="0" err="1"/>
              <a:t>инхибитори</a:t>
            </a:r>
            <a:r>
              <a:rPr lang="ru-RU" dirty="0"/>
              <a:t>, </a:t>
            </a:r>
            <a:r>
              <a:rPr lang="ru-RU" dirty="0" err="1"/>
              <a:t>ангиотензин-рецепторни</a:t>
            </a:r>
            <a:r>
              <a:rPr lang="ru-RU" dirty="0"/>
              <a:t> </a:t>
            </a:r>
            <a:r>
              <a:rPr lang="ru-RU" dirty="0" err="1"/>
              <a:t>блокери</a:t>
            </a:r>
            <a:r>
              <a:rPr lang="ru-RU" dirty="0"/>
              <a:t> (АРБ), </a:t>
            </a:r>
          </a:p>
          <a:p>
            <a:r>
              <a:rPr lang="ru-RU" dirty="0" err="1"/>
              <a:t>дигиталисови</a:t>
            </a:r>
            <a:r>
              <a:rPr lang="ru-RU" dirty="0"/>
              <a:t> </a:t>
            </a:r>
            <a:r>
              <a:rPr lang="ru-RU" dirty="0" err="1"/>
              <a:t>препарати</a:t>
            </a:r>
            <a:r>
              <a:rPr lang="ru-RU" dirty="0"/>
              <a:t>, </a:t>
            </a:r>
          </a:p>
          <a:p>
            <a:r>
              <a:rPr lang="ru-RU" dirty="0" err="1"/>
              <a:t>нитрати</a:t>
            </a:r>
            <a:r>
              <a:rPr lang="ru-RU" dirty="0"/>
              <a:t>, </a:t>
            </a:r>
          </a:p>
          <a:p>
            <a:r>
              <a:rPr lang="ru-RU" dirty="0" err="1"/>
              <a:t>Катехоламини</a:t>
            </a:r>
            <a:r>
              <a:rPr lang="ru-RU" dirty="0"/>
              <a:t>,</a:t>
            </a:r>
          </a:p>
          <a:p>
            <a:r>
              <a:rPr lang="ru-RU" dirty="0" err="1"/>
              <a:t>други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09960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дигиталисови</a:t>
            </a:r>
            <a:r>
              <a:rPr lang="ru-RU" dirty="0"/>
              <a:t> </a:t>
            </a:r>
            <a:r>
              <a:rPr lang="ru-RU" dirty="0" err="1"/>
              <a:t>препарати</a:t>
            </a:r>
            <a:r>
              <a:rPr lang="ru-RU" dirty="0"/>
              <a:t>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Дигоксин,Ланитоп</a:t>
            </a:r>
            <a:r>
              <a:rPr lang="ru-RU" dirty="0"/>
              <a:t> и др.</a:t>
            </a:r>
          </a:p>
          <a:p>
            <a:r>
              <a:rPr lang="ru-RU" dirty="0" err="1"/>
              <a:t>Подобряват</a:t>
            </a:r>
            <a:r>
              <a:rPr lang="ru-RU" dirty="0"/>
              <a:t> </a:t>
            </a:r>
            <a:r>
              <a:rPr lang="ru-RU" dirty="0" err="1"/>
              <a:t>клинично</a:t>
            </a:r>
            <a:r>
              <a:rPr lang="ru-RU" dirty="0"/>
              <a:t> </a:t>
            </a:r>
            <a:r>
              <a:rPr lang="ru-RU" dirty="0" err="1"/>
              <a:t>сърдечната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, но </a:t>
            </a:r>
            <a:r>
              <a:rPr lang="ru-RU" dirty="0" err="1"/>
              <a:t>смъртността</a:t>
            </a:r>
            <a:r>
              <a:rPr lang="ru-RU" dirty="0"/>
              <a:t> не се </a:t>
            </a:r>
            <a:r>
              <a:rPr lang="ru-RU" dirty="0" err="1"/>
              <a:t>повлиява</a:t>
            </a:r>
            <a:r>
              <a:rPr lang="ru-RU" dirty="0"/>
              <a:t>, а при наличие на </a:t>
            </a:r>
            <a:r>
              <a:rPr lang="ru-RU" dirty="0" err="1"/>
              <a:t>ектопия</a:t>
            </a:r>
            <a:r>
              <a:rPr lang="ru-RU" dirty="0"/>
              <a:t> </a:t>
            </a:r>
            <a:r>
              <a:rPr lang="ru-RU" dirty="0" err="1"/>
              <a:t>тя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дори</a:t>
            </a:r>
            <a:r>
              <a:rPr lang="ru-RU" dirty="0"/>
              <a:t> да се </a:t>
            </a:r>
            <a:r>
              <a:rPr lang="ru-RU" dirty="0" err="1"/>
              <a:t>увеличи</a:t>
            </a:r>
            <a:r>
              <a:rPr lang="ru-RU" dirty="0"/>
              <a:t> (</a:t>
            </a:r>
            <a:r>
              <a:rPr lang="ru-RU" dirty="0" err="1"/>
              <a:t>повишават</a:t>
            </a:r>
            <a:r>
              <a:rPr lang="ru-RU" dirty="0"/>
              <a:t> </a:t>
            </a:r>
            <a:r>
              <a:rPr lang="ru-RU" dirty="0" err="1"/>
              <a:t>възбудимостта</a:t>
            </a:r>
            <a:r>
              <a:rPr lang="ru-RU" dirty="0"/>
              <a:t>). </a:t>
            </a:r>
          </a:p>
          <a:p>
            <a:r>
              <a:rPr lang="ru-RU" dirty="0"/>
              <a:t>В </a:t>
            </a:r>
            <a:r>
              <a:rPr lang="ru-RU" dirty="0" err="1"/>
              <a:t>резултат</a:t>
            </a:r>
            <a:r>
              <a:rPr lang="ru-RU" dirty="0"/>
              <a:t> на </a:t>
            </a:r>
            <a:r>
              <a:rPr lang="ru-RU" dirty="0" err="1"/>
              <a:t>клиничното</a:t>
            </a:r>
            <a:r>
              <a:rPr lang="ru-RU" dirty="0"/>
              <a:t> </a:t>
            </a:r>
            <a:r>
              <a:rPr lang="ru-RU" dirty="0" err="1"/>
              <a:t>подобрение</a:t>
            </a:r>
            <a:r>
              <a:rPr lang="ru-RU" dirty="0"/>
              <a:t> </a:t>
            </a:r>
            <a:r>
              <a:rPr lang="ru-RU" dirty="0" err="1"/>
              <a:t>намалява</a:t>
            </a:r>
            <a:r>
              <a:rPr lang="ru-RU" dirty="0"/>
              <a:t> </a:t>
            </a:r>
            <a:r>
              <a:rPr lang="ru-RU" dirty="0" err="1"/>
              <a:t>необходимостта</a:t>
            </a:r>
            <a:r>
              <a:rPr lang="ru-RU" dirty="0"/>
              <a:t> от </a:t>
            </a:r>
            <a:r>
              <a:rPr lang="ru-RU" dirty="0" err="1"/>
              <a:t>хоспитализации</a:t>
            </a:r>
            <a:r>
              <a:rPr lang="ru-RU" dirty="0"/>
              <a:t>.  </a:t>
            </a:r>
          </a:p>
          <a:p>
            <a:r>
              <a:rPr lang="ru-RU" dirty="0" err="1"/>
              <a:t>Най</a:t>
            </a:r>
            <a:r>
              <a:rPr lang="ru-RU" dirty="0"/>
              <a:t>-добре се </a:t>
            </a:r>
            <a:r>
              <a:rPr lang="ru-RU" dirty="0" err="1"/>
              <a:t>повлияват</a:t>
            </a:r>
            <a:r>
              <a:rPr lang="ru-RU" dirty="0"/>
              <a:t> от </a:t>
            </a:r>
            <a:r>
              <a:rPr lang="ru-RU" dirty="0" err="1"/>
              <a:t>лечението</a:t>
            </a:r>
            <a:r>
              <a:rPr lang="ru-RU" dirty="0"/>
              <a:t> с </a:t>
            </a:r>
            <a:r>
              <a:rPr lang="ru-RU" dirty="0" err="1"/>
              <a:t>дигоксин</a:t>
            </a:r>
            <a:r>
              <a:rPr lang="ru-RU" dirty="0"/>
              <a:t> </a:t>
            </a:r>
            <a:r>
              <a:rPr lang="ru-RU" dirty="0" err="1"/>
              <a:t>болните</a:t>
            </a:r>
            <a:r>
              <a:rPr lang="ru-RU" dirty="0"/>
              <a:t> с </a:t>
            </a:r>
            <a:r>
              <a:rPr lang="ru-RU" dirty="0" err="1"/>
              <a:t>тахиаритмия</a:t>
            </a:r>
            <a:r>
              <a:rPr lang="ru-RU" dirty="0"/>
              <a:t> и </a:t>
            </a:r>
            <a:r>
              <a:rPr lang="ru-RU" dirty="0" err="1"/>
              <a:t>белодробен</a:t>
            </a:r>
            <a:r>
              <a:rPr lang="ru-RU" dirty="0"/>
              <a:t> застой; функционален </a:t>
            </a:r>
            <a:r>
              <a:rPr lang="ru-RU" dirty="0" err="1"/>
              <a:t>клас</a:t>
            </a:r>
            <a:r>
              <a:rPr lang="ru-RU" dirty="0"/>
              <a:t> III и IV по NYHA с ФИ &lt;35%, </a:t>
            </a:r>
            <a:r>
              <a:rPr lang="ru-RU" dirty="0" err="1"/>
              <a:t>кардиомегалия</a:t>
            </a:r>
            <a:r>
              <a:rPr lang="ru-RU" dirty="0"/>
              <a:t>, </a:t>
            </a:r>
            <a:r>
              <a:rPr lang="ru-RU" dirty="0" err="1"/>
              <a:t>лекуваните</a:t>
            </a:r>
            <a:r>
              <a:rPr lang="ru-RU" dirty="0"/>
              <a:t> с </a:t>
            </a:r>
            <a:r>
              <a:rPr lang="ru-RU" dirty="0" err="1"/>
              <a:t>диуретици</a:t>
            </a:r>
            <a:r>
              <a:rPr lang="ru-RU" dirty="0"/>
              <a:t>.</a:t>
            </a:r>
          </a:p>
          <a:p>
            <a:r>
              <a:rPr lang="ru-RU" dirty="0" err="1"/>
              <a:t>Абсолютни</a:t>
            </a:r>
            <a:r>
              <a:rPr lang="ru-RU" dirty="0"/>
              <a:t> противопоказания за лечение с </a:t>
            </a:r>
            <a:r>
              <a:rPr lang="ru-RU" dirty="0" err="1"/>
              <a:t>дигиталисови</a:t>
            </a:r>
            <a:r>
              <a:rPr lang="ru-RU" dirty="0"/>
              <a:t> </a:t>
            </a:r>
            <a:r>
              <a:rPr lang="ru-RU" dirty="0" err="1"/>
              <a:t>гликозиди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интоксикация с дигиталис, </a:t>
            </a:r>
            <a:r>
              <a:rPr lang="ru-RU" dirty="0" err="1"/>
              <a:t>хипертрофична</a:t>
            </a:r>
            <a:r>
              <a:rPr lang="ru-RU" dirty="0"/>
              <a:t> </a:t>
            </a:r>
            <a:r>
              <a:rPr lang="ru-RU" dirty="0" err="1"/>
              <a:t>обструктивна</a:t>
            </a:r>
            <a:r>
              <a:rPr lang="ru-RU" dirty="0"/>
              <a:t> </a:t>
            </a:r>
            <a:r>
              <a:rPr lang="ru-RU" dirty="0" err="1"/>
              <a:t>кардиомиопатия</a:t>
            </a:r>
            <a:r>
              <a:rPr lang="ru-RU" dirty="0"/>
              <a:t>; </a:t>
            </a:r>
            <a:r>
              <a:rPr lang="ru-RU" dirty="0" err="1"/>
              <a:t>атриовентрикуларен</a:t>
            </a:r>
            <a:r>
              <a:rPr lang="ru-RU" dirty="0"/>
              <a:t> блок от втора или </a:t>
            </a:r>
            <a:r>
              <a:rPr lang="ru-RU" dirty="0" err="1"/>
              <a:t>трета</a:t>
            </a:r>
            <a:r>
              <a:rPr lang="ru-RU" dirty="0"/>
              <a:t> степен; камерна тахикардия; </a:t>
            </a:r>
            <a:r>
              <a:rPr lang="ru-RU" dirty="0" err="1"/>
              <a:t>предсърдно</a:t>
            </a:r>
            <a:r>
              <a:rPr lang="ru-RU" dirty="0"/>
              <a:t> </a:t>
            </a:r>
            <a:r>
              <a:rPr lang="ru-RU" dirty="0" err="1"/>
              <a:t>мъждене</a:t>
            </a:r>
            <a:r>
              <a:rPr lang="ru-RU" dirty="0"/>
              <a:t>, </a:t>
            </a:r>
            <a:r>
              <a:rPr lang="ru-RU" dirty="0" err="1"/>
              <a:t>свързано</a:t>
            </a:r>
            <a:r>
              <a:rPr lang="ru-RU" dirty="0"/>
              <a:t> с WPW-синдром; камерна </a:t>
            </a:r>
            <a:r>
              <a:rPr lang="ru-RU" dirty="0" err="1"/>
              <a:t>екстрасистолия</a:t>
            </a:r>
            <a:r>
              <a:rPr lang="ru-RU" dirty="0"/>
              <a:t> при </a:t>
            </a:r>
            <a:r>
              <a:rPr lang="ru-RU" dirty="0" err="1"/>
              <a:t>дигитализирането</a:t>
            </a:r>
            <a:r>
              <a:rPr lang="ru-RU" dirty="0"/>
              <a:t>. </a:t>
            </a:r>
          </a:p>
          <a:p>
            <a:r>
              <a:rPr lang="ru-RU" dirty="0" err="1"/>
              <a:t>Относителни</a:t>
            </a:r>
            <a:r>
              <a:rPr lang="ru-RU" dirty="0"/>
              <a:t> противопоказания за  приложение на </a:t>
            </a:r>
            <a:r>
              <a:rPr lang="ru-RU" dirty="0" err="1"/>
              <a:t>тези</a:t>
            </a:r>
            <a:r>
              <a:rPr lang="ru-RU" dirty="0"/>
              <a:t> </a:t>
            </a:r>
            <a:r>
              <a:rPr lang="ru-RU" dirty="0" err="1"/>
              <a:t>препарати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увеличена </a:t>
            </a:r>
            <a:r>
              <a:rPr lang="ru-RU" dirty="0" err="1"/>
              <a:t>чувствителност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дигиталисови</a:t>
            </a:r>
            <a:r>
              <a:rPr lang="ru-RU" dirty="0"/>
              <a:t> </a:t>
            </a:r>
            <a:r>
              <a:rPr lang="ru-RU" dirty="0" err="1"/>
              <a:t>гликозиди</a:t>
            </a:r>
            <a:r>
              <a:rPr lang="ru-RU" dirty="0"/>
              <a:t>; </a:t>
            </a:r>
            <a:r>
              <a:rPr lang="ru-RU" dirty="0" err="1"/>
              <a:t>хипокалиемия</a:t>
            </a:r>
            <a:r>
              <a:rPr lang="ru-RU" dirty="0"/>
              <a:t>; </a:t>
            </a:r>
            <a:r>
              <a:rPr lang="ru-RU" dirty="0" err="1"/>
              <a:t>хиперкалциемия</a:t>
            </a:r>
            <a:r>
              <a:rPr lang="ru-RU" dirty="0"/>
              <a:t>; </a:t>
            </a:r>
            <a:r>
              <a:rPr lang="ru-RU" dirty="0" err="1"/>
              <a:t>изолирана</a:t>
            </a:r>
            <a:r>
              <a:rPr lang="ru-RU" dirty="0"/>
              <a:t> </a:t>
            </a:r>
            <a:r>
              <a:rPr lang="ru-RU" dirty="0" err="1"/>
              <a:t>митрална</a:t>
            </a:r>
            <a:r>
              <a:rPr lang="ru-RU" dirty="0"/>
              <a:t> стеноза с </a:t>
            </a:r>
            <a:r>
              <a:rPr lang="ru-RU" dirty="0" err="1"/>
              <a:t>белодробен</a:t>
            </a:r>
            <a:r>
              <a:rPr lang="ru-RU" dirty="0"/>
              <a:t> </a:t>
            </a:r>
            <a:r>
              <a:rPr lang="ru-RU" dirty="0" err="1"/>
              <a:t>оток</a:t>
            </a:r>
            <a:r>
              <a:rPr lang="ru-RU" dirty="0"/>
              <a:t>; </a:t>
            </a:r>
            <a:r>
              <a:rPr lang="ru-RU" dirty="0" err="1"/>
              <a:t>изолирана</a:t>
            </a:r>
            <a:r>
              <a:rPr lang="ru-RU" dirty="0"/>
              <a:t> </a:t>
            </a:r>
            <a:r>
              <a:rPr lang="ru-RU" dirty="0" err="1"/>
              <a:t>диастолна</a:t>
            </a:r>
            <a:r>
              <a:rPr lang="ru-RU" dirty="0"/>
              <a:t> </a:t>
            </a:r>
            <a:r>
              <a:rPr lang="ru-RU" dirty="0" err="1"/>
              <a:t>дисфунцкия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935832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bg-BG" dirty="0"/>
              <a:t>Диуретици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Много от </a:t>
            </a:r>
            <a:r>
              <a:rPr lang="ru-RU" dirty="0" err="1"/>
              <a:t>клиничните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 при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се </a:t>
            </a:r>
            <a:r>
              <a:rPr lang="ru-RU" dirty="0" err="1"/>
              <a:t>дължат</a:t>
            </a:r>
            <a:r>
              <a:rPr lang="ru-RU" dirty="0"/>
              <a:t> на </a:t>
            </a:r>
            <a:r>
              <a:rPr lang="ru-RU" dirty="0" err="1"/>
              <a:t>задръжката</a:t>
            </a:r>
            <a:r>
              <a:rPr lang="ru-RU" dirty="0"/>
              <a:t> на </a:t>
            </a:r>
            <a:r>
              <a:rPr lang="ru-RU" dirty="0" err="1"/>
              <a:t>течности</a:t>
            </a:r>
            <a:r>
              <a:rPr lang="ru-RU" dirty="0"/>
              <a:t> и </a:t>
            </a:r>
            <a:r>
              <a:rPr lang="ru-RU" dirty="0" err="1"/>
              <a:t>съпътсващата</a:t>
            </a:r>
            <a:r>
              <a:rPr lang="ru-RU" dirty="0"/>
              <a:t> я </a:t>
            </a:r>
            <a:r>
              <a:rPr lang="ru-RU" dirty="0" err="1"/>
              <a:t>хиперволемия</a:t>
            </a:r>
            <a:r>
              <a:rPr lang="ru-RU" dirty="0"/>
              <a:t> и </a:t>
            </a:r>
            <a:r>
              <a:rPr lang="ru-RU" dirty="0" err="1"/>
              <a:t>увеличаването</a:t>
            </a:r>
            <a:r>
              <a:rPr lang="ru-RU" dirty="0"/>
              <a:t> на </a:t>
            </a:r>
            <a:r>
              <a:rPr lang="ru-RU" dirty="0" err="1"/>
              <a:t>интерстициалната</a:t>
            </a:r>
            <a:r>
              <a:rPr lang="ru-RU" dirty="0"/>
              <a:t> </a:t>
            </a:r>
            <a:r>
              <a:rPr lang="ru-RU" dirty="0" err="1"/>
              <a:t>течност</a:t>
            </a:r>
            <a:r>
              <a:rPr lang="ru-RU" dirty="0"/>
              <a:t>. </a:t>
            </a:r>
          </a:p>
          <a:p>
            <a:r>
              <a:rPr lang="ru-RU" dirty="0" err="1"/>
              <a:t>Клинично</a:t>
            </a:r>
            <a:r>
              <a:rPr lang="ru-RU" dirty="0"/>
              <a:t> приложение </a:t>
            </a:r>
            <a:r>
              <a:rPr lang="ru-RU" dirty="0" err="1"/>
              <a:t>намират</a:t>
            </a:r>
            <a:r>
              <a:rPr lang="ru-RU" dirty="0"/>
              <a:t> </a:t>
            </a:r>
            <a:r>
              <a:rPr lang="ru-RU" dirty="0" err="1"/>
              <a:t>голям</a:t>
            </a:r>
            <a:r>
              <a:rPr lang="ru-RU" dirty="0"/>
              <a:t> </a:t>
            </a:r>
            <a:r>
              <a:rPr lang="ru-RU" dirty="0" err="1"/>
              <a:t>брой</a:t>
            </a:r>
            <a:r>
              <a:rPr lang="ru-RU" dirty="0"/>
              <a:t> </a:t>
            </a:r>
            <a:r>
              <a:rPr lang="ru-RU" dirty="0" err="1"/>
              <a:t>диуретици</a:t>
            </a:r>
            <a:r>
              <a:rPr lang="ru-RU" dirty="0"/>
              <a:t> с различен </a:t>
            </a:r>
            <a:r>
              <a:rPr lang="ru-RU" dirty="0" err="1"/>
              <a:t>механизъм</a:t>
            </a:r>
            <a:r>
              <a:rPr lang="ru-RU" dirty="0"/>
              <a:t> на действие. </a:t>
            </a:r>
            <a:r>
              <a:rPr lang="ru-RU" dirty="0" err="1"/>
              <a:t>Изборът</a:t>
            </a:r>
            <a:r>
              <a:rPr lang="ru-RU" dirty="0"/>
              <a:t> на </a:t>
            </a:r>
            <a:r>
              <a:rPr lang="ru-RU" dirty="0" err="1"/>
              <a:t>диуретичен</a:t>
            </a:r>
            <a:r>
              <a:rPr lang="ru-RU" dirty="0"/>
              <a:t> препарат при </a:t>
            </a:r>
            <a:r>
              <a:rPr lang="ru-RU" dirty="0" err="1"/>
              <a:t>лечението</a:t>
            </a:r>
            <a:r>
              <a:rPr lang="ru-RU" dirty="0"/>
              <a:t> на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</a:t>
            </a:r>
            <a:r>
              <a:rPr lang="ru-RU" dirty="0" err="1"/>
              <a:t>зависи</a:t>
            </a:r>
            <a:r>
              <a:rPr lang="ru-RU" dirty="0"/>
              <a:t> от </a:t>
            </a:r>
            <a:r>
              <a:rPr lang="ru-RU" dirty="0" err="1"/>
              <a:t>личния</a:t>
            </a:r>
            <a:r>
              <a:rPr lang="ru-RU" dirty="0"/>
              <a:t> опит на </a:t>
            </a:r>
            <a:r>
              <a:rPr lang="ru-RU" dirty="0" err="1"/>
              <a:t>лекуващия</a:t>
            </a:r>
            <a:r>
              <a:rPr lang="ru-RU" dirty="0"/>
              <a:t> </a:t>
            </a:r>
            <a:r>
              <a:rPr lang="ru-RU" dirty="0" err="1"/>
              <a:t>лекар</a:t>
            </a:r>
            <a:r>
              <a:rPr lang="ru-RU" dirty="0"/>
              <a:t>.  </a:t>
            </a:r>
          </a:p>
          <a:p>
            <a:r>
              <a:rPr lang="ru-RU" dirty="0" err="1"/>
              <a:t>Големите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се </a:t>
            </a:r>
            <a:r>
              <a:rPr lang="ru-RU" dirty="0" err="1"/>
              <a:t>избягват</a:t>
            </a:r>
            <a:r>
              <a:rPr lang="ru-RU" dirty="0"/>
              <a:t>, </a:t>
            </a: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опасността</a:t>
            </a:r>
            <a:r>
              <a:rPr lang="ru-RU" dirty="0"/>
              <a:t> от </a:t>
            </a:r>
            <a:r>
              <a:rPr lang="ru-RU" dirty="0" err="1"/>
              <a:t>хиповолемия</a:t>
            </a:r>
            <a:r>
              <a:rPr lang="ru-RU" dirty="0"/>
              <a:t>. </a:t>
            </a:r>
            <a:r>
              <a:rPr lang="ru-RU" dirty="0" err="1"/>
              <a:t>Бързото</a:t>
            </a:r>
            <a:r>
              <a:rPr lang="ru-RU" dirty="0"/>
              <a:t> </a:t>
            </a:r>
            <a:r>
              <a:rPr lang="ru-RU" dirty="0" err="1"/>
              <a:t>намаляване</a:t>
            </a:r>
            <a:r>
              <a:rPr lang="ru-RU" dirty="0"/>
              <a:t> на </a:t>
            </a:r>
            <a:r>
              <a:rPr lang="ru-RU" dirty="0" err="1"/>
              <a:t>обема</a:t>
            </a:r>
            <a:r>
              <a:rPr lang="ru-RU" dirty="0"/>
              <a:t> на </a:t>
            </a:r>
            <a:r>
              <a:rPr lang="ru-RU" dirty="0" err="1"/>
              <a:t>кръвта</a:t>
            </a:r>
            <a:r>
              <a:rPr lang="ru-RU" dirty="0"/>
              <a:t> се </a:t>
            </a:r>
            <a:r>
              <a:rPr lang="ru-RU" dirty="0" err="1"/>
              <a:t>отразява</a:t>
            </a:r>
            <a:r>
              <a:rPr lang="ru-RU" dirty="0"/>
              <a:t> </a:t>
            </a:r>
            <a:r>
              <a:rPr lang="ru-RU" dirty="0" err="1"/>
              <a:t>върху</a:t>
            </a:r>
            <a:r>
              <a:rPr lang="ru-RU" dirty="0"/>
              <a:t> </a:t>
            </a:r>
            <a:r>
              <a:rPr lang="ru-RU" dirty="0" err="1"/>
              <a:t>минутния</a:t>
            </a:r>
            <a:r>
              <a:rPr lang="ru-RU" dirty="0"/>
              <a:t> </a:t>
            </a:r>
            <a:r>
              <a:rPr lang="ru-RU" dirty="0" err="1"/>
              <a:t>обем</a:t>
            </a:r>
            <a:r>
              <a:rPr lang="ru-RU" dirty="0"/>
              <a:t> и води до </a:t>
            </a:r>
            <a:r>
              <a:rPr lang="ru-RU" dirty="0" err="1"/>
              <a:t>засилване</a:t>
            </a:r>
            <a:r>
              <a:rPr lang="ru-RU" dirty="0"/>
              <a:t> на проявите на СН.</a:t>
            </a:r>
          </a:p>
          <a:p>
            <a:pPr lvl="1"/>
            <a:r>
              <a:rPr lang="ru-RU" dirty="0" err="1"/>
              <a:t>Тиазидни</a:t>
            </a:r>
            <a:r>
              <a:rPr lang="ru-RU" dirty="0"/>
              <a:t> (</a:t>
            </a:r>
            <a:r>
              <a:rPr lang="ru-RU" dirty="0" err="1"/>
              <a:t>Хидрохлортиазид</a:t>
            </a:r>
            <a:r>
              <a:rPr lang="ru-RU" dirty="0"/>
              <a:t>; </a:t>
            </a:r>
            <a:r>
              <a:rPr lang="ru-RU" dirty="0" err="1"/>
              <a:t>Хлорталидон</a:t>
            </a:r>
            <a:r>
              <a:rPr lang="ru-RU" dirty="0"/>
              <a:t>); </a:t>
            </a:r>
          </a:p>
          <a:p>
            <a:pPr lvl="1"/>
            <a:r>
              <a:rPr lang="ru-RU" dirty="0" err="1"/>
              <a:t>Бримкови</a:t>
            </a:r>
            <a:r>
              <a:rPr lang="ru-RU" dirty="0"/>
              <a:t> (</a:t>
            </a:r>
            <a:r>
              <a:rPr lang="ru-RU" dirty="0" err="1"/>
              <a:t>Фуроземид</a:t>
            </a:r>
            <a:r>
              <a:rPr lang="ru-RU" dirty="0"/>
              <a:t>, </a:t>
            </a:r>
            <a:r>
              <a:rPr lang="ru-RU" dirty="0" err="1"/>
              <a:t>Тораземид</a:t>
            </a:r>
            <a:r>
              <a:rPr lang="ru-RU" dirty="0"/>
              <a:t>); </a:t>
            </a:r>
          </a:p>
          <a:p>
            <a:pPr lvl="1"/>
            <a:r>
              <a:rPr lang="ru-RU" dirty="0" err="1"/>
              <a:t>Калийсъхраняващи</a:t>
            </a:r>
            <a:r>
              <a:rPr lang="ru-RU" dirty="0"/>
              <a:t> (</a:t>
            </a:r>
            <a:r>
              <a:rPr lang="ru-RU" dirty="0" err="1"/>
              <a:t>Спиронолактон</a:t>
            </a:r>
            <a:r>
              <a:rPr lang="ru-RU" dirty="0"/>
              <a:t>, </a:t>
            </a:r>
            <a:r>
              <a:rPr lang="ru-RU" dirty="0" err="1"/>
              <a:t>Еплеренон</a:t>
            </a:r>
            <a:r>
              <a:rPr lang="ru-RU" dirty="0"/>
              <a:t>, </a:t>
            </a:r>
            <a:r>
              <a:rPr lang="ru-RU" dirty="0" err="1"/>
              <a:t>Триамптерен</a:t>
            </a:r>
            <a:r>
              <a:rPr lang="ru-R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390279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16632"/>
            <a:ext cx="8856984" cy="6480720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Диуретиците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основно лечение на СН, </a:t>
            </a:r>
            <a:r>
              <a:rPr lang="ru-RU" dirty="0" err="1"/>
              <a:t>особено</a:t>
            </a:r>
            <a:r>
              <a:rPr lang="ru-RU" dirty="0"/>
              <a:t> при наличие на застой (</a:t>
            </a:r>
            <a:r>
              <a:rPr lang="ru-RU" dirty="0" err="1"/>
              <a:t>отоци</a:t>
            </a:r>
            <a:r>
              <a:rPr lang="ru-RU" dirty="0"/>
              <a:t>, </a:t>
            </a:r>
            <a:r>
              <a:rPr lang="ru-RU" dirty="0" err="1"/>
              <a:t>подути</a:t>
            </a:r>
            <a:r>
              <a:rPr lang="ru-RU" dirty="0"/>
              <a:t> </a:t>
            </a:r>
            <a:r>
              <a:rPr lang="ru-RU" dirty="0" err="1"/>
              <a:t>юголарни</a:t>
            </a:r>
            <a:r>
              <a:rPr lang="ru-RU" dirty="0"/>
              <a:t> </a:t>
            </a:r>
            <a:r>
              <a:rPr lang="ru-RU" dirty="0" err="1"/>
              <a:t>вени</a:t>
            </a:r>
            <a:r>
              <a:rPr lang="ru-RU" dirty="0"/>
              <a:t>, </a:t>
            </a:r>
            <a:r>
              <a:rPr lang="ru-RU" dirty="0" err="1"/>
              <a:t>застойни</a:t>
            </a:r>
            <a:r>
              <a:rPr lang="ru-RU" dirty="0"/>
              <a:t> </a:t>
            </a:r>
            <a:r>
              <a:rPr lang="ru-RU" dirty="0" err="1"/>
              <a:t>хрипове</a:t>
            </a:r>
            <a:r>
              <a:rPr lang="ru-RU" dirty="0"/>
              <a:t> в белите </a:t>
            </a:r>
            <a:r>
              <a:rPr lang="ru-RU" dirty="0" err="1"/>
              <a:t>дробове</a:t>
            </a:r>
            <a:r>
              <a:rPr lang="ru-RU" dirty="0"/>
              <a:t>). </a:t>
            </a:r>
          </a:p>
          <a:p>
            <a:r>
              <a:rPr lang="ru-RU" dirty="0" err="1"/>
              <a:t>Подобряват</a:t>
            </a:r>
            <a:r>
              <a:rPr lang="ru-RU" dirty="0"/>
              <a:t> </a:t>
            </a:r>
            <a:r>
              <a:rPr lang="ru-RU" dirty="0" err="1"/>
              <a:t>хемодинамичната</a:t>
            </a:r>
            <a:r>
              <a:rPr lang="ru-RU" dirty="0"/>
              <a:t> основа на </a:t>
            </a:r>
            <a:r>
              <a:rPr lang="ru-RU" dirty="0" err="1"/>
              <a:t>двата</a:t>
            </a:r>
            <a:r>
              <a:rPr lang="ru-RU" dirty="0"/>
              <a:t> </a:t>
            </a:r>
            <a:r>
              <a:rPr lang="ru-RU" dirty="0" err="1"/>
              <a:t>основни</a:t>
            </a:r>
            <a:r>
              <a:rPr lang="ru-RU" dirty="0"/>
              <a:t> симптома на СН - </a:t>
            </a:r>
            <a:r>
              <a:rPr lang="ru-RU" dirty="0" err="1"/>
              <a:t>задуха</a:t>
            </a:r>
            <a:r>
              <a:rPr lang="ru-RU" dirty="0"/>
              <a:t> и </a:t>
            </a:r>
            <a:r>
              <a:rPr lang="ru-RU" dirty="0" err="1"/>
              <a:t>умората</a:t>
            </a:r>
            <a:r>
              <a:rPr lang="ru-RU" dirty="0"/>
              <a:t>, чрез </a:t>
            </a:r>
            <a:r>
              <a:rPr lang="ru-RU" dirty="0" err="1"/>
              <a:t>намаляването</a:t>
            </a:r>
            <a:r>
              <a:rPr lang="ru-RU" dirty="0"/>
              <a:t> на </a:t>
            </a:r>
            <a:r>
              <a:rPr lang="ru-RU" dirty="0" err="1"/>
              <a:t>крайното</a:t>
            </a:r>
            <a:r>
              <a:rPr lang="ru-RU" dirty="0"/>
              <a:t> </a:t>
            </a:r>
            <a:r>
              <a:rPr lang="ru-RU" dirty="0" err="1"/>
              <a:t>диастолно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 в </a:t>
            </a:r>
            <a:r>
              <a:rPr lang="ru-RU" dirty="0" err="1"/>
              <a:t>лявата</a:t>
            </a:r>
            <a:r>
              <a:rPr lang="ru-RU" dirty="0"/>
              <a:t> камера и </a:t>
            </a:r>
            <a:r>
              <a:rPr lang="ru-RU" dirty="0" err="1"/>
              <a:t>периферното</a:t>
            </a:r>
            <a:r>
              <a:rPr lang="ru-RU" dirty="0"/>
              <a:t> </a:t>
            </a:r>
            <a:r>
              <a:rPr lang="ru-RU" dirty="0" err="1"/>
              <a:t>съдово</a:t>
            </a:r>
            <a:r>
              <a:rPr lang="ru-RU" dirty="0"/>
              <a:t> </a:t>
            </a:r>
            <a:r>
              <a:rPr lang="ru-RU" dirty="0" err="1"/>
              <a:t>съпротивление</a:t>
            </a:r>
            <a:r>
              <a:rPr lang="ru-RU" dirty="0"/>
              <a:t>. </a:t>
            </a:r>
          </a:p>
          <a:p>
            <a:r>
              <a:rPr lang="ru-RU" dirty="0" err="1"/>
              <a:t>Могат</a:t>
            </a:r>
            <a:r>
              <a:rPr lang="ru-RU" dirty="0"/>
              <a:t> да се </a:t>
            </a:r>
            <a:r>
              <a:rPr lang="ru-RU" dirty="0" err="1"/>
              <a:t>съчетават</a:t>
            </a:r>
            <a:r>
              <a:rPr lang="ru-RU" dirty="0"/>
              <a:t> с </a:t>
            </a:r>
            <a:r>
              <a:rPr lang="ru-RU" dirty="0" err="1"/>
              <a:t>останалите</a:t>
            </a:r>
            <a:r>
              <a:rPr lang="ru-RU" dirty="0"/>
              <a:t> </a:t>
            </a:r>
            <a:r>
              <a:rPr lang="ru-RU" dirty="0" err="1"/>
              <a:t>използвани</a:t>
            </a:r>
            <a:r>
              <a:rPr lang="ru-RU" dirty="0"/>
              <a:t> при СН </a:t>
            </a:r>
            <a:r>
              <a:rPr lang="ru-RU" dirty="0" err="1"/>
              <a:t>медикаменти</a:t>
            </a:r>
            <a:r>
              <a:rPr lang="ru-RU" dirty="0"/>
              <a:t>.</a:t>
            </a:r>
          </a:p>
          <a:p>
            <a:r>
              <a:rPr lang="ru-RU" dirty="0" err="1"/>
              <a:t>Основни</a:t>
            </a:r>
            <a:r>
              <a:rPr lang="ru-RU" dirty="0"/>
              <a:t> </a:t>
            </a:r>
            <a:r>
              <a:rPr lang="ru-RU" dirty="0" err="1"/>
              <a:t>групи</a:t>
            </a:r>
            <a:endParaRPr lang="ru-RU" dirty="0"/>
          </a:p>
          <a:p>
            <a:pPr lvl="1"/>
            <a:r>
              <a:rPr lang="ru-RU" dirty="0" err="1"/>
              <a:t>Тиазидни</a:t>
            </a:r>
            <a:r>
              <a:rPr lang="ru-RU" dirty="0"/>
              <a:t> (</a:t>
            </a:r>
            <a:r>
              <a:rPr lang="ru-RU" dirty="0" err="1"/>
              <a:t>Хидрохлортиазид</a:t>
            </a:r>
            <a:r>
              <a:rPr lang="ru-RU" dirty="0"/>
              <a:t>; </a:t>
            </a:r>
            <a:r>
              <a:rPr lang="ru-RU" dirty="0" err="1"/>
              <a:t>Хлорталидон</a:t>
            </a:r>
            <a:r>
              <a:rPr lang="ru-RU" dirty="0"/>
              <a:t>); </a:t>
            </a:r>
          </a:p>
          <a:p>
            <a:pPr lvl="1"/>
            <a:r>
              <a:rPr lang="ru-RU" dirty="0" err="1"/>
              <a:t>Бримкови</a:t>
            </a:r>
            <a:r>
              <a:rPr lang="ru-RU" dirty="0"/>
              <a:t> (</a:t>
            </a:r>
            <a:r>
              <a:rPr lang="ru-RU" dirty="0" err="1"/>
              <a:t>Фуроземид</a:t>
            </a:r>
            <a:r>
              <a:rPr lang="ru-RU" dirty="0"/>
              <a:t>, </a:t>
            </a:r>
            <a:r>
              <a:rPr lang="ru-RU" dirty="0" err="1"/>
              <a:t>Тораземид</a:t>
            </a:r>
            <a:r>
              <a:rPr lang="ru-RU" dirty="0"/>
              <a:t>); </a:t>
            </a:r>
          </a:p>
          <a:p>
            <a:pPr lvl="1"/>
            <a:r>
              <a:rPr lang="ru-RU" dirty="0" err="1"/>
              <a:t>Калийсъхраняващи</a:t>
            </a:r>
            <a:r>
              <a:rPr lang="ru-RU" dirty="0"/>
              <a:t> (</a:t>
            </a:r>
            <a:r>
              <a:rPr lang="ru-RU" dirty="0" err="1"/>
              <a:t>Спиронолактон</a:t>
            </a:r>
            <a:r>
              <a:rPr lang="ru-RU" dirty="0"/>
              <a:t>, </a:t>
            </a:r>
            <a:r>
              <a:rPr lang="ru-RU" dirty="0" err="1"/>
              <a:t>Еплеренон</a:t>
            </a:r>
            <a:r>
              <a:rPr lang="ru-RU" dirty="0"/>
              <a:t>, </a:t>
            </a:r>
            <a:r>
              <a:rPr lang="ru-RU" dirty="0" err="1"/>
              <a:t>Триамптерен</a:t>
            </a:r>
            <a:r>
              <a:rPr lang="ru-RU" dirty="0"/>
              <a:t>)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6430683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/>
              <a:t>АСЕ-</a:t>
            </a:r>
            <a:r>
              <a:rPr lang="ru-RU" dirty="0" err="1"/>
              <a:t>инхибитори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АСЕ-</a:t>
            </a:r>
            <a:r>
              <a:rPr lang="ru-RU" dirty="0" err="1"/>
              <a:t>инхибиторите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базово лечение при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от </a:t>
            </a:r>
            <a:r>
              <a:rPr lang="ru-RU" dirty="0" err="1"/>
              <a:t>всички</a:t>
            </a:r>
            <a:r>
              <a:rPr lang="ru-RU" dirty="0"/>
              <a:t> </a:t>
            </a:r>
            <a:r>
              <a:rPr lang="ru-RU" dirty="0" err="1"/>
              <a:t>класове</a:t>
            </a:r>
            <a:r>
              <a:rPr lang="ru-RU" dirty="0"/>
              <a:t> по NYHA. </a:t>
            </a:r>
          </a:p>
          <a:p>
            <a:r>
              <a:rPr lang="ru-RU" dirty="0"/>
              <a:t>Те </a:t>
            </a:r>
            <a:r>
              <a:rPr lang="ru-RU" dirty="0" err="1"/>
              <a:t>намаляват</a:t>
            </a:r>
            <a:r>
              <a:rPr lang="ru-RU" dirty="0"/>
              <a:t> </a:t>
            </a:r>
            <a:r>
              <a:rPr lang="ru-RU" dirty="0" err="1"/>
              <a:t>ремоделирането</a:t>
            </a:r>
            <a:r>
              <a:rPr lang="ru-RU" dirty="0"/>
              <a:t>, в </a:t>
            </a:r>
            <a:r>
              <a:rPr lang="ru-RU" dirty="0" err="1"/>
              <a:t>голяма</a:t>
            </a:r>
            <a:r>
              <a:rPr lang="ru-RU" dirty="0"/>
              <a:t> степен </a:t>
            </a:r>
            <a:r>
              <a:rPr lang="ru-RU" dirty="0" err="1"/>
              <a:t>ограничават</a:t>
            </a:r>
            <a:r>
              <a:rPr lang="ru-RU" dirty="0"/>
              <a:t> </a:t>
            </a:r>
            <a:r>
              <a:rPr lang="ru-RU" dirty="0" err="1"/>
              <a:t>смъртността</a:t>
            </a:r>
            <a:r>
              <a:rPr lang="ru-RU" dirty="0"/>
              <a:t> и </a:t>
            </a:r>
            <a:r>
              <a:rPr lang="ru-RU" dirty="0" err="1"/>
              <a:t>хоспитализациите</a:t>
            </a:r>
            <a:r>
              <a:rPr lang="ru-RU" dirty="0"/>
              <a:t> при СН,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същевременно</a:t>
            </a:r>
            <a:r>
              <a:rPr lang="ru-RU" dirty="0"/>
              <a:t> </a:t>
            </a:r>
            <a:r>
              <a:rPr lang="ru-RU" dirty="0" err="1"/>
              <a:t>подобряват</a:t>
            </a:r>
            <a:r>
              <a:rPr lang="ru-RU" dirty="0"/>
              <a:t> </a:t>
            </a:r>
            <a:r>
              <a:rPr lang="ru-RU" dirty="0" err="1"/>
              <a:t>класа</a:t>
            </a:r>
            <a:r>
              <a:rPr lang="ru-RU" dirty="0"/>
              <a:t> по NYHA. </a:t>
            </a:r>
          </a:p>
          <a:p>
            <a:r>
              <a:rPr lang="ru-RU" dirty="0" err="1"/>
              <a:t>Иползват</a:t>
            </a:r>
            <a:r>
              <a:rPr lang="ru-RU" dirty="0"/>
              <a:t> се и при </a:t>
            </a:r>
            <a:r>
              <a:rPr lang="ru-RU" dirty="0" err="1"/>
              <a:t>безсимптомни</a:t>
            </a:r>
            <a:r>
              <a:rPr lang="ru-RU" dirty="0"/>
              <a:t> </a:t>
            </a:r>
            <a:r>
              <a:rPr lang="ru-RU" dirty="0" err="1"/>
              <a:t>болни</a:t>
            </a:r>
            <a:r>
              <a:rPr lang="ru-RU" dirty="0"/>
              <a:t> </a:t>
            </a:r>
            <a:r>
              <a:rPr lang="ru-RU" dirty="0" err="1"/>
              <a:t>със</a:t>
            </a:r>
            <a:r>
              <a:rPr lang="ru-RU" dirty="0"/>
              <a:t> СН. </a:t>
            </a:r>
          </a:p>
          <a:p>
            <a:r>
              <a:rPr lang="ru-RU" dirty="0"/>
              <a:t>При-по </a:t>
            </a:r>
            <a:r>
              <a:rPr lang="ru-RU" dirty="0" err="1"/>
              <a:t>тежките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на СН те </a:t>
            </a:r>
            <a:r>
              <a:rPr lang="ru-RU" dirty="0" err="1"/>
              <a:t>могат</a:t>
            </a:r>
            <a:r>
              <a:rPr lang="ru-RU" dirty="0"/>
              <a:t> да се </a:t>
            </a:r>
            <a:r>
              <a:rPr lang="ru-RU" dirty="0" err="1"/>
              <a:t>съчетават</a:t>
            </a:r>
            <a:r>
              <a:rPr lang="ru-RU" dirty="0"/>
              <a:t> с бета-</a:t>
            </a:r>
            <a:r>
              <a:rPr lang="ru-RU" dirty="0" err="1"/>
              <a:t>блокери</a:t>
            </a:r>
            <a:r>
              <a:rPr lang="ru-RU" dirty="0"/>
              <a:t>. </a:t>
            </a:r>
            <a:r>
              <a:rPr lang="ru-RU" dirty="0" err="1"/>
              <a:t>Тогава</a:t>
            </a:r>
            <a:r>
              <a:rPr lang="ru-RU" dirty="0"/>
              <a:t> </a:t>
            </a:r>
            <a:r>
              <a:rPr lang="ru-RU" dirty="0" err="1"/>
              <a:t>смъртността</a:t>
            </a:r>
            <a:r>
              <a:rPr lang="ru-RU" dirty="0"/>
              <a:t> се </a:t>
            </a:r>
            <a:r>
              <a:rPr lang="ru-RU" dirty="0" err="1"/>
              <a:t>ограничава</a:t>
            </a:r>
            <a:r>
              <a:rPr lang="ru-RU" dirty="0"/>
              <a:t> с </a:t>
            </a:r>
            <a:r>
              <a:rPr lang="ru-RU" dirty="0" err="1"/>
              <a:t>още</a:t>
            </a:r>
            <a:r>
              <a:rPr lang="ru-RU" dirty="0"/>
              <a:t> 15%. </a:t>
            </a:r>
            <a:r>
              <a:rPr lang="ru-RU" dirty="0" err="1"/>
              <a:t>Най</a:t>
            </a:r>
            <a:r>
              <a:rPr lang="ru-RU" dirty="0"/>
              <a:t>-добро е </a:t>
            </a:r>
            <a:r>
              <a:rPr lang="ru-RU" dirty="0" err="1"/>
              <a:t>съчетаването</a:t>
            </a:r>
            <a:r>
              <a:rPr lang="ru-RU" dirty="0"/>
              <a:t> на АСЕ </a:t>
            </a:r>
            <a:r>
              <a:rPr lang="ru-RU" dirty="0" err="1"/>
              <a:t>инхибитори</a:t>
            </a:r>
            <a:r>
              <a:rPr lang="ru-RU" dirty="0"/>
              <a:t> с  </a:t>
            </a:r>
            <a:r>
              <a:rPr lang="ru-RU" dirty="0" err="1"/>
              <a:t>диуретици</a:t>
            </a:r>
            <a:r>
              <a:rPr lang="ru-RU" dirty="0"/>
              <a:t>. </a:t>
            </a:r>
            <a:r>
              <a:rPr lang="ru-RU" dirty="0" err="1"/>
              <a:t>Тогава</a:t>
            </a:r>
            <a:r>
              <a:rPr lang="ru-RU" dirty="0"/>
              <a:t> те </a:t>
            </a:r>
            <a:r>
              <a:rPr lang="ru-RU" dirty="0" err="1"/>
              <a:t>намаляват</a:t>
            </a:r>
            <a:r>
              <a:rPr lang="ru-RU" dirty="0"/>
              <a:t> </a:t>
            </a:r>
            <a:r>
              <a:rPr lang="ru-RU" dirty="0" err="1"/>
              <a:t>значително</a:t>
            </a:r>
            <a:r>
              <a:rPr lang="ru-RU" dirty="0"/>
              <a:t> </a:t>
            </a:r>
            <a:r>
              <a:rPr lang="ru-RU" dirty="0" err="1"/>
              <a:t>умората</a:t>
            </a:r>
            <a:r>
              <a:rPr lang="ru-RU" dirty="0"/>
              <a:t> и </a:t>
            </a:r>
            <a:r>
              <a:rPr lang="ru-RU" dirty="0" err="1"/>
              <a:t>задуха</a:t>
            </a:r>
            <a:r>
              <a:rPr lang="ru-RU" dirty="0"/>
              <a:t>, </a:t>
            </a:r>
            <a:r>
              <a:rPr lang="ru-RU" dirty="0" err="1"/>
              <a:t>увеличават</a:t>
            </a:r>
            <a:r>
              <a:rPr lang="ru-RU" dirty="0"/>
              <a:t> </a:t>
            </a:r>
            <a:r>
              <a:rPr lang="ru-RU" dirty="0" err="1"/>
              <a:t>толеранса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усилия, забавят </a:t>
            </a:r>
            <a:r>
              <a:rPr lang="ru-RU" dirty="0" err="1"/>
              <a:t>развитието</a:t>
            </a:r>
            <a:r>
              <a:rPr lang="ru-RU" dirty="0"/>
              <a:t> на СН. </a:t>
            </a:r>
          </a:p>
          <a:p>
            <a:r>
              <a:rPr lang="ru-RU" dirty="0" err="1"/>
              <a:t>Всички</a:t>
            </a:r>
            <a:r>
              <a:rPr lang="ru-RU" dirty="0"/>
              <a:t> </a:t>
            </a:r>
            <a:r>
              <a:rPr lang="ru-RU" dirty="0" err="1"/>
              <a:t>болни</a:t>
            </a:r>
            <a:r>
              <a:rPr lang="ru-RU" dirty="0"/>
              <a:t>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(</a:t>
            </a:r>
            <a:r>
              <a:rPr lang="ru-RU" dirty="0" err="1"/>
              <a:t>ако</a:t>
            </a:r>
            <a:r>
              <a:rPr lang="ru-RU" dirty="0"/>
              <a:t> </a:t>
            </a:r>
            <a:r>
              <a:rPr lang="ru-RU" dirty="0" err="1"/>
              <a:t>нямат</a:t>
            </a:r>
            <a:r>
              <a:rPr lang="ru-RU" dirty="0"/>
              <a:t> противопоказания) </a:t>
            </a:r>
            <a:r>
              <a:rPr lang="ru-RU" dirty="0" err="1"/>
              <a:t>трябва</a:t>
            </a:r>
            <a:r>
              <a:rPr lang="ru-RU" dirty="0"/>
              <a:t> да се </a:t>
            </a:r>
            <a:r>
              <a:rPr lang="ru-RU" dirty="0" err="1"/>
              <a:t>лекуват</a:t>
            </a:r>
            <a:r>
              <a:rPr lang="ru-RU" dirty="0"/>
              <a:t> с АСЕ </a:t>
            </a:r>
            <a:r>
              <a:rPr lang="ru-RU" dirty="0" err="1"/>
              <a:t>инхибитор</a:t>
            </a:r>
            <a:r>
              <a:rPr lang="ru-RU" dirty="0"/>
              <a:t>, и </a:t>
            </a:r>
            <a:r>
              <a:rPr lang="ru-RU" dirty="0" err="1"/>
              <a:t>най</a:t>
            </a:r>
            <a:r>
              <a:rPr lang="ru-RU" dirty="0"/>
              <a:t>-вече </a:t>
            </a:r>
            <a:r>
              <a:rPr lang="ru-RU" dirty="0" err="1"/>
              <a:t>тези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имат</a:t>
            </a:r>
            <a:r>
              <a:rPr lang="ru-RU" dirty="0"/>
              <a:t> </a:t>
            </a:r>
            <a:r>
              <a:rPr lang="ru-RU" dirty="0" err="1"/>
              <a:t>левокамерна</a:t>
            </a:r>
            <a:r>
              <a:rPr lang="ru-RU" dirty="0"/>
              <a:t> </a:t>
            </a:r>
            <a:r>
              <a:rPr lang="ru-RU" dirty="0" err="1"/>
              <a:t>систолна</a:t>
            </a:r>
            <a:r>
              <a:rPr lang="ru-RU" dirty="0"/>
              <a:t> дисфункция, независимо дали </a:t>
            </a:r>
            <a:r>
              <a:rPr lang="ru-RU" dirty="0" err="1"/>
              <a:t>преди</a:t>
            </a:r>
            <a:r>
              <a:rPr lang="ru-RU" dirty="0"/>
              <a:t>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имали</a:t>
            </a:r>
            <a:r>
              <a:rPr lang="ru-RU" dirty="0"/>
              <a:t>, или не </a:t>
            </a:r>
            <a:r>
              <a:rPr lang="ru-RU" dirty="0" err="1"/>
              <a:t>подобрение</a:t>
            </a:r>
            <a:r>
              <a:rPr lang="ru-RU" dirty="0"/>
              <a:t> само от </a:t>
            </a:r>
            <a:r>
              <a:rPr lang="ru-RU" dirty="0" err="1"/>
              <a:t>диуретично</a:t>
            </a:r>
            <a:r>
              <a:rPr lang="ru-RU" dirty="0"/>
              <a:t> лечение.</a:t>
            </a:r>
          </a:p>
        </p:txBody>
      </p:sp>
    </p:spTree>
    <p:extLst>
      <p:ext uri="{BB962C8B-B14F-4D97-AF65-F5344CB8AC3E}">
        <p14:creationId xmlns:p14="http://schemas.microsoft.com/office/powerpoint/2010/main" val="15260923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/>
          </a:bodyPr>
          <a:lstStyle/>
          <a:p>
            <a:r>
              <a:rPr lang="ru-RU" dirty="0" err="1"/>
              <a:t>Прилагането</a:t>
            </a:r>
            <a:r>
              <a:rPr lang="ru-RU" dirty="0"/>
              <a:t> на АСЕ-</a:t>
            </a:r>
            <a:r>
              <a:rPr lang="ru-RU" dirty="0" err="1"/>
              <a:t>инхибиторите</a:t>
            </a:r>
            <a:r>
              <a:rPr lang="ru-RU" dirty="0"/>
              <a:t> се </a:t>
            </a:r>
            <a:r>
              <a:rPr lang="ru-RU" dirty="0" err="1"/>
              <a:t>съобразява</a:t>
            </a:r>
            <a:r>
              <a:rPr lang="ru-RU" dirty="0"/>
              <a:t> </a:t>
            </a:r>
            <a:r>
              <a:rPr lang="ru-RU" dirty="0" err="1"/>
              <a:t>задължително</a:t>
            </a:r>
            <a:r>
              <a:rPr lang="ru-RU" dirty="0"/>
              <a:t> с </a:t>
            </a:r>
            <a:r>
              <a:rPr lang="ru-RU" dirty="0" err="1"/>
              <a:t>бъбречната</a:t>
            </a:r>
            <a:r>
              <a:rPr lang="ru-RU" dirty="0"/>
              <a:t> функция, </a:t>
            </a:r>
            <a:r>
              <a:rPr lang="ru-RU" dirty="0" err="1"/>
              <a:t>още</a:t>
            </a:r>
            <a:r>
              <a:rPr lang="ru-RU" dirty="0"/>
              <a:t> </a:t>
            </a:r>
            <a:r>
              <a:rPr lang="ru-RU" dirty="0" err="1"/>
              <a:t>повече</a:t>
            </a:r>
            <a:r>
              <a:rPr lang="ru-RU" dirty="0"/>
              <a:t> че те </a:t>
            </a:r>
            <a:r>
              <a:rPr lang="ru-RU" dirty="0" err="1"/>
              <a:t>по-правило</a:t>
            </a:r>
            <a:r>
              <a:rPr lang="ru-RU" dirty="0"/>
              <a:t> се </a:t>
            </a:r>
            <a:r>
              <a:rPr lang="ru-RU" dirty="0" err="1"/>
              <a:t>прилагат</a:t>
            </a:r>
            <a:r>
              <a:rPr lang="ru-RU" dirty="0"/>
              <a:t> при СН </a:t>
            </a:r>
            <a:r>
              <a:rPr lang="ru-RU" dirty="0" err="1"/>
              <a:t>съвместно</a:t>
            </a:r>
            <a:r>
              <a:rPr lang="ru-RU" dirty="0"/>
              <a:t> с диуретик. </a:t>
            </a:r>
          </a:p>
          <a:p>
            <a:r>
              <a:rPr lang="ru-RU" dirty="0"/>
              <a:t>При </a:t>
            </a:r>
            <a:r>
              <a:rPr lang="ru-RU" dirty="0" err="1"/>
              <a:t>влошаването</a:t>
            </a:r>
            <a:r>
              <a:rPr lang="ru-RU" dirty="0"/>
              <a:t> на </a:t>
            </a:r>
            <a:r>
              <a:rPr lang="ru-RU" dirty="0" err="1"/>
              <a:t>тази</a:t>
            </a:r>
            <a:r>
              <a:rPr lang="ru-RU" dirty="0"/>
              <a:t> функция </a:t>
            </a:r>
            <a:r>
              <a:rPr lang="ru-RU" dirty="0" err="1"/>
              <a:t>първо</a:t>
            </a:r>
            <a:r>
              <a:rPr lang="ru-RU" dirty="0"/>
              <a:t> се </a:t>
            </a:r>
            <a:r>
              <a:rPr lang="ru-RU" dirty="0" err="1"/>
              <a:t>ограничава</a:t>
            </a:r>
            <a:r>
              <a:rPr lang="ru-RU" dirty="0"/>
              <a:t> </a:t>
            </a:r>
            <a:r>
              <a:rPr lang="ru-RU" dirty="0" err="1"/>
              <a:t>диуретикът</a:t>
            </a:r>
            <a:r>
              <a:rPr lang="ru-RU" dirty="0"/>
              <a:t>. </a:t>
            </a:r>
          </a:p>
          <a:p>
            <a:r>
              <a:rPr lang="ru-RU" dirty="0" err="1"/>
              <a:t>Съществените</a:t>
            </a:r>
            <a:r>
              <a:rPr lang="ru-RU" dirty="0"/>
              <a:t> </a:t>
            </a:r>
            <a:r>
              <a:rPr lang="ru-RU" dirty="0" err="1"/>
              <a:t>контраиндикации</a:t>
            </a:r>
            <a:r>
              <a:rPr lang="ru-RU" dirty="0"/>
              <a:t> за </a:t>
            </a:r>
            <a:r>
              <a:rPr lang="ru-RU" dirty="0" err="1"/>
              <a:t>употреба</a:t>
            </a:r>
            <a:r>
              <a:rPr lang="ru-RU" dirty="0"/>
              <a:t> на АСЕ-</a:t>
            </a:r>
            <a:r>
              <a:rPr lang="ru-RU" dirty="0" err="1"/>
              <a:t>инхибитори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непоносимост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препаратите</a:t>
            </a:r>
            <a:r>
              <a:rPr lang="ru-RU" dirty="0"/>
              <a:t>, </a:t>
            </a:r>
            <a:r>
              <a:rPr lang="ru-RU" dirty="0" err="1"/>
              <a:t>ангионевротичен</a:t>
            </a:r>
            <a:r>
              <a:rPr lang="ru-RU" dirty="0"/>
              <a:t> едем, </a:t>
            </a:r>
            <a:r>
              <a:rPr lang="ru-RU" dirty="0" err="1"/>
              <a:t>упорита</a:t>
            </a:r>
            <a:r>
              <a:rPr lang="ru-RU" dirty="0"/>
              <a:t> </a:t>
            </a:r>
            <a:r>
              <a:rPr lang="ru-RU" dirty="0" err="1"/>
              <a:t>кашлица</a:t>
            </a:r>
            <a:r>
              <a:rPr lang="ru-RU" dirty="0"/>
              <a:t> (при поносима не се </a:t>
            </a:r>
            <a:r>
              <a:rPr lang="ru-RU" dirty="0" err="1"/>
              <a:t>спират</a:t>
            </a:r>
            <a:r>
              <a:rPr lang="ru-RU" dirty="0"/>
              <a:t>), </a:t>
            </a:r>
            <a:r>
              <a:rPr lang="ru-RU" dirty="0" err="1"/>
              <a:t>реновазална</a:t>
            </a:r>
            <a:r>
              <a:rPr lang="ru-RU" dirty="0"/>
              <a:t> </a:t>
            </a:r>
            <a:r>
              <a:rPr lang="ru-RU" dirty="0" err="1"/>
              <a:t>хипертония</a:t>
            </a:r>
            <a:r>
              <a:rPr lang="ru-RU" dirty="0"/>
              <a:t>. </a:t>
            </a:r>
          </a:p>
          <a:p>
            <a:r>
              <a:rPr lang="ru-RU" dirty="0" err="1"/>
              <a:t>Дозирането</a:t>
            </a:r>
            <a:r>
              <a:rPr lang="ru-RU" dirty="0"/>
              <a:t> на АСЕ-</a:t>
            </a:r>
            <a:r>
              <a:rPr lang="ru-RU" dirty="0" err="1"/>
              <a:t>инхибиторите</a:t>
            </a:r>
            <a:r>
              <a:rPr lang="ru-RU" dirty="0"/>
              <a:t> при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е постепенно, с </a:t>
            </a:r>
            <a:r>
              <a:rPr lang="ru-RU" dirty="0" err="1"/>
              <a:t>мониториране</a:t>
            </a:r>
            <a:r>
              <a:rPr lang="ru-RU" dirty="0"/>
              <a:t> на </a:t>
            </a:r>
            <a:r>
              <a:rPr lang="ru-RU" dirty="0" err="1"/>
              <a:t>артериалното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 и </a:t>
            </a:r>
            <a:r>
              <a:rPr lang="ru-RU" dirty="0" err="1"/>
              <a:t>бъбречната</a:t>
            </a:r>
            <a:r>
              <a:rPr lang="ru-RU" dirty="0"/>
              <a:t> функция. </a:t>
            </a:r>
            <a:r>
              <a:rPr lang="ru-RU" dirty="0" err="1"/>
              <a:t>Прицелна</a:t>
            </a:r>
            <a:r>
              <a:rPr lang="ru-RU" dirty="0"/>
              <a:t> доза се </a:t>
            </a:r>
            <a:r>
              <a:rPr lang="ru-RU" dirty="0" err="1"/>
              <a:t>достига</a:t>
            </a:r>
            <a:r>
              <a:rPr lang="ru-RU" dirty="0"/>
              <a:t> за различно </a:t>
            </a:r>
            <a:r>
              <a:rPr lang="ru-RU" dirty="0" err="1"/>
              <a:t>време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4277549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Бетаблокери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340768"/>
            <a:ext cx="9036496" cy="5517232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Препоръчват</a:t>
            </a:r>
            <a:r>
              <a:rPr lang="ru-RU" dirty="0"/>
              <a:t> се при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от ІІ – ІV ФК по </a:t>
            </a:r>
            <a:r>
              <a:rPr lang="en-US" dirty="0"/>
              <a:t>NYHA</a:t>
            </a:r>
            <a:r>
              <a:rPr lang="ru-RU" dirty="0"/>
              <a:t> с </a:t>
            </a:r>
            <a:r>
              <a:rPr lang="ru-RU" dirty="0" err="1"/>
              <a:t>исхемичен</a:t>
            </a:r>
            <a:r>
              <a:rPr lang="ru-RU" dirty="0"/>
              <a:t> и </a:t>
            </a:r>
            <a:r>
              <a:rPr lang="ru-RU" dirty="0" err="1"/>
              <a:t>неисхемичен</a:t>
            </a:r>
            <a:r>
              <a:rPr lang="ru-RU" dirty="0"/>
              <a:t> </a:t>
            </a:r>
            <a:r>
              <a:rPr lang="ru-RU" dirty="0" err="1"/>
              <a:t>произход</a:t>
            </a:r>
            <a:r>
              <a:rPr lang="ru-RU" dirty="0"/>
              <a:t> и </a:t>
            </a:r>
            <a:r>
              <a:rPr lang="ru-RU" dirty="0" err="1"/>
              <a:t>намалена</a:t>
            </a:r>
            <a:r>
              <a:rPr lang="ru-RU" dirty="0"/>
              <a:t> </a:t>
            </a:r>
            <a:r>
              <a:rPr lang="ru-RU" dirty="0" err="1"/>
              <a:t>левокамерна</a:t>
            </a:r>
            <a:r>
              <a:rPr lang="ru-RU" dirty="0"/>
              <a:t> фракция на </a:t>
            </a:r>
            <a:r>
              <a:rPr lang="ru-RU" dirty="0" err="1"/>
              <a:t>изтласкване</a:t>
            </a:r>
            <a:r>
              <a:rPr lang="ru-RU" dirty="0"/>
              <a:t>, в </a:t>
            </a:r>
            <a:r>
              <a:rPr lang="ru-RU" dirty="0" err="1"/>
              <a:t>допълнение</a:t>
            </a:r>
            <a:r>
              <a:rPr lang="ru-RU" dirty="0"/>
              <a:t> на </a:t>
            </a:r>
            <a:r>
              <a:rPr lang="ru-RU" dirty="0" err="1"/>
              <a:t>стандартната</a:t>
            </a:r>
            <a:r>
              <a:rPr lang="ru-RU" dirty="0"/>
              <a:t> терапия с АСЕ-</a:t>
            </a:r>
            <a:r>
              <a:rPr lang="ru-RU" dirty="0" err="1"/>
              <a:t>инхибитори</a:t>
            </a:r>
            <a:r>
              <a:rPr lang="ru-RU" dirty="0"/>
              <a:t> и </a:t>
            </a:r>
            <a:r>
              <a:rPr lang="ru-RU" dirty="0" err="1"/>
              <a:t>диуретици</a:t>
            </a:r>
            <a:r>
              <a:rPr lang="ru-RU" dirty="0"/>
              <a:t>. </a:t>
            </a:r>
            <a:endParaRPr lang="en-US" dirty="0"/>
          </a:p>
          <a:p>
            <a:r>
              <a:rPr lang="ru-RU" dirty="0"/>
              <a:t>Бета-</a:t>
            </a:r>
            <a:r>
              <a:rPr lang="ru-RU" dirty="0" err="1"/>
              <a:t>блокерите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показани</a:t>
            </a:r>
            <a:r>
              <a:rPr lang="ru-RU" dirty="0"/>
              <a:t> при </a:t>
            </a:r>
            <a:r>
              <a:rPr lang="ru-RU" dirty="0" err="1"/>
              <a:t>всички</a:t>
            </a:r>
            <a:r>
              <a:rPr lang="ru-RU" dirty="0"/>
              <a:t> </a:t>
            </a:r>
            <a:r>
              <a:rPr lang="ru-RU" dirty="0" err="1"/>
              <a:t>пациенти</a:t>
            </a:r>
            <a:r>
              <a:rPr lang="ru-RU" dirty="0"/>
              <a:t> с </a:t>
            </a:r>
            <a:r>
              <a:rPr lang="ru-RU" dirty="0" err="1"/>
              <a:t>левокамерна</a:t>
            </a:r>
            <a:r>
              <a:rPr lang="ru-RU" dirty="0"/>
              <a:t> дисфункция след </a:t>
            </a:r>
            <a:r>
              <a:rPr lang="ru-RU" dirty="0" err="1"/>
              <a:t>миокарден</a:t>
            </a:r>
            <a:r>
              <a:rPr lang="ru-RU" dirty="0"/>
              <a:t> инфаркт, независимо от </a:t>
            </a:r>
            <a:r>
              <a:rPr lang="ru-RU" dirty="0" err="1"/>
              <a:t>това</a:t>
            </a:r>
            <a:r>
              <a:rPr lang="ru-RU" dirty="0"/>
              <a:t> дали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 на СН</a:t>
            </a:r>
            <a:endParaRPr lang="en-US" dirty="0"/>
          </a:p>
          <a:p>
            <a:r>
              <a:rPr lang="bg-BG" dirty="0" err="1"/>
              <a:t>П</a:t>
            </a:r>
            <a:r>
              <a:rPr lang="ru-RU" dirty="0" err="1"/>
              <a:t>ациентите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са</a:t>
            </a:r>
            <a:r>
              <a:rPr lang="ru-RU" dirty="0"/>
              <a:t> на </a:t>
            </a:r>
            <a:r>
              <a:rPr lang="ru-RU" dirty="0" err="1"/>
              <a:t>базисна</a:t>
            </a:r>
            <a:r>
              <a:rPr lang="ru-RU" dirty="0"/>
              <a:t> терапия с АСЕ-</a:t>
            </a:r>
            <a:r>
              <a:rPr lang="ru-RU" dirty="0" err="1"/>
              <a:t>инхибитори</a:t>
            </a:r>
            <a:r>
              <a:rPr lang="ru-RU" dirty="0"/>
              <a:t> и </a:t>
            </a:r>
            <a:r>
              <a:rPr lang="ru-RU" dirty="0" err="1"/>
              <a:t>диуретици</a:t>
            </a:r>
            <a:r>
              <a:rPr lang="en-US" dirty="0"/>
              <a:t> </a:t>
            </a:r>
            <a:r>
              <a:rPr lang="bg-BG" dirty="0"/>
              <a:t>и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са</a:t>
            </a:r>
            <a:r>
              <a:rPr lang="ru-RU" dirty="0"/>
              <a:t> в </a:t>
            </a:r>
            <a:r>
              <a:rPr lang="ru-RU" dirty="0" err="1"/>
              <a:t>относително</a:t>
            </a:r>
            <a:r>
              <a:rPr lang="ru-RU" dirty="0"/>
              <a:t> </a:t>
            </a:r>
            <a:r>
              <a:rPr lang="ru-RU" dirty="0" err="1"/>
              <a:t>стабилизирано</a:t>
            </a:r>
            <a:r>
              <a:rPr lang="ru-RU" dirty="0"/>
              <a:t> </a:t>
            </a:r>
            <a:r>
              <a:rPr lang="ru-RU" dirty="0" err="1"/>
              <a:t>състояние</a:t>
            </a:r>
            <a:r>
              <a:rPr lang="ru-RU" dirty="0"/>
              <a:t> - без нужда от </a:t>
            </a:r>
            <a:r>
              <a:rPr lang="ru-RU" dirty="0" err="1"/>
              <a:t>иннотропни</a:t>
            </a:r>
            <a:r>
              <a:rPr lang="ru-RU" dirty="0"/>
              <a:t> </a:t>
            </a:r>
            <a:r>
              <a:rPr lang="ru-RU" dirty="0" err="1"/>
              <a:t>агенти</a:t>
            </a:r>
            <a:r>
              <a:rPr lang="ru-RU" dirty="0"/>
              <a:t> и без прояви на </a:t>
            </a:r>
            <a:r>
              <a:rPr lang="ru-RU" dirty="0" err="1"/>
              <a:t>маркантна</a:t>
            </a:r>
            <a:r>
              <a:rPr lang="ru-RU" dirty="0"/>
              <a:t> </a:t>
            </a:r>
            <a:r>
              <a:rPr lang="ru-RU" dirty="0" err="1"/>
              <a:t>задръжка</a:t>
            </a:r>
            <a:r>
              <a:rPr lang="ru-RU" dirty="0"/>
              <a:t> на </a:t>
            </a:r>
            <a:r>
              <a:rPr lang="ru-RU" dirty="0" err="1"/>
              <a:t>течности</a:t>
            </a:r>
            <a:endParaRPr lang="ru-RU" dirty="0"/>
          </a:p>
          <a:p>
            <a:r>
              <a:rPr lang="ru-RU" dirty="0" err="1"/>
              <a:t>Карведилол</a:t>
            </a:r>
            <a:r>
              <a:rPr lang="ru-RU" dirty="0"/>
              <a:t>, </a:t>
            </a:r>
            <a:r>
              <a:rPr lang="ru-RU" dirty="0" err="1"/>
              <a:t>Небиволол</a:t>
            </a:r>
            <a:r>
              <a:rPr lang="ru-RU" dirty="0"/>
              <a:t>, </a:t>
            </a:r>
            <a:r>
              <a:rPr lang="ru-RU" dirty="0" err="1"/>
              <a:t>Метопролол</a:t>
            </a:r>
            <a:r>
              <a:rPr lang="ru-RU" dirty="0"/>
              <a:t> </a:t>
            </a:r>
            <a:r>
              <a:rPr lang="ru-RU" dirty="0" err="1"/>
              <a:t>сукцинат</a:t>
            </a:r>
            <a:r>
              <a:rPr lang="ru-RU" dirty="0"/>
              <a:t>, </a:t>
            </a:r>
            <a:r>
              <a:rPr lang="ru-RU" dirty="0" err="1"/>
              <a:t>Бизопролол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разрешените</a:t>
            </a:r>
            <a:r>
              <a:rPr lang="ru-RU" dirty="0"/>
              <a:t> В-</a:t>
            </a:r>
            <a:r>
              <a:rPr lang="ru-RU" dirty="0" err="1"/>
              <a:t>блокери</a:t>
            </a:r>
            <a:r>
              <a:rPr lang="ru-RU" dirty="0"/>
              <a:t> при СН.</a:t>
            </a:r>
          </a:p>
          <a:p>
            <a:r>
              <a:rPr lang="ru-RU" dirty="0" err="1"/>
              <a:t>Титриране</a:t>
            </a:r>
            <a:r>
              <a:rPr lang="ru-RU" dirty="0"/>
              <a:t> на </a:t>
            </a:r>
            <a:r>
              <a:rPr lang="ru-RU" dirty="0" err="1"/>
              <a:t>дозите</a:t>
            </a: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0544060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bg-BG" dirty="0"/>
              <a:t>Нитрати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544616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/>
              <a:t>понижават</a:t>
            </a:r>
            <a:r>
              <a:rPr lang="ru-RU" dirty="0"/>
              <a:t> </a:t>
            </a:r>
            <a:r>
              <a:rPr lang="ru-RU" dirty="0" err="1"/>
              <a:t>изключително</a:t>
            </a:r>
            <a:r>
              <a:rPr lang="ru-RU" dirty="0"/>
              <a:t> тонуса на </a:t>
            </a:r>
            <a:r>
              <a:rPr lang="ru-RU" dirty="0" err="1"/>
              <a:t>венозните</a:t>
            </a:r>
            <a:r>
              <a:rPr lang="ru-RU" dirty="0"/>
              <a:t> </a:t>
            </a:r>
            <a:r>
              <a:rPr lang="ru-RU" dirty="0" err="1"/>
              <a:t>съдове</a:t>
            </a:r>
            <a:r>
              <a:rPr lang="ru-RU" dirty="0"/>
              <a:t>,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значително</a:t>
            </a:r>
            <a:r>
              <a:rPr lang="ru-RU" dirty="0"/>
              <a:t> количество </a:t>
            </a:r>
            <a:r>
              <a:rPr lang="ru-RU" dirty="0" err="1"/>
              <a:t>кръв</a:t>
            </a:r>
            <a:r>
              <a:rPr lang="ru-RU" dirty="0"/>
              <a:t> се </a:t>
            </a:r>
            <a:r>
              <a:rPr lang="ru-RU" dirty="0" err="1"/>
              <a:t>депонира</a:t>
            </a:r>
            <a:r>
              <a:rPr lang="ru-RU" dirty="0"/>
              <a:t> </a:t>
            </a:r>
            <a:r>
              <a:rPr lang="ru-RU" dirty="0" err="1"/>
              <a:t>във</a:t>
            </a:r>
            <a:r>
              <a:rPr lang="ru-RU" dirty="0"/>
              <a:t> </a:t>
            </a:r>
            <a:r>
              <a:rPr lang="ru-RU" dirty="0" err="1"/>
              <a:t>венозното</a:t>
            </a:r>
            <a:r>
              <a:rPr lang="ru-RU" dirty="0"/>
              <a:t> </a:t>
            </a:r>
            <a:r>
              <a:rPr lang="ru-RU" dirty="0" err="1"/>
              <a:t>кръвообращение</a:t>
            </a:r>
            <a:r>
              <a:rPr lang="ru-RU" dirty="0"/>
              <a:t> (</a:t>
            </a:r>
            <a:r>
              <a:rPr lang="ru-RU" dirty="0" err="1"/>
              <a:t>ефект</a:t>
            </a:r>
            <a:r>
              <a:rPr lang="ru-RU" dirty="0"/>
              <a:t> на </a:t>
            </a:r>
            <a:r>
              <a:rPr lang="ru-RU" dirty="0" err="1"/>
              <a:t>кръвопускане</a:t>
            </a:r>
            <a:r>
              <a:rPr lang="ru-RU" dirty="0"/>
              <a:t>). </a:t>
            </a:r>
          </a:p>
          <a:p>
            <a:r>
              <a:rPr lang="ru-RU" dirty="0" err="1"/>
              <a:t>Притокът</a:t>
            </a:r>
            <a:r>
              <a:rPr lang="ru-RU" dirty="0"/>
              <a:t> на </a:t>
            </a:r>
            <a:r>
              <a:rPr lang="ru-RU" dirty="0" err="1"/>
              <a:t>кръв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дясното</a:t>
            </a:r>
            <a:r>
              <a:rPr lang="ru-RU" dirty="0"/>
              <a:t> </a:t>
            </a:r>
            <a:r>
              <a:rPr lang="ru-RU" dirty="0" err="1"/>
              <a:t>сърце</a:t>
            </a:r>
            <a:r>
              <a:rPr lang="ru-RU" dirty="0"/>
              <a:t> </a:t>
            </a:r>
            <a:r>
              <a:rPr lang="ru-RU" dirty="0" err="1"/>
              <a:t>намалява</a:t>
            </a:r>
            <a:r>
              <a:rPr lang="ru-RU" dirty="0"/>
              <a:t> с </a:t>
            </a:r>
            <a:r>
              <a:rPr lang="ru-RU" dirty="0" err="1"/>
              <a:t>последващо</a:t>
            </a:r>
            <a:r>
              <a:rPr lang="ru-RU" dirty="0"/>
              <a:t> отражение </a:t>
            </a:r>
            <a:r>
              <a:rPr lang="ru-RU" dirty="0" err="1"/>
              <a:t>върху</a:t>
            </a:r>
            <a:r>
              <a:rPr lang="ru-RU" dirty="0"/>
              <a:t> </a:t>
            </a:r>
            <a:r>
              <a:rPr lang="ru-RU" dirty="0" err="1"/>
              <a:t>преднатоварването</a:t>
            </a:r>
            <a:r>
              <a:rPr lang="ru-RU" dirty="0"/>
              <a:t> на </a:t>
            </a:r>
            <a:r>
              <a:rPr lang="ru-RU" dirty="0" err="1"/>
              <a:t>двете</a:t>
            </a:r>
            <a:r>
              <a:rPr lang="ru-RU" dirty="0"/>
              <a:t> </a:t>
            </a:r>
            <a:r>
              <a:rPr lang="ru-RU" dirty="0" err="1"/>
              <a:t>камери</a:t>
            </a:r>
            <a:r>
              <a:rPr lang="ru-RU" dirty="0"/>
              <a:t>. </a:t>
            </a:r>
          </a:p>
          <a:p>
            <a:r>
              <a:rPr lang="ru-RU" dirty="0" err="1"/>
              <a:t>Наляганията</a:t>
            </a:r>
            <a:r>
              <a:rPr lang="ru-RU" dirty="0"/>
              <a:t> в </a:t>
            </a:r>
            <a:r>
              <a:rPr lang="ru-RU" dirty="0" err="1"/>
              <a:t>белодробната</a:t>
            </a:r>
            <a:r>
              <a:rPr lang="ru-RU" dirty="0"/>
              <a:t> артерия и </a:t>
            </a:r>
            <a:r>
              <a:rPr lang="ru-RU" dirty="0" err="1"/>
              <a:t>пулмо-капилярната</a:t>
            </a:r>
            <a:r>
              <a:rPr lang="ru-RU" dirty="0"/>
              <a:t> </a:t>
            </a:r>
            <a:r>
              <a:rPr lang="ru-RU" dirty="0" err="1"/>
              <a:t>област</a:t>
            </a:r>
            <a:r>
              <a:rPr lang="ru-RU" dirty="0"/>
              <a:t> се </a:t>
            </a:r>
            <a:r>
              <a:rPr lang="ru-RU" dirty="0" err="1"/>
              <a:t>понижават</a:t>
            </a:r>
            <a:r>
              <a:rPr lang="ru-RU" dirty="0"/>
              <a:t> и </a:t>
            </a:r>
            <a:r>
              <a:rPr lang="ru-RU" dirty="0" err="1"/>
              <a:t>застоят</a:t>
            </a:r>
            <a:r>
              <a:rPr lang="ru-RU" dirty="0"/>
              <a:t> в белите </a:t>
            </a:r>
            <a:r>
              <a:rPr lang="ru-RU" dirty="0" err="1"/>
              <a:t>дробове</a:t>
            </a:r>
            <a:r>
              <a:rPr lang="ru-RU" dirty="0"/>
              <a:t> се </a:t>
            </a:r>
            <a:r>
              <a:rPr lang="ru-RU" dirty="0" err="1"/>
              <a:t>ограничава</a:t>
            </a:r>
            <a:r>
              <a:rPr lang="ru-RU" dirty="0"/>
              <a:t>. </a:t>
            </a:r>
          </a:p>
          <a:p>
            <a:r>
              <a:rPr lang="ru-RU" dirty="0" err="1"/>
              <a:t>Намаляват</a:t>
            </a:r>
            <a:r>
              <a:rPr lang="ru-RU" dirty="0"/>
              <a:t> (</a:t>
            </a:r>
            <a:r>
              <a:rPr lang="ru-RU" dirty="0" err="1"/>
              <a:t>макар</a:t>
            </a:r>
            <a:r>
              <a:rPr lang="ru-RU" dirty="0"/>
              <a:t> и в малка степен) и </a:t>
            </a:r>
            <a:r>
              <a:rPr lang="ru-RU" dirty="0" err="1"/>
              <a:t>следнатоварването</a:t>
            </a:r>
            <a:r>
              <a:rPr lang="ru-RU" dirty="0"/>
              <a:t> чрез </a:t>
            </a:r>
            <a:r>
              <a:rPr lang="ru-RU" dirty="0" err="1"/>
              <a:t>понижаване</a:t>
            </a:r>
            <a:r>
              <a:rPr lang="ru-RU" dirty="0"/>
              <a:t> на </a:t>
            </a:r>
            <a:r>
              <a:rPr lang="ru-RU" dirty="0" err="1"/>
              <a:t>периферното</a:t>
            </a:r>
            <a:r>
              <a:rPr lang="ru-RU" dirty="0"/>
              <a:t> </a:t>
            </a:r>
            <a:r>
              <a:rPr lang="ru-RU" dirty="0" err="1"/>
              <a:t>съдово</a:t>
            </a:r>
            <a:r>
              <a:rPr lang="ru-RU" dirty="0"/>
              <a:t> </a:t>
            </a:r>
            <a:r>
              <a:rPr lang="ru-RU" dirty="0" err="1"/>
              <a:t>съпротивление</a:t>
            </a:r>
            <a:r>
              <a:rPr lang="ru-RU" dirty="0"/>
              <a:t>.</a:t>
            </a:r>
          </a:p>
          <a:p>
            <a:r>
              <a:rPr lang="ru-RU" dirty="0" err="1"/>
              <a:t>Постига</a:t>
            </a:r>
            <a:r>
              <a:rPr lang="ru-RU" dirty="0"/>
              <a:t> се </a:t>
            </a:r>
            <a:r>
              <a:rPr lang="ru-RU" dirty="0" err="1"/>
              <a:t>ограничаване</a:t>
            </a:r>
            <a:r>
              <a:rPr lang="ru-RU" dirty="0"/>
              <a:t> на </a:t>
            </a:r>
            <a:r>
              <a:rPr lang="ru-RU" dirty="0" err="1"/>
              <a:t>кислородната</a:t>
            </a:r>
            <a:r>
              <a:rPr lang="ru-RU" dirty="0"/>
              <a:t> </a:t>
            </a:r>
            <a:r>
              <a:rPr lang="ru-RU" dirty="0" err="1"/>
              <a:t>консумация</a:t>
            </a:r>
            <a:r>
              <a:rPr lang="ru-RU" dirty="0"/>
              <a:t> в миокарда, </a:t>
            </a:r>
            <a:r>
              <a:rPr lang="ru-RU" dirty="0" err="1"/>
              <a:t>помпената</a:t>
            </a:r>
            <a:r>
              <a:rPr lang="ru-RU" dirty="0"/>
              <a:t> функция на </a:t>
            </a:r>
            <a:r>
              <a:rPr lang="ru-RU" dirty="0" err="1"/>
              <a:t>сърцето</a:t>
            </a:r>
            <a:r>
              <a:rPr lang="ru-RU" dirty="0"/>
              <a:t> се </a:t>
            </a:r>
            <a:r>
              <a:rPr lang="ru-RU" dirty="0" err="1"/>
              <a:t>подобрява</a:t>
            </a:r>
            <a:r>
              <a:rPr lang="ru-RU" dirty="0"/>
              <a:t>.</a:t>
            </a:r>
          </a:p>
          <a:p>
            <a:r>
              <a:rPr lang="ru-RU" dirty="0" err="1"/>
              <a:t>Най-често</a:t>
            </a:r>
            <a:r>
              <a:rPr lang="ru-RU" dirty="0"/>
              <a:t> </a:t>
            </a:r>
            <a:r>
              <a:rPr lang="ru-RU" dirty="0" err="1"/>
              <a:t>използваните</a:t>
            </a:r>
            <a:r>
              <a:rPr lang="ru-RU" dirty="0"/>
              <a:t> </a:t>
            </a:r>
            <a:r>
              <a:rPr lang="ru-RU" dirty="0" err="1"/>
              <a:t>нитропрепарати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нитроглицеринът</a:t>
            </a:r>
            <a:r>
              <a:rPr lang="ru-RU" dirty="0"/>
              <a:t> и </a:t>
            </a:r>
            <a:r>
              <a:rPr lang="ru-RU" dirty="0" err="1"/>
              <a:t>изосорбиддинитратът</a:t>
            </a:r>
            <a:r>
              <a:rPr lang="ru-RU" dirty="0"/>
              <a:t>.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9771761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bg-BG" dirty="0"/>
              <a:t>Катехоламини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5976664"/>
          </a:xfrm>
        </p:spPr>
        <p:txBody>
          <a:bodyPr>
            <a:normAutofit fontScale="85000" lnSpcReduction="10000"/>
          </a:bodyPr>
          <a:lstStyle/>
          <a:p>
            <a:r>
              <a:rPr lang="ru-RU" dirty="0" err="1"/>
              <a:t>Използват</a:t>
            </a:r>
            <a:r>
              <a:rPr lang="ru-RU" dirty="0"/>
              <a:t> се </a:t>
            </a:r>
            <a:r>
              <a:rPr lang="ru-RU" dirty="0" err="1"/>
              <a:t>обикновено</a:t>
            </a:r>
            <a:r>
              <a:rPr lang="ru-RU" dirty="0"/>
              <a:t> при </a:t>
            </a:r>
            <a:r>
              <a:rPr lang="ru-RU" dirty="0" err="1"/>
              <a:t>ограничени</a:t>
            </a:r>
            <a:r>
              <a:rPr lang="ru-RU" dirty="0"/>
              <a:t> </a:t>
            </a:r>
            <a:r>
              <a:rPr lang="ru-RU" dirty="0" err="1"/>
              <a:t>във</a:t>
            </a:r>
            <a:r>
              <a:rPr lang="ru-RU" dirty="0"/>
              <a:t> </a:t>
            </a:r>
            <a:r>
              <a:rPr lang="ru-RU" dirty="0" err="1"/>
              <a:t>времето</a:t>
            </a:r>
            <a:r>
              <a:rPr lang="ru-RU" dirty="0"/>
              <a:t> </a:t>
            </a:r>
            <a:r>
              <a:rPr lang="ru-RU" dirty="0" err="1"/>
              <a:t>епизоди</a:t>
            </a:r>
            <a:r>
              <a:rPr lang="ru-RU" dirty="0"/>
              <a:t> на </a:t>
            </a:r>
            <a:r>
              <a:rPr lang="ru-RU" dirty="0" err="1"/>
              <a:t>тежка</a:t>
            </a:r>
            <a:r>
              <a:rPr lang="ru-RU" dirty="0"/>
              <a:t>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недостаттъчност</a:t>
            </a:r>
            <a:r>
              <a:rPr lang="ru-RU" dirty="0"/>
              <a:t> или </a:t>
            </a:r>
            <a:r>
              <a:rPr lang="ru-RU" dirty="0" err="1"/>
              <a:t>като</a:t>
            </a:r>
            <a:r>
              <a:rPr lang="ru-RU" dirty="0"/>
              <a:t> мост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сърдечна</a:t>
            </a:r>
            <a:r>
              <a:rPr lang="ru-RU" dirty="0"/>
              <a:t> трансплантация . </a:t>
            </a:r>
          </a:p>
          <a:p>
            <a:r>
              <a:rPr lang="ru-RU" dirty="0"/>
              <a:t>Чести </a:t>
            </a:r>
            <a:r>
              <a:rPr lang="ru-RU" dirty="0" err="1"/>
              <a:t>странични</a:t>
            </a:r>
            <a:r>
              <a:rPr lang="ru-RU" dirty="0"/>
              <a:t> </a:t>
            </a:r>
            <a:r>
              <a:rPr lang="ru-RU" dirty="0" err="1"/>
              <a:t>ефекти</a:t>
            </a:r>
            <a:r>
              <a:rPr lang="ru-RU" dirty="0"/>
              <a:t> и </a:t>
            </a:r>
            <a:r>
              <a:rPr lang="ru-RU" dirty="0" err="1"/>
              <a:t>несигурният</a:t>
            </a:r>
            <a:r>
              <a:rPr lang="ru-RU" dirty="0"/>
              <a:t> им </a:t>
            </a:r>
            <a:r>
              <a:rPr lang="ru-RU" dirty="0" err="1"/>
              <a:t>ефект</a:t>
            </a:r>
            <a:r>
              <a:rPr lang="ru-RU" dirty="0"/>
              <a:t> </a:t>
            </a:r>
            <a:r>
              <a:rPr lang="ru-RU" dirty="0" err="1"/>
              <a:t>върху</a:t>
            </a:r>
            <a:r>
              <a:rPr lang="ru-RU" dirty="0"/>
              <a:t> </a:t>
            </a:r>
            <a:r>
              <a:rPr lang="ru-RU" dirty="0" err="1"/>
              <a:t>прогнозата</a:t>
            </a:r>
            <a:r>
              <a:rPr lang="ru-RU" dirty="0"/>
              <a:t>. </a:t>
            </a:r>
            <a:r>
              <a:rPr lang="ru-RU" dirty="0" err="1"/>
              <a:t>Пролонгираната</a:t>
            </a:r>
            <a:r>
              <a:rPr lang="ru-RU" dirty="0"/>
              <a:t> </a:t>
            </a:r>
            <a:r>
              <a:rPr lang="ru-RU" dirty="0" err="1"/>
              <a:t>употреба</a:t>
            </a:r>
            <a:r>
              <a:rPr lang="ru-RU" dirty="0"/>
              <a:t> води до </a:t>
            </a:r>
            <a:r>
              <a:rPr lang="ru-RU" dirty="0" err="1"/>
              <a:t>увеличаване</a:t>
            </a:r>
            <a:r>
              <a:rPr lang="ru-RU" dirty="0"/>
              <a:t> на </a:t>
            </a:r>
            <a:r>
              <a:rPr lang="ru-RU" dirty="0" err="1"/>
              <a:t>смъртността</a:t>
            </a:r>
            <a:r>
              <a:rPr lang="ru-RU" dirty="0"/>
              <a:t>.</a:t>
            </a:r>
          </a:p>
          <a:p>
            <a:r>
              <a:rPr lang="ru-RU" dirty="0" err="1"/>
              <a:t>Най-често</a:t>
            </a:r>
            <a:r>
              <a:rPr lang="ru-RU" dirty="0"/>
              <a:t> </a:t>
            </a:r>
            <a:r>
              <a:rPr lang="ru-RU" dirty="0" err="1"/>
              <a:t>използваният</a:t>
            </a:r>
            <a:r>
              <a:rPr lang="ru-RU" dirty="0"/>
              <a:t> препарат е </a:t>
            </a:r>
            <a:r>
              <a:rPr lang="ru-RU" dirty="0" err="1">
                <a:solidFill>
                  <a:srgbClr val="FF0000"/>
                </a:solidFill>
              </a:rPr>
              <a:t>Добутамин</a:t>
            </a:r>
            <a:r>
              <a:rPr lang="ru-RU" dirty="0"/>
              <a:t>. </a:t>
            </a:r>
            <a:r>
              <a:rPr lang="ru-RU" dirty="0" err="1"/>
              <a:t>Най-често</a:t>
            </a:r>
            <a:r>
              <a:rPr lang="ru-RU" dirty="0"/>
              <a:t> </a:t>
            </a:r>
            <a:r>
              <a:rPr lang="ru-RU" dirty="0" err="1"/>
              <a:t>срещаните</a:t>
            </a:r>
            <a:r>
              <a:rPr lang="ru-RU" dirty="0"/>
              <a:t> </a:t>
            </a:r>
            <a:r>
              <a:rPr lang="ru-RU" dirty="0" err="1"/>
              <a:t>нежелани</a:t>
            </a:r>
            <a:r>
              <a:rPr lang="ru-RU" dirty="0"/>
              <a:t> </a:t>
            </a:r>
            <a:r>
              <a:rPr lang="ru-RU" dirty="0" err="1"/>
              <a:t>странични</a:t>
            </a:r>
            <a:r>
              <a:rPr lang="ru-RU" dirty="0"/>
              <a:t> явления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тахифилаксия</a:t>
            </a:r>
            <a:r>
              <a:rPr lang="ru-RU" dirty="0"/>
              <a:t>, тахикардия и неадекватна </a:t>
            </a:r>
            <a:r>
              <a:rPr lang="ru-RU" dirty="0" err="1"/>
              <a:t>вазодилатация</a:t>
            </a:r>
            <a:r>
              <a:rPr lang="ru-RU" dirty="0"/>
              <a:t>. </a:t>
            </a:r>
          </a:p>
          <a:p>
            <a:r>
              <a:rPr lang="ru-RU" dirty="0" err="1"/>
              <a:t>Интравенозният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Допамин</a:t>
            </a:r>
            <a:r>
              <a:rPr lang="ru-RU" dirty="0"/>
              <a:t> се </a:t>
            </a:r>
            <a:r>
              <a:rPr lang="ru-RU" dirty="0" err="1"/>
              <a:t>използва</a:t>
            </a:r>
            <a:r>
              <a:rPr lang="ru-RU" dirty="0"/>
              <a:t> за </a:t>
            </a:r>
            <a:r>
              <a:rPr lang="ru-RU" dirty="0" err="1"/>
              <a:t>краткотрайна</a:t>
            </a:r>
            <a:r>
              <a:rPr lang="ru-RU" dirty="0"/>
              <a:t> </a:t>
            </a:r>
            <a:r>
              <a:rPr lang="ru-RU" dirty="0" err="1"/>
              <a:t>корекция</a:t>
            </a:r>
            <a:r>
              <a:rPr lang="ru-RU" dirty="0"/>
              <a:t> на </a:t>
            </a:r>
            <a:r>
              <a:rPr lang="ru-RU" dirty="0" err="1"/>
              <a:t>хемодинамичните</a:t>
            </a:r>
            <a:r>
              <a:rPr lang="ru-RU" dirty="0"/>
              <a:t> нарушения при </a:t>
            </a:r>
            <a:r>
              <a:rPr lang="ru-RU" dirty="0" err="1"/>
              <a:t>тежка</a:t>
            </a:r>
            <a:r>
              <a:rPr lang="ru-RU" dirty="0"/>
              <a:t> </a:t>
            </a:r>
            <a:r>
              <a:rPr lang="ru-RU" dirty="0" err="1"/>
              <a:t>влошена</a:t>
            </a:r>
            <a:r>
              <a:rPr lang="ru-RU" dirty="0"/>
              <a:t>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. В малки </a:t>
            </a:r>
            <a:r>
              <a:rPr lang="ru-RU" dirty="0" err="1"/>
              <a:t>дози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подобри</a:t>
            </a:r>
            <a:r>
              <a:rPr lang="ru-RU" dirty="0"/>
              <a:t> </a:t>
            </a:r>
            <a:r>
              <a:rPr lang="ru-RU" dirty="0" err="1"/>
              <a:t>бъбречния</a:t>
            </a:r>
            <a:r>
              <a:rPr lang="ru-RU" dirty="0"/>
              <a:t> </a:t>
            </a:r>
            <a:r>
              <a:rPr lang="ru-RU" dirty="0" err="1"/>
              <a:t>кръвоток</a:t>
            </a:r>
            <a:r>
              <a:rPr lang="ru-RU" dirty="0"/>
              <a:t>.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7913205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bg-BG" dirty="0"/>
              <a:t>Нефармакологични мерки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6048672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обучение на </a:t>
            </a:r>
            <a:r>
              <a:rPr lang="ru-RU" dirty="0" err="1"/>
              <a:t>пациентите</a:t>
            </a:r>
            <a:r>
              <a:rPr lang="ru-RU" dirty="0"/>
              <a:t> за </a:t>
            </a:r>
            <a:r>
              <a:rPr lang="ru-RU" dirty="0" err="1"/>
              <a:t>същността</a:t>
            </a:r>
            <a:r>
              <a:rPr lang="ru-RU" dirty="0"/>
              <a:t> на </a:t>
            </a:r>
            <a:r>
              <a:rPr lang="ru-RU" dirty="0" err="1"/>
              <a:t>заболяването</a:t>
            </a:r>
            <a:r>
              <a:rPr lang="ru-RU" dirty="0"/>
              <a:t> и </a:t>
            </a:r>
            <a:r>
              <a:rPr lang="ru-RU" dirty="0" err="1"/>
              <a:t>неговите</a:t>
            </a:r>
            <a:r>
              <a:rPr lang="ru-RU" dirty="0"/>
              <a:t> причини и за целите на </a:t>
            </a:r>
            <a:r>
              <a:rPr lang="ru-RU" dirty="0" err="1"/>
              <a:t>хигенно-диетичния</a:t>
            </a:r>
            <a:r>
              <a:rPr lang="ru-RU" dirty="0"/>
              <a:t> режим и </a:t>
            </a:r>
            <a:r>
              <a:rPr lang="ru-RU" dirty="0" err="1"/>
              <a:t>фармакологичната</a:t>
            </a:r>
            <a:r>
              <a:rPr lang="ru-RU" dirty="0"/>
              <a:t> терапия</a:t>
            </a:r>
          </a:p>
          <a:p>
            <a:r>
              <a:rPr lang="ru-RU" dirty="0" err="1"/>
              <a:t>редовен</a:t>
            </a:r>
            <a:r>
              <a:rPr lang="ru-RU" dirty="0"/>
              <a:t> </a:t>
            </a:r>
            <a:r>
              <a:rPr lang="ru-RU" dirty="0" err="1"/>
              <a:t>контрол</a:t>
            </a:r>
            <a:r>
              <a:rPr lang="ru-RU" dirty="0"/>
              <a:t> на </a:t>
            </a:r>
            <a:r>
              <a:rPr lang="ru-RU" dirty="0" err="1"/>
              <a:t>телесното</a:t>
            </a:r>
            <a:r>
              <a:rPr lang="ru-RU" dirty="0"/>
              <a:t> </a:t>
            </a:r>
            <a:r>
              <a:rPr lang="ru-RU" dirty="0" err="1"/>
              <a:t>тегло</a:t>
            </a:r>
            <a:r>
              <a:rPr lang="ru-RU" dirty="0"/>
              <a:t> – ежедневно или </a:t>
            </a:r>
            <a:r>
              <a:rPr lang="ru-RU" dirty="0" err="1"/>
              <a:t>поне</a:t>
            </a:r>
            <a:r>
              <a:rPr lang="ru-RU" dirty="0"/>
              <a:t> два </a:t>
            </a:r>
            <a:r>
              <a:rPr lang="ru-RU" dirty="0" err="1"/>
              <a:t>пъти</a:t>
            </a:r>
            <a:r>
              <a:rPr lang="ru-RU" dirty="0"/>
              <a:t> седмично и при </a:t>
            </a:r>
            <a:r>
              <a:rPr lang="ru-RU" dirty="0" err="1"/>
              <a:t>неочаквано</a:t>
            </a:r>
            <a:r>
              <a:rPr lang="ru-RU" dirty="0"/>
              <a:t> </a:t>
            </a:r>
            <a:r>
              <a:rPr lang="ru-RU" dirty="0" err="1"/>
              <a:t>наддаване</a:t>
            </a:r>
            <a:r>
              <a:rPr lang="ru-RU" dirty="0"/>
              <a:t> от </a:t>
            </a:r>
            <a:r>
              <a:rPr lang="ru-RU" dirty="0" err="1"/>
              <a:t>повече</a:t>
            </a:r>
            <a:r>
              <a:rPr lang="ru-RU" dirty="0"/>
              <a:t> от 2 кг за 3 дни </a:t>
            </a:r>
            <a:r>
              <a:rPr lang="ru-RU" dirty="0" err="1"/>
              <a:t>задължително</a:t>
            </a:r>
            <a:r>
              <a:rPr lang="ru-RU" dirty="0"/>
              <a:t> </a:t>
            </a:r>
            <a:r>
              <a:rPr lang="ru-RU" dirty="0" err="1"/>
              <a:t>консултиране</a:t>
            </a:r>
            <a:r>
              <a:rPr lang="ru-RU" dirty="0"/>
              <a:t> с </a:t>
            </a:r>
            <a:r>
              <a:rPr lang="ru-RU" dirty="0" err="1"/>
              <a:t>лекар</a:t>
            </a:r>
            <a:endParaRPr lang="ru-RU" dirty="0"/>
          </a:p>
          <a:p>
            <a:r>
              <a:rPr lang="ru-RU" dirty="0" err="1"/>
              <a:t>диетични</a:t>
            </a:r>
            <a:r>
              <a:rPr lang="ru-RU" dirty="0"/>
              <a:t> мерки - </a:t>
            </a:r>
            <a:r>
              <a:rPr lang="ru-RU" dirty="0" err="1"/>
              <a:t>ограничаване</a:t>
            </a:r>
            <a:r>
              <a:rPr lang="ru-RU" dirty="0"/>
              <a:t> приема на </a:t>
            </a:r>
            <a:r>
              <a:rPr lang="ru-RU" dirty="0" err="1"/>
              <a:t>сол</a:t>
            </a:r>
            <a:r>
              <a:rPr lang="ru-RU" dirty="0"/>
              <a:t> </a:t>
            </a:r>
            <a:r>
              <a:rPr lang="ru-RU" dirty="0" err="1"/>
              <a:t>особено</a:t>
            </a:r>
            <a:r>
              <a:rPr lang="ru-RU" dirty="0"/>
              <a:t> при </a:t>
            </a:r>
            <a:r>
              <a:rPr lang="ru-RU" dirty="0" err="1"/>
              <a:t>напреднала</a:t>
            </a:r>
            <a:r>
              <a:rPr lang="ru-RU" dirty="0"/>
              <a:t>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. Внимание с К –</a:t>
            </a:r>
            <a:r>
              <a:rPr lang="ru-RU" dirty="0" err="1"/>
              <a:t>съдаржащите</a:t>
            </a:r>
            <a:r>
              <a:rPr lang="ru-RU" dirty="0"/>
              <a:t> </a:t>
            </a:r>
            <a:r>
              <a:rPr lang="ru-RU" dirty="0" err="1"/>
              <a:t>заместители,особено</a:t>
            </a:r>
            <a:r>
              <a:rPr lang="ru-RU" dirty="0"/>
              <a:t> в </a:t>
            </a:r>
            <a:r>
              <a:rPr lang="ru-RU" dirty="0" err="1"/>
              <a:t>съчетание</a:t>
            </a:r>
            <a:r>
              <a:rPr lang="ru-RU" dirty="0"/>
              <a:t> с АСЕ- </a:t>
            </a:r>
            <a:r>
              <a:rPr lang="ru-RU" dirty="0" err="1"/>
              <a:t>инхибитори</a:t>
            </a:r>
            <a:r>
              <a:rPr lang="ru-RU" dirty="0"/>
              <a:t>, </a:t>
            </a: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опасност</a:t>
            </a:r>
            <a:r>
              <a:rPr lang="ru-RU" dirty="0"/>
              <a:t> от </a:t>
            </a:r>
            <a:r>
              <a:rPr lang="ru-RU" dirty="0" err="1"/>
              <a:t>хиперкалиемия</a:t>
            </a:r>
            <a:r>
              <a:rPr lang="ru-RU" dirty="0"/>
              <a:t>.</a:t>
            </a:r>
          </a:p>
          <a:p>
            <a:r>
              <a:rPr lang="ru-RU" dirty="0" err="1"/>
              <a:t>приемът</a:t>
            </a:r>
            <a:r>
              <a:rPr lang="ru-RU" dirty="0"/>
              <a:t> на </a:t>
            </a:r>
            <a:r>
              <a:rPr lang="ru-RU" dirty="0" err="1"/>
              <a:t>течности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се </a:t>
            </a:r>
            <a:r>
              <a:rPr lang="ru-RU" dirty="0" err="1"/>
              <a:t>намали</a:t>
            </a:r>
            <a:r>
              <a:rPr lang="ru-RU" dirty="0"/>
              <a:t> (до 1,5 – 2 л. </a:t>
            </a:r>
            <a:r>
              <a:rPr lang="ru-RU" dirty="0" err="1"/>
              <a:t>дневно</a:t>
            </a:r>
            <a:r>
              <a:rPr lang="ru-RU" dirty="0"/>
              <a:t>) само при </a:t>
            </a:r>
            <a:r>
              <a:rPr lang="ru-RU" dirty="0" err="1"/>
              <a:t>напреднала</a:t>
            </a:r>
            <a:r>
              <a:rPr lang="ru-RU" dirty="0"/>
              <a:t> СН с или без </a:t>
            </a:r>
            <a:r>
              <a:rPr lang="ru-RU" dirty="0" err="1"/>
              <a:t>хипонатриемия</a:t>
            </a: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3333997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88640"/>
            <a:ext cx="8964488" cy="6408712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алкохол</a:t>
            </a:r>
            <a:r>
              <a:rPr lang="ru-RU" dirty="0"/>
              <a:t> - </a:t>
            </a:r>
            <a:r>
              <a:rPr lang="ru-RU" dirty="0" err="1"/>
              <a:t>забранява</a:t>
            </a:r>
            <a:r>
              <a:rPr lang="ru-RU" dirty="0"/>
              <a:t> се при </a:t>
            </a:r>
            <a:r>
              <a:rPr lang="ru-RU" dirty="0" err="1"/>
              <a:t>алкохолна</a:t>
            </a:r>
            <a:r>
              <a:rPr lang="ru-RU" dirty="0"/>
              <a:t> </a:t>
            </a:r>
            <a:r>
              <a:rPr lang="ru-RU" dirty="0" err="1"/>
              <a:t>кардиомиопатия</a:t>
            </a:r>
            <a:r>
              <a:rPr lang="ru-RU" dirty="0"/>
              <a:t>. </a:t>
            </a:r>
            <a:r>
              <a:rPr lang="ru-RU" dirty="0" err="1"/>
              <a:t>Леката</a:t>
            </a:r>
            <a:r>
              <a:rPr lang="ru-RU" dirty="0"/>
              <a:t> до умерена </a:t>
            </a:r>
            <a:r>
              <a:rPr lang="ru-RU" dirty="0" err="1"/>
              <a:t>алкохолна</a:t>
            </a:r>
            <a:r>
              <a:rPr lang="ru-RU" dirty="0"/>
              <a:t> </a:t>
            </a:r>
            <a:r>
              <a:rPr lang="ru-RU" dirty="0" err="1"/>
              <a:t>консумация</a:t>
            </a:r>
            <a:r>
              <a:rPr lang="ru-RU" dirty="0"/>
              <a:t> </a:t>
            </a:r>
            <a:r>
              <a:rPr lang="ru-RU" dirty="0" err="1"/>
              <a:t>според</a:t>
            </a:r>
            <a:r>
              <a:rPr lang="ru-RU" dirty="0"/>
              <a:t> </a:t>
            </a:r>
            <a:r>
              <a:rPr lang="ru-RU" dirty="0" err="1"/>
              <a:t>някои</a:t>
            </a:r>
            <a:r>
              <a:rPr lang="ru-RU" dirty="0"/>
              <a:t> </a:t>
            </a:r>
            <a:r>
              <a:rPr lang="ru-RU" dirty="0" err="1"/>
              <a:t>съобщения</a:t>
            </a:r>
            <a:r>
              <a:rPr lang="ru-RU" dirty="0"/>
              <a:t> </a:t>
            </a:r>
            <a:r>
              <a:rPr lang="ru-RU" dirty="0" err="1"/>
              <a:t>подобрява</a:t>
            </a:r>
            <a:r>
              <a:rPr lang="ru-RU" dirty="0"/>
              <a:t> </a:t>
            </a:r>
            <a:r>
              <a:rPr lang="ru-RU" dirty="0" err="1"/>
              <a:t>прогнозата</a:t>
            </a:r>
            <a:r>
              <a:rPr lang="ru-RU" dirty="0"/>
              <a:t> на </a:t>
            </a:r>
            <a:r>
              <a:rPr lang="ru-RU" dirty="0" err="1"/>
              <a:t>левокамерната</a:t>
            </a:r>
            <a:r>
              <a:rPr lang="ru-RU" dirty="0"/>
              <a:t> дисфункция.</a:t>
            </a:r>
          </a:p>
          <a:p>
            <a:r>
              <a:rPr lang="ru-RU" dirty="0"/>
              <a:t>редукция на </a:t>
            </a:r>
            <a:r>
              <a:rPr lang="ru-RU" dirty="0" err="1"/>
              <a:t>тегло</a:t>
            </a:r>
            <a:r>
              <a:rPr lang="ru-RU" dirty="0"/>
              <a:t> при </a:t>
            </a:r>
            <a:r>
              <a:rPr lang="ru-RU" dirty="0" err="1"/>
              <a:t>пациенти</a:t>
            </a:r>
            <a:r>
              <a:rPr lang="ru-RU" dirty="0"/>
              <a:t> с </a:t>
            </a:r>
            <a:r>
              <a:rPr lang="ru-RU" dirty="0" err="1"/>
              <a:t>наднормено</a:t>
            </a:r>
            <a:r>
              <a:rPr lang="ru-RU" dirty="0"/>
              <a:t> </a:t>
            </a:r>
            <a:r>
              <a:rPr lang="ru-RU" dirty="0" err="1"/>
              <a:t>тегло</a:t>
            </a:r>
            <a:r>
              <a:rPr lang="ru-RU" dirty="0"/>
              <a:t> (ИТМ 25-30) и </a:t>
            </a:r>
            <a:r>
              <a:rPr lang="ru-RU" dirty="0" err="1"/>
              <a:t>затлъстяване</a:t>
            </a:r>
            <a:r>
              <a:rPr lang="ru-RU" dirty="0"/>
              <a:t> (ИТМ над З0)</a:t>
            </a:r>
          </a:p>
          <a:p>
            <a:r>
              <a:rPr lang="ru-RU" dirty="0" err="1"/>
              <a:t>наддаване</a:t>
            </a:r>
            <a:r>
              <a:rPr lang="ru-RU" dirty="0"/>
              <a:t> на </a:t>
            </a:r>
            <a:r>
              <a:rPr lang="ru-RU" dirty="0" err="1"/>
              <a:t>тегло</a:t>
            </a:r>
            <a:r>
              <a:rPr lang="ru-RU" dirty="0"/>
              <a:t> при </a:t>
            </a:r>
            <a:r>
              <a:rPr lang="ru-RU" dirty="0" err="1"/>
              <a:t>кардиачна</a:t>
            </a:r>
            <a:r>
              <a:rPr lang="ru-RU" dirty="0"/>
              <a:t> кахексия при </a:t>
            </a:r>
            <a:r>
              <a:rPr lang="ru-RU" dirty="0" err="1"/>
              <a:t>тежка</a:t>
            </a:r>
            <a:r>
              <a:rPr lang="ru-RU" dirty="0"/>
              <a:t>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- </a:t>
            </a:r>
            <a:r>
              <a:rPr lang="ru-RU" dirty="0" err="1"/>
              <a:t>чест</a:t>
            </a:r>
            <a:r>
              <a:rPr lang="ru-RU" dirty="0"/>
              <a:t> прием на малки порции </a:t>
            </a:r>
            <a:r>
              <a:rPr lang="ru-RU" dirty="0" err="1"/>
              <a:t>храна</a:t>
            </a:r>
            <a:endParaRPr lang="ru-RU" dirty="0"/>
          </a:p>
          <a:p>
            <a:r>
              <a:rPr lang="ru-RU" dirty="0" err="1"/>
              <a:t>преустановяване</a:t>
            </a:r>
            <a:r>
              <a:rPr lang="ru-RU" dirty="0"/>
              <a:t> на </a:t>
            </a:r>
            <a:r>
              <a:rPr lang="ru-RU" dirty="0" err="1"/>
              <a:t>пушенето</a:t>
            </a:r>
            <a:endParaRPr lang="ru-RU" dirty="0"/>
          </a:p>
          <a:p>
            <a:r>
              <a:rPr lang="ru-RU" dirty="0"/>
              <a:t>внимание при </a:t>
            </a:r>
            <a:r>
              <a:rPr lang="ru-RU" dirty="0" err="1"/>
              <a:t>пътуване</a:t>
            </a:r>
            <a:r>
              <a:rPr lang="ru-RU" dirty="0"/>
              <a:t> - </a:t>
            </a:r>
            <a:r>
              <a:rPr lang="ru-RU" dirty="0" err="1"/>
              <a:t>посещенията</a:t>
            </a:r>
            <a:r>
              <a:rPr lang="ru-RU" dirty="0"/>
              <a:t> на места с </a:t>
            </a:r>
            <a:r>
              <a:rPr lang="ru-RU" dirty="0" err="1"/>
              <a:t>голяма</a:t>
            </a:r>
            <a:r>
              <a:rPr lang="ru-RU" dirty="0"/>
              <a:t> </a:t>
            </a:r>
            <a:r>
              <a:rPr lang="ru-RU" dirty="0" err="1"/>
              <a:t>надморска</a:t>
            </a:r>
            <a:r>
              <a:rPr lang="ru-RU" dirty="0"/>
              <a:t> </a:t>
            </a:r>
            <a:r>
              <a:rPr lang="ru-RU" dirty="0" err="1"/>
              <a:t>височина</a:t>
            </a:r>
            <a:r>
              <a:rPr lang="ru-RU" dirty="0"/>
              <a:t> или </a:t>
            </a:r>
            <a:r>
              <a:rPr lang="ru-RU" dirty="0" err="1"/>
              <a:t>топъл</a:t>
            </a:r>
            <a:r>
              <a:rPr lang="ru-RU" dirty="0"/>
              <a:t> и влажен климат не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препоръчителни.Като</a:t>
            </a:r>
            <a:r>
              <a:rPr lang="ru-RU" dirty="0"/>
              <a:t> </a:t>
            </a:r>
            <a:r>
              <a:rPr lang="ru-RU" dirty="0" err="1"/>
              <a:t>цяло</a:t>
            </a:r>
            <a:r>
              <a:rPr lang="ru-RU" dirty="0"/>
              <a:t> кратки полети </a:t>
            </a:r>
            <a:r>
              <a:rPr lang="ru-RU" dirty="0" err="1"/>
              <a:t>са</a:t>
            </a:r>
            <a:r>
              <a:rPr lang="ru-RU" dirty="0"/>
              <a:t> за </a:t>
            </a:r>
            <a:r>
              <a:rPr lang="ru-RU" dirty="0" err="1"/>
              <a:t>предпочитане</a:t>
            </a:r>
            <a:r>
              <a:rPr lang="ru-RU" dirty="0"/>
              <a:t> пред </a:t>
            </a:r>
            <a:r>
              <a:rPr lang="ru-RU" dirty="0" err="1"/>
              <a:t>продължително</a:t>
            </a:r>
            <a:r>
              <a:rPr lang="ru-RU" dirty="0"/>
              <a:t> </a:t>
            </a:r>
            <a:r>
              <a:rPr lang="ru-RU" dirty="0" err="1"/>
              <a:t>пътуване</a:t>
            </a:r>
            <a:r>
              <a:rPr lang="ru-RU" dirty="0"/>
              <a:t> с друг вид транспорт.</a:t>
            </a:r>
          </a:p>
          <a:p>
            <a:r>
              <a:rPr lang="ru-RU" dirty="0"/>
              <a:t>внимание при </a:t>
            </a:r>
            <a:r>
              <a:rPr lang="ru-RU" dirty="0" err="1"/>
              <a:t>сексуална</a:t>
            </a:r>
            <a:r>
              <a:rPr lang="ru-RU" dirty="0"/>
              <a:t> </a:t>
            </a:r>
            <a:r>
              <a:rPr lang="ru-RU" dirty="0" err="1"/>
              <a:t>активност</a:t>
            </a:r>
            <a:r>
              <a:rPr lang="ru-RU" dirty="0"/>
              <a:t> - </a:t>
            </a:r>
            <a:r>
              <a:rPr lang="ru-RU" dirty="0" err="1"/>
              <a:t>пацинтите</a:t>
            </a:r>
            <a:r>
              <a:rPr lang="ru-RU" dirty="0"/>
              <a:t> с ІІ ФК по НИХА </a:t>
            </a:r>
            <a:r>
              <a:rPr lang="ru-RU" dirty="0" err="1"/>
              <a:t>имат</a:t>
            </a:r>
            <a:r>
              <a:rPr lang="ru-RU" dirty="0"/>
              <a:t> умерен, а </a:t>
            </a:r>
            <a:r>
              <a:rPr lang="ru-RU" dirty="0" err="1"/>
              <a:t>тези</a:t>
            </a:r>
            <a:r>
              <a:rPr lang="ru-RU" dirty="0"/>
              <a:t> с ІІІ – ІV </a:t>
            </a:r>
            <a:r>
              <a:rPr lang="ru-RU" dirty="0" err="1"/>
              <a:t>клас</a:t>
            </a:r>
            <a:r>
              <a:rPr lang="ru-RU" dirty="0"/>
              <a:t> </a:t>
            </a:r>
            <a:r>
              <a:rPr lang="ru-RU" dirty="0" err="1"/>
              <a:t>повишен</a:t>
            </a:r>
            <a:r>
              <a:rPr lang="ru-RU" dirty="0"/>
              <a:t> риск от декомпенсация, вследствие </a:t>
            </a:r>
            <a:r>
              <a:rPr lang="ru-RU" dirty="0" err="1"/>
              <a:t>сексуална</a:t>
            </a:r>
            <a:r>
              <a:rPr lang="ru-RU" dirty="0"/>
              <a:t> </a:t>
            </a:r>
            <a:r>
              <a:rPr lang="ru-RU" dirty="0" err="1"/>
              <a:t>активност</a:t>
            </a: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629754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88640"/>
            <a:ext cx="8856984" cy="6480720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имунизации</a:t>
            </a:r>
            <a:r>
              <a:rPr lang="ru-RU" dirty="0"/>
              <a:t> – независимо от </a:t>
            </a:r>
            <a:r>
              <a:rPr lang="ru-RU" dirty="0" err="1"/>
              <a:t>липсата</a:t>
            </a:r>
            <a:r>
              <a:rPr lang="ru-RU" dirty="0"/>
              <a:t> на </a:t>
            </a:r>
            <a:r>
              <a:rPr lang="ru-RU" dirty="0" err="1"/>
              <a:t>документирани</a:t>
            </a:r>
            <a:r>
              <a:rPr lang="ru-RU" dirty="0"/>
              <a:t> </a:t>
            </a:r>
            <a:r>
              <a:rPr lang="ru-RU" dirty="0" err="1"/>
              <a:t>данни</a:t>
            </a:r>
            <a:r>
              <a:rPr lang="ru-RU" dirty="0"/>
              <a:t> за положителен </a:t>
            </a:r>
            <a:r>
              <a:rPr lang="ru-RU" dirty="0" err="1"/>
              <a:t>ефект</a:t>
            </a:r>
            <a:r>
              <a:rPr lang="ru-RU" dirty="0"/>
              <a:t>, </a:t>
            </a:r>
            <a:r>
              <a:rPr lang="ru-RU" dirty="0" err="1"/>
              <a:t>пациентите</a:t>
            </a:r>
            <a:r>
              <a:rPr lang="ru-RU" dirty="0"/>
              <a:t>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се </a:t>
            </a:r>
            <a:r>
              <a:rPr lang="ru-RU" dirty="0" err="1"/>
              <a:t>съветват</a:t>
            </a:r>
            <a:r>
              <a:rPr lang="ru-RU" dirty="0"/>
              <a:t> да се </a:t>
            </a:r>
            <a:r>
              <a:rPr lang="ru-RU" dirty="0" err="1"/>
              <a:t>имунизират</a:t>
            </a:r>
            <a:r>
              <a:rPr lang="ru-RU" dirty="0"/>
              <a:t> с </a:t>
            </a:r>
            <a:r>
              <a:rPr lang="ru-RU" dirty="0" err="1"/>
              <a:t>пневмококова</a:t>
            </a:r>
            <a:r>
              <a:rPr lang="ru-RU" dirty="0"/>
              <a:t> и </a:t>
            </a:r>
            <a:r>
              <a:rPr lang="ru-RU" dirty="0" err="1"/>
              <a:t>противогрипна</a:t>
            </a:r>
            <a:r>
              <a:rPr lang="ru-RU" dirty="0"/>
              <a:t> </a:t>
            </a:r>
            <a:r>
              <a:rPr lang="ru-RU" dirty="0" err="1"/>
              <a:t>ваксина</a:t>
            </a:r>
            <a:endParaRPr lang="ru-RU" dirty="0"/>
          </a:p>
          <a:p>
            <a:r>
              <a:rPr lang="ru-RU" dirty="0"/>
              <a:t>лекарства,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се </a:t>
            </a:r>
            <a:r>
              <a:rPr lang="ru-RU" dirty="0" err="1"/>
              <a:t>избягват</a:t>
            </a:r>
            <a:r>
              <a:rPr lang="ru-RU" dirty="0"/>
              <a:t> или </a:t>
            </a:r>
            <a:r>
              <a:rPr lang="ru-RU" dirty="0" err="1"/>
              <a:t>употребяват</a:t>
            </a:r>
            <a:r>
              <a:rPr lang="ru-RU" dirty="0"/>
              <a:t> с </a:t>
            </a:r>
            <a:r>
              <a:rPr lang="ru-RU" dirty="0" err="1"/>
              <a:t>повишено</a:t>
            </a:r>
            <a:r>
              <a:rPr lang="ru-RU" dirty="0"/>
              <a:t> внимание – НСПВС, </a:t>
            </a:r>
            <a:r>
              <a:rPr lang="ru-RU" dirty="0" err="1"/>
              <a:t>кортикостероиди</a:t>
            </a:r>
            <a:r>
              <a:rPr lang="ru-RU" dirty="0"/>
              <a:t>(</a:t>
            </a:r>
            <a:r>
              <a:rPr lang="ru-RU" dirty="0" err="1"/>
              <a:t>задръжка</a:t>
            </a:r>
            <a:r>
              <a:rPr lang="ru-RU" dirty="0"/>
              <a:t> на </a:t>
            </a:r>
            <a:r>
              <a:rPr lang="ru-RU" dirty="0" err="1"/>
              <a:t>сол</a:t>
            </a:r>
            <a:r>
              <a:rPr lang="ru-RU" dirty="0"/>
              <a:t>)</a:t>
            </a:r>
          </a:p>
          <a:p>
            <a:r>
              <a:rPr lang="ru-RU" dirty="0"/>
              <a:t>режим на </a:t>
            </a:r>
            <a:r>
              <a:rPr lang="ru-RU" dirty="0" err="1"/>
              <a:t>физическа</a:t>
            </a:r>
            <a:r>
              <a:rPr lang="ru-RU" dirty="0"/>
              <a:t> </a:t>
            </a:r>
            <a:r>
              <a:rPr lang="ru-RU" dirty="0" err="1"/>
              <a:t>активност</a:t>
            </a:r>
            <a:r>
              <a:rPr lang="ru-RU" dirty="0"/>
              <a:t> и </a:t>
            </a:r>
            <a:r>
              <a:rPr lang="ru-RU" dirty="0" err="1"/>
              <a:t>почивка</a:t>
            </a:r>
            <a:r>
              <a:rPr lang="ru-RU" dirty="0"/>
              <a:t> – </a:t>
            </a:r>
          </a:p>
          <a:p>
            <a:pPr lvl="1"/>
            <a:r>
              <a:rPr lang="ru-RU" dirty="0"/>
              <a:t>режим на </a:t>
            </a:r>
            <a:r>
              <a:rPr lang="ru-RU" dirty="0" err="1"/>
              <a:t>пълна</a:t>
            </a:r>
            <a:r>
              <a:rPr lang="ru-RU" dirty="0"/>
              <a:t> </a:t>
            </a:r>
            <a:r>
              <a:rPr lang="ru-RU" dirty="0" err="1"/>
              <a:t>почивка</a:t>
            </a:r>
            <a:r>
              <a:rPr lang="ru-RU" dirty="0"/>
              <a:t> и на легло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назаначаван</a:t>
            </a:r>
            <a:r>
              <a:rPr lang="ru-RU" dirty="0"/>
              <a:t> при остра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и дестабилизация и </a:t>
            </a:r>
            <a:r>
              <a:rPr lang="ru-RU" dirty="0" err="1"/>
              <a:t>екзацербация</a:t>
            </a:r>
            <a:r>
              <a:rPr lang="ru-RU" dirty="0"/>
              <a:t> на </a:t>
            </a:r>
            <a:r>
              <a:rPr lang="ru-RU" dirty="0" err="1"/>
              <a:t>хроничната</a:t>
            </a:r>
            <a:r>
              <a:rPr lang="ru-RU" dirty="0"/>
              <a:t>. Но </a:t>
            </a:r>
            <a:r>
              <a:rPr lang="ru-RU" dirty="0" err="1"/>
              <a:t>дори</a:t>
            </a:r>
            <a:r>
              <a:rPr lang="ru-RU" dirty="0"/>
              <a:t> и </a:t>
            </a:r>
            <a:r>
              <a:rPr lang="ru-RU" dirty="0" err="1"/>
              <a:t>тогава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се </a:t>
            </a:r>
            <a:r>
              <a:rPr lang="ru-RU" dirty="0" err="1"/>
              <a:t>извършват</a:t>
            </a:r>
            <a:r>
              <a:rPr lang="ru-RU" dirty="0"/>
              <a:t> </a:t>
            </a:r>
            <a:r>
              <a:rPr lang="ru-RU" dirty="0" err="1"/>
              <a:t>първо</a:t>
            </a:r>
            <a:r>
              <a:rPr lang="ru-RU" dirty="0"/>
              <a:t> </a:t>
            </a:r>
            <a:r>
              <a:rPr lang="ru-RU" dirty="0" err="1"/>
              <a:t>пасивни</a:t>
            </a:r>
            <a:r>
              <a:rPr lang="ru-RU" dirty="0"/>
              <a:t>, а след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активни</a:t>
            </a:r>
            <a:r>
              <a:rPr lang="ru-RU" dirty="0"/>
              <a:t> движения в </a:t>
            </a:r>
            <a:r>
              <a:rPr lang="ru-RU" dirty="0" err="1"/>
              <a:t>леглото</a:t>
            </a:r>
            <a:r>
              <a:rPr lang="ru-RU" dirty="0"/>
              <a:t> и </a:t>
            </a:r>
            <a:r>
              <a:rPr lang="ru-RU" dirty="0" err="1"/>
              <a:t>дихателна</a:t>
            </a:r>
            <a:r>
              <a:rPr lang="ru-RU" dirty="0"/>
              <a:t> гимнастика.</a:t>
            </a:r>
          </a:p>
          <a:p>
            <a:pPr lvl="1"/>
            <a:r>
              <a:rPr lang="ru-RU" dirty="0"/>
              <a:t>В </a:t>
            </a:r>
            <a:r>
              <a:rPr lang="ru-RU" dirty="0" err="1"/>
              <a:t>стабилно</a:t>
            </a:r>
            <a:r>
              <a:rPr lang="ru-RU" dirty="0"/>
              <a:t> </a:t>
            </a:r>
            <a:r>
              <a:rPr lang="ru-RU" dirty="0" err="1"/>
              <a:t>състояние</a:t>
            </a:r>
            <a:r>
              <a:rPr lang="ru-RU" dirty="0"/>
              <a:t> </a:t>
            </a:r>
            <a:r>
              <a:rPr lang="ru-RU" dirty="0" err="1"/>
              <a:t>пациентите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бъдат</a:t>
            </a:r>
            <a:r>
              <a:rPr lang="ru-RU" dirty="0"/>
              <a:t> </a:t>
            </a:r>
            <a:r>
              <a:rPr lang="ru-RU" dirty="0" err="1"/>
              <a:t>окуражавани</a:t>
            </a:r>
            <a:r>
              <a:rPr lang="ru-RU" dirty="0"/>
              <a:t> да </a:t>
            </a:r>
            <a:r>
              <a:rPr lang="ru-RU" dirty="0" err="1"/>
              <a:t>извършват</a:t>
            </a:r>
            <a:r>
              <a:rPr lang="ru-RU" dirty="0"/>
              <a:t> </a:t>
            </a:r>
            <a:r>
              <a:rPr lang="ru-RU" dirty="0" err="1"/>
              <a:t>всичики</a:t>
            </a:r>
            <a:r>
              <a:rPr lang="ru-RU" dirty="0"/>
              <a:t> </a:t>
            </a:r>
            <a:r>
              <a:rPr lang="ru-RU" dirty="0" err="1"/>
              <a:t>ежедневни</a:t>
            </a:r>
            <a:r>
              <a:rPr lang="ru-RU" dirty="0"/>
              <a:t> активности, </a:t>
            </a:r>
            <a:r>
              <a:rPr lang="ru-RU" dirty="0" err="1"/>
              <a:t>които</a:t>
            </a:r>
            <a:r>
              <a:rPr lang="ru-RU" dirty="0"/>
              <a:t> не </a:t>
            </a:r>
            <a:r>
              <a:rPr lang="ru-RU" dirty="0" err="1"/>
              <a:t>предизвикват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Нещо</a:t>
            </a:r>
            <a:r>
              <a:rPr lang="ru-RU" dirty="0"/>
              <a:t> </a:t>
            </a:r>
            <a:r>
              <a:rPr lang="ru-RU" dirty="0" err="1"/>
              <a:t>повече</a:t>
            </a:r>
            <a:r>
              <a:rPr lang="ru-RU" dirty="0"/>
              <a:t> </a:t>
            </a:r>
            <a:r>
              <a:rPr lang="ru-RU" dirty="0" err="1"/>
              <a:t>пацинтите</a:t>
            </a:r>
            <a:r>
              <a:rPr lang="ru-RU" dirty="0"/>
              <a:t> от ІІ – ІІІ ФК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провеждат</a:t>
            </a:r>
            <a:r>
              <a:rPr lang="ru-RU" dirty="0"/>
              <a:t> </a:t>
            </a:r>
            <a:r>
              <a:rPr lang="ru-RU" dirty="0" err="1"/>
              <a:t>тренировъчна</a:t>
            </a:r>
            <a:r>
              <a:rPr lang="ru-RU" dirty="0"/>
              <a:t> </a:t>
            </a:r>
            <a:r>
              <a:rPr lang="ru-RU" dirty="0" err="1"/>
              <a:t>програма</a:t>
            </a:r>
            <a:r>
              <a:rPr lang="ru-RU" dirty="0"/>
              <a:t> с </a:t>
            </a:r>
            <a:r>
              <a:rPr lang="ru-RU" dirty="0" err="1"/>
              <a:t>аеробни</a:t>
            </a:r>
            <a:r>
              <a:rPr lang="ru-RU" dirty="0"/>
              <a:t> физически упражнения и </a:t>
            </a:r>
            <a:r>
              <a:rPr lang="ru-RU" dirty="0" err="1"/>
              <a:t>стремеж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достигане</a:t>
            </a:r>
            <a:r>
              <a:rPr lang="ru-RU" dirty="0"/>
              <a:t> на 60-80% от </a:t>
            </a:r>
            <a:r>
              <a:rPr lang="ru-RU" dirty="0" err="1"/>
              <a:t>предвидената</a:t>
            </a:r>
            <a:r>
              <a:rPr lang="ru-RU" dirty="0"/>
              <a:t> </a:t>
            </a:r>
            <a:r>
              <a:rPr lang="ru-RU" dirty="0" err="1"/>
              <a:t>максимална</a:t>
            </a:r>
            <a:r>
              <a:rPr lang="ru-RU" dirty="0"/>
              <a:t> </a:t>
            </a:r>
            <a:r>
              <a:rPr lang="ru-RU" dirty="0" err="1"/>
              <a:t>честота</a:t>
            </a:r>
            <a:r>
              <a:rPr lang="ru-RU" dirty="0"/>
              <a:t> и </a:t>
            </a:r>
            <a:r>
              <a:rPr lang="ru-RU" dirty="0" err="1"/>
              <a:t>бавно</a:t>
            </a:r>
            <a:r>
              <a:rPr lang="ru-RU" dirty="0"/>
              <a:t>, постепенно </a:t>
            </a:r>
            <a:r>
              <a:rPr lang="ru-RU" dirty="0" err="1"/>
              <a:t>увеличаване</a:t>
            </a:r>
            <a:r>
              <a:rPr lang="ru-RU" dirty="0"/>
              <a:t> на </a:t>
            </a:r>
            <a:r>
              <a:rPr lang="ru-RU" dirty="0" err="1"/>
              <a:t>натоварването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По-увредените</a:t>
            </a:r>
            <a:r>
              <a:rPr lang="ru-RU" dirty="0"/>
              <a:t> </a:t>
            </a:r>
            <a:r>
              <a:rPr lang="ru-RU" dirty="0" err="1"/>
              <a:t>пациенти</a:t>
            </a:r>
            <a:r>
              <a:rPr lang="ru-RU" dirty="0"/>
              <a:t>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провеждат</a:t>
            </a:r>
            <a:r>
              <a:rPr lang="ru-RU" dirty="0"/>
              <a:t> </a:t>
            </a:r>
            <a:r>
              <a:rPr lang="ru-RU" dirty="0" err="1"/>
              <a:t>неколкократни</a:t>
            </a:r>
            <a:r>
              <a:rPr lang="ru-RU" dirty="0"/>
              <a:t> 5-10 </a:t>
            </a:r>
            <a:r>
              <a:rPr lang="ru-RU" dirty="0" err="1"/>
              <a:t>минутни</a:t>
            </a:r>
            <a:r>
              <a:rPr lang="ru-RU" dirty="0"/>
              <a:t> тренировки ежедневно, а </a:t>
            </a:r>
            <a:r>
              <a:rPr lang="ru-RU" dirty="0" err="1"/>
              <a:t>пациентите</a:t>
            </a:r>
            <a:r>
              <a:rPr lang="ru-RU" dirty="0"/>
              <a:t> с </a:t>
            </a:r>
            <a:r>
              <a:rPr lang="ru-RU" dirty="0" err="1"/>
              <a:t>по-добър</a:t>
            </a:r>
            <a:r>
              <a:rPr lang="ru-RU" dirty="0"/>
              <a:t> функционален </a:t>
            </a:r>
            <a:r>
              <a:rPr lang="ru-RU" dirty="0" err="1"/>
              <a:t>клас</a:t>
            </a:r>
            <a:r>
              <a:rPr lang="ru-RU" dirty="0"/>
              <a:t>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провеждат</a:t>
            </a:r>
            <a:r>
              <a:rPr lang="ru-RU" dirty="0"/>
              <a:t> </a:t>
            </a:r>
            <a:r>
              <a:rPr lang="ru-RU" dirty="0" err="1"/>
              <a:t>по-продължителни</a:t>
            </a:r>
            <a:r>
              <a:rPr lang="ru-RU" dirty="0"/>
              <a:t> </a:t>
            </a:r>
            <a:r>
              <a:rPr lang="ru-RU" dirty="0" err="1"/>
              <a:t>сесии</a:t>
            </a:r>
            <a:r>
              <a:rPr lang="ru-RU" dirty="0"/>
              <a:t> - 20-30 </a:t>
            </a:r>
            <a:r>
              <a:rPr lang="ru-RU" dirty="0" err="1"/>
              <a:t>минуни</a:t>
            </a:r>
            <a:r>
              <a:rPr lang="ru-RU" dirty="0"/>
              <a:t> – 3-5 </a:t>
            </a:r>
            <a:r>
              <a:rPr lang="ru-RU" dirty="0" err="1"/>
              <a:t>пъти</a:t>
            </a:r>
            <a:r>
              <a:rPr lang="ru-RU" dirty="0"/>
              <a:t> седмично.</a:t>
            </a: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4991812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Остра </a:t>
            </a:r>
            <a:r>
              <a:rPr lang="ru-RU" b="1" dirty="0" err="1"/>
              <a:t>застойна</a:t>
            </a:r>
            <a:r>
              <a:rPr lang="ru-RU" b="1" dirty="0"/>
              <a:t> </a:t>
            </a:r>
            <a:r>
              <a:rPr lang="ru-RU" b="1" dirty="0" err="1"/>
              <a:t>левокамерна</a:t>
            </a:r>
            <a:r>
              <a:rPr lang="ru-RU" b="1" dirty="0"/>
              <a:t> </a:t>
            </a:r>
            <a:r>
              <a:rPr lang="ru-RU" b="1" dirty="0" err="1"/>
              <a:t>сърдечна</a:t>
            </a:r>
            <a:r>
              <a:rPr lang="ru-RU" b="1" dirty="0"/>
              <a:t> </a:t>
            </a:r>
            <a:r>
              <a:rPr lang="ru-RU" b="1" dirty="0" err="1"/>
              <a:t>недостатъчност</a:t>
            </a:r>
            <a:br>
              <a:rPr lang="ru-RU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1600200"/>
            <a:ext cx="8856984" cy="4925144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err="1"/>
              <a:t>Етиология</a:t>
            </a:r>
            <a:r>
              <a:rPr lang="ru-RU" b="1" dirty="0"/>
              <a:t>:</a:t>
            </a:r>
            <a:r>
              <a:rPr lang="ru-RU" dirty="0"/>
              <a:t> </a:t>
            </a:r>
            <a:r>
              <a:rPr lang="ru-RU" dirty="0" err="1"/>
              <a:t>Най</a:t>
            </a:r>
            <a:r>
              <a:rPr lang="ru-RU" dirty="0"/>
              <a:t>-честите причини </a:t>
            </a:r>
            <a:r>
              <a:rPr lang="ru-RU" dirty="0" err="1"/>
              <a:t>са</a:t>
            </a:r>
            <a:r>
              <a:rPr lang="ru-RU" dirty="0"/>
              <a:t>: </a:t>
            </a:r>
            <a:r>
              <a:rPr lang="ru-RU" dirty="0" err="1"/>
              <a:t>остър</a:t>
            </a:r>
            <a:r>
              <a:rPr lang="ru-RU" dirty="0"/>
              <a:t> </a:t>
            </a:r>
            <a:r>
              <a:rPr lang="ru-RU" dirty="0" err="1"/>
              <a:t>миокарден</a:t>
            </a:r>
            <a:r>
              <a:rPr lang="ru-RU" dirty="0"/>
              <a:t> инфаркт, </a:t>
            </a:r>
            <a:r>
              <a:rPr lang="ru-RU" dirty="0" err="1"/>
              <a:t>остър</a:t>
            </a:r>
            <a:r>
              <a:rPr lang="ru-RU" dirty="0"/>
              <a:t> миокардит, </a:t>
            </a:r>
            <a:r>
              <a:rPr lang="ru-RU" dirty="0" err="1"/>
              <a:t>хипертонична</a:t>
            </a:r>
            <a:r>
              <a:rPr lang="ru-RU" dirty="0"/>
              <a:t> криза, остро </a:t>
            </a:r>
            <a:r>
              <a:rPr lang="ru-RU" dirty="0" err="1"/>
              <a:t>настъпила</a:t>
            </a:r>
            <a:r>
              <a:rPr lang="ru-RU" dirty="0"/>
              <a:t> </a:t>
            </a:r>
            <a:r>
              <a:rPr lang="ru-RU" dirty="0" err="1"/>
              <a:t>митрална</a:t>
            </a:r>
            <a:r>
              <a:rPr lang="ru-RU" dirty="0"/>
              <a:t> </a:t>
            </a:r>
            <a:r>
              <a:rPr lang="ru-RU" dirty="0" err="1"/>
              <a:t>инсуфициенция</a:t>
            </a:r>
            <a:r>
              <a:rPr lang="ru-RU" dirty="0"/>
              <a:t>, </a:t>
            </a:r>
            <a:r>
              <a:rPr lang="ru-RU" dirty="0" err="1"/>
              <a:t>руптура</a:t>
            </a:r>
            <a:r>
              <a:rPr lang="ru-RU" dirty="0"/>
              <a:t> на </a:t>
            </a:r>
            <a:r>
              <a:rPr lang="ru-RU" dirty="0" err="1"/>
              <a:t>междукамерната</a:t>
            </a:r>
            <a:r>
              <a:rPr lang="ru-RU" dirty="0"/>
              <a:t> преграда и др.</a:t>
            </a:r>
          </a:p>
          <a:p>
            <a:r>
              <a:rPr lang="ru-RU" b="1" dirty="0"/>
              <a:t>Патофизиология:</a:t>
            </a:r>
            <a:r>
              <a:rPr lang="ru-RU" dirty="0"/>
              <a:t> </a:t>
            </a:r>
          </a:p>
          <a:p>
            <a:pPr lvl="1"/>
            <a:r>
              <a:rPr lang="ru-RU" dirty="0"/>
              <a:t>остро се </a:t>
            </a:r>
            <a:r>
              <a:rPr lang="ru-RU" dirty="0" err="1"/>
              <a:t>повишава</a:t>
            </a:r>
            <a:r>
              <a:rPr lang="ru-RU" dirty="0"/>
              <a:t> </a:t>
            </a:r>
            <a:r>
              <a:rPr lang="ru-RU" dirty="0" err="1"/>
              <a:t>налягането</a:t>
            </a:r>
            <a:r>
              <a:rPr lang="ru-RU" dirty="0"/>
              <a:t> в </a:t>
            </a:r>
            <a:r>
              <a:rPr lang="ru-RU" dirty="0" err="1"/>
              <a:t>белодробната</a:t>
            </a:r>
            <a:r>
              <a:rPr lang="ru-RU" dirty="0"/>
              <a:t> </a:t>
            </a:r>
            <a:r>
              <a:rPr lang="ru-RU" dirty="0" err="1"/>
              <a:t>венозна</a:t>
            </a:r>
            <a:r>
              <a:rPr lang="ru-RU" dirty="0"/>
              <a:t> система. </a:t>
            </a:r>
          </a:p>
          <a:p>
            <a:pPr lvl="1"/>
            <a:r>
              <a:rPr lang="ru-RU" dirty="0" err="1"/>
              <a:t>Повишава</a:t>
            </a:r>
            <a:r>
              <a:rPr lang="ru-RU" dirty="0"/>
              <a:t> се и </a:t>
            </a:r>
            <a:r>
              <a:rPr lang="ru-RU" dirty="0" err="1"/>
              <a:t>белодробното</a:t>
            </a:r>
            <a:r>
              <a:rPr lang="ru-RU" dirty="0"/>
              <a:t> </a:t>
            </a:r>
            <a:r>
              <a:rPr lang="ru-RU" dirty="0" err="1"/>
              <a:t>капилярно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, и </a:t>
            </a: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надмине</a:t>
            </a:r>
            <a:r>
              <a:rPr lang="ru-RU" dirty="0"/>
              <a:t> </a:t>
            </a:r>
            <a:r>
              <a:rPr lang="ru-RU" dirty="0" err="1"/>
              <a:t>онкотичното</a:t>
            </a:r>
            <a:r>
              <a:rPr lang="ru-RU" dirty="0"/>
              <a:t> (</a:t>
            </a:r>
            <a:r>
              <a:rPr lang="ru-RU" dirty="0" err="1"/>
              <a:t>повиши</a:t>
            </a:r>
            <a:r>
              <a:rPr lang="ru-RU" dirty="0"/>
              <a:t> се над 30 </a:t>
            </a:r>
            <a:r>
              <a:rPr lang="ru-RU" dirty="0" err="1"/>
              <a:t>mmHg</a:t>
            </a:r>
            <a:r>
              <a:rPr lang="ru-RU" dirty="0"/>
              <a:t>) </a:t>
            </a:r>
            <a:r>
              <a:rPr lang="ru-RU" dirty="0" err="1"/>
              <a:t>настъпва</a:t>
            </a:r>
            <a:r>
              <a:rPr lang="ru-RU" dirty="0"/>
              <a:t> излив на </a:t>
            </a:r>
            <a:r>
              <a:rPr lang="ru-RU" dirty="0" err="1"/>
              <a:t>течност</a:t>
            </a:r>
            <a:r>
              <a:rPr lang="ru-RU" dirty="0"/>
              <a:t> и </a:t>
            </a:r>
            <a:r>
              <a:rPr lang="ru-RU" dirty="0" err="1"/>
              <a:t>белтъци</a:t>
            </a:r>
            <a:r>
              <a:rPr lang="ru-RU" dirty="0"/>
              <a:t> в </a:t>
            </a:r>
            <a:r>
              <a:rPr lang="ru-RU" dirty="0" err="1"/>
              <a:t>интерстициума</a:t>
            </a:r>
            <a:r>
              <a:rPr lang="ru-RU" dirty="0"/>
              <a:t> на </a:t>
            </a:r>
            <a:r>
              <a:rPr lang="ru-RU" dirty="0" err="1"/>
              <a:t>белия</a:t>
            </a:r>
            <a:r>
              <a:rPr lang="ru-RU" dirty="0"/>
              <a:t> </a:t>
            </a:r>
            <a:r>
              <a:rPr lang="ru-RU" dirty="0" err="1"/>
              <a:t>дроб</a:t>
            </a:r>
            <a:r>
              <a:rPr lang="ru-RU" dirty="0"/>
              <a:t> (</a:t>
            </a:r>
            <a:r>
              <a:rPr lang="ru-RU" dirty="0" err="1"/>
              <a:t>настъпва</a:t>
            </a:r>
            <a:r>
              <a:rPr lang="ru-RU" dirty="0"/>
              <a:t> </a:t>
            </a:r>
            <a:r>
              <a:rPr lang="ru-RU" dirty="0" err="1"/>
              <a:t>кардиална</a:t>
            </a:r>
            <a:r>
              <a:rPr lang="ru-RU" dirty="0"/>
              <a:t> астма), а </a:t>
            </a:r>
            <a:r>
              <a:rPr lang="ru-RU" dirty="0" err="1"/>
              <a:t>по-късно</a:t>
            </a:r>
            <a:r>
              <a:rPr lang="ru-RU" dirty="0"/>
              <a:t> в </a:t>
            </a:r>
            <a:r>
              <a:rPr lang="ru-RU" dirty="0" err="1"/>
              <a:t>алвеолите</a:t>
            </a:r>
            <a:r>
              <a:rPr lang="ru-RU" dirty="0"/>
              <a:t> (</a:t>
            </a:r>
            <a:r>
              <a:rPr lang="ru-RU" dirty="0" err="1"/>
              <a:t>настъпва</a:t>
            </a:r>
            <a:r>
              <a:rPr lang="ru-RU" dirty="0"/>
              <a:t> </a:t>
            </a:r>
            <a:r>
              <a:rPr lang="ru-RU" dirty="0" err="1"/>
              <a:t>белодробен</a:t>
            </a:r>
            <a:r>
              <a:rPr lang="ru-RU" dirty="0"/>
              <a:t> </a:t>
            </a:r>
            <a:r>
              <a:rPr lang="ru-RU" dirty="0" err="1"/>
              <a:t>оток</a:t>
            </a:r>
            <a:r>
              <a:rPr lang="ru-RU" dirty="0"/>
              <a:t>).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4654596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23528" y="-387424"/>
            <a:ext cx="8229600" cy="1143000"/>
          </a:xfrm>
        </p:spPr>
        <p:txBody>
          <a:bodyPr/>
          <a:lstStyle/>
          <a:p>
            <a:r>
              <a:rPr lang="ru-RU" dirty="0" err="1"/>
              <a:t>Кардиална</a:t>
            </a:r>
            <a:r>
              <a:rPr lang="ru-RU" dirty="0"/>
              <a:t> астма.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Проявява</a:t>
            </a:r>
            <a:r>
              <a:rPr lang="ru-RU" dirty="0"/>
              <a:t> се с: </a:t>
            </a:r>
            <a:r>
              <a:rPr lang="ru-RU" dirty="0" err="1"/>
              <a:t>пристъпи</a:t>
            </a:r>
            <a:r>
              <a:rPr lang="ru-RU" dirty="0"/>
              <a:t> на </a:t>
            </a:r>
            <a:r>
              <a:rPr lang="ru-RU" dirty="0" err="1"/>
              <a:t>задух</a:t>
            </a:r>
            <a:r>
              <a:rPr lang="ru-RU" dirty="0"/>
              <a:t>, </a:t>
            </a:r>
            <a:r>
              <a:rPr lang="ru-RU" dirty="0" err="1"/>
              <a:t>съпроводени</a:t>
            </a:r>
            <a:r>
              <a:rPr lang="ru-RU" dirty="0"/>
              <a:t> с </a:t>
            </a:r>
            <a:r>
              <a:rPr lang="ru-RU" dirty="0" err="1"/>
              <a:t>повърхностно</a:t>
            </a:r>
            <a:r>
              <a:rPr lang="ru-RU" dirty="0"/>
              <a:t> и </a:t>
            </a:r>
            <a:r>
              <a:rPr lang="ru-RU" dirty="0" err="1"/>
              <a:t>учестено</a:t>
            </a:r>
            <a:r>
              <a:rPr lang="ru-RU" dirty="0"/>
              <a:t> </a:t>
            </a:r>
            <a:r>
              <a:rPr lang="ru-RU" dirty="0" err="1"/>
              <a:t>дишане</a:t>
            </a:r>
            <a:r>
              <a:rPr lang="ru-RU" dirty="0"/>
              <a:t>. </a:t>
            </a:r>
          </a:p>
          <a:p>
            <a:r>
              <a:rPr lang="ru-RU" dirty="0" err="1"/>
              <a:t>Най-често</a:t>
            </a:r>
            <a:r>
              <a:rPr lang="ru-RU" dirty="0"/>
              <a:t> </a:t>
            </a:r>
            <a:r>
              <a:rPr lang="ru-RU" dirty="0" err="1"/>
              <a:t>възникват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нощта</a:t>
            </a:r>
            <a:r>
              <a:rPr lang="ru-RU" dirty="0"/>
              <a:t>. </a:t>
            </a:r>
            <a:r>
              <a:rPr lang="ru-RU" dirty="0" err="1"/>
              <a:t>Болните</a:t>
            </a:r>
            <a:r>
              <a:rPr lang="ru-RU" dirty="0"/>
              <a:t> се </a:t>
            </a:r>
            <a:r>
              <a:rPr lang="ru-RU" dirty="0" err="1"/>
              <a:t>събуждат</a:t>
            </a:r>
            <a:r>
              <a:rPr lang="ru-RU" dirty="0"/>
              <a:t>, </a:t>
            </a:r>
            <a:r>
              <a:rPr lang="ru-RU" dirty="0" err="1"/>
              <a:t>сядат</a:t>
            </a:r>
            <a:r>
              <a:rPr lang="ru-RU" dirty="0"/>
              <a:t> в </a:t>
            </a:r>
            <a:r>
              <a:rPr lang="ru-RU" dirty="0" err="1"/>
              <a:t>леглото</a:t>
            </a:r>
            <a:r>
              <a:rPr lang="ru-RU" dirty="0"/>
              <a:t> или </a:t>
            </a:r>
            <a:r>
              <a:rPr lang="ru-RU" dirty="0" err="1"/>
              <a:t>стават</a:t>
            </a:r>
            <a:r>
              <a:rPr lang="ru-RU" dirty="0"/>
              <a:t>, но </a:t>
            </a:r>
            <a:r>
              <a:rPr lang="ru-RU" dirty="0" err="1"/>
              <a:t>задухът</a:t>
            </a:r>
            <a:r>
              <a:rPr lang="ru-RU" dirty="0"/>
              <a:t> не се </a:t>
            </a:r>
            <a:r>
              <a:rPr lang="ru-RU" dirty="0" err="1"/>
              <a:t>успокоява</a:t>
            </a:r>
            <a:r>
              <a:rPr lang="ru-RU" dirty="0"/>
              <a:t> (за </a:t>
            </a:r>
            <a:r>
              <a:rPr lang="ru-RU" dirty="0" err="1"/>
              <a:t>разлика</a:t>
            </a:r>
            <a:r>
              <a:rPr lang="ru-RU" dirty="0"/>
              <a:t> от </a:t>
            </a:r>
            <a:r>
              <a:rPr lang="ru-RU" dirty="0" err="1"/>
              <a:t>ортопнеята</a:t>
            </a:r>
            <a:r>
              <a:rPr lang="ru-RU" dirty="0"/>
              <a:t>).</a:t>
            </a:r>
          </a:p>
          <a:p>
            <a:r>
              <a:rPr lang="ru-RU" dirty="0"/>
              <a:t>суха, </a:t>
            </a:r>
            <a:r>
              <a:rPr lang="ru-RU" dirty="0" err="1"/>
              <a:t>дразнеща</a:t>
            </a:r>
            <a:r>
              <a:rPr lang="ru-RU" dirty="0"/>
              <a:t> </a:t>
            </a:r>
            <a:r>
              <a:rPr lang="ru-RU" dirty="0" err="1"/>
              <a:t>кашлица</a:t>
            </a:r>
            <a:r>
              <a:rPr lang="ru-RU" dirty="0"/>
              <a:t>;</a:t>
            </a:r>
          </a:p>
          <a:p>
            <a:r>
              <a:rPr lang="ru-RU" dirty="0" err="1"/>
              <a:t>бледост</a:t>
            </a:r>
            <a:r>
              <a:rPr lang="ru-RU" dirty="0"/>
              <a:t>, </a:t>
            </a:r>
            <a:r>
              <a:rPr lang="ru-RU" dirty="0" err="1"/>
              <a:t>изпотяване</a:t>
            </a:r>
            <a:r>
              <a:rPr lang="ru-RU" dirty="0"/>
              <a:t>, цианоза по </a:t>
            </a:r>
            <a:r>
              <a:rPr lang="ru-RU" dirty="0" err="1"/>
              <a:t>устните</a:t>
            </a:r>
            <a:r>
              <a:rPr lang="ru-RU" dirty="0"/>
              <a:t>;</a:t>
            </a:r>
          </a:p>
          <a:p>
            <a:r>
              <a:rPr lang="ru-RU" dirty="0" err="1"/>
              <a:t>сърцебиене</a:t>
            </a:r>
            <a:r>
              <a:rPr lang="ru-RU" dirty="0"/>
              <a:t>;</a:t>
            </a:r>
          </a:p>
          <a:p>
            <a:r>
              <a:rPr lang="ru-RU" dirty="0" err="1"/>
              <a:t>неспокойствие</a:t>
            </a:r>
            <a:r>
              <a:rPr lang="ru-RU" dirty="0"/>
              <a:t>, страх.</a:t>
            </a:r>
          </a:p>
          <a:p>
            <a:r>
              <a:rPr lang="ru-RU" dirty="0"/>
              <a:t>При </a:t>
            </a:r>
            <a:r>
              <a:rPr lang="ru-RU" dirty="0" err="1"/>
              <a:t>аускултация</a:t>
            </a:r>
            <a:r>
              <a:rPr lang="ru-RU" dirty="0"/>
              <a:t> на белите </a:t>
            </a:r>
            <a:r>
              <a:rPr lang="ru-RU" dirty="0" err="1"/>
              <a:t>дробове</a:t>
            </a:r>
            <a:r>
              <a:rPr lang="ru-RU" dirty="0"/>
              <a:t> се </a:t>
            </a:r>
            <a:r>
              <a:rPr lang="ru-RU" dirty="0" err="1"/>
              <a:t>чуват</a:t>
            </a:r>
            <a:r>
              <a:rPr lang="ru-RU" dirty="0"/>
              <a:t> </a:t>
            </a:r>
            <a:r>
              <a:rPr lang="ru-RU" dirty="0" err="1"/>
              <a:t>влажни</a:t>
            </a:r>
            <a:r>
              <a:rPr lang="ru-RU" dirty="0"/>
              <a:t> </a:t>
            </a:r>
            <a:r>
              <a:rPr lang="ru-RU" dirty="0" err="1"/>
              <a:t>хрипове</a:t>
            </a:r>
            <a:r>
              <a:rPr lang="ru-RU" dirty="0"/>
              <a:t>, </a:t>
            </a:r>
            <a:r>
              <a:rPr lang="ru-RU" dirty="0" err="1"/>
              <a:t>предимно</a:t>
            </a:r>
            <a:r>
              <a:rPr lang="ru-RU" dirty="0"/>
              <a:t> в </a:t>
            </a:r>
            <a:r>
              <a:rPr lang="ru-RU" dirty="0" err="1"/>
              <a:t>белодробните</a:t>
            </a:r>
            <a:r>
              <a:rPr lang="ru-RU" dirty="0"/>
              <a:t> </a:t>
            </a:r>
            <a:r>
              <a:rPr lang="ru-RU" dirty="0" err="1"/>
              <a:t>основи</a:t>
            </a:r>
            <a:r>
              <a:rPr lang="ru-RU" dirty="0"/>
              <a:t>.</a:t>
            </a:r>
          </a:p>
          <a:p>
            <a:r>
              <a:rPr lang="ru-RU" dirty="0" err="1"/>
              <a:t>Рентгенографията</a:t>
            </a:r>
            <a:r>
              <a:rPr lang="ru-RU" dirty="0"/>
              <a:t> на белите </a:t>
            </a:r>
            <a:r>
              <a:rPr lang="ru-RU" dirty="0" err="1"/>
              <a:t>дробове</a:t>
            </a:r>
            <a:r>
              <a:rPr lang="ru-RU" dirty="0"/>
              <a:t> </a:t>
            </a:r>
            <a:r>
              <a:rPr lang="ru-RU" dirty="0" err="1"/>
              <a:t>показва</a:t>
            </a:r>
            <a:r>
              <a:rPr lang="ru-RU" dirty="0"/>
              <a:t> интерстициален </a:t>
            </a:r>
            <a:r>
              <a:rPr lang="ru-RU" dirty="0" err="1"/>
              <a:t>оток</a:t>
            </a:r>
            <a:r>
              <a:rPr lang="ru-RU" dirty="0"/>
              <a:t>. </a:t>
            </a:r>
          </a:p>
          <a:p>
            <a:r>
              <a:rPr lang="ru-RU" dirty="0"/>
              <a:t>Чрез </a:t>
            </a:r>
            <a:r>
              <a:rPr lang="ru-RU" dirty="0" err="1"/>
              <a:t>ехокардиографията</a:t>
            </a:r>
            <a:r>
              <a:rPr lang="ru-RU" dirty="0"/>
              <a:t> се </a:t>
            </a:r>
            <a:r>
              <a:rPr lang="ru-RU" dirty="0" err="1"/>
              <a:t>установяват</a:t>
            </a:r>
            <a:r>
              <a:rPr lang="ru-RU" dirty="0"/>
              <a:t> </a:t>
            </a:r>
            <a:r>
              <a:rPr lang="ru-RU" dirty="0" err="1"/>
              <a:t>белези</a:t>
            </a:r>
            <a:r>
              <a:rPr lang="ru-RU" dirty="0"/>
              <a:t> на </a:t>
            </a:r>
            <a:r>
              <a:rPr lang="ru-RU" dirty="0" err="1"/>
              <a:t>основното</a:t>
            </a:r>
            <a:r>
              <a:rPr lang="ru-RU" dirty="0"/>
              <a:t> </a:t>
            </a:r>
            <a:r>
              <a:rPr lang="ru-RU" dirty="0" err="1"/>
              <a:t>сърдечно</a:t>
            </a:r>
            <a:r>
              <a:rPr lang="ru-RU" dirty="0"/>
              <a:t> </a:t>
            </a:r>
            <a:r>
              <a:rPr lang="ru-RU" dirty="0" err="1"/>
              <a:t>заболяване</a:t>
            </a:r>
            <a:r>
              <a:rPr lang="ru-RU" dirty="0"/>
              <a:t>, довело до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.</a:t>
            </a:r>
          </a:p>
          <a:p>
            <a:r>
              <a:rPr lang="ru-RU" dirty="0" err="1"/>
              <a:t>Кардиалната</a:t>
            </a:r>
            <a:r>
              <a:rPr lang="ru-RU" dirty="0"/>
              <a:t> астма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първа</a:t>
            </a:r>
            <a:r>
              <a:rPr lang="ru-RU" dirty="0"/>
              <a:t> </a:t>
            </a:r>
            <a:r>
              <a:rPr lang="ru-RU" dirty="0" err="1"/>
              <a:t>изява</a:t>
            </a:r>
            <a:r>
              <a:rPr lang="ru-RU" dirty="0"/>
              <a:t> на остра </a:t>
            </a:r>
            <a:r>
              <a:rPr lang="ru-RU" dirty="0" err="1"/>
              <a:t>левокамерна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или да </a:t>
            </a:r>
            <a:r>
              <a:rPr lang="ru-RU" dirty="0" err="1"/>
              <a:t>възникне</a:t>
            </a:r>
            <a:r>
              <a:rPr lang="ru-RU" dirty="0"/>
              <a:t> на фона на </a:t>
            </a:r>
            <a:r>
              <a:rPr lang="ru-RU" dirty="0" err="1"/>
              <a:t>хронична</a:t>
            </a:r>
            <a:r>
              <a:rPr lang="ru-RU" dirty="0"/>
              <a:t>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. </a:t>
            </a:r>
            <a:r>
              <a:rPr lang="ru-RU" dirty="0" err="1"/>
              <a:t>Пристъпите</a:t>
            </a:r>
            <a:r>
              <a:rPr lang="ru-RU" dirty="0"/>
              <a:t> от </a:t>
            </a:r>
            <a:r>
              <a:rPr lang="ru-RU" dirty="0" err="1"/>
              <a:t>кардиална</a:t>
            </a:r>
            <a:r>
              <a:rPr lang="ru-RU" dirty="0"/>
              <a:t> астма </a:t>
            </a:r>
            <a:r>
              <a:rPr lang="ru-RU" dirty="0" err="1"/>
              <a:t>продължават</a:t>
            </a:r>
            <a:r>
              <a:rPr lang="ru-RU" dirty="0"/>
              <a:t> от </a:t>
            </a:r>
            <a:r>
              <a:rPr lang="ru-RU" dirty="0" err="1"/>
              <a:t>минути</a:t>
            </a:r>
            <a:r>
              <a:rPr lang="ru-RU" dirty="0"/>
              <a:t> до </a:t>
            </a:r>
            <a:r>
              <a:rPr lang="ru-RU" dirty="0" err="1"/>
              <a:t>часове</a:t>
            </a:r>
            <a:r>
              <a:rPr lang="ru-RU" dirty="0"/>
              <a:t>. При </a:t>
            </a:r>
            <a:r>
              <a:rPr lang="ru-RU" dirty="0" err="1"/>
              <a:t>задълбочаване</a:t>
            </a:r>
            <a:r>
              <a:rPr lang="ru-RU" dirty="0"/>
              <a:t> на </a:t>
            </a:r>
            <a:r>
              <a:rPr lang="ru-RU" dirty="0" err="1"/>
              <a:t>сърдечната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</a:t>
            </a:r>
            <a:r>
              <a:rPr lang="ru-RU" dirty="0" err="1"/>
              <a:t>кардиалната</a:t>
            </a:r>
            <a:r>
              <a:rPr lang="ru-RU" dirty="0"/>
              <a:t> астма </a:t>
            </a:r>
            <a:r>
              <a:rPr lang="ru-RU" dirty="0" err="1"/>
              <a:t>преминава</a:t>
            </a:r>
            <a:r>
              <a:rPr lang="ru-RU" dirty="0"/>
              <a:t> в </a:t>
            </a:r>
            <a:r>
              <a:rPr lang="ru-RU" dirty="0" err="1"/>
              <a:t>белодробен</a:t>
            </a:r>
            <a:r>
              <a:rPr lang="ru-RU" dirty="0"/>
              <a:t> </a:t>
            </a:r>
            <a:r>
              <a:rPr lang="ru-RU" dirty="0" err="1"/>
              <a:t>оток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829715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>
            <a:normAutofit/>
          </a:bodyPr>
          <a:lstStyle/>
          <a:p>
            <a:r>
              <a:rPr lang="ru-RU" dirty="0" err="1"/>
              <a:t>Белодробен</a:t>
            </a:r>
            <a:r>
              <a:rPr lang="ru-RU" dirty="0"/>
              <a:t> </a:t>
            </a:r>
            <a:r>
              <a:rPr lang="ru-RU" dirty="0" err="1"/>
              <a:t>оток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688632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/>
              <a:t>Проявява</a:t>
            </a:r>
            <a:r>
              <a:rPr lang="ru-RU" dirty="0"/>
              <a:t> се с:</a:t>
            </a:r>
            <a:br>
              <a:rPr lang="ru-RU" dirty="0"/>
            </a:br>
            <a:r>
              <a:rPr lang="ru-RU" dirty="0"/>
              <a:t>– много силен </a:t>
            </a:r>
            <a:r>
              <a:rPr lang="ru-RU" dirty="0" err="1"/>
              <a:t>задух</a:t>
            </a:r>
            <a:r>
              <a:rPr lang="ru-RU" dirty="0"/>
              <a:t>, </a:t>
            </a:r>
            <a:r>
              <a:rPr lang="ru-RU" dirty="0" err="1"/>
              <a:t>болните</a:t>
            </a:r>
            <a:r>
              <a:rPr lang="ru-RU" dirty="0"/>
              <a:t> </a:t>
            </a:r>
            <a:r>
              <a:rPr lang="ru-RU" dirty="0" err="1"/>
              <a:t>заемат</a:t>
            </a:r>
            <a:r>
              <a:rPr lang="ru-RU" dirty="0"/>
              <a:t> </a:t>
            </a:r>
            <a:r>
              <a:rPr lang="ru-RU" dirty="0" err="1"/>
              <a:t>седнало</a:t>
            </a:r>
            <a:r>
              <a:rPr lang="ru-RU" dirty="0"/>
              <a:t> положение;</a:t>
            </a:r>
            <a:br>
              <a:rPr lang="ru-RU" dirty="0"/>
            </a:br>
            <a:r>
              <a:rPr lang="ru-RU" dirty="0"/>
              <a:t>– </a:t>
            </a:r>
            <a:r>
              <a:rPr lang="ru-RU" dirty="0" err="1"/>
              <a:t>учестено</a:t>
            </a:r>
            <a:r>
              <a:rPr lang="ru-RU" dirty="0"/>
              <a:t> </a:t>
            </a:r>
            <a:r>
              <a:rPr lang="ru-RU" dirty="0" err="1"/>
              <a:t>дишане</a:t>
            </a:r>
            <a:r>
              <a:rPr lang="ru-RU" dirty="0"/>
              <a:t> – 30-40/</a:t>
            </a:r>
            <a:r>
              <a:rPr lang="ru-RU" dirty="0" err="1"/>
              <a:t>min</a:t>
            </a:r>
            <a:r>
              <a:rPr lang="ru-RU" dirty="0"/>
              <a:t>, шумно, “</a:t>
            </a:r>
            <a:r>
              <a:rPr lang="ru-RU" dirty="0" err="1"/>
              <a:t>клокочещо</a:t>
            </a:r>
            <a:r>
              <a:rPr lang="ru-RU" dirty="0"/>
              <a:t>”;</a:t>
            </a:r>
            <a:br>
              <a:rPr lang="ru-RU" dirty="0"/>
            </a:br>
            <a:r>
              <a:rPr lang="ru-RU" dirty="0"/>
              <a:t>– </a:t>
            </a:r>
            <a:r>
              <a:rPr lang="ru-RU" dirty="0" err="1"/>
              <a:t>дразнеща</a:t>
            </a:r>
            <a:r>
              <a:rPr lang="ru-RU" dirty="0"/>
              <a:t> </a:t>
            </a:r>
            <a:r>
              <a:rPr lang="ru-RU" dirty="0" err="1"/>
              <a:t>кашлица</a:t>
            </a:r>
            <a:r>
              <a:rPr lang="ru-RU" dirty="0"/>
              <a:t>, </a:t>
            </a:r>
            <a:r>
              <a:rPr lang="ru-RU" dirty="0" err="1"/>
              <a:t>отделяне</a:t>
            </a:r>
            <a:r>
              <a:rPr lang="ru-RU" dirty="0"/>
              <a:t> на </a:t>
            </a:r>
            <a:r>
              <a:rPr lang="ru-RU" dirty="0" err="1"/>
              <a:t>розови</a:t>
            </a:r>
            <a:r>
              <a:rPr lang="ru-RU" dirty="0"/>
              <a:t> </a:t>
            </a:r>
            <a:r>
              <a:rPr lang="ru-RU" dirty="0" err="1"/>
              <a:t>пенести</a:t>
            </a:r>
            <a:r>
              <a:rPr lang="ru-RU" dirty="0"/>
              <a:t> </a:t>
            </a:r>
            <a:r>
              <a:rPr lang="ru-RU" dirty="0" err="1"/>
              <a:t>храчки</a:t>
            </a:r>
            <a:r>
              <a:rPr lang="ru-RU" dirty="0"/>
              <a:t>;</a:t>
            </a:r>
            <a:br>
              <a:rPr lang="ru-RU" dirty="0"/>
            </a:br>
            <a:r>
              <a:rPr lang="ru-RU" dirty="0"/>
              <a:t>– </a:t>
            </a:r>
            <a:r>
              <a:rPr lang="ru-RU" dirty="0" err="1"/>
              <a:t>кожата</a:t>
            </a:r>
            <a:r>
              <a:rPr lang="ru-RU" dirty="0"/>
              <a:t> е </a:t>
            </a:r>
            <a:r>
              <a:rPr lang="ru-RU" dirty="0" err="1"/>
              <a:t>бледа</a:t>
            </a:r>
            <a:r>
              <a:rPr lang="ru-RU" dirty="0"/>
              <a:t>, цианотична, студена.</a:t>
            </a:r>
          </a:p>
          <a:p>
            <a:r>
              <a:rPr lang="ru-RU" dirty="0"/>
              <a:t>При </a:t>
            </a:r>
            <a:r>
              <a:rPr lang="ru-RU" dirty="0" err="1"/>
              <a:t>аускултация</a:t>
            </a:r>
            <a:r>
              <a:rPr lang="ru-RU" dirty="0"/>
              <a:t> на белите </a:t>
            </a:r>
            <a:r>
              <a:rPr lang="ru-RU" dirty="0" err="1"/>
              <a:t>дробове</a:t>
            </a:r>
            <a:r>
              <a:rPr lang="ru-RU" dirty="0"/>
              <a:t> се </a:t>
            </a:r>
            <a:r>
              <a:rPr lang="ru-RU" dirty="0" err="1"/>
              <a:t>чуват</a:t>
            </a:r>
            <a:r>
              <a:rPr lang="ru-RU" dirty="0"/>
              <a:t> </a:t>
            </a:r>
            <a:r>
              <a:rPr lang="ru-RU" dirty="0" err="1"/>
              <a:t>влажни</a:t>
            </a:r>
            <a:r>
              <a:rPr lang="ru-RU" dirty="0"/>
              <a:t> </a:t>
            </a:r>
            <a:r>
              <a:rPr lang="ru-RU" dirty="0" err="1"/>
              <a:t>хрипове</a:t>
            </a:r>
            <a:r>
              <a:rPr lang="ru-RU" dirty="0"/>
              <a:t>. </a:t>
            </a:r>
          </a:p>
          <a:p>
            <a:r>
              <a:rPr lang="ru-RU" dirty="0" err="1"/>
              <a:t>Аускултацията</a:t>
            </a:r>
            <a:r>
              <a:rPr lang="ru-RU" dirty="0"/>
              <a:t> на </a:t>
            </a:r>
            <a:r>
              <a:rPr lang="ru-RU" dirty="0" err="1"/>
              <a:t>сърцето</a:t>
            </a:r>
            <a:r>
              <a:rPr lang="ru-RU" dirty="0"/>
              <a:t> е затруднена. </a:t>
            </a:r>
            <a:r>
              <a:rPr lang="ru-RU" dirty="0" err="1"/>
              <a:t>Има</a:t>
            </a:r>
            <a:r>
              <a:rPr lang="ru-RU" dirty="0"/>
              <a:t> тахикардия, </a:t>
            </a:r>
            <a:r>
              <a:rPr lang="ru-RU" dirty="0" err="1"/>
              <a:t>отслабени</a:t>
            </a:r>
            <a:r>
              <a:rPr lang="ru-RU" dirty="0"/>
              <a:t> </a:t>
            </a:r>
            <a:r>
              <a:rPr lang="ru-RU" dirty="0" err="1"/>
              <a:t>сърдечни</a:t>
            </a:r>
            <a:r>
              <a:rPr lang="ru-RU" dirty="0"/>
              <a:t> </a:t>
            </a:r>
            <a:r>
              <a:rPr lang="ru-RU" dirty="0" err="1"/>
              <a:t>тонове</a:t>
            </a:r>
            <a:r>
              <a:rPr lang="ru-RU" dirty="0"/>
              <a:t>, Т</a:t>
            </a:r>
            <a:r>
              <a:rPr lang="ru-RU" baseline="-25000" dirty="0"/>
              <a:t>3</a:t>
            </a:r>
            <a:r>
              <a:rPr lang="ru-RU" dirty="0"/>
              <a:t> </a:t>
            </a:r>
            <a:r>
              <a:rPr lang="ru-RU" dirty="0" err="1"/>
              <a:t>галопен</a:t>
            </a:r>
            <a:r>
              <a:rPr lang="ru-RU" dirty="0"/>
              <a:t> </a:t>
            </a:r>
            <a:r>
              <a:rPr lang="ru-RU" dirty="0" err="1"/>
              <a:t>ритъм</a:t>
            </a:r>
            <a:r>
              <a:rPr lang="ru-RU" dirty="0"/>
              <a:t>, </a:t>
            </a:r>
            <a:r>
              <a:rPr lang="ru-RU" dirty="0" err="1"/>
              <a:t>акцентуиран</a:t>
            </a:r>
            <a:r>
              <a:rPr lang="ru-RU" dirty="0"/>
              <a:t> </a:t>
            </a:r>
            <a:r>
              <a:rPr lang="ru-RU" dirty="0" err="1"/>
              <a:t>втори</a:t>
            </a:r>
            <a:r>
              <a:rPr lang="ru-RU" dirty="0"/>
              <a:t> тон на </a:t>
            </a:r>
            <a:r>
              <a:rPr lang="ru-RU" dirty="0" err="1"/>
              <a:t>пулмоналната</a:t>
            </a:r>
            <a:r>
              <a:rPr lang="ru-RU" dirty="0"/>
              <a:t> артерия. </a:t>
            </a:r>
          </a:p>
          <a:p>
            <a:r>
              <a:rPr lang="ru-RU" dirty="0" err="1"/>
              <a:t>Рентгенографията</a:t>
            </a:r>
            <a:r>
              <a:rPr lang="ru-RU" dirty="0"/>
              <a:t> на белите </a:t>
            </a:r>
            <a:r>
              <a:rPr lang="ru-RU" dirty="0" err="1"/>
              <a:t>дробове</a:t>
            </a:r>
            <a:r>
              <a:rPr lang="ru-RU" dirty="0"/>
              <a:t> </a:t>
            </a:r>
            <a:r>
              <a:rPr lang="ru-RU" dirty="0" err="1"/>
              <a:t>показва</a:t>
            </a:r>
            <a:r>
              <a:rPr lang="ru-RU" dirty="0"/>
              <a:t> </a:t>
            </a:r>
            <a:r>
              <a:rPr lang="ru-RU" dirty="0" err="1"/>
              <a:t>многобройни</a:t>
            </a:r>
            <a:r>
              <a:rPr lang="ru-RU" dirty="0"/>
              <a:t> </a:t>
            </a:r>
            <a:r>
              <a:rPr lang="ru-RU" dirty="0" err="1"/>
              <a:t>конфлуиращи</a:t>
            </a:r>
            <a:r>
              <a:rPr lang="ru-RU" dirty="0"/>
              <a:t> </a:t>
            </a:r>
            <a:r>
              <a:rPr lang="ru-RU" dirty="0" err="1"/>
              <a:t>сенки</a:t>
            </a:r>
            <a:r>
              <a:rPr lang="ru-RU" dirty="0"/>
              <a:t>. </a:t>
            </a:r>
          </a:p>
          <a:p>
            <a:r>
              <a:rPr lang="ru-RU" dirty="0" err="1"/>
              <a:t>Кръвно-газовият</a:t>
            </a:r>
            <a:r>
              <a:rPr lang="ru-RU" dirty="0"/>
              <a:t> анализ </a:t>
            </a:r>
            <a:r>
              <a:rPr lang="ru-RU" dirty="0" err="1"/>
              <a:t>показва</a:t>
            </a:r>
            <a:r>
              <a:rPr lang="ru-RU" dirty="0"/>
              <a:t> </a:t>
            </a:r>
            <a:r>
              <a:rPr lang="ru-RU" dirty="0" err="1"/>
              <a:t>хипоксемия</a:t>
            </a:r>
            <a:r>
              <a:rPr lang="ru-RU" dirty="0"/>
              <a:t> и </a:t>
            </a:r>
            <a:r>
              <a:rPr lang="ru-RU" dirty="0" err="1"/>
              <a:t>хипокапния</a:t>
            </a:r>
            <a:r>
              <a:rPr lang="ru-RU" dirty="0"/>
              <a:t>.</a:t>
            </a:r>
          </a:p>
          <a:p>
            <a:r>
              <a:rPr lang="ru-RU" dirty="0"/>
              <a:t>В </a:t>
            </a:r>
            <a:r>
              <a:rPr lang="ru-RU" dirty="0" err="1"/>
              <a:t>повечето</a:t>
            </a:r>
            <a:r>
              <a:rPr lang="ru-RU" dirty="0"/>
              <a:t> случаи </a:t>
            </a:r>
            <a:r>
              <a:rPr lang="ru-RU" dirty="0" err="1"/>
              <a:t>белодробният</a:t>
            </a:r>
            <a:r>
              <a:rPr lang="ru-RU" dirty="0"/>
              <a:t> </a:t>
            </a:r>
            <a:r>
              <a:rPr lang="ru-RU" dirty="0" err="1"/>
              <a:t>оток</a:t>
            </a:r>
            <a:r>
              <a:rPr lang="ru-RU" dirty="0"/>
              <a:t> </a:t>
            </a:r>
            <a:r>
              <a:rPr lang="ru-RU" dirty="0" err="1"/>
              <a:t>завършва</a:t>
            </a:r>
            <a:r>
              <a:rPr lang="ru-RU" dirty="0"/>
              <a:t> </a:t>
            </a:r>
            <a:r>
              <a:rPr lang="ru-RU" dirty="0" err="1"/>
              <a:t>летално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5367276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Терапевтична</a:t>
            </a:r>
            <a:r>
              <a:rPr lang="ru-RU" dirty="0"/>
              <a:t> схема при ОЛСН- в определен </a:t>
            </a:r>
            <a:r>
              <a:rPr lang="ru-RU" dirty="0" err="1"/>
              <a:t>порядък</a:t>
            </a:r>
            <a:r>
              <a:rPr lang="ru-RU" dirty="0"/>
              <a:t>.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844824"/>
            <a:ext cx="8928992" cy="4896544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Болният</a:t>
            </a:r>
            <a:r>
              <a:rPr lang="ru-RU" dirty="0"/>
              <a:t> се </a:t>
            </a:r>
            <a:r>
              <a:rPr lang="ru-RU" dirty="0" err="1"/>
              <a:t>поставя</a:t>
            </a:r>
            <a:r>
              <a:rPr lang="ru-RU" dirty="0"/>
              <a:t> в </a:t>
            </a:r>
            <a:r>
              <a:rPr lang="ru-RU" dirty="0" err="1"/>
              <a:t>полуседнало</a:t>
            </a:r>
            <a:r>
              <a:rPr lang="ru-RU" dirty="0"/>
              <a:t> положение. </a:t>
            </a:r>
          </a:p>
          <a:p>
            <a:r>
              <a:rPr lang="ru-RU" dirty="0" err="1"/>
              <a:t>Подава</a:t>
            </a:r>
            <a:r>
              <a:rPr lang="ru-RU" dirty="0"/>
              <a:t> се кислород с </a:t>
            </a:r>
            <a:r>
              <a:rPr lang="ru-RU" dirty="0" err="1"/>
              <a:t>лицева</a:t>
            </a:r>
            <a:r>
              <a:rPr lang="ru-RU" dirty="0"/>
              <a:t> маска в дозировка около 4-6 литра на минута. </a:t>
            </a:r>
          </a:p>
          <a:p>
            <a:r>
              <a:rPr lang="ru-RU" dirty="0" err="1"/>
              <a:t>Веднага</a:t>
            </a:r>
            <a:r>
              <a:rPr lang="ru-RU" dirty="0"/>
              <a:t> се </a:t>
            </a:r>
            <a:r>
              <a:rPr lang="ru-RU" dirty="0" err="1"/>
              <a:t>поставя</a:t>
            </a:r>
            <a:r>
              <a:rPr lang="ru-RU" dirty="0"/>
              <a:t> </a:t>
            </a:r>
            <a:r>
              <a:rPr lang="ru-RU" dirty="0" err="1"/>
              <a:t>венозен</a:t>
            </a:r>
            <a:r>
              <a:rPr lang="ru-RU" dirty="0"/>
              <a:t> </a:t>
            </a:r>
            <a:r>
              <a:rPr lang="ru-RU" dirty="0" err="1"/>
              <a:t>източник</a:t>
            </a:r>
            <a:r>
              <a:rPr lang="ru-RU" dirty="0"/>
              <a:t> и се </a:t>
            </a:r>
            <a:r>
              <a:rPr lang="ru-RU" dirty="0" err="1"/>
              <a:t>започва</a:t>
            </a:r>
            <a:r>
              <a:rPr lang="ru-RU" dirty="0"/>
              <a:t> </a:t>
            </a:r>
            <a:r>
              <a:rPr lang="ru-RU" dirty="0" err="1"/>
              <a:t>спешното</a:t>
            </a:r>
            <a:r>
              <a:rPr lang="ru-RU" dirty="0"/>
              <a:t> </a:t>
            </a:r>
            <a:r>
              <a:rPr lang="ru-RU" dirty="0" err="1"/>
              <a:t>прилагане</a:t>
            </a:r>
            <a:r>
              <a:rPr lang="ru-RU" dirty="0"/>
              <a:t> на </a:t>
            </a:r>
            <a:r>
              <a:rPr lang="ru-RU" dirty="0" err="1"/>
              <a:t>бримкови</a:t>
            </a:r>
            <a:r>
              <a:rPr lang="ru-RU" dirty="0"/>
              <a:t> </a:t>
            </a:r>
            <a:r>
              <a:rPr lang="ru-RU" dirty="0" err="1"/>
              <a:t>диуретици</a:t>
            </a:r>
            <a:r>
              <a:rPr lang="ru-RU" dirty="0"/>
              <a:t> - </a:t>
            </a:r>
            <a:r>
              <a:rPr lang="ru-RU" dirty="0" err="1"/>
              <a:t>фуроземид</a:t>
            </a:r>
            <a:r>
              <a:rPr lang="ru-RU" dirty="0"/>
              <a:t> от 40 до 80 мг. </a:t>
            </a:r>
          </a:p>
          <a:p>
            <a:r>
              <a:rPr lang="ru-RU" dirty="0"/>
              <a:t>В последствие </a:t>
            </a:r>
            <a:r>
              <a:rPr lang="ru-RU" dirty="0" err="1"/>
              <a:t>може</a:t>
            </a:r>
            <a:r>
              <a:rPr lang="ru-RU" dirty="0"/>
              <a:t> да се включат </a:t>
            </a:r>
            <a:r>
              <a:rPr lang="ru-RU" dirty="0" err="1"/>
              <a:t>аналгетици</a:t>
            </a:r>
            <a:r>
              <a:rPr lang="ru-RU" dirty="0"/>
              <a:t> - </a:t>
            </a:r>
            <a:r>
              <a:rPr lang="ru-RU" dirty="0" err="1"/>
              <a:t>морфинът</a:t>
            </a:r>
            <a:r>
              <a:rPr lang="ru-RU" dirty="0"/>
              <a:t>. </a:t>
            </a:r>
          </a:p>
          <a:p>
            <a:r>
              <a:rPr lang="ru-RU" dirty="0" err="1"/>
              <a:t>Прилагат</a:t>
            </a:r>
            <a:r>
              <a:rPr lang="ru-RU" dirty="0"/>
              <a:t> се таблетки с нитроглицерин под </a:t>
            </a:r>
            <a:r>
              <a:rPr lang="ru-RU" dirty="0" err="1"/>
              <a:t>езика</a:t>
            </a:r>
            <a:r>
              <a:rPr lang="ru-RU" dirty="0"/>
              <a:t> или венозно. </a:t>
            </a:r>
            <a:r>
              <a:rPr lang="ru-RU" dirty="0" err="1"/>
              <a:t>Алтернатива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нитратните</a:t>
            </a:r>
            <a:r>
              <a:rPr lang="ru-RU" dirty="0"/>
              <a:t> </a:t>
            </a:r>
            <a:r>
              <a:rPr lang="ru-RU" dirty="0" err="1"/>
              <a:t>спрейове</a:t>
            </a:r>
            <a:r>
              <a:rPr lang="ru-RU" dirty="0"/>
              <a:t>(</a:t>
            </a:r>
            <a:r>
              <a:rPr lang="ru-RU" dirty="0" err="1"/>
              <a:t>Изокет</a:t>
            </a:r>
            <a:r>
              <a:rPr lang="ru-RU" dirty="0"/>
              <a:t>), </a:t>
            </a:r>
            <a:r>
              <a:rPr lang="ru-RU" dirty="0" err="1"/>
              <a:t>които</a:t>
            </a:r>
            <a:r>
              <a:rPr lang="ru-RU" dirty="0"/>
              <a:t> се </a:t>
            </a:r>
            <a:r>
              <a:rPr lang="ru-RU" dirty="0" err="1"/>
              <a:t>впръскват</a:t>
            </a:r>
            <a:r>
              <a:rPr lang="ru-RU" dirty="0"/>
              <a:t> в доза 1-2 </a:t>
            </a:r>
            <a:r>
              <a:rPr lang="ru-RU" dirty="0" err="1"/>
              <a:t>впръсквания</a:t>
            </a:r>
            <a:r>
              <a:rPr lang="ru-RU" dirty="0"/>
              <a:t> под </a:t>
            </a:r>
            <a:r>
              <a:rPr lang="ru-RU" dirty="0" err="1"/>
              <a:t>езика</a:t>
            </a:r>
            <a:r>
              <a:rPr lang="ru-RU" dirty="0"/>
              <a:t>. </a:t>
            </a:r>
          </a:p>
          <a:p>
            <a:r>
              <a:rPr lang="ru-RU" dirty="0"/>
              <a:t>При </a:t>
            </a:r>
            <a:r>
              <a:rPr lang="ru-RU" dirty="0" err="1"/>
              <a:t>систолна</a:t>
            </a:r>
            <a:r>
              <a:rPr lang="ru-RU" dirty="0"/>
              <a:t> </a:t>
            </a:r>
            <a:r>
              <a:rPr lang="ru-RU" dirty="0" err="1"/>
              <a:t>стойност</a:t>
            </a:r>
            <a:r>
              <a:rPr lang="ru-RU" dirty="0"/>
              <a:t> на </a:t>
            </a:r>
            <a:r>
              <a:rPr lang="ru-RU" dirty="0" err="1"/>
              <a:t>артериалното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 под 100 </a:t>
            </a:r>
            <a:r>
              <a:rPr lang="ru-RU" dirty="0" err="1"/>
              <a:t>ммЖ</a:t>
            </a:r>
            <a:r>
              <a:rPr lang="ru-RU" dirty="0"/>
              <a:t> се </a:t>
            </a:r>
            <a:r>
              <a:rPr lang="ru-RU" dirty="0" err="1"/>
              <a:t>включва</a:t>
            </a:r>
            <a:r>
              <a:rPr lang="ru-RU" dirty="0"/>
              <a:t> </a:t>
            </a:r>
            <a:r>
              <a:rPr lang="ru-RU" dirty="0" err="1"/>
              <a:t>кардиотоници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допамин</a:t>
            </a:r>
            <a:r>
              <a:rPr lang="ru-RU" dirty="0"/>
              <a:t> и </a:t>
            </a:r>
            <a:r>
              <a:rPr lang="ru-RU" dirty="0" err="1"/>
              <a:t>добутамин</a:t>
            </a:r>
            <a:r>
              <a:rPr lang="ru-RU" dirty="0"/>
              <a:t>. </a:t>
            </a:r>
          </a:p>
          <a:p>
            <a:r>
              <a:rPr lang="ru-RU" dirty="0"/>
              <a:t>В </a:t>
            </a:r>
            <a:r>
              <a:rPr lang="ru-RU" dirty="0" err="1"/>
              <a:t>крайния</a:t>
            </a:r>
            <a:r>
              <a:rPr lang="ru-RU" dirty="0"/>
              <a:t> стадий, при </a:t>
            </a:r>
            <a:r>
              <a:rPr lang="ru-RU" dirty="0" err="1"/>
              <a:t>липса</a:t>
            </a:r>
            <a:r>
              <a:rPr lang="ru-RU" dirty="0"/>
              <a:t> на </a:t>
            </a:r>
            <a:r>
              <a:rPr lang="ru-RU" dirty="0" err="1"/>
              <a:t>терапевтичен</a:t>
            </a:r>
            <a:r>
              <a:rPr lang="ru-RU" dirty="0"/>
              <a:t> </a:t>
            </a:r>
            <a:r>
              <a:rPr lang="ru-RU" dirty="0" err="1"/>
              <a:t>ефект</a:t>
            </a:r>
            <a:r>
              <a:rPr lang="ru-RU" dirty="0"/>
              <a:t>, и </a:t>
            </a:r>
            <a:r>
              <a:rPr lang="ru-RU" dirty="0" err="1"/>
              <a:t>задълбочаване</a:t>
            </a:r>
            <a:r>
              <a:rPr lang="ru-RU" dirty="0"/>
              <a:t> на </a:t>
            </a:r>
            <a:r>
              <a:rPr lang="ru-RU" dirty="0" err="1"/>
              <a:t>дихателната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, </a:t>
            </a:r>
            <a:r>
              <a:rPr lang="ru-RU" dirty="0" err="1"/>
              <a:t>пациентите</a:t>
            </a:r>
            <a:r>
              <a:rPr lang="ru-RU" dirty="0"/>
              <a:t> се поставят на ИБВ.</a:t>
            </a: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8983190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1849</TotalTime>
  <Words>3684</Words>
  <Application>Microsoft Office PowerPoint</Application>
  <PresentationFormat>Презентация на цял екран (4:3)</PresentationFormat>
  <Paragraphs>234</Paragraphs>
  <Slides>39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39</vt:i4>
      </vt:variant>
    </vt:vector>
  </HeadingPairs>
  <TitlesOfParts>
    <vt:vector size="42" baseType="lpstr">
      <vt:lpstr>Arial</vt:lpstr>
      <vt:lpstr>Calibri</vt:lpstr>
      <vt:lpstr>Office тема</vt:lpstr>
      <vt:lpstr>Сърдечна недостатъчност</vt:lpstr>
      <vt:lpstr>Определение</vt:lpstr>
      <vt:lpstr>Епидемиология</vt:lpstr>
      <vt:lpstr>Систолна или диастолна дисфункция</vt:lpstr>
      <vt:lpstr>Остра или хронична СН</vt:lpstr>
      <vt:lpstr>СН с нисък или висок дебит</vt:lpstr>
      <vt:lpstr>Етиология</vt:lpstr>
      <vt:lpstr>Етиология</vt:lpstr>
      <vt:lpstr>Етиология</vt:lpstr>
      <vt:lpstr>Класификация</vt:lpstr>
      <vt:lpstr>Класификация</vt:lpstr>
      <vt:lpstr>Класификация</vt:lpstr>
      <vt:lpstr>Презентация на PowerPoint</vt:lpstr>
      <vt:lpstr>Симптоми и белези на СН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Анамнеза при СН</vt:lpstr>
      <vt:lpstr>Физикален преглед</vt:lpstr>
      <vt:lpstr>Инструментални изследвания</vt:lpstr>
      <vt:lpstr>Лечение на СН</vt:lpstr>
      <vt:lpstr>Терапевтичен подход</vt:lpstr>
      <vt:lpstr>Основните групи препарати, които се използват при лечение на сърдечна недостатъчност са: </vt:lpstr>
      <vt:lpstr>дигиталисови препарати </vt:lpstr>
      <vt:lpstr>Диуретици</vt:lpstr>
      <vt:lpstr>Презентация на PowerPoint</vt:lpstr>
      <vt:lpstr>АСЕ-инхибитори</vt:lpstr>
      <vt:lpstr>Презентация на PowerPoint</vt:lpstr>
      <vt:lpstr>Бетаблокери</vt:lpstr>
      <vt:lpstr>Нитрати</vt:lpstr>
      <vt:lpstr>Катехоламини</vt:lpstr>
      <vt:lpstr>Нефармакологични мерки</vt:lpstr>
      <vt:lpstr>Презентация на PowerPoint</vt:lpstr>
      <vt:lpstr>Презентация на PowerPoint</vt:lpstr>
      <vt:lpstr>Остра застойна левокамерна сърдечна недостатъчност </vt:lpstr>
      <vt:lpstr>Кардиална астма. </vt:lpstr>
      <vt:lpstr>Белодробен оток</vt:lpstr>
      <vt:lpstr>Терапевтична схема при ОЛСН- в определен порядък.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Изследване на сърдечно болен</dc:title>
  <dc:creator>BG</dc:creator>
  <cp:lastModifiedBy>fandango</cp:lastModifiedBy>
  <cp:revision>85</cp:revision>
  <dcterms:created xsi:type="dcterms:W3CDTF">2018-03-25T09:33:09Z</dcterms:created>
  <dcterms:modified xsi:type="dcterms:W3CDTF">2023-05-11T07:46:42Z</dcterms:modified>
</cp:coreProperties>
</file>