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Lst>
  <p:notesMasterIdLst>
    <p:notesMasterId r:id="rId15"/>
  </p:notesMasterIdLst>
  <p:sldIdLst>
    <p:sldId id="256" r:id="rId3"/>
    <p:sldId id="257" r:id="rId4"/>
    <p:sldId id="267" r:id="rId5"/>
    <p:sldId id="264" r:id="rId6"/>
    <p:sldId id="258" r:id="rId7"/>
    <p:sldId id="266" r:id="rId8"/>
    <p:sldId id="262" r:id="rId9"/>
    <p:sldId id="259" r:id="rId10"/>
    <p:sldId id="268" r:id="rId11"/>
    <p:sldId id="269" r:id="rId12"/>
    <p:sldId id="260" r:id="rId13"/>
    <p:sldId id="261" r:id="rId14"/>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5" d="100"/>
          <a:sy n="105"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472195-D9AF-498B-B4BD-7042B628F42D}" type="datetimeFigureOut">
              <a:rPr lang="bg-BG" smtClean="0"/>
              <a:pPr/>
              <a:t>25.10.2022</a:t>
            </a:fld>
            <a:endParaRPr lang="bg-BG"/>
          </a:p>
        </p:txBody>
      </p:sp>
      <p:sp>
        <p:nvSpPr>
          <p:cNvPr id="4" name="Контейнер за изображение на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30D544-30B8-41AB-9D1B-FECE372332AB}" type="slidenum">
              <a:rPr lang="bg-BG" smtClean="0"/>
              <a:pPr/>
              <a:t>‹#›</a:t>
            </a:fld>
            <a:endParaRPr lang="bg-BG"/>
          </a:p>
        </p:txBody>
      </p:sp>
    </p:spTree>
    <p:extLst>
      <p:ext uri="{BB962C8B-B14F-4D97-AF65-F5344CB8AC3E}">
        <p14:creationId xmlns:p14="http://schemas.microsoft.com/office/powerpoint/2010/main" xmlns="" val="371762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400">
                <a:solidFill>
                  <a:schemeClr val="tx1"/>
                </a:solidFill>
                <a:latin typeface="Arial" pitchFamily="34" charset="0"/>
              </a:defRPr>
            </a:lvl1pPr>
            <a:lvl2pPr marL="742950" indent="-285750">
              <a:defRPr sz="1400">
                <a:solidFill>
                  <a:schemeClr val="tx1"/>
                </a:solidFill>
                <a:latin typeface="Arial" pitchFamily="34" charset="0"/>
              </a:defRPr>
            </a:lvl2pPr>
            <a:lvl3pPr marL="1143000" indent="-228600">
              <a:defRPr sz="1400">
                <a:solidFill>
                  <a:schemeClr val="tx1"/>
                </a:solidFill>
                <a:latin typeface="Arial" pitchFamily="34" charset="0"/>
              </a:defRPr>
            </a:lvl3pPr>
            <a:lvl4pPr marL="1600200" indent="-228600">
              <a:defRPr sz="1400">
                <a:solidFill>
                  <a:schemeClr val="tx1"/>
                </a:solidFill>
                <a:latin typeface="Arial" pitchFamily="34" charset="0"/>
              </a:defRPr>
            </a:lvl4pPr>
            <a:lvl5pPr marL="2057400" indent="-22860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fld id="{4CA3408C-6DC5-4E0E-B836-1BA311C75262}" type="slidenum">
              <a:rPr lang="en-US" sz="1200">
                <a:solidFill>
                  <a:prstClr val="black"/>
                </a:solidFill>
                <a:latin typeface="Times" pitchFamily="18" charset="0"/>
              </a:rPr>
              <a:pPr/>
              <a:t>6</a:t>
            </a:fld>
            <a:endParaRPr lang="en-US" sz="1200">
              <a:solidFill>
                <a:prstClr val="black"/>
              </a:solidFill>
              <a:latin typeface="Times" pitchFamily="18" charset="0"/>
            </a:endParaRPr>
          </a:p>
        </p:txBody>
      </p:sp>
      <p:sp>
        <p:nvSpPr>
          <p:cNvPr id="82947"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eaLnBrk="1" hangingPunct="1"/>
            <a:endParaRPr lang="bg-BG"/>
          </a:p>
        </p:txBody>
      </p:sp>
    </p:spTree>
    <p:extLst>
      <p:ext uri="{BB962C8B-B14F-4D97-AF65-F5344CB8AC3E}">
        <p14:creationId xmlns:p14="http://schemas.microsoft.com/office/powerpoint/2010/main" xmlns="" val="2540465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33" descr="Cove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hidden">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2" name="Rectangle 1034"/>
          <p:cNvSpPr>
            <a:spLocks noGrp="1" noChangeArrowheads="1"/>
          </p:cNvSpPr>
          <p:nvPr>
            <p:ph type="ctrTitle"/>
          </p:nvPr>
        </p:nvSpPr>
        <p:spPr>
          <a:xfrm>
            <a:off x="2133600" y="2447925"/>
            <a:ext cx="6477000" cy="1143000"/>
          </a:xfrm>
        </p:spPr>
        <p:txBody>
          <a:bodyPr anchor="t"/>
          <a:lstStyle>
            <a:lvl1pPr algn="r">
              <a:defRPr sz="3000"/>
            </a:lvl1pPr>
          </a:lstStyle>
          <a:p>
            <a:r>
              <a:rPr lang="en-US"/>
              <a:t>Click to edit Master title style</a:t>
            </a:r>
          </a:p>
        </p:txBody>
      </p:sp>
      <p:sp>
        <p:nvSpPr>
          <p:cNvPr id="3083" name="Rectangle 1035"/>
          <p:cNvSpPr>
            <a:spLocks noGrp="1" noChangeArrowheads="1"/>
          </p:cNvSpPr>
          <p:nvPr>
            <p:ph type="subTitle" idx="1"/>
          </p:nvPr>
        </p:nvSpPr>
        <p:spPr>
          <a:xfrm>
            <a:off x="4076700" y="4219575"/>
            <a:ext cx="4533900" cy="1752600"/>
          </a:xfrm>
        </p:spPr>
        <p:txBody>
          <a:bodyPr/>
          <a:lstStyle>
            <a:lvl1pPr marL="0" indent="0" algn="r">
              <a:buFont typeface="Wingdings" pitchFamily="2" charset="2"/>
              <a:buNone/>
              <a:defRPr sz="2000" b="1"/>
            </a:lvl1pPr>
          </a:lstStyle>
          <a:p>
            <a:r>
              <a:rPr lang="en-US"/>
              <a:t>Click to edit Master subtitle style</a:t>
            </a:r>
          </a:p>
        </p:txBody>
      </p:sp>
    </p:spTree>
    <p:extLst>
      <p:ext uri="{BB962C8B-B14F-4D97-AF65-F5344CB8AC3E}">
        <p14:creationId xmlns:p14="http://schemas.microsoft.com/office/powerpoint/2010/main" xmlns="" val="1867896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6E17C2E9-9390-46AD-9132-12524F125080}" type="slidenum">
              <a:rPr lang="en-US"/>
              <a:pPr>
                <a:defRPr/>
              </a:pPr>
              <a:t>‹#›</a:t>
            </a:fld>
            <a:endParaRPr lang="en-US"/>
          </a:p>
        </p:txBody>
      </p:sp>
    </p:spTree>
    <p:extLst>
      <p:ext uri="{BB962C8B-B14F-4D97-AF65-F5344CB8AC3E}">
        <p14:creationId xmlns:p14="http://schemas.microsoft.com/office/powerpoint/2010/main" xmlns="" val="29038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1724B68F-9D0B-4256-B6B8-32CAFCF11487}" type="slidenum">
              <a:rPr lang="en-US"/>
              <a:pPr>
                <a:defRPr/>
              </a:pPr>
              <a:t>‹#›</a:t>
            </a:fld>
            <a:endParaRPr lang="en-US"/>
          </a:p>
        </p:txBody>
      </p:sp>
    </p:spTree>
    <p:extLst>
      <p:ext uri="{BB962C8B-B14F-4D97-AF65-F5344CB8AC3E}">
        <p14:creationId xmlns:p14="http://schemas.microsoft.com/office/powerpoint/2010/main" xmlns="" val="3073440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95450"/>
            <a:ext cx="3810000" cy="4410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95450"/>
            <a:ext cx="3810000" cy="4410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6"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7" name="Rectangle 15"/>
          <p:cNvSpPr>
            <a:spLocks noGrp="1" noChangeArrowheads="1"/>
          </p:cNvSpPr>
          <p:nvPr>
            <p:ph type="sldNum" sz="quarter" idx="12"/>
          </p:nvPr>
        </p:nvSpPr>
        <p:spPr>
          <a:ln/>
        </p:spPr>
        <p:txBody>
          <a:bodyPr/>
          <a:lstStyle>
            <a:lvl1pPr>
              <a:defRPr/>
            </a:lvl1pPr>
          </a:lstStyle>
          <a:p>
            <a:pPr>
              <a:defRPr/>
            </a:pPr>
            <a:fld id="{926111A6-8511-4FD1-92A9-02786BB2E4D7}" type="slidenum">
              <a:rPr lang="en-US"/>
              <a:pPr>
                <a:defRPr/>
              </a:pPr>
              <a:t>‹#›</a:t>
            </a:fld>
            <a:endParaRPr lang="en-US"/>
          </a:p>
        </p:txBody>
      </p:sp>
    </p:spTree>
    <p:extLst>
      <p:ext uri="{BB962C8B-B14F-4D97-AF65-F5344CB8AC3E}">
        <p14:creationId xmlns:p14="http://schemas.microsoft.com/office/powerpoint/2010/main" xmlns="" val="376857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8"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9" name="Rectangle 15"/>
          <p:cNvSpPr>
            <a:spLocks noGrp="1" noChangeArrowheads="1"/>
          </p:cNvSpPr>
          <p:nvPr>
            <p:ph type="sldNum" sz="quarter" idx="12"/>
          </p:nvPr>
        </p:nvSpPr>
        <p:spPr>
          <a:ln/>
        </p:spPr>
        <p:txBody>
          <a:bodyPr/>
          <a:lstStyle>
            <a:lvl1pPr>
              <a:defRPr/>
            </a:lvl1pPr>
          </a:lstStyle>
          <a:p>
            <a:pPr>
              <a:defRPr/>
            </a:pPr>
            <a:fld id="{DDCB451A-0394-43F8-97EA-FFDBB2097C25}" type="slidenum">
              <a:rPr lang="en-US"/>
              <a:pPr>
                <a:defRPr/>
              </a:pPr>
              <a:t>‹#›</a:t>
            </a:fld>
            <a:endParaRPr lang="en-US"/>
          </a:p>
        </p:txBody>
      </p:sp>
    </p:spTree>
    <p:extLst>
      <p:ext uri="{BB962C8B-B14F-4D97-AF65-F5344CB8AC3E}">
        <p14:creationId xmlns:p14="http://schemas.microsoft.com/office/powerpoint/2010/main" xmlns="" val="3333142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4"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5" name="Rectangle 15"/>
          <p:cNvSpPr>
            <a:spLocks noGrp="1" noChangeArrowheads="1"/>
          </p:cNvSpPr>
          <p:nvPr>
            <p:ph type="sldNum" sz="quarter" idx="12"/>
          </p:nvPr>
        </p:nvSpPr>
        <p:spPr>
          <a:ln/>
        </p:spPr>
        <p:txBody>
          <a:bodyPr/>
          <a:lstStyle>
            <a:lvl1pPr>
              <a:defRPr/>
            </a:lvl1pPr>
          </a:lstStyle>
          <a:p>
            <a:pPr>
              <a:defRPr/>
            </a:pPr>
            <a:fld id="{9515190C-817C-4C4B-8C77-BB6706DF3614}" type="slidenum">
              <a:rPr lang="en-US"/>
              <a:pPr>
                <a:defRPr/>
              </a:pPr>
              <a:t>‹#›</a:t>
            </a:fld>
            <a:endParaRPr lang="en-US"/>
          </a:p>
        </p:txBody>
      </p:sp>
    </p:spTree>
    <p:extLst>
      <p:ext uri="{BB962C8B-B14F-4D97-AF65-F5344CB8AC3E}">
        <p14:creationId xmlns:p14="http://schemas.microsoft.com/office/powerpoint/2010/main" xmlns="" val="2479180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3"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4" name="Rectangle 15"/>
          <p:cNvSpPr>
            <a:spLocks noGrp="1" noChangeArrowheads="1"/>
          </p:cNvSpPr>
          <p:nvPr>
            <p:ph type="sldNum" sz="quarter" idx="12"/>
          </p:nvPr>
        </p:nvSpPr>
        <p:spPr>
          <a:ln/>
        </p:spPr>
        <p:txBody>
          <a:bodyPr/>
          <a:lstStyle>
            <a:lvl1pPr>
              <a:defRPr/>
            </a:lvl1pPr>
          </a:lstStyle>
          <a:p>
            <a:pPr>
              <a:defRPr/>
            </a:pPr>
            <a:fld id="{BD80DB34-65C3-49F8-892C-97E50D16819B}" type="slidenum">
              <a:rPr lang="en-US"/>
              <a:pPr>
                <a:defRPr/>
              </a:pPr>
              <a:t>‹#›</a:t>
            </a:fld>
            <a:endParaRPr lang="en-US"/>
          </a:p>
        </p:txBody>
      </p:sp>
    </p:spTree>
    <p:extLst>
      <p:ext uri="{BB962C8B-B14F-4D97-AF65-F5344CB8AC3E}">
        <p14:creationId xmlns:p14="http://schemas.microsoft.com/office/powerpoint/2010/main" xmlns="" val="3544167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6"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7" name="Rectangle 15"/>
          <p:cNvSpPr>
            <a:spLocks noGrp="1" noChangeArrowheads="1"/>
          </p:cNvSpPr>
          <p:nvPr>
            <p:ph type="sldNum" sz="quarter" idx="12"/>
          </p:nvPr>
        </p:nvSpPr>
        <p:spPr>
          <a:ln/>
        </p:spPr>
        <p:txBody>
          <a:bodyPr/>
          <a:lstStyle>
            <a:lvl1pPr>
              <a:defRPr/>
            </a:lvl1pPr>
          </a:lstStyle>
          <a:p>
            <a:pPr>
              <a:defRPr/>
            </a:pPr>
            <a:fld id="{E9CA6259-21BE-483A-A8AD-A1F77D508FC7}" type="slidenum">
              <a:rPr lang="en-US"/>
              <a:pPr>
                <a:defRPr/>
              </a:pPr>
              <a:t>‹#›</a:t>
            </a:fld>
            <a:endParaRPr lang="en-US"/>
          </a:p>
        </p:txBody>
      </p:sp>
    </p:spTree>
    <p:extLst>
      <p:ext uri="{BB962C8B-B14F-4D97-AF65-F5344CB8AC3E}">
        <p14:creationId xmlns:p14="http://schemas.microsoft.com/office/powerpoint/2010/main" xmlns="" val="110116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6"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7" name="Rectangle 15"/>
          <p:cNvSpPr>
            <a:spLocks noGrp="1" noChangeArrowheads="1"/>
          </p:cNvSpPr>
          <p:nvPr>
            <p:ph type="sldNum" sz="quarter" idx="12"/>
          </p:nvPr>
        </p:nvSpPr>
        <p:spPr>
          <a:ln/>
        </p:spPr>
        <p:txBody>
          <a:bodyPr/>
          <a:lstStyle>
            <a:lvl1pPr>
              <a:defRPr/>
            </a:lvl1pPr>
          </a:lstStyle>
          <a:p>
            <a:pPr>
              <a:defRPr/>
            </a:pPr>
            <a:fld id="{4E4D1310-9E45-44E2-BFD7-3B6C5DEA4A26}" type="slidenum">
              <a:rPr lang="en-US"/>
              <a:pPr>
                <a:defRPr/>
              </a:pPr>
              <a:t>‹#›</a:t>
            </a:fld>
            <a:endParaRPr lang="en-US"/>
          </a:p>
        </p:txBody>
      </p:sp>
    </p:spTree>
    <p:extLst>
      <p:ext uri="{BB962C8B-B14F-4D97-AF65-F5344CB8AC3E}">
        <p14:creationId xmlns:p14="http://schemas.microsoft.com/office/powerpoint/2010/main" xmlns="" val="3620249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4235F875-6EA1-4BDF-BD0B-5CF4AED2498D}" type="slidenum">
              <a:rPr lang="en-US"/>
              <a:pPr>
                <a:defRPr/>
              </a:pPr>
              <a:t>‹#›</a:t>
            </a:fld>
            <a:endParaRPr lang="en-US"/>
          </a:p>
        </p:txBody>
      </p:sp>
    </p:spTree>
    <p:extLst>
      <p:ext uri="{BB962C8B-B14F-4D97-AF65-F5344CB8AC3E}">
        <p14:creationId xmlns:p14="http://schemas.microsoft.com/office/powerpoint/2010/main" xmlns="" val="3861095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7150"/>
            <a:ext cx="1943100" cy="6048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7150"/>
            <a:ext cx="5676900" cy="6048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6B6E3CEE-2157-451B-8AE6-C8851FBF597B}" type="slidenum">
              <a:rPr lang="en-US"/>
              <a:pPr>
                <a:defRPr/>
              </a:pPr>
              <a:t>‹#›</a:t>
            </a:fld>
            <a:endParaRPr lang="en-US"/>
          </a:p>
        </p:txBody>
      </p:sp>
    </p:spTree>
    <p:extLst>
      <p:ext uri="{BB962C8B-B14F-4D97-AF65-F5344CB8AC3E}">
        <p14:creationId xmlns:p14="http://schemas.microsoft.com/office/powerpoint/2010/main" xmlns="" val="3569510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7772400" cy="962025"/>
          </a:xfrm>
        </p:spPr>
        <p:txBody>
          <a:bodyPr/>
          <a:lstStyle/>
          <a:p>
            <a:r>
              <a:rPr lang="en-US"/>
              <a:t>Click to edit Master title style</a:t>
            </a:r>
          </a:p>
        </p:txBody>
      </p:sp>
      <p:sp>
        <p:nvSpPr>
          <p:cNvPr id="3" name="Chart Placeholder 2"/>
          <p:cNvSpPr>
            <a:spLocks noGrp="1"/>
          </p:cNvSpPr>
          <p:nvPr>
            <p:ph type="chart" idx="1"/>
          </p:nvPr>
        </p:nvSpPr>
        <p:spPr>
          <a:xfrm>
            <a:off x="685800" y="1695450"/>
            <a:ext cx="7772400" cy="4410075"/>
          </a:xfrm>
        </p:spPr>
        <p:txBody>
          <a:bodyPr/>
          <a:lstStyle/>
          <a:p>
            <a:pPr lvl="0"/>
            <a:endParaRPr lang="en-US" noProof="0"/>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A4C768CE-BAA6-4FFD-9E1B-60D5B9195BFE}" type="slidenum">
              <a:rPr lang="en-US"/>
              <a:pPr>
                <a:defRPr/>
              </a:pPr>
              <a:t>‹#›</a:t>
            </a:fld>
            <a:endParaRPr lang="en-US"/>
          </a:p>
        </p:txBody>
      </p:sp>
    </p:spTree>
    <p:extLst>
      <p:ext uri="{BB962C8B-B14F-4D97-AF65-F5344CB8AC3E}">
        <p14:creationId xmlns:p14="http://schemas.microsoft.com/office/powerpoint/2010/main" xmlns="" val="740623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7772400" cy="962025"/>
          </a:xfrm>
        </p:spPr>
        <p:txBody>
          <a:bodyPr/>
          <a:lstStyle/>
          <a:p>
            <a:r>
              <a:rPr lang="en-US"/>
              <a:t>Click to edit Master title style</a:t>
            </a:r>
          </a:p>
        </p:txBody>
      </p:sp>
      <p:sp>
        <p:nvSpPr>
          <p:cNvPr id="3" name="Table Placeholder 2"/>
          <p:cNvSpPr>
            <a:spLocks noGrp="1"/>
          </p:cNvSpPr>
          <p:nvPr>
            <p:ph type="tbl" idx="1"/>
          </p:nvPr>
        </p:nvSpPr>
        <p:spPr>
          <a:xfrm>
            <a:off x="685800" y="1695450"/>
            <a:ext cx="7772400" cy="4410075"/>
          </a:xfrm>
        </p:spPr>
        <p:txBody>
          <a:bodyPr/>
          <a:lstStyle/>
          <a:p>
            <a:pPr lvl="0"/>
            <a:endParaRPr lang="en-US" noProof="0"/>
          </a:p>
        </p:txBody>
      </p:sp>
      <p:sp>
        <p:nvSpPr>
          <p:cNvPr id="4" name="Rectangle 13"/>
          <p:cNvSpPr>
            <a:spLocks noGrp="1" noChangeArrowheads="1"/>
          </p:cNvSpPr>
          <p:nvPr>
            <p:ph type="dt" sz="half" idx="10"/>
          </p:nvPr>
        </p:nvSpPr>
        <p:spPr>
          <a:ln/>
        </p:spPr>
        <p:txBody>
          <a:bodyPr/>
          <a:lstStyle>
            <a:lvl1pPr>
              <a:defRPr/>
            </a:lvl1pPr>
          </a:lstStyle>
          <a:p>
            <a:pPr>
              <a:defRPr/>
            </a:pPr>
            <a:r>
              <a:rPr lang="en-US"/>
              <a:t>10/13/04 - 5:30pm</a:t>
            </a:r>
          </a:p>
        </p:txBody>
      </p:sp>
      <p:sp>
        <p:nvSpPr>
          <p:cNvPr id="5" name="Rectangle 14"/>
          <p:cNvSpPr>
            <a:spLocks noGrp="1" noChangeArrowheads="1"/>
          </p:cNvSpPr>
          <p:nvPr>
            <p:ph type="ftr" sz="quarter" idx="11"/>
          </p:nvPr>
        </p:nvSpPr>
        <p:spPr>
          <a:ln/>
        </p:spPr>
        <p:txBody>
          <a:bodyPr/>
          <a:lstStyle>
            <a:lvl1pPr>
              <a:defRPr/>
            </a:lvl1pPr>
          </a:lstStyle>
          <a:p>
            <a:pPr>
              <a:defRPr/>
            </a:pPr>
            <a:r>
              <a:rPr lang="en-US"/>
              <a:t>eSlide - P1349 - GPOA2 VB Medical</a:t>
            </a:r>
          </a:p>
        </p:txBody>
      </p:sp>
      <p:sp>
        <p:nvSpPr>
          <p:cNvPr id="6" name="Rectangle 15"/>
          <p:cNvSpPr>
            <a:spLocks noGrp="1" noChangeArrowheads="1"/>
          </p:cNvSpPr>
          <p:nvPr>
            <p:ph type="sldNum" sz="quarter" idx="12"/>
          </p:nvPr>
        </p:nvSpPr>
        <p:spPr>
          <a:ln/>
        </p:spPr>
        <p:txBody>
          <a:bodyPr/>
          <a:lstStyle>
            <a:lvl1pPr>
              <a:defRPr/>
            </a:lvl1pPr>
          </a:lstStyle>
          <a:p>
            <a:pPr>
              <a:defRPr/>
            </a:pPr>
            <a:fld id="{0E53323C-B26A-46B6-9E18-A8EA980D3C85}" type="slidenum">
              <a:rPr lang="en-US"/>
              <a:pPr>
                <a:defRPr/>
              </a:pPr>
              <a:t>‹#›</a:t>
            </a:fld>
            <a:endParaRPr lang="en-US"/>
          </a:p>
        </p:txBody>
      </p:sp>
    </p:spTree>
    <p:extLst>
      <p:ext uri="{BB962C8B-B14F-4D97-AF65-F5344CB8AC3E}">
        <p14:creationId xmlns:p14="http://schemas.microsoft.com/office/powerpoint/2010/main" xmlns="" val="2937603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bg-BG"/>
              <a:t>Редакт. стил загл. образец</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a:t>Щракнете за редакция стил подзагл. обр.</a:t>
            </a:r>
            <a:endParaRPr lang="en-US" dirty="0"/>
          </a:p>
        </p:txBody>
      </p:sp>
      <p:sp>
        <p:nvSpPr>
          <p:cNvPr id="4" name="Date Placeholder 3"/>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pPr/>
              <a:t>‹#›</a:t>
            </a:fld>
            <a:endParaRPr lang="bg-BG"/>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Content Placeholder 2"/>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Заглавка на секция">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bg-BG"/>
              <a:t>Редакт. стил загл. образец</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Date Placeholder 3"/>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pPr/>
              <a:t>‹#›</a:t>
            </a:fld>
            <a:endParaRPr lang="bg-BG"/>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5" name="Date Placeholder 4"/>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g-BG"/>
              <a:t>Редакт. стил загл. образец</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7" name="Date Placeholder 6"/>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353F3F3C-A60D-426C-8F94-912700854F7B}" type="slidenum">
              <a:rPr lang="bg-BG" smtClean="0"/>
              <a:pPr/>
              <a:t>‹#›</a:t>
            </a:fld>
            <a:endParaRPr lang="bg-BG"/>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dirty="0"/>
          </a:p>
        </p:txBody>
      </p:sp>
      <p:sp>
        <p:nvSpPr>
          <p:cNvPr id="3" name="Date Placeholder 2"/>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bg-BG"/>
              <a:t>Редакт. стил загл. образец</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pPr/>
              <a:t>‹#›</a:t>
            </a:fld>
            <a:endParaRPr lang="bg-BG"/>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bg-BG"/>
              <a:t>Редакт. стил загл. образец</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a:t>Щракнете върху иконата, за да добавите картина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bg-BG"/>
              <a:t>Редакт. стил загл. образец</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pic>
        <p:nvPicPr>
          <p:cNvPr id="14338" name="Picture 10" descr="Bullet copy"/>
          <p:cNvPicPr>
            <a:picLocks noChangeAspect="1" noChangeArrowheads="1"/>
          </p:cNvPicPr>
          <p:nvPr userDrawn="1"/>
        </p:nvPicPr>
        <p:blipFill>
          <a:blip r:embed="rId15">
            <a:extLst>
              <a:ext uri="{28A0092B-C50C-407E-A947-70E740481C1C}">
                <a14:useLocalDpi xmlns:a14="http://schemas.microsoft.com/office/drawing/2010/main" xmlns="" val="0"/>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9" name="Picture 9" descr="Bullet copy"/>
          <p:cNvPicPr>
            <a:picLocks noChangeAspect="1" noChangeArrowheads="1"/>
          </p:cNvPicPr>
          <p:nvPr userDrawn="1"/>
        </p:nvPicPr>
        <p:blipFill>
          <a:blip r:embed="rId16">
            <a:extLst>
              <a:ext uri="{28A0092B-C50C-407E-A947-70E740481C1C}">
                <a14:useLocalDpi xmlns:a14="http://schemas.microsoft.com/office/drawing/2010/main" xmlns="" val="0"/>
              </a:ext>
            </a:extLst>
          </a:blip>
          <a:srcRect/>
          <a:stretch>
            <a:fillRect/>
          </a:stretch>
        </p:blipFill>
        <p:spPr bwMode="invGray">
          <a:xfrm>
            <a:off x="0" y="0"/>
            <a:ext cx="9144000" cy="1087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Rectangle 11"/>
          <p:cNvSpPr>
            <a:spLocks noGrp="1" noChangeArrowheads="1"/>
          </p:cNvSpPr>
          <p:nvPr>
            <p:ph type="title"/>
          </p:nvPr>
        </p:nvSpPr>
        <p:spPr bwMode="auto">
          <a:xfrm>
            <a:off x="685800" y="57150"/>
            <a:ext cx="7772400" cy="96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4341" name="Rectangle 12"/>
          <p:cNvSpPr>
            <a:spLocks noGrp="1" noChangeArrowheads="1"/>
          </p:cNvSpPr>
          <p:nvPr>
            <p:ph type="body" idx="1"/>
          </p:nvPr>
        </p:nvSpPr>
        <p:spPr bwMode="auto">
          <a:xfrm>
            <a:off x="685800" y="1695450"/>
            <a:ext cx="7772400" cy="441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7" name="Rectangle 13"/>
          <p:cNvSpPr>
            <a:spLocks noGrp="1" noChangeArrowheads="1"/>
          </p:cNvSpPr>
          <p:nvPr>
            <p:ph type="dt" sz="half" idx="2"/>
          </p:nvPr>
        </p:nvSpPr>
        <p:spPr bwMode="auto">
          <a:xfrm>
            <a:off x="66675" y="6629400"/>
            <a:ext cx="1905000" cy="152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900">
                <a:solidFill>
                  <a:srgbClr val="006699"/>
                </a:solidFill>
                <a:latin typeface="Arial" charset="0"/>
              </a:defRPr>
            </a:lvl1pPr>
          </a:lstStyle>
          <a:p>
            <a:pPr eaLnBrk="0" fontAlgn="base" hangingPunct="0">
              <a:spcBef>
                <a:spcPct val="0"/>
              </a:spcBef>
              <a:spcAft>
                <a:spcPct val="0"/>
              </a:spcAft>
              <a:defRPr/>
            </a:pPr>
            <a:r>
              <a:rPr lang="en-US"/>
              <a:t>10/13/04 - 5:30pm</a:t>
            </a:r>
          </a:p>
        </p:txBody>
      </p:sp>
      <p:sp>
        <p:nvSpPr>
          <p:cNvPr id="1038" name="Rectangle 14"/>
          <p:cNvSpPr>
            <a:spLocks noGrp="1" noChangeArrowheads="1"/>
          </p:cNvSpPr>
          <p:nvPr>
            <p:ph type="ftr" sz="quarter" idx="3"/>
          </p:nvPr>
        </p:nvSpPr>
        <p:spPr bwMode="auto">
          <a:xfrm>
            <a:off x="2300288" y="6588125"/>
            <a:ext cx="4495800" cy="206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6699"/>
                </a:solidFill>
                <a:latin typeface="Arial" charset="0"/>
              </a:defRPr>
            </a:lvl1pPr>
          </a:lstStyle>
          <a:p>
            <a:pPr eaLnBrk="0" fontAlgn="base" hangingPunct="0">
              <a:spcBef>
                <a:spcPct val="0"/>
              </a:spcBef>
              <a:spcAft>
                <a:spcPct val="0"/>
              </a:spcAft>
              <a:defRPr/>
            </a:pPr>
            <a:r>
              <a:rPr lang="en-US"/>
              <a:t>eSlide - P1349 - GPOA2 VB Medical</a:t>
            </a:r>
          </a:p>
        </p:txBody>
      </p:sp>
      <p:sp>
        <p:nvSpPr>
          <p:cNvPr id="1039" name="Rectangle 15"/>
          <p:cNvSpPr>
            <a:spLocks noGrp="1" noChangeArrowheads="1"/>
          </p:cNvSpPr>
          <p:nvPr>
            <p:ph type="sldNum" sz="quarter" idx="4"/>
          </p:nvPr>
        </p:nvSpPr>
        <p:spPr bwMode="auto">
          <a:xfrm>
            <a:off x="7162800" y="6629400"/>
            <a:ext cx="1905000" cy="152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900">
                <a:solidFill>
                  <a:srgbClr val="006699"/>
                </a:solidFill>
                <a:latin typeface="Arial" charset="0"/>
              </a:defRPr>
            </a:lvl1pPr>
          </a:lstStyle>
          <a:p>
            <a:pPr eaLnBrk="0" fontAlgn="base" hangingPunct="0">
              <a:spcBef>
                <a:spcPct val="0"/>
              </a:spcBef>
              <a:spcAft>
                <a:spcPct val="0"/>
              </a:spcAft>
              <a:defRPr/>
            </a:pPr>
            <a:fld id="{8CBBA7E1-6BBE-4883-A44A-B7AB01A53258}" type="slidenum">
              <a:rPr lang="en-US"/>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xmlns="" val="333547756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p:txStyles>
    <p:titleStyle>
      <a:lvl1pPr algn="l" rtl="0" eaLnBrk="0" fontAlgn="base" hangingPunct="0">
        <a:lnSpc>
          <a:spcPct val="90000"/>
        </a:lnSpc>
        <a:spcBef>
          <a:spcPct val="0"/>
        </a:spcBef>
        <a:spcAft>
          <a:spcPct val="0"/>
        </a:spcAft>
        <a:defRPr sz="2600" b="1" i="1">
          <a:solidFill>
            <a:schemeClr val="tx1"/>
          </a:solidFill>
          <a:latin typeface="+mj-lt"/>
          <a:ea typeface="+mj-ea"/>
          <a:cs typeface="+mj-cs"/>
        </a:defRPr>
      </a:lvl1pPr>
      <a:lvl2pPr algn="l" rtl="0" eaLnBrk="0" fontAlgn="base" hangingPunct="0">
        <a:lnSpc>
          <a:spcPct val="90000"/>
        </a:lnSpc>
        <a:spcBef>
          <a:spcPct val="0"/>
        </a:spcBef>
        <a:spcAft>
          <a:spcPct val="0"/>
        </a:spcAft>
        <a:defRPr sz="2600" b="1" i="1">
          <a:solidFill>
            <a:schemeClr val="tx1"/>
          </a:solidFill>
          <a:latin typeface="Arial" charset="0"/>
        </a:defRPr>
      </a:lvl2pPr>
      <a:lvl3pPr algn="l" rtl="0" eaLnBrk="0" fontAlgn="base" hangingPunct="0">
        <a:lnSpc>
          <a:spcPct val="90000"/>
        </a:lnSpc>
        <a:spcBef>
          <a:spcPct val="0"/>
        </a:spcBef>
        <a:spcAft>
          <a:spcPct val="0"/>
        </a:spcAft>
        <a:defRPr sz="2600" b="1" i="1">
          <a:solidFill>
            <a:schemeClr val="tx1"/>
          </a:solidFill>
          <a:latin typeface="Arial" charset="0"/>
        </a:defRPr>
      </a:lvl3pPr>
      <a:lvl4pPr algn="l" rtl="0" eaLnBrk="0" fontAlgn="base" hangingPunct="0">
        <a:lnSpc>
          <a:spcPct val="90000"/>
        </a:lnSpc>
        <a:spcBef>
          <a:spcPct val="0"/>
        </a:spcBef>
        <a:spcAft>
          <a:spcPct val="0"/>
        </a:spcAft>
        <a:defRPr sz="2600" b="1" i="1">
          <a:solidFill>
            <a:schemeClr val="tx1"/>
          </a:solidFill>
          <a:latin typeface="Arial" charset="0"/>
        </a:defRPr>
      </a:lvl4pPr>
      <a:lvl5pPr algn="l" rtl="0" eaLnBrk="0" fontAlgn="base" hangingPunct="0">
        <a:lnSpc>
          <a:spcPct val="90000"/>
        </a:lnSpc>
        <a:spcBef>
          <a:spcPct val="0"/>
        </a:spcBef>
        <a:spcAft>
          <a:spcPct val="0"/>
        </a:spcAft>
        <a:defRPr sz="2600" b="1" i="1">
          <a:solidFill>
            <a:schemeClr val="tx1"/>
          </a:solidFill>
          <a:latin typeface="Arial" charset="0"/>
        </a:defRPr>
      </a:lvl5pPr>
      <a:lvl6pPr marL="457200" algn="l" rtl="0" fontAlgn="base">
        <a:lnSpc>
          <a:spcPct val="90000"/>
        </a:lnSpc>
        <a:spcBef>
          <a:spcPct val="0"/>
        </a:spcBef>
        <a:spcAft>
          <a:spcPct val="0"/>
        </a:spcAft>
        <a:defRPr sz="2600" b="1" i="1">
          <a:solidFill>
            <a:schemeClr val="tx1"/>
          </a:solidFill>
          <a:latin typeface="Arial" charset="0"/>
        </a:defRPr>
      </a:lvl6pPr>
      <a:lvl7pPr marL="914400" algn="l" rtl="0" fontAlgn="base">
        <a:lnSpc>
          <a:spcPct val="90000"/>
        </a:lnSpc>
        <a:spcBef>
          <a:spcPct val="0"/>
        </a:spcBef>
        <a:spcAft>
          <a:spcPct val="0"/>
        </a:spcAft>
        <a:defRPr sz="2600" b="1" i="1">
          <a:solidFill>
            <a:schemeClr val="tx1"/>
          </a:solidFill>
          <a:latin typeface="Arial" charset="0"/>
        </a:defRPr>
      </a:lvl7pPr>
      <a:lvl8pPr marL="1371600" algn="l" rtl="0" fontAlgn="base">
        <a:lnSpc>
          <a:spcPct val="90000"/>
        </a:lnSpc>
        <a:spcBef>
          <a:spcPct val="0"/>
        </a:spcBef>
        <a:spcAft>
          <a:spcPct val="0"/>
        </a:spcAft>
        <a:defRPr sz="2600" b="1" i="1">
          <a:solidFill>
            <a:schemeClr val="tx1"/>
          </a:solidFill>
          <a:latin typeface="Arial" charset="0"/>
        </a:defRPr>
      </a:lvl8pPr>
      <a:lvl9pPr marL="1828800" algn="l" rtl="0" fontAlgn="base">
        <a:lnSpc>
          <a:spcPct val="90000"/>
        </a:lnSpc>
        <a:spcBef>
          <a:spcPct val="0"/>
        </a:spcBef>
        <a:spcAft>
          <a:spcPct val="0"/>
        </a:spcAft>
        <a:defRPr sz="2600" b="1" i="1">
          <a:solidFill>
            <a:schemeClr val="tx1"/>
          </a:solidFill>
          <a:latin typeface="Arial" charset="0"/>
        </a:defRPr>
      </a:lvl9pPr>
    </p:titleStyle>
    <p:bodyStyle>
      <a:lvl1pPr marL="342900" indent="-342900" algn="l" rtl="0" eaLnBrk="0" fontAlgn="base" hangingPunct="0">
        <a:spcBef>
          <a:spcPct val="20000"/>
        </a:spcBef>
        <a:spcAft>
          <a:spcPct val="0"/>
        </a:spcAft>
        <a:buClr>
          <a:schemeClr val="accent1"/>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w"/>
        <a:defRPr sz="20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16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1600">
          <a:solidFill>
            <a:schemeClr val="tx1"/>
          </a:solidFill>
          <a:latin typeface="+mn-lt"/>
        </a:defRPr>
      </a:lvl5pPr>
      <a:lvl6pPr marL="2514600" indent="-228600" algn="l" rtl="0" fontAlgn="base">
        <a:spcBef>
          <a:spcPct val="20000"/>
        </a:spcBef>
        <a:spcAft>
          <a:spcPct val="0"/>
        </a:spcAft>
        <a:buClr>
          <a:schemeClr val="accent1"/>
        </a:buClr>
        <a:buChar char="–"/>
        <a:defRPr sz="1600">
          <a:solidFill>
            <a:schemeClr val="tx1"/>
          </a:solidFill>
          <a:latin typeface="+mn-lt"/>
        </a:defRPr>
      </a:lvl6pPr>
      <a:lvl7pPr marL="2971800" indent="-228600" algn="l" rtl="0" fontAlgn="base">
        <a:spcBef>
          <a:spcPct val="20000"/>
        </a:spcBef>
        <a:spcAft>
          <a:spcPct val="0"/>
        </a:spcAft>
        <a:buClr>
          <a:schemeClr val="accent1"/>
        </a:buClr>
        <a:buChar char="–"/>
        <a:defRPr sz="1600">
          <a:solidFill>
            <a:schemeClr val="tx1"/>
          </a:solidFill>
          <a:latin typeface="+mn-lt"/>
        </a:defRPr>
      </a:lvl7pPr>
      <a:lvl8pPr marL="3429000" indent="-228600" algn="l" rtl="0" fontAlgn="base">
        <a:spcBef>
          <a:spcPct val="20000"/>
        </a:spcBef>
        <a:spcAft>
          <a:spcPct val="0"/>
        </a:spcAft>
        <a:buClr>
          <a:schemeClr val="accent1"/>
        </a:buClr>
        <a:buChar char="–"/>
        <a:defRPr sz="1600">
          <a:solidFill>
            <a:schemeClr val="tx1"/>
          </a:solidFill>
          <a:latin typeface="+mn-lt"/>
        </a:defRPr>
      </a:lvl8pPr>
      <a:lvl9pPr marL="3886200" indent="-228600" algn="l" rtl="0" fontAlgn="base">
        <a:spcBef>
          <a:spcPct val="20000"/>
        </a:spcBef>
        <a:spcAft>
          <a:spcPct val="0"/>
        </a:spcAft>
        <a:buClr>
          <a:schemeClr val="accent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bg-BG"/>
              <a:t>Редакт. стил загл. образец</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eaLnBrk="0" fontAlgn="base" hangingPunct="0">
              <a:spcBef>
                <a:spcPct val="0"/>
              </a:spcBef>
              <a:spcAft>
                <a:spcPct val="0"/>
              </a:spcAft>
              <a:defRPr/>
            </a:pPr>
            <a:r>
              <a:rPr lang="en-US"/>
              <a:t>10/13/04 - 5:30pm</a:t>
            </a: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eaLnBrk="0" fontAlgn="base" hangingPunct="0">
              <a:spcBef>
                <a:spcPct val="0"/>
              </a:spcBef>
              <a:spcAft>
                <a:spcPct val="0"/>
              </a:spcAft>
              <a:defRPr/>
            </a:pPr>
            <a:r>
              <a:rPr lang="en-US"/>
              <a:t>eSlide - P1349 - GPOA2 VB Medical</a:t>
            </a: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pPr eaLnBrk="0" fontAlgn="base" hangingPunct="0">
              <a:spcBef>
                <a:spcPct val="0"/>
              </a:spcBef>
              <a:spcAft>
                <a:spcPct val="0"/>
              </a:spcAft>
              <a:defRPr/>
            </a:pPr>
            <a:fld id="{8CBBA7E1-6BBE-4883-A44A-B7AB01A53258}" type="slidenum">
              <a:rPr lang="en-US" smtClean="0"/>
              <a:pPr eaLnBrk="0" fontAlgn="base" hangingPunct="0">
                <a:spcBef>
                  <a:spcPct val="0"/>
                </a:spcBef>
                <a:spcAft>
                  <a:spcPct val="0"/>
                </a:spcAft>
                <a:defRPr/>
              </a:pPr>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p:txBody>
          <a:bodyPr/>
          <a:lstStyle/>
          <a:p>
            <a:r>
              <a:rPr lang="bg-BG" dirty="0"/>
              <a:t>Атеросклероза</a:t>
            </a:r>
          </a:p>
        </p:txBody>
      </p:sp>
      <p:sp>
        <p:nvSpPr>
          <p:cNvPr id="4" name="Подзаглавие 3"/>
          <p:cNvSpPr>
            <a:spLocks noGrp="1"/>
          </p:cNvSpPr>
          <p:nvPr>
            <p:ph type="subTitle" idx="1"/>
          </p:nvPr>
        </p:nvSpPr>
        <p:spPr/>
        <p:txBody>
          <a:bodyPr/>
          <a:lstStyle/>
          <a:p>
            <a:endParaRPr lang="bg-BG"/>
          </a:p>
        </p:txBody>
      </p:sp>
    </p:spTree>
    <p:extLst>
      <p:ext uri="{BB962C8B-B14F-4D97-AF65-F5344CB8AC3E}">
        <p14:creationId xmlns:p14="http://schemas.microsoft.com/office/powerpoint/2010/main" xmlns="" val="1350516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Определение (по СЗО)</a:t>
            </a:r>
          </a:p>
        </p:txBody>
      </p:sp>
      <p:sp>
        <p:nvSpPr>
          <p:cNvPr id="3" name="Контейнер за съдържание 2"/>
          <p:cNvSpPr>
            <a:spLocks noGrp="1"/>
          </p:cNvSpPr>
          <p:nvPr>
            <p:ph idx="1"/>
          </p:nvPr>
        </p:nvSpPr>
        <p:spPr>
          <a:xfrm>
            <a:off x="0" y="1071546"/>
            <a:ext cx="8964488" cy="4525963"/>
          </a:xfrm>
        </p:spPr>
        <p:txBody>
          <a:bodyPr>
            <a:normAutofit/>
          </a:bodyPr>
          <a:lstStyle/>
          <a:p>
            <a:pPr marL="0" indent="0">
              <a:buNone/>
            </a:pPr>
            <a:r>
              <a:rPr lang="ru-RU" dirty="0"/>
              <a:t>Комбинация на:</a:t>
            </a:r>
          </a:p>
          <a:p>
            <a:pPr marL="0" indent="0">
              <a:buNone/>
            </a:pPr>
            <a:r>
              <a:rPr lang="ru-RU" dirty="0" err="1">
                <a:solidFill>
                  <a:srgbClr val="FF0000"/>
                </a:solidFill>
              </a:rPr>
              <a:t>промени</a:t>
            </a:r>
            <a:r>
              <a:rPr lang="ru-RU" dirty="0">
                <a:solidFill>
                  <a:srgbClr val="FF0000"/>
                </a:solidFill>
              </a:rPr>
              <a:t> на </a:t>
            </a:r>
            <a:r>
              <a:rPr lang="ru-RU" dirty="0" err="1">
                <a:solidFill>
                  <a:srgbClr val="FF0000"/>
                </a:solidFill>
              </a:rPr>
              <a:t>вътрешния</a:t>
            </a:r>
            <a:r>
              <a:rPr lang="ru-RU" dirty="0">
                <a:solidFill>
                  <a:srgbClr val="FF0000"/>
                </a:solidFill>
              </a:rPr>
              <a:t> слой</a:t>
            </a:r>
            <a:r>
              <a:rPr lang="ru-RU" dirty="0"/>
              <a:t>(</a:t>
            </a:r>
            <a:r>
              <a:rPr lang="ru-RU" dirty="0" err="1"/>
              <a:t>интимата</a:t>
            </a:r>
            <a:r>
              <a:rPr lang="ru-RU" dirty="0"/>
              <a:t>)</a:t>
            </a:r>
            <a:r>
              <a:rPr lang="ru-RU" dirty="0">
                <a:solidFill>
                  <a:srgbClr val="FF0000"/>
                </a:solidFill>
              </a:rPr>
              <a:t>на </a:t>
            </a:r>
            <a:r>
              <a:rPr lang="ru-RU" dirty="0" err="1">
                <a:solidFill>
                  <a:srgbClr val="FF0000"/>
                </a:solidFill>
              </a:rPr>
              <a:t>големите</a:t>
            </a:r>
            <a:r>
              <a:rPr lang="ru-RU" dirty="0">
                <a:solidFill>
                  <a:srgbClr val="FF0000"/>
                </a:solidFill>
              </a:rPr>
              <a:t> и </a:t>
            </a:r>
            <a:r>
              <a:rPr lang="ru-RU" dirty="0" err="1">
                <a:solidFill>
                  <a:srgbClr val="FF0000"/>
                </a:solidFill>
              </a:rPr>
              <a:t>средни</a:t>
            </a:r>
            <a:r>
              <a:rPr lang="ru-RU" dirty="0">
                <a:solidFill>
                  <a:srgbClr val="FF0000"/>
                </a:solidFill>
              </a:rPr>
              <a:t> артерии</a:t>
            </a:r>
            <a:r>
              <a:rPr lang="ru-RU" dirty="0"/>
              <a:t>, </a:t>
            </a:r>
            <a:r>
              <a:rPr lang="ru-RU" dirty="0" err="1"/>
              <a:t>изразяващи</a:t>
            </a:r>
            <a:r>
              <a:rPr lang="ru-RU" dirty="0"/>
              <a:t> се в </a:t>
            </a:r>
            <a:r>
              <a:rPr lang="ru-RU" dirty="0" err="1"/>
              <a:t>локално</a:t>
            </a:r>
            <a:r>
              <a:rPr lang="ru-RU" dirty="0"/>
              <a:t>  </a:t>
            </a:r>
            <a:r>
              <a:rPr lang="ru-RU" dirty="0" err="1"/>
              <a:t>натрупване</a:t>
            </a:r>
            <a:r>
              <a:rPr lang="ru-RU" dirty="0"/>
              <a:t> на </a:t>
            </a:r>
            <a:r>
              <a:rPr lang="ru-RU" dirty="0" err="1"/>
              <a:t>липиди</a:t>
            </a:r>
            <a:r>
              <a:rPr lang="ru-RU" dirty="0"/>
              <a:t>, </a:t>
            </a:r>
            <a:r>
              <a:rPr lang="ru-RU" dirty="0" err="1"/>
              <a:t>комплексни</a:t>
            </a:r>
            <a:r>
              <a:rPr lang="ru-RU" dirty="0"/>
              <a:t> </a:t>
            </a:r>
            <a:r>
              <a:rPr lang="ru-RU" dirty="0" err="1"/>
              <a:t>въглехидрати</a:t>
            </a:r>
            <a:r>
              <a:rPr lang="ru-RU" dirty="0"/>
              <a:t>, </a:t>
            </a:r>
            <a:r>
              <a:rPr lang="ru-RU" dirty="0" err="1"/>
              <a:t>кръв</a:t>
            </a:r>
            <a:r>
              <a:rPr lang="ru-RU" dirty="0"/>
              <a:t> и </a:t>
            </a:r>
            <a:r>
              <a:rPr lang="ru-RU" dirty="0" err="1"/>
              <a:t>кръвни</a:t>
            </a:r>
            <a:r>
              <a:rPr lang="ru-RU" dirty="0"/>
              <a:t> </a:t>
            </a:r>
            <a:r>
              <a:rPr lang="ru-RU" dirty="0" err="1"/>
              <a:t>продукти</a:t>
            </a:r>
            <a:r>
              <a:rPr lang="ru-RU" dirty="0"/>
              <a:t>, </a:t>
            </a:r>
            <a:r>
              <a:rPr lang="ru-RU" dirty="0" err="1"/>
              <a:t>фиброзна</a:t>
            </a:r>
            <a:r>
              <a:rPr lang="ru-RU" dirty="0"/>
              <a:t> (</a:t>
            </a:r>
            <a:r>
              <a:rPr lang="ru-RU" dirty="0" err="1"/>
              <a:t>съединителна</a:t>
            </a:r>
            <a:r>
              <a:rPr lang="ru-RU" dirty="0"/>
              <a:t>) </a:t>
            </a:r>
            <a:r>
              <a:rPr lang="ru-RU" dirty="0" err="1"/>
              <a:t>тъкан</a:t>
            </a:r>
            <a:r>
              <a:rPr lang="ru-RU" dirty="0"/>
              <a:t> и </a:t>
            </a:r>
            <a:r>
              <a:rPr lang="ru-RU" dirty="0" err="1"/>
              <a:t>калциеви</a:t>
            </a:r>
            <a:r>
              <a:rPr lang="ru-RU" dirty="0"/>
              <a:t> </a:t>
            </a:r>
            <a:r>
              <a:rPr lang="ru-RU" dirty="0" err="1"/>
              <a:t>отлагания</a:t>
            </a:r>
            <a:r>
              <a:rPr lang="ru-RU" dirty="0"/>
              <a:t>;</a:t>
            </a:r>
          </a:p>
          <a:p>
            <a:pPr marL="0" indent="0">
              <a:buNone/>
            </a:pPr>
            <a:r>
              <a:rPr lang="ru-RU" dirty="0" err="1"/>
              <a:t>съпроводени</a:t>
            </a:r>
            <a:r>
              <a:rPr lang="ru-RU" dirty="0"/>
              <a:t> с </a:t>
            </a:r>
            <a:r>
              <a:rPr lang="ru-RU" dirty="0" err="1">
                <a:solidFill>
                  <a:srgbClr val="FF0000"/>
                </a:solidFill>
              </a:rPr>
              <a:t>промени</a:t>
            </a:r>
            <a:r>
              <a:rPr lang="ru-RU" dirty="0">
                <a:solidFill>
                  <a:srgbClr val="FF0000"/>
                </a:solidFill>
              </a:rPr>
              <a:t> на </a:t>
            </a:r>
            <a:r>
              <a:rPr lang="ru-RU" dirty="0" err="1">
                <a:solidFill>
                  <a:srgbClr val="FF0000"/>
                </a:solidFill>
              </a:rPr>
              <a:t>средния</a:t>
            </a:r>
            <a:r>
              <a:rPr lang="ru-RU" dirty="0">
                <a:solidFill>
                  <a:srgbClr val="FF0000"/>
                </a:solidFill>
              </a:rPr>
              <a:t> </a:t>
            </a:r>
            <a:r>
              <a:rPr lang="ru-RU" dirty="0" err="1">
                <a:solidFill>
                  <a:srgbClr val="FF0000"/>
                </a:solidFill>
              </a:rPr>
              <a:t>съдов</a:t>
            </a:r>
            <a:r>
              <a:rPr lang="ru-RU" dirty="0">
                <a:solidFill>
                  <a:srgbClr val="FF0000"/>
                </a:solidFill>
              </a:rPr>
              <a:t> слой </a:t>
            </a:r>
            <a:r>
              <a:rPr lang="ru-RU" dirty="0"/>
              <a:t>на </a:t>
            </a:r>
            <a:r>
              <a:rPr lang="ru-RU" dirty="0" err="1"/>
              <a:t>артериалната</a:t>
            </a:r>
            <a:r>
              <a:rPr lang="ru-RU" dirty="0"/>
              <a:t> стена (</a:t>
            </a:r>
            <a:r>
              <a:rPr lang="ru-RU" dirty="0" err="1"/>
              <a:t>медията</a:t>
            </a:r>
            <a:r>
              <a:rPr lang="ru-RU" dirty="0" smtClean="0"/>
              <a:t>).</a:t>
            </a:r>
            <a:r>
              <a:rPr lang="en-US" dirty="0" smtClean="0"/>
              <a:t> </a:t>
            </a:r>
            <a:r>
              <a:rPr lang="ru-RU" dirty="0" err="1" smtClean="0"/>
              <a:t>Това</a:t>
            </a:r>
            <a:r>
              <a:rPr lang="ru-RU" dirty="0" smtClean="0"/>
              <a:t> </a:t>
            </a:r>
            <a:r>
              <a:rPr lang="ru-RU" dirty="0" err="1" smtClean="0"/>
              <a:t>натрупване</a:t>
            </a:r>
            <a:r>
              <a:rPr lang="ru-RU" dirty="0" smtClean="0"/>
              <a:t> води до </a:t>
            </a:r>
            <a:r>
              <a:rPr lang="ru-RU" dirty="0" err="1" smtClean="0"/>
              <a:t>образуване</a:t>
            </a:r>
            <a:r>
              <a:rPr lang="ru-RU" dirty="0" smtClean="0"/>
              <a:t> на </a:t>
            </a:r>
            <a:r>
              <a:rPr lang="ru-RU" dirty="0" err="1" smtClean="0"/>
              <a:t>плаки</a:t>
            </a:r>
            <a:r>
              <a:rPr lang="ru-RU" dirty="0" smtClean="0"/>
              <a:t>, </a:t>
            </a:r>
            <a:r>
              <a:rPr lang="ru-RU" dirty="0" err="1" smtClean="0"/>
              <a:t>съдово</a:t>
            </a:r>
            <a:r>
              <a:rPr lang="ru-RU" dirty="0" smtClean="0"/>
              <a:t> </a:t>
            </a:r>
            <a:r>
              <a:rPr lang="ru-RU" dirty="0" err="1" smtClean="0"/>
              <a:t>ремделиране</a:t>
            </a:r>
            <a:r>
              <a:rPr lang="ru-RU" dirty="0" smtClean="0"/>
              <a:t>, остра и </a:t>
            </a:r>
            <a:r>
              <a:rPr lang="ru-RU" dirty="0" err="1" smtClean="0"/>
              <a:t>хронична</a:t>
            </a:r>
            <a:r>
              <a:rPr lang="ru-RU" dirty="0" smtClean="0"/>
              <a:t> обструкция на </a:t>
            </a:r>
            <a:r>
              <a:rPr lang="ru-RU" dirty="0" err="1" smtClean="0"/>
              <a:t>лумена</a:t>
            </a:r>
            <a:r>
              <a:rPr lang="ru-RU" dirty="0" smtClean="0"/>
              <a:t> </a:t>
            </a:r>
            <a:r>
              <a:rPr lang="ru-RU" dirty="0" err="1" smtClean="0"/>
              <a:t>на</a:t>
            </a:r>
            <a:r>
              <a:rPr lang="ru-RU" dirty="0" smtClean="0"/>
              <a:t> </a:t>
            </a:r>
            <a:r>
              <a:rPr lang="ru-RU" dirty="0" err="1" smtClean="0"/>
              <a:t>съда</a:t>
            </a:r>
            <a:r>
              <a:rPr lang="ru-RU" dirty="0" smtClean="0"/>
              <a:t>, аномалии в </a:t>
            </a:r>
            <a:r>
              <a:rPr lang="ru-RU" dirty="0" err="1" smtClean="0"/>
              <a:t>кръвотока</a:t>
            </a:r>
            <a:r>
              <a:rPr lang="ru-RU" dirty="0" smtClean="0"/>
              <a:t> и </a:t>
            </a:r>
            <a:r>
              <a:rPr lang="ru-RU" dirty="0" err="1" smtClean="0"/>
              <a:t>намалена</a:t>
            </a:r>
            <a:r>
              <a:rPr lang="ru-RU" dirty="0" smtClean="0"/>
              <a:t> доставка на кислород до </a:t>
            </a:r>
            <a:r>
              <a:rPr lang="ru-RU" dirty="0" err="1" smtClean="0"/>
              <a:t>таргетните</a:t>
            </a:r>
            <a:r>
              <a:rPr lang="ru-RU" dirty="0" smtClean="0"/>
              <a:t> </a:t>
            </a:r>
            <a:r>
              <a:rPr lang="ru-RU" dirty="0" err="1" smtClean="0"/>
              <a:t>органи</a:t>
            </a:r>
            <a:r>
              <a:rPr lang="ru-RU" dirty="0" smtClean="0"/>
              <a:t>.</a:t>
            </a:r>
          </a:p>
          <a:p>
            <a:pPr marL="0" indent="0">
              <a:buNone/>
            </a:pPr>
            <a:endParaRPr lang="ru-RU" dirty="0" smtClean="0"/>
          </a:p>
        </p:txBody>
      </p:sp>
    </p:spTree>
    <p:extLst>
      <p:ext uri="{BB962C8B-B14F-4D97-AF65-F5344CB8AC3E}">
        <p14:creationId xmlns:p14="http://schemas.microsoft.com/office/powerpoint/2010/main" xmlns="" val="275813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14348" y="4714884"/>
            <a:ext cx="6781800" cy="1600200"/>
          </a:xfrm>
        </p:spPr>
        <p:txBody>
          <a:bodyPr>
            <a:normAutofit fontScale="90000"/>
          </a:bodyPr>
          <a:lstStyle/>
          <a:p>
            <a:r>
              <a:rPr lang="ru-RU" sz="2700" dirty="0" err="1" smtClean="0">
                <a:latin typeface="+mn-lt"/>
              </a:rPr>
              <a:t>Еволюцията</a:t>
            </a:r>
            <a:r>
              <a:rPr lang="ru-RU" sz="2700" dirty="0" smtClean="0">
                <a:latin typeface="+mn-lt"/>
              </a:rPr>
              <a:t> на </a:t>
            </a:r>
            <a:r>
              <a:rPr lang="ru-RU" sz="2700" dirty="0" err="1" smtClean="0">
                <a:latin typeface="+mn-lt"/>
              </a:rPr>
              <a:t>атеросклерозата</a:t>
            </a:r>
            <a:r>
              <a:rPr lang="ru-RU" sz="2700" dirty="0" smtClean="0">
                <a:latin typeface="+mn-lt"/>
              </a:rPr>
              <a:t> </a:t>
            </a:r>
            <a:r>
              <a:rPr lang="ru-RU" sz="2700" dirty="0" err="1" smtClean="0">
                <a:latin typeface="+mn-lt"/>
              </a:rPr>
              <a:t>обикновено</a:t>
            </a:r>
            <a:r>
              <a:rPr lang="ru-RU" sz="2700" dirty="0" smtClean="0">
                <a:latin typeface="+mn-lt"/>
              </a:rPr>
              <a:t> </a:t>
            </a:r>
            <a:r>
              <a:rPr lang="ru-RU" sz="2700" dirty="0" err="1" smtClean="0">
                <a:latin typeface="+mn-lt"/>
              </a:rPr>
              <a:t>отнема</a:t>
            </a:r>
            <a:r>
              <a:rPr lang="ru-RU" sz="2700" dirty="0" smtClean="0">
                <a:latin typeface="+mn-lt"/>
              </a:rPr>
              <a:t> </a:t>
            </a:r>
            <a:r>
              <a:rPr lang="ru-RU" sz="2700" dirty="0" err="1" smtClean="0">
                <a:latin typeface="+mn-lt"/>
              </a:rPr>
              <a:t>години</a:t>
            </a:r>
            <a:r>
              <a:rPr lang="ru-RU" sz="2700" dirty="0" smtClean="0">
                <a:latin typeface="+mn-lt"/>
              </a:rPr>
              <a:t>. </a:t>
            </a:r>
            <a:r>
              <a:rPr lang="ru-RU" sz="2700" dirty="0" err="1" smtClean="0">
                <a:latin typeface="+mn-lt"/>
              </a:rPr>
              <a:t>Формирането</a:t>
            </a:r>
            <a:r>
              <a:rPr lang="ru-RU" sz="2700" dirty="0" smtClean="0">
                <a:latin typeface="+mn-lt"/>
              </a:rPr>
              <a:t> на </a:t>
            </a:r>
            <a:r>
              <a:rPr lang="ru-RU" sz="2700" dirty="0" err="1" smtClean="0">
                <a:latin typeface="+mn-lt"/>
              </a:rPr>
              <a:t>склеротичната</a:t>
            </a:r>
            <a:r>
              <a:rPr lang="ru-RU" sz="2700" dirty="0" smtClean="0">
                <a:latin typeface="+mn-lt"/>
              </a:rPr>
              <a:t> </a:t>
            </a:r>
            <a:r>
              <a:rPr lang="ru-RU" sz="2700" dirty="0" err="1" smtClean="0">
                <a:latin typeface="+mn-lt"/>
              </a:rPr>
              <a:t>плака</a:t>
            </a:r>
            <a:r>
              <a:rPr lang="ru-RU" sz="2700" dirty="0" smtClean="0">
                <a:latin typeface="+mn-lt"/>
              </a:rPr>
              <a:t> е сложен </a:t>
            </a:r>
            <a:r>
              <a:rPr lang="ru-RU" sz="2700" dirty="0" err="1" smtClean="0">
                <a:latin typeface="+mn-lt"/>
              </a:rPr>
              <a:t>процес</a:t>
            </a:r>
            <a:r>
              <a:rPr lang="ru-RU" sz="2700" dirty="0" smtClean="0">
                <a:latin typeface="+mn-lt"/>
              </a:rPr>
              <a:t> в </a:t>
            </a:r>
            <a:r>
              <a:rPr lang="ru-RU" sz="2700" dirty="0" err="1" smtClean="0">
                <a:latin typeface="+mn-lt"/>
              </a:rPr>
              <a:t>който</a:t>
            </a:r>
            <a:r>
              <a:rPr lang="ru-RU" sz="2700" dirty="0" smtClean="0">
                <a:latin typeface="+mn-lt"/>
              </a:rPr>
              <a:t> </a:t>
            </a:r>
            <a:r>
              <a:rPr lang="ru-RU" sz="2700" dirty="0" err="1" smtClean="0">
                <a:latin typeface="+mn-lt"/>
              </a:rPr>
              <a:t>вземат</a:t>
            </a:r>
            <a:r>
              <a:rPr lang="ru-RU" sz="2700" dirty="0" smtClean="0">
                <a:latin typeface="+mn-lt"/>
              </a:rPr>
              <a:t> участие </a:t>
            </a:r>
            <a:r>
              <a:rPr lang="ru-RU" sz="2700" dirty="0" err="1" smtClean="0">
                <a:latin typeface="+mn-lt"/>
              </a:rPr>
              <a:t>клетъчни</a:t>
            </a:r>
            <a:r>
              <a:rPr lang="ru-RU" sz="2700" dirty="0" smtClean="0">
                <a:latin typeface="+mn-lt"/>
              </a:rPr>
              <a:t> </a:t>
            </a:r>
            <a:r>
              <a:rPr lang="ru-RU" sz="2700" dirty="0" err="1" smtClean="0">
                <a:latin typeface="+mn-lt"/>
              </a:rPr>
              <a:t>елементи</a:t>
            </a:r>
            <a:r>
              <a:rPr lang="ru-RU" sz="2700" dirty="0" smtClean="0">
                <a:latin typeface="+mn-lt"/>
              </a:rPr>
              <a:t>, </a:t>
            </a:r>
            <a:r>
              <a:rPr lang="ru-RU" sz="2700" dirty="0" err="1" smtClean="0">
                <a:latin typeface="+mn-lt"/>
              </a:rPr>
              <a:t>съдовата</a:t>
            </a:r>
            <a:r>
              <a:rPr lang="ru-RU" sz="2700" dirty="0" smtClean="0">
                <a:latin typeface="+mn-lt"/>
              </a:rPr>
              <a:t> стена, </a:t>
            </a:r>
            <a:r>
              <a:rPr lang="ru-RU" sz="2700" dirty="0" err="1" smtClean="0">
                <a:latin typeface="+mn-lt"/>
              </a:rPr>
              <a:t>липиди</a:t>
            </a:r>
            <a:r>
              <a:rPr lang="ru-RU" sz="2700" dirty="0" smtClean="0">
                <a:latin typeface="+mn-lt"/>
              </a:rPr>
              <a:t>, </a:t>
            </a:r>
            <a:r>
              <a:rPr lang="ru-RU" sz="2700" dirty="0" err="1" smtClean="0">
                <a:latin typeface="+mn-lt"/>
              </a:rPr>
              <a:t>холестерол</a:t>
            </a:r>
            <a:r>
              <a:rPr lang="ru-RU" sz="2700" dirty="0" smtClean="0">
                <a:latin typeface="+mn-lt"/>
              </a:rPr>
              <a:t> и </a:t>
            </a:r>
            <a:r>
              <a:rPr lang="ru-RU" sz="2700" dirty="0" err="1" smtClean="0">
                <a:latin typeface="+mn-lt"/>
              </a:rPr>
              <a:t>други</a:t>
            </a:r>
            <a:r>
              <a:rPr lang="ru-RU" sz="2700" dirty="0" smtClean="0">
                <a:latin typeface="+mn-lt"/>
              </a:rPr>
              <a:t>. </a:t>
            </a:r>
            <a:r>
              <a:rPr lang="ru-RU" sz="2700" dirty="0" err="1" smtClean="0">
                <a:latin typeface="+mn-lt"/>
              </a:rPr>
              <a:t>Появата</a:t>
            </a:r>
            <a:r>
              <a:rPr lang="ru-RU" sz="2700" dirty="0" smtClean="0">
                <a:latin typeface="+mn-lt"/>
              </a:rPr>
              <a:t> на </a:t>
            </a:r>
            <a:r>
              <a:rPr lang="ru-RU" sz="2700" dirty="0" err="1" smtClean="0">
                <a:latin typeface="+mn-lt"/>
              </a:rPr>
              <a:t>симптоми</a:t>
            </a:r>
            <a:r>
              <a:rPr lang="ru-RU" sz="2700" dirty="0" smtClean="0">
                <a:latin typeface="+mn-lt"/>
              </a:rPr>
              <a:t> и </a:t>
            </a:r>
            <a:r>
              <a:rPr lang="ru-RU" sz="2700" dirty="0" err="1" smtClean="0">
                <a:latin typeface="+mn-lt"/>
              </a:rPr>
              <a:t>настъпване</a:t>
            </a:r>
            <a:r>
              <a:rPr lang="ru-RU" sz="2700" dirty="0" smtClean="0">
                <a:latin typeface="+mn-lt"/>
              </a:rPr>
              <a:t> на усложнения </a:t>
            </a:r>
            <a:r>
              <a:rPr lang="ru-RU" sz="2700" dirty="0" err="1" smtClean="0">
                <a:latin typeface="+mn-lt"/>
              </a:rPr>
              <a:t>зависи</a:t>
            </a:r>
            <a:r>
              <a:rPr lang="ru-RU" sz="2700" dirty="0" smtClean="0">
                <a:latin typeface="+mn-lt"/>
              </a:rPr>
              <a:t> от </a:t>
            </a:r>
            <a:r>
              <a:rPr lang="ru-RU" sz="2700" dirty="0" err="1" smtClean="0">
                <a:latin typeface="+mn-lt"/>
              </a:rPr>
              <a:t>локализацията</a:t>
            </a:r>
            <a:r>
              <a:rPr lang="ru-RU" sz="2700" dirty="0" smtClean="0">
                <a:latin typeface="+mn-lt"/>
              </a:rPr>
              <a:t> на плаката, </a:t>
            </a:r>
            <a:r>
              <a:rPr lang="ru-RU" sz="2700" dirty="0" err="1" smtClean="0">
                <a:latin typeface="+mn-lt"/>
              </a:rPr>
              <a:t>големината</a:t>
            </a:r>
            <a:r>
              <a:rPr lang="ru-RU" sz="2700" dirty="0" smtClean="0">
                <a:latin typeface="+mn-lt"/>
              </a:rPr>
              <a:t> на </a:t>
            </a:r>
            <a:r>
              <a:rPr lang="ru-RU" sz="2700" dirty="0" err="1" smtClean="0">
                <a:latin typeface="+mn-lt"/>
              </a:rPr>
              <a:t>засегнатия</a:t>
            </a:r>
            <a:r>
              <a:rPr lang="ru-RU" sz="2700" dirty="0" smtClean="0">
                <a:latin typeface="+mn-lt"/>
              </a:rPr>
              <a:t> </a:t>
            </a:r>
            <a:r>
              <a:rPr lang="ru-RU" sz="2700" dirty="0" err="1" smtClean="0">
                <a:latin typeface="+mn-lt"/>
              </a:rPr>
              <a:t>съд</a:t>
            </a:r>
            <a:r>
              <a:rPr lang="ru-RU" sz="2700" dirty="0" smtClean="0">
                <a:latin typeface="+mn-lt"/>
              </a:rPr>
              <a:t> и </a:t>
            </a:r>
            <a:r>
              <a:rPr lang="ru-RU" sz="2700" dirty="0" err="1" smtClean="0">
                <a:latin typeface="+mn-lt"/>
              </a:rPr>
              <a:t>наличието</a:t>
            </a:r>
            <a:r>
              <a:rPr lang="ru-RU" sz="2700" dirty="0" smtClean="0">
                <a:latin typeface="+mn-lt"/>
              </a:rPr>
              <a:t> на </a:t>
            </a:r>
            <a:r>
              <a:rPr lang="ru-RU" sz="2700" dirty="0" err="1" smtClean="0">
                <a:latin typeface="+mn-lt"/>
              </a:rPr>
              <a:t>подлежащи</a:t>
            </a:r>
            <a:r>
              <a:rPr lang="ru-RU" sz="2700" dirty="0" smtClean="0">
                <a:latin typeface="+mn-lt"/>
              </a:rPr>
              <a:t> </a:t>
            </a:r>
            <a:r>
              <a:rPr lang="ru-RU" sz="2700" dirty="0" err="1" smtClean="0">
                <a:latin typeface="+mn-lt"/>
              </a:rPr>
              <a:t>рискови</a:t>
            </a:r>
            <a:r>
              <a:rPr lang="ru-RU" sz="2700" dirty="0" smtClean="0">
                <a:latin typeface="+mn-lt"/>
              </a:rPr>
              <a:t> </a:t>
            </a:r>
            <a:r>
              <a:rPr lang="ru-RU" sz="2700" dirty="0" err="1" smtClean="0">
                <a:latin typeface="+mn-lt"/>
              </a:rPr>
              <a:t>фактори</a:t>
            </a:r>
            <a:r>
              <a:rPr lang="ru-RU" sz="2700" dirty="0" smtClean="0">
                <a:latin typeface="+mn-lt"/>
              </a:rPr>
              <a:t>. </a:t>
            </a:r>
            <a:r>
              <a:rPr lang="ru-RU" sz="2700" dirty="0" err="1" smtClean="0">
                <a:latin typeface="+mn-lt"/>
              </a:rPr>
              <a:t>Една</a:t>
            </a:r>
            <a:r>
              <a:rPr lang="ru-RU" sz="2700" dirty="0" smtClean="0">
                <a:latin typeface="+mn-lt"/>
              </a:rPr>
              <a:t> от </a:t>
            </a:r>
            <a:r>
              <a:rPr lang="ru-RU" sz="2700" dirty="0" err="1" smtClean="0">
                <a:latin typeface="+mn-lt"/>
              </a:rPr>
              <a:t>социално</a:t>
            </a:r>
            <a:r>
              <a:rPr lang="ru-RU" sz="2700" dirty="0" smtClean="0">
                <a:latin typeface="+mn-lt"/>
              </a:rPr>
              <a:t> </a:t>
            </a:r>
            <a:r>
              <a:rPr lang="ru-RU" sz="2700" dirty="0" err="1" smtClean="0">
                <a:latin typeface="+mn-lt"/>
              </a:rPr>
              <a:t>значимите</a:t>
            </a:r>
            <a:r>
              <a:rPr lang="ru-RU" sz="2700" dirty="0" smtClean="0">
                <a:latin typeface="+mn-lt"/>
              </a:rPr>
              <a:t> </a:t>
            </a:r>
            <a:r>
              <a:rPr lang="ru-RU" sz="2700" dirty="0" err="1" smtClean="0">
                <a:latin typeface="+mn-lt"/>
              </a:rPr>
              <a:t>изяви</a:t>
            </a:r>
            <a:r>
              <a:rPr lang="ru-RU" sz="2700" dirty="0" smtClean="0">
                <a:latin typeface="+mn-lt"/>
              </a:rPr>
              <a:t> на </a:t>
            </a:r>
            <a:r>
              <a:rPr lang="ru-RU" sz="2700" dirty="0" err="1" smtClean="0">
                <a:latin typeface="+mn-lt"/>
              </a:rPr>
              <a:t>атеросклеротичната</a:t>
            </a:r>
            <a:r>
              <a:rPr lang="ru-RU" sz="2700" dirty="0" smtClean="0">
                <a:latin typeface="+mn-lt"/>
              </a:rPr>
              <a:t> </a:t>
            </a:r>
            <a:r>
              <a:rPr lang="ru-RU" sz="2700" dirty="0" err="1" smtClean="0">
                <a:latin typeface="+mn-lt"/>
              </a:rPr>
              <a:t>болест</a:t>
            </a:r>
            <a:r>
              <a:rPr lang="ru-RU" sz="2700" dirty="0" smtClean="0">
                <a:latin typeface="+mn-lt"/>
              </a:rPr>
              <a:t> е </a:t>
            </a:r>
            <a:r>
              <a:rPr lang="ru-RU" sz="2700" dirty="0" err="1" smtClean="0">
                <a:latin typeface="+mn-lt"/>
              </a:rPr>
              <a:t>исхемичната</a:t>
            </a:r>
            <a:r>
              <a:rPr lang="ru-RU" sz="2700" dirty="0" smtClean="0">
                <a:latin typeface="+mn-lt"/>
              </a:rPr>
              <a:t> </a:t>
            </a:r>
            <a:r>
              <a:rPr lang="ru-RU" sz="2700" dirty="0" err="1" smtClean="0">
                <a:latin typeface="+mn-lt"/>
              </a:rPr>
              <a:t>болест</a:t>
            </a:r>
            <a:r>
              <a:rPr lang="ru-RU" sz="2700" dirty="0" smtClean="0">
                <a:latin typeface="+mn-lt"/>
              </a:rPr>
              <a:t> на </a:t>
            </a:r>
            <a:r>
              <a:rPr lang="ru-RU" sz="2700" dirty="0" err="1" smtClean="0">
                <a:latin typeface="+mn-lt"/>
              </a:rPr>
              <a:t>сърцето</a:t>
            </a:r>
            <a:r>
              <a:rPr lang="ru-RU" sz="2700" dirty="0" smtClean="0">
                <a:latin typeface="+mn-lt"/>
              </a:rPr>
              <a:t>. От </a:t>
            </a:r>
            <a:r>
              <a:rPr lang="ru-RU" sz="2700" dirty="0" err="1" smtClean="0">
                <a:latin typeface="+mn-lt"/>
              </a:rPr>
              <a:t>това</a:t>
            </a:r>
            <a:r>
              <a:rPr lang="ru-RU" sz="2700" dirty="0" smtClean="0">
                <a:latin typeface="+mn-lt"/>
              </a:rPr>
              <a:t> </a:t>
            </a:r>
            <a:r>
              <a:rPr lang="ru-RU" sz="2700" dirty="0" err="1" smtClean="0">
                <a:latin typeface="+mn-lt"/>
              </a:rPr>
              <a:t>заболяване</a:t>
            </a:r>
            <a:r>
              <a:rPr lang="ru-RU" sz="2700" dirty="0" smtClean="0">
                <a:latin typeface="+mn-lt"/>
              </a:rPr>
              <a:t> </a:t>
            </a:r>
            <a:r>
              <a:rPr lang="ru-RU" sz="2700" dirty="0" err="1" smtClean="0">
                <a:latin typeface="+mn-lt"/>
              </a:rPr>
              <a:t>страдат</a:t>
            </a:r>
            <a:r>
              <a:rPr lang="ru-RU" sz="2700" dirty="0" smtClean="0">
                <a:latin typeface="+mn-lt"/>
              </a:rPr>
              <a:t> </a:t>
            </a:r>
            <a:r>
              <a:rPr lang="ru-RU" sz="2700" dirty="0" err="1" smtClean="0">
                <a:latin typeface="+mn-lt"/>
              </a:rPr>
              <a:t>милиони</a:t>
            </a:r>
            <a:r>
              <a:rPr lang="ru-RU" sz="2700" dirty="0" smtClean="0">
                <a:latin typeface="+mn-lt"/>
              </a:rPr>
              <a:t> хора по </a:t>
            </a:r>
            <a:r>
              <a:rPr lang="ru-RU" sz="2700" dirty="0" err="1" smtClean="0">
                <a:latin typeface="+mn-lt"/>
              </a:rPr>
              <a:t>целия</a:t>
            </a:r>
            <a:r>
              <a:rPr lang="ru-RU" sz="2700" dirty="0" smtClean="0">
                <a:latin typeface="+mn-lt"/>
              </a:rPr>
              <a:t> свят, </a:t>
            </a:r>
            <a:r>
              <a:rPr lang="ru-RU" sz="2700" dirty="0" err="1" smtClean="0">
                <a:latin typeface="+mn-lt"/>
              </a:rPr>
              <a:t>като</a:t>
            </a:r>
            <a:r>
              <a:rPr lang="ru-RU" sz="2700" dirty="0" smtClean="0">
                <a:latin typeface="+mn-lt"/>
              </a:rPr>
              <a:t> </a:t>
            </a:r>
            <a:r>
              <a:rPr lang="ru-RU" sz="2700" dirty="0" err="1" smtClean="0">
                <a:latin typeface="+mn-lt"/>
              </a:rPr>
              <a:t>често</a:t>
            </a:r>
            <a:r>
              <a:rPr lang="ru-RU" sz="2700" dirty="0" smtClean="0">
                <a:latin typeface="+mn-lt"/>
              </a:rPr>
              <a:t> се </a:t>
            </a:r>
            <a:r>
              <a:rPr lang="ru-RU" sz="2700" dirty="0" err="1" smtClean="0">
                <a:latin typeface="+mn-lt"/>
              </a:rPr>
              <a:t>наблюдават</a:t>
            </a:r>
            <a:r>
              <a:rPr lang="ru-RU" sz="2700" dirty="0" smtClean="0">
                <a:latin typeface="+mn-lt"/>
              </a:rPr>
              <a:t> усложнения (</a:t>
            </a:r>
            <a:r>
              <a:rPr lang="ru-RU" sz="2700" dirty="0" err="1" smtClean="0">
                <a:latin typeface="+mn-lt"/>
              </a:rPr>
              <a:t>миокарден</a:t>
            </a:r>
            <a:r>
              <a:rPr lang="ru-RU" sz="2700" dirty="0" smtClean="0">
                <a:latin typeface="+mn-lt"/>
              </a:rPr>
              <a:t> инфаркт, </a:t>
            </a:r>
            <a:r>
              <a:rPr lang="ru-RU" sz="2700" dirty="0" err="1" smtClean="0">
                <a:latin typeface="+mn-lt"/>
              </a:rPr>
              <a:t>нестабилна</a:t>
            </a:r>
            <a:r>
              <a:rPr lang="ru-RU" sz="2700" dirty="0" smtClean="0">
                <a:latin typeface="+mn-lt"/>
              </a:rPr>
              <a:t> ангина </a:t>
            </a:r>
            <a:r>
              <a:rPr lang="ru-RU" sz="2700" dirty="0" err="1" smtClean="0">
                <a:latin typeface="+mn-lt"/>
              </a:rPr>
              <a:t>пекторис</a:t>
            </a:r>
            <a:r>
              <a:rPr lang="ru-RU" sz="2700" dirty="0" smtClean="0">
                <a:latin typeface="+mn-lt"/>
              </a:rPr>
              <a:t>), </a:t>
            </a:r>
            <a:r>
              <a:rPr lang="ru-RU" sz="2700" dirty="0" err="1" smtClean="0">
                <a:latin typeface="+mn-lt"/>
              </a:rPr>
              <a:t>които</a:t>
            </a:r>
            <a:r>
              <a:rPr lang="ru-RU" sz="2700" dirty="0" smtClean="0">
                <a:latin typeface="+mn-lt"/>
              </a:rPr>
              <a:t> </a:t>
            </a:r>
            <a:r>
              <a:rPr lang="ru-RU" sz="2700" dirty="0" err="1" smtClean="0">
                <a:latin typeface="+mn-lt"/>
              </a:rPr>
              <a:t>нелекувани</a:t>
            </a:r>
            <a:r>
              <a:rPr lang="ru-RU" sz="2700" dirty="0" smtClean="0">
                <a:latin typeface="+mn-lt"/>
              </a:rPr>
              <a:t> </a:t>
            </a:r>
            <a:r>
              <a:rPr lang="ru-RU" sz="2700" dirty="0" err="1" smtClean="0">
                <a:latin typeface="+mn-lt"/>
              </a:rPr>
              <a:t>навреме</a:t>
            </a:r>
            <a:r>
              <a:rPr lang="ru-RU" sz="2700" dirty="0" smtClean="0">
                <a:latin typeface="+mn-lt"/>
              </a:rPr>
              <a:t> </a:t>
            </a:r>
            <a:r>
              <a:rPr lang="ru-RU" sz="2700" dirty="0" err="1" smtClean="0">
                <a:latin typeface="+mn-lt"/>
              </a:rPr>
              <a:t>могат</a:t>
            </a:r>
            <a:r>
              <a:rPr lang="ru-RU" sz="2700" dirty="0" smtClean="0">
                <a:latin typeface="+mn-lt"/>
              </a:rPr>
              <a:t> да </a:t>
            </a:r>
            <a:r>
              <a:rPr lang="ru-RU" sz="2700" dirty="0" err="1" smtClean="0">
                <a:latin typeface="+mn-lt"/>
              </a:rPr>
              <a:t>доведат</a:t>
            </a:r>
            <a:r>
              <a:rPr lang="ru-RU" sz="2700" dirty="0" smtClean="0">
                <a:latin typeface="+mn-lt"/>
              </a:rPr>
              <a:t> до </a:t>
            </a:r>
            <a:r>
              <a:rPr lang="ru-RU" sz="2700" dirty="0" err="1" smtClean="0">
                <a:latin typeface="+mn-lt"/>
              </a:rPr>
              <a:t>инвалидизация</a:t>
            </a:r>
            <a:r>
              <a:rPr lang="ru-RU" sz="2700" dirty="0" smtClean="0">
                <a:latin typeface="+mn-lt"/>
              </a:rPr>
              <a:t> или </a:t>
            </a:r>
            <a:r>
              <a:rPr lang="ru-RU" sz="2700" dirty="0" err="1" smtClean="0">
                <a:latin typeface="+mn-lt"/>
              </a:rPr>
              <a:t>смърт</a:t>
            </a:r>
            <a:r>
              <a:rPr lang="ru-RU" sz="2700" dirty="0" smtClean="0">
                <a:latin typeface="+mn-lt"/>
              </a:rPr>
              <a:t>.</a:t>
            </a:r>
            <a:r>
              <a:rPr lang="ru-RU" sz="1600" dirty="0" smtClean="0"/>
              <a:t/>
            </a:r>
            <a:br>
              <a:rPr lang="ru-RU" sz="1600" dirty="0" smtClean="0"/>
            </a:br>
            <a:endParaRPr lang="bg-BG" sz="1600" dirty="0"/>
          </a:p>
        </p:txBody>
      </p:sp>
      <p:sp>
        <p:nvSpPr>
          <p:cNvPr id="3" name="Контейнер за дата 2"/>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4" name="Контейнер за долния колонтитул 3"/>
          <p:cNvSpPr>
            <a:spLocks noGrp="1"/>
          </p:cNvSpPr>
          <p:nvPr>
            <p:ph type="ftr" sz="quarter" idx="11"/>
          </p:nvPr>
        </p:nvSpPr>
        <p:spPr>
          <a:xfrm>
            <a:off x="785786" y="6357958"/>
            <a:ext cx="4873869" cy="365125"/>
          </a:xfrm>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353F3F3C-A60D-426C-8F94-912700854F7B}" type="slidenum">
              <a:rPr lang="bg-BG" smtClean="0"/>
              <a:pPr/>
              <a:t>3</a:t>
            </a:fld>
            <a:endParaRPr lang="bg-BG"/>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251520" y="620688"/>
            <a:ext cx="8712968" cy="561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9502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Характеристика</a:t>
            </a:r>
          </a:p>
        </p:txBody>
      </p:sp>
      <p:sp>
        <p:nvSpPr>
          <p:cNvPr id="3" name="Контейнер за съдържание 2"/>
          <p:cNvSpPr>
            <a:spLocks noGrp="1"/>
          </p:cNvSpPr>
          <p:nvPr>
            <p:ph idx="1"/>
          </p:nvPr>
        </p:nvSpPr>
        <p:spPr/>
        <p:txBody>
          <a:bodyPr/>
          <a:lstStyle/>
          <a:p>
            <a:pPr marL="0" indent="0">
              <a:buNone/>
            </a:pPr>
            <a:r>
              <a:rPr lang="bg-BG" dirty="0"/>
              <a:t>Бавен процес</a:t>
            </a:r>
          </a:p>
          <a:p>
            <a:pPr marL="0" indent="0">
              <a:buNone/>
            </a:pPr>
            <a:r>
              <a:rPr lang="bg-BG" dirty="0"/>
              <a:t>Стесняване на лумена на артериите</a:t>
            </a:r>
          </a:p>
          <a:p>
            <a:pPr marL="0" indent="0">
              <a:buNone/>
            </a:pPr>
            <a:r>
              <a:rPr lang="bg-BG" dirty="0"/>
              <a:t>Клиника при стеснение &gt;50%</a:t>
            </a:r>
          </a:p>
          <a:p>
            <a:pPr marL="0" indent="0">
              <a:buNone/>
            </a:pPr>
            <a:r>
              <a:rPr lang="bg-BG" dirty="0"/>
              <a:t>Стабилни и нестабилни плаки</a:t>
            </a:r>
          </a:p>
          <a:p>
            <a:pPr marL="0" indent="0">
              <a:buNone/>
            </a:pPr>
            <a:r>
              <a:rPr lang="bg-BG" dirty="0"/>
              <a:t>Липидно ядро и фиброзна (съединително-тъканна) шапка</a:t>
            </a:r>
          </a:p>
          <a:p>
            <a:pPr marL="0" indent="0">
              <a:buNone/>
            </a:pPr>
            <a:r>
              <a:rPr lang="bg-BG" dirty="0"/>
              <a:t>Стеснение, тромбоза, емболия</a:t>
            </a:r>
          </a:p>
        </p:txBody>
      </p:sp>
    </p:spTree>
    <p:extLst>
      <p:ext uri="{BB962C8B-B14F-4D97-AF65-F5344CB8AC3E}">
        <p14:creationId xmlns:p14="http://schemas.microsoft.com/office/powerpoint/2010/main" xmlns="" val="358722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400">
                <a:solidFill>
                  <a:schemeClr val="tx1"/>
                </a:solidFill>
                <a:latin typeface="Arial" pitchFamily="34" charset="0"/>
              </a:defRPr>
            </a:lvl1pPr>
            <a:lvl2pPr marL="742950" indent="-285750">
              <a:defRPr sz="1400">
                <a:solidFill>
                  <a:schemeClr val="tx1"/>
                </a:solidFill>
                <a:latin typeface="Arial" pitchFamily="34" charset="0"/>
              </a:defRPr>
            </a:lvl2pPr>
            <a:lvl3pPr marL="1143000" indent="-228600">
              <a:defRPr sz="1400">
                <a:solidFill>
                  <a:schemeClr val="tx1"/>
                </a:solidFill>
                <a:latin typeface="Arial" pitchFamily="34" charset="0"/>
              </a:defRPr>
            </a:lvl3pPr>
            <a:lvl4pPr marL="1600200" indent="-228600">
              <a:defRPr sz="1400">
                <a:solidFill>
                  <a:schemeClr val="tx1"/>
                </a:solidFill>
                <a:latin typeface="Arial" pitchFamily="34" charset="0"/>
              </a:defRPr>
            </a:lvl4pPr>
            <a:lvl5pPr marL="2057400" indent="-22860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fld id="{72C060BD-58F8-4D92-B369-8182D5DDFE66}" type="slidenum">
              <a:rPr lang="en-US" sz="900" smtClean="0">
                <a:solidFill>
                  <a:srgbClr val="006699"/>
                </a:solidFill>
              </a:rPr>
              <a:pPr/>
              <a:t>6</a:t>
            </a:fld>
            <a:endParaRPr lang="en-US" sz="900">
              <a:solidFill>
                <a:srgbClr val="006699"/>
              </a:solidFill>
            </a:endParaRPr>
          </a:p>
        </p:txBody>
      </p:sp>
      <p:sp>
        <p:nvSpPr>
          <p:cNvPr id="26627" name="AutoShape 74"/>
          <p:cNvSpPr>
            <a:spLocks noChangeArrowheads="1"/>
          </p:cNvSpPr>
          <p:nvPr/>
        </p:nvSpPr>
        <p:spPr bwMode="blackWhite">
          <a:xfrm>
            <a:off x="250825" y="4497388"/>
            <a:ext cx="8656638" cy="2038350"/>
          </a:xfrm>
          <a:prstGeom prst="roundRect">
            <a:avLst>
              <a:gd name="adj" fmla="val 6310"/>
            </a:avLst>
          </a:prstGeom>
          <a:noFill/>
          <a:ln w="28575">
            <a:solidFill>
              <a:srgbClr val="006699"/>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28" name="AutoShape 73"/>
          <p:cNvSpPr>
            <a:spLocks noChangeArrowheads="1"/>
          </p:cNvSpPr>
          <p:nvPr/>
        </p:nvSpPr>
        <p:spPr bwMode="blackWhite">
          <a:xfrm>
            <a:off x="250825" y="1325563"/>
            <a:ext cx="8656638" cy="2817812"/>
          </a:xfrm>
          <a:prstGeom prst="roundRect">
            <a:avLst>
              <a:gd name="adj" fmla="val 6310"/>
            </a:avLst>
          </a:prstGeom>
          <a:noFill/>
          <a:ln w="28575">
            <a:solidFill>
              <a:srgbClr val="006699"/>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29" name="Rectangle 48"/>
          <p:cNvSpPr>
            <a:spLocks noGrp="1" noChangeArrowheads="1"/>
          </p:cNvSpPr>
          <p:nvPr>
            <p:ph type="title"/>
          </p:nvPr>
        </p:nvSpPr>
        <p:spPr/>
        <p:txBody>
          <a:bodyPr/>
          <a:lstStyle/>
          <a:p>
            <a:pPr eaLnBrk="1" hangingPunct="1"/>
            <a:r>
              <a:rPr lang="bg-BG" sz="2800" i="0"/>
              <a:t>Последици от Прогресията на Лезията</a:t>
            </a:r>
            <a:endParaRPr lang="en-US" sz="2800" i="0"/>
          </a:p>
        </p:txBody>
      </p:sp>
      <p:grpSp>
        <p:nvGrpSpPr>
          <p:cNvPr id="26630" name="Group 62"/>
          <p:cNvGrpSpPr>
            <a:grpSpLocks/>
          </p:cNvGrpSpPr>
          <p:nvPr/>
        </p:nvGrpSpPr>
        <p:grpSpPr bwMode="auto">
          <a:xfrm>
            <a:off x="347663" y="2076450"/>
            <a:ext cx="1287462" cy="1447800"/>
            <a:chOff x="294" y="1440"/>
            <a:chExt cx="811" cy="912"/>
          </a:xfrm>
        </p:grpSpPr>
        <p:sp>
          <p:nvSpPr>
            <p:cNvPr id="26673" name="Oval 3"/>
            <p:cNvSpPr>
              <a:spLocks noChangeArrowheads="1"/>
            </p:cNvSpPr>
            <p:nvPr/>
          </p:nvSpPr>
          <p:spPr bwMode="auto">
            <a:xfrm>
              <a:off x="294" y="1440"/>
              <a:ext cx="811"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74" name="Freeform 9"/>
            <p:cNvSpPr>
              <a:spLocks/>
            </p:cNvSpPr>
            <p:nvPr/>
          </p:nvSpPr>
          <p:spPr bwMode="auto">
            <a:xfrm>
              <a:off x="411" y="1561"/>
              <a:ext cx="599" cy="637"/>
            </a:xfrm>
            <a:custGeom>
              <a:avLst/>
              <a:gdLst>
                <a:gd name="T0" fmla="*/ 37 w 673"/>
                <a:gd name="T1" fmla="*/ 3 h 637"/>
                <a:gd name="T2" fmla="*/ 38 w 673"/>
                <a:gd name="T3" fmla="*/ 10 h 637"/>
                <a:gd name="T4" fmla="*/ 39 w 673"/>
                <a:gd name="T5" fmla="*/ 10 h 637"/>
                <a:gd name="T6" fmla="*/ 41 w 673"/>
                <a:gd name="T7" fmla="*/ 14 h 637"/>
                <a:gd name="T8" fmla="*/ 44 w 673"/>
                <a:gd name="T9" fmla="*/ 10 h 637"/>
                <a:gd name="T10" fmla="*/ 47 w 673"/>
                <a:gd name="T11" fmla="*/ 3 h 637"/>
                <a:gd name="T12" fmla="*/ 48 w 673"/>
                <a:gd name="T13" fmla="*/ 10 h 637"/>
                <a:gd name="T14" fmla="*/ 48 w 673"/>
                <a:gd name="T15" fmla="*/ 28 h 637"/>
                <a:gd name="T16" fmla="*/ 53 w 673"/>
                <a:gd name="T17" fmla="*/ 45 h 637"/>
                <a:gd name="T18" fmla="*/ 55 w 673"/>
                <a:gd name="T19" fmla="*/ 60 h 637"/>
                <a:gd name="T20" fmla="*/ 55 w 673"/>
                <a:gd name="T21" fmla="*/ 74 h 637"/>
                <a:gd name="T22" fmla="*/ 59 w 673"/>
                <a:gd name="T23" fmla="*/ 84 h 637"/>
                <a:gd name="T24" fmla="*/ 61 w 673"/>
                <a:gd name="T25" fmla="*/ 95 h 637"/>
                <a:gd name="T26" fmla="*/ 61 w 673"/>
                <a:gd name="T27" fmla="*/ 95 h 637"/>
                <a:gd name="T28" fmla="*/ 64 w 673"/>
                <a:gd name="T29" fmla="*/ 147 h 637"/>
                <a:gd name="T30" fmla="*/ 68 w 673"/>
                <a:gd name="T31" fmla="*/ 179 h 637"/>
                <a:gd name="T32" fmla="*/ 71 w 673"/>
                <a:gd name="T33" fmla="*/ 239 h 637"/>
                <a:gd name="T34" fmla="*/ 74 w 673"/>
                <a:gd name="T35" fmla="*/ 302 h 637"/>
                <a:gd name="T36" fmla="*/ 74 w 673"/>
                <a:gd name="T37" fmla="*/ 327 h 637"/>
                <a:gd name="T38" fmla="*/ 72 w 673"/>
                <a:gd name="T39" fmla="*/ 334 h 637"/>
                <a:gd name="T40" fmla="*/ 69 w 673"/>
                <a:gd name="T41" fmla="*/ 323 h 637"/>
                <a:gd name="T42" fmla="*/ 67 w 673"/>
                <a:gd name="T43" fmla="*/ 313 h 637"/>
                <a:gd name="T44" fmla="*/ 62 w 673"/>
                <a:gd name="T45" fmla="*/ 306 h 637"/>
                <a:gd name="T46" fmla="*/ 42 w 673"/>
                <a:gd name="T47" fmla="*/ 351 h 637"/>
                <a:gd name="T48" fmla="*/ 38 w 673"/>
                <a:gd name="T49" fmla="*/ 372 h 637"/>
                <a:gd name="T50" fmla="*/ 36 w 673"/>
                <a:gd name="T51" fmla="*/ 390 h 637"/>
                <a:gd name="T52" fmla="*/ 33 w 673"/>
                <a:gd name="T53" fmla="*/ 411 h 637"/>
                <a:gd name="T54" fmla="*/ 30 w 673"/>
                <a:gd name="T55" fmla="*/ 432 h 637"/>
                <a:gd name="T56" fmla="*/ 27 w 673"/>
                <a:gd name="T57" fmla="*/ 481 h 637"/>
                <a:gd name="T58" fmla="*/ 21 w 673"/>
                <a:gd name="T59" fmla="*/ 516 h 637"/>
                <a:gd name="T60" fmla="*/ 21 w 673"/>
                <a:gd name="T61" fmla="*/ 548 h 637"/>
                <a:gd name="T62" fmla="*/ 20 w 673"/>
                <a:gd name="T63" fmla="*/ 601 h 637"/>
                <a:gd name="T64" fmla="*/ 19 w 673"/>
                <a:gd name="T65" fmla="*/ 629 h 637"/>
                <a:gd name="T66" fmla="*/ 16 w 673"/>
                <a:gd name="T67" fmla="*/ 625 h 637"/>
                <a:gd name="T68" fmla="*/ 14 w 673"/>
                <a:gd name="T69" fmla="*/ 611 h 637"/>
                <a:gd name="T70" fmla="*/ 11 w 673"/>
                <a:gd name="T71" fmla="*/ 587 h 637"/>
                <a:gd name="T72" fmla="*/ 9 w 673"/>
                <a:gd name="T73" fmla="*/ 552 h 637"/>
                <a:gd name="T74" fmla="*/ 6 w 673"/>
                <a:gd name="T75" fmla="*/ 527 h 637"/>
                <a:gd name="T76" fmla="*/ 4 w 673"/>
                <a:gd name="T77" fmla="*/ 478 h 637"/>
                <a:gd name="T78" fmla="*/ 4 w 673"/>
                <a:gd name="T79" fmla="*/ 408 h 637"/>
                <a:gd name="T80" fmla="*/ 3 w 673"/>
                <a:gd name="T81" fmla="*/ 337 h 637"/>
                <a:gd name="T82" fmla="*/ 4 w 673"/>
                <a:gd name="T83" fmla="*/ 284 h 637"/>
                <a:gd name="T84" fmla="*/ 4 w 673"/>
                <a:gd name="T85" fmla="*/ 221 h 637"/>
                <a:gd name="T86" fmla="*/ 4 w 673"/>
                <a:gd name="T87" fmla="*/ 168 h 637"/>
                <a:gd name="T88" fmla="*/ 4 w 673"/>
                <a:gd name="T89" fmla="*/ 147 h 637"/>
                <a:gd name="T90" fmla="*/ 6 w 673"/>
                <a:gd name="T91" fmla="*/ 130 h 637"/>
                <a:gd name="T92" fmla="*/ 9 w 673"/>
                <a:gd name="T93" fmla="*/ 126 h 637"/>
                <a:gd name="T94" fmla="*/ 10 w 673"/>
                <a:gd name="T95" fmla="*/ 102 h 637"/>
                <a:gd name="T96" fmla="*/ 11 w 673"/>
                <a:gd name="T97" fmla="*/ 88 h 637"/>
                <a:gd name="T98" fmla="*/ 14 w 673"/>
                <a:gd name="T99" fmla="*/ 67 h 637"/>
                <a:gd name="T100" fmla="*/ 18 w 673"/>
                <a:gd name="T101" fmla="*/ 42 h 637"/>
                <a:gd name="T102" fmla="*/ 24 w 673"/>
                <a:gd name="T103" fmla="*/ 24 h 637"/>
                <a:gd name="T104" fmla="*/ 29 w 673"/>
                <a:gd name="T105" fmla="*/ 3 h 637"/>
                <a:gd name="T106" fmla="*/ 30 w 673"/>
                <a:gd name="T107" fmla="*/ 10 h 637"/>
                <a:gd name="T108" fmla="*/ 34 w 673"/>
                <a:gd name="T109" fmla="*/ 17 h 637"/>
                <a:gd name="T110" fmla="*/ 36 w 673"/>
                <a:gd name="T111" fmla="*/ 10 h 6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3"/>
                <a:gd name="T169" fmla="*/ 0 h 637"/>
                <a:gd name="T170" fmla="*/ 673 w 673"/>
                <a:gd name="T171" fmla="*/ 637 h 6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3" h="637">
                  <a:moveTo>
                    <a:pt x="325" y="0"/>
                  </a:moveTo>
                  <a:lnTo>
                    <a:pt x="340" y="3"/>
                  </a:lnTo>
                  <a:lnTo>
                    <a:pt x="347" y="7"/>
                  </a:lnTo>
                  <a:lnTo>
                    <a:pt x="354" y="10"/>
                  </a:lnTo>
                  <a:lnTo>
                    <a:pt x="357" y="10"/>
                  </a:lnTo>
                  <a:lnTo>
                    <a:pt x="361" y="10"/>
                  </a:lnTo>
                  <a:lnTo>
                    <a:pt x="364" y="14"/>
                  </a:lnTo>
                  <a:lnTo>
                    <a:pt x="371" y="14"/>
                  </a:lnTo>
                  <a:lnTo>
                    <a:pt x="383" y="17"/>
                  </a:lnTo>
                  <a:lnTo>
                    <a:pt x="403" y="10"/>
                  </a:lnTo>
                  <a:lnTo>
                    <a:pt x="420" y="3"/>
                  </a:lnTo>
                  <a:lnTo>
                    <a:pt x="427" y="3"/>
                  </a:lnTo>
                  <a:lnTo>
                    <a:pt x="432" y="7"/>
                  </a:lnTo>
                  <a:lnTo>
                    <a:pt x="440" y="10"/>
                  </a:lnTo>
                  <a:lnTo>
                    <a:pt x="442" y="21"/>
                  </a:lnTo>
                  <a:lnTo>
                    <a:pt x="449" y="28"/>
                  </a:lnTo>
                  <a:lnTo>
                    <a:pt x="462" y="35"/>
                  </a:lnTo>
                  <a:lnTo>
                    <a:pt x="479" y="45"/>
                  </a:lnTo>
                  <a:lnTo>
                    <a:pt x="496" y="52"/>
                  </a:lnTo>
                  <a:lnTo>
                    <a:pt x="510" y="60"/>
                  </a:lnTo>
                  <a:lnTo>
                    <a:pt x="513" y="70"/>
                  </a:lnTo>
                  <a:lnTo>
                    <a:pt x="513" y="74"/>
                  </a:lnTo>
                  <a:lnTo>
                    <a:pt x="515" y="77"/>
                  </a:lnTo>
                  <a:lnTo>
                    <a:pt x="530" y="84"/>
                  </a:lnTo>
                  <a:lnTo>
                    <a:pt x="549" y="91"/>
                  </a:lnTo>
                  <a:lnTo>
                    <a:pt x="564" y="95"/>
                  </a:lnTo>
                  <a:lnTo>
                    <a:pt x="567" y="95"/>
                  </a:lnTo>
                  <a:lnTo>
                    <a:pt x="569" y="95"/>
                  </a:lnTo>
                  <a:lnTo>
                    <a:pt x="579" y="123"/>
                  </a:lnTo>
                  <a:lnTo>
                    <a:pt x="589" y="147"/>
                  </a:lnTo>
                  <a:lnTo>
                    <a:pt x="606" y="168"/>
                  </a:lnTo>
                  <a:lnTo>
                    <a:pt x="618" y="179"/>
                  </a:lnTo>
                  <a:lnTo>
                    <a:pt x="630" y="186"/>
                  </a:lnTo>
                  <a:lnTo>
                    <a:pt x="652" y="239"/>
                  </a:lnTo>
                  <a:lnTo>
                    <a:pt x="672" y="292"/>
                  </a:lnTo>
                  <a:lnTo>
                    <a:pt x="669" y="302"/>
                  </a:lnTo>
                  <a:lnTo>
                    <a:pt x="669" y="316"/>
                  </a:lnTo>
                  <a:lnTo>
                    <a:pt x="667" y="327"/>
                  </a:lnTo>
                  <a:lnTo>
                    <a:pt x="659" y="334"/>
                  </a:lnTo>
                  <a:lnTo>
                    <a:pt x="657" y="334"/>
                  </a:lnTo>
                  <a:lnTo>
                    <a:pt x="652" y="330"/>
                  </a:lnTo>
                  <a:lnTo>
                    <a:pt x="642" y="323"/>
                  </a:lnTo>
                  <a:lnTo>
                    <a:pt x="628" y="320"/>
                  </a:lnTo>
                  <a:lnTo>
                    <a:pt x="611" y="313"/>
                  </a:lnTo>
                  <a:lnTo>
                    <a:pt x="593" y="309"/>
                  </a:lnTo>
                  <a:lnTo>
                    <a:pt x="576" y="306"/>
                  </a:lnTo>
                  <a:lnTo>
                    <a:pt x="479" y="327"/>
                  </a:lnTo>
                  <a:lnTo>
                    <a:pt x="383" y="351"/>
                  </a:lnTo>
                  <a:lnTo>
                    <a:pt x="369" y="365"/>
                  </a:lnTo>
                  <a:lnTo>
                    <a:pt x="354" y="372"/>
                  </a:lnTo>
                  <a:lnTo>
                    <a:pt x="340" y="379"/>
                  </a:lnTo>
                  <a:lnTo>
                    <a:pt x="325" y="390"/>
                  </a:lnTo>
                  <a:lnTo>
                    <a:pt x="315" y="404"/>
                  </a:lnTo>
                  <a:lnTo>
                    <a:pt x="303" y="411"/>
                  </a:lnTo>
                  <a:lnTo>
                    <a:pt x="291" y="418"/>
                  </a:lnTo>
                  <a:lnTo>
                    <a:pt x="276" y="432"/>
                  </a:lnTo>
                  <a:lnTo>
                    <a:pt x="264" y="457"/>
                  </a:lnTo>
                  <a:lnTo>
                    <a:pt x="244" y="481"/>
                  </a:lnTo>
                  <a:lnTo>
                    <a:pt x="222" y="502"/>
                  </a:lnTo>
                  <a:lnTo>
                    <a:pt x="198" y="516"/>
                  </a:lnTo>
                  <a:lnTo>
                    <a:pt x="195" y="531"/>
                  </a:lnTo>
                  <a:lnTo>
                    <a:pt x="193" y="548"/>
                  </a:lnTo>
                  <a:lnTo>
                    <a:pt x="191" y="583"/>
                  </a:lnTo>
                  <a:lnTo>
                    <a:pt x="186" y="601"/>
                  </a:lnTo>
                  <a:lnTo>
                    <a:pt x="181" y="615"/>
                  </a:lnTo>
                  <a:lnTo>
                    <a:pt x="171" y="629"/>
                  </a:lnTo>
                  <a:lnTo>
                    <a:pt x="156" y="636"/>
                  </a:lnTo>
                  <a:lnTo>
                    <a:pt x="147" y="625"/>
                  </a:lnTo>
                  <a:lnTo>
                    <a:pt x="137" y="618"/>
                  </a:lnTo>
                  <a:lnTo>
                    <a:pt x="127" y="611"/>
                  </a:lnTo>
                  <a:lnTo>
                    <a:pt x="115" y="604"/>
                  </a:lnTo>
                  <a:lnTo>
                    <a:pt x="100" y="587"/>
                  </a:lnTo>
                  <a:lnTo>
                    <a:pt x="83" y="569"/>
                  </a:lnTo>
                  <a:lnTo>
                    <a:pt x="76" y="552"/>
                  </a:lnTo>
                  <a:lnTo>
                    <a:pt x="66" y="538"/>
                  </a:lnTo>
                  <a:lnTo>
                    <a:pt x="56" y="527"/>
                  </a:lnTo>
                  <a:lnTo>
                    <a:pt x="49" y="509"/>
                  </a:lnTo>
                  <a:lnTo>
                    <a:pt x="37" y="478"/>
                  </a:lnTo>
                  <a:lnTo>
                    <a:pt x="27" y="443"/>
                  </a:lnTo>
                  <a:lnTo>
                    <a:pt x="17" y="408"/>
                  </a:lnTo>
                  <a:lnTo>
                    <a:pt x="0" y="376"/>
                  </a:lnTo>
                  <a:lnTo>
                    <a:pt x="3" y="337"/>
                  </a:lnTo>
                  <a:lnTo>
                    <a:pt x="5" y="309"/>
                  </a:lnTo>
                  <a:lnTo>
                    <a:pt x="5" y="284"/>
                  </a:lnTo>
                  <a:lnTo>
                    <a:pt x="10" y="263"/>
                  </a:lnTo>
                  <a:lnTo>
                    <a:pt x="20" y="221"/>
                  </a:lnTo>
                  <a:lnTo>
                    <a:pt x="27" y="197"/>
                  </a:lnTo>
                  <a:lnTo>
                    <a:pt x="37" y="168"/>
                  </a:lnTo>
                  <a:lnTo>
                    <a:pt x="39" y="158"/>
                  </a:lnTo>
                  <a:lnTo>
                    <a:pt x="42" y="147"/>
                  </a:lnTo>
                  <a:lnTo>
                    <a:pt x="47" y="137"/>
                  </a:lnTo>
                  <a:lnTo>
                    <a:pt x="54" y="130"/>
                  </a:lnTo>
                  <a:lnTo>
                    <a:pt x="66" y="126"/>
                  </a:lnTo>
                  <a:lnTo>
                    <a:pt x="78" y="126"/>
                  </a:lnTo>
                  <a:lnTo>
                    <a:pt x="86" y="112"/>
                  </a:lnTo>
                  <a:lnTo>
                    <a:pt x="93" y="102"/>
                  </a:lnTo>
                  <a:lnTo>
                    <a:pt x="100" y="91"/>
                  </a:lnTo>
                  <a:lnTo>
                    <a:pt x="105" y="88"/>
                  </a:lnTo>
                  <a:lnTo>
                    <a:pt x="115" y="84"/>
                  </a:lnTo>
                  <a:lnTo>
                    <a:pt x="130" y="67"/>
                  </a:lnTo>
                  <a:lnTo>
                    <a:pt x="147" y="52"/>
                  </a:lnTo>
                  <a:lnTo>
                    <a:pt x="164" y="42"/>
                  </a:lnTo>
                  <a:lnTo>
                    <a:pt x="183" y="35"/>
                  </a:lnTo>
                  <a:lnTo>
                    <a:pt x="225" y="24"/>
                  </a:lnTo>
                  <a:lnTo>
                    <a:pt x="244" y="14"/>
                  </a:lnTo>
                  <a:lnTo>
                    <a:pt x="264" y="3"/>
                  </a:lnTo>
                  <a:lnTo>
                    <a:pt x="271" y="7"/>
                  </a:lnTo>
                  <a:lnTo>
                    <a:pt x="281" y="10"/>
                  </a:lnTo>
                  <a:lnTo>
                    <a:pt x="305" y="14"/>
                  </a:lnTo>
                  <a:lnTo>
                    <a:pt x="318" y="17"/>
                  </a:lnTo>
                  <a:lnTo>
                    <a:pt x="325" y="14"/>
                  </a:lnTo>
                  <a:lnTo>
                    <a:pt x="327" y="10"/>
                  </a:lnTo>
                  <a:lnTo>
                    <a:pt x="325" y="0"/>
                  </a:lnTo>
                </a:path>
              </a:pathLst>
            </a:custGeom>
            <a:solidFill>
              <a:schemeClr val="bg1"/>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75" name="Freeform 11"/>
            <p:cNvSpPr>
              <a:spLocks/>
            </p:cNvSpPr>
            <p:nvPr/>
          </p:nvSpPr>
          <p:spPr bwMode="auto">
            <a:xfrm>
              <a:off x="615" y="1902"/>
              <a:ext cx="380" cy="350"/>
            </a:xfrm>
            <a:custGeom>
              <a:avLst/>
              <a:gdLst>
                <a:gd name="T0" fmla="*/ 41 w 428"/>
                <a:gd name="T1" fmla="*/ 14 h 350"/>
                <a:gd name="T2" fmla="*/ 38 w 428"/>
                <a:gd name="T3" fmla="*/ 0 h 350"/>
                <a:gd name="T4" fmla="*/ 36 w 428"/>
                <a:gd name="T5" fmla="*/ 7 h 350"/>
                <a:gd name="T6" fmla="*/ 32 w 428"/>
                <a:gd name="T7" fmla="*/ 18 h 350"/>
                <a:gd name="T8" fmla="*/ 28 w 428"/>
                <a:gd name="T9" fmla="*/ 21 h 350"/>
                <a:gd name="T10" fmla="*/ 25 w 428"/>
                <a:gd name="T11" fmla="*/ 28 h 350"/>
                <a:gd name="T12" fmla="*/ 25 w 428"/>
                <a:gd name="T13" fmla="*/ 28 h 350"/>
                <a:gd name="T14" fmla="*/ 24 w 428"/>
                <a:gd name="T15" fmla="*/ 36 h 350"/>
                <a:gd name="T16" fmla="*/ 20 w 428"/>
                <a:gd name="T17" fmla="*/ 50 h 350"/>
                <a:gd name="T18" fmla="*/ 14 w 428"/>
                <a:gd name="T19" fmla="*/ 61 h 350"/>
                <a:gd name="T20" fmla="*/ 14 w 428"/>
                <a:gd name="T21" fmla="*/ 79 h 350"/>
                <a:gd name="T22" fmla="*/ 14 w 428"/>
                <a:gd name="T23" fmla="*/ 79 h 350"/>
                <a:gd name="T24" fmla="*/ 14 w 428"/>
                <a:gd name="T25" fmla="*/ 75 h 350"/>
                <a:gd name="T26" fmla="*/ 12 w 428"/>
                <a:gd name="T27" fmla="*/ 82 h 350"/>
                <a:gd name="T28" fmla="*/ 10 w 428"/>
                <a:gd name="T29" fmla="*/ 108 h 350"/>
                <a:gd name="T30" fmla="*/ 10 w 428"/>
                <a:gd name="T31" fmla="*/ 118 h 350"/>
                <a:gd name="T32" fmla="*/ 9 w 428"/>
                <a:gd name="T33" fmla="*/ 122 h 350"/>
                <a:gd name="T34" fmla="*/ 7 w 428"/>
                <a:gd name="T35" fmla="*/ 126 h 350"/>
                <a:gd name="T36" fmla="*/ 6 w 428"/>
                <a:gd name="T37" fmla="*/ 147 h 350"/>
                <a:gd name="T38" fmla="*/ 7 w 428"/>
                <a:gd name="T39" fmla="*/ 137 h 350"/>
                <a:gd name="T40" fmla="*/ 5 w 428"/>
                <a:gd name="T41" fmla="*/ 140 h 350"/>
                <a:gd name="T42" fmla="*/ 4 w 428"/>
                <a:gd name="T43" fmla="*/ 165 h 350"/>
                <a:gd name="T44" fmla="*/ 4 w 428"/>
                <a:gd name="T45" fmla="*/ 176 h 350"/>
                <a:gd name="T46" fmla="*/ 4 w 428"/>
                <a:gd name="T47" fmla="*/ 180 h 350"/>
                <a:gd name="T48" fmla="*/ 4 w 428"/>
                <a:gd name="T49" fmla="*/ 183 h 350"/>
                <a:gd name="T50" fmla="*/ 4 w 428"/>
                <a:gd name="T51" fmla="*/ 209 h 350"/>
                <a:gd name="T52" fmla="*/ 3 w 428"/>
                <a:gd name="T53" fmla="*/ 241 h 350"/>
                <a:gd name="T54" fmla="*/ 3 w 428"/>
                <a:gd name="T55" fmla="*/ 259 h 350"/>
                <a:gd name="T56" fmla="*/ 4 w 428"/>
                <a:gd name="T57" fmla="*/ 288 h 350"/>
                <a:gd name="T58" fmla="*/ 4 w 428"/>
                <a:gd name="T59" fmla="*/ 317 h 350"/>
                <a:gd name="T60" fmla="*/ 4 w 428"/>
                <a:gd name="T61" fmla="*/ 335 h 350"/>
                <a:gd name="T62" fmla="*/ 7 w 428"/>
                <a:gd name="T63" fmla="*/ 345 h 350"/>
                <a:gd name="T64" fmla="*/ 9 w 428"/>
                <a:gd name="T65" fmla="*/ 349 h 350"/>
                <a:gd name="T66" fmla="*/ 14 w 428"/>
                <a:gd name="T67" fmla="*/ 335 h 350"/>
                <a:gd name="T68" fmla="*/ 22 w 428"/>
                <a:gd name="T69" fmla="*/ 309 h 350"/>
                <a:gd name="T70" fmla="*/ 25 w 428"/>
                <a:gd name="T71" fmla="*/ 299 h 350"/>
                <a:gd name="T72" fmla="*/ 32 w 428"/>
                <a:gd name="T73" fmla="*/ 277 h 350"/>
                <a:gd name="T74" fmla="*/ 36 w 428"/>
                <a:gd name="T75" fmla="*/ 259 h 350"/>
                <a:gd name="T76" fmla="*/ 40 w 428"/>
                <a:gd name="T77" fmla="*/ 227 h 350"/>
                <a:gd name="T78" fmla="*/ 45 w 428"/>
                <a:gd name="T79" fmla="*/ 169 h 350"/>
                <a:gd name="T80" fmla="*/ 45 w 428"/>
                <a:gd name="T81" fmla="*/ 122 h 350"/>
                <a:gd name="T82" fmla="*/ 45 w 428"/>
                <a:gd name="T83" fmla="*/ 86 h 350"/>
                <a:gd name="T84" fmla="*/ 44 w 428"/>
                <a:gd name="T85" fmla="*/ 61 h 350"/>
                <a:gd name="T86" fmla="*/ 43 w 428"/>
                <a:gd name="T87" fmla="*/ 25 h 3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8"/>
                <a:gd name="T133" fmla="*/ 0 h 350"/>
                <a:gd name="T134" fmla="*/ 428 w 428"/>
                <a:gd name="T135" fmla="*/ 350 h 3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8" h="350">
                  <a:moveTo>
                    <a:pt x="412" y="25"/>
                  </a:moveTo>
                  <a:lnTo>
                    <a:pt x="395" y="14"/>
                  </a:lnTo>
                  <a:lnTo>
                    <a:pt x="376" y="0"/>
                  </a:lnTo>
                  <a:lnTo>
                    <a:pt x="369" y="0"/>
                  </a:lnTo>
                  <a:lnTo>
                    <a:pt x="359" y="0"/>
                  </a:lnTo>
                  <a:lnTo>
                    <a:pt x="352" y="7"/>
                  </a:lnTo>
                  <a:lnTo>
                    <a:pt x="342" y="10"/>
                  </a:lnTo>
                  <a:lnTo>
                    <a:pt x="320" y="18"/>
                  </a:lnTo>
                  <a:lnTo>
                    <a:pt x="298" y="18"/>
                  </a:lnTo>
                  <a:lnTo>
                    <a:pt x="274" y="21"/>
                  </a:lnTo>
                  <a:lnTo>
                    <a:pt x="252" y="25"/>
                  </a:lnTo>
                  <a:lnTo>
                    <a:pt x="240" y="28"/>
                  </a:lnTo>
                  <a:lnTo>
                    <a:pt x="235" y="28"/>
                  </a:lnTo>
                  <a:lnTo>
                    <a:pt x="233" y="28"/>
                  </a:lnTo>
                  <a:lnTo>
                    <a:pt x="233" y="32"/>
                  </a:lnTo>
                  <a:lnTo>
                    <a:pt x="228" y="36"/>
                  </a:lnTo>
                  <a:lnTo>
                    <a:pt x="216" y="43"/>
                  </a:lnTo>
                  <a:lnTo>
                    <a:pt x="196" y="50"/>
                  </a:lnTo>
                  <a:lnTo>
                    <a:pt x="177" y="54"/>
                  </a:lnTo>
                  <a:lnTo>
                    <a:pt x="136" y="61"/>
                  </a:lnTo>
                  <a:lnTo>
                    <a:pt x="131" y="75"/>
                  </a:lnTo>
                  <a:lnTo>
                    <a:pt x="131" y="79"/>
                  </a:lnTo>
                  <a:lnTo>
                    <a:pt x="131" y="82"/>
                  </a:lnTo>
                  <a:lnTo>
                    <a:pt x="131" y="79"/>
                  </a:lnTo>
                  <a:lnTo>
                    <a:pt x="131" y="75"/>
                  </a:lnTo>
                  <a:lnTo>
                    <a:pt x="129" y="75"/>
                  </a:lnTo>
                  <a:lnTo>
                    <a:pt x="124" y="75"/>
                  </a:lnTo>
                  <a:lnTo>
                    <a:pt x="114" y="82"/>
                  </a:lnTo>
                  <a:lnTo>
                    <a:pt x="99" y="97"/>
                  </a:lnTo>
                  <a:lnTo>
                    <a:pt x="92" y="108"/>
                  </a:lnTo>
                  <a:lnTo>
                    <a:pt x="90" y="115"/>
                  </a:lnTo>
                  <a:lnTo>
                    <a:pt x="90" y="118"/>
                  </a:lnTo>
                  <a:lnTo>
                    <a:pt x="90" y="122"/>
                  </a:lnTo>
                  <a:lnTo>
                    <a:pt x="87" y="122"/>
                  </a:lnTo>
                  <a:lnTo>
                    <a:pt x="80" y="122"/>
                  </a:lnTo>
                  <a:lnTo>
                    <a:pt x="66" y="126"/>
                  </a:lnTo>
                  <a:lnTo>
                    <a:pt x="61" y="140"/>
                  </a:lnTo>
                  <a:lnTo>
                    <a:pt x="58" y="147"/>
                  </a:lnTo>
                  <a:lnTo>
                    <a:pt x="61" y="140"/>
                  </a:lnTo>
                  <a:lnTo>
                    <a:pt x="61" y="137"/>
                  </a:lnTo>
                  <a:lnTo>
                    <a:pt x="58" y="137"/>
                  </a:lnTo>
                  <a:lnTo>
                    <a:pt x="51" y="140"/>
                  </a:lnTo>
                  <a:lnTo>
                    <a:pt x="41" y="155"/>
                  </a:lnTo>
                  <a:lnTo>
                    <a:pt x="34" y="165"/>
                  </a:lnTo>
                  <a:lnTo>
                    <a:pt x="34" y="173"/>
                  </a:lnTo>
                  <a:lnTo>
                    <a:pt x="34" y="176"/>
                  </a:lnTo>
                  <a:lnTo>
                    <a:pt x="34" y="180"/>
                  </a:lnTo>
                  <a:lnTo>
                    <a:pt x="36" y="180"/>
                  </a:lnTo>
                  <a:lnTo>
                    <a:pt x="34" y="180"/>
                  </a:lnTo>
                  <a:lnTo>
                    <a:pt x="29" y="183"/>
                  </a:lnTo>
                  <a:lnTo>
                    <a:pt x="17" y="187"/>
                  </a:lnTo>
                  <a:lnTo>
                    <a:pt x="10" y="209"/>
                  </a:lnTo>
                  <a:lnTo>
                    <a:pt x="5" y="234"/>
                  </a:lnTo>
                  <a:lnTo>
                    <a:pt x="3" y="241"/>
                  </a:lnTo>
                  <a:lnTo>
                    <a:pt x="0" y="245"/>
                  </a:lnTo>
                  <a:lnTo>
                    <a:pt x="3" y="259"/>
                  </a:lnTo>
                  <a:lnTo>
                    <a:pt x="5" y="270"/>
                  </a:lnTo>
                  <a:lnTo>
                    <a:pt x="10" y="288"/>
                  </a:lnTo>
                  <a:lnTo>
                    <a:pt x="19" y="299"/>
                  </a:lnTo>
                  <a:lnTo>
                    <a:pt x="34" y="317"/>
                  </a:lnTo>
                  <a:lnTo>
                    <a:pt x="41" y="327"/>
                  </a:lnTo>
                  <a:lnTo>
                    <a:pt x="46" y="335"/>
                  </a:lnTo>
                  <a:lnTo>
                    <a:pt x="56" y="342"/>
                  </a:lnTo>
                  <a:lnTo>
                    <a:pt x="68" y="345"/>
                  </a:lnTo>
                  <a:lnTo>
                    <a:pt x="78" y="349"/>
                  </a:lnTo>
                  <a:lnTo>
                    <a:pt x="83" y="349"/>
                  </a:lnTo>
                  <a:lnTo>
                    <a:pt x="107" y="342"/>
                  </a:lnTo>
                  <a:lnTo>
                    <a:pt x="129" y="335"/>
                  </a:lnTo>
                  <a:lnTo>
                    <a:pt x="167" y="320"/>
                  </a:lnTo>
                  <a:lnTo>
                    <a:pt x="209" y="309"/>
                  </a:lnTo>
                  <a:lnTo>
                    <a:pt x="228" y="302"/>
                  </a:lnTo>
                  <a:lnTo>
                    <a:pt x="252" y="299"/>
                  </a:lnTo>
                  <a:lnTo>
                    <a:pt x="276" y="288"/>
                  </a:lnTo>
                  <a:lnTo>
                    <a:pt x="298" y="277"/>
                  </a:lnTo>
                  <a:lnTo>
                    <a:pt x="322" y="266"/>
                  </a:lnTo>
                  <a:lnTo>
                    <a:pt x="347" y="259"/>
                  </a:lnTo>
                  <a:lnTo>
                    <a:pt x="366" y="241"/>
                  </a:lnTo>
                  <a:lnTo>
                    <a:pt x="383" y="227"/>
                  </a:lnTo>
                  <a:lnTo>
                    <a:pt x="419" y="198"/>
                  </a:lnTo>
                  <a:lnTo>
                    <a:pt x="424" y="169"/>
                  </a:lnTo>
                  <a:lnTo>
                    <a:pt x="427" y="147"/>
                  </a:lnTo>
                  <a:lnTo>
                    <a:pt x="427" y="122"/>
                  </a:lnTo>
                  <a:lnTo>
                    <a:pt x="419" y="97"/>
                  </a:lnTo>
                  <a:lnTo>
                    <a:pt x="422" y="86"/>
                  </a:lnTo>
                  <a:lnTo>
                    <a:pt x="422" y="79"/>
                  </a:lnTo>
                  <a:lnTo>
                    <a:pt x="419" y="61"/>
                  </a:lnTo>
                  <a:lnTo>
                    <a:pt x="415" y="43"/>
                  </a:lnTo>
                  <a:lnTo>
                    <a:pt x="412" y="25"/>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grpSp>
      <p:grpSp>
        <p:nvGrpSpPr>
          <p:cNvPr id="26631" name="Group 63"/>
          <p:cNvGrpSpPr>
            <a:grpSpLocks/>
          </p:cNvGrpSpPr>
          <p:nvPr/>
        </p:nvGrpSpPr>
        <p:grpSpPr bwMode="auto">
          <a:xfrm>
            <a:off x="349250" y="4911725"/>
            <a:ext cx="1285875" cy="1447800"/>
            <a:chOff x="337" y="3094"/>
            <a:chExt cx="810" cy="912"/>
          </a:xfrm>
        </p:grpSpPr>
        <p:sp>
          <p:nvSpPr>
            <p:cNvPr id="26670" name="Oval 8"/>
            <p:cNvSpPr>
              <a:spLocks noChangeArrowheads="1"/>
            </p:cNvSpPr>
            <p:nvPr/>
          </p:nvSpPr>
          <p:spPr bwMode="auto">
            <a:xfrm>
              <a:off x="337" y="3094"/>
              <a:ext cx="810"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71" name="Freeform 10"/>
            <p:cNvSpPr>
              <a:spLocks/>
            </p:cNvSpPr>
            <p:nvPr/>
          </p:nvSpPr>
          <p:spPr bwMode="auto">
            <a:xfrm>
              <a:off x="464" y="3191"/>
              <a:ext cx="598" cy="637"/>
            </a:xfrm>
            <a:custGeom>
              <a:avLst/>
              <a:gdLst>
                <a:gd name="T0" fmla="*/ 36 w 673"/>
                <a:gd name="T1" fmla="*/ 6 h 637"/>
                <a:gd name="T2" fmla="*/ 37 w 673"/>
                <a:gd name="T3" fmla="*/ 6 h 637"/>
                <a:gd name="T4" fmla="*/ 39 w 673"/>
                <a:gd name="T5" fmla="*/ 12 h 637"/>
                <a:gd name="T6" fmla="*/ 41 w 673"/>
                <a:gd name="T7" fmla="*/ 17 h 637"/>
                <a:gd name="T8" fmla="*/ 45 w 673"/>
                <a:gd name="T9" fmla="*/ 6 h 637"/>
                <a:gd name="T10" fmla="*/ 46 w 673"/>
                <a:gd name="T11" fmla="*/ 6 h 637"/>
                <a:gd name="T12" fmla="*/ 47 w 673"/>
                <a:gd name="T13" fmla="*/ 17 h 637"/>
                <a:gd name="T14" fmla="*/ 49 w 673"/>
                <a:gd name="T15" fmla="*/ 41 h 637"/>
                <a:gd name="T16" fmla="*/ 53 w 673"/>
                <a:gd name="T17" fmla="*/ 52 h 637"/>
                <a:gd name="T18" fmla="*/ 53 w 673"/>
                <a:gd name="T19" fmla="*/ 69 h 637"/>
                <a:gd name="T20" fmla="*/ 57 w 673"/>
                <a:gd name="T21" fmla="*/ 81 h 637"/>
                <a:gd name="T22" fmla="*/ 60 w 673"/>
                <a:gd name="T23" fmla="*/ 93 h 637"/>
                <a:gd name="T24" fmla="*/ 60 w 673"/>
                <a:gd name="T25" fmla="*/ 93 h 637"/>
                <a:gd name="T26" fmla="*/ 62 w 673"/>
                <a:gd name="T27" fmla="*/ 150 h 637"/>
                <a:gd name="T28" fmla="*/ 67 w 673"/>
                <a:gd name="T29" fmla="*/ 179 h 637"/>
                <a:gd name="T30" fmla="*/ 68 w 673"/>
                <a:gd name="T31" fmla="*/ 214 h 637"/>
                <a:gd name="T32" fmla="*/ 72 w 673"/>
                <a:gd name="T33" fmla="*/ 295 h 637"/>
                <a:gd name="T34" fmla="*/ 71 w 673"/>
                <a:gd name="T35" fmla="*/ 318 h 637"/>
                <a:gd name="T36" fmla="*/ 69 w 673"/>
                <a:gd name="T37" fmla="*/ 335 h 637"/>
                <a:gd name="T38" fmla="*/ 68 w 673"/>
                <a:gd name="T39" fmla="*/ 324 h 637"/>
                <a:gd name="T40" fmla="*/ 65 w 673"/>
                <a:gd name="T41" fmla="*/ 312 h 637"/>
                <a:gd name="T42" fmla="*/ 60 w 673"/>
                <a:gd name="T43" fmla="*/ 306 h 637"/>
                <a:gd name="T44" fmla="*/ 41 w 673"/>
                <a:gd name="T45" fmla="*/ 353 h 637"/>
                <a:gd name="T46" fmla="*/ 37 w 673"/>
                <a:gd name="T47" fmla="*/ 376 h 637"/>
                <a:gd name="T48" fmla="*/ 33 w 673"/>
                <a:gd name="T49" fmla="*/ 399 h 637"/>
                <a:gd name="T50" fmla="*/ 31 w 673"/>
                <a:gd name="T51" fmla="*/ 422 h 637"/>
                <a:gd name="T52" fmla="*/ 28 w 673"/>
                <a:gd name="T53" fmla="*/ 457 h 637"/>
                <a:gd name="T54" fmla="*/ 23 w 673"/>
                <a:gd name="T55" fmla="*/ 497 h 637"/>
                <a:gd name="T56" fmla="*/ 20 w 673"/>
                <a:gd name="T57" fmla="*/ 532 h 637"/>
                <a:gd name="T58" fmla="*/ 20 w 673"/>
                <a:gd name="T59" fmla="*/ 584 h 637"/>
                <a:gd name="T60" fmla="*/ 20 w 673"/>
                <a:gd name="T61" fmla="*/ 613 h 637"/>
                <a:gd name="T62" fmla="*/ 16 w 673"/>
                <a:gd name="T63" fmla="*/ 636 h 637"/>
                <a:gd name="T64" fmla="*/ 14 w 673"/>
                <a:gd name="T65" fmla="*/ 619 h 637"/>
                <a:gd name="T66" fmla="*/ 12 w 673"/>
                <a:gd name="T67" fmla="*/ 607 h 637"/>
                <a:gd name="T68" fmla="*/ 9 w 673"/>
                <a:gd name="T69" fmla="*/ 567 h 637"/>
                <a:gd name="T70" fmla="*/ 8 w 673"/>
                <a:gd name="T71" fmla="*/ 538 h 637"/>
                <a:gd name="T72" fmla="*/ 5 w 673"/>
                <a:gd name="T73" fmla="*/ 509 h 637"/>
                <a:gd name="T74" fmla="*/ 4 w 673"/>
                <a:gd name="T75" fmla="*/ 445 h 637"/>
                <a:gd name="T76" fmla="*/ 0 w 673"/>
                <a:gd name="T77" fmla="*/ 376 h 637"/>
                <a:gd name="T78" fmla="*/ 4 w 673"/>
                <a:gd name="T79" fmla="*/ 312 h 637"/>
                <a:gd name="T80" fmla="*/ 4 w 673"/>
                <a:gd name="T81" fmla="*/ 220 h 637"/>
                <a:gd name="T82" fmla="*/ 4 w 673"/>
                <a:gd name="T83" fmla="*/ 168 h 637"/>
                <a:gd name="T84" fmla="*/ 6 w 673"/>
                <a:gd name="T85" fmla="*/ 133 h 637"/>
                <a:gd name="T86" fmla="*/ 9 w 673"/>
                <a:gd name="T87" fmla="*/ 127 h 637"/>
                <a:gd name="T88" fmla="*/ 10 w 673"/>
                <a:gd name="T89" fmla="*/ 98 h 637"/>
                <a:gd name="T90" fmla="*/ 11 w 673"/>
                <a:gd name="T91" fmla="*/ 87 h 637"/>
                <a:gd name="T92" fmla="*/ 14 w 673"/>
                <a:gd name="T93" fmla="*/ 64 h 637"/>
                <a:gd name="T94" fmla="*/ 20 w 673"/>
                <a:gd name="T95" fmla="*/ 35 h 637"/>
                <a:gd name="T96" fmla="*/ 28 w 673"/>
                <a:gd name="T97" fmla="*/ 6 h 637"/>
                <a:gd name="T98" fmla="*/ 29 w 673"/>
                <a:gd name="T99" fmla="*/ 12 h 637"/>
                <a:gd name="T100" fmla="*/ 33 w 673"/>
                <a:gd name="T101" fmla="*/ 17 h 637"/>
                <a:gd name="T102" fmla="*/ 35 w 673"/>
                <a:gd name="T103" fmla="*/ 12 h 63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3"/>
                <a:gd name="T157" fmla="*/ 0 h 637"/>
                <a:gd name="T158" fmla="*/ 673 w 673"/>
                <a:gd name="T159" fmla="*/ 637 h 63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3" h="637">
                  <a:moveTo>
                    <a:pt x="325" y="0"/>
                  </a:moveTo>
                  <a:lnTo>
                    <a:pt x="337" y="6"/>
                  </a:lnTo>
                  <a:lnTo>
                    <a:pt x="348" y="6"/>
                  </a:lnTo>
                  <a:lnTo>
                    <a:pt x="353" y="6"/>
                  </a:lnTo>
                  <a:lnTo>
                    <a:pt x="358" y="12"/>
                  </a:lnTo>
                  <a:lnTo>
                    <a:pt x="368" y="12"/>
                  </a:lnTo>
                  <a:lnTo>
                    <a:pt x="376" y="12"/>
                  </a:lnTo>
                  <a:lnTo>
                    <a:pt x="386" y="17"/>
                  </a:lnTo>
                  <a:lnTo>
                    <a:pt x="403" y="12"/>
                  </a:lnTo>
                  <a:lnTo>
                    <a:pt x="421" y="6"/>
                  </a:lnTo>
                  <a:lnTo>
                    <a:pt x="429" y="6"/>
                  </a:lnTo>
                  <a:lnTo>
                    <a:pt x="434" y="6"/>
                  </a:lnTo>
                  <a:lnTo>
                    <a:pt x="439" y="12"/>
                  </a:lnTo>
                  <a:lnTo>
                    <a:pt x="444" y="17"/>
                  </a:lnTo>
                  <a:lnTo>
                    <a:pt x="452" y="29"/>
                  </a:lnTo>
                  <a:lnTo>
                    <a:pt x="464" y="41"/>
                  </a:lnTo>
                  <a:lnTo>
                    <a:pt x="480" y="46"/>
                  </a:lnTo>
                  <a:lnTo>
                    <a:pt x="497" y="52"/>
                  </a:lnTo>
                  <a:lnTo>
                    <a:pt x="510" y="58"/>
                  </a:lnTo>
                  <a:lnTo>
                    <a:pt x="513" y="69"/>
                  </a:lnTo>
                  <a:lnTo>
                    <a:pt x="518" y="75"/>
                  </a:lnTo>
                  <a:lnTo>
                    <a:pt x="533" y="81"/>
                  </a:lnTo>
                  <a:lnTo>
                    <a:pt x="551" y="87"/>
                  </a:lnTo>
                  <a:lnTo>
                    <a:pt x="566" y="93"/>
                  </a:lnTo>
                  <a:lnTo>
                    <a:pt x="568" y="93"/>
                  </a:lnTo>
                  <a:lnTo>
                    <a:pt x="571" y="93"/>
                  </a:lnTo>
                  <a:lnTo>
                    <a:pt x="579" y="122"/>
                  </a:lnTo>
                  <a:lnTo>
                    <a:pt x="591" y="150"/>
                  </a:lnTo>
                  <a:lnTo>
                    <a:pt x="606" y="168"/>
                  </a:lnTo>
                  <a:lnTo>
                    <a:pt x="619" y="179"/>
                  </a:lnTo>
                  <a:lnTo>
                    <a:pt x="632" y="185"/>
                  </a:lnTo>
                  <a:lnTo>
                    <a:pt x="642" y="214"/>
                  </a:lnTo>
                  <a:lnTo>
                    <a:pt x="652" y="243"/>
                  </a:lnTo>
                  <a:lnTo>
                    <a:pt x="672" y="295"/>
                  </a:lnTo>
                  <a:lnTo>
                    <a:pt x="670" y="306"/>
                  </a:lnTo>
                  <a:lnTo>
                    <a:pt x="670" y="318"/>
                  </a:lnTo>
                  <a:lnTo>
                    <a:pt x="667" y="330"/>
                  </a:lnTo>
                  <a:lnTo>
                    <a:pt x="660" y="335"/>
                  </a:lnTo>
                  <a:lnTo>
                    <a:pt x="652" y="330"/>
                  </a:lnTo>
                  <a:lnTo>
                    <a:pt x="642" y="324"/>
                  </a:lnTo>
                  <a:lnTo>
                    <a:pt x="627" y="318"/>
                  </a:lnTo>
                  <a:lnTo>
                    <a:pt x="609" y="312"/>
                  </a:lnTo>
                  <a:lnTo>
                    <a:pt x="591" y="312"/>
                  </a:lnTo>
                  <a:lnTo>
                    <a:pt x="576" y="306"/>
                  </a:lnTo>
                  <a:lnTo>
                    <a:pt x="480" y="324"/>
                  </a:lnTo>
                  <a:lnTo>
                    <a:pt x="386" y="353"/>
                  </a:lnTo>
                  <a:lnTo>
                    <a:pt x="370" y="364"/>
                  </a:lnTo>
                  <a:lnTo>
                    <a:pt x="355" y="376"/>
                  </a:lnTo>
                  <a:lnTo>
                    <a:pt x="325" y="387"/>
                  </a:lnTo>
                  <a:lnTo>
                    <a:pt x="315" y="399"/>
                  </a:lnTo>
                  <a:lnTo>
                    <a:pt x="305" y="411"/>
                  </a:lnTo>
                  <a:lnTo>
                    <a:pt x="292" y="422"/>
                  </a:lnTo>
                  <a:lnTo>
                    <a:pt x="277" y="434"/>
                  </a:lnTo>
                  <a:lnTo>
                    <a:pt x="264" y="457"/>
                  </a:lnTo>
                  <a:lnTo>
                    <a:pt x="246" y="480"/>
                  </a:lnTo>
                  <a:lnTo>
                    <a:pt x="223" y="497"/>
                  </a:lnTo>
                  <a:lnTo>
                    <a:pt x="198" y="515"/>
                  </a:lnTo>
                  <a:lnTo>
                    <a:pt x="195" y="532"/>
                  </a:lnTo>
                  <a:lnTo>
                    <a:pt x="193" y="549"/>
                  </a:lnTo>
                  <a:lnTo>
                    <a:pt x="190" y="584"/>
                  </a:lnTo>
                  <a:lnTo>
                    <a:pt x="188" y="601"/>
                  </a:lnTo>
                  <a:lnTo>
                    <a:pt x="180" y="613"/>
                  </a:lnTo>
                  <a:lnTo>
                    <a:pt x="173" y="630"/>
                  </a:lnTo>
                  <a:lnTo>
                    <a:pt x="157" y="636"/>
                  </a:lnTo>
                  <a:lnTo>
                    <a:pt x="150" y="630"/>
                  </a:lnTo>
                  <a:lnTo>
                    <a:pt x="140" y="619"/>
                  </a:lnTo>
                  <a:lnTo>
                    <a:pt x="127" y="613"/>
                  </a:lnTo>
                  <a:lnTo>
                    <a:pt x="114" y="607"/>
                  </a:lnTo>
                  <a:lnTo>
                    <a:pt x="99" y="590"/>
                  </a:lnTo>
                  <a:lnTo>
                    <a:pt x="84" y="567"/>
                  </a:lnTo>
                  <a:lnTo>
                    <a:pt x="79" y="549"/>
                  </a:lnTo>
                  <a:lnTo>
                    <a:pt x="69" y="538"/>
                  </a:lnTo>
                  <a:lnTo>
                    <a:pt x="58" y="526"/>
                  </a:lnTo>
                  <a:lnTo>
                    <a:pt x="48" y="509"/>
                  </a:lnTo>
                  <a:lnTo>
                    <a:pt x="38" y="474"/>
                  </a:lnTo>
                  <a:lnTo>
                    <a:pt x="28" y="445"/>
                  </a:lnTo>
                  <a:lnTo>
                    <a:pt x="18" y="411"/>
                  </a:lnTo>
                  <a:lnTo>
                    <a:pt x="0" y="376"/>
                  </a:lnTo>
                  <a:lnTo>
                    <a:pt x="3" y="341"/>
                  </a:lnTo>
                  <a:lnTo>
                    <a:pt x="5" y="312"/>
                  </a:lnTo>
                  <a:lnTo>
                    <a:pt x="10" y="266"/>
                  </a:lnTo>
                  <a:lnTo>
                    <a:pt x="20" y="220"/>
                  </a:lnTo>
                  <a:lnTo>
                    <a:pt x="28" y="197"/>
                  </a:lnTo>
                  <a:lnTo>
                    <a:pt x="38" y="168"/>
                  </a:lnTo>
                  <a:lnTo>
                    <a:pt x="43" y="150"/>
                  </a:lnTo>
                  <a:lnTo>
                    <a:pt x="56" y="133"/>
                  </a:lnTo>
                  <a:lnTo>
                    <a:pt x="66" y="127"/>
                  </a:lnTo>
                  <a:lnTo>
                    <a:pt x="79" y="127"/>
                  </a:lnTo>
                  <a:lnTo>
                    <a:pt x="86" y="110"/>
                  </a:lnTo>
                  <a:lnTo>
                    <a:pt x="94" y="98"/>
                  </a:lnTo>
                  <a:lnTo>
                    <a:pt x="99" y="93"/>
                  </a:lnTo>
                  <a:lnTo>
                    <a:pt x="107" y="87"/>
                  </a:lnTo>
                  <a:lnTo>
                    <a:pt x="114" y="81"/>
                  </a:lnTo>
                  <a:lnTo>
                    <a:pt x="129" y="64"/>
                  </a:lnTo>
                  <a:lnTo>
                    <a:pt x="147" y="52"/>
                  </a:lnTo>
                  <a:lnTo>
                    <a:pt x="185" y="35"/>
                  </a:lnTo>
                  <a:lnTo>
                    <a:pt x="223" y="23"/>
                  </a:lnTo>
                  <a:lnTo>
                    <a:pt x="264" y="6"/>
                  </a:lnTo>
                  <a:lnTo>
                    <a:pt x="272" y="6"/>
                  </a:lnTo>
                  <a:lnTo>
                    <a:pt x="282" y="12"/>
                  </a:lnTo>
                  <a:lnTo>
                    <a:pt x="307" y="17"/>
                  </a:lnTo>
                  <a:lnTo>
                    <a:pt x="317" y="17"/>
                  </a:lnTo>
                  <a:lnTo>
                    <a:pt x="325" y="17"/>
                  </a:lnTo>
                  <a:lnTo>
                    <a:pt x="327" y="12"/>
                  </a:lnTo>
                  <a:lnTo>
                    <a:pt x="325" y="0"/>
                  </a:lnTo>
                </a:path>
              </a:pathLst>
            </a:custGeom>
            <a:solidFill>
              <a:schemeClr val="bg1"/>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72" name="Freeform 12"/>
            <p:cNvSpPr>
              <a:spLocks/>
            </p:cNvSpPr>
            <p:nvPr/>
          </p:nvSpPr>
          <p:spPr bwMode="auto">
            <a:xfrm>
              <a:off x="791" y="3625"/>
              <a:ext cx="230" cy="197"/>
            </a:xfrm>
            <a:custGeom>
              <a:avLst/>
              <a:gdLst>
                <a:gd name="T0" fmla="*/ 23 w 259"/>
                <a:gd name="T1" fmla="*/ 17 h 197"/>
                <a:gd name="T2" fmla="*/ 22 w 259"/>
                <a:gd name="T3" fmla="*/ 6 h 197"/>
                <a:gd name="T4" fmla="*/ 22 w 259"/>
                <a:gd name="T5" fmla="*/ 0 h 197"/>
                <a:gd name="T6" fmla="*/ 20 w 259"/>
                <a:gd name="T7" fmla="*/ 0 h 197"/>
                <a:gd name="T8" fmla="*/ 18 w 259"/>
                <a:gd name="T9" fmla="*/ 6 h 197"/>
                <a:gd name="T10" fmla="*/ 14 w 259"/>
                <a:gd name="T11" fmla="*/ 29 h 197"/>
                <a:gd name="T12" fmla="*/ 12 w 259"/>
                <a:gd name="T13" fmla="*/ 29 h 197"/>
                <a:gd name="T14" fmla="*/ 11 w 259"/>
                <a:gd name="T15" fmla="*/ 34 h 197"/>
                <a:gd name="T16" fmla="*/ 10 w 259"/>
                <a:gd name="T17" fmla="*/ 34 h 197"/>
                <a:gd name="T18" fmla="*/ 9 w 259"/>
                <a:gd name="T19" fmla="*/ 40 h 197"/>
                <a:gd name="T20" fmla="*/ 8 w 259"/>
                <a:gd name="T21" fmla="*/ 46 h 197"/>
                <a:gd name="T22" fmla="*/ 8 w 259"/>
                <a:gd name="T23" fmla="*/ 46 h 197"/>
                <a:gd name="T24" fmla="*/ 7 w 259"/>
                <a:gd name="T25" fmla="*/ 69 h 197"/>
                <a:gd name="T26" fmla="*/ 6 w 259"/>
                <a:gd name="T27" fmla="*/ 81 h 197"/>
                <a:gd name="T28" fmla="*/ 6 w 259"/>
                <a:gd name="T29" fmla="*/ 86 h 197"/>
                <a:gd name="T30" fmla="*/ 5 w 259"/>
                <a:gd name="T31" fmla="*/ 92 h 197"/>
                <a:gd name="T32" fmla="*/ 4 w 259"/>
                <a:gd name="T33" fmla="*/ 98 h 197"/>
                <a:gd name="T34" fmla="*/ 4 w 259"/>
                <a:gd name="T35" fmla="*/ 98 h 197"/>
                <a:gd name="T36" fmla="*/ 4 w 259"/>
                <a:gd name="T37" fmla="*/ 133 h 197"/>
                <a:gd name="T38" fmla="*/ 0 w 259"/>
                <a:gd name="T39" fmla="*/ 167 h 197"/>
                <a:gd name="T40" fmla="*/ 0 w 259"/>
                <a:gd name="T41" fmla="*/ 179 h 197"/>
                <a:gd name="T42" fmla="*/ 4 w 259"/>
                <a:gd name="T43" fmla="*/ 184 h 197"/>
                <a:gd name="T44" fmla="*/ 4 w 259"/>
                <a:gd name="T45" fmla="*/ 190 h 197"/>
                <a:gd name="T46" fmla="*/ 4 w 259"/>
                <a:gd name="T47" fmla="*/ 190 h 197"/>
                <a:gd name="T48" fmla="*/ 4 w 259"/>
                <a:gd name="T49" fmla="*/ 196 h 197"/>
                <a:gd name="T50" fmla="*/ 4 w 259"/>
                <a:gd name="T51" fmla="*/ 196 h 197"/>
                <a:gd name="T52" fmla="*/ 4 w 259"/>
                <a:gd name="T53" fmla="*/ 196 h 197"/>
                <a:gd name="T54" fmla="*/ 5 w 259"/>
                <a:gd name="T55" fmla="*/ 196 h 197"/>
                <a:gd name="T56" fmla="*/ 7 w 259"/>
                <a:gd name="T57" fmla="*/ 190 h 197"/>
                <a:gd name="T58" fmla="*/ 8 w 259"/>
                <a:gd name="T59" fmla="*/ 184 h 197"/>
                <a:gd name="T60" fmla="*/ 9 w 259"/>
                <a:gd name="T61" fmla="*/ 184 h 197"/>
                <a:gd name="T62" fmla="*/ 9 w 259"/>
                <a:gd name="T63" fmla="*/ 184 h 197"/>
                <a:gd name="T64" fmla="*/ 10 w 259"/>
                <a:gd name="T65" fmla="*/ 173 h 197"/>
                <a:gd name="T66" fmla="*/ 10 w 259"/>
                <a:gd name="T67" fmla="*/ 167 h 197"/>
                <a:gd name="T68" fmla="*/ 10 w 259"/>
                <a:gd name="T69" fmla="*/ 161 h 197"/>
                <a:gd name="T70" fmla="*/ 12 w 259"/>
                <a:gd name="T71" fmla="*/ 150 h 197"/>
                <a:gd name="T72" fmla="*/ 14 w 259"/>
                <a:gd name="T73" fmla="*/ 150 h 197"/>
                <a:gd name="T74" fmla="*/ 20 w 259"/>
                <a:gd name="T75" fmla="*/ 150 h 197"/>
                <a:gd name="T76" fmla="*/ 20 w 259"/>
                <a:gd name="T77" fmla="*/ 138 h 197"/>
                <a:gd name="T78" fmla="*/ 22 w 259"/>
                <a:gd name="T79" fmla="*/ 133 h 197"/>
                <a:gd name="T80" fmla="*/ 23 w 259"/>
                <a:gd name="T81" fmla="*/ 121 h 197"/>
                <a:gd name="T82" fmla="*/ 25 w 259"/>
                <a:gd name="T83" fmla="*/ 104 h 197"/>
                <a:gd name="T84" fmla="*/ 25 w 259"/>
                <a:gd name="T85" fmla="*/ 92 h 197"/>
                <a:gd name="T86" fmla="*/ 25 w 259"/>
                <a:gd name="T87" fmla="*/ 81 h 197"/>
                <a:gd name="T88" fmla="*/ 25 w 259"/>
                <a:gd name="T89" fmla="*/ 63 h 197"/>
                <a:gd name="T90" fmla="*/ 25 w 259"/>
                <a:gd name="T91" fmla="*/ 52 h 197"/>
                <a:gd name="T92" fmla="*/ 25 w 259"/>
                <a:gd name="T93" fmla="*/ 52 h 197"/>
                <a:gd name="T94" fmla="*/ 25 w 259"/>
                <a:gd name="T95" fmla="*/ 52 h 197"/>
                <a:gd name="T96" fmla="*/ 27 w 259"/>
                <a:gd name="T97" fmla="*/ 46 h 197"/>
                <a:gd name="T98" fmla="*/ 27 w 259"/>
                <a:gd name="T99" fmla="*/ 46 h 197"/>
                <a:gd name="T100" fmla="*/ 26 w 259"/>
                <a:gd name="T101" fmla="*/ 40 h 197"/>
                <a:gd name="T102" fmla="*/ 25 w 259"/>
                <a:gd name="T103" fmla="*/ 34 h 197"/>
                <a:gd name="T104" fmla="*/ 25 w 259"/>
                <a:gd name="T105" fmla="*/ 23 h 197"/>
                <a:gd name="T106" fmla="*/ 23 w 259"/>
                <a:gd name="T107" fmla="*/ 17 h 1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9"/>
                <a:gd name="T163" fmla="*/ 0 h 197"/>
                <a:gd name="T164" fmla="*/ 259 w 259"/>
                <a:gd name="T165" fmla="*/ 197 h 19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9" h="197">
                  <a:moveTo>
                    <a:pt x="226" y="17"/>
                  </a:moveTo>
                  <a:lnTo>
                    <a:pt x="216" y="6"/>
                  </a:lnTo>
                  <a:lnTo>
                    <a:pt x="204" y="0"/>
                  </a:lnTo>
                  <a:lnTo>
                    <a:pt x="184" y="0"/>
                  </a:lnTo>
                  <a:lnTo>
                    <a:pt x="165" y="6"/>
                  </a:lnTo>
                  <a:lnTo>
                    <a:pt x="130" y="29"/>
                  </a:lnTo>
                  <a:lnTo>
                    <a:pt x="120" y="29"/>
                  </a:lnTo>
                  <a:lnTo>
                    <a:pt x="108" y="34"/>
                  </a:lnTo>
                  <a:lnTo>
                    <a:pt x="98" y="34"/>
                  </a:lnTo>
                  <a:lnTo>
                    <a:pt x="86" y="40"/>
                  </a:lnTo>
                  <a:lnTo>
                    <a:pt x="76" y="46"/>
                  </a:lnTo>
                  <a:lnTo>
                    <a:pt x="71" y="46"/>
                  </a:lnTo>
                  <a:lnTo>
                    <a:pt x="64" y="69"/>
                  </a:lnTo>
                  <a:lnTo>
                    <a:pt x="59" y="81"/>
                  </a:lnTo>
                  <a:lnTo>
                    <a:pt x="56" y="86"/>
                  </a:lnTo>
                  <a:lnTo>
                    <a:pt x="49" y="92"/>
                  </a:lnTo>
                  <a:lnTo>
                    <a:pt x="42" y="98"/>
                  </a:lnTo>
                  <a:lnTo>
                    <a:pt x="29" y="98"/>
                  </a:lnTo>
                  <a:lnTo>
                    <a:pt x="15" y="133"/>
                  </a:lnTo>
                  <a:lnTo>
                    <a:pt x="0" y="167"/>
                  </a:lnTo>
                  <a:lnTo>
                    <a:pt x="0" y="179"/>
                  </a:lnTo>
                  <a:lnTo>
                    <a:pt x="5" y="184"/>
                  </a:lnTo>
                  <a:lnTo>
                    <a:pt x="15" y="190"/>
                  </a:lnTo>
                  <a:lnTo>
                    <a:pt x="27" y="190"/>
                  </a:lnTo>
                  <a:lnTo>
                    <a:pt x="37" y="196"/>
                  </a:lnTo>
                  <a:lnTo>
                    <a:pt x="42" y="196"/>
                  </a:lnTo>
                  <a:lnTo>
                    <a:pt x="44" y="196"/>
                  </a:lnTo>
                  <a:lnTo>
                    <a:pt x="49" y="196"/>
                  </a:lnTo>
                  <a:lnTo>
                    <a:pt x="61" y="190"/>
                  </a:lnTo>
                  <a:lnTo>
                    <a:pt x="76" y="184"/>
                  </a:lnTo>
                  <a:lnTo>
                    <a:pt x="81" y="184"/>
                  </a:lnTo>
                  <a:lnTo>
                    <a:pt x="83" y="184"/>
                  </a:lnTo>
                  <a:lnTo>
                    <a:pt x="88" y="173"/>
                  </a:lnTo>
                  <a:lnTo>
                    <a:pt x="91" y="167"/>
                  </a:lnTo>
                  <a:lnTo>
                    <a:pt x="96" y="161"/>
                  </a:lnTo>
                  <a:lnTo>
                    <a:pt x="115" y="150"/>
                  </a:lnTo>
                  <a:lnTo>
                    <a:pt x="137" y="150"/>
                  </a:lnTo>
                  <a:lnTo>
                    <a:pt x="184" y="150"/>
                  </a:lnTo>
                  <a:lnTo>
                    <a:pt x="201" y="138"/>
                  </a:lnTo>
                  <a:lnTo>
                    <a:pt x="214" y="133"/>
                  </a:lnTo>
                  <a:lnTo>
                    <a:pt x="226" y="121"/>
                  </a:lnTo>
                  <a:lnTo>
                    <a:pt x="233" y="104"/>
                  </a:lnTo>
                  <a:lnTo>
                    <a:pt x="233" y="92"/>
                  </a:lnTo>
                  <a:lnTo>
                    <a:pt x="233" y="81"/>
                  </a:lnTo>
                  <a:lnTo>
                    <a:pt x="236" y="63"/>
                  </a:lnTo>
                  <a:lnTo>
                    <a:pt x="238" y="52"/>
                  </a:lnTo>
                  <a:lnTo>
                    <a:pt x="243" y="52"/>
                  </a:lnTo>
                  <a:lnTo>
                    <a:pt x="248" y="52"/>
                  </a:lnTo>
                  <a:lnTo>
                    <a:pt x="256" y="46"/>
                  </a:lnTo>
                  <a:lnTo>
                    <a:pt x="258" y="46"/>
                  </a:lnTo>
                  <a:lnTo>
                    <a:pt x="253" y="40"/>
                  </a:lnTo>
                  <a:lnTo>
                    <a:pt x="243" y="34"/>
                  </a:lnTo>
                  <a:lnTo>
                    <a:pt x="233" y="23"/>
                  </a:lnTo>
                  <a:lnTo>
                    <a:pt x="226" y="17"/>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grpSp>
      <p:grpSp>
        <p:nvGrpSpPr>
          <p:cNvPr id="26632" name="Group 60"/>
          <p:cNvGrpSpPr>
            <a:grpSpLocks/>
          </p:cNvGrpSpPr>
          <p:nvPr/>
        </p:nvGrpSpPr>
        <p:grpSpPr bwMode="auto">
          <a:xfrm>
            <a:off x="2808288" y="4911725"/>
            <a:ext cx="1287462" cy="1447800"/>
            <a:chOff x="2043" y="3094"/>
            <a:chExt cx="811" cy="912"/>
          </a:xfrm>
        </p:grpSpPr>
        <p:sp>
          <p:nvSpPr>
            <p:cNvPr id="26667" name="Oval 7"/>
            <p:cNvSpPr>
              <a:spLocks noChangeArrowheads="1"/>
            </p:cNvSpPr>
            <p:nvPr/>
          </p:nvSpPr>
          <p:spPr bwMode="auto">
            <a:xfrm>
              <a:off x="2043" y="3094"/>
              <a:ext cx="811"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68" name="Freeform 13"/>
            <p:cNvSpPr>
              <a:spLocks/>
            </p:cNvSpPr>
            <p:nvPr/>
          </p:nvSpPr>
          <p:spPr bwMode="auto">
            <a:xfrm>
              <a:off x="2199" y="3226"/>
              <a:ext cx="503" cy="554"/>
            </a:xfrm>
            <a:custGeom>
              <a:avLst/>
              <a:gdLst>
                <a:gd name="T0" fmla="*/ 35 w 566"/>
                <a:gd name="T1" fmla="*/ 11 h 554"/>
                <a:gd name="T2" fmla="*/ 51 w 566"/>
                <a:gd name="T3" fmla="*/ 80 h 554"/>
                <a:gd name="T4" fmla="*/ 53 w 566"/>
                <a:gd name="T5" fmla="*/ 108 h 554"/>
                <a:gd name="T6" fmla="*/ 59 w 566"/>
                <a:gd name="T7" fmla="*/ 148 h 554"/>
                <a:gd name="T8" fmla="*/ 60 w 566"/>
                <a:gd name="T9" fmla="*/ 188 h 554"/>
                <a:gd name="T10" fmla="*/ 55 w 566"/>
                <a:gd name="T11" fmla="*/ 177 h 554"/>
                <a:gd name="T12" fmla="*/ 53 w 566"/>
                <a:gd name="T13" fmla="*/ 159 h 554"/>
                <a:gd name="T14" fmla="*/ 52 w 566"/>
                <a:gd name="T15" fmla="*/ 165 h 554"/>
                <a:gd name="T16" fmla="*/ 46 w 566"/>
                <a:gd name="T17" fmla="*/ 159 h 554"/>
                <a:gd name="T18" fmla="*/ 41 w 566"/>
                <a:gd name="T19" fmla="*/ 154 h 554"/>
                <a:gd name="T20" fmla="*/ 37 w 566"/>
                <a:gd name="T21" fmla="*/ 165 h 554"/>
                <a:gd name="T22" fmla="*/ 35 w 566"/>
                <a:gd name="T23" fmla="*/ 177 h 554"/>
                <a:gd name="T24" fmla="*/ 33 w 566"/>
                <a:gd name="T25" fmla="*/ 188 h 554"/>
                <a:gd name="T26" fmla="*/ 29 w 566"/>
                <a:gd name="T27" fmla="*/ 211 h 554"/>
                <a:gd name="T28" fmla="*/ 28 w 566"/>
                <a:gd name="T29" fmla="*/ 234 h 554"/>
                <a:gd name="T30" fmla="*/ 25 w 566"/>
                <a:gd name="T31" fmla="*/ 262 h 554"/>
                <a:gd name="T32" fmla="*/ 20 w 566"/>
                <a:gd name="T33" fmla="*/ 285 h 554"/>
                <a:gd name="T34" fmla="*/ 18 w 566"/>
                <a:gd name="T35" fmla="*/ 308 h 554"/>
                <a:gd name="T36" fmla="*/ 18 w 566"/>
                <a:gd name="T37" fmla="*/ 308 h 554"/>
                <a:gd name="T38" fmla="*/ 16 w 566"/>
                <a:gd name="T39" fmla="*/ 325 h 554"/>
                <a:gd name="T40" fmla="*/ 14 w 566"/>
                <a:gd name="T41" fmla="*/ 382 h 554"/>
                <a:gd name="T42" fmla="*/ 10 w 566"/>
                <a:gd name="T43" fmla="*/ 450 h 554"/>
                <a:gd name="T44" fmla="*/ 9 w 566"/>
                <a:gd name="T45" fmla="*/ 507 h 554"/>
                <a:gd name="T46" fmla="*/ 5 w 566"/>
                <a:gd name="T47" fmla="*/ 553 h 554"/>
                <a:gd name="T48" fmla="*/ 4 w 566"/>
                <a:gd name="T49" fmla="*/ 524 h 554"/>
                <a:gd name="T50" fmla="*/ 4 w 566"/>
                <a:gd name="T51" fmla="*/ 507 h 554"/>
                <a:gd name="T52" fmla="*/ 4 w 566"/>
                <a:gd name="T53" fmla="*/ 485 h 554"/>
                <a:gd name="T54" fmla="*/ 4 w 566"/>
                <a:gd name="T55" fmla="*/ 456 h 554"/>
                <a:gd name="T56" fmla="*/ 0 w 566"/>
                <a:gd name="T57" fmla="*/ 433 h 554"/>
                <a:gd name="T58" fmla="*/ 0 w 566"/>
                <a:gd name="T59" fmla="*/ 399 h 554"/>
                <a:gd name="T60" fmla="*/ 0 w 566"/>
                <a:gd name="T61" fmla="*/ 376 h 554"/>
                <a:gd name="T62" fmla="*/ 4 w 566"/>
                <a:gd name="T63" fmla="*/ 331 h 554"/>
                <a:gd name="T64" fmla="*/ 4 w 566"/>
                <a:gd name="T65" fmla="*/ 256 h 554"/>
                <a:gd name="T66" fmla="*/ 4 w 566"/>
                <a:gd name="T67" fmla="*/ 211 h 554"/>
                <a:gd name="T68" fmla="*/ 5 w 566"/>
                <a:gd name="T69" fmla="*/ 137 h 554"/>
                <a:gd name="T70" fmla="*/ 7 w 566"/>
                <a:gd name="T71" fmla="*/ 91 h 554"/>
                <a:gd name="T72" fmla="*/ 10 w 566"/>
                <a:gd name="T73" fmla="*/ 57 h 554"/>
                <a:gd name="T74" fmla="*/ 12 w 566"/>
                <a:gd name="T75" fmla="*/ 40 h 554"/>
                <a:gd name="T76" fmla="*/ 20 w 566"/>
                <a:gd name="T77" fmla="*/ 28 h 554"/>
                <a:gd name="T78" fmla="*/ 22 w 566"/>
                <a:gd name="T79" fmla="*/ 28 h 554"/>
                <a:gd name="T80" fmla="*/ 25 w 566"/>
                <a:gd name="T81" fmla="*/ 23 h 554"/>
                <a:gd name="T82" fmla="*/ 26 w 566"/>
                <a:gd name="T83" fmla="*/ 11 h 554"/>
                <a:gd name="T84" fmla="*/ 29 w 566"/>
                <a:gd name="T85" fmla="*/ 0 h 5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66"/>
                <a:gd name="T130" fmla="*/ 0 h 554"/>
                <a:gd name="T131" fmla="*/ 566 w 566"/>
                <a:gd name="T132" fmla="*/ 554 h 5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66" h="554">
                  <a:moveTo>
                    <a:pt x="280" y="0"/>
                  </a:moveTo>
                  <a:lnTo>
                    <a:pt x="329" y="11"/>
                  </a:lnTo>
                  <a:lnTo>
                    <a:pt x="379" y="28"/>
                  </a:lnTo>
                  <a:lnTo>
                    <a:pt x="472" y="80"/>
                  </a:lnTo>
                  <a:lnTo>
                    <a:pt x="483" y="97"/>
                  </a:lnTo>
                  <a:lnTo>
                    <a:pt x="494" y="108"/>
                  </a:lnTo>
                  <a:lnTo>
                    <a:pt x="532" y="114"/>
                  </a:lnTo>
                  <a:lnTo>
                    <a:pt x="549" y="148"/>
                  </a:lnTo>
                  <a:lnTo>
                    <a:pt x="565" y="188"/>
                  </a:lnTo>
                  <a:lnTo>
                    <a:pt x="560" y="188"/>
                  </a:lnTo>
                  <a:lnTo>
                    <a:pt x="543" y="182"/>
                  </a:lnTo>
                  <a:lnTo>
                    <a:pt x="527" y="177"/>
                  </a:lnTo>
                  <a:lnTo>
                    <a:pt x="521" y="177"/>
                  </a:lnTo>
                  <a:lnTo>
                    <a:pt x="505" y="159"/>
                  </a:lnTo>
                  <a:lnTo>
                    <a:pt x="494" y="159"/>
                  </a:lnTo>
                  <a:lnTo>
                    <a:pt x="477" y="165"/>
                  </a:lnTo>
                  <a:lnTo>
                    <a:pt x="455" y="171"/>
                  </a:lnTo>
                  <a:lnTo>
                    <a:pt x="422" y="159"/>
                  </a:lnTo>
                  <a:lnTo>
                    <a:pt x="389" y="148"/>
                  </a:lnTo>
                  <a:lnTo>
                    <a:pt x="384" y="154"/>
                  </a:lnTo>
                  <a:lnTo>
                    <a:pt x="373" y="159"/>
                  </a:lnTo>
                  <a:lnTo>
                    <a:pt x="351" y="165"/>
                  </a:lnTo>
                  <a:lnTo>
                    <a:pt x="335" y="171"/>
                  </a:lnTo>
                  <a:lnTo>
                    <a:pt x="329" y="177"/>
                  </a:lnTo>
                  <a:lnTo>
                    <a:pt x="318" y="188"/>
                  </a:lnTo>
                  <a:lnTo>
                    <a:pt x="313" y="188"/>
                  </a:lnTo>
                  <a:lnTo>
                    <a:pt x="302" y="194"/>
                  </a:lnTo>
                  <a:lnTo>
                    <a:pt x="285" y="211"/>
                  </a:lnTo>
                  <a:lnTo>
                    <a:pt x="274" y="222"/>
                  </a:lnTo>
                  <a:lnTo>
                    <a:pt x="258" y="234"/>
                  </a:lnTo>
                  <a:lnTo>
                    <a:pt x="241" y="239"/>
                  </a:lnTo>
                  <a:lnTo>
                    <a:pt x="230" y="262"/>
                  </a:lnTo>
                  <a:lnTo>
                    <a:pt x="214" y="274"/>
                  </a:lnTo>
                  <a:lnTo>
                    <a:pt x="192" y="285"/>
                  </a:lnTo>
                  <a:lnTo>
                    <a:pt x="176" y="296"/>
                  </a:lnTo>
                  <a:lnTo>
                    <a:pt x="170" y="308"/>
                  </a:lnTo>
                  <a:lnTo>
                    <a:pt x="170" y="313"/>
                  </a:lnTo>
                  <a:lnTo>
                    <a:pt x="165" y="308"/>
                  </a:lnTo>
                  <a:lnTo>
                    <a:pt x="159" y="313"/>
                  </a:lnTo>
                  <a:lnTo>
                    <a:pt x="148" y="325"/>
                  </a:lnTo>
                  <a:lnTo>
                    <a:pt x="137" y="353"/>
                  </a:lnTo>
                  <a:lnTo>
                    <a:pt x="126" y="382"/>
                  </a:lnTo>
                  <a:lnTo>
                    <a:pt x="110" y="416"/>
                  </a:lnTo>
                  <a:lnTo>
                    <a:pt x="93" y="450"/>
                  </a:lnTo>
                  <a:lnTo>
                    <a:pt x="88" y="479"/>
                  </a:lnTo>
                  <a:lnTo>
                    <a:pt x="82" y="507"/>
                  </a:lnTo>
                  <a:lnTo>
                    <a:pt x="71" y="536"/>
                  </a:lnTo>
                  <a:lnTo>
                    <a:pt x="49" y="553"/>
                  </a:lnTo>
                  <a:lnTo>
                    <a:pt x="38" y="536"/>
                  </a:lnTo>
                  <a:lnTo>
                    <a:pt x="33" y="524"/>
                  </a:lnTo>
                  <a:lnTo>
                    <a:pt x="27" y="519"/>
                  </a:lnTo>
                  <a:lnTo>
                    <a:pt x="22" y="507"/>
                  </a:lnTo>
                  <a:lnTo>
                    <a:pt x="22" y="502"/>
                  </a:lnTo>
                  <a:lnTo>
                    <a:pt x="17" y="485"/>
                  </a:lnTo>
                  <a:lnTo>
                    <a:pt x="11" y="462"/>
                  </a:lnTo>
                  <a:lnTo>
                    <a:pt x="6" y="456"/>
                  </a:lnTo>
                  <a:lnTo>
                    <a:pt x="6" y="450"/>
                  </a:lnTo>
                  <a:lnTo>
                    <a:pt x="0" y="433"/>
                  </a:lnTo>
                  <a:lnTo>
                    <a:pt x="0" y="416"/>
                  </a:lnTo>
                  <a:lnTo>
                    <a:pt x="0" y="399"/>
                  </a:lnTo>
                  <a:lnTo>
                    <a:pt x="0" y="388"/>
                  </a:lnTo>
                  <a:lnTo>
                    <a:pt x="0" y="376"/>
                  </a:lnTo>
                  <a:lnTo>
                    <a:pt x="0" y="359"/>
                  </a:lnTo>
                  <a:lnTo>
                    <a:pt x="6" y="331"/>
                  </a:lnTo>
                  <a:lnTo>
                    <a:pt x="11" y="291"/>
                  </a:lnTo>
                  <a:lnTo>
                    <a:pt x="11" y="256"/>
                  </a:lnTo>
                  <a:lnTo>
                    <a:pt x="17" y="234"/>
                  </a:lnTo>
                  <a:lnTo>
                    <a:pt x="22" y="211"/>
                  </a:lnTo>
                  <a:lnTo>
                    <a:pt x="38" y="165"/>
                  </a:lnTo>
                  <a:lnTo>
                    <a:pt x="49" y="137"/>
                  </a:lnTo>
                  <a:lnTo>
                    <a:pt x="60" y="108"/>
                  </a:lnTo>
                  <a:lnTo>
                    <a:pt x="66" y="91"/>
                  </a:lnTo>
                  <a:lnTo>
                    <a:pt x="77" y="74"/>
                  </a:lnTo>
                  <a:lnTo>
                    <a:pt x="88" y="57"/>
                  </a:lnTo>
                  <a:lnTo>
                    <a:pt x="99" y="45"/>
                  </a:lnTo>
                  <a:lnTo>
                    <a:pt x="121" y="40"/>
                  </a:lnTo>
                  <a:lnTo>
                    <a:pt x="154" y="34"/>
                  </a:lnTo>
                  <a:lnTo>
                    <a:pt x="181" y="28"/>
                  </a:lnTo>
                  <a:lnTo>
                    <a:pt x="203" y="23"/>
                  </a:lnTo>
                  <a:lnTo>
                    <a:pt x="214" y="28"/>
                  </a:lnTo>
                  <a:lnTo>
                    <a:pt x="219" y="28"/>
                  </a:lnTo>
                  <a:lnTo>
                    <a:pt x="230" y="23"/>
                  </a:lnTo>
                  <a:lnTo>
                    <a:pt x="241" y="11"/>
                  </a:lnTo>
                  <a:lnTo>
                    <a:pt x="247" y="11"/>
                  </a:lnTo>
                  <a:lnTo>
                    <a:pt x="263" y="5"/>
                  </a:lnTo>
                  <a:lnTo>
                    <a:pt x="274" y="0"/>
                  </a:lnTo>
                  <a:lnTo>
                    <a:pt x="280" y="0"/>
                  </a:lnTo>
                </a:path>
              </a:pathLst>
            </a:custGeom>
            <a:solidFill>
              <a:schemeClr val="bg1"/>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69" name="Freeform 14"/>
            <p:cNvSpPr>
              <a:spLocks/>
            </p:cNvSpPr>
            <p:nvPr/>
          </p:nvSpPr>
          <p:spPr bwMode="auto">
            <a:xfrm>
              <a:off x="2417" y="3543"/>
              <a:ext cx="273" cy="284"/>
            </a:xfrm>
            <a:custGeom>
              <a:avLst/>
              <a:gdLst>
                <a:gd name="T0" fmla="*/ 27 w 308"/>
                <a:gd name="T1" fmla="*/ 11 h 284"/>
                <a:gd name="T2" fmla="*/ 24 w 308"/>
                <a:gd name="T3" fmla="*/ 0 h 284"/>
                <a:gd name="T4" fmla="*/ 22 w 308"/>
                <a:gd name="T5" fmla="*/ 0 h 284"/>
                <a:gd name="T6" fmla="*/ 17 w 308"/>
                <a:gd name="T7" fmla="*/ 11 h 284"/>
                <a:gd name="T8" fmla="*/ 17 w 308"/>
                <a:gd name="T9" fmla="*/ 34 h 284"/>
                <a:gd name="T10" fmla="*/ 16 w 308"/>
                <a:gd name="T11" fmla="*/ 46 h 284"/>
                <a:gd name="T12" fmla="*/ 15 w 308"/>
                <a:gd name="T13" fmla="*/ 57 h 284"/>
                <a:gd name="T14" fmla="*/ 15 w 308"/>
                <a:gd name="T15" fmla="*/ 63 h 284"/>
                <a:gd name="T16" fmla="*/ 13 w 308"/>
                <a:gd name="T17" fmla="*/ 63 h 284"/>
                <a:gd name="T18" fmla="*/ 12 w 308"/>
                <a:gd name="T19" fmla="*/ 69 h 284"/>
                <a:gd name="T20" fmla="*/ 12 w 308"/>
                <a:gd name="T21" fmla="*/ 69 h 284"/>
                <a:gd name="T22" fmla="*/ 11 w 308"/>
                <a:gd name="T23" fmla="*/ 86 h 284"/>
                <a:gd name="T24" fmla="*/ 8 w 308"/>
                <a:gd name="T25" fmla="*/ 98 h 284"/>
                <a:gd name="T26" fmla="*/ 8 w 308"/>
                <a:gd name="T27" fmla="*/ 110 h 284"/>
                <a:gd name="T28" fmla="*/ 7 w 308"/>
                <a:gd name="T29" fmla="*/ 121 h 284"/>
                <a:gd name="T30" fmla="*/ 8 w 308"/>
                <a:gd name="T31" fmla="*/ 121 h 284"/>
                <a:gd name="T32" fmla="*/ 7 w 308"/>
                <a:gd name="T33" fmla="*/ 127 h 284"/>
                <a:gd name="T34" fmla="*/ 6 w 308"/>
                <a:gd name="T35" fmla="*/ 133 h 284"/>
                <a:gd name="T36" fmla="*/ 4 w 308"/>
                <a:gd name="T37" fmla="*/ 150 h 284"/>
                <a:gd name="T38" fmla="*/ 4 w 308"/>
                <a:gd name="T39" fmla="*/ 156 h 284"/>
                <a:gd name="T40" fmla="*/ 4 w 308"/>
                <a:gd name="T41" fmla="*/ 162 h 284"/>
                <a:gd name="T42" fmla="*/ 0 w 308"/>
                <a:gd name="T43" fmla="*/ 162 h 284"/>
                <a:gd name="T44" fmla="*/ 4 w 308"/>
                <a:gd name="T45" fmla="*/ 196 h 284"/>
                <a:gd name="T46" fmla="*/ 4 w 308"/>
                <a:gd name="T47" fmla="*/ 220 h 284"/>
                <a:gd name="T48" fmla="*/ 4 w 308"/>
                <a:gd name="T49" fmla="*/ 237 h 284"/>
                <a:gd name="T50" fmla="*/ 4 w 308"/>
                <a:gd name="T51" fmla="*/ 248 h 284"/>
                <a:gd name="T52" fmla="*/ 4 w 308"/>
                <a:gd name="T53" fmla="*/ 254 h 284"/>
                <a:gd name="T54" fmla="*/ 4 w 308"/>
                <a:gd name="T55" fmla="*/ 260 h 284"/>
                <a:gd name="T56" fmla="*/ 5 w 308"/>
                <a:gd name="T57" fmla="*/ 260 h 284"/>
                <a:gd name="T58" fmla="*/ 8 w 308"/>
                <a:gd name="T59" fmla="*/ 266 h 284"/>
                <a:gd name="T60" fmla="*/ 10 w 308"/>
                <a:gd name="T61" fmla="*/ 272 h 284"/>
                <a:gd name="T62" fmla="*/ 11 w 308"/>
                <a:gd name="T63" fmla="*/ 277 h 284"/>
                <a:gd name="T64" fmla="*/ 12 w 308"/>
                <a:gd name="T65" fmla="*/ 283 h 284"/>
                <a:gd name="T66" fmla="*/ 13 w 308"/>
                <a:gd name="T67" fmla="*/ 283 h 284"/>
                <a:gd name="T68" fmla="*/ 13 w 308"/>
                <a:gd name="T69" fmla="*/ 283 h 284"/>
                <a:gd name="T70" fmla="*/ 15 w 308"/>
                <a:gd name="T71" fmla="*/ 277 h 284"/>
                <a:gd name="T72" fmla="*/ 21 w 308"/>
                <a:gd name="T73" fmla="*/ 243 h 284"/>
                <a:gd name="T74" fmla="*/ 27 w 308"/>
                <a:gd name="T75" fmla="*/ 214 h 284"/>
                <a:gd name="T76" fmla="*/ 27 w 308"/>
                <a:gd name="T77" fmla="*/ 202 h 284"/>
                <a:gd name="T78" fmla="*/ 27 w 308"/>
                <a:gd name="T79" fmla="*/ 191 h 284"/>
                <a:gd name="T80" fmla="*/ 28 w 308"/>
                <a:gd name="T81" fmla="*/ 191 h 284"/>
                <a:gd name="T82" fmla="*/ 30 w 308"/>
                <a:gd name="T83" fmla="*/ 185 h 284"/>
                <a:gd name="T84" fmla="*/ 31 w 308"/>
                <a:gd name="T85" fmla="*/ 167 h 284"/>
                <a:gd name="T86" fmla="*/ 31 w 308"/>
                <a:gd name="T87" fmla="*/ 150 h 284"/>
                <a:gd name="T88" fmla="*/ 31 w 308"/>
                <a:gd name="T89" fmla="*/ 115 h 284"/>
                <a:gd name="T90" fmla="*/ 31 w 308"/>
                <a:gd name="T91" fmla="*/ 75 h 284"/>
                <a:gd name="T92" fmla="*/ 30 w 308"/>
                <a:gd name="T93" fmla="*/ 34 h 284"/>
                <a:gd name="T94" fmla="*/ 28 w 308"/>
                <a:gd name="T95" fmla="*/ 23 h 284"/>
                <a:gd name="T96" fmla="*/ 27 w 308"/>
                <a:gd name="T97" fmla="*/ 11 h 284"/>
                <a:gd name="T98" fmla="*/ 27 w 308"/>
                <a:gd name="T99" fmla="*/ 17 h 284"/>
                <a:gd name="T100" fmla="*/ 25 w 308"/>
                <a:gd name="T101" fmla="*/ 23 h 284"/>
                <a:gd name="T102" fmla="*/ 25 w 308"/>
                <a:gd name="T103" fmla="*/ 17 h 284"/>
                <a:gd name="T104" fmla="*/ 27 w 308"/>
                <a:gd name="T105" fmla="*/ 11 h 2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8"/>
                <a:gd name="T160" fmla="*/ 0 h 284"/>
                <a:gd name="T161" fmla="*/ 308 w 308"/>
                <a:gd name="T162" fmla="*/ 284 h 2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8" h="284">
                  <a:moveTo>
                    <a:pt x="263" y="11"/>
                  </a:moveTo>
                  <a:lnTo>
                    <a:pt x="241" y="0"/>
                  </a:lnTo>
                  <a:lnTo>
                    <a:pt x="219" y="0"/>
                  </a:lnTo>
                  <a:lnTo>
                    <a:pt x="175" y="11"/>
                  </a:lnTo>
                  <a:lnTo>
                    <a:pt x="165" y="34"/>
                  </a:lnTo>
                  <a:lnTo>
                    <a:pt x="159" y="46"/>
                  </a:lnTo>
                  <a:lnTo>
                    <a:pt x="148" y="57"/>
                  </a:lnTo>
                  <a:lnTo>
                    <a:pt x="143" y="63"/>
                  </a:lnTo>
                  <a:lnTo>
                    <a:pt x="132" y="63"/>
                  </a:lnTo>
                  <a:lnTo>
                    <a:pt x="121" y="69"/>
                  </a:lnTo>
                  <a:lnTo>
                    <a:pt x="115" y="69"/>
                  </a:lnTo>
                  <a:lnTo>
                    <a:pt x="99" y="86"/>
                  </a:lnTo>
                  <a:lnTo>
                    <a:pt x="77" y="98"/>
                  </a:lnTo>
                  <a:lnTo>
                    <a:pt x="71" y="110"/>
                  </a:lnTo>
                  <a:lnTo>
                    <a:pt x="66" y="121"/>
                  </a:lnTo>
                  <a:lnTo>
                    <a:pt x="71" y="121"/>
                  </a:lnTo>
                  <a:lnTo>
                    <a:pt x="66" y="127"/>
                  </a:lnTo>
                  <a:lnTo>
                    <a:pt x="55" y="133"/>
                  </a:lnTo>
                  <a:lnTo>
                    <a:pt x="44" y="150"/>
                  </a:lnTo>
                  <a:lnTo>
                    <a:pt x="33" y="156"/>
                  </a:lnTo>
                  <a:lnTo>
                    <a:pt x="17" y="162"/>
                  </a:lnTo>
                  <a:lnTo>
                    <a:pt x="0" y="162"/>
                  </a:lnTo>
                  <a:lnTo>
                    <a:pt x="6" y="196"/>
                  </a:lnTo>
                  <a:lnTo>
                    <a:pt x="6" y="220"/>
                  </a:lnTo>
                  <a:lnTo>
                    <a:pt x="11" y="237"/>
                  </a:lnTo>
                  <a:lnTo>
                    <a:pt x="11" y="248"/>
                  </a:lnTo>
                  <a:lnTo>
                    <a:pt x="22" y="254"/>
                  </a:lnTo>
                  <a:lnTo>
                    <a:pt x="33" y="260"/>
                  </a:lnTo>
                  <a:lnTo>
                    <a:pt x="49" y="260"/>
                  </a:lnTo>
                  <a:lnTo>
                    <a:pt x="71" y="266"/>
                  </a:lnTo>
                  <a:lnTo>
                    <a:pt x="93" y="272"/>
                  </a:lnTo>
                  <a:lnTo>
                    <a:pt x="104" y="277"/>
                  </a:lnTo>
                  <a:lnTo>
                    <a:pt x="121" y="283"/>
                  </a:lnTo>
                  <a:lnTo>
                    <a:pt x="126" y="283"/>
                  </a:lnTo>
                  <a:lnTo>
                    <a:pt x="137" y="283"/>
                  </a:lnTo>
                  <a:lnTo>
                    <a:pt x="148" y="277"/>
                  </a:lnTo>
                  <a:lnTo>
                    <a:pt x="203" y="243"/>
                  </a:lnTo>
                  <a:lnTo>
                    <a:pt x="258" y="214"/>
                  </a:lnTo>
                  <a:lnTo>
                    <a:pt x="263" y="202"/>
                  </a:lnTo>
                  <a:lnTo>
                    <a:pt x="269" y="191"/>
                  </a:lnTo>
                  <a:lnTo>
                    <a:pt x="280" y="191"/>
                  </a:lnTo>
                  <a:lnTo>
                    <a:pt x="291" y="185"/>
                  </a:lnTo>
                  <a:lnTo>
                    <a:pt x="302" y="167"/>
                  </a:lnTo>
                  <a:lnTo>
                    <a:pt x="307" y="150"/>
                  </a:lnTo>
                  <a:lnTo>
                    <a:pt x="307" y="115"/>
                  </a:lnTo>
                  <a:lnTo>
                    <a:pt x="307" y="75"/>
                  </a:lnTo>
                  <a:lnTo>
                    <a:pt x="296" y="34"/>
                  </a:lnTo>
                  <a:lnTo>
                    <a:pt x="285" y="23"/>
                  </a:lnTo>
                  <a:lnTo>
                    <a:pt x="269" y="11"/>
                  </a:lnTo>
                  <a:lnTo>
                    <a:pt x="258" y="17"/>
                  </a:lnTo>
                  <a:lnTo>
                    <a:pt x="252" y="23"/>
                  </a:lnTo>
                  <a:lnTo>
                    <a:pt x="252" y="17"/>
                  </a:lnTo>
                  <a:lnTo>
                    <a:pt x="263" y="11"/>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grpSp>
      <p:grpSp>
        <p:nvGrpSpPr>
          <p:cNvPr id="26633" name="Group 61"/>
          <p:cNvGrpSpPr>
            <a:grpSpLocks/>
          </p:cNvGrpSpPr>
          <p:nvPr/>
        </p:nvGrpSpPr>
        <p:grpSpPr bwMode="auto">
          <a:xfrm>
            <a:off x="2809875" y="2076450"/>
            <a:ext cx="1287463" cy="1447800"/>
            <a:chOff x="2043" y="1392"/>
            <a:chExt cx="811" cy="912"/>
          </a:xfrm>
        </p:grpSpPr>
        <p:sp>
          <p:nvSpPr>
            <p:cNvPr id="26659" name="Oval 4"/>
            <p:cNvSpPr>
              <a:spLocks noChangeArrowheads="1"/>
            </p:cNvSpPr>
            <p:nvPr/>
          </p:nvSpPr>
          <p:spPr bwMode="auto">
            <a:xfrm>
              <a:off x="2043" y="1392"/>
              <a:ext cx="811"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60" name="Freeform 15"/>
            <p:cNvSpPr>
              <a:spLocks/>
            </p:cNvSpPr>
            <p:nvPr/>
          </p:nvSpPr>
          <p:spPr bwMode="auto">
            <a:xfrm>
              <a:off x="2171" y="1536"/>
              <a:ext cx="599" cy="637"/>
            </a:xfrm>
            <a:custGeom>
              <a:avLst/>
              <a:gdLst>
                <a:gd name="T0" fmla="*/ 37 w 673"/>
                <a:gd name="T1" fmla="*/ 3 h 637"/>
                <a:gd name="T2" fmla="*/ 38 w 673"/>
                <a:gd name="T3" fmla="*/ 10 h 637"/>
                <a:gd name="T4" fmla="*/ 39 w 673"/>
                <a:gd name="T5" fmla="*/ 10 h 637"/>
                <a:gd name="T6" fmla="*/ 41 w 673"/>
                <a:gd name="T7" fmla="*/ 14 h 637"/>
                <a:gd name="T8" fmla="*/ 44 w 673"/>
                <a:gd name="T9" fmla="*/ 10 h 637"/>
                <a:gd name="T10" fmla="*/ 47 w 673"/>
                <a:gd name="T11" fmla="*/ 3 h 637"/>
                <a:gd name="T12" fmla="*/ 48 w 673"/>
                <a:gd name="T13" fmla="*/ 10 h 637"/>
                <a:gd name="T14" fmla="*/ 48 w 673"/>
                <a:gd name="T15" fmla="*/ 28 h 637"/>
                <a:gd name="T16" fmla="*/ 53 w 673"/>
                <a:gd name="T17" fmla="*/ 45 h 637"/>
                <a:gd name="T18" fmla="*/ 55 w 673"/>
                <a:gd name="T19" fmla="*/ 60 h 637"/>
                <a:gd name="T20" fmla="*/ 55 w 673"/>
                <a:gd name="T21" fmla="*/ 74 h 637"/>
                <a:gd name="T22" fmla="*/ 59 w 673"/>
                <a:gd name="T23" fmla="*/ 84 h 637"/>
                <a:gd name="T24" fmla="*/ 61 w 673"/>
                <a:gd name="T25" fmla="*/ 95 h 637"/>
                <a:gd name="T26" fmla="*/ 61 w 673"/>
                <a:gd name="T27" fmla="*/ 95 h 637"/>
                <a:gd name="T28" fmla="*/ 64 w 673"/>
                <a:gd name="T29" fmla="*/ 147 h 637"/>
                <a:gd name="T30" fmla="*/ 68 w 673"/>
                <a:gd name="T31" fmla="*/ 179 h 637"/>
                <a:gd name="T32" fmla="*/ 71 w 673"/>
                <a:gd name="T33" fmla="*/ 239 h 637"/>
                <a:gd name="T34" fmla="*/ 74 w 673"/>
                <a:gd name="T35" fmla="*/ 302 h 637"/>
                <a:gd name="T36" fmla="*/ 74 w 673"/>
                <a:gd name="T37" fmla="*/ 327 h 637"/>
                <a:gd name="T38" fmla="*/ 72 w 673"/>
                <a:gd name="T39" fmla="*/ 334 h 637"/>
                <a:gd name="T40" fmla="*/ 69 w 673"/>
                <a:gd name="T41" fmla="*/ 323 h 637"/>
                <a:gd name="T42" fmla="*/ 67 w 673"/>
                <a:gd name="T43" fmla="*/ 313 h 637"/>
                <a:gd name="T44" fmla="*/ 62 w 673"/>
                <a:gd name="T45" fmla="*/ 306 h 637"/>
                <a:gd name="T46" fmla="*/ 42 w 673"/>
                <a:gd name="T47" fmla="*/ 351 h 637"/>
                <a:gd name="T48" fmla="*/ 38 w 673"/>
                <a:gd name="T49" fmla="*/ 372 h 637"/>
                <a:gd name="T50" fmla="*/ 36 w 673"/>
                <a:gd name="T51" fmla="*/ 390 h 637"/>
                <a:gd name="T52" fmla="*/ 33 w 673"/>
                <a:gd name="T53" fmla="*/ 411 h 637"/>
                <a:gd name="T54" fmla="*/ 30 w 673"/>
                <a:gd name="T55" fmla="*/ 432 h 637"/>
                <a:gd name="T56" fmla="*/ 27 w 673"/>
                <a:gd name="T57" fmla="*/ 481 h 637"/>
                <a:gd name="T58" fmla="*/ 21 w 673"/>
                <a:gd name="T59" fmla="*/ 516 h 637"/>
                <a:gd name="T60" fmla="*/ 21 w 673"/>
                <a:gd name="T61" fmla="*/ 548 h 637"/>
                <a:gd name="T62" fmla="*/ 20 w 673"/>
                <a:gd name="T63" fmla="*/ 601 h 637"/>
                <a:gd name="T64" fmla="*/ 19 w 673"/>
                <a:gd name="T65" fmla="*/ 629 h 637"/>
                <a:gd name="T66" fmla="*/ 16 w 673"/>
                <a:gd name="T67" fmla="*/ 625 h 637"/>
                <a:gd name="T68" fmla="*/ 14 w 673"/>
                <a:gd name="T69" fmla="*/ 611 h 637"/>
                <a:gd name="T70" fmla="*/ 11 w 673"/>
                <a:gd name="T71" fmla="*/ 587 h 637"/>
                <a:gd name="T72" fmla="*/ 9 w 673"/>
                <a:gd name="T73" fmla="*/ 552 h 637"/>
                <a:gd name="T74" fmla="*/ 6 w 673"/>
                <a:gd name="T75" fmla="*/ 527 h 637"/>
                <a:gd name="T76" fmla="*/ 4 w 673"/>
                <a:gd name="T77" fmla="*/ 478 h 637"/>
                <a:gd name="T78" fmla="*/ 4 w 673"/>
                <a:gd name="T79" fmla="*/ 408 h 637"/>
                <a:gd name="T80" fmla="*/ 3 w 673"/>
                <a:gd name="T81" fmla="*/ 337 h 637"/>
                <a:gd name="T82" fmla="*/ 4 w 673"/>
                <a:gd name="T83" fmla="*/ 284 h 637"/>
                <a:gd name="T84" fmla="*/ 4 w 673"/>
                <a:gd name="T85" fmla="*/ 221 h 637"/>
                <a:gd name="T86" fmla="*/ 4 w 673"/>
                <a:gd name="T87" fmla="*/ 168 h 637"/>
                <a:gd name="T88" fmla="*/ 4 w 673"/>
                <a:gd name="T89" fmla="*/ 147 h 637"/>
                <a:gd name="T90" fmla="*/ 6 w 673"/>
                <a:gd name="T91" fmla="*/ 130 h 637"/>
                <a:gd name="T92" fmla="*/ 9 w 673"/>
                <a:gd name="T93" fmla="*/ 126 h 637"/>
                <a:gd name="T94" fmla="*/ 10 w 673"/>
                <a:gd name="T95" fmla="*/ 102 h 637"/>
                <a:gd name="T96" fmla="*/ 11 w 673"/>
                <a:gd name="T97" fmla="*/ 88 h 637"/>
                <a:gd name="T98" fmla="*/ 14 w 673"/>
                <a:gd name="T99" fmla="*/ 67 h 637"/>
                <a:gd name="T100" fmla="*/ 18 w 673"/>
                <a:gd name="T101" fmla="*/ 42 h 637"/>
                <a:gd name="T102" fmla="*/ 24 w 673"/>
                <a:gd name="T103" fmla="*/ 24 h 637"/>
                <a:gd name="T104" fmla="*/ 29 w 673"/>
                <a:gd name="T105" fmla="*/ 3 h 637"/>
                <a:gd name="T106" fmla="*/ 30 w 673"/>
                <a:gd name="T107" fmla="*/ 10 h 637"/>
                <a:gd name="T108" fmla="*/ 34 w 673"/>
                <a:gd name="T109" fmla="*/ 17 h 637"/>
                <a:gd name="T110" fmla="*/ 36 w 673"/>
                <a:gd name="T111" fmla="*/ 10 h 6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3"/>
                <a:gd name="T169" fmla="*/ 0 h 637"/>
                <a:gd name="T170" fmla="*/ 673 w 673"/>
                <a:gd name="T171" fmla="*/ 637 h 6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3" h="637">
                  <a:moveTo>
                    <a:pt x="325" y="0"/>
                  </a:moveTo>
                  <a:lnTo>
                    <a:pt x="340" y="3"/>
                  </a:lnTo>
                  <a:lnTo>
                    <a:pt x="347" y="7"/>
                  </a:lnTo>
                  <a:lnTo>
                    <a:pt x="354" y="10"/>
                  </a:lnTo>
                  <a:lnTo>
                    <a:pt x="357" y="10"/>
                  </a:lnTo>
                  <a:lnTo>
                    <a:pt x="361" y="10"/>
                  </a:lnTo>
                  <a:lnTo>
                    <a:pt x="364" y="14"/>
                  </a:lnTo>
                  <a:lnTo>
                    <a:pt x="371" y="14"/>
                  </a:lnTo>
                  <a:lnTo>
                    <a:pt x="383" y="17"/>
                  </a:lnTo>
                  <a:lnTo>
                    <a:pt x="403" y="10"/>
                  </a:lnTo>
                  <a:lnTo>
                    <a:pt x="420" y="3"/>
                  </a:lnTo>
                  <a:lnTo>
                    <a:pt x="427" y="3"/>
                  </a:lnTo>
                  <a:lnTo>
                    <a:pt x="432" y="7"/>
                  </a:lnTo>
                  <a:lnTo>
                    <a:pt x="440" y="10"/>
                  </a:lnTo>
                  <a:lnTo>
                    <a:pt x="442" y="21"/>
                  </a:lnTo>
                  <a:lnTo>
                    <a:pt x="449" y="28"/>
                  </a:lnTo>
                  <a:lnTo>
                    <a:pt x="462" y="35"/>
                  </a:lnTo>
                  <a:lnTo>
                    <a:pt x="479" y="45"/>
                  </a:lnTo>
                  <a:lnTo>
                    <a:pt x="496" y="52"/>
                  </a:lnTo>
                  <a:lnTo>
                    <a:pt x="510" y="60"/>
                  </a:lnTo>
                  <a:lnTo>
                    <a:pt x="513" y="70"/>
                  </a:lnTo>
                  <a:lnTo>
                    <a:pt x="513" y="74"/>
                  </a:lnTo>
                  <a:lnTo>
                    <a:pt x="515" y="77"/>
                  </a:lnTo>
                  <a:lnTo>
                    <a:pt x="530" y="84"/>
                  </a:lnTo>
                  <a:lnTo>
                    <a:pt x="549" y="91"/>
                  </a:lnTo>
                  <a:lnTo>
                    <a:pt x="564" y="95"/>
                  </a:lnTo>
                  <a:lnTo>
                    <a:pt x="567" y="95"/>
                  </a:lnTo>
                  <a:lnTo>
                    <a:pt x="569" y="95"/>
                  </a:lnTo>
                  <a:lnTo>
                    <a:pt x="579" y="123"/>
                  </a:lnTo>
                  <a:lnTo>
                    <a:pt x="589" y="147"/>
                  </a:lnTo>
                  <a:lnTo>
                    <a:pt x="606" y="168"/>
                  </a:lnTo>
                  <a:lnTo>
                    <a:pt x="618" y="179"/>
                  </a:lnTo>
                  <a:lnTo>
                    <a:pt x="630" y="186"/>
                  </a:lnTo>
                  <a:lnTo>
                    <a:pt x="652" y="239"/>
                  </a:lnTo>
                  <a:lnTo>
                    <a:pt x="672" y="292"/>
                  </a:lnTo>
                  <a:lnTo>
                    <a:pt x="669" y="302"/>
                  </a:lnTo>
                  <a:lnTo>
                    <a:pt x="669" y="316"/>
                  </a:lnTo>
                  <a:lnTo>
                    <a:pt x="667" y="327"/>
                  </a:lnTo>
                  <a:lnTo>
                    <a:pt x="659" y="334"/>
                  </a:lnTo>
                  <a:lnTo>
                    <a:pt x="657" y="334"/>
                  </a:lnTo>
                  <a:lnTo>
                    <a:pt x="652" y="330"/>
                  </a:lnTo>
                  <a:lnTo>
                    <a:pt x="642" y="323"/>
                  </a:lnTo>
                  <a:lnTo>
                    <a:pt x="628" y="320"/>
                  </a:lnTo>
                  <a:lnTo>
                    <a:pt x="611" y="313"/>
                  </a:lnTo>
                  <a:lnTo>
                    <a:pt x="593" y="309"/>
                  </a:lnTo>
                  <a:lnTo>
                    <a:pt x="576" y="306"/>
                  </a:lnTo>
                  <a:lnTo>
                    <a:pt x="479" y="327"/>
                  </a:lnTo>
                  <a:lnTo>
                    <a:pt x="383" y="351"/>
                  </a:lnTo>
                  <a:lnTo>
                    <a:pt x="369" y="365"/>
                  </a:lnTo>
                  <a:lnTo>
                    <a:pt x="354" y="372"/>
                  </a:lnTo>
                  <a:lnTo>
                    <a:pt x="340" y="379"/>
                  </a:lnTo>
                  <a:lnTo>
                    <a:pt x="325" y="390"/>
                  </a:lnTo>
                  <a:lnTo>
                    <a:pt x="315" y="404"/>
                  </a:lnTo>
                  <a:lnTo>
                    <a:pt x="303" y="411"/>
                  </a:lnTo>
                  <a:lnTo>
                    <a:pt x="291" y="418"/>
                  </a:lnTo>
                  <a:lnTo>
                    <a:pt x="276" y="432"/>
                  </a:lnTo>
                  <a:lnTo>
                    <a:pt x="264" y="457"/>
                  </a:lnTo>
                  <a:lnTo>
                    <a:pt x="244" y="481"/>
                  </a:lnTo>
                  <a:lnTo>
                    <a:pt x="222" y="502"/>
                  </a:lnTo>
                  <a:lnTo>
                    <a:pt x="198" y="516"/>
                  </a:lnTo>
                  <a:lnTo>
                    <a:pt x="195" y="531"/>
                  </a:lnTo>
                  <a:lnTo>
                    <a:pt x="193" y="548"/>
                  </a:lnTo>
                  <a:lnTo>
                    <a:pt x="191" y="583"/>
                  </a:lnTo>
                  <a:lnTo>
                    <a:pt x="186" y="601"/>
                  </a:lnTo>
                  <a:lnTo>
                    <a:pt x="181" y="615"/>
                  </a:lnTo>
                  <a:lnTo>
                    <a:pt x="171" y="629"/>
                  </a:lnTo>
                  <a:lnTo>
                    <a:pt x="156" y="636"/>
                  </a:lnTo>
                  <a:lnTo>
                    <a:pt x="147" y="625"/>
                  </a:lnTo>
                  <a:lnTo>
                    <a:pt x="137" y="618"/>
                  </a:lnTo>
                  <a:lnTo>
                    <a:pt x="127" y="611"/>
                  </a:lnTo>
                  <a:lnTo>
                    <a:pt x="115" y="604"/>
                  </a:lnTo>
                  <a:lnTo>
                    <a:pt x="100" y="587"/>
                  </a:lnTo>
                  <a:lnTo>
                    <a:pt x="83" y="569"/>
                  </a:lnTo>
                  <a:lnTo>
                    <a:pt x="76" y="552"/>
                  </a:lnTo>
                  <a:lnTo>
                    <a:pt x="66" y="538"/>
                  </a:lnTo>
                  <a:lnTo>
                    <a:pt x="56" y="527"/>
                  </a:lnTo>
                  <a:lnTo>
                    <a:pt x="49" y="509"/>
                  </a:lnTo>
                  <a:lnTo>
                    <a:pt x="37" y="478"/>
                  </a:lnTo>
                  <a:lnTo>
                    <a:pt x="27" y="443"/>
                  </a:lnTo>
                  <a:lnTo>
                    <a:pt x="17" y="408"/>
                  </a:lnTo>
                  <a:lnTo>
                    <a:pt x="0" y="376"/>
                  </a:lnTo>
                  <a:lnTo>
                    <a:pt x="3" y="337"/>
                  </a:lnTo>
                  <a:lnTo>
                    <a:pt x="5" y="309"/>
                  </a:lnTo>
                  <a:lnTo>
                    <a:pt x="5" y="284"/>
                  </a:lnTo>
                  <a:lnTo>
                    <a:pt x="10" y="263"/>
                  </a:lnTo>
                  <a:lnTo>
                    <a:pt x="20" y="221"/>
                  </a:lnTo>
                  <a:lnTo>
                    <a:pt x="27" y="197"/>
                  </a:lnTo>
                  <a:lnTo>
                    <a:pt x="37" y="168"/>
                  </a:lnTo>
                  <a:lnTo>
                    <a:pt x="39" y="158"/>
                  </a:lnTo>
                  <a:lnTo>
                    <a:pt x="42" y="147"/>
                  </a:lnTo>
                  <a:lnTo>
                    <a:pt x="47" y="137"/>
                  </a:lnTo>
                  <a:lnTo>
                    <a:pt x="54" y="130"/>
                  </a:lnTo>
                  <a:lnTo>
                    <a:pt x="66" y="126"/>
                  </a:lnTo>
                  <a:lnTo>
                    <a:pt x="78" y="126"/>
                  </a:lnTo>
                  <a:lnTo>
                    <a:pt x="86" y="112"/>
                  </a:lnTo>
                  <a:lnTo>
                    <a:pt x="93" y="102"/>
                  </a:lnTo>
                  <a:lnTo>
                    <a:pt x="100" y="91"/>
                  </a:lnTo>
                  <a:lnTo>
                    <a:pt x="105" y="88"/>
                  </a:lnTo>
                  <a:lnTo>
                    <a:pt x="115" y="84"/>
                  </a:lnTo>
                  <a:lnTo>
                    <a:pt x="130" y="67"/>
                  </a:lnTo>
                  <a:lnTo>
                    <a:pt x="147" y="52"/>
                  </a:lnTo>
                  <a:lnTo>
                    <a:pt x="164" y="42"/>
                  </a:lnTo>
                  <a:lnTo>
                    <a:pt x="183" y="35"/>
                  </a:lnTo>
                  <a:lnTo>
                    <a:pt x="225" y="24"/>
                  </a:lnTo>
                  <a:lnTo>
                    <a:pt x="244" y="14"/>
                  </a:lnTo>
                  <a:lnTo>
                    <a:pt x="264" y="3"/>
                  </a:lnTo>
                  <a:lnTo>
                    <a:pt x="271" y="7"/>
                  </a:lnTo>
                  <a:lnTo>
                    <a:pt x="281" y="10"/>
                  </a:lnTo>
                  <a:lnTo>
                    <a:pt x="305" y="14"/>
                  </a:lnTo>
                  <a:lnTo>
                    <a:pt x="318" y="17"/>
                  </a:lnTo>
                  <a:lnTo>
                    <a:pt x="325" y="14"/>
                  </a:lnTo>
                  <a:lnTo>
                    <a:pt x="327" y="10"/>
                  </a:lnTo>
                  <a:lnTo>
                    <a:pt x="325" y="0"/>
                  </a:lnTo>
                </a:path>
              </a:pathLst>
            </a:custGeom>
            <a:solidFill>
              <a:schemeClr val="bg1"/>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61" name="Freeform 16"/>
            <p:cNvSpPr>
              <a:spLocks/>
            </p:cNvSpPr>
            <p:nvPr/>
          </p:nvSpPr>
          <p:spPr bwMode="auto">
            <a:xfrm>
              <a:off x="2385" y="1872"/>
              <a:ext cx="380" cy="350"/>
            </a:xfrm>
            <a:custGeom>
              <a:avLst/>
              <a:gdLst>
                <a:gd name="T0" fmla="*/ 41 w 428"/>
                <a:gd name="T1" fmla="*/ 14 h 350"/>
                <a:gd name="T2" fmla="*/ 38 w 428"/>
                <a:gd name="T3" fmla="*/ 0 h 350"/>
                <a:gd name="T4" fmla="*/ 36 w 428"/>
                <a:gd name="T5" fmla="*/ 7 h 350"/>
                <a:gd name="T6" fmla="*/ 32 w 428"/>
                <a:gd name="T7" fmla="*/ 18 h 350"/>
                <a:gd name="T8" fmla="*/ 28 w 428"/>
                <a:gd name="T9" fmla="*/ 21 h 350"/>
                <a:gd name="T10" fmla="*/ 25 w 428"/>
                <a:gd name="T11" fmla="*/ 28 h 350"/>
                <a:gd name="T12" fmla="*/ 25 w 428"/>
                <a:gd name="T13" fmla="*/ 28 h 350"/>
                <a:gd name="T14" fmla="*/ 24 w 428"/>
                <a:gd name="T15" fmla="*/ 36 h 350"/>
                <a:gd name="T16" fmla="*/ 20 w 428"/>
                <a:gd name="T17" fmla="*/ 50 h 350"/>
                <a:gd name="T18" fmla="*/ 14 w 428"/>
                <a:gd name="T19" fmla="*/ 61 h 350"/>
                <a:gd name="T20" fmla="*/ 14 w 428"/>
                <a:gd name="T21" fmla="*/ 79 h 350"/>
                <a:gd name="T22" fmla="*/ 14 w 428"/>
                <a:gd name="T23" fmla="*/ 79 h 350"/>
                <a:gd name="T24" fmla="*/ 14 w 428"/>
                <a:gd name="T25" fmla="*/ 75 h 350"/>
                <a:gd name="T26" fmla="*/ 12 w 428"/>
                <a:gd name="T27" fmla="*/ 82 h 350"/>
                <a:gd name="T28" fmla="*/ 10 w 428"/>
                <a:gd name="T29" fmla="*/ 108 h 350"/>
                <a:gd name="T30" fmla="*/ 10 w 428"/>
                <a:gd name="T31" fmla="*/ 118 h 350"/>
                <a:gd name="T32" fmla="*/ 9 w 428"/>
                <a:gd name="T33" fmla="*/ 122 h 350"/>
                <a:gd name="T34" fmla="*/ 7 w 428"/>
                <a:gd name="T35" fmla="*/ 126 h 350"/>
                <a:gd name="T36" fmla="*/ 6 w 428"/>
                <a:gd name="T37" fmla="*/ 147 h 350"/>
                <a:gd name="T38" fmla="*/ 7 w 428"/>
                <a:gd name="T39" fmla="*/ 137 h 350"/>
                <a:gd name="T40" fmla="*/ 5 w 428"/>
                <a:gd name="T41" fmla="*/ 140 h 350"/>
                <a:gd name="T42" fmla="*/ 4 w 428"/>
                <a:gd name="T43" fmla="*/ 165 h 350"/>
                <a:gd name="T44" fmla="*/ 4 w 428"/>
                <a:gd name="T45" fmla="*/ 176 h 350"/>
                <a:gd name="T46" fmla="*/ 4 w 428"/>
                <a:gd name="T47" fmla="*/ 180 h 350"/>
                <a:gd name="T48" fmla="*/ 4 w 428"/>
                <a:gd name="T49" fmla="*/ 183 h 350"/>
                <a:gd name="T50" fmla="*/ 4 w 428"/>
                <a:gd name="T51" fmla="*/ 209 h 350"/>
                <a:gd name="T52" fmla="*/ 3 w 428"/>
                <a:gd name="T53" fmla="*/ 241 h 350"/>
                <a:gd name="T54" fmla="*/ 3 w 428"/>
                <a:gd name="T55" fmla="*/ 259 h 350"/>
                <a:gd name="T56" fmla="*/ 4 w 428"/>
                <a:gd name="T57" fmla="*/ 288 h 350"/>
                <a:gd name="T58" fmla="*/ 4 w 428"/>
                <a:gd name="T59" fmla="*/ 317 h 350"/>
                <a:gd name="T60" fmla="*/ 4 w 428"/>
                <a:gd name="T61" fmla="*/ 335 h 350"/>
                <a:gd name="T62" fmla="*/ 7 w 428"/>
                <a:gd name="T63" fmla="*/ 345 h 350"/>
                <a:gd name="T64" fmla="*/ 9 w 428"/>
                <a:gd name="T65" fmla="*/ 349 h 350"/>
                <a:gd name="T66" fmla="*/ 14 w 428"/>
                <a:gd name="T67" fmla="*/ 335 h 350"/>
                <a:gd name="T68" fmla="*/ 22 w 428"/>
                <a:gd name="T69" fmla="*/ 309 h 350"/>
                <a:gd name="T70" fmla="*/ 25 w 428"/>
                <a:gd name="T71" fmla="*/ 299 h 350"/>
                <a:gd name="T72" fmla="*/ 32 w 428"/>
                <a:gd name="T73" fmla="*/ 277 h 350"/>
                <a:gd name="T74" fmla="*/ 36 w 428"/>
                <a:gd name="T75" fmla="*/ 259 h 350"/>
                <a:gd name="T76" fmla="*/ 40 w 428"/>
                <a:gd name="T77" fmla="*/ 227 h 350"/>
                <a:gd name="T78" fmla="*/ 45 w 428"/>
                <a:gd name="T79" fmla="*/ 169 h 350"/>
                <a:gd name="T80" fmla="*/ 45 w 428"/>
                <a:gd name="T81" fmla="*/ 122 h 350"/>
                <a:gd name="T82" fmla="*/ 45 w 428"/>
                <a:gd name="T83" fmla="*/ 86 h 350"/>
                <a:gd name="T84" fmla="*/ 44 w 428"/>
                <a:gd name="T85" fmla="*/ 61 h 350"/>
                <a:gd name="T86" fmla="*/ 43 w 428"/>
                <a:gd name="T87" fmla="*/ 25 h 3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8"/>
                <a:gd name="T133" fmla="*/ 0 h 350"/>
                <a:gd name="T134" fmla="*/ 428 w 428"/>
                <a:gd name="T135" fmla="*/ 350 h 3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8" h="350">
                  <a:moveTo>
                    <a:pt x="412" y="25"/>
                  </a:moveTo>
                  <a:lnTo>
                    <a:pt x="395" y="14"/>
                  </a:lnTo>
                  <a:lnTo>
                    <a:pt x="376" y="0"/>
                  </a:lnTo>
                  <a:lnTo>
                    <a:pt x="369" y="0"/>
                  </a:lnTo>
                  <a:lnTo>
                    <a:pt x="359" y="0"/>
                  </a:lnTo>
                  <a:lnTo>
                    <a:pt x="352" y="7"/>
                  </a:lnTo>
                  <a:lnTo>
                    <a:pt x="342" y="10"/>
                  </a:lnTo>
                  <a:lnTo>
                    <a:pt x="320" y="18"/>
                  </a:lnTo>
                  <a:lnTo>
                    <a:pt x="298" y="18"/>
                  </a:lnTo>
                  <a:lnTo>
                    <a:pt x="274" y="21"/>
                  </a:lnTo>
                  <a:lnTo>
                    <a:pt x="252" y="25"/>
                  </a:lnTo>
                  <a:lnTo>
                    <a:pt x="240" y="28"/>
                  </a:lnTo>
                  <a:lnTo>
                    <a:pt x="235" y="28"/>
                  </a:lnTo>
                  <a:lnTo>
                    <a:pt x="233" y="28"/>
                  </a:lnTo>
                  <a:lnTo>
                    <a:pt x="233" y="32"/>
                  </a:lnTo>
                  <a:lnTo>
                    <a:pt x="228" y="36"/>
                  </a:lnTo>
                  <a:lnTo>
                    <a:pt x="216" y="43"/>
                  </a:lnTo>
                  <a:lnTo>
                    <a:pt x="196" y="50"/>
                  </a:lnTo>
                  <a:lnTo>
                    <a:pt x="177" y="54"/>
                  </a:lnTo>
                  <a:lnTo>
                    <a:pt x="136" y="61"/>
                  </a:lnTo>
                  <a:lnTo>
                    <a:pt x="131" y="75"/>
                  </a:lnTo>
                  <a:lnTo>
                    <a:pt x="131" y="79"/>
                  </a:lnTo>
                  <a:lnTo>
                    <a:pt x="131" y="82"/>
                  </a:lnTo>
                  <a:lnTo>
                    <a:pt x="131" y="79"/>
                  </a:lnTo>
                  <a:lnTo>
                    <a:pt x="131" y="75"/>
                  </a:lnTo>
                  <a:lnTo>
                    <a:pt x="129" y="75"/>
                  </a:lnTo>
                  <a:lnTo>
                    <a:pt x="124" y="75"/>
                  </a:lnTo>
                  <a:lnTo>
                    <a:pt x="114" y="82"/>
                  </a:lnTo>
                  <a:lnTo>
                    <a:pt x="99" y="97"/>
                  </a:lnTo>
                  <a:lnTo>
                    <a:pt x="92" y="108"/>
                  </a:lnTo>
                  <a:lnTo>
                    <a:pt x="90" y="115"/>
                  </a:lnTo>
                  <a:lnTo>
                    <a:pt x="90" y="118"/>
                  </a:lnTo>
                  <a:lnTo>
                    <a:pt x="90" y="122"/>
                  </a:lnTo>
                  <a:lnTo>
                    <a:pt x="87" y="122"/>
                  </a:lnTo>
                  <a:lnTo>
                    <a:pt x="80" y="122"/>
                  </a:lnTo>
                  <a:lnTo>
                    <a:pt x="66" y="126"/>
                  </a:lnTo>
                  <a:lnTo>
                    <a:pt x="61" y="140"/>
                  </a:lnTo>
                  <a:lnTo>
                    <a:pt x="58" y="147"/>
                  </a:lnTo>
                  <a:lnTo>
                    <a:pt x="61" y="140"/>
                  </a:lnTo>
                  <a:lnTo>
                    <a:pt x="61" y="137"/>
                  </a:lnTo>
                  <a:lnTo>
                    <a:pt x="58" y="137"/>
                  </a:lnTo>
                  <a:lnTo>
                    <a:pt x="51" y="140"/>
                  </a:lnTo>
                  <a:lnTo>
                    <a:pt x="41" y="155"/>
                  </a:lnTo>
                  <a:lnTo>
                    <a:pt x="34" y="165"/>
                  </a:lnTo>
                  <a:lnTo>
                    <a:pt x="34" y="173"/>
                  </a:lnTo>
                  <a:lnTo>
                    <a:pt x="34" y="176"/>
                  </a:lnTo>
                  <a:lnTo>
                    <a:pt x="34" y="180"/>
                  </a:lnTo>
                  <a:lnTo>
                    <a:pt x="36" y="180"/>
                  </a:lnTo>
                  <a:lnTo>
                    <a:pt x="34" y="180"/>
                  </a:lnTo>
                  <a:lnTo>
                    <a:pt x="29" y="183"/>
                  </a:lnTo>
                  <a:lnTo>
                    <a:pt x="17" y="187"/>
                  </a:lnTo>
                  <a:lnTo>
                    <a:pt x="10" y="209"/>
                  </a:lnTo>
                  <a:lnTo>
                    <a:pt x="5" y="234"/>
                  </a:lnTo>
                  <a:lnTo>
                    <a:pt x="3" y="241"/>
                  </a:lnTo>
                  <a:lnTo>
                    <a:pt x="0" y="245"/>
                  </a:lnTo>
                  <a:lnTo>
                    <a:pt x="3" y="259"/>
                  </a:lnTo>
                  <a:lnTo>
                    <a:pt x="5" y="270"/>
                  </a:lnTo>
                  <a:lnTo>
                    <a:pt x="10" y="288"/>
                  </a:lnTo>
                  <a:lnTo>
                    <a:pt x="19" y="299"/>
                  </a:lnTo>
                  <a:lnTo>
                    <a:pt x="34" y="317"/>
                  </a:lnTo>
                  <a:lnTo>
                    <a:pt x="41" y="327"/>
                  </a:lnTo>
                  <a:lnTo>
                    <a:pt x="46" y="335"/>
                  </a:lnTo>
                  <a:lnTo>
                    <a:pt x="56" y="342"/>
                  </a:lnTo>
                  <a:lnTo>
                    <a:pt x="68" y="345"/>
                  </a:lnTo>
                  <a:lnTo>
                    <a:pt x="78" y="349"/>
                  </a:lnTo>
                  <a:lnTo>
                    <a:pt x="83" y="349"/>
                  </a:lnTo>
                  <a:lnTo>
                    <a:pt x="107" y="342"/>
                  </a:lnTo>
                  <a:lnTo>
                    <a:pt x="129" y="335"/>
                  </a:lnTo>
                  <a:lnTo>
                    <a:pt x="167" y="320"/>
                  </a:lnTo>
                  <a:lnTo>
                    <a:pt x="209" y="309"/>
                  </a:lnTo>
                  <a:lnTo>
                    <a:pt x="228" y="302"/>
                  </a:lnTo>
                  <a:lnTo>
                    <a:pt x="252" y="299"/>
                  </a:lnTo>
                  <a:lnTo>
                    <a:pt x="276" y="288"/>
                  </a:lnTo>
                  <a:lnTo>
                    <a:pt x="298" y="277"/>
                  </a:lnTo>
                  <a:lnTo>
                    <a:pt x="322" y="266"/>
                  </a:lnTo>
                  <a:lnTo>
                    <a:pt x="347" y="259"/>
                  </a:lnTo>
                  <a:lnTo>
                    <a:pt x="366" y="241"/>
                  </a:lnTo>
                  <a:lnTo>
                    <a:pt x="383" y="227"/>
                  </a:lnTo>
                  <a:lnTo>
                    <a:pt x="419" y="198"/>
                  </a:lnTo>
                  <a:lnTo>
                    <a:pt x="424" y="169"/>
                  </a:lnTo>
                  <a:lnTo>
                    <a:pt x="427" y="147"/>
                  </a:lnTo>
                  <a:lnTo>
                    <a:pt x="427" y="122"/>
                  </a:lnTo>
                  <a:lnTo>
                    <a:pt x="419" y="97"/>
                  </a:lnTo>
                  <a:lnTo>
                    <a:pt x="422" y="86"/>
                  </a:lnTo>
                  <a:lnTo>
                    <a:pt x="422" y="79"/>
                  </a:lnTo>
                  <a:lnTo>
                    <a:pt x="419" y="61"/>
                  </a:lnTo>
                  <a:lnTo>
                    <a:pt x="415" y="43"/>
                  </a:lnTo>
                  <a:lnTo>
                    <a:pt x="412" y="25"/>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62" name="Freeform 17"/>
            <p:cNvSpPr>
              <a:spLocks/>
            </p:cNvSpPr>
            <p:nvPr/>
          </p:nvSpPr>
          <p:spPr bwMode="auto">
            <a:xfrm>
              <a:off x="2316" y="2136"/>
              <a:ext cx="121" cy="83"/>
            </a:xfrm>
            <a:custGeom>
              <a:avLst/>
              <a:gdLst>
                <a:gd name="T0" fmla="*/ 15 w 136"/>
                <a:gd name="T1" fmla="*/ 82 h 83"/>
                <a:gd name="T2" fmla="*/ 13 w 136"/>
                <a:gd name="T3" fmla="*/ 75 h 83"/>
                <a:gd name="T4" fmla="*/ 12 w 136"/>
                <a:gd name="T5" fmla="*/ 71 h 83"/>
                <a:gd name="T6" fmla="*/ 11 w 136"/>
                <a:gd name="T7" fmla="*/ 68 h 83"/>
                <a:gd name="T8" fmla="*/ 11 w 136"/>
                <a:gd name="T9" fmla="*/ 64 h 83"/>
                <a:gd name="T10" fmla="*/ 9 w 136"/>
                <a:gd name="T11" fmla="*/ 64 h 83"/>
                <a:gd name="T12" fmla="*/ 8 w 136"/>
                <a:gd name="T13" fmla="*/ 61 h 83"/>
                <a:gd name="T14" fmla="*/ 8 w 136"/>
                <a:gd name="T15" fmla="*/ 61 h 83"/>
                <a:gd name="T16" fmla="*/ 6 w 136"/>
                <a:gd name="T17" fmla="*/ 54 h 83"/>
                <a:gd name="T18" fmla="*/ 4 w 136"/>
                <a:gd name="T19" fmla="*/ 47 h 83"/>
                <a:gd name="T20" fmla="*/ 4 w 136"/>
                <a:gd name="T21" fmla="*/ 39 h 83"/>
                <a:gd name="T22" fmla="*/ 0 w 136"/>
                <a:gd name="T23" fmla="*/ 29 h 83"/>
                <a:gd name="T24" fmla="*/ 4 w 136"/>
                <a:gd name="T25" fmla="*/ 22 h 83"/>
                <a:gd name="T26" fmla="*/ 4 w 136"/>
                <a:gd name="T27" fmla="*/ 15 h 83"/>
                <a:gd name="T28" fmla="*/ 6 w 136"/>
                <a:gd name="T29" fmla="*/ 7 h 83"/>
                <a:gd name="T30" fmla="*/ 8 w 136"/>
                <a:gd name="T31" fmla="*/ 0 h 83"/>
                <a:gd name="T32" fmla="*/ 10 w 136"/>
                <a:gd name="T33" fmla="*/ 7 h 83"/>
                <a:gd name="T34" fmla="*/ 11 w 136"/>
                <a:gd name="T35" fmla="*/ 15 h 83"/>
                <a:gd name="T36" fmla="*/ 13 w 136"/>
                <a:gd name="T37" fmla="*/ 50 h 83"/>
                <a:gd name="T38" fmla="*/ 15 w 136"/>
                <a:gd name="T39" fmla="*/ 82 h 8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3"/>
                <a:gd name="T62" fmla="*/ 136 w 136"/>
                <a:gd name="T63" fmla="*/ 83 h 8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3">
                  <a:moveTo>
                    <a:pt x="135" y="82"/>
                  </a:moveTo>
                  <a:lnTo>
                    <a:pt x="125" y="75"/>
                  </a:lnTo>
                  <a:lnTo>
                    <a:pt x="115" y="71"/>
                  </a:lnTo>
                  <a:lnTo>
                    <a:pt x="105" y="68"/>
                  </a:lnTo>
                  <a:lnTo>
                    <a:pt x="95" y="64"/>
                  </a:lnTo>
                  <a:lnTo>
                    <a:pt x="80" y="64"/>
                  </a:lnTo>
                  <a:lnTo>
                    <a:pt x="75" y="61"/>
                  </a:lnTo>
                  <a:lnTo>
                    <a:pt x="70" y="61"/>
                  </a:lnTo>
                  <a:lnTo>
                    <a:pt x="55" y="54"/>
                  </a:lnTo>
                  <a:lnTo>
                    <a:pt x="40" y="47"/>
                  </a:lnTo>
                  <a:lnTo>
                    <a:pt x="20" y="39"/>
                  </a:lnTo>
                  <a:lnTo>
                    <a:pt x="0" y="29"/>
                  </a:lnTo>
                  <a:lnTo>
                    <a:pt x="20" y="22"/>
                  </a:lnTo>
                  <a:lnTo>
                    <a:pt x="40" y="15"/>
                  </a:lnTo>
                  <a:lnTo>
                    <a:pt x="55" y="7"/>
                  </a:lnTo>
                  <a:lnTo>
                    <a:pt x="75" y="0"/>
                  </a:lnTo>
                  <a:lnTo>
                    <a:pt x="90" y="7"/>
                  </a:lnTo>
                  <a:lnTo>
                    <a:pt x="105" y="15"/>
                  </a:lnTo>
                  <a:lnTo>
                    <a:pt x="120" y="50"/>
                  </a:lnTo>
                  <a:lnTo>
                    <a:pt x="135" y="82"/>
                  </a:lnTo>
                </a:path>
              </a:pathLst>
            </a:custGeom>
            <a:solidFill>
              <a:srgbClr val="F5F965"/>
            </a:solidFill>
            <a:ln>
              <a:noFill/>
            </a:ln>
            <a:extLst>
              <a:ext uri="{91240B29-F687-4F45-9708-019B960494DF}">
                <a14:hiddenLine xmlns:a14="http://schemas.microsoft.com/office/drawing/2010/main" xmlns="" w="9525" cap="rnd">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lang="bg-BG" sz="1400">
                <a:solidFill>
                  <a:srgbClr val="FFFFFF"/>
                </a:solidFill>
              </a:endParaRPr>
            </a:p>
          </p:txBody>
        </p:sp>
        <p:sp>
          <p:nvSpPr>
            <p:cNvPr id="26663" name="Freeform 18"/>
            <p:cNvSpPr>
              <a:spLocks/>
            </p:cNvSpPr>
            <p:nvPr/>
          </p:nvSpPr>
          <p:spPr bwMode="auto">
            <a:xfrm>
              <a:off x="2322" y="2105"/>
              <a:ext cx="80" cy="63"/>
            </a:xfrm>
            <a:custGeom>
              <a:avLst/>
              <a:gdLst>
                <a:gd name="T0" fmla="*/ 0 w 90"/>
                <a:gd name="T1" fmla="*/ 62 h 63"/>
                <a:gd name="T2" fmla="*/ 0 w 90"/>
                <a:gd name="T3" fmla="*/ 52 h 63"/>
                <a:gd name="T4" fmla="*/ 4 w 90"/>
                <a:gd name="T5" fmla="*/ 41 h 63"/>
                <a:gd name="T6" fmla="*/ 4 w 90"/>
                <a:gd name="T7" fmla="*/ 34 h 63"/>
                <a:gd name="T8" fmla="*/ 4 w 90"/>
                <a:gd name="T9" fmla="*/ 27 h 63"/>
                <a:gd name="T10" fmla="*/ 4 w 90"/>
                <a:gd name="T11" fmla="*/ 24 h 63"/>
                <a:gd name="T12" fmla="*/ 4 w 90"/>
                <a:gd name="T13" fmla="*/ 13 h 63"/>
                <a:gd name="T14" fmla="*/ 4 w 90"/>
                <a:gd name="T15" fmla="*/ 13 h 63"/>
                <a:gd name="T16" fmla="*/ 6 w 90"/>
                <a:gd name="T17" fmla="*/ 10 h 63"/>
                <a:gd name="T18" fmla="*/ 8 w 90"/>
                <a:gd name="T19" fmla="*/ 3 h 63"/>
                <a:gd name="T20" fmla="*/ 9 w 90"/>
                <a:gd name="T21" fmla="*/ 0 h 63"/>
                <a:gd name="T22" fmla="*/ 10 w 90"/>
                <a:gd name="T23" fmla="*/ 13 h 63"/>
                <a:gd name="T24" fmla="*/ 9 w 90"/>
                <a:gd name="T25" fmla="*/ 27 h 63"/>
                <a:gd name="T26" fmla="*/ 8 w 90"/>
                <a:gd name="T27" fmla="*/ 41 h 63"/>
                <a:gd name="T28" fmla="*/ 5 w 90"/>
                <a:gd name="T29" fmla="*/ 48 h 63"/>
                <a:gd name="T30" fmla="*/ 4 w 90"/>
                <a:gd name="T31" fmla="*/ 55 h 63"/>
                <a:gd name="T32" fmla="*/ 4 w 90"/>
                <a:gd name="T33" fmla="*/ 52 h 63"/>
                <a:gd name="T34" fmla="*/ 4 w 90"/>
                <a:gd name="T35" fmla="*/ 52 h 63"/>
                <a:gd name="T36" fmla="*/ 4 w 90"/>
                <a:gd name="T37" fmla="*/ 55 h 63"/>
                <a:gd name="T38" fmla="*/ 0 w 90"/>
                <a:gd name="T39" fmla="*/ 62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63"/>
                <a:gd name="T62" fmla="*/ 90 w 90"/>
                <a:gd name="T63" fmla="*/ 63 h 6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63">
                  <a:moveTo>
                    <a:pt x="0" y="62"/>
                  </a:moveTo>
                  <a:lnTo>
                    <a:pt x="0" y="52"/>
                  </a:lnTo>
                  <a:lnTo>
                    <a:pt x="5" y="41"/>
                  </a:lnTo>
                  <a:lnTo>
                    <a:pt x="10" y="34"/>
                  </a:lnTo>
                  <a:lnTo>
                    <a:pt x="15" y="27"/>
                  </a:lnTo>
                  <a:lnTo>
                    <a:pt x="15" y="24"/>
                  </a:lnTo>
                  <a:lnTo>
                    <a:pt x="20" y="13"/>
                  </a:lnTo>
                  <a:lnTo>
                    <a:pt x="34" y="13"/>
                  </a:lnTo>
                  <a:lnTo>
                    <a:pt x="54" y="10"/>
                  </a:lnTo>
                  <a:lnTo>
                    <a:pt x="69" y="3"/>
                  </a:lnTo>
                  <a:lnTo>
                    <a:pt x="84" y="0"/>
                  </a:lnTo>
                  <a:lnTo>
                    <a:pt x="89" y="13"/>
                  </a:lnTo>
                  <a:lnTo>
                    <a:pt x="84" y="27"/>
                  </a:lnTo>
                  <a:lnTo>
                    <a:pt x="74" y="41"/>
                  </a:lnTo>
                  <a:lnTo>
                    <a:pt x="49" y="48"/>
                  </a:lnTo>
                  <a:lnTo>
                    <a:pt x="25" y="55"/>
                  </a:lnTo>
                  <a:lnTo>
                    <a:pt x="15" y="52"/>
                  </a:lnTo>
                  <a:lnTo>
                    <a:pt x="10" y="52"/>
                  </a:lnTo>
                  <a:lnTo>
                    <a:pt x="10" y="55"/>
                  </a:lnTo>
                  <a:lnTo>
                    <a:pt x="0" y="62"/>
                  </a:lnTo>
                </a:path>
              </a:pathLst>
            </a:custGeom>
            <a:solidFill>
              <a:srgbClr val="F5F965"/>
            </a:solidFill>
            <a:ln>
              <a:noFill/>
            </a:ln>
            <a:extLst>
              <a:ext uri="{91240B29-F687-4F45-9708-019B960494DF}">
                <a14:hiddenLine xmlns:a14="http://schemas.microsoft.com/office/drawing/2010/main" xmlns="" w="9525" cap="rnd">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lang="bg-BG" sz="1400">
                <a:solidFill>
                  <a:srgbClr val="FFFFFF"/>
                </a:solidFill>
              </a:endParaRPr>
            </a:p>
          </p:txBody>
        </p:sp>
        <p:sp>
          <p:nvSpPr>
            <p:cNvPr id="26664" name="Oval 19"/>
            <p:cNvSpPr>
              <a:spLocks noChangeArrowheads="1"/>
            </p:cNvSpPr>
            <p:nvPr/>
          </p:nvSpPr>
          <p:spPr bwMode="auto">
            <a:xfrm>
              <a:off x="2257" y="2064"/>
              <a:ext cx="42" cy="48"/>
            </a:xfrm>
            <a:prstGeom prst="ellipse">
              <a:avLst/>
            </a:prstGeom>
            <a:solidFill>
              <a:srgbClr val="F5F965"/>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65" name="Oval 20"/>
            <p:cNvSpPr>
              <a:spLocks noChangeArrowheads="1"/>
            </p:cNvSpPr>
            <p:nvPr/>
          </p:nvSpPr>
          <p:spPr bwMode="auto">
            <a:xfrm>
              <a:off x="2214" y="1968"/>
              <a:ext cx="43" cy="48"/>
            </a:xfrm>
            <a:prstGeom prst="ellipse">
              <a:avLst/>
            </a:prstGeom>
            <a:solidFill>
              <a:srgbClr val="F5F965"/>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66" name="Oval 21"/>
            <p:cNvSpPr>
              <a:spLocks noChangeArrowheads="1"/>
            </p:cNvSpPr>
            <p:nvPr/>
          </p:nvSpPr>
          <p:spPr bwMode="auto">
            <a:xfrm>
              <a:off x="2299" y="1968"/>
              <a:ext cx="43" cy="48"/>
            </a:xfrm>
            <a:prstGeom prst="ellipse">
              <a:avLst/>
            </a:prstGeom>
            <a:solidFill>
              <a:srgbClr val="F5F965"/>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grpSp>
      <p:grpSp>
        <p:nvGrpSpPr>
          <p:cNvPr id="26634" name="Group 58"/>
          <p:cNvGrpSpPr>
            <a:grpSpLocks/>
          </p:cNvGrpSpPr>
          <p:nvPr/>
        </p:nvGrpSpPr>
        <p:grpSpPr bwMode="auto">
          <a:xfrm>
            <a:off x="5272088" y="2076450"/>
            <a:ext cx="1287462" cy="1447800"/>
            <a:chOff x="3812" y="1440"/>
            <a:chExt cx="811" cy="912"/>
          </a:xfrm>
        </p:grpSpPr>
        <p:sp>
          <p:nvSpPr>
            <p:cNvPr id="26653" name="Oval 5"/>
            <p:cNvSpPr>
              <a:spLocks noChangeArrowheads="1"/>
            </p:cNvSpPr>
            <p:nvPr/>
          </p:nvSpPr>
          <p:spPr bwMode="auto">
            <a:xfrm>
              <a:off x="3812" y="1440"/>
              <a:ext cx="811"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54" name="Freeform 22"/>
            <p:cNvSpPr>
              <a:spLocks/>
            </p:cNvSpPr>
            <p:nvPr/>
          </p:nvSpPr>
          <p:spPr bwMode="auto">
            <a:xfrm>
              <a:off x="4153" y="1872"/>
              <a:ext cx="381" cy="350"/>
            </a:xfrm>
            <a:custGeom>
              <a:avLst/>
              <a:gdLst>
                <a:gd name="T0" fmla="*/ 43 w 428"/>
                <a:gd name="T1" fmla="*/ 14 h 350"/>
                <a:gd name="T2" fmla="*/ 40 w 428"/>
                <a:gd name="T3" fmla="*/ 0 h 350"/>
                <a:gd name="T4" fmla="*/ 38 w 428"/>
                <a:gd name="T5" fmla="*/ 7 h 350"/>
                <a:gd name="T6" fmla="*/ 35 w 428"/>
                <a:gd name="T7" fmla="*/ 18 h 350"/>
                <a:gd name="T8" fmla="*/ 30 w 428"/>
                <a:gd name="T9" fmla="*/ 21 h 350"/>
                <a:gd name="T10" fmla="*/ 26 w 428"/>
                <a:gd name="T11" fmla="*/ 28 h 350"/>
                <a:gd name="T12" fmla="*/ 25 w 428"/>
                <a:gd name="T13" fmla="*/ 28 h 350"/>
                <a:gd name="T14" fmla="*/ 25 w 428"/>
                <a:gd name="T15" fmla="*/ 36 h 350"/>
                <a:gd name="T16" fmla="*/ 21 w 428"/>
                <a:gd name="T17" fmla="*/ 50 h 350"/>
                <a:gd name="T18" fmla="*/ 15 w 428"/>
                <a:gd name="T19" fmla="*/ 61 h 350"/>
                <a:gd name="T20" fmla="*/ 14 w 428"/>
                <a:gd name="T21" fmla="*/ 79 h 350"/>
                <a:gd name="T22" fmla="*/ 14 w 428"/>
                <a:gd name="T23" fmla="*/ 79 h 350"/>
                <a:gd name="T24" fmla="*/ 14 w 428"/>
                <a:gd name="T25" fmla="*/ 75 h 350"/>
                <a:gd name="T26" fmla="*/ 12 w 428"/>
                <a:gd name="T27" fmla="*/ 82 h 350"/>
                <a:gd name="T28" fmla="*/ 10 w 428"/>
                <a:gd name="T29" fmla="*/ 108 h 350"/>
                <a:gd name="T30" fmla="*/ 10 w 428"/>
                <a:gd name="T31" fmla="*/ 118 h 350"/>
                <a:gd name="T32" fmla="*/ 10 w 428"/>
                <a:gd name="T33" fmla="*/ 122 h 350"/>
                <a:gd name="T34" fmla="*/ 7 w 428"/>
                <a:gd name="T35" fmla="*/ 126 h 350"/>
                <a:gd name="T36" fmla="*/ 6 w 428"/>
                <a:gd name="T37" fmla="*/ 147 h 350"/>
                <a:gd name="T38" fmla="*/ 7 w 428"/>
                <a:gd name="T39" fmla="*/ 137 h 350"/>
                <a:gd name="T40" fmla="*/ 5 w 428"/>
                <a:gd name="T41" fmla="*/ 140 h 350"/>
                <a:gd name="T42" fmla="*/ 4 w 428"/>
                <a:gd name="T43" fmla="*/ 165 h 350"/>
                <a:gd name="T44" fmla="*/ 4 w 428"/>
                <a:gd name="T45" fmla="*/ 176 h 350"/>
                <a:gd name="T46" fmla="*/ 4 w 428"/>
                <a:gd name="T47" fmla="*/ 180 h 350"/>
                <a:gd name="T48" fmla="*/ 4 w 428"/>
                <a:gd name="T49" fmla="*/ 183 h 350"/>
                <a:gd name="T50" fmla="*/ 4 w 428"/>
                <a:gd name="T51" fmla="*/ 209 h 350"/>
                <a:gd name="T52" fmla="*/ 3 w 428"/>
                <a:gd name="T53" fmla="*/ 241 h 350"/>
                <a:gd name="T54" fmla="*/ 3 w 428"/>
                <a:gd name="T55" fmla="*/ 259 h 350"/>
                <a:gd name="T56" fmla="*/ 4 w 428"/>
                <a:gd name="T57" fmla="*/ 288 h 350"/>
                <a:gd name="T58" fmla="*/ 4 w 428"/>
                <a:gd name="T59" fmla="*/ 317 h 350"/>
                <a:gd name="T60" fmla="*/ 4 w 428"/>
                <a:gd name="T61" fmla="*/ 335 h 350"/>
                <a:gd name="T62" fmla="*/ 8 w 428"/>
                <a:gd name="T63" fmla="*/ 345 h 350"/>
                <a:gd name="T64" fmla="*/ 9 w 428"/>
                <a:gd name="T65" fmla="*/ 349 h 350"/>
                <a:gd name="T66" fmla="*/ 14 w 428"/>
                <a:gd name="T67" fmla="*/ 335 h 350"/>
                <a:gd name="T68" fmla="*/ 23 w 428"/>
                <a:gd name="T69" fmla="*/ 309 h 350"/>
                <a:gd name="T70" fmla="*/ 28 w 428"/>
                <a:gd name="T71" fmla="*/ 299 h 350"/>
                <a:gd name="T72" fmla="*/ 33 w 428"/>
                <a:gd name="T73" fmla="*/ 277 h 350"/>
                <a:gd name="T74" fmla="*/ 38 w 428"/>
                <a:gd name="T75" fmla="*/ 259 h 350"/>
                <a:gd name="T76" fmla="*/ 42 w 428"/>
                <a:gd name="T77" fmla="*/ 227 h 350"/>
                <a:gd name="T78" fmla="*/ 47 w 428"/>
                <a:gd name="T79" fmla="*/ 169 h 350"/>
                <a:gd name="T80" fmla="*/ 47 w 428"/>
                <a:gd name="T81" fmla="*/ 122 h 350"/>
                <a:gd name="T82" fmla="*/ 47 w 428"/>
                <a:gd name="T83" fmla="*/ 86 h 350"/>
                <a:gd name="T84" fmla="*/ 47 w 428"/>
                <a:gd name="T85" fmla="*/ 61 h 350"/>
                <a:gd name="T86" fmla="*/ 45 w 428"/>
                <a:gd name="T87" fmla="*/ 25 h 3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8"/>
                <a:gd name="T133" fmla="*/ 0 h 350"/>
                <a:gd name="T134" fmla="*/ 428 w 428"/>
                <a:gd name="T135" fmla="*/ 350 h 3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8" h="350">
                  <a:moveTo>
                    <a:pt x="412" y="25"/>
                  </a:moveTo>
                  <a:lnTo>
                    <a:pt x="395" y="14"/>
                  </a:lnTo>
                  <a:lnTo>
                    <a:pt x="376" y="0"/>
                  </a:lnTo>
                  <a:lnTo>
                    <a:pt x="369" y="0"/>
                  </a:lnTo>
                  <a:lnTo>
                    <a:pt x="359" y="0"/>
                  </a:lnTo>
                  <a:lnTo>
                    <a:pt x="352" y="7"/>
                  </a:lnTo>
                  <a:lnTo>
                    <a:pt x="342" y="10"/>
                  </a:lnTo>
                  <a:lnTo>
                    <a:pt x="320" y="18"/>
                  </a:lnTo>
                  <a:lnTo>
                    <a:pt x="298" y="18"/>
                  </a:lnTo>
                  <a:lnTo>
                    <a:pt x="274" y="21"/>
                  </a:lnTo>
                  <a:lnTo>
                    <a:pt x="252" y="25"/>
                  </a:lnTo>
                  <a:lnTo>
                    <a:pt x="240" y="28"/>
                  </a:lnTo>
                  <a:lnTo>
                    <a:pt x="235" y="28"/>
                  </a:lnTo>
                  <a:lnTo>
                    <a:pt x="233" y="28"/>
                  </a:lnTo>
                  <a:lnTo>
                    <a:pt x="233" y="32"/>
                  </a:lnTo>
                  <a:lnTo>
                    <a:pt x="228" y="36"/>
                  </a:lnTo>
                  <a:lnTo>
                    <a:pt x="216" y="43"/>
                  </a:lnTo>
                  <a:lnTo>
                    <a:pt x="196" y="50"/>
                  </a:lnTo>
                  <a:lnTo>
                    <a:pt x="177" y="54"/>
                  </a:lnTo>
                  <a:lnTo>
                    <a:pt x="136" y="61"/>
                  </a:lnTo>
                  <a:lnTo>
                    <a:pt x="131" y="75"/>
                  </a:lnTo>
                  <a:lnTo>
                    <a:pt x="131" y="79"/>
                  </a:lnTo>
                  <a:lnTo>
                    <a:pt x="131" y="82"/>
                  </a:lnTo>
                  <a:lnTo>
                    <a:pt x="131" y="79"/>
                  </a:lnTo>
                  <a:lnTo>
                    <a:pt x="131" y="75"/>
                  </a:lnTo>
                  <a:lnTo>
                    <a:pt x="129" y="75"/>
                  </a:lnTo>
                  <a:lnTo>
                    <a:pt x="124" y="75"/>
                  </a:lnTo>
                  <a:lnTo>
                    <a:pt x="114" y="82"/>
                  </a:lnTo>
                  <a:lnTo>
                    <a:pt x="99" y="97"/>
                  </a:lnTo>
                  <a:lnTo>
                    <a:pt x="92" y="108"/>
                  </a:lnTo>
                  <a:lnTo>
                    <a:pt x="90" y="115"/>
                  </a:lnTo>
                  <a:lnTo>
                    <a:pt x="90" y="118"/>
                  </a:lnTo>
                  <a:lnTo>
                    <a:pt x="90" y="122"/>
                  </a:lnTo>
                  <a:lnTo>
                    <a:pt x="87" y="122"/>
                  </a:lnTo>
                  <a:lnTo>
                    <a:pt x="80" y="122"/>
                  </a:lnTo>
                  <a:lnTo>
                    <a:pt x="66" y="126"/>
                  </a:lnTo>
                  <a:lnTo>
                    <a:pt x="61" y="140"/>
                  </a:lnTo>
                  <a:lnTo>
                    <a:pt x="58" y="147"/>
                  </a:lnTo>
                  <a:lnTo>
                    <a:pt x="61" y="140"/>
                  </a:lnTo>
                  <a:lnTo>
                    <a:pt x="61" y="137"/>
                  </a:lnTo>
                  <a:lnTo>
                    <a:pt x="58" y="137"/>
                  </a:lnTo>
                  <a:lnTo>
                    <a:pt x="51" y="140"/>
                  </a:lnTo>
                  <a:lnTo>
                    <a:pt x="41" y="155"/>
                  </a:lnTo>
                  <a:lnTo>
                    <a:pt x="34" y="165"/>
                  </a:lnTo>
                  <a:lnTo>
                    <a:pt x="34" y="173"/>
                  </a:lnTo>
                  <a:lnTo>
                    <a:pt x="34" y="176"/>
                  </a:lnTo>
                  <a:lnTo>
                    <a:pt x="34" y="180"/>
                  </a:lnTo>
                  <a:lnTo>
                    <a:pt x="36" y="180"/>
                  </a:lnTo>
                  <a:lnTo>
                    <a:pt x="34" y="180"/>
                  </a:lnTo>
                  <a:lnTo>
                    <a:pt x="29" y="183"/>
                  </a:lnTo>
                  <a:lnTo>
                    <a:pt x="17" y="187"/>
                  </a:lnTo>
                  <a:lnTo>
                    <a:pt x="10" y="209"/>
                  </a:lnTo>
                  <a:lnTo>
                    <a:pt x="5" y="234"/>
                  </a:lnTo>
                  <a:lnTo>
                    <a:pt x="3" y="241"/>
                  </a:lnTo>
                  <a:lnTo>
                    <a:pt x="0" y="245"/>
                  </a:lnTo>
                  <a:lnTo>
                    <a:pt x="3" y="259"/>
                  </a:lnTo>
                  <a:lnTo>
                    <a:pt x="5" y="270"/>
                  </a:lnTo>
                  <a:lnTo>
                    <a:pt x="10" y="288"/>
                  </a:lnTo>
                  <a:lnTo>
                    <a:pt x="19" y="299"/>
                  </a:lnTo>
                  <a:lnTo>
                    <a:pt x="34" y="317"/>
                  </a:lnTo>
                  <a:lnTo>
                    <a:pt x="41" y="327"/>
                  </a:lnTo>
                  <a:lnTo>
                    <a:pt x="46" y="335"/>
                  </a:lnTo>
                  <a:lnTo>
                    <a:pt x="56" y="342"/>
                  </a:lnTo>
                  <a:lnTo>
                    <a:pt x="68" y="345"/>
                  </a:lnTo>
                  <a:lnTo>
                    <a:pt x="78" y="349"/>
                  </a:lnTo>
                  <a:lnTo>
                    <a:pt x="83" y="349"/>
                  </a:lnTo>
                  <a:lnTo>
                    <a:pt x="107" y="342"/>
                  </a:lnTo>
                  <a:lnTo>
                    <a:pt x="129" y="335"/>
                  </a:lnTo>
                  <a:lnTo>
                    <a:pt x="167" y="320"/>
                  </a:lnTo>
                  <a:lnTo>
                    <a:pt x="209" y="309"/>
                  </a:lnTo>
                  <a:lnTo>
                    <a:pt x="228" y="302"/>
                  </a:lnTo>
                  <a:lnTo>
                    <a:pt x="252" y="299"/>
                  </a:lnTo>
                  <a:lnTo>
                    <a:pt x="276" y="288"/>
                  </a:lnTo>
                  <a:lnTo>
                    <a:pt x="298" y="277"/>
                  </a:lnTo>
                  <a:lnTo>
                    <a:pt x="322" y="266"/>
                  </a:lnTo>
                  <a:lnTo>
                    <a:pt x="347" y="259"/>
                  </a:lnTo>
                  <a:lnTo>
                    <a:pt x="366" y="241"/>
                  </a:lnTo>
                  <a:lnTo>
                    <a:pt x="383" y="227"/>
                  </a:lnTo>
                  <a:lnTo>
                    <a:pt x="419" y="198"/>
                  </a:lnTo>
                  <a:lnTo>
                    <a:pt x="424" y="169"/>
                  </a:lnTo>
                  <a:lnTo>
                    <a:pt x="427" y="147"/>
                  </a:lnTo>
                  <a:lnTo>
                    <a:pt x="427" y="122"/>
                  </a:lnTo>
                  <a:lnTo>
                    <a:pt x="419" y="97"/>
                  </a:lnTo>
                  <a:lnTo>
                    <a:pt x="422" y="86"/>
                  </a:lnTo>
                  <a:lnTo>
                    <a:pt x="422" y="79"/>
                  </a:lnTo>
                  <a:lnTo>
                    <a:pt x="419" y="61"/>
                  </a:lnTo>
                  <a:lnTo>
                    <a:pt x="415" y="43"/>
                  </a:lnTo>
                  <a:lnTo>
                    <a:pt x="412" y="25"/>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55" name="Freeform 23"/>
            <p:cNvSpPr>
              <a:spLocks/>
            </p:cNvSpPr>
            <p:nvPr/>
          </p:nvSpPr>
          <p:spPr bwMode="auto">
            <a:xfrm>
              <a:off x="4087" y="2136"/>
              <a:ext cx="119" cy="83"/>
            </a:xfrm>
            <a:custGeom>
              <a:avLst/>
              <a:gdLst>
                <a:gd name="T0" fmla="*/ 14 w 134"/>
                <a:gd name="T1" fmla="*/ 82 h 83"/>
                <a:gd name="T2" fmla="*/ 13 w 134"/>
                <a:gd name="T3" fmla="*/ 75 h 83"/>
                <a:gd name="T4" fmla="*/ 12 w 134"/>
                <a:gd name="T5" fmla="*/ 71 h 83"/>
                <a:gd name="T6" fmla="*/ 11 w 134"/>
                <a:gd name="T7" fmla="*/ 68 h 83"/>
                <a:gd name="T8" fmla="*/ 10 w 134"/>
                <a:gd name="T9" fmla="*/ 64 h 83"/>
                <a:gd name="T10" fmla="*/ 8 w 134"/>
                <a:gd name="T11" fmla="*/ 64 h 83"/>
                <a:gd name="T12" fmla="*/ 7 w 134"/>
                <a:gd name="T13" fmla="*/ 61 h 83"/>
                <a:gd name="T14" fmla="*/ 6 w 134"/>
                <a:gd name="T15" fmla="*/ 54 h 83"/>
                <a:gd name="T16" fmla="*/ 4 w 134"/>
                <a:gd name="T17" fmla="*/ 47 h 83"/>
                <a:gd name="T18" fmla="*/ 4 w 134"/>
                <a:gd name="T19" fmla="*/ 39 h 83"/>
                <a:gd name="T20" fmla="*/ 0 w 134"/>
                <a:gd name="T21" fmla="*/ 29 h 83"/>
                <a:gd name="T22" fmla="*/ 4 w 134"/>
                <a:gd name="T23" fmla="*/ 22 h 83"/>
                <a:gd name="T24" fmla="*/ 4 w 134"/>
                <a:gd name="T25" fmla="*/ 15 h 83"/>
                <a:gd name="T26" fmla="*/ 6 w 134"/>
                <a:gd name="T27" fmla="*/ 7 h 83"/>
                <a:gd name="T28" fmla="*/ 8 w 134"/>
                <a:gd name="T29" fmla="*/ 0 h 83"/>
                <a:gd name="T30" fmla="*/ 10 w 134"/>
                <a:gd name="T31" fmla="*/ 7 h 83"/>
                <a:gd name="T32" fmla="*/ 11 w 134"/>
                <a:gd name="T33" fmla="*/ 15 h 83"/>
                <a:gd name="T34" fmla="*/ 12 w 134"/>
                <a:gd name="T35" fmla="*/ 50 h 83"/>
                <a:gd name="T36" fmla="*/ 14 w 134"/>
                <a:gd name="T37" fmla="*/ 82 h 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4"/>
                <a:gd name="T58" fmla="*/ 0 h 83"/>
                <a:gd name="T59" fmla="*/ 134 w 134"/>
                <a:gd name="T60" fmla="*/ 83 h 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4" h="83">
                  <a:moveTo>
                    <a:pt x="133" y="82"/>
                  </a:moveTo>
                  <a:lnTo>
                    <a:pt x="125" y="75"/>
                  </a:lnTo>
                  <a:lnTo>
                    <a:pt x="116" y="71"/>
                  </a:lnTo>
                  <a:lnTo>
                    <a:pt x="108" y="68"/>
                  </a:lnTo>
                  <a:lnTo>
                    <a:pt x="91" y="64"/>
                  </a:lnTo>
                  <a:lnTo>
                    <a:pt x="75" y="64"/>
                  </a:lnTo>
                  <a:lnTo>
                    <a:pt x="67" y="61"/>
                  </a:lnTo>
                  <a:lnTo>
                    <a:pt x="58" y="54"/>
                  </a:lnTo>
                  <a:lnTo>
                    <a:pt x="42" y="47"/>
                  </a:lnTo>
                  <a:lnTo>
                    <a:pt x="17" y="39"/>
                  </a:lnTo>
                  <a:lnTo>
                    <a:pt x="0" y="29"/>
                  </a:lnTo>
                  <a:lnTo>
                    <a:pt x="17" y="22"/>
                  </a:lnTo>
                  <a:lnTo>
                    <a:pt x="42" y="15"/>
                  </a:lnTo>
                  <a:lnTo>
                    <a:pt x="58" y="7"/>
                  </a:lnTo>
                  <a:lnTo>
                    <a:pt x="75" y="0"/>
                  </a:lnTo>
                  <a:lnTo>
                    <a:pt x="91" y="7"/>
                  </a:lnTo>
                  <a:lnTo>
                    <a:pt x="100" y="15"/>
                  </a:lnTo>
                  <a:lnTo>
                    <a:pt x="116" y="50"/>
                  </a:lnTo>
                  <a:lnTo>
                    <a:pt x="133" y="82"/>
                  </a:lnTo>
                </a:path>
              </a:pathLst>
            </a:custGeom>
            <a:solidFill>
              <a:srgbClr val="F5F965"/>
            </a:solidFill>
            <a:ln>
              <a:noFill/>
            </a:ln>
            <a:extLst>
              <a:ext uri="{91240B29-F687-4F45-9708-019B960494DF}">
                <a14:hiddenLine xmlns:a14="http://schemas.microsoft.com/office/drawing/2010/main" xmlns="" w="9525" cap="rnd">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lang="bg-BG" sz="1400">
                <a:solidFill>
                  <a:srgbClr val="FFFFFF"/>
                </a:solidFill>
              </a:endParaRPr>
            </a:p>
          </p:txBody>
        </p:sp>
        <p:sp>
          <p:nvSpPr>
            <p:cNvPr id="26656" name="Freeform 24"/>
            <p:cNvSpPr>
              <a:spLocks/>
            </p:cNvSpPr>
            <p:nvPr/>
          </p:nvSpPr>
          <p:spPr bwMode="auto">
            <a:xfrm>
              <a:off x="4091" y="2105"/>
              <a:ext cx="74" cy="63"/>
            </a:xfrm>
            <a:custGeom>
              <a:avLst/>
              <a:gdLst>
                <a:gd name="T0" fmla="*/ 0 w 83"/>
                <a:gd name="T1" fmla="*/ 62 h 63"/>
                <a:gd name="T2" fmla="*/ 0 w 83"/>
                <a:gd name="T3" fmla="*/ 52 h 63"/>
                <a:gd name="T4" fmla="*/ 0 w 83"/>
                <a:gd name="T5" fmla="*/ 41 h 63"/>
                <a:gd name="T6" fmla="*/ 4 w 83"/>
                <a:gd name="T7" fmla="*/ 34 h 63"/>
                <a:gd name="T8" fmla="*/ 4 w 83"/>
                <a:gd name="T9" fmla="*/ 27 h 63"/>
                <a:gd name="T10" fmla="*/ 4 w 83"/>
                <a:gd name="T11" fmla="*/ 24 h 63"/>
                <a:gd name="T12" fmla="*/ 4 w 83"/>
                <a:gd name="T13" fmla="*/ 13 h 63"/>
                <a:gd name="T14" fmla="*/ 4 w 83"/>
                <a:gd name="T15" fmla="*/ 13 h 63"/>
                <a:gd name="T16" fmla="*/ 5 w 83"/>
                <a:gd name="T17" fmla="*/ 10 h 63"/>
                <a:gd name="T18" fmla="*/ 8 w 83"/>
                <a:gd name="T19" fmla="*/ 3 h 63"/>
                <a:gd name="T20" fmla="*/ 10 w 83"/>
                <a:gd name="T21" fmla="*/ 0 h 63"/>
                <a:gd name="T22" fmla="*/ 10 w 83"/>
                <a:gd name="T23" fmla="*/ 13 h 63"/>
                <a:gd name="T24" fmla="*/ 10 w 83"/>
                <a:gd name="T25" fmla="*/ 27 h 63"/>
                <a:gd name="T26" fmla="*/ 9 w 83"/>
                <a:gd name="T27" fmla="*/ 41 h 63"/>
                <a:gd name="T28" fmla="*/ 5 w 83"/>
                <a:gd name="T29" fmla="*/ 48 h 63"/>
                <a:gd name="T30" fmla="*/ 4 w 83"/>
                <a:gd name="T31" fmla="*/ 55 h 63"/>
                <a:gd name="T32" fmla="*/ 4 w 83"/>
                <a:gd name="T33" fmla="*/ 52 h 63"/>
                <a:gd name="T34" fmla="*/ 4 w 83"/>
                <a:gd name="T35" fmla="*/ 55 h 63"/>
                <a:gd name="T36" fmla="*/ 0 w 83"/>
                <a:gd name="T37" fmla="*/ 62 h 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3"/>
                <a:gd name="T58" fmla="*/ 0 h 63"/>
                <a:gd name="T59" fmla="*/ 83 w 83"/>
                <a:gd name="T60" fmla="*/ 63 h 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3" h="63">
                  <a:moveTo>
                    <a:pt x="0" y="62"/>
                  </a:moveTo>
                  <a:lnTo>
                    <a:pt x="0" y="52"/>
                  </a:lnTo>
                  <a:lnTo>
                    <a:pt x="0" y="41"/>
                  </a:lnTo>
                  <a:lnTo>
                    <a:pt x="8" y="34"/>
                  </a:lnTo>
                  <a:lnTo>
                    <a:pt x="8" y="27"/>
                  </a:lnTo>
                  <a:lnTo>
                    <a:pt x="16" y="24"/>
                  </a:lnTo>
                  <a:lnTo>
                    <a:pt x="16" y="13"/>
                  </a:lnTo>
                  <a:lnTo>
                    <a:pt x="33" y="13"/>
                  </a:lnTo>
                  <a:lnTo>
                    <a:pt x="49" y="10"/>
                  </a:lnTo>
                  <a:lnTo>
                    <a:pt x="66" y="3"/>
                  </a:lnTo>
                  <a:lnTo>
                    <a:pt x="82" y="0"/>
                  </a:lnTo>
                  <a:lnTo>
                    <a:pt x="82" y="13"/>
                  </a:lnTo>
                  <a:lnTo>
                    <a:pt x="82" y="27"/>
                  </a:lnTo>
                  <a:lnTo>
                    <a:pt x="74" y="41"/>
                  </a:lnTo>
                  <a:lnTo>
                    <a:pt x="49" y="48"/>
                  </a:lnTo>
                  <a:lnTo>
                    <a:pt x="25" y="55"/>
                  </a:lnTo>
                  <a:lnTo>
                    <a:pt x="16" y="52"/>
                  </a:lnTo>
                  <a:lnTo>
                    <a:pt x="8" y="55"/>
                  </a:lnTo>
                  <a:lnTo>
                    <a:pt x="0" y="62"/>
                  </a:lnTo>
                </a:path>
              </a:pathLst>
            </a:custGeom>
            <a:solidFill>
              <a:srgbClr val="F5F965"/>
            </a:solidFill>
            <a:ln>
              <a:noFill/>
            </a:ln>
            <a:extLst>
              <a:ext uri="{91240B29-F687-4F45-9708-019B960494DF}">
                <a14:hiddenLine xmlns:a14="http://schemas.microsoft.com/office/drawing/2010/main" xmlns="" w="9525" cap="rnd">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lang="bg-BG" sz="1400">
                <a:solidFill>
                  <a:srgbClr val="FFFFFF"/>
                </a:solidFill>
              </a:endParaRPr>
            </a:p>
          </p:txBody>
        </p:sp>
        <p:sp>
          <p:nvSpPr>
            <p:cNvPr id="26657" name="Oval 25"/>
            <p:cNvSpPr>
              <a:spLocks noChangeArrowheads="1"/>
            </p:cNvSpPr>
            <p:nvPr/>
          </p:nvSpPr>
          <p:spPr bwMode="auto">
            <a:xfrm>
              <a:off x="4068" y="1968"/>
              <a:ext cx="43" cy="48"/>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58" name="Freeform 26"/>
            <p:cNvSpPr>
              <a:spLocks/>
            </p:cNvSpPr>
            <p:nvPr/>
          </p:nvSpPr>
          <p:spPr bwMode="auto">
            <a:xfrm>
              <a:off x="3940" y="1536"/>
              <a:ext cx="598" cy="637"/>
            </a:xfrm>
            <a:custGeom>
              <a:avLst/>
              <a:gdLst>
                <a:gd name="T0" fmla="*/ 36 w 673"/>
                <a:gd name="T1" fmla="*/ 3 h 637"/>
                <a:gd name="T2" fmla="*/ 37 w 673"/>
                <a:gd name="T3" fmla="*/ 10 h 637"/>
                <a:gd name="T4" fmla="*/ 37 w 673"/>
                <a:gd name="T5" fmla="*/ 10 h 637"/>
                <a:gd name="T6" fmla="*/ 39 w 673"/>
                <a:gd name="T7" fmla="*/ 14 h 637"/>
                <a:gd name="T8" fmla="*/ 42 w 673"/>
                <a:gd name="T9" fmla="*/ 10 h 637"/>
                <a:gd name="T10" fmla="*/ 46 w 673"/>
                <a:gd name="T11" fmla="*/ 3 h 637"/>
                <a:gd name="T12" fmla="*/ 47 w 673"/>
                <a:gd name="T13" fmla="*/ 10 h 637"/>
                <a:gd name="T14" fmla="*/ 47 w 673"/>
                <a:gd name="T15" fmla="*/ 28 h 637"/>
                <a:gd name="T16" fmla="*/ 52 w 673"/>
                <a:gd name="T17" fmla="*/ 45 h 637"/>
                <a:gd name="T18" fmla="*/ 53 w 673"/>
                <a:gd name="T19" fmla="*/ 60 h 637"/>
                <a:gd name="T20" fmla="*/ 53 w 673"/>
                <a:gd name="T21" fmla="*/ 74 h 637"/>
                <a:gd name="T22" fmla="*/ 57 w 673"/>
                <a:gd name="T23" fmla="*/ 84 h 637"/>
                <a:gd name="T24" fmla="*/ 60 w 673"/>
                <a:gd name="T25" fmla="*/ 95 h 637"/>
                <a:gd name="T26" fmla="*/ 60 w 673"/>
                <a:gd name="T27" fmla="*/ 95 h 637"/>
                <a:gd name="T28" fmla="*/ 62 w 673"/>
                <a:gd name="T29" fmla="*/ 147 h 637"/>
                <a:gd name="T30" fmla="*/ 66 w 673"/>
                <a:gd name="T31" fmla="*/ 179 h 637"/>
                <a:gd name="T32" fmla="*/ 68 w 673"/>
                <a:gd name="T33" fmla="*/ 239 h 637"/>
                <a:gd name="T34" fmla="*/ 71 w 673"/>
                <a:gd name="T35" fmla="*/ 302 h 637"/>
                <a:gd name="T36" fmla="*/ 70 w 673"/>
                <a:gd name="T37" fmla="*/ 327 h 637"/>
                <a:gd name="T38" fmla="*/ 69 w 673"/>
                <a:gd name="T39" fmla="*/ 334 h 637"/>
                <a:gd name="T40" fmla="*/ 68 w 673"/>
                <a:gd name="T41" fmla="*/ 323 h 637"/>
                <a:gd name="T42" fmla="*/ 65 w 673"/>
                <a:gd name="T43" fmla="*/ 313 h 637"/>
                <a:gd name="T44" fmla="*/ 60 w 673"/>
                <a:gd name="T45" fmla="*/ 306 h 637"/>
                <a:gd name="T46" fmla="*/ 41 w 673"/>
                <a:gd name="T47" fmla="*/ 351 h 637"/>
                <a:gd name="T48" fmla="*/ 37 w 673"/>
                <a:gd name="T49" fmla="*/ 372 h 637"/>
                <a:gd name="T50" fmla="*/ 35 w 673"/>
                <a:gd name="T51" fmla="*/ 390 h 637"/>
                <a:gd name="T52" fmla="*/ 32 w 673"/>
                <a:gd name="T53" fmla="*/ 411 h 637"/>
                <a:gd name="T54" fmla="*/ 29 w 673"/>
                <a:gd name="T55" fmla="*/ 432 h 637"/>
                <a:gd name="T56" fmla="*/ 26 w 673"/>
                <a:gd name="T57" fmla="*/ 481 h 637"/>
                <a:gd name="T58" fmla="*/ 20 w 673"/>
                <a:gd name="T59" fmla="*/ 516 h 637"/>
                <a:gd name="T60" fmla="*/ 20 w 673"/>
                <a:gd name="T61" fmla="*/ 548 h 637"/>
                <a:gd name="T62" fmla="*/ 20 w 673"/>
                <a:gd name="T63" fmla="*/ 601 h 637"/>
                <a:gd name="T64" fmla="*/ 18 w 673"/>
                <a:gd name="T65" fmla="*/ 629 h 637"/>
                <a:gd name="T66" fmla="*/ 16 w 673"/>
                <a:gd name="T67" fmla="*/ 625 h 637"/>
                <a:gd name="T68" fmla="*/ 14 w 673"/>
                <a:gd name="T69" fmla="*/ 611 h 637"/>
                <a:gd name="T70" fmla="*/ 11 w 673"/>
                <a:gd name="T71" fmla="*/ 587 h 637"/>
                <a:gd name="T72" fmla="*/ 8 w 673"/>
                <a:gd name="T73" fmla="*/ 552 h 637"/>
                <a:gd name="T74" fmla="*/ 6 w 673"/>
                <a:gd name="T75" fmla="*/ 527 h 637"/>
                <a:gd name="T76" fmla="*/ 4 w 673"/>
                <a:gd name="T77" fmla="*/ 478 h 637"/>
                <a:gd name="T78" fmla="*/ 4 w 673"/>
                <a:gd name="T79" fmla="*/ 408 h 637"/>
                <a:gd name="T80" fmla="*/ 3 w 673"/>
                <a:gd name="T81" fmla="*/ 337 h 637"/>
                <a:gd name="T82" fmla="*/ 4 w 673"/>
                <a:gd name="T83" fmla="*/ 284 h 637"/>
                <a:gd name="T84" fmla="*/ 4 w 673"/>
                <a:gd name="T85" fmla="*/ 221 h 637"/>
                <a:gd name="T86" fmla="*/ 4 w 673"/>
                <a:gd name="T87" fmla="*/ 168 h 637"/>
                <a:gd name="T88" fmla="*/ 4 w 673"/>
                <a:gd name="T89" fmla="*/ 147 h 637"/>
                <a:gd name="T90" fmla="*/ 6 w 673"/>
                <a:gd name="T91" fmla="*/ 130 h 637"/>
                <a:gd name="T92" fmla="*/ 9 w 673"/>
                <a:gd name="T93" fmla="*/ 126 h 637"/>
                <a:gd name="T94" fmla="*/ 10 w 673"/>
                <a:gd name="T95" fmla="*/ 102 h 637"/>
                <a:gd name="T96" fmla="*/ 11 w 673"/>
                <a:gd name="T97" fmla="*/ 88 h 637"/>
                <a:gd name="T98" fmla="*/ 14 w 673"/>
                <a:gd name="T99" fmla="*/ 67 h 637"/>
                <a:gd name="T100" fmla="*/ 18 w 673"/>
                <a:gd name="T101" fmla="*/ 42 h 637"/>
                <a:gd name="T102" fmla="*/ 23 w 673"/>
                <a:gd name="T103" fmla="*/ 24 h 637"/>
                <a:gd name="T104" fmla="*/ 28 w 673"/>
                <a:gd name="T105" fmla="*/ 3 h 637"/>
                <a:gd name="T106" fmla="*/ 29 w 673"/>
                <a:gd name="T107" fmla="*/ 10 h 637"/>
                <a:gd name="T108" fmla="*/ 33 w 673"/>
                <a:gd name="T109" fmla="*/ 17 h 637"/>
                <a:gd name="T110" fmla="*/ 35 w 673"/>
                <a:gd name="T111" fmla="*/ 10 h 6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3"/>
                <a:gd name="T169" fmla="*/ 0 h 637"/>
                <a:gd name="T170" fmla="*/ 673 w 673"/>
                <a:gd name="T171" fmla="*/ 637 h 6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3" h="637">
                  <a:moveTo>
                    <a:pt x="325" y="0"/>
                  </a:moveTo>
                  <a:lnTo>
                    <a:pt x="340" y="3"/>
                  </a:lnTo>
                  <a:lnTo>
                    <a:pt x="347" y="7"/>
                  </a:lnTo>
                  <a:lnTo>
                    <a:pt x="354" y="10"/>
                  </a:lnTo>
                  <a:lnTo>
                    <a:pt x="357" y="10"/>
                  </a:lnTo>
                  <a:lnTo>
                    <a:pt x="361" y="10"/>
                  </a:lnTo>
                  <a:lnTo>
                    <a:pt x="364" y="14"/>
                  </a:lnTo>
                  <a:lnTo>
                    <a:pt x="371" y="14"/>
                  </a:lnTo>
                  <a:lnTo>
                    <a:pt x="383" y="17"/>
                  </a:lnTo>
                  <a:lnTo>
                    <a:pt x="403" y="10"/>
                  </a:lnTo>
                  <a:lnTo>
                    <a:pt x="420" y="3"/>
                  </a:lnTo>
                  <a:lnTo>
                    <a:pt x="427" y="3"/>
                  </a:lnTo>
                  <a:lnTo>
                    <a:pt x="432" y="7"/>
                  </a:lnTo>
                  <a:lnTo>
                    <a:pt x="440" y="10"/>
                  </a:lnTo>
                  <a:lnTo>
                    <a:pt x="442" y="21"/>
                  </a:lnTo>
                  <a:lnTo>
                    <a:pt x="449" y="28"/>
                  </a:lnTo>
                  <a:lnTo>
                    <a:pt x="462" y="35"/>
                  </a:lnTo>
                  <a:lnTo>
                    <a:pt x="479" y="45"/>
                  </a:lnTo>
                  <a:lnTo>
                    <a:pt x="496" y="52"/>
                  </a:lnTo>
                  <a:lnTo>
                    <a:pt x="510" y="60"/>
                  </a:lnTo>
                  <a:lnTo>
                    <a:pt x="513" y="70"/>
                  </a:lnTo>
                  <a:lnTo>
                    <a:pt x="513" y="74"/>
                  </a:lnTo>
                  <a:lnTo>
                    <a:pt x="515" y="77"/>
                  </a:lnTo>
                  <a:lnTo>
                    <a:pt x="530" y="84"/>
                  </a:lnTo>
                  <a:lnTo>
                    <a:pt x="549" y="91"/>
                  </a:lnTo>
                  <a:lnTo>
                    <a:pt x="564" y="95"/>
                  </a:lnTo>
                  <a:lnTo>
                    <a:pt x="567" y="95"/>
                  </a:lnTo>
                  <a:lnTo>
                    <a:pt x="569" y="95"/>
                  </a:lnTo>
                  <a:lnTo>
                    <a:pt x="579" y="123"/>
                  </a:lnTo>
                  <a:lnTo>
                    <a:pt x="589" y="147"/>
                  </a:lnTo>
                  <a:lnTo>
                    <a:pt x="606" y="168"/>
                  </a:lnTo>
                  <a:lnTo>
                    <a:pt x="618" y="179"/>
                  </a:lnTo>
                  <a:lnTo>
                    <a:pt x="630" y="186"/>
                  </a:lnTo>
                  <a:lnTo>
                    <a:pt x="652" y="239"/>
                  </a:lnTo>
                  <a:lnTo>
                    <a:pt x="672" y="292"/>
                  </a:lnTo>
                  <a:lnTo>
                    <a:pt x="669" y="302"/>
                  </a:lnTo>
                  <a:lnTo>
                    <a:pt x="669" y="316"/>
                  </a:lnTo>
                  <a:lnTo>
                    <a:pt x="667" y="327"/>
                  </a:lnTo>
                  <a:lnTo>
                    <a:pt x="659" y="334"/>
                  </a:lnTo>
                  <a:lnTo>
                    <a:pt x="657" y="334"/>
                  </a:lnTo>
                  <a:lnTo>
                    <a:pt x="652" y="330"/>
                  </a:lnTo>
                  <a:lnTo>
                    <a:pt x="642" y="323"/>
                  </a:lnTo>
                  <a:lnTo>
                    <a:pt x="628" y="320"/>
                  </a:lnTo>
                  <a:lnTo>
                    <a:pt x="611" y="313"/>
                  </a:lnTo>
                  <a:lnTo>
                    <a:pt x="593" y="309"/>
                  </a:lnTo>
                  <a:lnTo>
                    <a:pt x="576" y="306"/>
                  </a:lnTo>
                  <a:lnTo>
                    <a:pt x="479" y="327"/>
                  </a:lnTo>
                  <a:lnTo>
                    <a:pt x="383" y="351"/>
                  </a:lnTo>
                  <a:lnTo>
                    <a:pt x="369" y="365"/>
                  </a:lnTo>
                  <a:lnTo>
                    <a:pt x="354" y="372"/>
                  </a:lnTo>
                  <a:lnTo>
                    <a:pt x="340" y="379"/>
                  </a:lnTo>
                  <a:lnTo>
                    <a:pt x="325" y="390"/>
                  </a:lnTo>
                  <a:lnTo>
                    <a:pt x="315" y="404"/>
                  </a:lnTo>
                  <a:lnTo>
                    <a:pt x="303" y="411"/>
                  </a:lnTo>
                  <a:lnTo>
                    <a:pt x="291" y="418"/>
                  </a:lnTo>
                  <a:lnTo>
                    <a:pt x="276" y="432"/>
                  </a:lnTo>
                  <a:lnTo>
                    <a:pt x="264" y="457"/>
                  </a:lnTo>
                  <a:lnTo>
                    <a:pt x="244" y="481"/>
                  </a:lnTo>
                  <a:lnTo>
                    <a:pt x="222" y="502"/>
                  </a:lnTo>
                  <a:lnTo>
                    <a:pt x="198" y="516"/>
                  </a:lnTo>
                  <a:lnTo>
                    <a:pt x="195" y="531"/>
                  </a:lnTo>
                  <a:lnTo>
                    <a:pt x="193" y="548"/>
                  </a:lnTo>
                  <a:lnTo>
                    <a:pt x="191" y="583"/>
                  </a:lnTo>
                  <a:lnTo>
                    <a:pt x="186" y="601"/>
                  </a:lnTo>
                  <a:lnTo>
                    <a:pt x="181" y="615"/>
                  </a:lnTo>
                  <a:lnTo>
                    <a:pt x="171" y="629"/>
                  </a:lnTo>
                  <a:lnTo>
                    <a:pt x="156" y="636"/>
                  </a:lnTo>
                  <a:lnTo>
                    <a:pt x="147" y="625"/>
                  </a:lnTo>
                  <a:lnTo>
                    <a:pt x="137" y="618"/>
                  </a:lnTo>
                  <a:lnTo>
                    <a:pt x="127" y="611"/>
                  </a:lnTo>
                  <a:lnTo>
                    <a:pt x="115" y="604"/>
                  </a:lnTo>
                  <a:lnTo>
                    <a:pt x="100" y="587"/>
                  </a:lnTo>
                  <a:lnTo>
                    <a:pt x="83" y="569"/>
                  </a:lnTo>
                  <a:lnTo>
                    <a:pt x="76" y="552"/>
                  </a:lnTo>
                  <a:lnTo>
                    <a:pt x="66" y="538"/>
                  </a:lnTo>
                  <a:lnTo>
                    <a:pt x="56" y="527"/>
                  </a:lnTo>
                  <a:lnTo>
                    <a:pt x="49" y="509"/>
                  </a:lnTo>
                  <a:lnTo>
                    <a:pt x="37" y="478"/>
                  </a:lnTo>
                  <a:lnTo>
                    <a:pt x="27" y="443"/>
                  </a:lnTo>
                  <a:lnTo>
                    <a:pt x="17" y="408"/>
                  </a:lnTo>
                  <a:lnTo>
                    <a:pt x="0" y="376"/>
                  </a:lnTo>
                  <a:lnTo>
                    <a:pt x="3" y="337"/>
                  </a:lnTo>
                  <a:lnTo>
                    <a:pt x="5" y="309"/>
                  </a:lnTo>
                  <a:lnTo>
                    <a:pt x="5" y="284"/>
                  </a:lnTo>
                  <a:lnTo>
                    <a:pt x="10" y="263"/>
                  </a:lnTo>
                  <a:lnTo>
                    <a:pt x="20" y="221"/>
                  </a:lnTo>
                  <a:lnTo>
                    <a:pt x="27" y="197"/>
                  </a:lnTo>
                  <a:lnTo>
                    <a:pt x="37" y="168"/>
                  </a:lnTo>
                  <a:lnTo>
                    <a:pt x="39" y="158"/>
                  </a:lnTo>
                  <a:lnTo>
                    <a:pt x="42" y="147"/>
                  </a:lnTo>
                  <a:lnTo>
                    <a:pt x="47" y="137"/>
                  </a:lnTo>
                  <a:lnTo>
                    <a:pt x="54" y="130"/>
                  </a:lnTo>
                  <a:lnTo>
                    <a:pt x="66" y="126"/>
                  </a:lnTo>
                  <a:lnTo>
                    <a:pt x="78" y="126"/>
                  </a:lnTo>
                  <a:lnTo>
                    <a:pt x="86" y="112"/>
                  </a:lnTo>
                  <a:lnTo>
                    <a:pt x="93" y="102"/>
                  </a:lnTo>
                  <a:lnTo>
                    <a:pt x="100" y="91"/>
                  </a:lnTo>
                  <a:lnTo>
                    <a:pt x="105" y="88"/>
                  </a:lnTo>
                  <a:lnTo>
                    <a:pt x="115" y="84"/>
                  </a:lnTo>
                  <a:lnTo>
                    <a:pt x="130" y="67"/>
                  </a:lnTo>
                  <a:lnTo>
                    <a:pt x="147" y="52"/>
                  </a:lnTo>
                  <a:lnTo>
                    <a:pt x="164" y="42"/>
                  </a:lnTo>
                  <a:lnTo>
                    <a:pt x="183" y="35"/>
                  </a:lnTo>
                  <a:lnTo>
                    <a:pt x="225" y="24"/>
                  </a:lnTo>
                  <a:lnTo>
                    <a:pt x="244" y="14"/>
                  </a:lnTo>
                  <a:lnTo>
                    <a:pt x="264" y="3"/>
                  </a:lnTo>
                  <a:lnTo>
                    <a:pt x="271" y="7"/>
                  </a:lnTo>
                  <a:lnTo>
                    <a:pt x="281" y="10"/>
                  </a:lnTo>
                  <a:lnTo>
                    <a:pt x="305" y="14"/>
                  </a:lnTo>
                  <a:lnTo>
                    <a:pt x="318" y="17"/>
                  </a:lnTo>
                  <a:lnTo>
                    <a:pt x="325" y="14"/>
                  </a:lnTo>
                  <a:lnTo>
                    <a:pt x="327" y="10"/>
                  </a:lnTo>
                  <a:lnTo>
                    <a:pt x="325" y="0"/>
                  </a:lnTo>
                </a:path>
              </a:pathLst>
            </a:custGeom>
            <a:solidFill>
              <a:srgbClr val="790015"/>
            </a:solidFill>
            <a:ln w="28575" cap="rnd" cmpd="sng">
              <a:solidFill>
                <a:srgbClr val="FF0000"/>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grpSp>
      <p:grpSp>
        <p:nvGrpSpPr>
          <p:cNvPr id="26635" name="Group 59"/>
          <p:cNvGrpSpPr>
            <a:grpSpLocks/>
          </p:cNvGrpSpPr>
          <p:nvPr/>
        </p:nvGrpSpPr>
        <p:grpSpPr bwMode="auto">
          <a:xfrm>
            <a:off x="5272088" y="4916488"/>
            <a:ext cx="1287462" cy="1447800"/>
            <a:chOff x="3812" y="3142"/>
            <a:chExt cx="811" cy="912"/>
          </a:xfrm>
        </p:grpSpPr>
        <p:sp>
          <p:nvSpPr>
            <p:cNvPr id="26650" name="Oval 6"/>
            <p:cNvSpPr>
              <a:spLocks noChangeArrowheads="1"/>
            </p:cNvSpPr>
            <p:nvPr/>
          </p:nvSpPr>
          <p:spPr bwMode="auto">
            <a:xfrm>
              <a:off x="3812" y="3142"/>
              <a:ext cx="811" cy="912"/>
            </a:xfrm>
            <a:prstGeom prst="ellipse">
              <a:avLst/>
            </a:prstGeom>
            <a:solidFill>
              <a:srgbClr val="714400"/>
            </a:solidFill>
            <a:ln w="28575">
              <a:solidFill>
                <a:srgbClr val="CC6600"/>
              </a:solidFill>
              <a:round/>
              <a:headEnd/>
              <a:tailEnd/>
            </a:ln>
          </p:spPr>
          <p:txBody>
            <a:bodyPr wrap="none" anchor="ctr"/>
            <a:lstStyle/>
            <a:p>
              <a:pPr eaLnBrk="0" fontAlgn="base" hangingPunct="0">
                <a:spcBef>
                  <a:spcPct val="0"/>
                </a:spcBef>
                <a:spcAft>
                  <a:spcPct val="0"/>
                </a:spcAft>
              </a:pPr>
              <a:endParaRPr lang="bg-BG" sz="1400">
                <a:solidFill>
                  <a:srgbClr val="FFFFFF"/>
                </a:solidFill>
              </a:endParaRPr>
            </a:p>
          </p:txBody>
        </p:sp>
        <p:sp>
          <p:nvSpPr>
            <p:cNvPr id="26651" name="Freeform 27"/>
            <p:cNvSpPr>
              <a:spLocks/>
            </p:cNvSpPr>
            <p:nvPr/>
          </p:nvSpPr>
          <p:spPr bwMode="auto">
            <a:xfrm>
              <a:off x="3952" y="3263"/>
              <a:ext cx="491" cy="394"/>
            </a:xfrm>
            <a:custGeom>
              <a:avLst/>
              <a:gdLst>
                <a:gd name="T0" fmla="*/ 4 w 552"/>
                <a:gd name="T1" fmla="*/ 150 h 394"/>
                <a:gd name="T2" fmla="*/ 5 w 552"/>
                <a:gd name="T3" fmla="*/ 128 h 394"/>
                <a:gd name="T4" fmla="*/ 12 w 552"/>
                <a:gd name="T5" fmla="*/ 67 h 394"/>
                <a:gd name="T6" fmla="*/ 18 w 552"/>
                <a:gd name="T7" fmla="*/ 28 h 394"/>
                <a:gd name="T8" fmla="*/ 18 w 552"/>
                <a:gd name="T9" fmla="*/ 12 h 394"/>
                <a:gd name="T10" fmla="*/ 21 w 552"/>
                <a:gd name="T11" fmla="*/ 12 h 394"/>
                <a:gd name="T12" fmla="*/ 25 w 552"/>
                <a:gd name="T13" fmla="*/ 0 h 394"/>
                <a:gd name="T14" fmla="*/ 28 w 552"/>
                <a:gd name="T15" fmla="*/ 6 h 394"/>
                <a:gd name="T16" fmla="*/ 36 w 552"/>
                <a:gd name="T17" fmla="*/ 12 h 394"/>
                <a:gd name="T18" fmla="*/ 36 w 552"/>
                <a:gd name="T19" fmla="*/ 6 h 394"/>
                <a:gd name="T20" fmla="*/ 38 w 552"/>
                <a:gd name="T21" fmla="*/ 6 h 394"/>
                <a:gd name="T22" fmla="*/ 44 w 552"/>
                <a:gd name="T23" fmla="*/ 17 h 394"/>
                <a:gd name="T24" fmla="*/ 47 w 552"/>
                <a:gd name="T25" fmla="*/ 28 h 394"/>
                <a:gd name="T26" fmla="*/ 52 w 552"/>
                <a:gd name="T27" fmla="*/ 56 h 394"/>
                <a:gd name="T28" fmla="*/ 55 w 552"/>
                <a:gd name="T29" fmla="*/ 83 h 394"/>
                <a:gd name="T30" fmla="*/ 56 w 552"/>
                <a:gd name="T31" fmla="*/ 95 h 394"/>
                <a:gd name="T32" fmla="*/ 59 w 552"/>
                <a:gd name="T33" fmla="*/ 111 h 394"/>
                <a:gd name="T34" fmla="*/ 60 w 552"/>
                <a:gd name="T35" fmla="*/ 122 h 394"/>
                <a:gd name="T36" fmla="*/ 54 w 552"/>
                <a:gd name="T37" fmla="*/ 128 h 394"/>
                <a:gd name="T38" fmla="*/ 46 w 552"/>
                <a:gd name="T39" fmla="*/ 133 h 394"/>
                <a:gd name="T40" fmla="*/ 37 w 552"/>
                <a:gd name="T41" fmla="*/ 155 h 394"/>
                <a:gd name="T42" fmla="*/ 33 w 552"/>
                <a:gd name="T43" fmla="*/ 183 h 394"/>
                <a:gd name="T44" fmla="*/ 28 w 552"/>
                <a:gd name="T45" fmla="*/ 194 h 394"/>
                <a:gd name="T46" fmla="*/ 27 w 552"/>
                <a:gd name="T47" fmla="*/ 200 h 394"/>
                <a:gd name="T48" fmla="*/ 20 w 552"/>
                <a:gd name="T49" fmla="*/ 205 h 394"/>
                <a:gd name="T50" fmla="*/ 18 w 552"/>
                <a:gd name="T51" fmla="*/ 222 h 394"/>
                <a:gd name="T52" fmla="*/ 17 w 552"/>
                <a:gd name="T53" fmla="*/ 233 h 394"/>
                <a:gd name="T54" fmla="*/ 12 w 552"/>
                <a:gd name="T55" fmla="*/ 250 h 394"/>
                <a:gd name="T56" fmla="*/ 9 w 552"/>
                <a:gd name="T57" fmla="*/ 261 h 394"/>
                <a:gd name="T58" fmla="*/ 7 w 552"/>
                <a:gd name="T59" fmla="*/ 316 h 394"/>
                <a:gd name="T60" fmla="*/ 4 w 552"/>
                <a:gd name="T61" fmla="*/ 360 h 394"/>
                <a:gd name="T62" fmla="*/ 4 w 552"/>
                <a:gd name="T63" fmla="*/ 393 h 394"/>
                <a:gd name="T64" fmla="*/ 4 w 552"/>
                <a:gd name="T65" fmla="*/ 382 h 394"/>
                <a:gd name="T66" fmla="*/ 4 w 552"/>
                <a:gd name="T67" fmla="*/ 344 h 394"/>
                <a:gd name="T68" fmla="*/ 0 w 552"/>
                <a:gd name="T69" fmla="*/ 283 h 394"/>
                <a:gd name="T70" fmla="*/ 0 w 552"/>
                <a:gd name="T71" fmla="*/ 244 h 394"/>
                <a:gd name="T72" fmla="*/ 4 w 552"/>
                <a:gd name="T73" fmla="*/ 178 h 394"/>
                <a:gd name="T74" fmla="*/ 4 w 552"/>
                <a:gd name="T75" fmla="*/ 161 h 3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2"/>
                <a:gd name="T115" fmla="*/ 0 h 394"/>
                <a:gd name="T116" fmla="*/ 552 w 552"/>
                <a:gd name="T117" fmla="*/ 394 h 3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2" h="394">
                  <a:moveTo>
                    <a:pt x="17" y="166"/>
                  </a:moveTo>
                  <a:lnTo>
                    <a:pt x="26" y="150"/>
                  </a:lnTo>
                  <a:lnTo>
                    <a:pt x="35" y="139"/>
                  </a:lnTo>
                  <a:lnTo>
                    <a:pt x="52" y="128"/>
                  </a:lnTo>
                  <a:lnTo>
                    <a:pt x="79" y="89"/>
                  </a:lnTo>
                  <a:lnTo>
                    <a:pt x="122" y="67"/>
                  </a:lnTo>
                  <a:lnTo>
                    <a:pt x="140" y="45"/>
                  </a:lnTo>
                  <a:lnTo>
                    <a:pt x="166" y="28"/>
                  </a:lnTo>
                  <a:lnTo>
                    <a:pt x="175" y="17"/>
                  </a:lnTo>
                  <a:lnTo>
                    <a:pt x="175" y="12"/>
                  </a:lnTo>
                  <a:lnTo>
                    <a:pt x="184" y="12"/>
                  </a:lnTo>
                  <a:lnTo>
                    <a:pt x="201" y="12"/>
                  </a:lnTo>
                  <a:lnTo>
                    <a:pt x="219" y="6"/>
                  </a:lnTo>
                  <a:lnTo>
                    <a:pt x="227" y="0"/>
                  </a:lnTo>
                  <a:lnTo>
                    <a:pt x="245" y="6"/>
                  </a:lnTo>
                  <a:lnTo>
                    <a:pt x="271" y="6"/>
                  </a:lnTo>
                  <a:lnTo>
                    <a:pt x="332" y="6"/>
                  </a:lnTo>
                  <a:lnTo>
                    <a:pt x="341" y="12"/>
                  </a:lnTo>
                  <a:lnTo>
                    <a:pt x="350" y="12"/>
                  </a:lnTo>
                  <a:lnTo>
                    <a:pt x="341" y="6"/>
                  </a:lnTo>
                  <a:lnTo>
                    <a:pt x="350" y="6"/>
                  </a:lnTo>
                  <a:lnTo>
                    <a:pt x="359" y="6"/>
                  </a:lnTo>
                  <a:lnTo>
                    <a:pt x="385" y="12"/>
                  </a:lnTo>
                  <a:lnTo>
                    <a:pt x="411" y="17"/>
                  </a:lnTo>
                  <a:lnTo>
                    <a:pt x="429" y="23"/>
                  </a:lnTo>
                  <a:lnTo>
                    <a:pt x="437" y="28"/>
                  </a:lnTo>
                  <a:lnTo>
                    <a:pt x="455" y="45"/>
                  </a:lnTo>
                  <a:lnTo>
                    <a:pt x="481" y="56"/>
                  </a:lnTo>
                  <a:lnTo>
                    <a:pt x="507" y="67"/>
                  </a:lnTo>
                  <a:lnTo>
                    <a:pt x="516" y="83"/>
                  </a:lnTo>
                  <a:lnTo>
                    <a:pt x="525" y="89"/>
                  </a:lnTo>
                  <a:lnTo>
                    <a:pt x="525" y="95"/>
                  </a:lnTo>
                  <a:lnTo>
                    <a:pt x="534" y="100"/>
                  </a:lnTo>
                  <a:lnTo>
                    <a:pt x="542" y="111"/>
                  </a:lnTo>
                  <a:lnTo>
                    <a:pt x="551" y="117"/>
                  </a:lnTo>
                  <a:lnTo>
                    <a:pt x="551" y="122"/>
                  </a:lnTo>
                  <a:lnTo>
                    <a:pt x="542" y="133"/>
                  </a:lnTo>
                  <a:lnTo>
                    <a:pt x="507" y="128"/>
                  </a:lnTo>
                  <a:lnTo>
                    <a:pt x="464" y="122"/>
                  </a:lnTo>
                  <a:lnTo>
                    <a:pt x="420" y="133"/>
                  </a:lnTo>
                  <a:lnTo>
                    <a:pt x="367" y="144"/>
                  </a:lnTo>
                  <a:lnTo>
                    <a:pt x="350" y="155"/>
                  </a:lnTo>
                  <a:lnTo>
                    <a:pt x="332" y="166"/>
                  </a:lnTo>
                  <a:lnTo>
                    <a:pt x="306" y="183"/>
                  </a:lnTo>
                  <a:lnTo>
                    <a:pt x="289" y="189"/>
                  </a:lnTo>
                  <a:lnTo>
                    <a:pt x="271" y="194"/>
                  </a:lnTo>
                  <a:lnTo>
                    <a:pt x="262" y="200"/>
                  </a:lnTo>
                  <a:lnTo>
                    <a:pt x="254" y="200"/>
                  </a:lnTo>
                  <a:lnTo>
                    <a:pt x="219" y="200"/>
                  </a:lnTo>
                  <a:lnTo>
                    <a:pt x="192" y="205"/>
                  </a:lnTo>
                  <a:lnTo>
                    <a:pt x="184" y="211"/>
                  </a:lnTo>
                  <a:lnTo>
                    <a:pt x="166" y="222"/>
                  </a:lnTo>
                  <a:lnTo>
                    <a:pt x="166" y="227"/>
                  </a:lnTo>
                  <a:lnTo>
                    <a:pt x="157" y="233"/>
                  </a:lnTo>
                  <a:lnTo>
                    <a:pt x="149" y="238"/>
                  </a:lnTo>
                  <a:lnTo>
                    <a:pt x="122" y="250"/>
                  </a:lnTo>
                  <a:lnTo>
                    <a:pt x="105" y="255"/>
                  </a:lnTo>
                  <a:lnTo>
                    <a:pt x="87" y="261"/>
                  </a:lnTo>
                  <a:lnTo>
                    <a:pt x="70" y="283"/>
                  </a:lnTo>
                  <a:lnTo>
                    <a:pt x="61" y="316"/>
                  </a:lnTo>
                  <a:lnTo>
                    <a:pt x="44" y="344"/>
                  </a:lnTo>
                  <a:lnTo>
                    <a:pt x="26" y="360"/>
                  </a:lnTo>
                  <a:lnTo>
                    <a:pt x="26" y="382"/>
                  </a:lnTo>
                  <a:lnTo>
                    <a:pt x="26" y="393"/>
                  </a:lnTo>
                  <a:lnTo>
                    <a:pt x="26" y="388"/>
                  </a:lnTo>
                  <a:lnTo>
                    <a:pt x="26" y="382"/>
                  </a:lnTo>
                  <a:lnTo>
                    <a:pt x="17" y="366"/>
                  </a:lnTo>
                  <a:lnTo>
                    <a:pt x="9" y="344"/>
                  </a:lnTo>
                  <a:lnTo>
                    <a:pt x="9" y="316"/>
                  </a:lnTo>
                  <a:lnTo>
                    <a:pt x="0" y="283"/>
                  </a:lnTo>
                  <a:lnTo>
                    <a:pt x="0" y="266"/>
                  </a:lnTo>
                  <a:lnTo>
                    <a:pt x="0" y="244"/>
                  </a:lnTo>
                  <a:lnTo>
                    <a:pt x="9" y="211"/>
                  </a:lnTo>
                  <a:lnTo>
                    <a:pt x="9" y="178"/>
                  </a:lnTo>
                  <a:lnTo>
                    <a:pt x="9" y="166"/>
                  </a:lnTo>
                  <a:lnTo>
                    <a:pt x="9" y="161"/>
                  </a:lnTo>
                  <a:lnTo>
                    <a:pt x="17" y="166"/>
                  </a:lnTo>
                </a:path>
              </a:pathLst>
            </a:custGeom>
            <a:solidFill>
              <a:schemeClr val="bg1"/>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sp>
          <p:nvSpPr>
            <p:cNvPr id="26652" name="Freeform 28"/>
            <p:cNvSpPr>
              <a:spLocks/>
            </p:cNvSpPr>
            <p:nvPr/>
          </p:nvSpPr>
          <p:spPr bwMode="auto">
            <a:xfrm>
              <a:off x="4136" y="3584"/>
              <a:ext cx="336" cy="288"/>
            </a:xfrm>
            <a:custGeom>
              <a:avLst/>
              <a:gdLst>
                <a:gd name="T0" fmla="*/ 4 w 379"/>
                <a:gd name="T1" fmla="*/ 141 h 288"/>
                <a:gd name="T2" fmla="*/ 4 w 379"/>
                <a:gd name="T3" fmla="*/ 123 h 288"/>
                <a:gd name="T4" fmla="*/ 4 w 379"/>
                <a:gd name="T5" fmla="*/ 111 h 288"/>
                <a:gd name="T6" fmla="*/ 4 w 379"/>
                <a:gd name="T7" fmla="*/ 94 h 288"/>
                <a:gd name="T8" fmla="*/ 9 w 379"/>
                <a:gd name="T9" fmla="*/ 88 h 288"/>
                <a:gd name="T10" fmla="*/ 11 w 379"/>
                <a:gd name="T11" fmla="*/ 71 h 288"/>
                <a:gd name="T12" fmla="*/ 12 w 379"/>
                <a:gd name="T13" fmla="*/ 47 h 288"/>
                <a:gd name="T14" fmla="*/ 14 w 379"/>
                <a:gd name="T15" fmla="*/ 24 h 288"/>
                <a:gd name="T16" fmla="*/ 15 w 379"/>
                <a:gd name="T17" fmla="*/ 18 h 288"/>
                <a:gd name="T18" fmla="*/ 17 w 379"/>
                <a:gd name="T19" fmla="*/ 12 h 288"/>
                <a:gd name="T20" fmla="*/ 19 w 379"/>
                <a:gd name="T21" fmla="*/ 12 h 288"/>
                <a:gd name="T22" fmla="*/ 20 w 379"/>
                <a:gd name="T23" fmla="*/ 12 h 288"/>
                <a:gd name="T24" fmla="*/ 25 w 379"/>
                <a:gd name="T25" fmla="*/ 0 h 288"/>
                <a:gd name="T26" fmla="*/ 29 w 379"/>
                <a:gd name="T27" fmla="*/ 6 h 288"/>
                <a:gd name="T28" fmla="*/ 32 w 379"/>
                <a:gd name="T29" fmla="*/ 24 h 288"/>
                <a:gd name="T30" fmla="*/ 35 w 379"/>
                <a:gd name="T31" fmla="*/ 35 h 288"/>
                <a:gd name="T32" fmla="*/ 36 w 379"/>
                <a:gd name="T33" fmla="*/ 47 h 288"/>
                <a:gd name="T34" fmla="*/ 39 w 379"/>
                <a:gd name="T35" fmla="*/ 71 h 288"/>
                <a:gd name="T36" fmla="*/ 36 w 379"/>
                <a:gd name="T37" fmla="*/ 111 h 288"/>
                <a:gd name="T38" fmla="*/ 35 w 379"/>
                <a:gd name="T39" fmla="*/ 147 h 288"/>
                <a:gd name="T40" fmla="*/ 32 w 379"/>
                <a:gd name="T41" fmla="*/ 176 h 288"/>
                <a:gd name="T42" fmla="*/ 31 w 379"/>
                <a:gd name="T43" fmla="*/ 199 h 288"/>
                <a:gd name="T44" fmla="*/ 31 w 379"/>
                <a:gd name="T45" fmla="*/ 217 h 288"/>
                <a:gd name="T46" fmla="*/ 31 w 379"/>
                <a:gd name="T47" fmla="*/ 223 h 288"/>
                <a:gd name="T48" fmla="*/ 29 w 379"/>
                <a:gd name="T49" fmla="*/ 223 h 288"/>
                <a:gd name="T50" fmla="*/ 28 w 379"/>
                <a:gd name="T51" fmla="*/ 228 h 288"/>
                <a:gd name="T52" fmla="*/ 27 w 379"/>
                <a:gd name="T53" fmla="*/ 258 h 288"/>
                <a:gd name="T54" fmla="*/ 25 w 379"/>
                <a:gd name="T55" fmla="*/ 269 h 288"/>
                <a:gd name="T56" fmla="*/ 24 w 379"/>
                <a:gd name="T57" fmla="*/ 275 h 288"/>
                <a:gd name="T58" fmla="*/ 22 w 379"/>
                <a:gd name="T59" fmla="*/ 281 h 288"/>
                <a:gd name="T60" fmla="*/ 21 w 379"/>
                <a:gd name="T61" fmla="*/ 287 h 288"/>
                <a:gd name="T62" fmla="*/ 19 w 379"/>
                <a:gd name="T63" fmla="*/ 275 h 288"/>
                <a:gd name="T64" fmla="*/ 16 w 379"/>
                <a:gd name="T65" fmla="*/ 264 h 288"/>
                <a:gd name="T66" fmla="*/ 15 w 379"/>
                <a:gd name="T67" fmla="*/ 252 h 288"/>
                <a:gd name="T68" fmla="*/ 13 w 379"/>
                <a:gd name="T69" fmla="*/ 252 h 288"/>
                <a:gd name="T70" fmla="*/ 11 w 379"/>
                <a:gd name="T71" fmla="*/ 246 h 288"/>
                <a:gd name="T72" fmla="*/ 8 w 379"/>
                <a:gd name="T73" fmla="*/ 234 h 288"/>
                <a:gd name="T74" fmla="*/ 4 w 379"/>
                <a:gd name="T75" fmla="*/ 223 h 288"/>
                <a:gd name="T76" fmla="*/ 4 w 379"/>
                <a:gd name="T77" fmla="*/ 211 h 288"/>
                <a:gd name="T78" fmla="*/ 4 w 379"/>
                <a:gd name="T79" fmla="*/ 205 h 288"/>
                <a:gd name="T80" fmla="*/ 0 w 379"/>
                <a:gd name="T81" fmla="*/ 199 h 288"/>
                <a:gd name="T82" fmla="*/ 0 w 379"/>
                <a:gd name="T83" fmla="*/ 176 h 288"/>
                <a:gd name="T84" fmla="*/ 4 w 379"/>
                <a:gd name="T85" fmla="*/ 152 h 288"/>
                <a:gd name="T86" fmla="*/ 4 w 379"/>
                <a:gd name="T87" fmla="*/ 141 h 288"/>
                <a:gd name="T88" fmla="*/ 4 w 379"/>
                <a:gd name="T89" fmla="*/ 135 h 288"/>
                <a:gd name="T90" fmla="*/ 4 w 379"/>
                <a:gd name="T91" fmla="*/ 141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9"/>
                <a:gd name="T139" fmla="*/ 0 h 288"/>
                <a:gd name="T140" fmla="*/ 379 w 379"/>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9" h="288">
                  <a:moveTo>
                    <a:pt x="9" y="141"/>
                  </a:moveTo>
                  <a:lnTo>
                    <a:pt x="18" y="123"/>
                  </a:lnTo>
                  <a:lnTo>
                    <a:pt x="26" y="111"/>
                  </a:lnTo>
                  <a:lnTo>
                    <a:pt x="44" y="94"/>
                  </a:lnTo>
                  <a:lnTo>
                    <a:pt x="79" y="88"/>
                  </a:lnTo>
                  <a:lnTo>
                    <a:pt x="105" y="71"/>
                  </a:lnTo>
                  <a:lnTo>
                    <a:pt x="123" y="47"/>
                  </a:lnTo>
                  <a:lnTo>
                    <a:pt x="141" y="24"/>
                  </a:lnTo>
                  <a:lnTo>
                    <a:pt x="149" y="18"/>
                  </a:lnTo>
                  <a:lnTo>
                    <a:pt x="167" y="12"/>
                  </a:lnTo>
                  <a:lnTo>
                    <a:pt x="185" y="12"/>
                  </a:lnTo>
                  <a:lnTo>
                    <a:pt x="193" y="12"/>
                  </a:lnTo>
                  <a:lnTo>
                    <a:pt x="246" y="0"/>
                  </a:lnTo>
                  <a:lnTo>
                    <a:pt x="290" y="6"/>
                  </a:lnTo>
                  <a:lnTo>
                    <a:pt x="316" y="24"/>
                  </a:lnTo>
                  <a:lnTo>
                    <a:pt x="343" y="35"/>
                  </a:lnTo>
                  <a:lnTo>
                    <a:pt x="360" y="47"/>
                  </a:lnTo>
                  <a:lnTo>
                    <a:pt x="378" y="71"/>
                  </a:lnTo>
                  <a:lnTo>
                    <a:pt x="360" y="111"/>
                  </a:lnTo>
                  <a:lnTo>
                    <a:pt x="343" y="147"/>
                  </a:lnTo>
                  <a:lnTo>
                    <a:pt x="325" y="176"/>
                  </a:lnTo>
                  <a:lnTo>
                    <a:pt x="308" y="199"/>
                  </a:lnTo>
                  <a:lnTo>
                    <a:pt x="299" y="217"/>
                  </a:lnTo>
                  <a:lnTo>
                    <a:pt x="299" y="223"/>
                  </a:lnTo>
                  <a:lnTo>
                    <a:pt x="290" y="223"/>
                  </a:lnTo>
                  <a:lnTo>
                    <a:pt x="281" y="228"/>
                  </a:lnTo>
                  <a:lnTo>
                    <a:pt x="264" y="258"/>
                  </a:lnTo>
                  <a:lnTo>
                    <a:pt x="255" y="269"/>
                  </a:lnTo>
                  <a:lnTo>
                    <a:pt x="237" y="275"/>
                  </a:lnTo>
                  <a:lnTo>
                    <a:pt x="220" y="281"/>
                  </a:lnTo>
                  <a:lnTo>
                    <a:pt x="211" y="287"/>
                  </a:lnTo>
                  <a:lnTo>
                    <a:pt x="185" y="275"/>
                  </a:lnTo>
                  <a:lnTo>
                    <a:pt x="158" y="264"/>
                  </a:lnTo>
                  <a:lnTo>
                    <a:pt x="149" y="252"/>
                  </a:lnTo>
                  <a:lnTo>
                    <a:pt x="132" y="252"/>
                  </a:lnTo>
                  <a:lnTo>
                    <a:pt x="105" y="246"/>
                  </a:lnTo>
                  <a:lnTo>
                    <a:pt x="70" y="234"/>
                  </a:lnTo>
                  <a:lnTo>
                    <a:pt x="44" y="223"/>
                  </a:lnTo>
                  <a:lnTo>
                    <a:pt x="35" y="211"/>
                  </a:lnTo>
                  <a:lnTo>
                    <a:pt x="26" y="205"/>
                  </a:lnTo>
                  <a:lnTo>
                    <a:pt x="0" y="199"/>
                  </a:lnTo>
                  <a:lnTo>
                    <a:pt x="0" y="176"/>
                  </a:lnTo>
                  <a:lnTo>
                    <a:pt x="9" y="152"/>
                  </a:lnTo>
                  <a:lnTo>
                    <a:pt x="18" y="141"/>
                  </a:lnTo>
                  <a:lnTo>
                    <a:pt x="18" y="135"/>
                  </a:lnTo>
                  <a:lnTo>
                    <a:pt x="9" y="141"/>
                  </a:lnTo>
                </a:path>
              </a:pathLst>
            </a:custGeom>
            <a:solidFill>
              <a:srgbClr val="F5F965"/>
            </a:solidFill>
            <a:ln w="12700" cap="rnd" cmpd="sng">
              <a:solidFill>
                <a:schemeClr val="tx1"/>
              </a:solidFill>
              <a:prstDash val="solid"/>
              <a:round/>
              <a:headEnd type="none" w="sm" len="sm"/>
              <a:tailEnd type="none" w="sm" len="sm"/>
            </a:ln>
          </p:spPr>
          <p:txBody>
            <a:bodyPr/>
            <a:lstStyle/>
            <a:p>
              <a:pPr eaLnBrk="0" fontAlgn="base" hangingPunct="0">
                <a:spcBef>
                  <a:spcPct val="0"/>
                </a:spcBef>
                <a:spcAft>
                  <a:spcPct val="0"/>
                </a:spcAft>
              </a:pPr>
              <a:endParaRPr lang="bg-BG" sz="1400">
                <a:solidFill>
                  <a:srgbClr val="FFFFFF"/>
                </a:solidFill>
              </a:endParaRPr>
            </a:p>
          </p:txBody>
        </p:sp>
      </p:grpSp>
      <p:sp>
        <p:nvSpPr>
          <p:cNvPr id="47141" name="Text Box 37"/>
          <p:cNvSpPr txBox="1">
            <a:spLocks noChangeArrowheads="1"/>
          </p:cNvSpPr>
          <p:nvPr/>
        </p:nvSpPr>
        <p:spPr bwMode="auto">
          <a:xfrm>
            <a:off x="7445375" y="1582738"/>
            <a:ext cx="1470025" cy="646112"/>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defRPr/>
            </a:pPr>
            <a:r>
              <a:rPr lang="bg-BG" dirty="0">
                <a:solidFill>
                  <a:srgbClr val="FFFFFF"/>
                </a:solidFill>
                <a:effectLst>
                  <a:outerShdw blurRad="38100" dist="38100" dir="2700000" algn="tl">
                    <a:srgbClr val="000000"/>
                  </a:outerShdw>
                </a:effectLst>
              </a:rPr>
              <a:t>Нестабилна ангина</a:t>
            </a:r>
            <a:endParaRPr lang="en-US" dirty="0">
              <a:solidFill>
                <a:srgbClr val="FFFFFF"/>
              </a:solidFill>
              <a:effectLst>
                <a:outerShdw blurRad="38100" dist="38100" dir="2700000" algn="tl">
                  <a:srgbClr val="000000"/>
                </a:outerShdw>
              </a:effectLst>
            </a:endParaRPr>
          </a:p>
        </p:txBody>
      </p:sp>
      <p:sp>
        <p:nvSpPr>
          <p:cNvPr id="47142" name="Text Box 38"/>
          <p:cNvSpPr txBox="1">
            <a:spLocks noChangeArrowheads="1"/>
          </p:cNvSpPr>
          <p:nvPr/>
        </p:nvSpPr>
        <p:spPr bwMode="auto">
          <a:xfrm>
            <a:off x="7732713" y="2570163"/>
            <a:ext cx="544512" cy="369887"/>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defRPr/>
            </a:pPr>
            <a:r>
              <a:rPr lang="bg-BG" dirty="0">
                <a:solidFill>
                  <a:srgbClr val="FFFFFF"/>
                </a:solidFill>
                <a:effectLst>
                  <a:outerShdw blurRad="38100" dist="38100" dir="2700000" algn="tl">
                    <a:srgbClr val="000000"/>
                  </a:outerShdw>
                </a:effectLst>
              </a:rPr>
              <a:t>МИ</a:t>
            </a:r>
            <a:endParaRPr lang="en-US" dirty="0">
              <a:solidFill>
                <a:srgbClr val="FFFFFF"/>
              </a:solidFill>
              <a:effectLst>
                <a:outerShdw blurRad="38100" dist="38100" dir="2700000" algn="tl">
                  <a:srgbClr val="000000"/>
                </a:outerShdw>
              </a:effectLst>
            </a:endParaRPr>
          </a:p>
        </p:txBody>
      </p:sp>
      <p:sp>
        <p:nvSpPr>
          <p:cNvPr id="47143" name="Text Box 39"/>
          <p:cNvSpPr txBox="1">
            <a:spLocks noChangeArrowheads="1"/>
          </p:cNvSpPr>
          <p:nvPr/>
        </p:nvSpPr>
        <p:spPr bwMode="auto">
          <a:xfrm>
            <a:off x="7435850" y="3162300"/>
            <a:ext cx="1501775" cy="1035050"/>
          </a:xfrm>
          <a:prstGeom prst="rect">
            <a:avLst/>
          </a:prstGeom>
          <a:noFill/>
          <a:ln w="9525">
            <a:noFill/>
            <a:miter lim="800000"/>
            <a:headEnd/>
            <a:tailEnd/>
          </a:ln>
          <a:effectLst/>
        </p:spPr>
        <p:txBody>
          <a:bodyPr>
            <a:spAutoFit/>
          </a:bodyPr>
          <a:lstStyle/>
          <a:p>
            <a:pPr algn="ctr" eaLnBrk="0" fontAlgn="base" hangingPunct="0">
              <a:lnSpc>
                <a:spcPct val="85000"/>
              </a:lnSpc>
              <a:spcBef>
                <a:spcPct val="0"/>
              </a:spcBef>
              <a:spcAft>
                <a:spcPct val="0"/>
              </a:spcAft>
              <a:defRPr/>
            </a:pPr>
            <a:r>
              <a:rPr lang="bg-BG" dirty="0">
                <a:solidFill>
                  <a:srgbClr val="FFFFFF"/>
                </a:solidFill>
                <a:effectLst>
                  <a:outerShdw blurRad="38100" dist="38100" dir="2700000" algn="tl">
                    <a:srgbClr val="000000"/>
                  </a:outerShdw>
                </a:effectLst>
              </a:rPr>
              <a:t>Други свързани с ОКС събития</a:t>
            </a:r>
            <a:endParaRPr lang="en-US" dirty="0">
              <a:solidFill>
                <a:srgbClr val="FFFFFF"/>
              </a:solidFill>
              <a:effectLst>
                <a:outerShdw blurRad="38100" dist="38100" dir="2700000" algn="tl">
                  <a:srgbClr val="000000"/>
                </a:outerShdw>
              </a:effectLst>
            </a:endParaRPr>
          </a:p>
        </p:txBody>
      </p:sp>
      <p:sp>
        <p:nvSpPr>
          <p:cNvPr id="47147" name="Text Box 43"/>
          <p:cNvSpPr txBox="1">
            <a:spLocks noChangeArrowheads="1"/>
          </p:cNvSpPr>
          <p:nvPr/>
        </p:nvSpPr>
        <p:spPr bwMode="auto">
          <a:xfrm>
            <a:off x="7478713" y="5176838"/>
            <a:ext cx="1546225" cy="923925"/>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defRPr/>
            </a:pPr>
            <a:r>
              <a:rPr lang="bg-BG" dirty="0">
                <a:solidFill>
                  <a:srgbClr val="FFFFFF"/>
                </a:solidFill>
                <a:effectLst>
                  <a:outerShdw blurRad="38100" dist="38100" dir="2700000" algn="tl">
                    <a:srgbClr val="000000"/>
                  </a:outerShdw>
                </a:effectLst>
              </a:rPr>
              <a:t>Стабилна (при усилие) ангина</a:t>
            </a:r>
            <a:endParaRPr lang="en-US" dirty="0">
              <a:solidFill>
                <a:srgbClr val="FFFFFF"/>
              </a:solidFill>
              <a:effectLst>
                <a:outerShdw blurRad="38100" dist="38100" dir="2700000" algn="tl">
                  <a:srgbClr val="000000"/>
                </a:outerShdw>
              </a:effectLst>
            </a:endParaRPr>
          </a:p>
        </p:txBody>
      </p:sp>
      <p:sp>
        <p:nvSpPr>
          <p:cNvPr id="26640" name="AutoShape 49"/>
          <p:cNvSpPr>
            <a:spLocks noChangeArrowheads="1"/>
          </p:cNvSpPr>
          <p:nvPr/>
        </p:nvSpPr>
        <p:spPr bwMode="blackWhite">
          <a:xfrm>
            <a:off x="250825" y="1171575"/>
            <a:ext cx="8680450" cy="319088"/>
          </a:xfrm>
          <a:prstGeom prst="roundRect">
            <a:avLst>
              <a:gd name="adj" fmla="val 12069"/>
            </a:avLst>
          </a:prstGeom>
          <a:solidFill>
            <a:schemeClr val="accent1"/>
          </a:solidFill>
          <a:ln w="28575">
            <a:solidFill>
              <a:schemeClr val="tx1"/>
            </a:solidFill>
            <a:round/>
            <a:headEnd/>
            <a:tailEnd/>
          </a:ln>
        </p:spPr>
        <p:txBody>
          <a:bodyPr wrap="none" anchor="ctr"/>
          <a:lstStyle/>
          <a:p>
            <a:pPr algn="ctr" eaLnBrk="0" fontAlgn="base" hangingPunct="0">
              <a:spcBef>
                <a:spcPct val="0"/>
              </a:spcBef>
              <a:spcAft>
                <a:spcPct val="0"/>
              </a:spcAft>
            </a:pPr>
            <a:r>
              <a:rPr lang="bg-BG" b="1" i="1">
                <a:solidFill>
                  <a:srgbClr val="000000"/>
                </a:solidFill>
              </a:rPr>
              <a:t>Нестабилна Плака</a:t>
            </a:r>
            <a:endParaRPr lang="en-US" b="1" i="1">
              <a:solidFill>
                <a:srgbClr val="000000"/>
              </a:solidFill>
            </a:endParaRPr>
          </a:p>
        </p:txBody>
      </p:sp>
      <p:sp>
        <p:nvSpPr>
          <p:cNvPr id="26641" name="AutoShape 50"/>
          <p:cNvSpPr>
            <a:spLocks noChangeArrowheads="1"/>
          </p:cNvSpPr>
          <p:nvPr/>
        </p:nvSpPr>
        <p:spPr bwMode="blackWhite">
          <a:xfrm>
            <a:off x="250825" y="4348163"/>
            <a:ext cx="8680450" cy="319087"/>
          </a:xfrm>
          <a:prstGeom prst="roundRect">
            <a:avLst>
              <a:gd name="adj" fmla="val 12069"/>
            </a:avLst>
          </a:prstGeom>
          <a:solidFill>
            <a:schemeClr val="accent1"/>
          </a:solidFill>
          <a:ln w="28575">
            <a:solidFill>
              <a:schemeClr val="tx1"/>
            </a:solidFill>
            <a:round/>
            <a:headEnd/>
            <a:tailEnd/>
          </a:ln>
        </p:spPr>
        <p:txBody>
          <a:bodyPr wrap="none" anchor="ctr"/>
          <a:lstStyle/>
          <a:p>
            <a:pPr algn="ctr" eaLnBrk="0" fontAlgn="base" hangingPunct="0">
              <a:spcBef>
                <a:spcPct val="0"/>
              </a:spcBef>
              <a:spcAft>
                <a:spcPct val="0"/>
              </a:spcAft>
            </a:pPr>
            <a:r>
              <a:rPr lang="bg-BG" b="1" i="1">
                <a:solidFill>
                  <a:srgbClr val="000000"/>
                </a:solidFill>
              </a:rPr>
              <a:t>Стабилна Плака</a:t>
            </a:r>
            <a:endParaRPr lang="en-US" b="1" i="1">
              <a:solidFill>
                <a:srgbClr val="000000"/>
              </a:solidFill>
            </a:endParaRPr>
          </a:p>
        </p:txBody>
      </p:sp>
      <p:sp>
        <p:nvSpPr>
          <p:cNvPr id="26642" name="AutoShape 64"/>
          <p:cNvSpPr>
            <a:spLocks noChangeArrowheads="1"/>
          </p:cNvSpPr>
          <p:nvPr/>
        </p:nvSpPr>
        <p:spPr bwMode="auto">
          <a:xfrm rot="10800000">
            <a:off x="1739900" y="2446338"/>
            <a:ext cx="914400" cy="895350"/>
          </a:xfrm>
          <a:prstGeom prst="leftArrow">
            <a:avLst>
              <a:gd name="adj1" fmla="val 65611"/>
              <a:gd name="adj2" fmla="val 28723"/>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3" name="AutoShape 65"/>
          <p:cNvSpPr>
            <a:spLocks noChangeArrowheads="1"/>
          </p:cNvSpPr>
          <p:nvPr/>
        </p:nvSpPr>
        <p:spPr bwMode="auto">
          <a:xfrm rot="10800000">
            <a:off x="4217988" y="2446338"/>
            <a:ext cx="914400" cy="895350"/>
          </a:xfrm>
          <a:prstGeom prst="leftArrow">
            <a:avLst>
              <a:gd name="adj1" fmla="val 65611"/>
              <a:gd name="adj2" fmla="val 28723"/>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4" name="AutoShape 66"/>
          <p:cNvSpPr>
            <a:spLocks noChangeArrowheads="1"/>
          </p:cNvSpPr>
          <p:nvPr/>
        </p:nvSpPr>
        <p:spPr bwMode="auto">
          <a:xfrm rot="10800000">
            <a:off x="1739900" y="5235575"/>
            <a:ext cx="914400" cy="895350"/>
          </a:xfrm>
          <a:prstGeom prst="leftArrow">
            <a:avLst>
              <a:gd name="adj1" fmla="val 65611"/>
              <a:gd name="adj2" fmla="val 28723"/>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5" name="AutoShape 67"/>
          <p:cNvSpPr>
            <a:spLocks noChangeArrowheads="1"/>
          </p:cNvSpPr>
          <p:nvPr/>
        </p:nvSpPr>
        <p:spPr bwMode="auto">
          <a:xfrm rot="10800000">
            <a:off x="4217988" y="5235575"/>
            <a:ext cx="914400" cy="895350"/>
          </a:xfrm>
          <a:prstGeom prst="leftArrow">
            <a:avLst>
              <a:gd name="adj1" fmla="val 65611"/>
              <a:gd name="adj2" fmla="val 28723"/>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6" name="AutoShape 68"/>
          <p:cNvSpPr>
            <a:spLocks noChangeArrowheads="1"/>
          </p:cNvSpPr>
          <p:nvPr/>
        </p:nvSpPr>
        <p:spPr bwMode="auto">
          <a:xfrm rot="10800000">
            <a:off x="6657975" y="5235575"/>
            <a:ext cx="914400" cy="895350"/>
          </a:xfrm>
          <a:prstGeom prst="leftArrow">
            <a:avLst>
              <a:gd name="adj1" fmla="val 65611"/>
              <a:gd name="adj2" fmla="val 28723"/>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7" name="AutoShape 70"/>
          <p:cNvSpPr>
            <a:spLocks noChangeArrowheads="1"/>
          </p:cNvSpPr>
          <p:nvPr/>
        </p:nvSpPr>
        <p:spPr bwMode="auto">
          <a:xfrm rot="9900000">
            <a:off x="6629400" y="1801813"/>
            <a:ext cx="914400" cy="574675"/>
          </a:xfrm>
          <a:prstGeom prst="leftArrow">
            <a:avLst>
              <a:gd name="adj1" fmla="val 65611"/>
              <a:gd name="adj2" fmla="val 44751"/>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8" name="AutoShape 75"/>
          <p:cNvSpPr>
            <a:spLocks noChangeArrowheads="1"/>
          </p:cNvSpPr>
          <p:nvPr/>
        </p:nvSpPr>
        <p:spPr bwMode="auto">
          <a:xfrm rot="10800000">
            <a:off x="6735763" y="2503488"/>
            <a:ext cx="914400" cy="574675"/>
          </a:xfrm>
          <a:prstGeom prst="leftArrow">
            <a:avLst>
              <a:gd name="adj1" fmla="val 65611"/>
              <a:gd name="adj2" fmla="val 44751"/>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
        <p:nvSpPr>
          <p:cNvPr id="26649" name="AutoShape 76"/>
          <p:cNvSpPr>
            <a:spLocks noChangeArrowheads="1"/>
          </p:cNvSpPr>
          <p:nvPr/>
        </p:nvSpPr>
        <p:spPr bwMode="auto">
          <a:xfrm rot="11700000" flipV="1">
            <a:off x="6604000" y="3213100"/>
            <a:ext cx="914400" cy="574675"/>
          </a:xfrm>
          <a:prstGeom prst="leftArrow">
            <a:avLst>
              <a:gd name="adj1" fmla="val 65611"/>
              <a:gd name="adj2" fmla="val 44751"/>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bg-BG" sz="1400">
              <a:solidFill>
                <a:srgbClr val="FFFFFF"/>
              </a:solidFill>
            </a:endParaRPr>
          </a:p>
        </p:txBody>
      </p:sp>
    </p:spTree>
    <p:extLst>
      <p:ext uri="{BB962C8B-B14F-4D97-AF65-F5344CB8AC3E}">
        <p14:creationId xmlns:p14="http://schemas.microsoft.com/office/powerpoint/2010/main" xmlns="" val="21003524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Рискови фактори</a:t>
            </a:r>
          </a:p>
        </p:txBody>
      </p:sp>
      <p:sp>
        <p:nvSpPr>
          <p:cNvPr id="3" name="Контейнер за съдържание 2"/>
          <p:cNvSpPr>
            <a:spLocks noGrp="1"/>
          </p:cNvSpPr>
          <p:nvPr>
            <p:ph idx="1"/>
          </p:nvPr>
        </p:nvSpPr>
        <p:spPr>
          <a:xfrm>
            <a:off x="0" y="620688"/>
            <a:ext cx="9036496" cy="4525963"/>
          </a:xfrm>
        </p:spPr>
        <p:txBody>
          <a:bodyPr>
            <a:normAutofit/>
          </a:bodyPr>
          <a:lstStyle/>
          <a:p>
            <a:pPr marL="0" indent="0">
              <a:buNone/>
            </a:pPr>
            <a:r>
              <a:rPr lang="bg-BG" dirty="0"/>
              <a:t>Метаболитни- дислипидемии: </a:t>
            </a:r>
          </a:p>
          <a:p>
            <a:pPr marL="857250" lvl="1" indent="-457200"/>
            <a:r>
              <a:rPr lang="bg-BG" dirty="0"/>
              <a:t>ОХ&lt;5,2ммлол/л;</a:t>
            </a:r>
          </a:p>
          <a:p>
            <a:pPr marL="857250" lvl="1" indent="-457200"/>
            <a:r>
              <a:rPr lang="en-US" dirty="0"/>
              <a:t>LDL-</a:t>
            </a:r>
            <a:r>
              <a:rPr lang="bg-BG" dirty="0"/>
              <a:t>хол &lt;3,0ммлол/л;</a:t>
            </a:r>
          </a:p>
          <a:p>
            <a:pPr marL="857250" lvl="1" indent="-457200"/>
            <a:r>
              <a:rPr lang="en-US" dirty="0"/>
              <a:t>HDL</a:t>
            </a:r>
            <a:r>
              <a:rPr lang="bg-BG" dirty="0"/>
              <a:t>-хол &gt;1,1ммлол/л;</a:t>
            </a:r>
          </a:p>
          <a:p>
            <a:pPr marL="857250" lvl="1" indent="-457200"/>
            <a:r>
              <a:rPr lang="bg-BG" dirty="0"/>
              <a:t>триглицериди &lt;1,7 м</a:t>
            </a:r>
          </a:p>
          <a:p>
            <a:pPr marL="0" indent="0">
              <a:buNone/>
            </a:pPr>
            <a:r>
              <a:rPr lang="bg-BG" dirty="0"/>
              <a:t>Ендогенни- </a:t>
            </a:r>
            <a:r>
              <a:rPr lang="bg-BG" sz="2400" dirty="0"/>
              <a:t>пол,възраст, наследственост.</a:t>
            </a:r>
          </a:p>
          <a:p>
            <a:pPr marL="0" indent="0">
              <a:buNone/>
            </a:pPr>
            <a:r>
              <a:rPr lang="bg-BG" dirty="0"/>
              <a:t>Екзогенни- </a:t>
            </a:r>
            <a:r>
              <a:rPr lang="bg-BG" sz="2400" dirty="0"/>
              <a:t>тютюнопушене, алкохол, стрес, обездвижване, л-ва (диуретици, КС, контрацептиви и др)</a:t>
            </a:r>
          </a:p>
        </p:txBody>
      </p:sp>
    </p:spTree>
    <p:extLst>
      <p:ext uri="{BB962C8B-B14F-4D97-AF65-F5344CB8AC3E}">
        <p14:creationId xmlns:p14="http://schemas.microsoft.com/office/powerpoint/2010/main" xmlns="" val="1510244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Клиична изява</a:t>
            </a:r>
          </a:p>
        </p:txBody>
      </p:sp>
      <p:sp>
        <p:nvSpPr>
          <p:cNvPr id="3" name="Контейнер за съдържание 2"/>
          <p:cNvSpPr>
            <a:spLocks noGrp="1"/>
          </p:cNvSpPr>
          <p:nvPr>
            <p:ph idx="1"/>
          </p:nvPr>
        </p:nvSpPr>
        <p:spPr/>
        <p:txBody>
          <a:bodyPr/>
          <a:lstStyle/>
          <a:p>
            <a:pPr marL="0" indent="0">
              <a:buNone/>
            </a:pPr>
            <a:r>
              <a:rPr lang="bg-BG" dirty="0"/>
              <a:t>Стеснение и/или запушване- до исхемия (остра или хронична) на подлежащите тъкани</a:t>
            </a:r>
          </a:p>
          <a:p>
            <a:pPr lvl="1"/>
            <a:r>
              <a:rPr lang="bg-BG" dirty="0"/>
              <a:t>ИБС</a:t>
            </a:r>
          </a:p>
          <a:p>
            <a:pPr lvl="1"/>
            <a:r>
              <a:rPr lang="bg-BG" dirty="0"/>
              <a:t>МСБ</a:t>
            </a:r>
          </a:p>
          <a:p>
            <a:pPr lvl="1"/>
            <a:r>
              <a:rPr lang="bg-BG" dirty="0"/>
              <a:t>ПАБ (ХАНДК)</a:t>
            </a:r>
          </a:p>
          <a:p>
            <a:pPr lvl="1"/>
            <a:r>
              <a:rPr lang="bg-BG" dirty="0"/>
              <a:t>Бъбречно засягане</a:t>
            </a:r>
          </a:p>
          <a:p>
            <a:pPr lvl="1"/>
            <a:r>
              <a:rPr lang="bg-BG" dirty="0"/>
              <a:t>Аорта</a:t>
            </a:r>
          </a:p>
        </p:txBody>
      </p:sp>
    </p:spTree>
    <p:extLst>
      <p:ext uri="{BB962C8B-B14F-4D97-AF65-F5344CB8AC3E}">
        <p14:creationId xmlns:p14="http://schemas.microsoft.com/office/powerpoint/2010/main" xmlns="" val="1632293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71472" y="3643314"/>
            <a:ext cx="6781800" cy="1600200"/>
          </a:xfrm>
        </p:spPr>
        <p:txBody>
          <a:bodyPr>
            <a:normAutofit fontScale="90000"/>
          </a:bodyPr>
          <a:lstStyle/>
          <a:p>
            <a:r>
              <a:rPr lang="ru-RU" sz="2400" dirty="0" smtClean="0"/>
              <a:t>Условно можем да разделим </a:t>
            </a:r>
            <a:r>
              <a:rPr lang="ru-RU" sz="2400" dirty="0" err="1" smtClean="0"/>
              <a:t>атеросклеротичните</a:t>
            </a:r>
            <a:r>
              <a:rPr lang="ru-RU" sz="2400" dirty="0" smtClean="0"/>
              <a:t> прояви на </a:t>
            </a:r>
            <a:r>
              <a:rPr lang="ru-RU" sz="2400" dirty="0" err="1" smtClean="0"/>
              <a:t>коронарна</a:t>
            </a:r>
            <a:r>
              <a:rPr lang="ru-RU" sz="2400" dirty="0" smtClean="0"/>
              <a:t> </a:t>
            </a:r>
            <a:r>
              <a:rPr lang="ru-RU" sz="2400" dirty="0" err="1" smtClean="0"/>
              <a:t>атеросклеротична</a:t>
            </a:r>
            <a:r>
              <a:rPr lang="ru-RU" sz="2400" dirty="0" smtClean="0"/>
              <a:t> </a:t>
            </a:r>
            <a:r>
              <a:rPr lang="ru-RU" sz="2400" dirty="0" err="1" smtClean="0"/>
              <a:t>болест</a:t>
            </a:r>
            <a:r>
              <a:rPr lang="ru-RU" sz="2400" dirty="0" smtClean="0"/>
              <a:t> и </a:t>
            </a:r>
            <a:r>
              <a:rPr lang="ru-RU" sz="2400" dirty="0" err="1" smtClean="0"/>
              <a:t>некоронарна</a:t>
            </a:r>
            <a:r>
              <a:rPr lang="ru-RU" sz="2400" dirty="0" smtClean="0"/>
              <a:t> атеросклероза. </a:t>
            </a:r>
            <a:r>
              <a:rPr lang="en-US" sz="2400" dirty="0" smtClean="0"/>
              <a:t/>
            </a:r>
            <a:br>
              <a:rPr lang="en-US" sz="2400" dirty="0" smtClean="0"/>
            </a:br>
            <a:r>
              <a:rPr lang="ru-RU" sz="2400" dirty="0" err="1" smtClean="0"/>
              <a:t>Коронарното</a:t>
            </a:r>
            <a:r>
              <a:rPr lang="ru-RU" sz="2400" dirty="0" smtClean="0"/>
              <a:t> </a:t>
            </a:r>
            <a:r>
              <a:rPr lang="ru-RU" sz="2400" dirty="0" err="1" smtClean="0"/>
              <a:t>засягане</a:t>
            </a:r>
            <a:r>
              <a:rPr lang="ru-RU" sz="2400" dirty="0" smtClean="0"/>
              <a:t> от </a:t>
            </a:r>
            <a:r>
              <a:rPr lang="ru-RU" sz="2400" dirty="0" err="1" smtClean="0"/>
              <a:t>атеросклерозата</a:t>
            </a:r>
            <a:r>
              <a:rPr lang="ru-RU" sz="2400" dirty="0" smtClean="0"/>
              <a:t> се </a:t>
            </a:r>
            <a:r>
              <a:rPr lang="ru-RU" sz="2400" dirty="0" err="1" smtClean="0"/>
              <a:t>представя</a:t>
            </a:r>
            <a:r>
              <a:rPr lang="ru-RU" sz="2400" dirty="0" smtClean="0"/>
              <a:t> с широк </a:t>
            </a:r>
            <a:r>
              <a:rPr lang="ru-RU" sz="2400" dirty="0" err="1" smtClean="0"/>
              <a:t>спектър</a:t>
            </a:r>
            <a:r>
              <a:rPr lang="ru-RU" sz="2400" dirty="0" smtClean="0"/>
              <a:t> от </a:t>
            </a:r>
            <a:r>
              <a:rPr lang="ru-RU" sz="2400" dirty="0" err="1" smtClean="0"/>
              <a:t>симптоми</a:t>
            </a:r>
            <a:r>
              <a:rPr lang="ru-RU" sz="2400" dirty="0" smtClean="0"/>
              <a:t>, </a:t>
            </a:r>
            <a:r>
              <a:rPr lang="ru-RU" sz="2400" dirty="0" err="1" smtClean="0"/>
              <a:t>вариращи</a:t>
            </a:r>
            <a:r>
              <a:rPr lang="ru-RU" sz="2400" dirty="0" smtClean="0"/>
              <a:t> </a:t>
            </a:r>
            <a:r>
              <a:rPr lang="ru-RU" sz="2400" dirty="0" err="1" smtClean="0"/>
              <a:t>от</a:t>
            </a:r>
            <a:r>
              <a:rPr lang="ru-RU" sz="2400" dirty="0" smtClean="0"/>
              <a:t> </a:t>
            </a:r>
            <a:r>
              <a:rPr lang="ru-RU" sz="2400" dirty="0" err="1" smtClean="0"/>
              <a:t>асимптомно</a:t>
            </a:r>
            <a:r>
              <a:rPr lang="ru-RU" sz="2400" dirty="0" smtClean="0"/>
              <a:t> </a:t>
            </a:r>
            <a:r>
              <a:rPr lang="ru-RU" sz="2400" dirty="0" err="1" smtClean="0"/>
              <a:t>протичане</a:t>
            </a:r>
            <a:r>
              <a:rPr lang="ru-RU" sz="2400" dirty="0" smtClean="0"/>
              <a:t> на </a:t>
            </a:r>
            <a:r>
              <a:rPr lang="ru-RU" sz="2400" dirty="0" err="1" smtClean="0"/>
              <a:t>заболяването</a:t>
            </a:r>
            <a:r>
              <a:rPr lang="ru-RU" sz="2400" dirty="0" smtClean="0"/>
              <a:t> или слабо </a:t>
            </a:r>
            <a:r>
              <a:rPr lang="ru-RU" sz="2400" dirty="0" err="1" smtClean="0"/>
              <a:t>изразена</a:t>
            </a:r>
            <a:r>
              <a:rPr lang="ru-RU" sz="2400" dirty="0" smtClean="0"/>
              <a:t> </a:t>
            </a:r>
            <a:r>
              <a:rPr lang="ru-RU" sz="2400" dirty="0" err="1" smtClean="0"/>
              <a:t>гръдна</a:t>
            </a:r>
            <a:r>
              <a:rPr lang="ru-RU" sz="2400" dirty="0" smtClean="0"/>
              <a:t> </a:t>
            </a:r>
            <a:r>
              <a:rPr lang="ru-RU" sz="2400" dirty="0" err="1" smtClean="0"/>
              <a:t>болка</a:t>
            </a:r>
            <a:r>
              <a:rPr lang="ru-RU" sz="2400" dirty="0" smtClean="0"/>
              <a:t>, до остро </a:t>
            </a:r>
            <a:r>
              <a:rPr lang="ru-RU" sz="2400" dirty="0" err="1" smtClean="0"/>
              <a:t>настъпила</a:t>
            </a:r>
            <a:r>
              <a:rPr lang="ru-RU" sz="2400" dirty="0" smtClean="0"/>
              <a:t> </a:t>
            </a:r>
            <a:r>
              <a:rPr lang="ru-RU" sz="2400" dirty="0" err="1" smtClean="0"/>
              <a:t>гръдна</a:t>
            </a:r>
            <a:r>
              <a:rPr lang="ru-RU" sz="2400" dirty="0" smtClean="0"/>
              <a:t> </a:t>
            </a:r>
            <a:r>
              <a:rPr lang="ru-RU" sz="2400" dirty="0" err="1" smtClean="0"/>
              <a:t>опресия</a:t>
            </a:r>
            <a:r>
              <a:rPr lang="ru-RU" sz="2400" dirty="0" smtClean="0"/>
              <a:t>, </a:t>
            </a:r>
            <a:r>
              <a:rPr lang="ru-RU" sz="2400" dirty="0" err="1" smtClean="0"/>
              <a:t>миокарден</a:t>
            </a:r>
            <a:r>
              <a:rPr lang="ru-RU" sz="2400" dirty="0" smtClean="0"/>
              <a:t> инфаркт и внезапна </a:t>
            </a:r>
            <a:r>
              <a:rPr lang="ru-RU" sz="2400" dirty="0" err="1" smtClean="0"/>
              <a:t>сърдечна</a:t>
            </a:r>
            <a:r>
              <a:rPr lang="ru-RU" sz="2400" dirty="0" smtClean="0"/>
              <a:t> </a:t>
            </a:r>
            <a:r>
              <a:rPr lang="ru-RU" sz="2400" dirty="0" err="1" smtClean="0"/>
              <a:t>смърт</a:t>
            </a:r>
            <a:r>
              <a:rPr lang="ru-RU" sz="2400" dirty="0" smtClean="0"/>
              <a:t>.</a:t>
            </a:r>
            <a:r>
              <a:rPr lang="ru-RU" sz="1400" dirty="0" smtClean="0"/>
              <a:t/>
            </a:r>
            <a:br>
              <a:rPr lang="ru-RU" sz="1400" dirty="0" smtClean="0"/>
            </a:br>
            <a:r>
              <a:rPr lang="ru-RU" sz="1400" dirty="0" smtClean="0"/>
              <a:t/>
            </a:r>
            <a:br>
              <a:rPr lang="ru-RU" sz="1400" dirty="0" smtClean="0"/>
            </a:br>
            <a:endParaRPr lang="bg-BG" sz="1400" dirty="0"/>
          </a:p>
        </p:txBody>
      </p:sp>
      <p:sp>
        <p:nvSpPr>
          <p:cNvPr id="3" name="Контейнер за дата 2"/>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353F3F3C-A60D-426C-8F94-912700854F7B}" type="slidenum">
              <a:rPr lang="bg-BG" smtClean="0"/>
              <a:pPr/>
              <a:t>9</a:t>
            </a:fld>
            <a:endParaRPr lang="bg-BG"/>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Autofit/>
          </a:bodyPr>
          <a:lstStyle/>
          <a:p>
            <a:r>
              <a:rPr lang="ru-RU" sz="2000" dirty="0" err="1" smtClean="0"/>
              <a:t>Признаците</a:t>
            </a:r>
            <a:r>
              <a:rPr lang="ru-RU" sz="2000" dirty="0" smtClean="0"/>
              <a:t> и </a:t>
            </a:r>
            <a:r>
              <a:rPr lang="ru-RU" sz="2000" dirty="0" err="1" smtClean="0"/>
              <a:t>симптомите</a:t>
            </a:r>
            <a:r>
              <a:rPr lang="ru-RU" sz="2000" dirty="0" smtClean="0"/>
              <a:t> на </a:t>
            </a:r>
            <a:r>
              <a:rPr lang="ru-RU" sz="2000" dirty="0" err="1" smtClean="0"/>
              <a:t>некоронарната</a:t>
            </a:r>
            <a:r>
              <a:rPr lang="ru-RU" sz="2000" dirty="0" smtClean="0"/>
              <a:t> атеросклероза, </a:t>
            </a:r>
            <a:r>
              <a:rPr lang="ru-RU" sz="2000" dirty="0" err="1" smtClean="0"/>
              <a:t>която</a:t>
            </a:r>
            <a:r>
              <a:rPr lang="ru-RU" sz="2000" dirty="0" smtClean="0"/>
              <a:t> </a:t>
            </a:r>
            <a:r>
              <a:rPr lang="ru-RU" sz="2000" dirty="0" err="1" smtClean="0"/>
              <a:t>засяга</a:t>
            </a:r>
            <a:r>
              <a:rPr lang="ru-RU" sz="2000" dirty="0" smtClean="0"/>
              <a:t> </a:t>
            </a:r>
            <a:r>
              <a:rPr lang="ru-RU" sz="2000" dirty="0" err="1" smtClean="0"/>
              <a:t>различни</a:t>
            </a:r>
            <a:r>
              <a:rPr lang="ru-RU" sz="2000" dirty="0" smtClean="0"/>
              <a:t> </a:t>
            </a:r>
            <a:r>
              <a:rPr lang="ru-RU" sz="2000" dirty="0" err="1" smtClean="0"/>
              <a:t>органи</a:t>
            </a:r>
            <a:r>
              <a:rPr lang="ru-RU" sz="2000" dirty="0" smtClean="0"/>
              <a:t> или </a:t>
            </a:r>
            <a:r>
              <a:rPr lang="ru-RU" sz="2000" dirty="0" err="1" smtClean="0"/>
              <a:t>системи</a:t>
            </a:r>
            <a:r>
              <a:rPr lang="ru-RU" sz="2000" dirty="0" smtClean="0"/>
              <a:t>, </a:t>
            </a:r>
            <a:r>
              <a:rPr lang="ru-RU" sz="2000" dirty="0" err="1" smtClean="0"/>
              <a:t>включват:от</a:t>
            </a:r>
            <a:r>
              <a:rPr lang="ru-RU" sz="2000" dirty="0" smtClean="0"/>
              <a:t> страна на </a:t>
            </a:r>
            <a:r>
              <a:rPr lang="ru-RU" sz="2000" dirty="0" err="1" smtClean="0"/>
              <a:t>централна</a:t>
            </a:r>
            <a:r>
              <a:rPr lang="ru-RU" sz="2000" dirty="0" smtClean="0"/>
              <a:t> нервна система - </a:t>
            </a:r>
            <a:r>
              <a:rPr lang="ru-RU" sz="2000" dirty="0" err="1" smtClean="0"/>
              <a:t>мозъчен</a:t>
            </a:r>
            <a:r>
              <a:rPr lang="ru-RU" sz="2000" dirty="0" smtClean="0"/>
              <a:t> инфаркт (</a:t>
            </a:r>
            <a:r>
              <a:rPr lang="ru-RU" sz="2000" dirty="0" err="1" smtClean="0"/>
              <a:t>инсулт</a:t>
            </a:r>
            <a:r>
              <a:rPr lang="ru-RU" sz="2000" dirty="0" smtClean="0"/>
              <a:t>), </a:t>
            </a:r>
            <a:r>
              <a:rPr lang="ru-RU" sz="2000" dirty="0" err="1" smtClean="0"/>
              <a:t>реверзибилен</a:t>
            </a:r>
            <a:r>
              <a:rPr lang="ru-RU" sz="2000" dirty="0" smtClean="0"/>
              <a:t> </a:t>
            </a:r>
            <a:r>
              <a:rPr lang="ru-RU" sz="2000" dirty="0" err="1" smtClean="0"/>
              <a:t>исхемичен</a:t>
            </a:r>
            <a:r>
              <a:rPr lang="ru-RU" sz="2000" dirty="0" smtClean="0"/>
              <a:t> </a:t>
            </a:r>
            <a:r>
              <a:rPr lang="ru-RU" sz="2000" dirty="0" err="1" smtClean="0"/>
              <a:t>неврологичен</a:t>
            </a:r>
            <a:r>
              <a:rPr lang="ru-RU" sz="2000" dirty="0" smtClean="0"/>
              <a:t> дефицит, </a:t>
            </a:r>
            <a:r>
              <a:rPr lang="ru-RU" sz="2000" dirty="0" err="1" smtClean="0"/>
              <a:t>транзиторна</a:t>
            </a:r>
            <a:r>
              <a:rPr lang="ru-RU" sz="2000" dirty="0" smtClean="0"/>
              <a:t> </a:t>
            </a:r>
            <a:r>
              <a:rPr lang="ru-RU" sz="2000" dirty="0" err="1" smtClean="0"/>
              <a:t>исхемична</a:t>
            </a:r>
            <a:r>
              <a:rPr lang="ru-RU" sz="2000" dirty="0" smtClean="0"/>
              <a:t> </a:t>
            </a:r>
            <a:r>
              <a:rPr lang="ru-RU" sz="2000" dirty="0" err="1" smtClean="0"/>
              <a:t>атакаот</a:t>
            </a:r>
            <a:r>
              <a:rPr lang="ru-RU" sz="2000" dirty="0" smtClean="0"/>
              <a:t> страна на </a:t>
            </a:r>
            <a:r>
              <a:rPr lang="ru-RU" sz="2000" dirty="0" err="1" smtClean="0"/>
              <a:t>периферна</a:t>
            </a:r>
            <a:r>
              <a:rPr lang="ru-RU" sz="2000" dirty="0" smtClean="0"/>
              <a:t> </a:t>
            </a:r>
            <a:r>
              <a:rPr lang="ru-RU" sz="2000" dirty="0" err="1" smtClean="0"/>
              <a:t>съдова</a:t>
            </a:r>
            <a:r>
              <a:rPr lang="ru-RU" sz="2000" dirty="0" smtClean="0"/>
              <a:t> система - </a:t>
            </a:r>
            <a:r>
              <a:rPr lang="ru-RU" sz="2000" dirty="0" err="1" smtClean="0"/>
              <a:t>клаудикацио</a:t>
            </a:r>
            <a:r>
              <a:rPr lang="ru-RU" sz="2000" dirty="0" smtClean="0"/>
              <a:t> </a:t>
            </a:r>
            <a:r>
              <a:rPr lang="ru-RU" sz="2000" dirty="0" err="1" smtClean="0"/>
              <a:t>интермитенс</a:t>
            </a:r>
            <a:r>
              <a:rPr lang="ru-RU" sz="2000" dirty="0" smtClean="0"/>
              <a:t>, импотенция, </a:t>
            </a:r>
            <a:r>
              <a:rPr lang="ru-RU" sz="2000" dirty="0" err="1" smtClean="0"/>
              <a:t>незарастващи</a:t>
            </a:r>
            <a:r>
              <a:rPr lang="ru-RU" sz="2000" dirty="0" smtClean="0"/>
              <a:t> </a:t>
            </a:r>
            <a:r>
              <a:rPr lang="ru-RU" sz="2000" dirty="0" err="1" smtClean="0"/>
              <a:t>ранички</a:t>
            </a:r>
            <a:r>
              <a:rPr lang="ru-RU" sz="2000" dirty="0" smtClean="0"/>
              <a:t> и инфекции на </a:t>
            </a:r>
            <a:r>
              <a:rPr lang="ru-RU" sz="2000" dirty="0" err="1" smtClean="0"/>
              <a:t>крайницитеот</a:t>
            </a:r>
            <a:r>
              <a:rPr lang="ru-RU" sz="2000" dirty="0" smtClean="0"/>
              <a:t> страна на </a:t>
            </a:r>
            <a:r>
              <a:rPr lang="ru-RU" sz="2000" dirty="0" err="1" smtClean="0"/>
              <a:t>гастроинтестинална</a:t>
            </a:r>
            <a:r>
              <a:rPr lang="ru-RU" sz="2000" dirty="0" smtClean="0"/>
              <a:t> </a:t>
            </a:r>
            <a:r>
              <a:rPr lang="ru-RU" sz="2000" dirty="0" err="1" smtClean="0"/>
              <a:t>съдова</a:t>
            </a:r>
            <a:r>
              <a:rPr lang="ru-RU" sz="2000" dirty="0" smtClean="0"/>
              <a:t> система - </a:t>
            </a:r>
            <a:r>
              <a:rPr lang="ru-RU" sz="2000" dirty="0" err="1" smtClean="0"/>
              <a:t>мезентериална</a:t>
            </a:r>
            <a:r>
              <a:rPr lang="ru-RU" sz="2000" dirty="0" smtClean="0"/>
              <a:t> ангина, </a:t>
            </a:r>
            <a:r>
              <a:rPr lang="ru-RU" sz="2000" dirty="0" err="1" smtClean="0"/>
              <a:t>характеризираща</a:t>
            </a:r>
            <a:r>
              <a:rPr lang="ru-RU" sz="2000" dirty="0" smtClean="0"/>
              <a:t> се с </a:t>
            </a:r>
            <a:r>
              <a:rPr lang="ru-RU" sz="2000" dirty="0" err="1" smtClean="0"/>
              <a:t>епигастрална</a:t>
            </a:r>
            <a:r>
              <a:rPr lang="ru-RU" sz="2000" dirty="0" smtClean="0"/>
              <a:t> или </a:t>
            </a:r>
            <a:r>
              <a:rPr lang="ru-RU" sz="2000" dirty="0" err="1" smtClean="0"/>
              <a:t>периумбиликална</a:t>
            </a:r>
            <a:r>
              <a:rPr lang="ru-RU" sz="2000" dirty="0" smtClean="0"/>
              <a:t> </a:t>
            </a:r>
            <a:r>
              <a:rPr lang="ru-RU" sz="2000" dirty="0" err="1" smtClean="0"/>
              <a:t>постпрандиална</a:t>
            </a:r>
            <a:r>
              <a:rPr lang="ru-RU" sz="2000" dirty="0" smtClean="0"/>
              <a:t> </a:t>
            </a:r>
            <a:r>
              <a:rPr lang="ru-RU" sz="2000" dirty="0" err="1" smtClean="0"/>
              <a:t>болка</a:t>
            </a:r>
            <a:r>
              <a:rPr lang="ru-RU" sz="2000" dirty="0" smtClean="0"/>
              <a:t> - </a:t>
            </a:r>
            <a:r>
              <a:rPr lang="ru-RU" sz="2000" dirty="0" err="1" smtClean="0"/>
              <a:t>възможно</a:t>
            </a:r>
            <a:r>
              <a:rPr lang="ru-RU" sz="2000" dirty="0" smtClean="0"/>
              <a:t> е да е </a:t>
            </a:r>
            <a:r>
              <a:rPr lang="ru-RU" sz="2000" dirty="0" err="1" smtClean="0"/>
              <a:t>свързана</a:t>
            </a:r>
            <a:r>
              <a:rPr lang="ru-RU" sz="2000" dirty="0" smtClean="0"/>
              <a:t> с </a:t>
            </a:r>
            <a:r>
              <a:rPr lang="ru-RU" sz="2000" dirty="0" err="1" smtClean="0"/>
              <a:t>хематемеза</a:t>
            </a:r>
            <a:r>
              <a:rPr lang="ru-RU" sz="2000" dirty="0" smtClean="0"/>
              <a:t>, </a:t>
            </a:r>
            <a:r>
              <a:rPr lang="ru-RU" sz="2000" dirty="0" err="1" smtClean="0"/>
              <a:t>хематоцхезия</a:t>
            </a:r>
            <a:r>
              <a:rPr lang="ru-RU" sz="2000" dirty="0" smtClean="0"/>
              <a:t>, мелена, </a:t>
            </a:r>
            <a:r>
              <a:rPr lang="ru-RU" sz="2000" dirty="0" err="1" smtClean="0"/>
              <a:t>диария</a:t>
            </a:r>
            <a:r>
              <a:rPr lang="ru-RU" sz="2000" dirty="0" smtClean="0"/>
              <a:t>, </a:t>
            </a:r>
            <a:r>
              <a:rPr lang="ru-RU" sz="2000" dirty="0" err="1" smtClean="0"/>
              <a:t>хранителен</a:t>
            </a:r>
            <a:r>
              <a:rPr lang="ru-RU" sz="2000" dirty="0" smtClean="0"/>
              <a:t> дефицит, </a:t>
            </a:r>
            <a:r>
              <a:rPr lang="ru-RU" sz="2000" dirty="0" err="1" smtClean="0"/>
              <a:t>загуба</a:t>
            </a:r>
            <a:r>
              <a:rPr lang="ru-RU" sz="2000" dirty="0" smtClean="0"/>
              <a:t> на </a:t>
            </a:r>
            <a:r>
              <a:rPr lang="ru-RU" sz="2000" dirty="0" err="1" smtClean="0"/>
              <a:t>тегло</a:t>
            </a:r>
            <a:r>
              <a:rPr lang="ru-RU" sz="2000" dirty="0" smtClean="0"/>
              <a:t>; аневризма на </a:t>
            </a:r>
            <a:r>
              <a:rPr lang="ru-RU" sz="2000" dirty="0" err="1" smtClean="0"/>
              <a:t>абдоминална</a:t>
            </a:r>
            <a:r>
              <a:rPr lang="ru-RU" sz="2000" dirty="0" smtClean="0"/>
              <a:t> аорта, </a:t>
            </a:r>
            <a:r>
              <a:rPr lang="ru-RU" sz="2000" dirty="0" err="1" smtClean="0"/>
              <a:t>която</a:t>
            </a:r>
            <a:r>
              <a:rPr lang="ru-RU" sz="2000" dirty="0" smtClean="0"/>
              <a:t> в </a:t>
            </a:r>
            <a:r>
              <a:rPr lang="ru-RU" sz="2000" dirty="0" err="1" smtClean="0"/>
              <a:t>повечето</a:t>
            </a:r>
            <a:r>
              <a:rPr lang="ru-RU" sz="2000" dirty="0" smtClean="0"/>
              <a:t> случаи е </a:t>
            </a:r>
            <a:r>
              <a:rPr lang="ru-RU" sz="2000" dirty="0" err="1" smtClean="0"/>
              <a:t>асимптоматична</a:t>
            </a:r>
            <a:r>
              <a:rPr lang="ru-RU" sz="2000" dirty="0" smtClean="0"/>
              <a:t>, </a:t>
            </a:r>
            <a:r>
              <a:rPr lang="ru-RU" sz="2000" dirty="0" err="1" smtClean="0"/>
              <a:t>докато</a:t>
            </a:r>
            <a:r>
              <a:rPr lang="ru-RU" sz="2000" dirty="0" smtClean="0"/>
              <a:t> не </a:t>
            </a:r>
            <a:r>
              <a:rPr lang="ru-RU" sz="2000" dirty="0" err="1" smtClean="0"/>
              <a:t>настъпят</a:t>
            </a:r>
            <a:r>
              <a:rPr lang="ru-RU" sz="2000" dirty="0" smtClean="0"/>
              <a:t> </a:t>
            </a:r>
            <a:r>
              <a:rPr lang="ru-RU" sz="2000" dirty="0" err="1" smtClean="0"/>
              <a:t>драматичните</a:t>
            </a:r>
            <a:r>
              <a:rPr lang="ru-RU" sz="2000" dirty="0" smtClean="0"/>
              <a:t> и в </a:t>
            </a:r>
            <a:r>
              <a:rPr lang="ru-RU" sz="2000" dirty="0" err="1" smtClean="0"/>
              <a:t>повечето</a:t>
            </a:r>
            <a:r>
              <a:rPr lang="ru-RU" sz="2000" dirty="0" smtClean="0"/>
              <a:t> случаи </a:t>
            </a:r>
            <a:r>
              <a:rPr lang="ru-RU" sz="2000" dirty="0" err="1" smtClean="0"/>
              <a:t>фатални</a:t>
            </a:r>
            <a:r>
              <a:rPr lang="ru-RU" sz="2000" dirty="0" smtClean="0"/>
              <a:t> </a:t>
            </a:r>
            <a:r>
              <a:rPr lang="ru-RU" sz="2000" dirty="0" err="1" smtClean="0"/>
              <a:t>симптоми</a:t>
            </a:r>
            <a:r>
              <a:rPr lang="ru-RU" sz="2000" dirty="0" smtClean="0"/>
              <a:t> на </a:t>
            </a:r>
            <a:r>
              <a:rPr lang="ru-RU" sz="2000" dirty="0" err="1" smtClean="0"/>
              <a:t>настъпила</a:t>
            </a:r>
            <a:r>
              <a:rPr lang="ru-RU" sz="2000" dirty="0" smtClean="0"/>
              <a:t> </a:t>
            </a:r>
            <a:r>
              <a:rPr lang="ru-RU" sz="2000" dirty="0" err="1" smtClean="0"/>
              <a:t>руптура</a:t>
            </a:r>
            <a:r>
              <a:rPr lang="ru-RU" sz="2000" dirty="0" smtClean="0"/>
              <a:t>.</a:t>
            </a:r>
            <a:endParaRPr lang="bg-BG" sz="2000" dirty="0"/>
          </a:p>
        </p:txBody>
      </p:sp>
      <p:sp>
        <p:nvSpPr>
          <p:cNvPr id="3" name="Контейнер за дата 2"/>
          <p:cNvSpPr>
            <a:spLocks noGrp="1"/>
          </p:cNvSpPr>
          <p:nvPr>
            <p:ph type="dt" sz="half" idx="10"/>
          </p:nvPr>
        </p:nvSpPr>
        <p:spPr/>
        <p:txBody>
          <a:bodyPr/>
          <a:lstStyle/>
          <a:p>
            <a:fld id="{273CC536-4F3D-4E22-A9F1-A3C6D40310AC}" type="datetimeFigureOut">
              <a:rPr lang="bg-BG" smtClean="0"/>
              <a:pPr/>
              <a:t>25.10.2022</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353F3F3C-A60D-426C-8F94-912700854F7B}" type="slidenum">
              <a:rPr lang="bg-BG" smtClean="0"/>
              <a:pPr/>
              <a:t>10</a:t>
            </a:fld>
            <a:endParaRPr lang="bg-BG"/>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Диагностика</a:t>
            </a:r>
          </a:p>
        </p:txBody>
      </p:sp>
      <p:sp>
        <p:nvSpPr>
          <p:cNvPr id="3" name="Контейнер за съдържание 2"/>
          <p:cNvSpPr>
            <a:spLocks noGrp="1"/>
          </p:cNvSpPr>
          <p:nvPr>
            <p:ph idx="1"/>
          </p:nvPr>
        </p:nvSpPr>
        <p:spPr>
          <a:xfrm>
            <a:off x="457200" y="1844824"/>
            <a:ext cx="8229600" cy="4281339"/>
          </a:xfrm>
        </p:spPr>
        <p:txBody>
          <a:bodyPr/>
          <a:lstStyle/>
          <a:p>
            <a:pPr marL="0" indent="0">
              <a:buNone/>
            </a:pPr>
            <a:r>
              <a:rPr lang="bg-BG" dirty="0"/>
              <a:t>Ангиография</a:t>
            </a:r>
          </a:p>
          <a:p>
            <a:pPr marL="0" indent="0">
              <a:buNone/>
            </a:pPr>
            <a:r>
              <a:rPr lang="bg-BG" dirty="0"/>
              <a:t>Ултразвук (</a:t>
            </a:r>
            <a:r>
              <a:rPr lang="en-US" dirty="0"/>
              <a:t>IVUS-</a:t>
            </a:r>
            <a:r>
              <a:rPr lang="en-US" dirty="0" err="1"/>
              <a:t>intravasular</a:t>
            </a:r>
            <a:r>
              <a:rPr lang="en-US" dirty="0"/>
              <a:t> ultrasound; IMT-</a:t>
            </a:r>
            <a:r>
              <a:rPr lang="it-IT" dirty="0"/>
              <a:t>intima-media thickness; Doppler)</a:t>
            </a:r>
          </a:p>
          <a:p>
            <a:pPr marL="0" indent="0">
              <a:buNone/>
            </a:pPr>
            <a:r>
              <a:rPr lang="it-IT" dirty="0"/>
              <a:t>KAT </a:t>
            </a:r>
            <a:r>
              <a:rPr lang="bg-BG" dirty="0"/>
              <a:t>с контраст</a:t>
            </a:r>
            <a:r>
              <a:rPr lang="it-IT" dirty="0"/>
              <a:t/>
            </a:r>
            <a:br>
              <a:rPr lang="it-IT" dirty="0"/>
            </a:br>
            <a:r>
              <a:rPr lang="it-IT" dirty="0"/>
              <a:t/>
            </a:r>
            <a:br>
              <a:rPr lang="it-IT" dirty="0"/>
            </a:br>
            <a:endParaRPr lang="bg-BG" dirty="0"/>
          </a:p>
        </p:txBody>
      </p:sp>
    </p:spTree>
    <p:extLst>
      <p:ext uri="{BB962C8B-B14F-4D97-AF65-F5344CB8AC3E}">
        <p14:creationId xmlns:p14="http://schemas.microsoft.com/office/powerpoint/2010/main" xmlns="" val="2295997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Тенденции</a:t>
            </a:r>
          </a:p>
        </p:txBody>
      </p:sp>
      <p:sp>
        <p:nvSpPr>
          <p:cNvPr id="3" name="Контейнер за съдържание 2"/>
          <p:cNvSpPr>
            <a:spLocks noGrp="1"/>
          </p:cNvSpPr>
          <p:nvPr>
            <p:ph idx="1"/>
          </p:nvPr>
        </p:nvSpPr>
        <p:spPr/>
        <p:txBody>
          <a:bodyPr/>
          <a:lstStyle/>
          <a:p>
            <a:pPr marL="0" indent="0">
              <a:buNone/>
            </a:pPr>
            <a:r>
              <a:rPr lang="bg-BG" dirty="0"/>
              <a:t>Увеличаваща се заболеваемост в световен мащаб</a:t>
            </a:r>
          </a:p>
          <a:p>
            <a:pPr marL="0" indent="0">
              <a:buNone/>
            </a:pPr>
            <a:r>
              <a:rPr lang="bg-BG" dirty="0"/>
              <a:t>Все по-млада възраст</a:t>
            </a:r>
          </a:p>
          <a:p>
            <a:pPr marL="0" indent="0">
              <a:buNone/>
            </a:pPr>
            <a:r>
              <a:rPr lang="bg-BG" dirty="0"/>
              <a:t>България е на челно място сред страните в Европа</a:t>
            </a:r>
          </a:p>
          <a:p>
            <a:pPr marL="0" indent="0">
              <a:buNone/>
            </a:pPr>
            <a:r>
              <a:rPr lang="bg-BG" dirty="0"/>
              <a:t>Профилактиката е най-доброто лечение</a:t>
            </a:r>
          </a:p>
        </p:txBody>
      </p:sp>
    </p:spTree>
    <p:extLst>
      <p:ext uri="{BB962C8B-B14F-4D97-AF65-F5344CB8AC3E}">
        <p14:creationId xmlns:p14="http://schemas.microsoft.com/office/powerpoint/2010/main" xmlns="" val="312338398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Blank Presentation">
  <a:themeElements>
    <a:clrScheme name="">
      <a:dk1>
        <a:srgbClr val="000000"/>
      </a:dk1>
      <a:lt1>
        <a:srgbClr val="FFFFFF"/>
      </a:lt1>
      <a:dk2>
        <a:srgbClr val="000000"/>
      </a:dk2>
      <a:lt2>
        <a:srgbClr val="FFFFFF"/>
      </a:lt2>
      <a:accent1>
        <a:srgbClr val="99C7D6"/>
      </a:accent1>
      <a:accent2>
        <a:srgbClr val="0DAB58"/>
      </a:accent2>
      <a:accent3>
        <a:srgbClr val="AAAAAA"/>
      </a:accent3>
      <a:accent4>
        <a:srgbClr val="DADADA"/>
      </a:accent4>
      <a:accent5>
        <a:srgbClr val="CAE0E8"/>
      </a:accent5>
      <a:accent6>
        <a:srgbClr val="0B9B4F"/>
      </a:accent6>
      <a:hlink>
        <a:srgbClr val="FEA300"/>
      </a:hlink>
      <a:folHlink>
        <a:srgbClr val="BC00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424</Words>
  <Application>Microsoft Office PowerPoint</Application>
  <PresentationFormat>Презентация на цял екран (4:3)</PresentationFormat>
  <Paragraphs>54</Paragraphs>
  <Slides>12</Slides>
  <Notes>1</Notes>
  <HiddenSlides>0</HiddenSlides>
  <MMClips>0</MMClips>
  <ScaleCrop>false</ScaleCrop>
  <HeadingPairs>
    <vt:vector size="4" baseType="variant">
      <vt:variant>
        <vt:lpstr>Тема</vt:lpstr>
      </vt:variant>
      <vt:variant>
        <vt:i4>2</vt:i4>
      </vt:variant>
      <vt:variant>
        <vt:lpstr>Заглавия на слайдовете</vt:lpstr>
      </vt:variant>
      <vt:variant>
        <vt:i4>12</vt:i4>
      </vt:variant>
    </vt:vector>
  </HeadingPairs>
  <TitlesOfParts>
    <vt:vector size="14" baseType="lpstr">
      <vt:lpstr>Blank Presentation</vt:lpstr>
      <vt:lpstr>NewsPrint</vt:lpstr>
      <vt:lpstr>Атеросклероза</vt:lpstr>
      <vt:lpstr>Определение (по СЗО)</vt:lpstr>
      <vt:lpstr>Еволюцията на атеросклерозата обикновено отнема години. Формирането на склеротичната плака е сложен процес в който вземат участие клетъчни елементи, съдовата стена, липиди, холестерол и други. Появата на симптоми и настъпване на усложнения зависи от локализацията на плаката, големината на засегнатия съд и наличието на подлежащи рискови фактори. Една от социално значимите изяви на атеросклеротичната болест е исхемичната болест на сърцето. От това заболяване страдат милиони хора по целия свят, като често се наблюдават усложнения (миокарден инфаркт, нестабилна ангина пекторис), които нелекувани навреме могат да доведат до инвалидизация или смърт. </vt:lpstr>
      <vt:lpstr>Слайд 4</vt:lpstr>
      <vt:lpstr>Характеристика</vt:lpstr>
      <vt:lpstr>Последици от Прогресията на Лезията</vt:lpstr>
      <vt:lpstr>Рискови фактори</vt:lpstr>
      <vt:lpstr>Клиична изява</vt:lpstr>
      <vt:lpstr>Условно можем да разделим атеросклеротичните прояви на коронарна атеросклеротична болест и некоронарна атеросклероза.  Коронарното засягане от атеросклерозата се представя с широк спектър от симптоми, вариращи от асимптомно протичане на заболяването или слабо изразена гръдна болка, до остро настъпила гръдна опресия, миокарден инфаркт и внезапна сърдечна смърт.  </vt:lpstr>
      <vt:lpstr>Признаците и симптомите на некоронарната атеросклероза, която засяга различни органи или системи, включват:от страна на централна нервна система - мозъчен инфаркт (инсулт), реверзибилен исхемичен неврологичен дефицит, транзиторна исхемична атакаот страна на периферна съдова система - клаудикацио интермитенс, импотенция, незарастващи ранички и инфекции на крайницитеот страна на гастроинтестинална съдова система - мезентериална ангина, характеризираща се с епигастрална или периумбиликална постпрандиална болка - възможно е да е свързана с хематемеза, хематоцхезия, мелена, диария, хранителен дефицит, загуба на тегло; аневризма на абдоминална аорта, която в повечето случаи е асимптоматична, докато не настъпят драматичните и в повечето случаи фатални симптоми на настъпила руптура.</vt:lpstr>
      <vt:lpstr>Диагностика</vt:lpstr>
      <vt:lpstr>Тенденции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BG</dc:creator>
  <cp:lastModifiedBy>User</cp:lastModifiedBy>
  <cp:revision>27</cp:revision>
  <dcterms:created xsi:type="dcterms:W3CDTF">2016-08-07T14:16:13Z</dcterms:created>
  <dcterms:modified xsi:type="dcterms:W3CDTF">2022-10-25T09:32:45Z</dcterms:modified>
</cp:coreProperties>
</file>