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6" r:id="rId9"/>
    <p:sldId id="273" r:id="rId10"/>
    <p:sldId id="262" r:id="rId11"/>
    <p:sldId id="269" r:id="rId12"/>
    <p:sldId id="263" r:id="rId13"/>
    <p:sldId id="270" r:id="rId14"/>
    <p:sldId id="271" r:id="rId15"/>
    <p:sldId id="272" r:id="rId16"/>
    <p:sldId id="267" r:id="rId17"/>
    <p:sldId id="264" r:id="rId18"/>
    <p:sldId id="274" r:id="rId19"/>
    <p:sldId id="275" r:id="rId20"/>
    <p:sldId id="268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Дихателна недостатъчност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A09377F5-7DA4-88D4-9BF1-D99B6CA602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/>
              <a:t>Дихателната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en-US" dirty="0"/>
              <a:t> (</a:t>
            </a:r>
            <a:r>
              <a:rPr lang="bg-BG" dirty="0"/>
              <a:t>лат.-</a:t>
            </a:r>
            <a:r>
              <a:rPr lang="en-GB" dirty="0" err="1"/>
              <a:t>Insufficientia</a:t>
            </a:r>
            <a:r>
              <a:rPr lang="en-GB" dirty="0"/>
              <a:t> </a:t>
            </a:r>
            <a:r>
              <a:rPr lang="en-GB" dirty="0" err="1"/>
              <a:t>respiratoria</a:t>
            </a:r>
            <a:r>
              <a:rPr lang="bg-BG" dirty="0"/>
              <a:t>)</a:t>
            </a:r>
            <a:r>
              <a:rPr lang="ru-RU" dirty="0"/>
              <a:t> е </a:t>
            </a:r>
            <a:r>
              <a:rPr lang="ru-RU" dirty="0" err="1"/>
              <a:t>състояние</a:t>
            </a:r>
            <a:r>
              <a:rPr lang="ru-RU" dirty="0"/>
              <a:t> (остро или </a:t>
            </a:r>
            <a:r>
              <a:rPr lang="ru-RU" dirty="0" err="1"/>
              <a:t>хронично</a:t>
            </a:r>
            <a:r>
              <a:rPr lang="ru-RU" dirty="0"/>
              <a:t>), при </a:t>
            </a:r>
            <a:r>
              <a:rPr lang="ru-RU" dirty="0" err="1"/>
              <a:t>което</a:t>
            </a:r>
            <a:r>
              <a:rPr lang="ru-RU" dirty="0"/>
              <a:t> е нарушена </a:t>
            </a:r>
            <a:r>
              <a:rPr lang="ru-RU" dirty="0" err="1"/>
              <a:t>обмяната</a:t>
            </a:r>
            <a:r>
              <a:rPr lang="ru-RU" dirty="0"/>
              <a:t> на кислорода и/или </a:t>
            </a:r>
            <a:r>
              <a:rPr lang="ru-RU" dirty="0" err="1"/>
              <a:t>въглеродния</a:t>
            </a:r>
            <a:r>
              <a:rPr lang="ru-RU" dirty="0"/>
              <a:t> диоксид между </a:t>
            </a:r>
            <a:r>
              <a:rPr lang="ru-RU" dirty="0" err="1"/>
              <a:t>атмосферата</a:t>
            </a:r>
            <a:r>
              <a:rPr lang="ru-RU" dirty="0"/>
              <a:t> и </a:t>
            </a:r>
            <a:r>
              <a:rPr lang="ru-RU" dirty="0" err="1"/>
              <a:t>кръвта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нарушението</a:t>
            </a:r>
            <a:r>
              <a:rPr lang="ru-RU" dirty="0"/>
              <a:t> е в белите </a:t>
            </a:r>
            <a:r>
              <a:rPr lang="ru-RU" dirty="0" err="1"/>
              <a:t>дробове</a:t>
            </a:r>
            <a:r>
              <a:rPr lang="ru-RU" dirty="0"/>
              <a:t> или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Развива</a:t>
            </a:r>
            <a:r>
              <a:rPr lang="ru-RU" dirty="0"/>
              <a:t> се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хипоксемия</a:t>
            </a:r>
            <a:r>
              <a:rPr lang="ru-RU" dirty="0"/>
              <a:t>(↓рО2&lt;80ммЖ), с или без </a:t>
            </a:r>
            <a:r>
              <a:rPr lang="ru-RU" dirty="0" err="1">
                <a:solidFill>
                  <a:srgbClr val="FF0000"/>
                </a:solidFill>
              </a:rPr>
              <a:t>хиперкапния</a:t>
            </a:r>
            <a:r>
              <a:rPr lang="ru-RU" dirty="0"/>
              <a:t> (↑рСО2&gt;46ммЖ).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6439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bg-BG" dirty="0"/>
              <a:t>Анатомия на ДС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96752"/>
            <a:ext cx="6552728" cy="5328592"/>
          </a:xfrm>
        </p:spPr>
      </p:pic>
    </p:spTree>
    <p:extLst>
      <p:ext uri="{BB962C8B-B14F-4D97-AF65-F5344CB8AC3E}">
        <p14:creationId xmlns:p14="http://schemas.microsoft.com/office/powerpoint/2010/main" val="43743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Етиология(причини):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036496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От страна на </a:t>
            </a:r>
            <a:r>
              <a:rPr lang="ru-RU" dirty="0">
                <a:solidFill>
                  <a:srgbClr val="FF0000"/>
                </a:solidFill>
              </a:rPr>
              <a:t>белите </a:t>
            </a:r>
            <a:r>
              <a:rPr lang="ru-RU" dirty="0" err="1">
                <a:solidFill>
                  <a:srgbClr val="FF0000"/>
                </a:solidFill>
              </a:rPr>
              <a:t>дробове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дихателните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пътища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– </a:t>
            </a:r>
            <a:r>
              <a:rPr lang="ru-RU" b="1" dirty="0" err="1"/>
              <a:t>Плеврални</a:t>
            </a:r>
            <a:r>
              <a:rPr lang="ru-RU" b="1" dirty="0"/>
              <a:t> </a:t>
            </a:r>
            <a:r>
              <a:rPr lang="ru-RU" b="1" dirty="0" err="1"/>
              <a:t>увреждания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плеврални</a:t>
            </a:r>
            <a:r>
              <a:rPr lang="ru-RU" dirty="0"/>
              <a:t> </a:t>
            </a:r>
            <a:r>
              <a:rPr lang="ru-RU" dirty="0" err="1"/>
              <a:t>изливи</a:t>
            </a:r>
            <a:r>
              <a:rPr lang="ru-RU" dirty="0"/>
              <a:t>, пневмоторакс.</a:t>
            </a:r>
            <a:br>
              <a:rPr lang="ru-RU" dirty="0"/>
            </a:br>
            <a:r>
              <a:rPr lang="ru-RU" dirty="0"/>
              <a:t>– </a:t>
            </a:r>
            <a:r>
              <a:rPr lang="ru-RU" b="1" dirty="0"/>
              <a:t>Обструкция на </a:t>
            </a:r>
            <a:r>
              <a:rPr lang="ru-RU" b="1" dirty="0" err="1"/>
              <a:t>дихателните</a:t>
            </a:r>
            <a:r>
              <a:rPr lang="ru-RU" b="1" dirty="0"/>
              <a:t> </a:t>
            </a:r>
            <a:r>
              <a:rPr lang="ru-RU" b="1" dirty="0" err="1"/>
              <a:t>пътища</a:t>
            </a:r>
            <a:r>
              <a:rPr lang="ru-RU" b="1" dirty="0"/>
              <a:t> </a:t>
            </a:r>
            <a:r>
              <a:rPr lang="ru-RU" dirty="0"/>
              <a:t>– чуждо </a:t>
            </a:r>
            <a:r>
              <a:rPr lang="ru-RU" dirty="0" err="1"/>
              <a:t>тяло</a:t>
            </a:r>
            <a:r>
              <a:rPr lang="ru-RU" dirty="0"/>
              <a:t>, </a:t>
            </a:r>
            <a:r>
              <a:rPr lang="ru-RU" dirty="0" err="1"/>
              <a:t>оток</a:t>
            </a:r>
            <a:r>
              <a:rPr lang="ru-RU" dirty="0"/>
              <a:t> на </a:t>
            </a:r>
            <a:r>
              <a:rPr lang="ru-RU" dirty="0" err="1"/>
              <a:t>ларинкса</a:t>
            </a:r>
            <a:r>
              <a:rPr lang="ru-RU" dirty="0"/>
              <a:t>, стеноза на </a:t>
            </a:r>
            <a:r>
              <a:rPr lang="ru-RU" dirty="0" err="1"/>
              <a:t>ларинкса</a:t>
            </a:r>
            <a:r>
              <a:rPr lang="ru-RU" dirty="0"/>
              <a:t>, </a:t>
            </a:r>
            <a:r>
              <a:rPr lang="ru-RU" dirty="0" err="1"/>
              <a:t>трахеята</a:t>
            </a:r>
            <a:r>
              <a:rPr lang="ru-RU" dirty="0"/>
              <a:t>, бронхите.</a:t>
            </a:r>
            <a:br>
              <a:rPr lang="ru-RU" dirty="0"/>
            </a:br>
            <a:r>
              <a:rPr lang="ru-RU" dirty="0"/>
              <a:t>– </a:t>
            </a:r>
            <a:r>
              <a:rPr lang="ru-RU" b="1" dirty="0" err="1"/>
              <a:t>Белодробни</a:t>
            </a:r>
            <a:r>
              <a:rPr lang="ru-RU" b="1" dirty="0"/>
              <a:t> </a:t>
            </a:r>
            <a:r>
              <a:rPr lang="ru-RU" b="1" dirty="0" err="1"/>
              <a:t>заболявания</a:t>
            </a:r>
            <a:r>
              <a:rPr lang="ru-RU" b="1" dirty="0"/>
              <a:t> </a:t>
            </a:r>
            <a:r>
              <a:rPr lang="ru-RU" dirty="0"/>
              <a:t>– пневмония,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, </a:t>
            </a:r>
            <a:r>
              <a:rPr lang="ru-RU" dirty="0" err="1"/>
              <a:t>бронхиална</a:t>
            </a:r>
            <a:r>
              <a:rPr lang="ru-RU" dirty="0"/>
              <a:t> астма,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тромбоемболизъм</a:t>
            </a:r>
            <a:r>
              <a:rPr lang="ru-RU" dirty="0"/>
              <a:t>, </a:t>
            </a:r>
            <a:r>
              <a:rPr lang="ru-RU" dirty="0" err="1"/>
              <a:t>емфизем</a:t>
            </a:r>
            <a:r>
              <a:rPr lang="ru-RU" dirty="0"/>
              <a:t>, </a:t>
            </a:r>
            <a:r>
              <a:rPr lang="ru-RU" dirty="0" err="1"/>
              <a:t>пневмокониози</a:t>
            </a:r>
            <a:r>
              <a:rPr lang="ru-RU" dirty="0"/>
              <a:t> и др.</a:t>
            </a:r>
            <a:br>
              <a:rPr lang="ru-RU" dirty="0"/>
            </a:br>
            <a:r>
              <a:rPr lang="ru-RU" dirty="0"/>
              <a:t>– </a:t>
            </a:r>
            <a:r>
              <a:rPr lang="ru-RU" b="1" dirty="0"/>
              <a:t>Деформация на </a:t>
            </a:r>
            <a:r>
              <a:rPr lang="ru-RU" b="1" dirty="0" err="1"/>
              <a:t>гръдния</a:t>
            </a:r>
            <a:r>
              <a:rPr lang="ru-RU" b="1" dirty="0"/>
              <a:t> кош </a:t>
            </a:r>
            <a:r>
              <a:rPr lang="ru-RU" dirty="0"/>
              <a:t>– сколиоза, </a:t>
            </a:r>
            <a:r>
              <a:rPr lang="ru-RU" dirty="0" err="1"/>
              <a:t>кифосколиоза</a:t>
            </a:r>
            <a:r>
              <a:rPr lang="ru-RU" dirty="0"/>
              <a:t>, </a:t>
            </a:r>
            <a:r>
              <a:rPr lang="ru-RU" dirty="0" err="1"/>
              <a:t>гръдна</a:t>
            </a:r>
            <a:r>
              <a:rPr lang="ru-RU" dirty="0"/>
              <a:t> травма, фрактура на </a:t>
            </a:r>
            <a:r>
              <a:rPr lang="ru-RU" dirty="0" err="1"/>
              <a:t>ребрата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10662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Етиология(причини):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Сърдечно-съдови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заболявания</a:t>
            </a:r>
            <a:r>
              <a:rPr lang="ru-RU" dirty="0"/>
              <a:t>: </a:t>
            </a:r>
          </a:p>
          <a:p>
            <a:pPr marL="0" indent="0">
              <a:buNone/>
            </a:pPr>
            <a:r>
              <a:rPr lang="ru-RU" dirty="0" err="1"/>
              <a:t>вродени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, </a:t>
            </a:r>
            <a:r>
              <a:rPr lang="ru-RU" dirty="0" err="1"/>
              <a:t>левостранна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остра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исхемия,ритъмни</a:t>
            </a:r>
            <a:r>
              <a:rPr lang="ru-RU" dirty="0"/>
              <a:t> нарушения;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Нервномускулни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заболявания</a:t>
            </a:r>
            <a:r>
              <a:rPr lang="ru-RU" dirty="0"/>
              <a:t>: </a:t>
            </a:r>
          </a:p>
          <a:p>
            <a:pPr marL="0" indent="0">
              <a:buNone/>
            </a:pPr>
            <a:r>
              <a:rPr lang="ru-RU" dirty="0" err="1"/>
              <a:t>мозъчен</a:t>
            </a:r>
            <a:r>
              <a:rPr lang="ru-RU" dirty="0"/>
              <a:t> </a:t>
            </a:r>
            <a:r>
              <a:rPr lang="ru-RU" dirty="0" err="1"/>
              <a:t>инсулт</a:t>
            </a:r>
            <a:r>
              <a:rPr lang="ru-RU" dirty="0"/>
              <a:t>, </a:t>
            </a:r>
            <a:r>
              <a:rPr lang="ru-RU" dirty="0" err="1"/>
              <a:t>тумори</a:t>
            </a:r>
            <a:r>
              <a:rPr lang="ru-RU" dirty="0"/>
              <a:t>, </a:t>
            </a:r>
            <a:r>
              <a:rPr lang="ru-RU" dirty="0" err="1"/>
              <a:t>травми</a:t>
            </a:r>
            <a:r>
              <a:rPr lang="ru-RU" dirty="0"/>
              <a:t>, полиомиелит, миастения гравис, </a:t>
            </a:r>
            <a:r>
              <a:rPr lang="ru-RU" dirty="0" err="1"/>
              <a:t>мускулна</a:t>
            </a:r>
            <a:r>
              <a:rPr lang="ru-RU" dirty="0"/>
              <a:t> дистрофия 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73238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Етиология(причини):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>
                <a:solidFill>
                  <a:srgbClr val="FF0000"/>
                </a:solidFill>
              </a:rPr>
              <a:t>кръвта</a:t>
            </a:r>
            <a:r>
              <a:rPr lang="ru-RU" dirty="0"/>
              <a:t> –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при остра </a:t>
            </a:r>
            <a:r>
              <a:rPr lang="ru-RU" dirty="0" err="1"/>
              <a:t>кръвозагуба</a:t>
            </a:r>
            <a:r>
              <a:rPr lang="ru-RU" dirty="0"/>
              <a:t> или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видове</a:t>
            </a:r>
            <a:r>
              <a:rPr lang="ru-RU" dirty="0"/>
              <a:t> анемия, </a:t>
            </a:r>
            <a:r>
              <a:rPr lang="ru-RU" dirty="0" err="1"/>
              <a:t>нарушени</a:t>
            </a:r>
            <a:r>
              <a:rPr lang="ru-RU" dirty="0"/>
              <a:t> </a:t>
            </a:r>
            <a:r>
              <a:rPr lang="ru-RU" dirty="0" err="1"/>
              <a:t>киселинно-алкални</a:t>
            </a:r>
            <a:r>
              <a:rPr lang="ru-RU" dirty="0"/>
              <a:t> показатели при </a:t>
            </a:r>
            <a:r>
              <a:rPr lang="ru-RU" dirty="0" err="1"/>
              <a:t>ендокринни</a:t>
            </a:r>
            <a:r>
              <a:rPr lang="ru-RU" dirty="0"/>
              <a:t>, </a:t>
            </a:r>
            <a:r>
              <a:rPr lang="ru-RU" dirty="0" err="1"/>
              <a:t>бъбречни</a:t>
            </a:r>
            <a:r>
              <a:rPr lang="ru-RU" dirty="0"/>
              <a:t>, </a:t>
            </a:r>
            <a:r>
              <a:rPr lang="ru-RU" dirty="0" err="1"/>
              <a:t>чернодробни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5. </a:t>
            </a:r>
            <a:r>
              <a:rPr lang="ru-RU" dirty="0">
                <a:solidFill>
                  <a:srgbClr val="FF0000"/>
                </a:solidFill>
              </a:rPr>
              <a:t>Интоксикация</a:t>
            </a:r>
            <a:r>
              <a:rPr lang="ru-RU" dirty="0"/>
              <a:t> с </a:t>
            </a:r>
            <a:r>
              <a:rPr lang="ru-RU" dirty="0" err="1"/>
              <a:t>арсен</a:t>
            </a:r>
            <a:r>
              <a:rPr lang="ru-RU" dirty="0"/>
              <a:t>, фосфор, </a:t>
            </a:r>
            <a:r>
              <a:rPr lang="ru-RU" dirty="0" err="1"/>
              <a:t>алкохол</a:t>
            </a:r>
            <a:r>
              <a:rPr lang="ru-RU" dirty="0"/>
              <a:t>, </a:t>
            </a:r>
            <a:r>
              <a:rPr lang="ru-RU" dirty="0" err="1"/>
              <a:t>цианови</a:t>
            </a:r>
            <a:r>
              <a:rPr lang="ru-RU" dirty="0"/>
              <a:t> </a:t>
            </a:r>
            <a:r>
              <a:rPr lang="ru-RU" dirty="0" err="1"/>
              <a:t>съединения</a:t>
            </a:r>
            <a:r>
              <a:rPr lang="ru-RU" dirty="0"/>
              <a:t>, </a:t>
            </a:r>
            <a:r>
              <a:rPr lang="ru-RU" dirty="0" err="1"/>
              <a:t>медикаменти</a:t>
            </a:r>
            <a:r>
              <a:rPr lang="ru-RU" dirty="0"/>
              <a:t> (</a:t>
            </a:r>
            <a:r>
              <a:rPr lang="ru-RU" dirty="0" err="1"/>
              <a:t>опиати</a:t>
            </a:r>
            <a:r>
              <a:rPr lang="ru-RU" dirty="0"/>
              <a:t>, </a:t>
            </a:r>
            <a:r>
              <a:rPr lang="ru-RU" dirty="0" err="1"/>
              <a:t>седативни</a:t>
            </a:r>
            <a:r>
              <a:rPr lang="ru-RU" dirty="0"/>
              <a:t> средства, </a:t>
            </a:r>
            <a:r>
              <a:rPr lang="ru-RU" dirty="0" err="1"/>
              <a:t>антидепресанти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/>
              <a:t>6. </a:t>
            </a:r>
            <a:r>
              <a:rPr lang="ru-RU" dirty="0" err="1">
                <a:solidFill>
                  <a:srgbClr val="FF0000"/>
                </a:solidFill>
              </a:rPr>
              <a:t>Други</a:t>
            </a:r>
            <a:r>
              <a:rPr lang="ru-RU" dirty="0"/>
              <a:t> – </a:t>
            </a:r>
            <a:r>
              <a:rPr lang="ru-RU" dirty="0" err="1"/>
              <a:t>понижаване</a:t>
            </a:r>
            <a:r>
              <a:rPr lang="ru-RU" dirty="0"/>
              <a:t> на РаО</a:t>
            </a:r>
            <a:r>
              <a:rPr lang="ru-RU" baseline="-25000" dirty="0"/>
              <a:t>2</a:t>
            </a:r>
            <a:r>
              <a:rPr lang="ru-RU" dirty="0"/>
              <a:t> при </a:t>
            </a:r>
            <a:r>
              <a:rPr lang="ru-RU" dirty="0" err="1"/>
              <a:t>изкачване</a:t>
            </a:r>
            <a:r>
              <a:rPr lang="ru-RU" dirty="0"/>
              <a:t> на </a:t>
            </a:r>
            <a:r>
              <a:rPr lang="ru-RU" dirty="0" err="1"/>
              <a:t>височини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60720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bg-BG" dirty="0"/>
              <a:t>Патогенеза(механизъм):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вентилацията</a:t>
            </a:r>
            <a:r>
              <a:rPr lang="ru-RU" dirty="0">
                <a:solidFill>
                  <a:srgbClr val="FF0000"/>
                </a:solidFill>
              </a:rPr>
              <a:t>(</a:t>
            </a:r>
            <a:r>
              <a:rPr lang="ru-RU" dirty="0" err="1">
                <a:solidFill>
                  <a:srgbClr val="FF0000"/>
                </a:solidFill>
              </a:rPr>
              <a:t>дишането</a:t>
            </a:r>
            <a:r>
              <a:rPr lang="ru-RU" dirty="0">
                <a:solidFill>
                  <a:srgbClr val="FF0000"/>
                </a:solidFill>
              </a:rPr>
              <a:t>)</a:t>
            </a:r>
            <a:r>
              <a:rPr lang="ru-RU" dirty="0"/>
              <a:t> –  </a:t>
            </a:r>
          </a:p>
          <a:p>
            <a:pPr marL="457200" indent="-457200"/>
            <a:r>
              <a:rPr lang="ru-RU" dirty="0" err="1">
                <a:solidFill>
                  <a:srgbClr val="FF0000"/>
                </a:solidFill>
              </a:rPr>
              <a:t>обструктивен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/>
              <a:t>(с нарушена </a:t>
            </a:r>
            <a:r>
              <a:rPr lang="ru-RU" dirty="0" err="1"/>
              <a:t>проходимост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спазъм</a:t>
            </a:r>
            <a:r>
              <a:rPr lang="ru-RU" dirty="0"/>
              <a:t>, едем на </a:t>
            </a:r>
            <a:r>
              <a:rPr lang="ru-RU" dirty="0" err="1"/>
              <a:t>лигавицата</a:t>
            </a:r>
            <a:r>
              <a:rPr lang="ru-RU" dirty="0"/>
              <a:t> и </a:t>
            </a:r>
            <a:r>
              <a:rPr lang="ru-RU" dirty="0" err="1"/>
              <a:t>задръжка</a:t>
            </a:r>
            <a:r>
              <a:rPr lang="ru-RU" dirty="0"/>
              <a:t> на </a:t>
            </a:r>
            <a:r>
              <a:rPr lang="ru-RU" dirty="0" err="1"/>
              <a:t>гъст</a:t>
            </a:r>
            <a:r>
              <a:rPr lang="ru-RU" dirty="0"/>
              <a:t> секрет), </a:t>
            </a:r>
          </a:p>
          <a:p>
            <a:pPr marL="457200" indent="-457200"/>
            <a:r>
              <a:rPr lang="ru-RU" dirty="0" err="1">
                <a:solidFill>
                  <a:srgbClr val="FF0000"/>
                </a:solidFill>
              </a:rPr>
              <a:t>рестриктивен</a:t>
            </a:r>
            <a:r>
              <a:rPr lang="ru-RU" dirty="0"/>
              <a:t> (</a:t>
            </a:r>
            <a:r>
              <a:rPr lang="ru-RU" dirty="0" err="1"/>
              <a:t>ампутационен</a:t>
            </a:r>
            <a:r>
              <a:rPr lang="ru-RU" dirty="0"/>
              <a:t>) синдром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снижени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обеми</a:t>
            </a:r>
            <a:r>
              <a:rPr lang="ru-RU" dirty="0"/>
              <a:t> и </a:t>
            </a:r>
            <a:r>
              <a:rPr lang="ru-RU" dirty="0" err="1"/>
              <a:t>вентилационни</a:t>
            </a:r>
            <a:r>
              <a:rPr lang="ru-RU" dirty="0"/>
              <a:t> </a:t>
            </a:r>
            <a:r>
              <a:rPr lang="ru-RU" dirty="0" err="1"/>
              <a:t>резерви</a:t>
            </a:r>
            <a:r>
              <a:rPr lang="ru-RU" dirty="0"/>
              <a:t> (при </a:t>
            </a:r>
            <a:r>
              <a:rPr lang="ru-RU" dirty="0" err="1"/>
              <a:t>емфизем</a:t>
            </a:r>
            <a:r>
              <a:rPr lang="ru-RU" dirty="0"/>
              <a:t>, </a:t>
            </a:r>
            <a:r>
              <a:rPr lang="ru-RU" dirty="0" err="1"/>
              <a:t>пневмофибрози</a:t>
            </a:r>
            <a:r>
              <a:rPr lang="ru-RU" dirty="0"/>
              <a:t>)</a:t>
            </a:r>
          </a:p>
          <a:p>
            <a:pPr marL="457200" indent="-457200"/>
            <a:r>
              <a:rPr lang="ru-RU" dirty="0" err="1">
                <a:solidFill>
                  <a:srgbClr val="FF0000"/>
                </a:solidFill>
              </a:rPr>
              <a:t>смесен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вентилаторен</a:t>
            </a:r>
            <a:r>
              <a:rPr lang="ru-RU" dirty="0">
                <a:solidFill>
                  <a:srgbClr val="FF0000"/>
                </a:solidFill>
              </a:rPr>
              <a:t> синдром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/>
              <a:t>Нарушено </a:t>
            </a:r>
            <a:r>
              <a:rPr lang="ru-RU" dirty="0" err="1">
                <a:solidFill>
                  <a:srgbClr val="FF0000"/>
                </a:solidFill>
              </a:rPr>
              <a:t>разпределение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газовете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кръвта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 белите </a:t>
            </a:r>
            <a:r>
              <a:rPr lang="ru-RU" dirty="0" err="1"/>
              <a:t>дробове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>
                <a:solidFill>
                  <a:srgbClr val="FF0000"/>
                </a:solidFill>
              </a:rPr>
              <a:t>Дифузионни</a:t>
            </a:r>
            <a:r>
              <a:rPr lang="ru-RU" dirty="0">
                <a:solidFill>
                  <a:srgbClr val="FF0000"/>
                </a:solidFill>
              </a:rPr>
              <a:t> нарушения </a:t>
            </a:r>
            <a:r>
              <a:rPr lang="ru-RU" dirty="0"/>
              <a:t>– нарушено </a:t>
            </a:r>
            <a:r>
              <a:rPr lang="ru-RU" dirty="0" err="1"/>
              <a:t>преминаване</a:t>
            </a:r>
            <a:r>
              <a:rPr lang="ru-RU" dirty="0"/>
              <a:t> на </a:t>
            </a:r>
            <a:r>
              <a:rPr lang="ru-RU" dirty="0" err="1"/>
              <a:t>газовете</a:t>
            </a:r>
            <a:r>
              <a:rPr lang="ru-RU" dirty="0"/>
              <a:t> от </a:t>
            </a:r>
            <a:r>
              <a:rPr lang="ru-RU" dirty="0" err="1"/>
              <a:t>алвеолите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кръвта</a:t>
            </a:r>
            <a:r>
              <a:rPr lang="ru-RU" dirty="0"/>
              <a:t> и/или обратно- при </a:t>
            </a:r>
            <a:r>
              <a:rPr lang="ru-RU" dirty="0" err="1"/>
              <a:t>колагенози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Анатомични</a:t>
            </a:r>
            <a:r>
              <a:rPr lang="ru-RU" dirty="0"/>
              <a:t> и </a:t>
            </a:r>
            <a:r>
              <a:rPr lang="ru-RU" dirty="0" err="1"/>
              <a:t>функционални</a:t>
            </a:r>
            <a:r>
              <a:rPr lang="ru-RU" dirty="0"/>
              <a:t> </a:t>
            </a:r>
            <a:r>
              <a:rPr lang="ru-RU" dirty="0" err="1"/>
              <a:t>шънтове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Алвеоларна</a:t>
            </a:r>
            <a:r>
              <a:rPr lang="ru-RU" dirty="0"/>
              <a:t> </a:t>
            </a:r>
            <a:r>
              <a:rPr lang="ru-RU" dirty="0" err="1"/>
              <a:t>хиповентилация</a:t>
            </a:r>
            <a:r>
              <a:rPr lang="ru-RU" dirty="0"/>
              <a:t> (</a:t>
            </a:r>
            <a:r>
              <a:rPr lang="ru-RU" dirty="0" err="1"/>
              <a:t>хипнотици</a:t>
            </a:r>
            <a:r>
              <a:rPr lang="ru-RU" dirty="0"/>
              <a:t>, </a:t>
            </a:r>
            <a:r>
              <a:rPr lang="ru-RU" dirty="0" err="1"/>
              <a:t>опиати</a:t>
            </a:r>
            <a:r>
              <a:rPr lang="ru-RU" dirty="0"/>
              <a:t> и др.)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07241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6104"/>
          </a:xfrm>
        </p:spPr>
        <p:txBody>
          <a:bodyPr/>
          <a:lstStyle/>
          <a:p>
            <a:r>
              <a:rPr lang="bg-BG" dirty="0"/>
              <a:t>Патогенеза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8208912" cy="4680520"/>
          </a:xfrm>
        </p:spPr>
      </p:pic>
    </p:spTree>
    <p:extLst>
      <p:ext uri="{BB962C8B-B14F-4D97-AF65-F5344CB8AC3E}">
        <p14:creationId xmlns:p14="http://schemas.microsoft.com/office/powerpoint/2010/main" val="423785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Етиологична класификация: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600400"/>
          </a:xfrm>
        </p:spPr>
        <p:txBody>
          <a:bodyPr/>
          <a:lstStyle/>
          <a:p>
            <a:r>
              <a:rPr lang="ru-RU" dirty="0" err="1"/>
              <a:t>първично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, </a:t>
            </a:r>
          </a:p>
          <a:p>
            <a:r>
              <a:rPr lang="ru-RU" dirty="0" err="1"/>
              <a:t>извън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, </a:t>
            </a:r>
          </a:p>
          <a:p>
            <a:r>
              <a:rPr lang="ru-RU" dirty="0"/>
              <a:t>вторично </a:t>
            </a:r>
            <a:r>
              <a:rPr lang="ru-RU" dirty="0" err="1"/>
              <a:t>белодробна</a:t>
            </a:r>
            <a:r>
              <a:rPr lang="ru-RU" dirty="0"/>
              <a:t> – АRDS и </a:t>
            </a:r>
            <a:r>
              <a:rPr lang="ru-RU" dirty="0" err="1"/>
              <a:t>др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34699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ru-RU" b="1" dirty="0" err="1"/>
              <a:t>Класификация</a:t>
            </a:r>
            <a:r>
              <a:rPr lang="ru-RU" b="1" dirty="0"/>
              <a:t>:</a:t>
            </a:r>
            <a:r>
              <a:rPr lang="ru-RU" dirty="0"/>
              <a:t> </a:t>
            </a:r>
            <a:r>
              <a:rPr lang="ru-RU" sz="2700" dirty="0"/>
              <a:t>(</a:t>
            </a:r>
            <a:r>
              <a:rPr lang="ru-RU" sz="2700" dirty="0" err="1"/>
              <a:t>според</a:t>
            </a:r>
            <a:r>
              <a:rPr lang="ru-RU" sz="2700" dirty="0"/>
              <a:t> </a:t>
            </a:r>
            <a:r>
              <a:rPr lang="ru-RU" sz="2700" dirty="0" err="1"/>
              <a:t>бързината</a:t>
            </a:r>
            <a:r>
              <a:rPr lang="ru-RU" sz="2700" dirty="0"/>
              <a:t> на развитие)</a:t>
            </a:r>
            <a:endParaRPr lang="bg-BG" sz="27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Остра ДН</a:t>
            </a:r>
            <a:r>
              <a:rPr lang="ru-RU" dirty="0"/>
              <a:t>- </a:t>
            </a:r>
            <a:r>
              <a:rPr lang="ru-RU" dirty="0" err="1"/>
              <a:t>възниква</a:t>
            </a:r>
            <a:r>
              <a:rPr lang="ru-RU" dirty="0"/>
              <a:t> остро (за </a:t>
            </a:r>
            <a:r>
              <a:rPr lang="ru-RU" dirty="0" err="1"/>
              <a:t>часове</a:t>
            </a:r>
            <a:r>
              <a:rPr lang="ru-RU" dirty="0"/>
              <a:t> или дни). </a:t>
            </a:r>
            <a:r>
              <a:rPr lang="ru-RU" dirty="0" err="1"/>
              <a:t>Прогресира</a:t>
            </a:r>
            <a:r>
              <a:rPr lang="ru-RU" dirty="0"/>
              <a:t> </a:t>
            </a:r>
            <a:r>
              <a:rPr lang="ru-RU" dirty="0" err="1"/>
              <a:t>бързо</a:t>
            </a:r>
            <a:r>
              <a:rPr lang="ru-RU" dirty="0"/>
              <a:t> и </a:t>
            </a:r>
            <a:r>
              <a:rPr lang="ru-RU" dirty="0" err="1"/>
              <a:t>организмът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да се </a:t>
            </a:r>
            <a:r>
              <a:rPr lang="ru-RU" dirty="0" err="1"/>
              <a:t>адаптира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газовите</a:t>
            </a:r>
            <a:r>
              <a:rPr lang="ru-RU" dirty="0"/>
              <a:t> нарушения.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застрашаващо</a:t>
            </a:r>
            <a:r>
              <a:rPr lang="ru-RU" dirty="0"/>
              <a:t> живота </a:t>
            </a:r>
            <a:r>
              <a:rPr lang="ru-RU" dirty="0" err="1"/>
              <a:t>състояние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Хронична</a:t>
            </a:r>
            <a:r>
              <a:rPr lang="ru-RU" dirty="0">
                <a:solidFill>
                  <a:srgbClr val="FF0000"/>
                </a:solidFill>
              </a:rPr>
              <a:t> ДН</a:t>
            </a:r>
            <a:r>
              <a:rPr lang="ru-RU" dirty="0"/>
              <a:t>- постепенно </a:t>
            </a:r>
            <a:r>
              <a:rPr lang="ru-RU" dirty="0" err="1"/>
              <a:t>снижаване</a:t>
            </a:r>
            <a:r>
              <a:rPr lang="ru-RU" dirty="0"/>
              <a:t> на рО</a:t>
            </a:r>
            <a:r>
              <a:rPr lang="ru-RU" baseline="-25000" dirty="0"/>
              <a:t>2 </a:t>
            </a:r>
            <a:r>
              <a:rPr lang="ru-RU" dirty="0"/>
              <a:t>в </a:t>
            </a:r>
            <a:r>
              <a:rPr lang="ru-RU" dirty="0" err="1"/>
              <a:t>артериалната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. </a:t>
            </a:r>
            <a:r>
              <a:rPr lang="ru-RU" dirty="0" err="1"/>
              <a:t>Развива</a:t>
            </a:r>
            <a:r>
              <a:rPr lang="ru-RU" dirty="0"/>
              <a:t> се в </a:t>
            </a:r>
            <a:r>
              <a:rPr lang="ru-RU" dirty="0" err="1"/>
              <a:t>продължение</a:t>
            </a:r>
            <a:r>
              <a:rPr lang="ru-RU" dirty="0"/>
              <a:t> на </a:t>
            </a:r>
            <a:r>
              <a:rPr lang="ru-RU" dirty="0" err="1"/>
              <a:t>месеци</a:t>
            </a:r>
            <a:r>
              <a:rPr lang="ru-RU" dirty="0"/>
              <a:t> или </a:t>
            </a:r>
            <a:r>
              <a:rPr lang="ru-RU" dirty="0" err="1"/>
              <a:t>години</a:t>
            </a:r>
            <a:r>
              <a:rPr lang="ru-RU" dirty="0"/>
              <a:t>- </a:t>
            </a:r>
            <a:r>
              <a:rPr lang="ru-RU" dirty="0" err="1"/>
              <a:t>позволява</a:t>
            </a:r>
            <a:r>
              <a:rPr lang="ru-RU" dirty="0"/>
              <a:t> на организма да се </a:t>
            </a:r>
            <a:r>
              <a:rPr lang="ru-RU" dirty="0" err="1"/>
              <a:t>адаптира</a:t>
            </a:r>
            <a:r>
              <a:rPr lang="ru-RU" dirty="0"/>
              <a:t> </a:t>
            </a:r>
            <a:r>
              <a:rPr lang="ru-RU" dirty="0" err="1"/>
              <a:t>спрямо</a:t>
            </a:r>
            <a:r>
              <a:rPr lang="ru-RU" dirty="0"/>
              <a:t> </a:t>
            </a:r>
            <a:r>
              <a:rPr lang="ru-RU" dirty="0" err="1"/>
              <a:t>хипоксемията</a:t>
            </a:r>
            <a:r>
              <a:rPr lang="ru-RU" dirty="0"/>
              <a:t> и </a:t>
            </a:r>
            <a:r>
              <a:rPr lang="ru-RU" dirty="0" err="1"/>
              <a:t>хиперкапнията</a:t>
            </a:r>
            <a:r>
              <a:rPr lang="ru-RU" dirty="0"/>
              <a:t> чрез </a:t>
            </a:r>
            <a:r>
              <a:rPr lang="ru-RU" dirty="0" err="1"/>
              <a:t>включване</a:t>
            </a:r>
            <a:r>
              <a:rPr lang="ru-RU" dirty="0"/>
              <a:t> на </a:t>
            </a:r>
            <a:r>
              <a:rPr lang="ru-RU" dirty="0" err="1"/>
              <a:t>компенсаторни</a:t>
            </a:r>
            <a:r>
              <a:rPr lang="ru-RU" dirty="0"/>
              <a:t> </a:t>
            </a:r>
            <a:r>
              <a:rPr lang="ru-RU" dirty="0" err="1"/>
              <a:t>механизми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18853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Фази на ХДН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12608"/>
          </a:xfrm>
        </p:spPr>
        <p:txBody>
          <a:bodyPr>
            <a:normAutofit/>
          </a:bodyPr>
          <a:lstStyle/>
          <a:p>
            <a:pPr lvl="1"/>
            <a:r>
              <a:rPr lang="ru-RU" dirty="0"/>
              <a:t>1. Латентна. </a:t>
            </a:r>
            <a:r>
              <a:rPr lang="ru-RU" dirty="0" err="1"/>
              <a:t>Проявява</a:t>
            </a:r>
            <a:r>
              <a:rPr lang="ru-RU" dirty="0"/>
              <a:t> се при физическо </a:t>
            </a:r>
            <a:r>
              <a:rPr lang="ru-RU" dirty="0" err="1"/>
              <a:t>натоварване</a:t>
            </a:r>
            <a:r>
              <a:rPr lang="ru-RU" dirty="0"/>
              <a:t>. РаО</a:t>
            </a:r>
            <a:r>
              <a:rPr lang="ru-RU" baseline="-25000" dirty="0"/>
              <a:t>2</a:t>
            </a:r>
            <a:r>
              <a:rPr lang="ru-RU" dirty="0"/>
              <a:t> и РаСО</a:t>
            </a:r>
            <a:r>
              <a:rPr lang="ru-RU" baseline="-25000" dirty="0"/>
              <a:t>2</a:t>
            </a:r>
            <a:r>
              <a:rPr lang="ru-RU" dirty="0"/>
              <a:t> </a:t>
            </a:r>
            <a:r>
              <a:rPr lang="ru-RU" dirty="0" err="1"/>
              <a:t>са</a:t>
            </a:r>
            <a:r>
              <a:rPr lang="ru-RU" dirty="0"/>
              <a:t> в норма при покой.</a:t>
            </a:r>
          </a:p>
          <a:p>
            <a:pPr lvl="1"/>
            <a:r>
              <a:rPr lang="ru-RU" dirty="0"/>
              <a:t>2. </a:t>
            </a:r>
            <a:r>
              <a:rPr lang="ru-RU" dirty="0" err="1"/>
              <a:t>Манифестна</a:t>
            </a:r>
            <a:r>
              <a:rPr lang="ru-RU" dirty="0"/>
              <a:t> – </a:t>
            </a:r>
            <a:r>
              <a:rPr lang="ru-RU" dirty="0" err="1"/>
              <a:t>има</a:t>
            </a:r>
            <a:r>
              <a:rPr lang="ru-RU" dirty="0"/>
              <a:t> три степени:</a:t>
            </a:r>
          </a:p>
          <a:p>
            <a:pPr lvl="2"/>
            <a:r>
              <a:rPr lang="ru-RU" dirty="0"/>
              <a:t>І степен –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хипоксемия</a:t>
            </a:r>
            <a:r>
              <a:rPr lang="ru-RU" dirty="0"/>
              <a:t> без </a:t>
            </a:r>
            <a:r>
              <a:rPr lang="ru-RU" dirty="0" err="1"/>
              <a:t>хиперкапния</a:t>
            </a:r>
            <a:r>
              <a:rPr lang="ru-RU" dirty="0"/>
              <a:t>. РаО</a:t>
            </a:r>
            <a:r>
              <a:rPr lang="ru-RU" baseline="-25000" dirty="0"/>
              <a:t>2</a:t>
            </a:r>
            <a:r>
              <a:rPr lang="ru-RU" dirty="0"/>
              <a:t> е до 65 </a:t>
            </a:r>
            <a:r>
              <a:rPr lang="ru-RU" dirty="0" err="1"/>
              <a:t>mmHg</a:t>
            </a:r>
            <a:r>
              <a:rPr lang="ru-RU" dirty="0"/>
              <a:t>.</a:t>
            </a:r>
          </a:p>
          <a:p>
            <a:pPr lvl="2"/>
            <a:r>
              <a:rPr lang="ru-RU" dirty="0"/>
              <a:t>ІІ степен – РаО</a:t>
            </a:r>
            <a:r>
              <a:rPr lang="ru-RU" baseline="-25000" dirty="0"/>
              <a:t>2</a:t>
            </a:r>
            <a:r>
              <a:rPr lang="ru-RU" dirty="0"/>
              <a:t> е 55-65 </a:t>
            </a:r>
            <a:r>
              <a:rPr lang="ru-RU" dirty="0" err="1"/>
              <a:t>mmHg</a:t>
            </a:r>
            <a:r>
              <a:rPr lang="ru-RU" dirty="0"/>
              <a:t>. 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основното</a:t>
            </a:r>
            <a:r>
              <a:rPr lang="ru-RU" dirty="0"/>
              <a:t> </a:t>
            </a:r>
            <a:r>
              <a:rPr lang="ru-RU" dirty="0" err="1"/>
              <a:t>белодробно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хипокапния</a:t>
            </a:r>
            <a:r>
              <a:rPr lang="ru-RU" dirty="0"/>
              <a:t> или </a:t>
            </a:r>
            <a:r>
              <a:rPr lang="ru-RU" dirty="0" err="1"/>
              <a:t>хиперкапния</a:t>
            </a:r>
            <a:r>
              <a:rPr lang="ru-RU" dirty="0"/>
              <a:t>, но РаСО</a:t>
            </a:r>
            <a:r>
              <a:rPr lang="ru-RU" baseline="-25000" dirty="0"/>
              <a:t>2</a:t>
            </a:r>
            <a:r>
              <a:rPr lang="ru-RU" dirty="0"/>
              <a:t> не </a:t>
            </a:r>
            <a:r>
              <a:rPr lang="ru-RU" dirty="0" err="1"/>
              <a:t>надхвърля</a:t>
            </a:r>
            <a:r>
              <a:rPr lang="ru-RU" dirty="0"/>
              <a:t> 55 </a:t>
            </a:r>
            <a:r>
              <a:rPr lang="ru-RU" dirty="0" err="1"/>
              <a:t>mmHg</a:t>
            </a:r>
            <a:r>
              <a:rPr lang="ru-RU" dirty="0"/>
              <a:t>. </a:t>
            </a:r>
          </a:p>
          <a:p>
            <a:pPr lvl="2"/>
            <a:r>
              <a:rPr lang="ru-RU" dirty="0"/>
              <a:t>ІІІ степен –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тежки</a:t>
            </a:r>
            <a:r>
              <a:rPr lang="ru-RU" dirty="0"/>
              <a:t> нарушения – РаО</a:t>
            </a:r>
            <a:r>
              <a:rPr lang="ru-RU" baseline="-25000" dirty="0"/>
              <a:t>2</a:t>
            </a:r>
            <a:r>
              <a:rPr lang="ru-RU" dirty="0"/>
              <a:t> е под 55 </a:t>
            </a:r>
            <a:r>
              <a:rPr lang="ru-RU" dirty="0" err="1"/>
              <a:t>mmHg</a:t>
            </a:r>
            <a:r>
              <a:rPr lang="ru-RU" dirty="0"/>
              <a:t>, а </a:t>
            </a:r>
            <a:r>
              <a:rPr lang="ru-RU" dirty="0" err="1"/>
              <a:t>хиперкапнията</a:t>
            </a:r>
            <a:r>
              <a:rPr lang="ru-RU" dirty="0"/>
              <a:t> е в различна степен.</a:t>
            </a:r>
          </a:p>
        </p:txBody>
      </p:sp>
    </p:spTree>
    <p:extLst>
      <p:ext uri="{BB962C8B-B14F-4D97-AF65-F5344CB8AC3E}">
        <p14:creationId xmlns:p14="http://schemas.microsoft.com/office/powerpoint/2010/main" val="3018054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Задух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учестено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дишане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(над 30 в минута).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Цианоза</a:t>
            </a:r>
            <a:r>
              <a:rPr lang="ru-RU" dirty="0"/>
              <a:t>(</a:t>
            </a:r>
            <a:r>
              <a:rPr lang="ru-RU" dirty="0" err="1"/>
              <a:t>посиняване</a:t>
            </a:r>
            <a:r>
              <a:rPr lang="ru-RU" dirty="0"/>
              <a:t>)- </a:t>
            </a:r>
            <a:r>
              <a:rPr lang="ru-RU" dirty="0" err="1"/>
              <a:t>чест</a:t>
            </a:r>
            <a:r>
              <a:rPr lang="ru-RU" dirty="0"/>
              <a:t>, но не е </a:t>
            </a:r>
            <a:r>
              <a:rPr lang="ru-RU" dirty="0" err="1"/>
              <a:t>задължителен</a:t>
            </a:r>
            <a:r>
              <a:rPr lang="ru-RU" dirty="0"/>
              <a:t> </a:t>
            </a:r>
            <a:r>
              <a:rPr lang="ru-RU" dirty="0" err="1"/>
              <a:t>белег</a:t>
            </a:r>
            <a:r>
              <a:rPr lang="ru-RU" dirty="0"/>
              <a:t>. </a:t>
            </a:r>
            <a:r>
              <a:rPr lang="ru-RU" dirty="0" err="1"/>
              <a:t>Наличието</a:t>
            </a:r>
            <a:r>
              <a:rPr lang="ru-RU" dirty="0"/>
              <a:t> й по </a:t>
            </a:r>
            <a:r>
              <a:rPr lang="ru-RU" dirty="0" err="1"/>
              <a:t>устните</a:t>
            </a:r>
            <a:r>
              <a:rPr lang="ru-RU" dirty="0"/>
              <a:t> и </a:t>
            </a:r>
            <a:r>
              <a:rPr lang="ru-RU" dirty="0" err="1"/>
              <a:t>езика</a:t>
            </a:r>
            <a:r>
              <a:rPr lang="ru-RU" dirty="0"/>
              <a:t> </a:t>
            </a:r>
            <a:r>
              <a:rPr lang="ru-RU" dirty="0" err="1"/>
              <a:t>потвърждава</a:t>
            </a:r>
            <a:r>
              <a:rPr lang="ru-RU" dirty="0"/>
              <a:t>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хипоксемия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По-рядко</a:t>
            </a:r>
            <a:r>
              <a:rPr lang="ru-RU" dirty="0">
                <a:solidFill>
                  <a:srgbClr val="FF0000"/>
                </a:solidFill>
              </a:rPr>
              <a:t>: </a:t>
            </a:r>
            <a:r>
              <a:rPr lang="ru-RU" dirty="0"/>
              <a:t>тахикардия,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ритъмни</a:t>
            </a:r>
            <a:r>
              <a:rPr lang="ru-RU" dirty="0"/>
              <a:t> нарушения. </a:t>
            </a:r>
          </a:p>
          <a:p>
            <a:pPr marL="0" indent="0">
              <a:buNone/>
            </a:pP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неспокойни</a:t>
            </a:r>
            <a:r>
              <a:rPr lang="ru-RU" dirty="0"/>
              <a:t>, </a:t>
            </a:r>
            <a:r>
              <a:rPr lang="ru-RU" dirty="0" err="1"/>
              <a:t>възбудени</a:t>
            </a:r>
            <a:r>
              <a:rPr lang="ru-RU" dirty="0"/>
              <a:t>,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объркани</a:t>
            </a:r>
            <a:r>
              <a:rPr lang="ru-RU" dirty="0"/>
              <a:t>, </a:t>
            </a:r>
            <a:r>
              <a:rPr lang="ru-RU" dirty="0" err="1"/>
              <a:t>разговарят</a:t>
            </a:r>
            <a:r>
              <a:rPr lang="ru-RU" dirty="0"/>
              <a:t> с </a:t>
            </a:r>
            <a:r>
              <a:rPr lang="ru-RU" dirty="0" err="1"/>
              <a:t>къси</a:t>
            </a:r>
            <a:r>
              <a:rPr lang="ru-RU" dirty="0"/>
              <a:t> изречения или </a:t>
            </a:r>
            <a:r>
              <a:rPr lang="ru-RU" dirty="0" err="1"/>
              <a:t>отделни</a:t>
            </a:r>
            <a:r>
              <a:rPr lang="ru-RU" dirty="0"/>
              <a:t> </a:t>
            </a:r>
            <a:r>
              <a:rPr lang="ru-RU" dirty="0" err="1"/>
              <a:t>фрази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тежки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главоболие</a:t>
            </a:r>
            <a:r>
              <a:rPr lang="ru-RU" dirty="0"/>
              <a:t>, </a:t>
            </a:r>
            <a:r>
              <a:rPr lang="ru-RU" dirty="0" err="1"/>
              <a:t>сънливост</a:t>
            </a:r>
            <a:r>
              <a:rPr lang="ru-RU" dirty="0"/>
              <a:t>, тремор, </a:t>
            </a:r>
            <a:r>
              <a:rPr lang="ru-RU" dirty="0" err="1"/>
              <a:t>гърчове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4631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Усложнения: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 err="1"/>
              <a:t>Има</a:t>
            </a:r>
            <a:r>
              <a:rPr lang="ru-RU" dirty="0"/>
              <a:t> риск за развитие на </a:t>
            </a:r>
            <a:r>
              <a:rPr lang="ru-RU" dirty="0" err="1"/>
              <a:t>редица</a:t>
            </a:r>
            <a:r>
              <a:rPr lang="ru-RU" dirty="0"/>
              <a:t> усложнения: </a:t>
            </a:r>
          </a:p>
          <a:p>
            <a:pPr lvl="1"/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тромбоемболизъм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кървене</a:t>
            </a:r>
            <a:r>
              <a:rPr lang="ru-RU" dirty="0"/>
              <a:t> от </a:t>
            </a:r>
            <a:r>
              <a:rPr lang="ru-RU" dirty="0" err="1"/>
              <a:t>гастро-интестиналния</a:t>
            </a:r>
            <a:r>
              <a:rPr lang="ru-RU" dirty="0"/>
              <a:t> тракт, </a:t>
            </a:r>
          </a:p>
          <a:p>
            <a:pPr lvl="1"/>
            <a:r>
              <a:rPr lang="ru-RU" dirty="0" err="1"/>
              <a:t>ритъмни</a:t>
            </a:r>
            <a:r>
              <a:rPr lang="ru-RU" dirty="0"/>
              <a:t> нарушения, </a:t>
            </a:r>
          </a:p>
          <a:p>
            <a:pPr lvl="1"/>
            <a:r>
              <a:rPr lang="ru-RU" dirty="0" err="1"/>
              <a:t>вътреболнична</a:t>
            </a:r>
            <a:r>
              <a:rPr lang="ru-RU" dirty="0"/>
              <a:t> инфекция, сепсис и </a:t>
            </a:r>
            <a:r>
              <a:rPr lang="ru-RU" dirty="0" err="1"/>
              <a:t>др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11218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/>
              <a:t>Диагноза: 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/>
          </a:bodyPr>
          <a:lstStyle/>
          <a:p>
            <a:r>
              <a:rPr lang="ru-RU" dirty="0" err="1"/>
              <a:t>Диагнозата</a:t>
            </a:r>
            <a:r>
              <a:rPr lang="ru-RU" dirty="0"/>
              <a:t> на </a:t>
            </a:r>
            <a:r>
              <a:rPr lang="ru-RU" dirty="0" err="1"/>
              <a:t>дихателната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е </a:t>
            </a:r>
            <a:r>
              <a:rPr lang="ru-RU" dirty="0" err="1"/>
              <a:t>изключително</a:t>
            </a:r>
            <a:r>
              <a:rPr lang="ru-RU" dirty="0"/>
              <a:t> </a:t>
            </a:r>
            <a:r>
              <a:rPr lang="ru-RU" dirty="0" err="1"/>
              <a:t>лабораторна</a:t>
            </a:r>
            <a:r>
              <a:rPr lang="ru-RU" dirty="0"/>
              <a:t>. </a:t>
            </a:r>
          </a:p>
          <a:p>
            <a:r>
              <a:rPr lang="ru-RU" dirty="0" err="1"/>
              <a:t>Задължително</a:t>
            </a:r>
            <a:r>
              <a:rPr lang="ru-RU" dirty="0"/>
              <a:t> се </a:t>
            </a:r>
            <a:r>
              <a:rPr lang="ru-RU" dirty="0" err="1"/>
              <a:t>прави</a:t>
            </a:r>
            <a:r>
              <a:rPr lang="ru-RU" dirty="0"/>
              <a:t> </a:t>
            </a:r>
            <a:r>
              <a:rPr lang="ru-RU" dirty="0" err="1"/>
              <a:t>кръвно</a:t>
            </a:r>
            <a:r>
              <a:rPr lang="ru-RU" dirty="0"/>
              <a:t>-газов анализ на </a:t>
            </a:r>
            <a:r>
              <a:rPr lang="ru-RU" dirty="0" err="1"/>
              <a:t>артериалната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с </a:t>
            </a:r>
            <a:r>
              <a:rPr lang="ru-RU" dirty="0" err="1"/>
              <a:t>определяне</a:t>
            </a:r>
            <a:r>
              <a:rPr lang="ru-RU" dirty="0"/>
              <a:t> на РаО</a:t>
            </a:r>
            <a:r>
              <a:rPr lang="ru-RU" baseline="-25000" dirty="0"/>
              <a:t>2</a:t>
            </a:r>
            <a:r>
              <a:rPr lang="ru-RU" dirty="0"/>
              <a:t> и РаСО</a:t>
            </a:r>
            <a:r>
              <a:rPr lang="ru-RU" baseline="-25000" dirty="0"/>
              <a:t>2</a:t>
            </a:r>
            <a:r>
              <a:rPr lang="ru-RU" dirty="0"/>
              <a:t>, и параметрите на </a:t>
            </a:r>
            <a:r>
              <a:rPr lang="ru-RU" dirty="0" err="1"/>
              <a:t>киселинно-алкалното</a:t>
            </a:r>
            <a:r>
              <a:rPr lang="ru-RU" dirty="0"/>
              <a:t> равновесие.</a:t>
            </a:r>
          </a:p>
          <a:p>
            <a:r>
              <a:rPr lang="ru-RU" dirty="0" err="1"/>
              <a:t>Анамнезата</a:t>
            </a:r>
            <a:r>
              <a:rPr lang="ru-RU" dirty="0"/>
              <a:t>, </a:t>
            </a:r>
            <a:r>
              <a:rPr lang="ru-RU" dirty="0" err="1"/>
              <a:t>клиничната</a:t>
            </a:r>
            <a:r>
              <a:rPr lang="ru-RU" dirty="0"/>
              <a:t> картина, </a:t>
            </a:r>
            <a:r>
              <a:rPr lang="ru-RU" dirty="0" err="1"/>
              <a:t>физикалното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, </a:t>
            </a:r>
            <a:r>
              <a:rPr lang="ru-RU" dirty="0" err="1"/>
              <a:t>рентгенографията</a:t>
            </a:r>
            <a:r>
              <a:rPr lang="ru-RU" dirty="0"/>
              <a:t> на </a:t>
            </a:r>
            <a:r>
              <a:rPr lang="ru-RU" dirty="0" err="1"/>
              <a:t>гръдния</a:t>
            </a:r>
            <a:r>
              <a:rPr lang="ru-RU" dirty="0"/>
              <a:t> кош, ЕКГ </a:t>
            </a:r>
            <a:r>
              <a:rPr lang="ru-RU" dirty="0" err="1"/>
              <a:t>имат</a:t>
            </a:r>
            <a:r>
              <a:rPr lang="ru-RU" dirty="0"/>
              <a:t> значение за </a:t>
            </a:r>
            <a:r>
              <a:rPr lang="ru-RU" dirty="0" err="1"/>
              <a:t>откриване</a:t>
            </a:r>
            <a:r>
              <a:rPr lang="ru-RU" dirty="0"/>
              <a:t> на </a:t>
            </a:r>
            <a:r>
              <a:rPr lang="ru-RU" dirty="0" err="1"/>
              <a:t>причината</a:t>
            </a:r>
            <a:r>
              <a:rPr lang="ru-RU" dirty="0"/>
              <a:t> за </a:t>
            </a:r>
            <a:r>
              <a:rPr lang="ru-RU" dirty="0" err="1"/>
              <a:t>дихателната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0235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Диференциална</a:t>
            </a:r>
            <a:r>
              <a:rPr lang="ru-RU" dirty="0"/>
              <a:t> диагноза: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, </a:t>
            </a:r>
          </a:p>
          <a:p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тромбоемболизъм</a:t>
            </a:r>
            <a:r>
              <a:rPr lang="ru-RU" dirty="0"/>
              <a:t>, </a:t>
            </a:r>
          </a:p>
          <a:p>
            <a:r>
              <a:rPr lang="ru-RU" dirty="0" err="1"/>
              <a:t>мозъчен</a:t>
            </a:r>
            <a:r>
              <a:rPr lang="ru-RU" dirty="0"/>
              <a:t> тумор и др. </a:t>
            </a:r>
          </a:p>
          <a:p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разграничи</a:t>
            </a:r>
            <a:r>
              <a:rPr lang="ru-RU" dirty="0"/>
              <a:t> остра от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дихателна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  <a:r>
              <a:rPr lang="ru-RU" b="1" dirty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82949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8229600" cy="292894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/>
              <a:t>хроничен бронхит          емфизем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4032448" cy="3888432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916832"/>
            <a:ext cx="3528392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24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778098"/>
          </a:xfrm>
        </p:spPr>
        <p:txBody>
          <a:bodyPr/>
          <a:lstStyle/>
          <a:p>
            <a:r>
              <a:rPr lang="bg-BG" dirty="0"/>
              <a:t>Поведение: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692696"/>
            <a:ext cx="9036496" cy="6165304"/>
          </a:xfrm>
        </p:spPr>
        <p:txBody>
          <a:bodyPr>
            <a:normAutofit fontScale="85000" lnSpcReduction="20000"/>
          </a:bodyPr>
          <a:lstStyle/>
          <a:p>
            <a:pPr marL="457200" indent="-457200"/>
            <a:r>
              <a:rPr lang="ru-RU" dirty="0" err="1"/>
              <a:t>Първо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осигурурят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свободно </a:t>
            </a:r>
            <a:r>
              <a:rPr lang="ru-RU" dirty="0" err="1">
                <a:solidFill>
                  <a:srgbClr val="FF0000"/>
                </a:solidFill>
              </a:rPr>
              <a:t>проходими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дихателни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пътища</a:t>
            </a:r>
            <a:r>
              <a:rPr lang="ru-RU" dirty="0"/>
              <a:t>. </a:t>
            </a:r>
            <a:r>
              <a:rPr lang="ru-RU" dirty="0" err="1"/>
              <a:t>Болният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в </a:t>
            </a:r>
            <a:r>
              <a:rPr lang="ru-RU" dirty="0" err="1"/>
              <a:t>странично</a:t>
            </a:r>
            <a:r>
              <a:rPr lang="ru-RU" dirty="0"/>
              <a:t> положение за </a:t>
            </a:r>
            <a:r>
              <a:rPr lang="ru-RU" dirty="0" err="1"/>
              <a:t>избягване</a:t>
            </a:r>
            <a:r>
              <a:rPr lang="ru-RU" dirty="0"/>
              <a:t> </a:t>
            </a:r>
            <a:r>
              <a:rPr lang="ru-RU" dirty="0" err="1"/>
              <a:t>аспирацията</a:t>
            </a:r>
            <a:r>
              <a:rPr lang="ru-RU" dirty="0"/>
              <a:t> на </a:t>
            </a:r>
            <a:r>
              <a:rPr lang="ru-RU" dirty="0" err="1"/>
              <a:t>секрети</a:t>
            </a:r>
            <a:r>
              <a:rPr lang="ru-RU" dirty="0"/>
              <a:t>, а </a:t>
            </a:r>
            <a:r>
              <a:rPr lang="ru-RU" dirty="0" err="1"/>
              <a:t>наличните</a:t>
            </a:r>
            <a:r>
              <a:rPr lang="ru-RU" dirty="0"/>
              <a:t> се </a:t>
            </a:r>
            <a:r>
              <a:rPr lang="ru-RU" dirty="0" err="1"/>
              <a:t>аспирират</a:t>
            </a:r>
            <a:r>
              <a:rPr lang="ru-RU" dirty="0"/>
              <a:t>(</a:t>
            </a:r>
            <a:r>
              <a:rPr lang="ru-RU" dirty="0" err="1"/>
              <a:t>отстраняват</a:t>
            </a:r>
            <a:r>
              <a:rPr lang="ru-RU" dirty="0"/>
              <a:t>).</a:t>
            </a:r>
            <a:br>
              <a:rPr lang="ru-RU" dirty="0"/>
            </a:br>
            <a:r>
              <a:rPr lang="ru-RU" dirty="0" err="1"/>
              <a:t>Започва</a:t>
            </a:r>
            <a:r>
              <a:rPr lang="ru-RU" dirty="0"/>
              <a:t> се </a:t>
            </a:r>
            <a:r>
              <a:rPr lang="ru-RU" dirty="0" err="1">
                <a:solidFill>
                  <a:srgbClr val="FF0000"/>
                </a:solidFill>
              </a:rPr>
              <a:t>кислородотерапия</a:t>
            </a:r>
            <a:r>
              <a:rPr lang="ru-RU" dirty="0"/>
              <a:t> за </a:t>
            </a:r>
            <a:r>
              <a:rPr lang="ru-RU" dirty="0" err="1"/>
              <a:t>корекция</a:t>
            </a:r>
            <a:r>
              <a:rPr lang="ru-RU" dirty="0"/>
              <a:t> на </a:t>
            </a:r>
            <a:r>
              <a:rPr lang="ru-RU" dirty="0" err="1"/>
              <a:t>хипоксемията</a:t>
            </a:r>
            <a:r>
              <a:rPr lang="ru-RU" dirty="0"/>
              <a:t>. </a:t>
            </a:r>
          </a:p>
          <a:p>
            <a:pPr marL="457200" indent="-457200"/>
            <a:r>
              <a:rPr lang="ru-RU" dirty="0" err="1"/>
              <a:t>Бронхиалната</a:t>
            </a:r>
            <a:r>
              <a:rPr lang="ru-RU" dirty="0"/>
              <a:t> обструкция се </a:t>
            </a:r>
            <a:r>
              <a:rPr lang="ru-RU" dirty="0" err="1"/>
              <a:t>преодолява</a:t>
            </a:r>
            <a:r>
              <a:rPr lang="ru-RU" dirty="0"/>
              <a:t> чрез </a:t>
            </a:r>
            <a:r>
              <a:rPr lang="ru-RU" dirty="0" err="1">
                <a:solidFill>
                  <a:srgbClr val="FF0000"/>
                </a:solidFill>
              </a:rPr>
              <a:t>бронходилататори</a:t>
            </a:r>
            <a:r>
              <a:rPr lang="ru-RU" dirty="0"/>
              <a:t>-β</a:t>
            </a:r>
            <a:r>
              <a:rPr lang="ru-RU" baseline="-25000" dirty="0"/>
              <a:t>2</a:t>
            </a:r>
            <a:r>
              <a:rPr lang="ru-RU" dirty="0"/>
              <a:t>-агонисти (</a:t>
            </a:r>
            <a:r>
              <a:rPr lang="ru-RU" dirty="0" err="1"/>
              <a:t>Salbutamol</a:t>
            </a:r>
            <a:r>
              <a:rPr lang="ru-RU" dirty="0"/>
              <a:t>, </a:t>
            </a:r>
            <a:r>
              <a:rPr lang="ru-RU" dirty="0" err="1"/>
              <a:t>Berotec</a:t>
            </a:r>
            <a:r>
              <a:rPr lang="ru-RU" dirty="0"/>
              <a:t>), </a:t>
            </a:r>
            <a:r>
              <a:rPr lang="ru-RU" dirty="0" err="1"/>
              <a:t>метилксантини</a:t>
            </a:r>
            <a:r>
              <a:rPr lang="ru-RU" dirty="0"/>
              <a:t> (</a:t>
            </a:r>
            <a:r>
              <a:rPr lang="ru-RU" dirty="0" err="1"/>
              <a:t>Novphyllin</a:t>
            </a:r>
            <a:r>
              <a:rPr lang="ru-RU" dirty="0"/>
              <a:t>), </a:t>
            </a:r>
            <a:r>
              <a:rPr lang="ru-RU" dirty="0" err="1"/>
              <a:t>антихолинергици</a:t>
            </a:r>
            <a:r>
              <a:rPr lang="ru-RU" dirty="0"/>
              <a:t>, а при </a:t>
            </a:r>
            <a:r>
              <a:rPr lang="ru-RU" dirty="0" err="1"/>
              <a:t>показани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и </a:t>
            </a:r>
            <a:r>
              <a:rPr lang="ru-RU" dirty="0" err="1"/>
              <a:t>кортикостероиди</a:t>
            </a:r>
            <a:r>
              <a:rPr lang="ru-RU" dirty="0"/>
              <a:t>.</a:t>
            </a:r>
          </a:p>
          <a:p>
            <a:pPr marL="457200" indent="-457200"/>
            <a:r>
              <a:rPr lang="ru-RU" dirty="0"/>
              <a:t>За </a:t>
            </a:r>
            <a:r>
              <a:rPr lang="ru-RU" dirty="0" err="1"/>
              <a:t>подпомахане</a:t>
            </a:r>
            <a:r>
              <a:rPr lang="ru-RU" dirty="0"/>
              <a:t> </a:t>
            </a:r>
            <a:r>
              <a:rPr lang="ru-RU" dirty="0" err="1"/>
              <a:t>отделянето</a:t>
            </a:r>
            <a:r>
              <a:rPr lang="ru-RU" dirty="0"/>
              <a:t> на </a:t>
            </a:r>
            <a:r>
              <a:rPr lang="ru-RU" dirty="0" err="1"/>
              <a:t>бронхиалния</a:t>
            </a:r>
            <a:r>
              <a:rPr lang="ru-RU" dirty="0"/>
              <a:t> секрет- </a:t>
            </a:r>
            <a:r>
              <a:rPr lang="bg-BG" dirty="0">
                <a:solidFill>
                  <a:srgbClr val="FF0000"/>
                </a:solidFill>
              </a:rPr>
              <a:t>секретолитични средства</a:t>
            </a:r>
            <a:r>
              <a:rPr lang="ru-RU" dirty="0"/>
              <a:t>(</a:t>
            </a:r>
            <a:r>
              <a:rPr lang="ru-RU" dirty="0" err="1"/>
              <a:t>Ambroxol</a:t>
            </a:r>
            <a:r>
              <a:rPr lang="ru-RU" dirty="0"/>
              <a:t>, </a:t>
            </a:r>
            <a:r>
              <a:rPr lang="ru-RU" dirty="0" err="1"/>
              <a:t>Mucomist</a:t>
            </a:r>
            <a:r>
              <a:rPr lang="ru-RU" dirty="0"/>
              <a:t>). </a:t>
            </a:r>
            <a:r>
              <a:rPr lang="ru-RU" dirty="0" err="1"/>
              <a:t>Провежда</a:t>
            </a:r>
            <a:r>
              <a:rPr lang="ru-RU" dirty="0"/>
              <a:t> се и постурален дренаж.</a:t>
            </a:r>
            <a:endParaRPr lang="bg-BG" dirty="0"/>
          </a:p>
          <a:p>
            <a:pPr marL="457200" indent="-457200"/>
            <a:r>
              <a:rPr lang="bg-BG" dirty="0">
                <a:solidFill>
                  <a:srgbClr val="FF0000"/>
                </a:solidFill>
              </a:rPr>
              <a:t>АБ</a:t>
            </a:r>
            <a:r>
              <a:rPr lang="bg-BG" dirty="0"/>
              <a:t>- при налична инфекция</a:t>
            </a:r>
          </a:p>
          <a:p>
            <a:pPr marL="457200" indent="-457200"/>
            <a:r>
              <a:rPr lang="bg-BG" dirty="0">
                <a:solidFill>
                  <a:srgbClr val="FF0000"/>
                </a:solidFill>
              </a:rPr>
              <a:t>дихателни аналептици </a:t>
            </a:r>
            <a:r>
              <a:rPr lang="bg-BG" dirty="0"/>
              <a:t>(стимуланти)- при изразена хиперкапнея- </a:t>
            </a:r>
            <a:r>
              <a:rPr lang="en-GB" dirty="0" err="1"/>
              <a:t>Micorene</a:t>
            </a:r>
            <a:r>
              <a:rPr lang="en-GB" dirty="0"/>
              <a:t>, </a:t>
            </a:r>
            <a:r>
              <a:rPr lang="en-GB" dirty="0" err="1"/>
              <a:t>Piracetam</a:t>
            </a:r>
            <a:r>
              <a:rPr lang="en-GB" dirty="0"/>
              <a:t>, </a:t>
            </a:r>
            <a:r>
              <a:rPr lang="en-GB" dirty="0" err="1"/>
              <a:t>Centrophenoxin</a:t>
            </a:r>
            <a:r>
              <a:rPr lang="bg-BG" dirty="0"/>
              <a:t>. </a:t>
            </a:r>
          </a:p>
          <a:p>
            <a:pPr marL="457200" indent="-457200"/>
            <a:r>
              <a:rPr lang="bg-BG" dirty="0">
                <a:solidFill>
                  <a:srgbClr val="FF0000"/>
                </a:solidFill>
              </a:rPr>
              <a:t>Интубация и ИБВ</a:t>
            </a:r>
          </a:p>
          <a:p>
            <a:pPr marL="457200" indent="-457200"/>
            <a:r>
              <a:rPr lang="ru-RU" dirty="0" err="1"/>
              <a:t>Поради</a:t>
            </a:r>
            <a:r>
              <a:rPr lang="ru-RU" dirty="0"/>
              <a:t> висок риск за развитие на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тромбоемболизъм</a:t>
            </a:r>
            <a:r>
              <a:rPr lang="ru-RU" dirty="0"/>
              <a:t> </a:t>
            </a:r>
            <a:r>
              <a:rPr lang="ru-RU" dirty="0" err="1"/>
              <a:t>профилактично</a:t>
            </a:r>
            <a:r>
              <a:rPr lang="ru-RU" dirty="0"/>
              <a:t> си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Heparin</a:t>
            </a:r>
            <a:r>
              <a:rPr lang="ru-RU" dirty="0">
                <a:solidFill>
                  <a:srgbClr val="FF0000"/>
                </a:solidFill>
              </a:rPr>
              <a:t> или НМХ.</a:t>
            </a:r>
            <a:endParaRPr lang="bg-B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83356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Профилактика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 err="1"/>
              <a:t>Отстраняване</a:t>
            </a:r>
            <a:r>
              <a:rPr lang="ru-RU" dirty="0"/>
              <a:t> или </a:t>
            </a:r>
            <a:r>
              <a:rPr lang="ru-RU" dirty="0" err="1"/>
              <a:t>ранно</a:t>
            </a:r>
            <a:r>
              <a:rPr lang="ru-RU" dirty="0"/>
              <a:t> </a:t>
            </a:r>
            <a:r>
              <a:rPr lang="ru-RU" dirty="0" err="1"/>
              <a:t>прекратяване</a:t>
            </a:r>
            <a:r>
              <a:rPr lang="ru-RU" dirty="0"/>
              <a:t> на </a:t>
            </a:r>
            <a:r>
              <a:rPr lang="ru-RU" dirty="0" err="1"/>
              <a:t>причинните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 и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предизвикващи</a:t>
            </a:r>
            <a:r>
              <a:rPr lang="ru-RU" dirty="0"/>
              <a:t> развитие на </a:t>
            </a:r>
            <a:r>
              <a:rPr lang="ru-RU" dirty="0" err="1"/>
              <a:t>дихателна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</a:p>
          <a:p>
            <a:r>
              <a:rPr lang="ru-RU" dirty="0" err="1"/>
              <a:t>Отказът</a:t>
            </a:r>
            <a:r>
              <a:rPr lang="ru-RU" dirty="0"/>
              <a:t> от </a:t>
            </a:r>
            <a:r>
              <a:rPr lang="ru-RU" dirty="0" err="1"/>
              <a:t>тютюнопушене</a:t>
            </a:r>
            <a:r>
              <a:rPr lang="ru-RU" dirty="0"/>
              <a:t> е полезна </a:t>
            </a:r>
            <a:r>
              <a:rPr lang="ru-RU" dirty="0" err="1"/>
              <a:t>профилактична</a:t>
            </a:r>
            <a:r>
              <a:rPr lang="ru-RU" dirty="0"/>
              <a:t> </a:t>
            </a:r>
            <a:r>
              <a:rPr lang="ru-RU" dirty="0" err="1"/>
              <a:t>мярка</a:t>
            </a:r>
            <a:r>
              <a:rPr lang="ru-RU" dirty="0"/>
              <a:t>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72608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-30021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/>
              <a:t>Прогноза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/>
          <a:lstStyle/>
          <a:p>
            <a:r>
              <a:rPr lang="ru-RU" dirty="0"/>
              <a:t>При </a:t>
            </a:r>
            <a:r>
              <a:rPr lang="ru-RU" dirty="0" err="1"/>
              <a:t>острата</a:t>
            </a:r>
            <a:r>
              <a:rPr lang="ru-RU" dirty="0"/>
              <a:t> </a:t>
            </a:r>
            <a:r>
              <a:rPr lang="ru-RU" dirty="0" err="1"/>
              <a:t>дихателна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е много </a:t>
            </a:r>
            <a:r>
              <a:rPr lang="ru-RU" dirty="0" err="1"/>
              <a:t>сериозна</a:t>
            </a:r>
            <a:r>
              <a:rPr lang="ru-RU" dirty="0"/>
              <a:t>. При </a:t>
            </a:r>
            <a:r>
              <a:rPr lang="ru-RU" dirty="0" err="1"/>
              <a:t>забавяне</a:t>
            </a:r>
            <a:r>
              <a:rPr lang="ru-RU" dirty="0"/>
              <a:t> на </a:t>
            </a:r>
            <a:r>
              <a:rPr lang="ru-RU" dirty="0" err="1"/>
              <a:t>спешното</a:t>
            </a:r>
            <a:r>
              <a:rPr lang="ru-RU" dirty="0"/>
              <a:t> лечение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настъпят</a:t>
            </a:r>
            <a:r>
              <a:rPr lang="ru-RU" dirty="0"/>
              <a:t> </a:t>
            </a:r>
            <a:r>
              <a:rPr lang="ru-RU" dirty="0" err="1"/>
              <a:t>тежки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и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хроничната</a:t>
            </a:r>
            <a:r>
              <a:rPr lang="ru-RU" dirty="0"/>
              <a:t> </a:t>
            </a:r>
            <a:r>
              <a:rPr lang="ru-RU" dirty="0" err="1"/>
              <a:t>дихателна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е </a:t>
            </a:r>
            <a:r>
              <a:rPr lang="ru-RU" dirty="0" err="1"/>
              <a:t>сериозна</a:t>
            </a:r>
            <a:r>
              <a:rPr lang="ru-RU" dirty="0"/>
              <a:t>. При успешно лечение на </a:t>
            </a:r>
            <a:r>
              <a:rPr lang="ru-RU" dirty="0" err="1"/>
              <a:t>основните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(</a:t>
            </a:r>
            <a:r>
              <a:rPr lang="ru-RU" dirty="0" err="1"/>
              <a:t>туберкулоза</a:t>
            </a:r>
            <a:r>
              <a:rPr lang="ru-RU" dirty="0"/>
              <a:t>, силикоза, </a:t>
            </a:r>
            <a:r>
              <a:rPr lang="ru-RU" dirty="0" err="1"/>
              <a:t>хронична</a:t>
            </a:r>
            <a:r>
              <a:rPr lang="ru-RU" dirty="0"/>
              <a:t> пневмония, пневмофиброза, </a:t>
            </a:r>
            <a:r>
              <a:rPr lang="ru-RU" dirty="0" err="1"/>
              <a:t>бронхиектазии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) </a:t>
            </a:r>
            <a:r>
              <a:rPr lang="ru-RU" dirty="0" err="1"/>
              <a:t>прогнозата</a:t>
            </a:r>
            <a:r>
              <a:rPr lang="ru-RU" dirty="0"/>
              <a:t> се </a:t>
            </a:r>
            <a:r>
              <a:rPr lang="ru-RU" dirty="0" err="1"/>
              <a:t>подобрява</a:t>
            </a:r>
            <a:r>
              <a:rPr lang="ru-RU" dirty="0"/>
              <a:t>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6837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3062039" cy="4464495"/>
          </a:xfrm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4608512"/>
          </a:xfrm>
        </p:spPr>
      </p:pic>
    </p:spTree>
    <p:extLst>
      <p:ext uri="{BB962C8B-B14F-4D97-AF65-F5344CB8AC3E}">
        <p14:creationId xmlns:p14="http://schemas.microsoft.com/office/powerpoint/2010/main" val="1751373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104</TotalTime>
  <Words>914</Words>
  <Application>Microsoft Office PowerPoint</Application>
  <PresentationFormat>Презентация на цял екран (4:3)</PresentationFormat>
  <Paragraphs>73</Paragraphs>
  <Slides>20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8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Връх</vt:lpstr>
      <vt:lpstr>Дихателна недостатъчност</vt:lpstr>
      <vt:lpstr>Определение</vt:lpstr>
      <vt:lpstr>Анатомия на ДС</vt:lpstr>
      <vt:lpstr>Етиология(причини):</vt:lpstr>
      <vt:lpstr>Етиология(причини):</vt:lpstr>
      <vt:lpstr>Етиология(причини):</vt:lpstr>
      <vt:lpstr>Патогенеза(механизъм):</vt:lpstr>
      <vt:lpstr>Патогенеза</vt:lpstr>
      <vt:lpstr>Етиологична класификация:</vt:lpstr>
      <vt:lpstr>Класификация: (според бързината на развитие)</vt:lpstr>
      <vt:lpstr>Фази на ХДН</vt:lpstr>
      <vt:lpstr>Клиника:</vt:lpstr>
      <vt:lpstr>Усложнения:</vt:lpstr>
      <vt:lpstr>Диагноза: </vt:lpstr>
      <vt:lpstr>Диференциална диагноза:</vt:lpstr>
      <vt:lpstr>хроничен бронхит          емфизем</vt:lpstr>
      <vt:lpstr>Поведение:</vt:lpstr>
      <vt:lpstr>Профилактика</vt:lpstr>
      <vt:lpstr>Прогноза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24</cp:revision>
  <dcterms:created xsi:type="dcterms:W3CDTF">2016-08-07T14:16:13Z</dcterms:created>
  <dcterms:modified xsi:type="dcterms:W3CDTF">2023-03-01T09:51:26Z</dcterms:modified>
</cp:coreProperties>
</file>