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4" r:id="rId7"/>
    <p:sldId id="261" r:id="rId8"/>
    <p:sldId id="262" r:id="rId9"/>
    <p:sldId id="263" r:id="rId10"/>
    <p:sldId id="260" r:id="rId11"/>
    <p:sldId id="266" r:id="rId12"/>
    <p:sldId id="267" r:id="rId13"/>
    <p:sldId id="268" r:id="rId14"/>
    <p:sldId id="269" r:id="rId15"/>
    <p:sldId id="270" r:id="rId16"/>
    <p:sldId id="272" r:id="rId17"/>
    <p:sldId id="274" r:id="rId18"/>
    <p:sldId id="273" r:id="rId19"/>
    <p:sldId id="271" r:id="rId20"/>
    <p:sldId id="277" r:id="rId21"/>
    <p:sldId id="275" r:id="rId22"/>
    <p:sldId id="276" r:id="rId2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Метаболитен синдром и подагра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3DA8AA64-D0D0-7AE2-8E1C-82451C3EAF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2636912"/>
            <a:ext cx="9144000" cy="348925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Комбинация от </a:t>
            </a:r>
            <a:r>
              <a:rPr lang="ru-RU" dirty="0" err="1"/>
              <a:t>затлъстяване</a:t>
            </a:r>
            <a:r>
              <a:rPr lang="ru-RU" dirty="0"/>
              <a:t> с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болестни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, </a:t>
            </a:r>
            <a:r>
              <a:rPr lang="ru-RU" dirty="0" err="1"/>
              <a:t>касаещи</a:t>
            </a:r>
            <a:r>
              <a:rPr lang="ru-RU" dirty="0"/>
              <a:t> </a:t>
            </a:r>
            <a:r>
              <a:rPr lang="ru-RU" dirty="0" err="1"/>
              <a:t>обмяната</a:t>
            </a:r>
            <a:r>
              <a:rPr lang="ru-RU" dirty="0"/>
              <a:t> на </a:t>
            </a:r>
            <a:r>
              <a:rPr lang="ru-RU" dirty="0" err="1"/>
              <a:t>мазнините</a:t>
            </a:r>
            <a:r>
              <a:rPr lang="ru-RU" dirty="0"/>
              <a:t>, </a:t>
            </a:r>
            <a:r>
              <a:rPr lang="ru-RU" dirty="0" err="1"/>
              <a:t>захарите</a:t>
            </a:r>
            <a:r>
              <a:rPr lang="ru-RU" dirty="0"/>
              <a:t> и </a:t>
            </a:r>
            <a:r>
              <a:rPr lang="ru-RU" dirty="0" err="1"/>
              <a:t>белтъчините</a:t>
            </a:r>
            <a:r>
              <a:rPr lang="ru-RU" dirty="0"/>
              <a:t> в организма,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увеличава</a:t>
            </a:r>
            <a:r>
              <a:rPr lang="ru-RU" dirty="0"/>
              <a:t> риска за развитие на </a:t>
            </a:r>
            <a:r>
              <a:rPr lang="ru-RU" dirty="0" err="1"/>
              <a:t>сърдечно-съдови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 и </a:t>
            </a:r>
            <a:r>
              <a:rPr lang="ru-RU" dirty="0" err="1"/>
              <a:t>захарен</a:t>
            </a:r>
            <a:r>
              <a:rPr lang="ru-RU" dirty="0"/>
              <a:t> диабет.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Определние:</a:t>
            </a:r>
          </a:p>
        </p:txBody>
      </p:sp>
    </p:spTree>
    <p:extLst>
      <p:ext uri="{BB962C8B-B14F-4D97-AF65-F5344CB8AC3E}">
        <p14:creationId xmlns:p14="http://schemas.microsoft.com/office/powerpoint/2010/main" val="1466390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ru-RU" dirty="0" err="1"/>
              <a:t>Повишена</a:t>
            </a:r>
            <a:r>
              <a:rPr lang="ru-RU" dirty="0"/>
              <a:t> </a:t>
            </a:r>
            <a:r>
              <a:rPr lang="ru-RU" dirty="0" err="1"/>
              <a:t>кръвна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 на </a:t>
            </a:r>
            <a:r>
              <a:rPr lang="ru-RU" dirty="0" err="1"/>
              <a:t>гладно</a:t>
            </a:r>
            <a:r>
              <a:rPr lang="ru-RU" dirty="0"/>
              <a:t> – над 6.1ммол/л</a:t>
            </a:r>
            <a:r>
              <a:rPr lang="en-US" dirty="0"/>
              <a:t> </a:t>
            </a:r>
            <a:r>
              <a:rPr lang="bg-BG" dirty="0"/>
              <a:t>или терапия</a:t>
            </a:r>
            <a:r>
              <a:rPr lang="ru-RU" dirty="0"/>
              <a:t>.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Високо</a:t>
            </a:r>
            <a:r>
              <a:rPr lang="ru-RU" dirty="0"/>
              <a:t> 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 (≥140/90ммЖ) или терапия.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Централно</a:t>
            </a:r>
            <a:r>
              <a:rPr lang="ru-RU" dirty="0"/>
              <a:t> </a:t>
            </a:r>
            <a:r>
              <a:rPr lang="ru-RU" dirty="0" err="1"/>
              <a:t>затлъстяване</a:t>
            </a:r>
            <a:r>
              <a:rPr lang="ru-RU" dirty="0"/>
              <a:t>- </a:t>
            </a:r>
            <a:r>
              <a:rPr lang="ru-RU" dirty="0" err="1"/>
              <a:t>познато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коремно</a:t>
            </a:r>
            <a:r>
              <a:rPr lang="ru-RU" dirty="0"/>
              <a:t> </a:t>
            </a:r>
            <a:r>
              <a:rPr lang="ru-RU" dirty="0" err="1"/>
              <a:t>затлъстяване</a:t>
            </a:r>
            <a:r>
              <a:rPr lang="ru-RU" dirty="0"/>
              <a:t>, </a:t>
            </a:r>
            <a:r>
              <a:rPr lang="ru-RU" dirty="0" err="1"/>
              <a:t>ябълковидно</a:t>
            </a:r>
            <a:r>
              <a:rPr lang="ru-RU" dirty="0"/>
              <a:t> (</a:t>
            </a:r>
            <a:r>
              <a:rPr lang="ru-RU" dirty="0" err="1"/>
              <a:t>мъжки</a:t>
            </a:r>
            <a:r>
              <a:rPr lang="ru-RU" dirty="0"/>
              <a:t> тип) </a:t>
            </a:r>
            <a:r>
              <a:rPr lang="ru-RU" dirty="0" err="1"/>
              <a:t>затлъстяване</a:t>
            </a:r>
            <a:r>
              <a:rPr lang="ru-RU" dirty="0"/>
              <a:t>, </a:t>
            </a:r>
            <a:r>
              <a:rPr lang="ru-RU" dirty="0" err="1"/>
              <a:t>предимно</a:t>
            </a:r>
            <a:r>
              <a:rPr lang="ru-RU" dirty="0"/>
              <a:t> около пояса и </a:t>
            </a:r>
            <a:r>
              <a:rPr lang="ru-RU" dirty="0" err="1"/>
              <a:t>корема</a:t>
            </a:r>
            <a:r>
              <a:rPr lang="ru-RU" dirty="0"/>
              <a:t>- талия &gt; 94см(за </a:t>
            </a:r>
            <a:r>
              <a:rPr lang="ru-RU" dirty="0" err="1"/>
              <a:t>мъже</a:t>
            </a:r>
            <a:r>
              <a:rPr lang="ru-RU" dirty="0"/>
              <a:t>) и &gt;80см(за жени); ИТМ (</a:t>
            </a:r>
            <a:r>
              <a:rPr lang="en-US" dirty="0"/>
              <a:t>BMI) </a:t>
            </a:r>
            <a:r>
              <a:rPr lang="ru-RU" dirty="0"/>
              <a:t>&gt;30кг/м2.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Ниски</a:t>
            </a:r>
            <a:r>
              <a:rPr lang="ru-RU" dirty="0"/>
              <a:t> нива на </a:t>
            </a:r>
            <a:r>
              <a:rPr lang="ru-RU" dirty="0" err="1"/>
              <a:t>високоплътни</a:t>
            </a:r>
            <a:r>
              <a:rPr lang="ru-RU" dirty="0"/>
              <a:t> </a:t>
            </a:r>
            <a:r>
              <a:rPr lang="ru-RU" dirty="0" err="1"/>
              <a:t>липопротеини</a:t>
            </a:r>
            <a:r>
              <a:rPr lang="ru-RU" dirty="0"/>
              <a:t> (</a:t>
            </a:r>
            <a:r>
              <a:rPr lang="en-US" dirty="0"/>
              <a:t>HDL-</a:t>
            </a:r>
            <a:r>
              <a:rPr lang="bg-BG" dirty="0"/>
              <a:t>холестерол)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en-US" dirty="0"/>
              <a:t>- &lt;1,03</a:t>
            </a:r>
            <a:r>
              <a:rPr lang="bg-BG" dirty="0"/>
              <a:t> ммол/л за мъже и &lt;1,3ммол/л за жени или терапия</a:t>
            </a:r>
            <a:r>
              <a:rPr lang="ru-RU" dirty="0"/>
              <a:t>.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Повишени</a:t>
            </a:r>
            <a:r>
              <a:rPr lang="ru-RU" dirty="0"/>
              <a:t> </a:t>
            </a:r>
            <a:r>
              <a:rPr lang="ru-RU" dirty="0" err="1"/>
              <a:t>плазмени</a:t>
            </a:r>
            <a:r>
              <a:rPr lang="ru-RU" dirty="0"/>
              <a:t> </a:t>
            </a:r>
            <a:r>
              <a:rPr lang="ru-RU" dirty="0" err="1"/>
              <a:t>триглицериди</a:t>
            </a:r>
            <a:r>
              <a:rPr lang="ru-RU" dirty="0"/>
              <a:t>- &gt;1,7ммол/л или терапия.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Микроалбуминурия</a:t>
            </a:r>
            <a:r>
              <a:rPr lang="ru-RU" dirty="0"/>
              <a:t>- 20-300 мг/24 часа</a:t>
            </a:r>
          </a:p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Критерии-поне 3 от:</a:t>
            </a:r>
          </a:p>
        </p:txBody>
      </p:sp>
    </p:spTree>
    <p:extLst>
      <p:ext uri="{BB962C8B-B14F-4D97-AF65-F5344CB8AC3E}">
        <p14:creationId xmlns:p14="http://schemas.microsoft.com/office/powerpoint/2010/main" val="1295986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1988840"/>
            <a:ext cx="5688633" cy="4392488"/>
          </a:xfrm>
        </p:spPr>
      </p:pic>
    </p:spTree>
    <p:extLst>
      <p:ext uri="{BB962C8B-B14F-4D97-AF65-F5344CB8AC3E}">
        <p14:creationId xmlns:p14="http://schemas.microsoft.com/office/powerpoint/2010/main" val="3541941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възраст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 err="1"/>
              <a:t>наследственост</a:t>
            </a:r>
            <a:r>
              <a:rPr lang="ru-RU" dirty="0"/>
              <a:t>, </a:t>
            </a:r>
          </a:p>
          <a:p>
            <a:pPr marL="0" indent="0">
              <a:buNone/>
            </a:pPr>
            <a:r>
              <a:rPr lang="ru-RU" dirty="0" err="1"/>
              <a:t>наднормено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, </a:t>
            </a:r>
          </a:p>
          <a:p>
            <a:pPr marL="0" indent="0">
              <a:buNone/>
            </a:pPr>
            <a:r>
              <a:rPr lang="ru-RU" dirty="0" err="1"/>
              <a:t>ниско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 err="1"/>
              <a:t>свръхкалории</a:t>
            </a:r>
            <a:r>
              <a:rPr lang="ru-RU" dirty="0"/>
              <a:t> в </a:t>
            </a:r>
            <a:r>
              <a:rPr lang="ru-RU" dirty="0" err="1"/>
              <a:t>храната</a:t>
            </a:r>
            <a:r>
              <a:rPr lang="ru-RU" dirty="0"/>
              <a:t>.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Рискови фактори</a:t>
            </a:r>
          </a:p>
        </p:txBody>
      </p:sp>
    </p:spTree>
    <p:extLst>
      <p:ext uri="{BB962C8B-B14F-4D97-AF65-F5344CB8AC3E}">
        <p14:creationId xmlns:p14="http://schemas.microsoft.com/office/powerpoint/2010/main" val="2190433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8" y="2675466"/>
            <a:ext cx="8568951" cy="392188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с </a:t>
            </a:r>
            <a:r>
              <a:rPr lang="ru-RU" dirty="0" err="1"/>
              <a:t>натрупване</a:t>
            </a:r>
            <a:r>
              <a:rPr lang="ru-RU" dirty="0"/>
              <a:t> на </a:t>
            </a:r>
            <a:r>
              <a:rPr lang="ru-RU" dirty="0" err="1"/>
              <a:t>ексцесивно</a:t>
            </a:r>
            <a:r>
              <a:rPr lang="ru-RU" dirty="0"/>
              <a:t> (</a:t>
            </a:r>
            <a:r>
              <a:rPr lang="ru-RU" dirty="0" err="1"/>
              <a:t>прекомерно</a:t>
            </a:r>
            <a:r>
              <a:rPr lang="ru-RU" dirty="0"/>
              <a:t>) количество </a:t>
            </a:r>
            <a:r>
              <a:rPr lang="ru-RU" dirty="0" err="1">
                <a:solidFill>
                  <a:srgbClr val="FF0000"/>
                </a:solidFill>
              </a:rPr>
              <a:t>телесна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мастна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тъкан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(подкожно, в </a:t>
            </a:r>
            <a:r>
              <a:rPr lang="ru-RU" dirty="0" err="1"/>
              <a:t>коремната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, около </a:t>
            </a:r>
            <a:r>
              <a:rPr lang="ru-RU" dirty="0" err="1"/>
              <a:t>вътрешните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),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отрицателен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здравето</a:t>
            </a:r>
            <a:r>
              <a:rPr lang="ru-RU" dirty="0"/>
              <a:t> и е </a:t>
            </a:r>
            <a:r>
              <a:rPr lang="ru-RU" dirty="0" err="1"/>
              <a:t>свързано</a:t>
            </a:r>
            <a:r>
              <a:rPr lang="ru-RU" dirty="0"/>
              <a:t> не само с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здравословни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, но и с </a:t>
            </a:r>
            <a:r>
              <a:rPr lang="ru-RU" dirty="0" err="1"/>
              <a:t>намалена</a:t>
            </a:r>
            <a:r>
              <a:rPr lang="ru-RU" dirty="0"/>
              <a:t> </a:t>
            </a:r>
            <a:r>
              <a:rPr lang="ru-RU" dirty="0" err="1"/>
              <a:t>продължителност</a:t>
            </a:r>
            <a:r>
              <a:rPr lang="ru-RU" dirty="0"/>
              <a:t> на живота.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Често</a:t>
            </a:r>
            <a:r>
              <a:rPr lang="ru-RU" dirty="0"/>
              <a:t> под термина </a:t>
            </a:r>
            <a:r>
              <a:rPr lang="ru-RU" dirty="0" err="1"/>
              <a:t>затлъстяване</a:t>
            </a:r>
            <a:r>
              <a:rPr lang="ru-RU" dirty="0"/>
              <a:t> </a:t>
            </a:r>
            <a:r>
              <a:rPr lang="ru-RU" dirty="0" err="1"/>
              <a:t>неправилно</a:t>
            </a:r>
            <a:r>
              <a:rPr lang="ru-RU" dirty="0"/>
              <a:t> се </a:t>
            </a:r>
            <a:r>
              <a:rPr lang="ru-RU" dirty="0" err="1"/>
              <a:t>разбира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повишаване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общата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телесна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маса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се </a:t>
            </a:r>
            <a:r>
              <a:rPr lang="ru-RU" dirty="0" err="1"/>
              <a:t>формира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от </a:t>
            </a:r>
            <a:r>
              <a:rPr lang="ru-RU" dirty="0" err="1"/>
              <a:t>количеството</a:t>
            </a:r>
            <a:r>
              <a:rPr lang="ru-RU" dirty="0"/>
              <a:t> на </a:t>
            </a:r>
            <a:r>
              <a:rPr lang="ru-RU" dirty="0" err="1"/>
              <a:t>мастната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, </a:t>
            </a:r>
            <a:r>
              <a:rPr lang="ru-RU" dirty="0" err="1"/>
              <a:t>така</a:t>
            </a:r>
            <a:r>
              <a:rPr lang="ru-RU" dirty="0"/>
              <a:t> и от </a:t>
            </a:r>
            <a:r>
              <a:rPr lang="ru-RU" dirty="0" err="1"/>
              <a:t>масата</a:t>
            </a:r>
            <a:r>
              <a:rPr lang="ru-RU" dirty="0"/>
              <a:t> на </a:t>
            </a:r>
            <a:r>
              <a:rPr lang="ru-RU" dirty="0" err="1"/>
              <a:t>костната</a:t>
            </a:r>
            <a:r>
              <a:rPr lang="ru-RU" dirty="0"/>
              <a:t> и </a:t>
            </a:r>
            <a:r>
              <a:rPr lang="ru-RU" dirty="0" err="1"/>
              <a:t>мускулна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, </a:t>
            </a:r>
            <a:r>
              <a:rPr lang="ru-RU" dirty="0" err="1"/>
              <a:t>теглото</a:t>
            </a:r>
            <a:r>
              <a:rPr lang="ru-RU" dirty="0"/>
              <a:t> на </a:t>
            </a:r>
            <a:r>
              <a:rPr lang="ru-RU" dirty="0" err="1"/>
              <a:t>вътрешните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, </a:t>
            </a:r>
            <a:r>
              <a:rPr lang="ru-RU" dirty="0" err="1"/>
              <a:t>количеството</a:t>
            </a:r>
            <a:r>
              <a:rPr lang="ru-RU" dirty="0"/>
              <a:t> вода в организма. 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Затлъстяване</a:t>
            </a:r>
          </a:p>
        </p:txBody>
      </p:sp>
    </p:spTree>
    <p:extLst>
      <p:ext uri="{BB962C8B-B14F-4D97-AF65-F5344CB8AC3E}">
        <p14:creationId xmlns:p14="http://schemas.microsoft.com/office/powerpoint/2010/main" val="1763421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Типове затлъстяване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64904"/>
            <a:ext cx="662473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755576" y="1628800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dirty="0"/>
              <a:t>Андроидно, геноидно и смесено</a:t>
            </a:r>
          </a:p>
        </p:txBody>
      </p:sp>
    </p:spTree>
    <p:extLst>
      <p:ext uri="{BB962C8B-B14F-4D97-AF65-F5344CB8AC3E}">
        <p14:creationId xmlns:p14="http://schemas.microsoft.com/office/powerpoint/2010/main" val="2614177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620688"/>
            <a:ext cx="889248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Андроидното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затлъстяване</a:t>
            </a:r>
            <a:r>
              <a:rPr lang="ru-RU" dirty="0"/>
              <a:t>, </a:t>
            </a:r>
            <a:r>
              <a:rPr lang="ru-RU" dirty="0" err="1"/>
              <a:t>наричано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мъжки</a:t>
            </a:r>
            <a:r>
              <a:rPr lang="ru-RU" dirty="0"/>
              <a:t> тип </a:t>
            </a:r>
            <a:r>
              <a:rPr lang="ru-RU" dirty="0" err="1"/>
              <a:t>затлъстяване</a:t>
            </a:r>
            <a:r>
              <a:rPr lang="ru-RU" dirty="0"/>
              <a:t>, </a:t>
            </a:r>
            <a:r>
              <a:rPr lang="ru-RU" dirty="0" err="1"/>
              <a:t>централно</a:t>
            </a:r>
            <a:r>
              <a:rPr lang="ru-RU" dirty="0"/>
              <a:t> </a:t>
            </a:r>
            <a:r>
              <a:rPr lang="ru-RU" dirty="0" err="1"/>
              <a:t>затлъстяване</a:t>
            </a:r>
            <a:r>
              <a:rPr lang="ru-RU" dirty="0"/>
              <a:t> или </a:t>
            </a:r>
            <a:r>
              <a:rPr lang="ru-RU" dirty="0" err="1"/>
              <a:t>затлъстяване</a:t>
            </a:r>
            <a:r>
              <a:rPr lang="ru-RU" dirty="0"/>
              <a:t> тип “</a:t>
            </a:r>
            <a:r>
              <a:rPr lang="ru-RU" dirty="0" err="1"/>
              <a:t>ябълка</a:t>
            </a:r>
            <a:r>
              <a:rPr lang="ru-RU" dirty="0"/>
              <a:t>”, се </a:t>
            </a:r>
            <a:r>
              <a:rPr lang="ru-RU" dirty="0" err="1"/>
              <a:t>характеризира</a:t>
            </a:r>
            <a:r>
              <a:rPr lang="ru-RU" dirty="0"/>
              <a:t> с </a:t>
            </a:r>
            <a:r>
              <a:rPr lang="ru-RU" dirty="0" err="1"/>
              <a:t>натрупване</a:t>
            </a:r>
            <a:r>
              <a:rPr lang="ru-RU" dirty="0"/>
              <a:t> на </a:t>
            </a:r>
            <a:r>
              <a:rPr lang="ru-RU" dirty="0" err="1"/>
              <a:t>прекомерно</a:t>
            </a:r>
            <a:r>
              <a:rPr lang="ru-RU" dirty="0"/>
              <a:t> количество </a:t>
            </a:r>
            <a:r>
              <a:rPr lang="ru-RU" dirty="0" err="1"/>
              <a:t>мастна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в </a:t>
            </a:r>
            <a:r>
              <a:rPr lang="ru-RU" dirty="0" err="1"/>
              <a:t>горната</a:t>
            </a:r>
            <a:r>
              <a:rPr lang="ru-RU" dirty="0"/>
              <a:t> половина на </a:t>
            </a:r>
            <a:r>
              <a:rPr lang="ru-RU" dirty="0" err="1"/>
              <a:t>тялото</a:t>
            </a:r>
            <a:r>
              <a:rPr lang="ru-RU" dirty="0"/>
              <a:t>, над ханша, </a:t>
            </a:r>
            <a:r>
              <a:rPr lang="ru-RU" dirty="0" err="1"/>
              <a:t>предимно</a:t>
            </a:r>
            <a:r>
              <a:rPr lang="ru-RU" dirty="0"/>
              <a:t> в </a:t>
            </a:r>
            <a:r>
              <a:rPr lang="ru-RU" dirty="0" err="1"/>
              <a:t>подкожието</a:t>
            </a:r>
            <a:r>
              <a:rPr lang="ru-RU" dirty="0"/>
              <a:t> на </a:t>
            </a:r>
            <a:r>
              <a:rPr lang="ru-RU" dirty="0" err="1"/>
              <a:t>коремната</a:t>
            </a:r>
            <a:r>
              <a:rPr lang="ru-RU" dirty="0"/>
              <a:t> стена и в </a:t>
            </a:r>
            <a:r>
              <a:rPr lang="ru-RU" dirty="0" err="1"/>
              <a:t>мезентериума</a:t>
            </a:r>
            <a:r>
              <a:rPr lang="ru-RU" dirty="0"/>
              <a:t>. </a:t>
            </a:r>
            <a:r>
              <a:rPr lang="ru-RU" dirty="0" err="1"/>
              <a:t>Отлагане</a:t>
            </a:r>
            <a:r>
              <a:rPr lang="ru-RU" dirty="0"/>
              <a:t> на </a:t>
            </a:r>
            <a:r>
              <a:rPr lang="ru-RU" dirty="0" err="1"/>
              <a:t>мастна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има</a:t>
            </a:r>
            <a:r>
              <a:rPr lang="ru-RU" dirty="0"/>
              <a:t> и по </a:t>
            </a:r>
            <a:r>
              <a:rPr lang="ru-RU" dirty="0" err="1"/>
              <a:t>горната</a:t>
            </a:r>
            <a:r>
              <a:rPr lang="ru-RU" dirty="0"/>
              <a:t> част на </a:t>
            </a:r>
            <a:r>
              <a:rPr lang="ru-RU" dirty="0" err="1"/>
              <a:t>гърдите</a:t>
            </a:r>
            <a:r>
              <a:rPr lang="ru-RU" dirty="0"/>
              <a:t>, </a:t>
            </a:r>
            <a:r>
              <a:rPr lang="ru-RU" dirty="0" err="1"/>
              <a:t>раменете</a:t>
            </a:r>
            <a:r>
              <a:rPr lang="ru-RU" dirty="0"/>
              <a:t> и врата. </a:t>
            </a:r>
            <a:r>
              <a:rPr lang="ru-RU" dirty="0" err="1"/>
              <a:t>Характеризира</a:t>
            </a:r>
            <a:r>
              <a:rPr lang="ru-RU" dirty="0"/>
              <a:t> се с </a:t>
            </a:r>
            <a:r>
              <a:rPr lang="ru-RU" dirty="0">
                <a:solidFill>
                  <a:srgbClr val="FF0000"/>
                </a:solidFill>
              </a:rPr>
              <a:t>индекс на </a:t>
            </a:r>
            <a:r>
              <a:rPr lang="ru-RU" dirty="0" err="1">
                <a:solidFill>
                  <a:srgbClr val="FF0000"/>
                </a:solidFill>
              </a:rPr>
              <a:t>съотношение</a:t>
            </a:r>
            <a:r>
              <a:rPr lang="ru-RU" dirty="0">
                <a:solidFill>
                  <a:srgbClr val="FF0000"/>
                </a:solidFill>
              </a:rPr>
              <a:t> талия / ханш над 0,85 при жените и над 0,95 при </a:t>
            </a:r>
            <a:r>
              <a:rPr lang="ru-RU" dirty="0" err="1">
                <a:solidFill>
                  <a:srgbClr val="FF0000"/>
                </a:solidFill>
              </a:rPr>
              <a:t>мъжете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Свързано</a:t>
            </a:r>
            <a:r>
              <a:rPr lang="ru-RU" dirty="0"/>
              <a:t> е с нарушен </a:t>
            </a:r>
            <a:r>
              <a:rPr lang="ru-RU" dirty="0" err="1"/>
              <a:t>глюкозен</a:t>
            </a:r>
            <a:r>
              <a:rPr lang="ru-RU" dirty="0"/>
              <a:t> </a:t>
            </a:r>
            <a:r>
              <a:rPr lang="ru-RU" dirty="0" err="1"/>
              <a:t>толеранс</a:t>
            </a:r>
            <a:r>
              <a:rPr lang="ru-RU" dirty="0"/>
              <a:t>, </a:t>
            </a:r>
            <a:r>
              <a:rPr lang="ru-RU" dirty="0" err="1"/>
              <a:t>захарен</a:t>
            </a:r>
            <a:r>
              <a:rPr lang="ru-RU" dirty="0"/>
              <a:t> диабет тип 2, </a:t>
            </a:r>
            <a:r>
              <a:rPr lang="ru-RU" dirty="0" err="1"/>
              <a:t>дислипидемия</a:t>
            </a:r>
            <a:r>
              <a:rPr lang="ru-RU" dirty="0"/>
              <a:t> (</a:t>
            </a:r>
            <a:r>
              <a:rPr lang="ru-RU" dirty="0" err="1"/>
              <a:t>високи</a:t>
            </a:r>
            <a:r>
              <a:rPr lang="ru-RU" dirty="0"/>
              <a:t> нива на </a:t>
            </a:r>
            <a:r>
              <a:rPr lang="ru-RU" dirty="0" err="1"/>
              <a:t>триглицериди</a:t>
            </a:r>
            <a:r>
              <a:rPr lang="ru-RU" dirty="0"/>
              <a:t>, </a:t>
            </a:r>
            <a:r>
              <a:rPr lang="ru-RU" dirty="0" err="1"/>
              <a:t>ниски</a:t>
            </a:r>
            <a:r>
              <a:rPr lang="ru-RU" dirty="0"/>
              <a:t> нива на “</a:t>
            </a:r>
            <a:r>
              <a:rPr lang="ru-RU" dirty="0" err="1"/>
              <a:t>добрия</a:t>
            </a:r>
            <a:r>
              <a:rPr lang="ru-RU" dirty="0"/>
              <a:t>” HDL-</a:t>
            </a:r>
            <a:r>
              <a:rPr lang="ru-RU" dirty="0" err="1"/>
              <a:t>холестерол</a:t>
            </a:r>
            <a:r>
              <a:rPr lang="ru-RU" dirty="0"/>
              <a:t>), </a:t>
            </a:r>
            <a:r>
              <a:rPr lang="ru-RU" dirty="0" err="1"/>
              <a:t>хиперурикемия</a:t>
            </a:r>
            <a:r>
              <a:rPr lang="ru-RU" dirty="0"/>
              <a:t> (</a:t>
            </a:r>
            <a:r>
              <a:rPr lang="ru-RU" dirty="0" err="1"/>
              <a:t>високи</a:t>
            </a:r>
            <a:r>
              <a:rPr lang="ru-RU" dirty="0"/>
              <a:t> нива на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),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 </a:t>
            </a:r>
            <a:r>
              <a:rPr lang="ru-RU" dirty="0" err="1"/>
              <a:t>исхемична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,  </a:t>
            </a:r>
            <a:r>
              <a:rPr lang="ru-RU" dirty="0" err="1"/>
              <a:t>високи</a:t>
            </a:r>
            <a:r>
              <a:rPr lang="ru-RU" dirty="0"/>
              <a:t> нива на </a:t>
            </a:r>
            <a:r>
              <a:rPr lang="ru-RU" dirty="0" err="1"/>
              <a:t>свободния</a:t>
            </a:r>
            <a:r>
              <a:rPr lang="ru-RU" dirty="0"/>
              <a:t> тестостерон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93055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836712"/>
            <a:ext cx="8856984" cy="6624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Г</a:t>
            </a:r>
            <a:r>
              <a:rPr lang="en-US" dirty="0">
                <a:solidFill>
                  <a:srgbClr val="FF0000"/>
                </a:solidFill>
              </a:rPr>
              <a:t>e</a:t>
            </a:r>
            <a:r>
              <a:rPr lang="ru-RU" dirty="0" err="1">
                <a:solidFill>
                  <a:srgbClr val="FF0000"/>
                </a:solidFill>
              </a:rPr>
              <a:t>ноидното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затлъстяване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е известно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женски</a:t>
            </a:r>
            <a:r>
              <a:rPr lang="ru-RU" dirty="0"/>
              <a:t> тип </a:t>
            </a:r>
            <a:r>
              <a:rPr lang="ru-RU" dirty="0" err="1"/>
              <a:t>затлъстяване</a:t>
            </a:r>
            <a:r>
              <a:rPr lang="ru-RU" dirty="0"/>
              <a:t> или </a:t>
            </a:r>
            <a:r>
              <a:rPr lang="ru-RU" dirty="0" err="1"/>
              <a:t>затлъстяване</a:t>
            </a:r>
            <a:r>
              <a:rPr lang="ru-RU" dirty="0"/>
              <a:t> тип “круша”. </a:t>
            </a:r>
            <a:r>
              <a:rPr lang="ru-RU" dirty="0" err="1"/>
              <a:t>Характеризира</a:t>
            </a:r>
            <a:r>
              <a:rPr lang="ru-RU" dirty="0"/>
              <a:t> се с </a:t>
            </a:r>
            <a:r>
              <a:rPr lang="ru-RU" dirty="0" err="1"/>
              <a:t>отлагане</a:t>
            </a:r>
            <a:r>
              <a:rPr lang="ru-RU" dirty="0"/>
              <a:t> на </a:t>
            </a:r>
            <a:r>
              <a:rPr lang="ru-RU" dirty="0" err="1"/>
              <a:t>мазнини</a:t>
            </a:r>
            <a:r>
              <a:rPr lang="ru-RU" dirty="0"/>
              <a:t> </a:t>
            </a:r>
            <a:r>
              <a:rPr lang="ru-RU" dirty="0" err="1"/>
              <a:t>предимно</a:t>
            </a:r>
            <a:r>
              <a:rPr lang="ru-RU" dirty="0"/>
              <a:t> в </a:t>
            </a:r>
            <a:r>
              <a:rPr lang="ru-RU" dirty="0" err="1"/>
              <a:t>долната</a:t>
            </a:r>
            <a:r>
              <a:rPr lang="ru-RU" dirty="0"/>
              <a:t> половина на </a:t>
            </a:r>
            <a:r>
              <a:rPr lang="ru-RU" dirty="0" err="1"/>
              <a:t>тялото</a:t>
            </a:r>
            <a:r>
              <a:rPr lang="ru-RU" dirty="0"/>
              <a:t>. При него </a:t>
            </a:r>
            <a:r>
              <a:rPr lang="ru-RU" dirty="0" err="1">
                <a:solidFill>
                  <a:srgbClr val="FF0000"/>
                </a:solidFill>
              </a:rPr>
              <a:t>съотношението</a:t>
            </a:r>
            <a:r>
              <a:rPr lang="ru-RU" dirty="0">
                <a:solidFill>
                  <a:srgbClr val="FF0000"/>
                </a:solidFill>
              </a:rPr>
              <a:t> талия / ханш е под 0,85 при жените и под 0,95 при </a:t>
            </a:r>
            <a:r>
              <a:rPr lang="ru-RU" dirty="0" err="1">
                <a:solidFill>
                  <a:srgbClr val="FF0000"/>
                </a:solidFill>
              </a:rPr>
              <a:t>мъжете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Г</a:t>
            </a:r>
            <a:r>
              <a:rPr lang="en-US" dirty="0"/>
              <a:t>e</a:t>
            </a:r>
            <a:r>
              <a:rPr lang="ru-RU" dirty="0" err="1"/>
              <a:t>ноидното</a:t>
            </a:r>
            <a:r>
              <a:rPr lang="ru-RU" dirty="0"/>
              <a:t> </a:t>
            </a:r>
            <a:r>
              <a:rPr lang="ru-RU" dirty="0" err="1"/>
              <a:t>затлъстяване</a:t>
            </a:r>
            <a:r>
              <a:rPr lang="ru-RU" dirty="0"/>
              <a:t> е </a:t>
            </a:r>
            <a:r>
              <a:rPr lang="ru-RU" dirty="0" err="1"/>
              <a:t>свързано</a:t>
            </a:r>
            <a:r>
              <a:rPr lang="ru-RU" dirty="0"/>
              <a:t> с </a:t>
            </a:r>
            <a:r>
              <a:rPr lang="ru-RU" dirty="0" err="1"/>
              <a:t>по-висок</a:t>
            </a:r>
            <a:r>
              <a:rPr lang="ru-RU" dirty="0"/>
              <a:t> риск от </a:t>
            </a:r>
            <a:r>
              <a:rPr lang="ru-RU" dirty="0" err="1"/>
              <a:t>варикозни</a:t>
            </a:r>
            <a:r>
              <a:rPr lang="ru-RU" dirty="0"/>
              <a:t> (</a:t>
            </a:r>
            <a:r>
              <a:rPr lang="ru-RU" dirty="0" err="1"/>
              <a:t>разширени</a:t>
            </a:r>
            <a:r>
              <a:rPr lang="ru-RU" dirty="0"/>
              <a:t>) </a:t>
            </a:r>
            <a:r>
              <a:rPr lang="ru-RU" dirty="0" err="1"/>
              <a:t>вени</a:t>
            </a:r>
            <a:r>
              <a:rPr lang="ru-RU" dirty="0"/>
              <a:t> и </a:t>
            </a:r>
            <a:r>
              <a:rPr lang="ru-RU" dirty="0" err="1"/>
              <a:t>артрити</a:t>
            </a:r>
            <a:r>
              <a:rPr lang="ru-RU" dirty="0"/>
              <a:t>, т.е. с </a:t>
            </a:r>
            <a:r>
              <a:rPr lang="ru-RU" dirty="0" err="1"/>
              <a:t>механични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и </a:t>
            </a:r>
            <a:r>
              <a:rPr lang="ru-RU" dirty="0" err="1"/>
              <a:t>по-малко</a:t>
            </a:r>
            <a:r>
              <a:rPr lang="ru-RU" dirty="0"/>
              <a:t> вероятно е да </a:t>
            </a:r>
            <a:r>
              <a:rPr lang="ru-RU" dirty="0" err="1"/>
              <a:t>развият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затлъстяването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. То е </a:t>
            </a:r>
            <a:r>
              <a:rPr lang="ru-RU" dirty="0" err="1"/>
              <a:t>резистентно</a:t>
            </a:r>
            <a:r>
              <a:rPr lang="ru-RU" dirty="0"/>
              <a:t> на лечение.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54528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5949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стойностите</a:t>
            </a:r>
            <a:r>
              <a:rPr lang="ru-RU" dirty="0"/>
              <a:t> на ИТМ </a:t>
            </a:r>
            <a:r>
              <a:rPr lang="ru-RU" dirty="0" err="1"/>
              <a:t>затлъстяването</a:t>
            </a:r>
            <a:r>
              <a:rPr lang="ru-RU" dirty="0"/>
              <a:t> се </a:t>
            </a:r>
            <a:r>
              <a:rPr lang="ru-RU" dirty="0" err="1"/>
              <a:t>дефинира</a:t>
            </a:r>
            <a:r>
              <a:rPr lang="ru-RU" dirty="0"/>
              <a:t> в </a:t>
            </a:r>
            <a:r>
              <a:rPr lang="ru-RU" dirty="0" err="1"/>
              <a:t>следните</a:t>
            </a:r>
            <a:r>
              <a:rPr lang="ru-RU" dirty="0"/>
              <a:t> степени:</a:t>
            </a:r>
          </a:p>
          <a:p>
            <a:pPr lvl="1"/>
            <a:r>
              <a:rPr lang="ru-RU" dirty="0"/>
              <a:t>от 25 до 29,9кг/м2-наднормено </a:t>
            </a:r>
            <a:r>
              <a:rPr lang="ru-RU" dirty="0" err="1"/>
              <a:t>тегло</a:t>
            </a:r>
            <a:endParaRPr lang="ru-RU" dirty="0"/>
          </a:p>
          <a:p>
            <a:pPr lvl="1"/>
            <a:r>
              <a:rPr lang="ru-RU" dirty="0"/>
              <a:t>от 30 до 34,9 кг/м² - </a:t>
            </a:r>
            <a:r>
              <a:rPr lang="ru-RU" dirty="0" err="1"/>
              <a:t>първа</a:t>
            </a:r>
            <a:r>
              <a:rPr lang="ru-RU" dirty="0"/>
              <a:t> степен </a:t>
            </a:r>
            <a:r>
              <a:rPr lang="ru-RU" dirty="0" err="1"/>
              <a:t>затлъстяване</a:t>
            </a:r>
            <a:endParaRPr lang="ru-RU" dirty="0"/>
          </a:p>
          <a:p>
            <a:pPr lvl="1"/>
            <a:r>
              <a:rPr lang="ru-RU" dirty="0"/>
              <a:t>от 35 до 39,9 кг/м² - втора степен </a:t>
            </a:r>
          </a:p>
          <a:p>
            <a:pPr lvl="1"/>
            <a:r>
              <a:rPr lang="ru-RU" dirty="0"/>
              <a:t>над 40 кг/м² - </a:t>
            </a:r>
            <a:r>
              <a:rPr lang="ru-RU" dirty="0" err="1"/>
              <a:t>трета</a:t>
            </a:r>
            <a:r>
              <a:rPr lang="ru-RU" dirty="0"/>
              <a:t> степен или </a:t>
            </a:r>
            <a:r>
              <a:rPr lang="ru-RU" dirty="0" err="1"/>
              <a:t>болестно</a:t>
            </a:r>
            <a:r>
              <a:rPr lang="ru-RU" dirty="0"/>
              <a:t> </a:t>
            </a:r>
            <a:r>
              <a:rPr lang="ru-RU" dirty="0" err="1"/>
              <a:t>затлъстяване</a:t>
            </a:r>
            <a:endParaRPr lang="ru-RU" dirty="0"/>
          </a:p>
          <a:p>
            <a:pPr lvl="1"/>
            <a:endParaRPr lang="ru-RU" dirty="0"/>
          </a:p>
          <a:p>
            <a:pPr marL="301943" lvl="1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08112"/>
          </a:xfrm>
        </p:spPr>
        <p:txBody>
          <a:bodyPr/>
          <a:lstStyle/>
          <a:p>
            <a:r>
              <a:rPr lang="bg-BG" dirty="0"/>
              <a:t>Степени на затлъстяване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01008"/>
            <a:ext cx="835292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86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2675466"/>
            <a:ext cx="9036496" cy="3921885"/>
          </a:xfrm>
        </p:spPr>
        <p:txBody>
          <a:bodyPr>
            <a:normAutofit fontScale="92500" lnSpcReduction="10000"/>
          </a:bodyPr>
          <a:lstStyle/>
          <a:p>
            <a:r>
              <a:rPr lang="bg-BG" dirty="0"/>
              <a:t>Сърдечно-съдови заболявания</a:t>
            </a:r>
          </a:p>
          <a:p>
            <a:r>
              <a:rPr lang="bg-BG" dirty="0"/>
              <a:t>Захарен диабет</a:t>
            </a:r>
          </a:p>
          <a:p>
            <a:r>
              <a:rPr lang="bg-BG" dirty="0"/>
              <a:t>Остеоартроза</a:t>
            </a:r>
          </a:p>
          <a:p>
            <a:r>
              <a:rPr lang="bg-BG" dirty="0"/>
              <a:t>Обструктивна сънна апнея	</a:t>
            </a:r>
          </a:p>
          <a:p>
            <a:r>
              <a:rPr lang="bg-BG" dirty="0"/>
              <a:t>Астма</a:t>
            </a:r>
          </a:p>
          <a:p>
            <a:r>
              <a:rPr lang="bg-BG" dirty="0"/>
              <a:t>Накой видове рак</a:t>
            </a:r>
          </a:p>
          <a:p>
            <a:endParaRPr lang="bg-BG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При ИТМ над 40 кг/м² </a:t>
            </a:r>
            <a:r>
              <a:rPr lang="ru-RU" dirty="0" err="1"/>
              <a:t>продължителността</a:t>
            </a:r>
            <a:r>
              <a:rPr lang="ru-RU" dirty="0"/>
              <a:t> на живота </a:t>
            </a:r>
            <a:r>
              <a:rPr lang="ru-RU" dirty="0" err="1"/>
              <a:t>намалява</a:t>
            </a:r>
            <a:r>
              <a:rPr lang="ru-RU" dirty="0"/>
              <a:t> с 10-20 </a:t>
            </a:r>
            <a:r>
              <a:rPr lang="ru-RU" dirty="0" err="1"/>
              <a:t>години</a:t>
            </a:r>
            <a:r>
              <a:rPr lang="ru-RU" dirty="0"/>
              <a:t> при </a:t>
            </a:r>
            <a:r>
              <a:rPr lang="ru-RU" dirty="0" err="1"/>
              <a:t>мъжете</a:t>
            </a:r>
            <a:r>
              <a:rPr lang="ru-RU" dirty="0"/>
              <a:t> и с 5 </a:t>
            </a:r>
            <a:r>
              <a:rPr lang="ru-RU" dirty="0" err="1"/>
              <a:t>години</a:t>
            </a:r>
            <a:r>
              <a:rPr lang="ru-RU" dirty="0"/>
              <a:t> при жените. </a:t>
            </a:r>
          </a:p>
          <a:p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Рискове при затлъстяване:</a:t>
            </a:r>
          </a:p>
        </p:txBody>
      </p:sp>
    </p:spTree>
    <p:extLst>
      <p:ext uri="{BB962C8B-B14F-4D97-AF65-F5344CB8AC3E}">
        <p14:creationId xmlns:p14="http://schemas.microsoft.com/office/powerpoint/2010/main" val="198658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Релативен риск от смърт за 10 години в САЩ сред непушачи</a:t>
            </a: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04864"/>
            <a:ext cx="4391471" cy="4176464"/>
          </a:xfrm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4" y="2204864"/>
            <a:ext cx="4391471" cy="4176464"/>
          </a:xfrm>
        </p:spPr>
      </p:pic>
    </p:spTree>
    <p:extLst>
      <p:ext uri="{BB962C8B-B14F-4D97-AF65-F5344CB8AC3E}">
        <p14:creationId xmlns:p14="http://schemas.microsoft.com/office/powerpoint/2010/main" val="1234160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онтейнер за съдържание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92" y="3696"/>
            <a:ext cx="9144000" cy="3281288"/>
          </a:xfr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92" y="3284984"/>
            <a:ext cx="9144000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38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79512" y="1844824"/>
            <a:ext cx="8964487" cy="4281339"/>
          </a:xfrm>
        </p:spPr>
        <p:txBody>
          <a:bodyPr/>
          <a:lstStyle/>
          <a:p>
            <a:r>
              <a:rPr lang="ru-RU" b="1" dirty="0" err="1"/>
              <a:t>Подаграта</a:t>
            </a:r>
            <a:r>
              <a:rPr lang="ru-RU" b="1" dirty="0"/>
              <a:t> </a:t>
            </a:r>
            <a:r>
              <a:rPr lang="ru-RU" dirty="0"/>
              <a:t>е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срещаният</a:t>
            </a:r>
            <a:r>
              <a:rPr lang="ru-RU" dirty="0"/>
              <a:t> тип на </a:t>
            </a:r>
            <a:r>
              <a:rPr lang="ru-RU" dirty="0" err="1"/>
              <a:t>възпалителна</a:t>
            </a:r>
            <a:r>
              <a:rPr lang="ru-RU" dirty="0"/>
              <a:t> </a:t>
            </a:r>
            <a:r>
              <a:rPr lang="ru-RU" dirty="0" err="1"/>
              <a:t>артропатия</a:t>
            </a:r>
            <a:r>
              <a:rPr lang="ru-RU" dirty="0"/>
              <a:t> при хора над 40 </a:t>
            </a:r>
            <a:r>
              <a:rPr lang="ru-RU" dirty="0" err="1"/>
              <a:t>години</a:t>
            </a:r>
            <a:r>
              <a:rPr lang="ru-RU" dirty="0"/>
              <a:t>.</a:t>
            </a:r>
          </a:p>
          <a:p>
            <a:r>
              <a:rPr lang="ru-RU" b="1" dirty="0" err="1"/>
              <a:t>Подаграта</a:t>
            </a:r>
            <a:r>
              <a:rPr lang="ru-RU" b="1" dirty="0"/>
              <a:t> </a:t>
            </a:r>
            <a:r>
              <a:rPr lang="ru-RU" dirty="0"/>
              <a:t>се </a:t>
            </a:r>
            <a:r>
              <a:rPr lang="ru-RU" dirty="0" err="1"/>
              <a:t>характеризира</a:t>
            </a:r>
            <a:r>
              <a:rPr lang="ru-RU" dirty="0"/>
              <a:t> с </a:t>
            </a:r>
            <a:r>
              <a:rPr lang="ru-RU" dirty="0" err="1"/>
              <a:t>внезапни</a:t>
            </a:r>
            <a:r>
              <a:rPr lang="ru-RU" dirty="0"/>
              <a:t>, </a:t>
            </a:r>
            <a:r>
              <a:rPr lang="ru-RU" dirty="0" err="1"/>
              <a:t>тежки</a:t>
            </a:r>
            <a:r>
              <a:rPr lang="ru-RU" dirty="0"/>
              <a:t> </a:t>
            </a:r>
            <a:r>
              <a:rPr lang="ru-RU" dirty="0" err="1"/>
              <a:t>пристъпи</a:t>
            </a:r>
            <a:r>
              <a:rPr lang="ru-RU" dirty="0"/>
              <a:t> на </a:t>
            </a:r>
            <a:r>
              <a:rPr lang="ru-RU" dirty="0" err="1"/>
              <a:t>болка</a:t>
            </a:r>
            <a:r>
              <a:rPr lang="ru-RU" dirty="0"/>
              <a:t>, </a:t>
            </a:r>
            <a:r>
              <a:rPr lang="ru-RU" dirty="0" err="1"/>
              <a:t>зачервяване</a:t>
            </a:r>
            <a:r>
              <a:rPr lang="ru-RU" dirty="0"/>
              <a:t> и </a:t>
            </a:r>
            <a:r>
              <a:rPr lang="ru-RU" dirty="0" err="1"/>
              <a:t>болезненост</a:t>
            </a:r>
            <a:r>
              <a:rPr lang="ru-RU" dirty="0"/>
              <a:t> в ставите, </a:t>
            </a:r>
            <a:r>
              <a:rPr lang="ru-RU" dirty="0" err="1"/>
              <a:t>често</a:t>
            </a:r>
            <a:r>
              <a:rPr lang="ru-RU" dirty="0"/>
              <a:t> в </a:t>
            </a:r>
            <a:r>
              <a:rPr lang="ru-RU" dirty="0" err="1"/>
              <a:t>основата</a:t>
            </a:r>
            <a:r>
              <a:rPr lang="ru-RU" dirty="0"/>
              <a:t> на </a:t>
            </a:r>
            <a:r>
              <a:rPr lang="ru-RU" dirty="0" err="1"/>
              <a:t>палеца</a:t>
            </a:r>
            <a:r>
              <a:rPr lang="ru-RU" dirty="0"/>
              <a:t>. </a:t>
            </a:r>
          </a:p>
          <a:p>
            <a:r>
              <a:rPr lang="ru-RU" dirty="0" err="1"/>
              <a:t>Нездравословният</a:t>
            </a:r>
            <a:r>
              <a:rPr lang="ru-RU" dirty="0"/>
              <a:t> начин на живот е </a:t>
            </a:r>
            <a:r>
              <a:rPr lang="ru-RU" dirty="0" err="1"/>
              <a:t>основният</a:t>
            </a:r>
            <a:r>
              <a:rPr lang="ru-RU" dirty="0"/>
              <a:t> </a:t>
            </a:r>
            <a:r>
              <a:rPr lang="ru-RU" dirty="0" err="1"/>
              <a:t>причинител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 </a:t>
            </a:r>
            <a:r>
              <a:rPr lang="ru-RU" b="1" dirty="0"/>
              <a:t>подагра</a:t>
            </a:r>
            <a:r>
              <a:rPr lang="ru-RU" dirty="0"/>
              <a:t>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Подагра</a:t>
            </a:r>
          </a:p>
        </p:txBody>
      </p:sp>
    </p:spTree>
    <p:extLst>
      <p:ext uri="{BB962C8B-B14F-4D97-AF65-F5344CB8AC3E}">
        <p14:creationId xmlns:p14="http://schemas.microsoft.com/office/powerpoint/2010/main" val="1706497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1268760"/>
            <a:ext cx="9143999" cy="5589239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образува</a:t>
            </a:r>
            <a:r>
              <a:rPr lang="ru-RU" dirty="0"/>
              <a:t> се в организма в </a:t>
            </a:r>
            <a:r>
              <a:rPr lang="ru-RU" dirty="0" err="1"/>
              <a:t>резултат</a:t>
            </a:r>
            <a:r>
              <a:rPr lang="ru-RU" dirty="0"/>
              <a:t> на метаболизма на </a:t>
            </a:r>
            <a:r>
              <a:rPr lang="ru-RU" dirty="0" err="1"/>
              <a:t>нуклеиновите</a:t>
            </a:r>
            <a:r>
              <a:rPr lang="ru-RU" dirty="0"/>
              <a:t> </a:t>
            </a:r>
            <a:r>
              <a:rPr lang="ru-RU" dirty="0" err="1"/>
              <a:t>киселини</a:t>
            </a:r>
            <a:r>
              <a:rPr lang="ru-RU" dirty="0"/>
              <a:t>. </a:t>
            </a:r>
          </a:p>
          <a:p>
            <a:r>
              <a:rPr lang="ru-RU" dirty="0" err="1"/>
              <a:t>Синтезира</a:t>
            </a:r>
            <a:r>
              <a:rPr lang="ru-RU" dirty="0"/>
              <a:t> се в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и </a:t>
            </a:r>
            <a:r>
              <a:rPr lang="ru-RU" dirty="0" err="1"/>
              <a:t>във</a:t>
            </a:r>
            <a:r>
              <a:rPr lang="ru-RU" dirty="0"/>
              <a:t> вид на </a:t>
            </a:r>
            <a:r>
              <a:rPr lang="ru-RU" dirty="0" err="1"/>
              <a:t>натриева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се </a:t>
            </a:r>
            <a:r>
              <a:rPr lang="ru-RU" dirty="0" err="1"/>
              <a:t>намира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. </a:t>
            </a:r>
          </a:p>
          <a:p>
            <a:r>
              <a:rPr lang="ru-RU" dirty="0" err="1"/>
              <a:t>Излъчва</a:t>
            </a:r>
            <a:r>
              <a:rPr lang="ru-RU" dirty="0"/>
              <a:t> се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бъбреците</a:t>
            </a:r>
            <a:r>
              <a:rPr lang="ru-RU" dirty="0"/>
              <a:t> и </a:t>
            </a:r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се </a:t>
            </a:r>
            <a:r>
              <a:rPr lang="ru-RU" dirty="0" err="1"/>
              <a:t>определя</a:t>
            </a:r>
            <a:r>
              <a:rPr lang="ru-RU" dirty="0"/>
              <a:t> от </a:t>
            </a:r>
            <a:r>
              <a:rPr lang="ru-RU" dirty="0" err="1"/>
              <a:t>равновесието</a:t>
            </a:r>
            <a:r>
              <a:rPr lang="ru-RU" dirty="0"/>
              <a:t> между </a:t>
            </a:r>
            <a:r>
              <a:rPr lang="ru-RU" dirty="0" err="1"/>
              <a:t>двата</a:t>
            </a:r>
            <a:r>
              <a:rPr lang="ru-RU" dirty="0"/>
              <a:t> </a:t>
            </a:r>
            <a:r>
              <a:rPr lang="ru-RU" dirty="0" err="1"/>
              <a:t>процеса</a:t>
            </a:r>
            <a:r>
              <a:rPr lang="ru-RU" dirty="0"/>
              <a:t> – синтез и </a:t>
            </a:r>
            <a:r>
              <a:rPr lang="ru-RU" dirty="0" err="1"/>
              <a:t>излъчване</a:t>
            </a:r>
            <a:r>
              <a:rPr lang="ru-RU" dirty="0"/>
              <a:t>. </a:t>
            </a:r>
          </a:p>
          <a:p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концентрацията</a:t>
            </a:r>
            <a:r>
              <a:rPr lang="ru-RU" dirty="0"/>
              <a:t> на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премине</a:t>
            </a:r>
            <a:r>
              <a:rPr lang="ru-RU" dirty="0"/>
              <a:t> </a:t>
            </a:r>
            <a:r>
              <a:rPr lang="ru-RU" dirty="0" err="1"/>
              <a:t>границата</a:t>
            </a:r>
            <a:r>
              <a:rPr lang="ru-RU" dirty="0"/>
              <a:t> от 540 </a:t>
            </a:r>
            <a:r>
              <a:rPr lang="ru-RU" dirty="0" err="1"/>
              <a:t>mmol</a:t>
            </a:r>
            <a:r>
              <a:rPr lang="ru-RU" dirty="0"/>
              <a:t>/l, </a:t>
            </a:r>
            <a:r>
              <a:rPr lang="ru-RU" dirty="0" err="1"/>
              <a:t>тези</a:t>
            </a:r>
            <a:r>
              <a:rPr lang="ru-RU" dirty="0"/>
              <a:t> соли </a:t>
            </a:r>
            <a:r>
              <a:rPr lang="ru-RU" dirty="0" err="1"/>
              <a:t>започват</a:t>
            </a:r>
            <a:r>
              <a:rPr lang="ru-RU" dirty="0"/>
              <a:t> да </a:t>
            </a:r>
            <a:r>
              <a:rPr lang="ru-RU" dirty="0" err="1"/>
              <a:t>кристализират</a:t>
            </a:r>
            <a:r>
              <a:rPr lang="ru-RU" dirty="0"/>
              <a:t> (</a:t>
            </a:r>
            <a:r>
              <a:rPr lang="ru-RU" dirty="0" err="1"/>
              <a:t>получава</a:t>
            </a:r>
            <a:r>
              <a:rPr lang="ru-RU" dirty="0"/>
              <a:t> се </a:t>
            </a:r>
            <a:r>
              <a:rPr lang="ru-RU" dirty="0" err="1"/>
              <a:t>преситен</a:t>
            </a:r>
            <a:r>
              <a:rPr lang="ru-RU" dirty="0"/>
              <a:t> </a:t>
            </a:r>
            <a:r>
              <a:rPr lang="ru-RU" dirty="0" err="1"/>
              <a:t>разтвор</a:t>
            </a:r>
            <a:r>
              <a:rPr lang="ru-RU" dirty="0"/>
              <a:t> на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) и да се </a:t>
            </a:r>
            <a:r>
              <a:rPr lang="ru-RU" dirty="0" err="1"/>
              <a:t>отлагат</a:t>
            </a:r>
            <a:r>
              <a:rPr lang="ru-RU" dirty="0"/>
              <a:t> </a:t>
            </a:r>
            <a:r>
              <a:rPr lang="ru-RU" dirty="0" err="1"/>
              <a:t>уратни</a:t>
            </a:r>
            <a:r>
              <a:rPr lang="ru-RU" dirty="0"/>
              <a:t> </a:t>
            </a:r>
            <a:r>
              <a:rPr lang="ru-RU" dirty="0" err="1"/>
              <a:t>кристали</a:t>
            </a:r>
            <a:r>
              <a:rPr lang="ru-RU" dirty="0"/>
              <a:t> в </a:t>
            </a:r>
            <a:r>
              <a:rPr lang="ru-RU" dirty="0" err="1"/>
              <a:t>меките</a:t>
            </a:r>
            <a:r>
              <a:rPr lang="ru-RU" dirty="0"/>
              <a:t> </a:t>
            </a:r>
            <a:r>
              <a:rPr lang="ru-RU" dirty="0" err="1"/>
              <a:t>тъкани</a:t>
            </a:r>
            <a:r>
              <a:rPr lang="ru-RU" dirty="0"/>
              <a:t> на </a:t>
            </a:r>
            <a:r>
              <a:rPr lang="ru-RU" dirty="0" err="1"/>
              <a:t>тялото</a:t>
            </a:r>
            <a:r>
              <a:rPr lang="ru-RU" dirty="0"/>
              <a:t> – </a:t>
            </a:r>
            <a:r>
              <a:rPr lang="ru-RU" dirty="0" err="1"/>
              <a:t>обикновено</a:t>
            </a:r>
            <a:r>
              <a:rPr lang="ru-RU" dirty="0"/>
              <a:t> около </a:t>
            </a:r>
            <a:r>
              <a:rPr lang="ru-RU" dirty="0" err="1"/>
              <a:t>ставните</a:t>
            </a:r>
            <a:r>
              <a:rPr lang="ru-RU" dirty="0"/>
              <a:t> </a:t>
            </a:r>
            <a:r>
              <a:rPr lang="ru-RU" dirty="0" err="1"/>
              <a:t>капсули</a:t>
            </a:r>
            <a:r>
              <a:rPr lang="ru-RU" dirty="0"/>
              <a:t>, но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и в </a:t>
            </a:r>
            <a:r>
              <a:rPr lang="ru-RU" dirty="0" err="1"/>
              <a:t>сърцето</a:t>
            </a:r>
            <a:r>
              <a:rPr lang="ru-RU" dirty="0"/>
              <a:t> и др. </a:t>
            </a:r>
            <a:r>
              <a:rPr lang="ru-RU" dirty="0" err="1"/>
              <a:t>органи</a:t>
            </a:r>
            <a:r>
              <a:rPr lang="ru-RU" dirty="0"/>
              <a:t>. </a:t>
            </a:r>
          </a:p>
          <a:p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се </a:t>
            </a:r>
            <a:r>
              <a:rPr lang="ru-RU" dirty="0" err="1"/>
              <a:t>нарича</a:t>
            </a:r>
            <a:r>
              <a:rPr lang="ru-RU" dirty="0"/>
              <a:t> </a:t>
            </a:r>
            <a:r>
              <a:rPr lang="ru-RU" b="1" dirty="0"/>
              <a:t>подагра</a:t>
            </a:r>
            <a:r>
              <a:rPr lang="ru-RU" dirty="0"/>
              <a:t>, а </a:t>
            </a:r>
            <a:r>
              <a:rPr lang="ru-RU" dirty="0" err="1"/>
              <a:t>състоянието</a:t>
            </a:r>
            <a:r>
              <a:rPr lang="ru-RU" dirty="0"/>
              <a:t> на </a:t>
            </a:r>
            <a:r>
              <a:rPr lang="ru-RU" dirty="0" err="1"/>
              <a:t>повишена</a:t>
            </a:r>
            <a:r>
              <a:rPr lang="ru-RU" dirty="0"/>
              <a:t>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– </a:t>
            </a:r>
            <a:r>
              <a:rPr lang="ru-RU" b="1" dirty="0" err="1"/>
              <a:t>хиперурикемия</a:t>
            </a:r>
            <a:r>
              <a:rPr lang="ru-RU" dirty="0"/>
              <a:t>. </a:t>
            </a: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0392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Пикочната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36333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r>
              <a:rPr lang="ru-RU" b="1" dirty="0" err="1"/>
              <a:t>Подаграта</a:t>
            </a:r>
            <a:r>
              <a:rPr lang="ru-RU" dirty="0"/>
              <a:t> 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разделена на два </a:t>
            </a:r>
            <a:r>
              <a:rPr lang="ru-RU" dirty="0" err="1"/>
              <a:t>основни</a:t>
            </a:r>
            <a:r>
              <a:rPr lang="ru-RU" dirty="0"/>
              <a:t> вида:</a:t>
            </a:r>
            <a:r>
              <a:rPr lang="ru-RU" b="1" dirty="0"/>
              <a:t> </a:t>
            </a:r>
            <a:r>
              <a:rPr lang="ru-RU" b="1" dirty="0" err="1"/>
              <a:t>първична</a:t>
            </a:r>
            <a:r>
              <a:rPr lang="ru-RU" dirty="0"/>
              <a:t> и</a:t>
            </a:r>
            <a:r>
              <a:rPr lang="ru-RU" b="1" dirty="0"/>
              <a:t> вторична</a:t>
            </a:r>
            <a:r>
              <a:rPr lang="ru-RU" dirty="0"/>
              <a:t>. </a:t>
            </a:r>
          </a:p>
          <a:p>
            <a:endParaRPr lang="ru-RU" dirty="0"/>
          </a:p>
          <a:p>
            <a:r>
              <a:rPr lang="ru-RU" b="1" dirty="0" err="1"/>
              <a:t>Първичната</a:t>
            </a:r>
            <a:r>
              <a:rPr lang="ru-RU" dirty="0"/>
              <a:t> </a:t>
            </a:r>
            <a:r>
              <a:rPr lang="ru-RU" dirty="0" err="1"/>
              <a:t>най-често</a:t>
            </a:r>
            <a:r>
              <a:rPr lang="ru-RU" dirty="0"/>
              <a:t> е </a:t>
            </a:r>
            <a:r>
              <a:rPr lang="ru-RU" dirty="0" err="1"/>
              <a:t>породена</a:t>
            </a:r>
            <a:r>
              <a:rPr lang="ru-RU" dirty="0"/>
              <a:t> от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свързани</a:t>
            </a:r>
            <a:r>
              <a:rPr lang="ru-RU" dirty="0"/>
              <a:t> с начина на живот, </a:t>
            </a:r>
            <a:r>
              <a:rPr lang="ru-RU" dirty="0" err="1"/>
              <a:t>наследствени</a:t>
            </a:r>
            <a:r>
              <a:rPr lang="ru-RU" dirty="0"/>
              <a:t> </a:t>
            </a:r>
            <a:r>
              <a:rPr lang="ru-RU" dirty="0" err="1"/>
              <a:t>дефекти</a:t>
            </a:r>
            <a:r>
              <a:rPr lang="ru-RU" dirty="0"/>
              <a:t> в </a:t>
            </a:r>
            <a:r>
              <a:rPr lang="ru-RU" dirty="0" err="1"/>
              <a:t>обмяната</a:t>
            </a:r>
            <a:r>
              <a:rPr lang="ru-RU" dirty="0"/>
              <a:t> на </a:t>
            </a:r>
            <a:r>
              <a:rPr lang="ru-RU" dirty="0" err="1"/>
              <a:t>веществата</a:t>
            </a:r>
            <a:r>
              <a:rPr lang="ru-RU" dirty="0"/>
              <a:t>, прием на</a:t>
            </a:r>
            <a:r>
              <a:rPr lang="ru-RU" b="1" dirty="0"/>
              <a:t> </a:t>
            </a:r>
            <a:r>
              <a:rPr lang="ru-RU" dirty="0"/>
              <a:t>лекарства. </a:t>
            </a:r>
          </a:p>
          <a:p>
            <a:endParaRPr lang="ru-RU" dirty="0"/>
          </a:p>
          <a:p>
            <a:r>
              <a:rPr lang="ru-RU" b="1" dirty="0" err="1"/>
              <a:t>Вторичната</a:t>
            </a:r>
            <a:r>
              <a:rPr lang="ru-RU" b="1" dirty="0"/>
              <a:t> подагра </a:t>
            </a:r>
            <a:r>
              <a:rPr lang="ru-RU" dirty="0" err="1"/>
              <a:t>възниква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от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: </a:t>
            </a:r>
            <a:r>
              <a:rPr lang="ru-RU" dirty="0" err="1"/>
              <a:t>затлъстяване</a:t>
            </a:r>
            <a:r>
              <a:rPr lang="ru-RU" dirty="0"/>
              <a:t>,</a:t>
            </a:r>
            <a:r>
              <a:rPr lang="ru-RU" b="1" dirty="0"/>
              <a:t> </a:t>
            </a:r>
            <a:r>
              <a:rPr lang="ru-RU" dirty="0" err="1"/>
              <a:t>захарен</a:t>
            </a:r>
            <a:r>
              <a:rPr lang="ru-RU" dirty="0"/>
              <a:t> диабет, </a:t>
            </a:r>
            <a:r>
              <a:rPr lang="ru-RU" dirty="0" err="1"/>
              <a:t>повишено</a:t>
            </a:r>
            <a:r>
              <a:rPr lang="ru-RU" dirty="0"/>
              <a:t> 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, </a:t>
            </a:r>
            <a:r>
              <a:rPr lang="ru-RU" dirty="0" err="1"/>
              <a:t>метаболитен</a:t>
            </a:r>
            <a:r>
              <a:rPr lang="ru-RU" dirty="0"/>
              <a:t> синдром, 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 </a:t>
            </a:r>
            <a:r>
              <a:rPr lang="ru-RU" dirty="0" err="1"/>
              <a:t>левкемия</a:t>
            </a:r>
            <a:r>
              <a:rPr lang="ru-RU" dirty="0"/>
              <a:t> и др. </a:t>
            </a:r>
          </a:p>
        </p:txBody>
      </p:sp>
    </p:spTree>
    <p:extLst>
      <p:ext uri="{BB962C8B-B14F-4D97-AF65-F5344CB8AC3E}">
        <p14:creationId xmlns:p14="http://schemas.microsoft.com/office/powerpoint/2010/main" val="3710593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79512" y="2132856"/>
            <a:ext cx="8712967" cy="4725143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ru-RU" dirty="0" err="1"/>
              <a:t>Наследствена</a:t>
            </a:r>
            <a:r>
              <a:rPr lang="ru-RU" dirty="0"/>
              <a:t> </a:t>
            </a:r>
            <a:r>
              <a:rPr lang="ru-RU" dirty="0" err="1"/>
              <a:t>предразположеност</a:t>
            </a:r>
            <a:endParaRPr lang="ru-RU" dirty="0"/>
          </a:p>
          <a:p>
            <a:pPr lvl="1"/>
            <a:r>
              <a:rPr lang="ru-RU" dirty="0" err="1"/>
              <a:t>Полът</a:t>
            </a:r>
            <a:r>
              <a:rPr lang="ru-RU" dirty="0"/>
              <a:t> и </a:t>
            </a:r>
            <a:r>
              <a:rPr lang="ru-RU" dirty="0" err="1"/>
              <a:t>възрастта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с риск от развитие на </a:t>
            </a:r>
            <a:r>
              <a:rPr lang="ru-RU" b="1" dirty="0"/>
              <a:t>подагра</a:t>
            </a:r>
            <a:r>
              <a:rPr lang="ru-RU" dirty="0"/>
              <a:t>: </a:t>
            </a:r>
            <a:r>
              <a:rPr lang="ru-RU" dirty="0" err="1">
                <a:solidFill>
                  <a:srgbClr val="FF0000"/>
                </a:solidFill>
              </a:rPr>
              <a:t>по-често</a:t>
            </a:r>
            <a:r>
              <a:rPr lang="ru-RU" dirty="0">
                <a:solidFill>
                  <a:srgbClr val="FF0000"/>
                </a:solidFill>
              </a:rPr>
              <a:t> при </a:t>
            </a:r>
            <a:r>
              <a:rPr lang="ru-RU" dirty="0" err="1">
                <a:solidFill>
                  <a:srgbClr val="FF0000"/>
                </a:solidFill>
              </a:rPr>
              <a:t>мъжете</a:t>
            </a:r>
            <a:r>
              <a:rPr lang="ru-RU" dirty="0"/>
              <a:t>, </a:t>
            </a:r>
            <a:r>
              <a:rPr lang="ru-RU" dirty="0" err="1"/>
              <a:t>отколкото</a:t>
            </a:r>
            <a:r>
              <a:rPr lang="ru-RU" dirty="0"/>
              <a:t> при жените и </a:t>
            </a:r>
            <a:r>
              <a:rPr lang="ru-RU" dirty="0" err="1">
                <a:solidFill>
                  <a:srgbClr val="FF0000"/>
                </a:solidFill>
              </a:rPr>
              <a:t>по-често</a:t>
            </a:r>
            <a:r>
              <a:rPr lang="ru-RU" dirty="0">
                <a:solidFill>
                  <a:srgbClr val="FF0000"/>
                </a:solidFill>
              </a:rPr>
              <a:t> при </a:t>
            </a:r>
            <a:r>
              <a:rPr lang="ru-RU" dirty="0" err="1">
                <a:solidFill>
                  <a:srgbClr val="FF0000"/>
                </a:solidFill>
              </a:rPr>
              <a:t>възрастни</a:t>
            </a:r>
            <a:r>
              <a:rPr lang="ru-RU" dirty="0"/>
              <a:t>, </a:t>
            </a:r>
            <a:r>
              <a:rPr lang="ru-RU" dirty="0" err="1"/>
              <a:t>отколкото</a:t>
            </a:r>
            <a:r>
              <a:rPr lang="ru-RU" dirty="0"/>
              <a:t> при </a:t>
            </a:r>
            <a:r>
              <a:rPr lang="ru-RU" dirty="0" err="1"/>
              <a:t>деца</a:t>
            </a:r>
            <a:r>
              <a:rPr lang="ru-RU" dirty="0"/>
              <a:t>.</a:t>
            </a:r>
          </a:p>
          <a:p>
            <a:pPr lvl="1"/>
            <a:r>
              <a:rPr lang="ru-RU" dirty="0" err="1"/>
              <a:t>Наднорменото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</a:t>
            </a:r>
            <a:r>
              <a:rPr lang="ru-RU" dirty="0" err="1"/>
              <a:t>увеличава</a:t>
            </a:r>
            <a:r>
              <a:rPr lang="ru-RU" dirty="0"/>
              <a:t> риска от развитие на  </a:t>
            </a:r>
            <a:r>
              <a:rPr lang="ru-RU" b="1" dirty="0" err="1"/>
              <a:t>хиперурикемия</a:t>
            </a:r>
            <a:r>
              <a:rPr lang="ru-RU" dirty="0"/>
              <a:t> и </a:t>
            </a:r>
            <a:r>
              <a:rPr lang="ru-RU" b="1" dirty="0"/>
              <a:t>подагра</a:t>
            </a:r>
            <a:endParaRPr lang="ru-RU" dirty="0"/>
          </a:p>
          <a:p>
            <a:pPr lvl="1"/>
            <a:r>
              <a:rPr lang="ru-RU" dirty="0" err="1"/>
              <a:t>Пиенето</a:t>
            </a:r>
            <a:r>
              <a:rPr lang="ru-RU" dirty="0"/>
              <a:t> на </a:t>
            </a:r>
            <a:r>
              <a:rPr lang="ru-RU" dirty="0" err="1"/>
              <a:t>твърде</a:t>
            </a:r>
            <a:r>
              <a:rPr lang="ru-RU" dirty="0"/>
              <a:t> много </a:t>
            </a:r>
            <a:r>
              <a:rPr lang="ru-RU" dirty="0" err="1"/>
              <a:t>алкохол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 </a:t>
            </a:r>
            <a:r>
              <a:rPr lang="ru-RU" b="1" dirty="0" err="1"/>
              <a:t>хиперурикемия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пречи</a:t>
            </a:r>
            <a:r>
              <a:rPr lang="ru-RU" dirty="0"/>
              <a:t> на </a:t>
            </a:r>
            <a:r>
              <a:rPr lang="ru-RU" dirty="0" err="1"/>
              <a:t>отстраняването</a:t>
            </a:r>
            <a:r>
              <a:rPr lang="ru-RU" dirty="0"/>
              <a:t> на </a:t>
            </a:r>
            <a:r>
              <a:rPr lang="ru-RU" dirty="0" err="1"/>
              <a:t>пикочната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от организма.</a:t>
            </a:r>
          </a:p>
          <a:p>
            <a:pPr lvl="1"/>
            <a:r>
              <a:rPr lang="ru-RU" dirty="0" err="1"/>
              <a:t>Ядене</a:t>
            </a:r>
            <a:r>
              <a:rPr lang="ru-RU" dirty="0"/>
              <a:t> на </a:t>
            </a:r>
            <a:r>
              <a:rPr lang="ru-RU" dirty="0" err="1"/>
              <a:t>прекалено</a:t>
            </a:r>
            <a:r>
              <a:rPr lang="ru-RU" dirty="0"/>
              <a:t> много храни, богати на </a:t>
            </a:r>
            <a:r>
              <a:rPr lang="ru-RU" b="1" dirty="0" err="1"/>
              <a:t>пурини</a:t>
            </a:r>
            <a:r>
              <a:rPr lang="ru-RU" dirty="0"/>
              <a:t> 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предизвика</a:t>
            </a:r>
            <a:r>
              <a:rPr lang="ru-RU" dirty="0"/>
              <a:t> или да усложни </a:t>
            </a:r>
            <a:r>
              <a:rPr lang="ru-RU" b="1" dirty="0"/>
              <a:t>подагра</a:t>
            </a:r>
            <a:r>
              <a:rPr lang="ru-RU" dirty="0"/>
              <a:t> при </a:t>
            </a:r>
            <a:r>
              <a:rPr lang="ru-RU" dirty="0" err="1"/>
              <a:t>някои</a:t>
            </a:r>
            <a:r>
              <a:rPr lang="ru-RU" dirty="0"/>
              <a:t> хора.</a:t>
            </a:r>
          </a:p>
          <a:p>
            <a:pPr lvl="1"/>
            <a:r>
              <a:rPr lang="ru-RU" dirty="0" err="1"/>
              <a:t>Ензимен</a:t>
            </a:r>
            <a:r>
              <a:rPr lang="ru-RU" dirty="0"/>
              <a:t> дефект,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пречи</a:t>
            </a:r>
            <a:r>
              <a:rPr lang="ru-RU" dirty="0"/>
              <a:t> на </a:t>
            </a:r>
            <a:r>
              <a:rPr lang="ru-RU" dirty="0" err="1"/>
              <a:t>тялото</a:t>
            </a:r>
            <a:r>
              <a:rPr lang="ru-RU" dirty="0"/>
              <a:t> да </a:t>
            </a:r>
            <a:r>
              <a:rPr lang="ru-RU" dirty="0" err="1"/>
              <a:t>разгражда</a:t>
            </a:r>
            <a:r>
              <a:rPr lang="ru-RU" dirty="0"/>
              <a:t> </a:t>
            </a:r>
            <a:r>
              <a:rPr lang="ru-RU" b="1" dirty="0" err="1"/>
              <a:t>пурини</a:t>
            </a:r>
            <a:r>
              <a:rPr lang="ru-RU" dirty="0"/>
              <a:t> </a:t>
            </a:r>
            <a:r>
              <a:rPr lang="ru-RU" dirty="0" err="1"/>
              <a:t>причинява</a:t>
            </a:r>
            <a:r>
              <a:rPr lang="ru-RU" dirty="0"/>
              <a:t> </a:t>
            </a:r>
            <a:r>
              <a:rPr lang="ru-RU" b="1" dirty="0"/>
              <a:t>подагра</a:t>
            </a:r>
          </a:p>
          <a:p>
            <a:pPr lvl="1"/>
            <a:r>
              <a:rPr lang="ru-RU" dirty="0" err="1"/>
              <a:t>Развитието</a:t>
            </a:r>
            <a:r>
              <a:rPr lang="ru-RU" dirty="0"/>
              <a:t> на </a:t>
            </a:r>
            <a:r>
              <a:rPr lang="ru-RU" b="1" dirty="0"/>
              <a:t>подагра</a:t>
            </a:r>
            <a:r>
              <a:rPr lang="ru-RU" dirty="0"/>
              <a:t> е </a:t>
            </a:r>
            <a:r>
              <a:rPr lang="ru-RU" dirty="0" err="1"/>
              <a:t>свързано</a:t>
            </a:r>
            <a:r>
              <a:rPr lang="ru-RU" dirty="0"/>
              <a:t> и с </a:t>
            </a:r>
            <a:r>
              <a:rPr lang="ru-RU" dirty="0" err="1"/>
              <a:t>употребата</a:t>
            </a:r>
            <a:r>
              <a:rPr lang="ru-RU" dirty="0"/>
              <a:t> на </a:t>
            </a:r>
            <a:r>
              <a:rPr lang="ru-RU" dirty="0" err="1"/>
              <a:t>голям</a:t>
            </a:r>
            <a:r>
              <a:rPr lang="ru-RU" dirty="0"/>
              <a:t> </a:t>
            </a:r>
            <a:r>
              <a:rPr lang="ru-RU" dirty="0" err="1"/>
              <a:t>брой</a:t>
            </a:r>
            <a:r>
              <a:rPr lang="ru-RU" dirty="0"/>
              <a:t> лекарства, сред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диуретици</a:t>
            </a:r>
            <a:r>
              <a:rPr lang="ru-RU" dirty="0"/>
              <a:t>, лекарства, </a:t>
            </a:r>
            <a:r>
              <a:rPr lang="ru-RU" dirty="0" err="1"/>
              <a:t>използвани</a:t>
            </a:r>
            <a:r>
              <a:rPr lang="ru-RU" dirty="0"/>
              <a:t> при </a:t>
            </a:r>
            <a:r>
              <a:rPr lang="ru-RU" dirty="0" err="1"/>
              <a:t>органни</a:t>
            </a:r>
            <a:r>
              <a:rPr lang="ru-RU" dirty="0"/>
              <a:t> трансплантации,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ниски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аспирин. В момента между 45 и 60% от </a:t>
            </a:r>
            <a:r>
              <a:rPr lang="ru-RU" dirty="0" err="1"/>
              <a:t>хората</a:t>
            </a:r>
            <a:r>
              <a:rPr lang="ru-RU" dirty="0"/>
              <a:t>, </a:t>
            </a:r>
            <a:r>
              <a:rPr lang="ru-RU" dirty="0" err="1"/>
              <a:t>страдащи</a:t>
            </a:r>
            <a:r>
              <a:rPr lang="ru-RU" dirty="0"/>
              <a:t> от </a:t>
            </a:r>
            <a:r>
              <a:rPr lang="ru-RU" dirty="0" err="1"/>
              <a:t>сърдечно-съдови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приемат</a:t>
            </a:r>
            <a:r>
              <a:rPr lang="ru-RU" dirty="0"/>
              <a:t> ежедневно </a:t>
            </a:r>
            <a:r>
              <a:rPr lang="ru-RU" dirty="0" err="1"/>
              <a:t>ниски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аспирин с </a:t>
            </a:r>
            <a:r>
              <a:rPr lang="ru-RU" dirty="0" err="1"/>
              <a:t>профилактична</a:t>
            </a:r>
            <a:r>
              <a:rPr lang="ru-RU" dirty="0"/>
              <a:t> цел. </a:t>
            </a:r>
            <a:r>
              <a:rPr lang="ru-RU" dirty="0" err="1"/>
              <a:t>Аспиринът</a:t>
            </a:r>
            <a:r>
              <a:rPr lang="ru-RU" dirty="0"/>
              <a:t>, и то </a:t>
            </a:r>
            <a:r>
              <a:rPr lang="ru-RU" dirty="0" err="1"/>
              <a:t>приеман</a:t>
            </a:r>
            <a:r>
              <a:rPr lang="ru-RU" dirty="0"/>
              <a:t> в </a:t>
            </a:r>
            <a:r>
              <a:rPr lang="ru-RU" dirty="0" err="1"/>
              <a:t>ниски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, </a:t>
            </a:r>
            <a:r>
              <a:rPr lang="ru-RU" dirty="0" err="1"/>
              <a:t>притежава</a:t>
            </a:r>
            <a:r>
              <a:rPr lang="ru-RU" dirty="0"/>
              <a:t> </a:t>
            </a:r>
            <a:r>
              <a:rPr lang="ru-RU" dirty="0" err="1"/>
              <a:t>способността</a:t>
            </a:r>
            <a:r>
              <a:rPr lang="ru-RU" dirty="0"/>
              <a:t> да </a:t>
            </a:r>
            <a:r>
              <a:rPr lang="ru-RU" dirty="0" err="1"/>
              <a:t>повишава</a:t>
            </a:r>
            <a:r>
              <a:rPr lang="ru-RU" dirty="0"/>
              <a:t> </a:t>
            </a:r>
            <a:r>
              <a:rPr lang="ru-RU" dirty="0" err="1"/>
              <a:t>нивата</a:t>
            </a:r>
            <a:r>
              <a:rPr lang="ru-RU" dirty="0"/>
              <a:t> на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и по </a:t>
            </a:r>
            <a:r>
              <a:rPr lang="ru-RU" dirty="0" err="1"/>
              <a:t>този</a:t>
            </a:r>
            <a:r>
              <a:rPr lang="ru-RU" dirty="0"/>
              <a:t> начин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увеличи</a:t>
            </a:r>
            <a:r>
              <a:rPr lang="ru-RU" dirty="0"/>
              <a:t> </a:t>
            </a:r>
            <a:r>
              <a:rPr lang="ru-RU" dirty="0" err="1"/>
              <a:t>опасността</a:t>
            </a:r>
            <a:r>
              <a:rPr lang="ru-RU" dirty="0"/>
              <a:t> от развитие на </a:t>
            </a:r>
            <a:r>
              <a:rPr lang="ru-RU" b="1" dirty="0"/>
              <a:t>подагра</a:t>
            </a:r>
            <a:r>
              <a:rPr lang="ru-RU" dirty="0"/>
              <a:t>. </a:t>
            </a:r>
            <a:r>
              <a:rPr lang="ru-RU" dirty="0" err="1"/>
              <a:t>Едновременният</a:t>
            </a:r>
            <a:r>
              <a:rPr lang="ru-RU" dirty="0"/>
              <a:t> прием на </a:t>
            </a:r>
            <a:r>
              <a:rPr lang="ru-RU" dirty="0" err="1"/>
              <a:t>диуретици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да </a:t>
            </a:r>
            <a:r>
              <a:rPr lang="ru-RU" dirty="0" err="1"/>
              <a:t>влоши</a:t>
            </a:r>
            <a:r>
              <a:rPr lang="ru-RU" dirty="0"/>
              <a:t> </a:t>
            </a:r>
            <a:r>
              <a:rPr lang="ru-RU" dirty="0" err="1"/>
              <a:t>ситуацията</a:t>
            </a:r>
            <a:r>
              <a:rPr lang="ru-RU" dirty="0"/>
              <a:t>.</a:t>
            </a:r>
            <a:endParaRPr lang="bg-BG" dirty="0"/>
          </a:p>
          <a:p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основните</a:t>
            </a:r>
            <a:r>
              <a:rPr lang="ru-RU" dirty="0"/>
              <a:t> </a:t>
            </a:r>
            <a:r>
              <a:rPr lang="ru-RU" dirty="0" err="1"/>
              <a:t>рискови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провокират</a:t>
            </a:r>
            <a:r>
              <a:rPr lang="ru-RU" dirty="0"/>
              <a:t> </a:t>
            </a:r>
            <a:r>
              <a:rPr lang="ru-RU" dirty="0" err="1"/>
              <a:t>развитието</a:t>
            </a:r>
            <a:r>
              <a:rPr lang="ru-RU" dirty="0"/>
              <a:t> на</a:t>
            </a:r>
            <a:r>
              <a:rPr lang="ru-RU" b="1" dirty="0"/>
              <a:t> подагра.</a:t>
            </a:r>
            <a:r>
              <a:rPr lang="ru-RU" dirty="0"/>
              <a:t> 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6954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31479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err="1"/>
              <a:t>Безсимптомна</a:t>
            </a:r>
            <a:r>
              <a:rPr lang="ru-RU" b="1" dirty="0"/>
              <a:t> </a:t>
            </a:r>
            <a:r>
              <a:rPr lang="ru-RU" b="1" dirty="0" err="1"/>
              <a:t>хиперурикемия</a:t>
            </a:r>
            <a:r>
              <a:rPr lang="ru-RU" dirty="0"/>
              <a:t>- на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, </a:t>
            </a:r>
            <a:r>
              <a:rPr lang="ru-RU" dirty="0" err="1"/>
              <a:t>пациентът</a:t>
            </a:r>
            <a:r>
              <a:rPr lang="ru-RU" dirty="0"/>
              <a:t> е с </a:t>
            </a:r>
            <a:r>
              <a:rPr lang="ru-RU" dirty="0" err="1"/>
              <a:t>повишени</a:t>
            </a:r>
            <a:r>
              <a:rPr lang="ru-RU" dirty="0"/>
              <a:t> нива на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, но без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. </a:t>
            </a:r>
            <a:r>
              <a:rPr lang="ru-RU" dirty="0" err="1"/>
              <a:t>Пациентите</a:t>
            </a:r>
            <a:r>
              <a:rPr lang="ru-RU" dirty="0"/>
              <a:t> на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не се </a:t>
            </a:r>
            <a:r>
              <a:rPr lang="ru-RU" dirty="0" err="1"/>
              <a:t>нуждаят</a:t>
            </a:r>
            <a:r>
              <a:rPr lang="ru-RU" dirty="0"/>
              <a:t> от лечение.</a:t>
            </a:r>
            <a:br>
              <a:rPr lang="ru-RU" dirty="0"/>
            </a:br>
            <a:r>
              <a:rPr lang="ru-RU" dirty="0"/>
              <a:t> </a:t>
            </a:r>
          </a:p>
          <a:p>
            <a:r>
              <a:rPr lang="ru-RU" b="1" dirty="0"/>
              <a:t>Остра подагра, или </a:t>
            </a:r>
            <a:r>
              <a:rPr lang="ru-RU" b="1" dirty="0" err="1"/>
              <a:t>остър</a:t>
            </a:r>
            <a:r>
              <a:rPr lang="ru-RU" b="1" dirty="0"/>
              <a:t> </a:t>
            </a:r>
            <a:r>
              <a:rPr lang="ru-RU" b="1" dirty="0" err="1"/>
              <a:t>подагрозен</a:t>
            </a:r>
            <a:r>
              <a:rPr lang="ru-RU" b="1" dirty="0"/>
              <a:t> артрит</a:t>
            </a:r>
            <a:r>
              <a:rPr lang="ru-RU" dirty="0"/>
              <a:t>-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възниква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нощта</a:t>
            </a:r>
            <a:r>
              <a:rPr lang="ru-RU" dirty="0"/>
              <a:t> и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предизвикана</a:t>
            </a:r>
            <a:r>
              <a:rPr lang="ru-RU" dirty="0"/>
              <a:t> от </a:t>
            </a:r>
            <a:r>
              <a:rPr lang="ru-RU" dirty="0" err="1"/>
              <a:t>стресови</a:t>
            </a:r>
            <a:r>
              <a:rPr lang="ru-RU" dirty="0"/>
              <a:t> </a:t>
            </a:r>
            <a:r>
              <a:rPr lang="ru-RU" dirty="0" err="1"/>
              <a:t>събития</a:t>
            </a:r>
            <a:r>
              <a:rPr lang="ru-RU" dirty="0"/>
              <a:t>, </a:t>
            </a:r>
            <a:r>
              <a:rPr lang="ru-RU" dirty="0" err="1"/>
              <a:t>алкохол</a:t>
            </a:r>
            <a:r>
              <a:rPr lang="ru-RU" dirty="0"/>
              <a:t> или </a:t>
            </a:r>
            <a:r>
              <a:rPr lang="ru-RU" dirty="0" err="1"/>
              <a:t>наркотици</a:t>
            </a:r>
            <a:r>
              <a:rPr lang="ru-RU" dirty="0"/>
              <a:t>, или наличие 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. След </a:t>
            </a:r>
            <a:r>
              <a:rPr lang="ru-RU" dirty="0" err="1"/>
              <a:t>няколко</a:t>
            </a:r>
            <a:r>
              <a:rPr lang="ru-RU" dirty="0"/>
              <a:t> дни до 3 </a:t>
            </a:r>
            <a:r>
              <a:rPr lang="ru-RU" dirty="0" err="1"/>
              <a:t>седмици</a:t>
            </a:r>
            <a:r>
              <a:rPr lang="ru-RU" dirty="0"/>
              <a:t> </a:t>
            </a:r>
            <a:r>
              <a:rPr lang="ru-RU" dirty="0" err="1"/>
              <a:t>пристъпът</a:t>
            </a:r>
            <a:r>
              <a:rPr lang="ru-RU" dirty="0"/>
              <a:t> спонтанно </a:t>
            </a:r>
            <a:r>
              <a:rPr lang="ru-RU" dirty="0" err="1"/>
              <a:t>отзвучава</a:t>
            </a:r>
            <a:r>
              <a:rPr lang="ru-RU" dirty="0"/>
              <a:t>.  </a:t>
            </a:r>
          </a:p>
          <a:p>
            <a:pPr lvl="1"/>
            <a:r>
              <a:rPr lang="ru-RU" b="1" dirty="0" err="1"/>
              <a:t>Острият</a:t>
            </a:r>
            <a:r>
              <a:rPr lang="ru-RU" dirty="0"/>
              <a:t> </a:t>
            </a:r>
            <a:r>
              <a:rPr lang="ru-RU" b="1" dirty="0" err="1"/>
              <a:t>подагранозен</a:t>
            </a:r>
            <a:r>
              <a:rPr lang="ru-RU" b="1" dirty="0"/>
              <a:t> </a:t>
            </a:r>
            <a:r>
              <a:rPr lang="ru-RU" b="1" dirty="0" err="1"/>
              <a:t>пристъп</a:t>
            </a:r>
            <a:r>
              <a:rPr lang="ru-RU" dirty="0"/>
              <a:t> е </a:t>
            </a:r>
            <a:r>
              <a:rPr lang="ru-RU" dirty="0" err="1"/>
              <a:t>придружен</a:t>
            </a:r>
            <a:r>
              <a:rPr lang="ru-RU" dirty="0"/>
              <a:t> от общи </a:t>
            </a:r>
            <a:r>
              <a:rPr lang="ru-RU" dirty="0" err="1"/>
              <a:t>признаци</a:t>
            </a:r>
            <a:r>
              <a:rPr lang="ru-RU" dirty="0"/>
              <a:t> на </a:t>
            </a:r>
            <a:r>
              <a:rPr lang="ru-RU" dirty="0" err="1"/>
              <a:t>възпаление</a:t>
            </a:r>
            <a:r>
              <a:rPr lang="ru-RU" dirty="0"/>
              <a:t> – температура, </a:t>
            </a:r>
            <a:r>
              <a:rPr lang="ru-RU" dirty="0" err="1"/>
              <a:t>левкоцитоза</a:t>
            </a:r>
            <a:r>
              <a:rPr lang="ru-RU" dirty="0"/>
              <a:t>, </a:t>
            </a:r>
            <a:r>
              <a:rPr lang="ru-RU" dirty="0" err="1"/>
              <a:t>увеличаване</a:t>
            </a:r>
            <a:r>
              <a:rPr lang="ru-RU" dirty="0"/>
              <a:t> на СУЕ. С течение на </a:t>
            </a:r>
            <a:r>
              <a:rPr lang="ru-RU" dirty="0" err="1"/>
              <a:t>времето</a:t>
            </a:r>
            <a:r>
              <a:rPr lang="ru-RU" dirty="0"/>
              <a:t> </a:t>
            </a:r>
            <a:r>
              <a:rPr lang="ru-RU" dirty="0" err="1"/>
              <a:t>обаче</a:t>
            </a:r>
            <a:r>
              <a:rPr lang="ru-RU" dirty="0"/>
              <a:t> </a:t>
            </a:r>
            <a:r>
              <a:rPr lang="ru-RU" dirty="0" err="1"/>
              <a:t>пристъпът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 да </a:t>
            </a:r>
            <a:r>
              <a:rPr lang="ru-RU" dirty="0" err="1"/>
              <a:t>продължават</a:t>
            </a:r>
            <a:r>
              <a:rPr lang="ru-RU" dirty="0"/>
              <a:t> </a:t>
            </a:r>
            <a:r>
              <a:rPr lang="ru-RU" dirty="0" err="1"/>
              <a:t>по-дълго</a:t>
            </a:r>
            <a:r>
              <a:rPr lang="ru-RU" dirty="0"/>
              <a:t> и да се </a:t>
            </a:r>
            <a:r>
              <a:rPr lang="ru-RU" dirty="0" err="1"/>
              <a:t>появяват</a:t>
            </a:r>
            <a:r>
              <a:rPr lang="ru-RU" dirty="0"/>
              <a:t> </a:t>
            </a:r>
            <a:r>
              <a:rPr lang="ru-RU" dirty="0" err="1"/>
              <a:t>по-често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</a:t>
            </a:r>
          </a:p>
          <a:p>
            <a:r>
              <a:rPr lang="ru-RU" b="1" dirty="0" err="1"/>
              <a:t>Междупристъпен</a:t>
            </a:r>
            <a:r>
              <a:rPr lang="ru-RU" b="1" dirty="0"/>
              <a:t> стадий</a:t>
            </a:r>
            <a:r>
              <a:rPr lang="ru-RU" dirty="0"/>
              <a:t>- </a:t>
            </a:r>
            <a:r>
              <a:rPr lang="ru-RU" dirty="0" err="1"/>
              <a:t>безсимптомен</a:t>
            </a:r>
            <a:r>
              <a:rPr lang="ru-RU" dirty="0"/>
              <a:t> интервал между два </a:t>
            </a:r>
            <a:r>
              <a:rPr lang="ru-RU" b="1" dirty="0" err="1"/>
              <a:t>подагранозни</a:t>
            </a:r>
            <a:r>
              <a:rPr lang="ru-RU" b="1" dirty="0"/>
              <a:t> </a:t>
            </a:r>
            <a:r>
              <a:rPr lang="ru-RU" b="1" dirty="0" err="1"/>
              <a:t>пристъпа</a:t>
            </a:r>
            <a:br>
              <a:rPr lang="ru-RU" dirty="0"/>
            </a:br>
            <a:r>
              <a:rPr lang="ru-RU" dirty="0"/>
              <a:t> </a:t>
            </a:r>
          </a:p>
          <a:p>
            <a:r>
              <a:rPr lang="ru-RU" b="1" dirty="0" err="1"/>
              <a:t>Хронична</a:t>
            </a:r>
            <a:r>
              <a:rPr lang="ru-RU" b="1" dirty="0"/>
              <a:t> подагра с </a:t>
            </a:r>
            <a:r>
              <a:rPr lang="ru-RU" b="1" dirty="0" err="1"/>
              <a:t>образуване</a:t>
            </a:r>
            <a:r>
              <a:rPr lang="ru-RU" b="1" dirty="0"/>
              <a:t> на </a:t>
            </a:r>
            <a:r>
              <a:rPr lang="ru-RU" b="1" dirty="0" err="1"/>
              <a:t>тофи</a:t>
            </a:r>
            <a:r>
              <a:rPr lang="ru-RU" b="1" dirty="0"/>
              <a:t> и </a:t>
            </a:r>
            <a:r>
              <a:rPr lang="ru-RU" b="1" dirty="0" err="1"/>
              <a:t>необратими</a:t>
            </a:r>
            <a:r>
              <a:rPr lang="ru-RU" b="1" dirty="0"/>
              <a:t> изменения на ставите</a:t>
            </a:r>
            <a:r>
              <a:rPr lang="ru-RU" dirty="0"/>
              <a:t>- в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 е причинила </a:t>
            </a:r>
            <a:r>
              <a:rPr lang="ru-RU" dirty="0" err="1"/>
              <a:t>трайно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засегнатите</a:t>
            </a:r>
            <a:r>
              <a:rPr lang="ru-RU" dirty="0"/>
              <a:t> </a:t>
            </a:r>
            <a:r>
              <a:rPr lang="ru-RU" dirty="0" err="1"/>
              <a:t>стави</a:t>
            </a:r>
            <a:r>
              <a:rPr lang="ru-RU" dirty="0"/>
              <a:t>, а </a:t>
            </a:r>
            <a:r>
              <a:rPr lang="ru-RU" dirty="0" err="1"/>
              <a:t>понякога</a:t>
            </a:r>
            <a:r>
              <a:rPr lang="ru-RU" dirty="0"/>
              <a:t> и на </a:t>
            </a:r>
            <a:r>
              <a:rPr lang="ru-RU" dirty="0" err="1"/>
              <a:t>бъбреците</a:t>
            </a:r>
            <a:r>
              <a:rPr lang="ru-RU" dirty="0"/>
              <a:t>.</a:t>
            </a:r>
          </a:p>
          <a:p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930432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Заболяването</a:t>
            </a:r>
            <a:r>
              <a:rPr lang="ru-RU" b="1" dirty="0"/>
              <a:t> </a:t>
            </a:r>
            <a:r>
              <a:rPr lang="ru-RU" b="1" dirty="0" err="1"/>
              <a:t>може</a:t>
            </a:r>
            <a:r>
              <a:rPr lang="ru-RU" b="1" dirty="0"/>
              <a:t> да </a:t>
            </a:r>
            <a:r>
              <a:rPr lang="ru-RU" b="1" dirty="0" err="1"/>
              <a:t>премине</a:t>
            </a:r>
            <a:r>
              <a:rPr lang="ru-RU" b="1" dirty="0"/>
              <a:t> </a:t>
            </a:r>
            <a:r>
              <a:rPr lang="ru-RU" b="1" dirty="0" err="1"/>
              <a:t>през</a:t>
            </a:r>
            <a:r>
              <a:rPr lang="ru-RU" b="1" dirty="0"/>
              <a:t> </a:t>
            </a:r>
            <a:r>
              <a:rPr lang="ru-RU" b="1" dirty="0" err="1"/>
              <a:t>четири</a:t>
            </a:r>
            <a:r>
              <a:rPr lang="ru-RU" b="1" dirty="0"/>
              <a:t> </a:t>
            </a:r>
            <a:r>
              <a:rPr lang="ru-RU" b="1" dirty="0" err="1"/>
              <a:t>етапа</a:t>
            </a:r>
            <a:r>
              <a:rPr lang="ru-RU" b="1" dirty="0"/>
              <a:t>: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93829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323528" y="1700808"/>
            <a:ext cx="8640959" cy="4896544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Кристалите</a:t>
            </a:r>
            <a:r>
              <a:rPr lang="ru-RU" dirty="0"/>
              <a:t> </a:t>
            </a:r>
            <a:r>
              <a:rPr lang="ru-RU" dirty="0" err="1"/>
              <a:t>предизвикват</a:t>
            </a:r>
            <a:r>
              <a:rPr lang="ru-RU" dirty="0"/>
              <a:t> </a:t>
            </a:r>
            <a:r>
              <a:rPr lang="ru-RU" dirty="0" err="1"/>
              <a:t>възпалителна</a:t>
            </a:r>
            <a:r>
              <a:rPr lang="ru-RU" dirty="0"/>
              <a:t> реакция – </a:t>
            </a:r>
            <a:r>
              <a:rPr lang="ru-RU" dirty="0" err="1"/>
              <a:t>подуване</a:t>
            </a:r>
            <a:r>
              <a:rPr lang="ru-RU" dirty="0"/>
              <a:t>, </a:t>
            </a:r>
            <a:r>
              <a:rPr lang="ru-RU" dirty="0" err="1"/>
              <a:t>болка</a:t>
            </a:r>
            <a:r>
              <a:rPr lang="ru-RU" dirty="0"/>
              <a:t>, </a:t>
            </a:r>
            <a:r>
              <a:rPr lang="ru-RU" dirty="0" err="1"/>
              <a:t>зачервяване</a:t>
            </a:r>
            <a:r>
              <a:rPr lang="ru-RU" dirty="0"/>
              <a:t>, </a:t>
            </a:r>
            <a:r>
              <a:rPr lang="ru-RU" dirty="0" err="1"/>
              <a:t>затопляне</a:t>
            </a:r>
            <a:r>
              <a:rPr lang="ru-RU" dirty="0"/>
              <a:t>, и </a:t>
            </a:r>
            <a:r>
              <a:rPr lang="ru-RU" dirty="0" err="1"/>
              <a:t>нарушават</a:t>
            </a:r>
            <a:r>
              <a:rPr lang="ru-RU" dirty="0"/>
              <a:t> </a:t>
            </a:r>
            <a:r>
              <a:rPr lang="ru-RU" dirty="0" err="1"/>
              <a:t>функцията</a:t>
            </a:r>
            <a:r>
              <a:rPr lang="ru-RU" dirty="0"/>
              <a:t> на </a:t>
            </a:r>
            <a:r>
              <a:rPr lang="ru-RU" dirty="0">
                <a:solidFill>
                  <a:srgbClr val="FF0000"/>
                </a:solidFill>
              </a:rPr>
              <a:t>ставите</a:t>
            </a:r>
            <a:r>
              <a:rPr lang="ru-RU" dirty="0"/>
              <a:t>. </a:t>
            </a:r>
          </a:p>
          <a:p>
            <a:r>
              <a:rPr lang="ru-RU" dirty="0" err="1"/>
              <a:t>Отлагането</a:t>
            </a:r>
            <a:r>
              <a:rPr lang="ru-RU" dirty="0"/>
              <a:t> на </a:t>
            </a:r>
            <a:r>
              <a:rPr lang="ru-RU" dirty="0" err="1"/>
              <a:t>кристали</a:t>
            </a:r>
            <a:r>
              <a:rPr lang="ru-RU" dirty="0"/>
              <a:t> става </a:t>
            </a:r>
            <a:r>
              <a:rPr lang="ru-RU" dirty="0" err="1"/>
              <a:t>по-лесно</a:t>
            </a:r>
            <a:r>
              <a:rPr lang="ru-RU" dirty="0"/>
              <a:t> на места по </a:t>
            </a:r>
            <a:r>
              <a:rPr lang="ru-RU" dirty="0" err="1">
                <a:solidFill>
                  <a:srgbClr val="FF0000"/>
                </a:solidFill>
              </a:rPr>
              <a:t>кожата</a:t>
            </a:r>
            <a:r>
              <a:rPr lang="ru-RU" dirty="0"/>
              <a:t>, </a:t>
            </a:r>
            <a:r>
              <a:rPr lang="ru-RU" dirty="0" err="1"/>
              <a:t>изложени</a:t>
            </a:r>
            <a:r>
              <a:rPr lang="ru-RU" dirty="0"/>
              <a:t> на </a:t>
            </a:r>
            <a:r>
              <a:rPr lang="ru-RU" dirty="0" err="1"/>
              <a:t>студ</a:t>
            </a:r>
            <a:r>
              <a:rPr lang="ru-RU" dirty="0"/>
              <a:t>- </a:t>
            </a:r>
            <a:r>
              <a:rPr lang="ru-RU" dirty="0" err="1"/>
              <a:t>подагрозни</a:t>
            </a:r>
            <a:r>
              <a:rPr lang="ru-RU" dirty="0"/>
              <a:t> </a:t>
            </a:r>
            <a:r>
              <a:rPr lang="ru-RU" dirty="0" err="1"/>
              <a:t>тофи</a:t>
            </a:r>
            <a:r>
              <a:rPr lang="ru-RU" dirty="0"/>
              <a:t>. </a:t>
            </a:r>
          </a:p>
          <a:p>
            <a:r>
              <a:rPr lang="ru-RU" dirty="0"/>
              <a:t>Около 1% от </a:t>
            </a:r>
            <a:r>
              <a:rPr lang="ru-RU" dirty="0" err="1"/>
              <a:t>хората</a:t>
            </a:r>
            <a:r>
              <a:rPr lang="ru-RU" dirty="0"/>
              <a:t> с </a:t>
            </a:r>
            <a:r>
              <a:rPr lang="ru-RU" b="1" dirty="0"/>
              <a:t>подагра</a:t>
            </a:r>
            <a:r>
              <a:rPr lang="ru-RU" dirty="0"/>
              <a:t> 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уратни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камъни</a:t>
            </a:r>
            <a:r>
              <a:rPr lang="ru-RU" dirty="0">
                <a:solidFill>
                  <a:srgbClr val="FF0000"/>
                </a:solidFill>
              </a:rPr>
              <a:t> в </a:t>
            </a:r>
            <a:r>
              <a:rPr lang="ru-RU" dirty="0" err="1">
                <a:solidFill>
                  <a:srgbClr val="FF0000"/>
                </a:solidFill>
              </a:rPr>
              <a:t>бъбреците</a:t>
            </a:r>
            <a:r>
              <a:rPr lang="ru-RU" dirty="0"/>
              <a:t> и </a:t>
            </a:r>
            <a:r>
              <a:rPr lang="ru-RU" dirty="0" err="1"/>
              <a:t>което</a:t>
            </a:r>
            <a:r>
              <a:rPr lang="ru-RU" dirty="0"/>
              <a:t> е </a:t>
            </a:r>
            <a:r>
              <a:rPr lang="ru-RU" dirty="0" err="1"/>
              <a:t>най-лошо</a:t>
            </a:r>
            <a:r>
              <a:rPr lang="ru-RU" dirty="0"/>
              <a:t>,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камъни</a:t>
            </a:r>
            <a:r>
              <a:rPr lang="ru-RU" dirty="0"/>
              <a:t> не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визуализират</a:t>
            </a:r>
            <a:r>
              <a:rPr lang="ru-RU" dirty="0"/>
              <a:t> на рентген. </a:t>
            </a:r>
          </a:p>
          <a:p>
            <a:pPr lvl="1"/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камъни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остра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и </a:t>
            </a:r>
            <a:r>
              <a:rPr lang="ru-RU" dirty="0" err="1"/>
              <a:t>дори</a:t>
            </a:r>
            <a:r>
              <a:rPr lang="ru-RU" dirty="0"/>
              <a:t> до </a:t>
            </a:r>
            <a:r>
              <a:rPr lang="ru-RU" dirty="0" err="1"/>
              <a:t>смърт</a:t>
            </a:r>
            <a:r>
              <a:rPr lang="ru-RU" dirty="0"/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по-тежки</a:t>
            </a:r>
            <a:r>
              <a:rPr lang="ru-RU" dirty="0"/>
              <a:t> случаи </a:t>
            </a:r>
            <a:r>
              <a:rPr lang="ru-RU" dirty="0" err="1"/>
              <a:t>болестта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и </a:t>
            </a:r>
            <a:r>
              <a:rPr lang="ru-RU" dirty="0" err="1"/>
              <a:t>вътрешните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и води до</a:t>
            </a:r>
            <a:r>
              <a:rPr lang="ru-RU" b="1" dirty="0"/>
              <a:t> </a:t>
            </a:r>
            <a:r>
              <a:rPr lang="ru-RU" b="1" dirty="0" err="1"/>
              <a:t>бъбречна</a:t>
            </a:r>
            <a:r>
              <a:rPr lang="en-US" b="1" dirty="0"/>
              <a:t> </a:t>
            </a:r>
            <a:r>
              <a:rPr lang="ru-RU" b="1" dirty="0" err="1"/>
              <a:t>недостатъчност</a:t>
            </a:r>
            <a:r>
              <a:rPr lang="ru-RU" dirty="0" err="1"/>
              <a:t>,стенокардия</a:t>
            </a:r>
            <a:r>
              <a:rPr lang="ru-RU" dirty="0"/>
              <a:t>, </a:t>
            </a:r>
            <a:r>
              <a:rPr lang="ru-RU" b="1" dirty="0"/>
              <a:t>инфаркт</a:t>
            </a:r>
            <a:r>
              <a:rPr lang="ru-RU" dirty="0"/>
              <a:t> на </a:t>
            </a:r>
            <a:r>
              <a:rPr lang="ru-RU" b="1" dirty="0"/>
              <a:t>миокарда</a:t>
            </a:r>
            <a:r>
              <a:rPr lang="ru-RU" dirty="0"/>
              <a:t>.</a:t>
            </a:r>
          </a:p>
          <a:p>
            <a:r>
              <a:rPr lang="ru-RU" dirty="0"/>
              <a:t>30% от </a:t>
            </a:r>
            <a:r>
              <a:rPr lang="ru-RU" dirty="0" err="1"/>
              <a:t>пациентите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и АХ</a:t>
            </a:r>
            <a:endParaRPr lang="bg-BG" dirty="0"/>
          </a:p>
          <a:p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</p:txBody>
      </p:sp>
    </p:spTree>
    <p:extLst>
      <p:ext uri="{BB962C8B-B14F-4D97-AF65-F5344CB8AC3E}">
        <p14:creationId xmlns:p14="http://schemas.microsoft.com/office/powerpoint/2010/main" val="3861979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съдържание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9103" y="3498531"/>
            <a:ext cx="4572000" cy="335946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71503"/>
            <a:ext cx="4104456" cy="311348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166919"/>
            <a:ext cx="3600400" cy="311806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5" y="3498531"/>
            <a:ext cx="4273703" cy="327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36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79512" y="1988840"/>
            <a:ext cx="8964487" cy="4608512"/>
          </a:xfrm>
        </p:spPr>
        <p:txBody>
          <a:bodyPr>
            <a:normAutofit fontScale="92500"/>
          </a:bodyPr>
          <a:lstStyle/>
          <a:p>
            <a:r>
              <a:rPr lang="ru-RU" dirty="0"/>
              <a:t>внезапна </a:t>
            </a:r>
            <a:r>
              <a:rPr lang="ru-RU" dirty="0" err="1"/>
              <a:t>поява</a:t>
            </a:r>
            <a:r>
              <a:rPr lang="ru-RU" dirty="0"/>
              <a:t>  на остра и </a:t>
            </a:r>
            <a:r>
              <a:rPr lang="ru-RU" dirty="0" err="1"/>
              <a:t>продължителна</a:t>
            </a:r>
            <a:r>
              <a:rPr lang="ru-RU" dirty="0"/>
              <a:t> </a:t>
            </a:r>
            <a:r>
              <a:rPr lang="ru-RU" dirty="0" err="1"/>
              <a:t>болка</a:t>
            </a:r>
            <a:r>
              <a:rPr lang="ru-RU" dirty="0"/>
              <a:t> в </a:t>
            </a:r>
            <a:r>
              <a:rPr lang="ru-RU" dirty="0" err="1"/>
              <a:t>големия</a:t>
            </a:r>
            <a:r>
              <a:rPr lang="ru-RU" dirty="0"/>
              <a:t> </a:t>
            </a:r>
            <a:r>
              <a:rPr lang="ru-RU" dirty="0" err="1"/>
              <a:t>пръст</a:t>
            </a:r>
            <a:r>
              <a:rPr lang="ru-RU" dirty="0"/>
              <a:t> на </a:t>
            </a:r>
            <a:r>
              <a:rPr lang="ru-RU" dirty="0" err="1"/>
              <a:t>крака</a:t>
            </a:r>
            <a:r>
              <a:rPr lang="ru-RU" dirty="0"/>
              <a:t> или </a:t>
            </a:r>
            <a:r>
              <a:rPr lang="ru-RU" dirty="0" err="1"/>
              <a:t>глезенна</a:t>
            </a:r>
            <a:r>
              <a:rPr lang="ru-RU" dirty="0"/>
              <a:t> става, </a:t>
            </a:r>
            <a:r>
              <a:rPr lang="ru-RU" dirty="0" err="1"/>
              <a:t>зачервяване</a:t>
            </a:r>
            <a:r>
              <a:rPr lang="ru-RU" dirty="0"/>
              <a:t> и </a:t>
            </a:r>
            <a:r>
              <a:rPr lang="ru-RU" dirty="0" err="1"/>
              <a:t>отточност</a:t>
            </a:r>
            <a:r>
              <a:rPr lang="ru-RU" dirty="0"/>
              <a:t>, </a:t>
            </a:r>
            <a:r>
              <a:rPr lang="ru-RU" dirty="0" err="1"/>
              <a:t>трудни</a:t>
            </a:r>
            <a:r>
              <a:rPr lang="ru-RU" dirty="0"/>
              <a:t> движения на </a:t>
            </a:r>
            <a:r>
              <a:rPr lang="ru-RU" dirty="0" err="1"/>
              <a:t>ставата</a:t>
            </a:r>
            <a:r>
              <a:rPr lang="ru-RU" dirty="0"/>
              <a:t>. </a:t>
            </a:r>
          </a:p>
          <a:p>
            <a:r>
              <a:rPr lang="ru-RU" dirty="0" err="1"/>
              <a:t>Също</a:t>
            </a:r>
            <a:r>
              <a:rPr lang="ru-RU" dirty="0"/>
              <a:t> много важно е да се </a:t>
            </a:r>
            <a:r>
              <a:rPr lang="ru-RU" dirty="0" err="1"/>
              <a:t>провери</a:t>
            </a:r>
            <a:r>
              <a:rPr lang="ru-RU" dirty="0"/>
              <a:t> </a:t>
            </a:r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пикочната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или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бъбречно</a:t>
            </a:r>
            <a:r>
              <a:rPr lang="ru-RU" dirty="0"/>
              <a:t> </a:t>
            </a:r>
            <a:r>
              <a:rPr lang="ru-RU" dirty="0" err="1"/>
              <a:t>възпаление</a:t>
            </a:r>
            <a:r>
              <a:rPr lang="ru-RU" dirty="0"/>
              <a:t> и </a:t>
            </a:r>
            <a:r>
              <a:rPr lang="ru-RU" dirty="0" err="1"/>
              <a:t>бъбречни</a:t>
            </a:r>
            <a:r>
              <a:rPr lang="ru-RU" dirty="0"/>
              <a:t> </a:t>
            </a:r>
            <a:r>
              <a:rPr lang="ru-RU" dirty="0" err="1"/>
              <a:t>камъни</a:t>
            </a:r>
            <a:r>
              <a:rPr lang="ru-RU" dirty="0"/>
              <a:t>.</a:t>
            </a:r>
          </a:p>
          <a:p>
            <a:r>
              <a:rPr lang="ru-RU" dirty="0" err="1"/>
              <a:t>Диагнозата</a:t>
            </a:r>
            <a:r>
              <a:rPr lang="ru-RU" dirty="0"/>
              <a:t> на</a:t>
            </a:r>
            <a:r>
              <a:rPr lang="ru-RU" b="1" dirty="0"/>
              <a:t> </a:t>
            </a:r>
            <a:r>
              <a:rPr lang="ru-RU" b="1" dirty="0" err="1"/>
              <a:t>подаграта</a:t>
            </a:r>
            <a:r>
              <a:rPr lang="ru-RU" dirty="0"/>
              <a:t> е </a:t>
            </a:r>
            <a:r>
              <a:rPr lang="ru-RU" dirty="0" err="1"/>
              <a:t>лесна</a:t>
            </a:r>
            <a:r>
              <a:rPr lang="ru-RU" dirty="0"/>
              <a:t>. </a:t>
            </a:r>
            <a:r>
              <a:rPr lang="ru-RU" dirty="0" err="1"/>
              <a:t>Първо</a:t>
            </a:r>
            <a:r>
              <a:rPr lang="ru-RU" dirty="0"/>
              <a:t> се </a:t>
            </a:r>
            <a:r>
              <a:rPr lang="ru-RU" dirty="0" err="1"/>
              <a:t>изследва</a:t>
            </a:r>
            <a:r>
              <a:rPr lang="ru-RU" dirty="0"/>
              <a:t> </a:t>
            </a:r>
            <a:r>
              <a:rPr lang="ru-RU" b="1" dirty="0" err="1"/>
              <a:t>кръвта</a:t>
            </a:r>
            <a:r>
              <a:rPr lang="ru-RU" dirty="0"/>
              <a:t> за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. При вече </a:t>
            </a:r>
            <a:r>
              <a:rPr lang="ru-RU" dirty="0" err="1"/>
              <a:t>наличен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 - примерно на </a:t>
            </a:r>
            <a:r>
              <a:rPr lang="ru-RU" dirty="0" err="1"/>
              <a:t>коляно</a:t>
            </a:r>
            <a:r>
              <a:rPr lang="ru-RU" dirty="0"/>
              <a:t>, се “</a:t>
            </a:r>
            <a:r>
              <a:rPr lang="ru-RU" dirty="0" err="1"/>
              <a:t>изтегля</a:t>
            </a:r>
            <a:r>
              <a:rPr lang="ru-RU" dirty="0"/>
              <a:t>” </a:t>
            </a:r>
            <a:r>
              <a:rPr lang="ru-RU" dirty="0" err="1"/>
              <a:t>течност</a:t>
            </a:r>
            <a:r>
              <a:rPr lang="ru-RU" dirty="0"/>
              <a:t> от </a:t>
            </a:r>
            <a:r>
              <a:rPr lang="ru-RU" dirty="0" err="1"/>
              <a:t>колянната</a:t>
            </a:r>
            <a:r>
              <a:rPr lang="ru-RU" dirty="0"/>
              <a:t> става (под микроскоп се </a:t>
            </a:r>
            <a:r>
              <a:rPr lang="ru-RU" dirty="0" err="1"/>
              <a:t>търсят</a:t>
            </a:r>
            <a:r>
              <a:rPr lang="ru-RU" dirty="0"/>
              <a:t> </a:t>
            </a:r>
            <a:r>
              <a:rPr lang="ru-RU" dirty="0" err="1"/>
              <a:t>кристалите</a:t>
            </a:r>
            <a:r>
              <a:rPr lang="ru-RU" dirty="0"/>
              <a:t>, в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отлага</a:t>
            </a:r>
            <a:r>
              <a:rPr lang="ru-RU" dirty="0"/>
              <a:t> </a:t>
            </a:r>
            <a:r>
              <a:rPr lang="ru-RU" dirty="0" err="1"/>
              <a:t>киселината</a:t>
            </a:r>
            <a:r>
              <a:rPr lang="ru-RU" dirty="0"/>
              <a:t>). </a:t>
            </a:r>
          </a:p>
          <a:p>
            <a:r>
              <a:rPr lang="ru-RU" dirty="0"/>
              <a:t>За </a:t>
            </a:r>
            <a:r>
              <a:rPr lang="ru-RU" dirty="0" err="1"/>
              <a:t>поставяне</a:t>
            </a:r>
            <a:r>
              <a:rPr lang="ru-RU" dirty="0"/>
              <a:t> на </a:t>
            </a:r>
            <a:r>
              <a:rPr lang="ru-RU" dirty="0" err="1"/>
              <a:t>диагнозата</a:t>
            </a:r>
            <a:r>
              <a:rPr lang="ru-RU" dirty="0"/>
              <a:t> се правят се </a:t>
            </a:r>
            <a:r>
              <a:rPr lang="ru-RU" dirty="0" err="1"/>
              <a:t>още</a:t>
            </a:r>
            <a:r>
              <a:rPr lang="ru-RU" dirty="0"/>
              <a:t>  </a:t>
            </a:r>
            <a:r>
              <a:rPr lang="ru-RU" dirty="0" err="1"/>
              <a:t>ставна</a:t>
            </a:r>
            <a:r>
              <a:rPr lang="ru-RU" dirty="0"/>
              <a:t> </a:t>
            </a:r>
            <a:r>
              <a:rPr lang="ru-RU" dirty="0" err="1"/>
              <a:t>ехография</a:t>
            </a:r>
            <a:r>
              <a:rPr lang="ru-RU" dirty="0"/>
              <a:t> (с </a:t>
            </a:r>
            <a:r>
              <a:rPr lang="ru-RU" dirty="0" err="1"/>
              <a:t>която</a:t>
            </a:r>
            <a:r>
              <a:rPr lang="ru-RU" dirty="0"/>
              <a:t> се </a:t>
            </a:r>
            <a:r>
              <a:rPr lang="ru-RU" dirty="0" err="1"/>
              <a:t>разпознава</a:t>
            </a:r>
            <a:r>
              <a:rPr lang="ru-RU" dirty="0"/>
              <a:t> </a:t>
            </a:r>
            <a:r>
              <a:rPr lang="ru-RU" dirty="0" err="1"/>
              <a:t>кристалният</a:t>
            </a:r>
            <a:r>
              <a:rPr lang="ru-RU" dirty="0"/>
              <a:t> артрит сред </a:t>
            </a:r>
            <a:r>
              <a:rPr lang="ru-RU" dirty="0" err="1"/>
              <a:t>другите</a:t>
            </a:r>
            <a:r>
              <a:rPr lang="ru-RU" dirty="0"/>
              <a:t> </a:t>
            </a:r>
            <a:r>
              <a:rPr lang="ru-RU" dirty="0" err="1"/>
              <a:t>видове</a:t>
            </a:r>
            <a:r>
              <a:rPr lang="ru-RU" dirty="0"/>
              <a:t> </a:t>
            </a:r>
            <a:r>
              <a:rPr lang="ru-RU" b="1" dirty="0" err="1"/>
              <a:t>артрити</a:t>
            </a:r>
            <a:r>
              <a:rPr lang="ru-RU" dirty="0"/>
              <a:t>), рентгенова снимка и т. н. </a:t>
            </a:r>
          </a:p>
          <a:p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За </a:t>
            </a:r>
            <a:r>
              <a:rPr lang="ru-RU" sz="3200" dirty="0" err="1"/>
              <a:t>поставяне</a:t>
            </a:r>
            <a:r>
              <a:rPr lang="ru-RU" sz="3200" dirty="0"/>
              <a:t> диагноза </a:t>
            </a:r>
            <a:r>
              <a:rPr lang="ru-RU" sz="3200" b="1" dirty="0"/>
              <a:t>подагра</a:t>
            </a:r>
            <a:r>
              <a:rPr lang="ru-RU" sz="3200" dirty="0"/>
              <a:t> </a:t>
            </a:r>
            <a:r>
              <a:rPr lang="ru-RU" sz="3200" dirty="0" err="1"/>
              <a:t>имат</a:t>
            </a:r>
            <a:r>
              <a:rPr lang="ru-RU" sz="3200" dirty="0"/>
              <a:t> значение </a:t>
            </a:r>
            <a:r>
              <a:rPr lang="ru-RU" sz="3200" dirty="0" err="1"/>
              <a:t>следните</a:t>
            </a:r>
            <a:r>
              <a:rPr lang="ru-RU" sz="3200" dirty="0"/>
              <a:t> </a:t>
            </a:r>
            <a:r>
              <a:rPr lang="ru-RU" sz="3200" dirty="0" err="1"/>
              <a:t>симптоми</a:t>
            </a:r>
            <a:r>
              <a:rPr lang="ru-RU" sz="3200" dirty="0"/>
              <a:t>: 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2615672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1700808"/>
            <a:ext cx="9143999" cy="4896544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Лечението</a:t>
            </a:r>
            <a:r>
              <a:rPr lang="ru-RU" dirty="0"/>
              <a:t> на </a:t>
            </a:r>
            <a:r>
              <a:rPr lang="ru-RU" b="1" dirty="0" err="1"/>
              <a:t>подаграта</a:t>
            </a:r>
            <a:r>
              <a:rPr lang="ru-RU" b="1" dirty="0"/>
              <a:t> </a:t>
            </a:r>
            <a:r>
              <a:rPr lang="ru-RU" dirty="0"/>
              <a:t>се </a:t>
            </a:r>
            <a:r>
              <a:rPr lang="ru-RU" dirty="0" err="1"/>
              <a:t>назначава</a:t>
            </a:r>
            <a:r>
              <a:rPr lang="ru-RU" dirty="0"/>
              <a:t> от ревматолог. </a:t>
            </a:r>
          </a:p>
          <a:p>
            <a:r>
              <a:rPr lang="ru-RU" dirty="0"/>
              <a:t>За </a:t>
            </a:r>
            <a:r>
              <a:rPr lang="ru-RU" dirty="0" err="1"/>
              <a:t>овладяване</a:t>
            </a:r>
            <a:r>
              <a:rPr lang="ru-RU" dirty="0"/>
              <a:t> на острия </a:t>
            </a:r>
            <a:r>
              <a:rPr lang="ru-RU" dirty="0" err="1"/>
              <a:t>пристъп</a:t>
            </a:r>
            <a:r>
              <a:rPr lang="ru-RU" dirty="0"/>
              <a:t> на </a:t>
            </a:r>
            <a:r>
              <a:rPr lang="ru-RU" b="1" dirty="0"/>
              <a:t>подагра</a:t>
            </a:r>
            <a:r>
              <a:rPr lang="ru-RU" dirty="0"/>
              <a:t> се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нестероиодни</a:t>
            </a:r>
            <a:r>
              <a:rPr lang="ru-RU" dirty="0"/>
              <a:t> </a:t>
            </a:r>
            <a:r>
              <a:rPr lang="ru-RU" dirty="0" err="1"/>
              <a:t>противовъзпалителни</a:t>
            </a:r>
            <a:r>
              <a:rPr lang="ru-RU" dirty="0"/>
              <a:t> средства, </a:t>
            </a:r>
            <a:r>
              <a:rPr lang="ru-RU" dirty="0" err="1"/>
              <a:t>кортикостероиди</a:t>
            </a:r>
            <a:r>
              <a:rPr lang="ru-RU" dirty="0"/>
              <a:t> или колхицин. </a:t>
            </a:r>
          </a:p>
          <a:p>
            <a:r>
              <a:rPr lang="ru-RU" dirty="0"/>
              <a:t>Между </a:t>
            </a:r>
            <a:r>
              <a:rPr lang="ru-RU" dirty="0" err="1"/>
              <a:t>пристъпите</a:t>
            </a:r>
            <a:r>
              <a:rPr lang="ru-RU" dirty="0"/>
              <a:t> е важно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намалено</a:t>
            </a:r>
            <a:r>
              <a:rPr lang="ru-RU" dirty="0"/>
              <a:t> </a:t>
            </a:r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пикочната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постига</a:t>
            </a:r>
            <a:r>
              <a:rPr lang="ru-RU" dirty="0"/>
              <a:t> по два начина.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запазена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функция се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увеличават</a:t>
            </a:r>
            <a:r>
              <a:rPr lang="ru-RU" dirty="0"/>
              <a:t> </a:t>
            </a:r>
            <a:r>
              <a:rPr lang="ru-RU" dirty="0" err="1"/>
              <a:t>екскрецията</a:t>
            </a:r>
            <a:r>
              <a:rPr lang="ru-RU" dirty="0"/>
              <a:t> на </a:t>
            </a:r>
            <a:r>
              <a:rPr lang="ru-RU" dirty="0" err="1"/>
              <a:t>уратите</a:t>
            </a:r>
            <a:r>
              <a:rPr lang="ru-RU" dirty="0"/>
              <a:t> – </a:t>
            </a:r>
            <a:r>
              <a:rPr lang="ru-RU" dirty="0" err="1"/>
              <a:t>урикозурици</a:t>
            </a:r>
            <a:r>
              <a:rPr lang="ru-RU" dirty="0"/>
              <a:t> (</a:t>
            </a:r>
            <a:r>
              <a:rPr lang="ru-RU" dirty="0" err="1"/>
              <a:t>Desuric</a:t>
            </a:r>
            <a:r>
              <a:rPr lang="ru-RU" dirty="0"/>
              <a:t>) </a:t>
            </a:r>
            <a:r>
              <a:rPr lang="ru-RU" dirty="0" err="1"/>
              <a:t>като</a:t>
            </a:r>
            <a:r>
              <a:rPr lang="ru-RU" dirty="0"/>
              <a:t> в </a:t>
            </a:r>
            <a:r>
              <a:rPr lang="ru-RU" dirty="0" err="1"/>
              <a:t>началото</a:t>
            </a:r>
            <a:r>
              <a:rPr lang="ru-RU" dirty="0"/>
              <a:t> на </a:t>
            </a:r>
            <a:r>
              <a:rPr lang="ru-RU" dirty="0" err="1"/>
              <a:t>лечението</a:t>
            </a:r>
            <a:r>
              <a:rPr lang="ru-RU" dirty="0"/>
              <a:t> се </a:t>
            </a:r>
            <a:r>
              <a:rPr lang="ru-RU" dirty="0" err="1"/>
              <a:t>включва</a:t>
            </a:r>
            <a:r>
              <a:rPr lang="ru-RU" dirty="0"/>
              <a:t> и НПВС или колхицин за </a:t>
            </a:r>
            <a:r>
              <a:rPr lang="ru-RU" dirty="0" err="1"/>
              <a:t>предотвратяване</a:t>
            </a:r>
            <a:r>
              <a:rPr lang="ru-RU" dirty="0"/>
              <a:t> на </a:t>
            </a:r>
            <a:r>
              <a:rPr lang="ru-RU" dirty="0" err="1"/>
              <a:t>пристъп</a:t>
            </a:r>
            <a:r>
              <a:rPr lang="ru-RU" dirty="0"/>
              <a:t>. </a:t>
            </a:r>
            <a:r>
              <a:rPr lang="ru-RU" dirty="0" err="1"/>
              <a:t>Алкализирането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влиза</a:t>
            </a:r>
            <a:r>
              <a:rPr lang="ru-RU" dirty="0"/>
              <a:t> в </a:t>
            </a:r>
            <a:r>
              <a:rPr lang="ru-RU" dirty="0" err="1"/>
              <a:t>съображение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Потискане</a:t>
            </a:r>
            <a:r>
              <a:rPr lang="ru-RU" dirty="0"/>
              <a:t> </a:t>
            </a:r>
            <a:r>
              <a:rPr lang="ru-RU" dirty="0" err="1"/>
              <a:t>производството</a:t>
            </a:r>
            <a:r>
              <a:rPr lang="ru-RU" dirty="0"/>
              <a:t> на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е </a:t>
            </a:r>
            <a:r>
              <a:rPr lang="ru-RU" dirty="0" err="1"/>
              <a:t>другият</a:t>
            </a:r>
            <a:r>
              <a:rPr lang="ru-RU" dirty="0"/>
              <a:t> важен момент в </a:t>
            </a:r>
            <a:r>
              <a:rPr lang="ru-RU" dirty="0" err="1"/>
              <a:t>терапията</a:t>
            </a:r>
            <a:r>
              <a:rPr lang="ru-RU" dirty="0"/>
              <a:t>.</a:t>
            </a:r>
          </a:p>
          <a:p>
            <a:pPr lvl="2"/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постига</a:t>
            </a:r>
            <a:r>
              <a:rPr lang="ru-RU" dirty="0"/>
              <a:t> от </a:t>
            </a:r>
            <a:r>
              <a:rPr lang="ru-RU" dirty="0" err="1"/>
              <a:t>една</a:t>
            </a:r>
            <a:r>
              <a:rPr lang="ru-RU" dirty="0"/>
              <a:t> страна с </a:t>
            </a:r>
            <a:r>
              <a:rPr lang="ru-RU" dirty="0" err="1"/>
              <a:t>ограничаване</a:t>
            </a:r>
            <a:r>
              <a:rPr lang="ru-RU" dirty="0"/>
              <a:t> на </a:t>
            </a:r>
            <a:r>
              <a:rPr lang="ru-RU" dirty="0" err="1"/>
              <a:t>алкохола</a:t>
            </a:r>
            <a:r>
              <a:rPr lang="ru-RU" dirty="0"/>
              <a:t>, </a:t>
            </a:r>
            <a:r>
              <a:rPr lang="ru-RU" dirty="0" err="1"/>
              <a:t>тлъсти</a:t>
            </a:r>
            <a:r>
              <a:rPr lang="ru-RU" dirty="0"/>
              <a:t> </a:t>
            </a:r>
            <a:r>
              <a:rPr lang="ru-RU" dirty="0" err="1"/>
              <a:t>меса</a:t>
            </a:r>
            <a:r>
              <a:rPr lang="ru-RU" dirty="0"/>
              <a:t>, </a:t>
            </a:r>
            <a:r>
              <a:rPr lang="ru-RU" dirty="0" err="1"/>
              <a:t>карантия</a:t>
            </a:r>
            <a:r>
              <a:rPr lang="ru-RU" dirty="0"/>
              <a:t>, богата на </a:t>
            </a:r>
            <a:r>
              <a:rPr lang="ru-RU" dirty="0" err="1"/>
              <a:t>белтъци</a:t>
            </a:r>
            <a:r>
              <a:rPr lang="ru-RU" dirty="0"/>
              <a:t> </a:t>
            </a:r>
            <a:r>
              <a:rPr lang="ru-RU" dirty="0" err="1"/>
              <a:t>храна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промяна</a:t>
            </a:r>
            <a:r>
              <a:rPr lang="ru-RU" dirty="0"/>
              <a:t> в </a:t>
            </a:r>
            <a:r>
              <a:rPr lang="ru-RU" dirty="0" err="1"/>
              <a:t>съпътстваща</a:t>
            </a:r>
            <a:r>
              <a:rPr lang="ru-RU" dirty="0"/>
              <a:t> </a:t>
            </a:r>
            <a:r>
              <a:rPr lang="ru-RU" dirty="0" err="1"/>
              <a:t>рискова</a:t>
            </a:r>
            <a:r>
              <a:rPr lang="ru-RU" dirty="0"/>
              <a:t> терапия. </a:t>
            </a:r>
          </a:p>
          <a:p>
            <a:pPr lvl="2"/>
            <a:r>
              <a:rPr lang="ru-RU" dirty="0" err="1"/>
              <a:t>Медикамени</a:t>
            </a:r>
            <a:r>
              <a:rPr lang="ru-RU" dirty="0"/>
              <a:t>, </a:t>
            </a:r>
            <a:r>
              <a:rPr lang="ru-RU" dirty="0" err="1"/>
              <a:t>инхибиращи</a:t>
            </a:r>
            <a:r>
              <a:rPr lang="ru-RU" dirty="0"/>
              <a:t> </a:t>
            </a:r>
            <a:r>
              <a:rPr lang="ru-RU" dirty="0" err="1"/>
              <a:t>продукцията</a:t>
            </a:r>
            <a:r>
              <a:rPr lang="ru-RU" dirty="0"/>
              <a:t> на </a:t>
            </a:r>
            <a:r>
              <a:rPr lang="ru-RU" dirty="0" err="1"/>
              <a:t>урати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показани</a:t>
            </a:r>
            <a:r>
              <a:rPr lang="ru-RU" dirty="0"/>
              <a:t>, напр. </a:t>
            </a:r>
            <a:r>
              <a:rPr lang="ru-RU" dirty="0" err="1"/>
              <a:t>Alopurinol</a:t>
            </a:r>
            <a:r>
              <a:rPr lang="ru-RU" dirty="0"/>
              <a:t>; </a:t>
            </a:r>
            <a:r>
              <a:rPr lang="en-US" dirty="0" err="1"/>
              <a:t>Febuxostat</a:t>
            </a:r>
            <a:r>
              <a:rPr lang="ru-RU" dirty="0"/>
              <a:t>. </a:t>
            </a:r>
          </a:p>
          <a:p>
            <a:r>
              <a:rPr lang="ru-RU" dirty="0" err="1"/>
              <a:t>Прилагат</a:t>
            </a:r>
            <a:r>
              <a:rPr lang="ru-RU" dirty="0"/>
              <a:t> се и </a:t>
            </a:r>
            <a:r>
              <a:rPr lang="ru-RU" dirty="0" err="1"/>
              <a:t>други</a:t>
            </a:r>
            <a:r>
              <a:rPr lang="ru-RU" dirty="0"/>
              <a:t> подходи. В </a:t>
            </a:r>
            <a:r>
              <a:rPr lang="ru-RU" dirty="0" err="1"/>
              <a:t>отделни</a:t>
            </a:r>
            <a:r>
              <a:rPr lang="ru-RU" dirty="0"/>
              <a:t> случаи е показано и оперативно лечение</a:t>
            </a:r>
            <a:r>
              <a:rPr lang="en-US" dirty="0"/>
              <a:t>- </a:t>
            </a:r>
            <a:r>
              <a:rPr lang="bg-BG"/>
              <a:t>на големи тофи</a:t>
            </a:r>
            <a:r>
              <a:rPr lang="ru-RU"/>
              <a:t>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r>
              <a:rPr lang="bg-BG" dirty="0"/>
              <a:t>Лечение:</a:t>
            </a:r>
          </a:p>
        </p:txBody>
      </p:sp>
    </p:spTree>
    <p:extLst>
      <p:ext uri="{BB962C8B-B14F-4D97-AF65-F5344CB8AC3E}">
        <p14:creationId xmlns:p14="http://schemas.microsoft.com/office/powerpoint/2010/main" val="2535008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ълна">
  <a:themeElements>
    <a:clrScheme name="Въ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ъ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ъ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204</TotalTime>
  <Words>1595</Words>
  <Application>Microsoft Office PowerPoint</Application>
  <PresentationFormat>Презентация на цял екран (4:3)</PresentationFormat>
  <Paragraphs>99</Paragraphs>
  <Slides>22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25" baseType="lpstr">
      <vt:lpstr>Candara</vt:lpstr>
      <vt:lpstr>Symbol</vt:lpstr>
      <vt:lpstr>Вълна</vt:lpstr>
      <vt:lpstr>Метаболитен синдром и подагра</vt:lpstr>
      <vt:lpstr>Определние:</vt:lpstr>
      <vt:lpstr>Критерии-поне 3 от:</vt:lpstr>
      <vt:lpstr>Презентация на PowerPoint</vt:lpstr>
      <vt:lpstr>Рискови фактори</vt:lpstr>
      <vt:lpstr>Затлъстяване</vt:lpstr>
      <vt:lpstr>Типове затлъстяване</vt:lpstr>
      <vt:lpstr>Презентация на PowerPoint</vt:lpstr>
      <vt:lpstr>Презентация на PowerPoint</vt:lpstr>
      <vt:lpstr>Степени на затлъстяване</vt:lpstr>
      <vt:lpstr>Рискове при затлъстяване:</vt:lpstr>
      <vt:lpstr>Релативен риск от смърт за 10 години в САЩ сред непушачи</vt:lpstr>
      <vt:lpstr>Презентация на PowerPoint</vt:lpstr>
      <vt:lpstr>Подагра</vt:lpstr>
      <vt:lpstr>Пикочната киселина</vt:lpstr>
      <vt:lpstr>Презентация на PowerPoint</vt:lpstr>
      <vt:lpstr>Няколко са основните рискови фактори, които могат да провокират развитието на подагра.  </vt:lpstr>
      <vt:lpstr>Заболяването може да премине през четири етапа: </vt:lpstr>
      <vt:lpstr>Клиника</vt:lpstr>
      <vt:lpstr>Презентация на PowerPoint</vt:lpstr>
      <vt:lpstr>За поставяне диагноза подагра имат значение следните симптоми: </vt:lpstr>
      <vt:lpstr>Лечение: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35</cp:revision>
  <dcterms:created xsi:type="dcterms:W3CDTF">2016-08-07T14:16:13Z</dcterms:created>
  <dcterms:modified xsi:type="dcterms:W3CDTF">2023-04-24T07:31:00Z</dcterms:modified>
</cp:coreProperties>
</file>