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72" r:id="rId5"/>
    <p:sldId id="259" r:id="rId6"/>
    <p:sldId id="264" r:id="rId7"/>
    <p:sldId id="265" r:id="rId8"/>
    <p:sldId id="260" r:id="rId9"/>
    <p:sldId id="261" r:id="rId10"/>
    <p:sldId id="263" r:id="rId11"/>
    <p:sldId id="262" r:id="rId12"/>
    <p:sldId id="266" r:id="rId13"/>
    <p:sldId id="267" r:id="rId14"/>
    <p:sldId id="273" r:id="rId15"/>
    <p:sldId id="274" r:id="rId16"/>
    <p:sldId id="275" r:id="rId17"/>
    <p:sldId id="268" r:id="rId18"/>
    <p:sldId id="278" r:id="rId19"/>
    <p:sldId id="277" r:id="rId20"/>
    <p:sldId id="271" r:id="rId21"/>
    <p:sldId id="276" r:id="rId22"/>
    <p:sldId id="279" r:id="rId23"/>
    <p:sldId id="269" r:id="rId24"/>
    <p:sldId id="280" r:id="rId25"/>
    <p:sldId id="27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DE6-BB3D-4DB8-AB28-D7C8E3483A6A}" type="datetimeFigureOut">
              <a:rPr lang="bg-BG" smtClean="0"/>
              <a:t>3.11.2022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4A5A3-B755-46B1-85DF-4CEC6D1F7DB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1924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66F76-5104-4891-8811-516B9CEF64FC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bg-BG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bg-BG" altLang="bg-BG" dirty="0"/>
              <a:t>Още древните римляни са казвали, че само дозата прави отровата. Дори кислородът в определени дози може да се окаже токсична </a:t>
            </a:r>
            <a:r>
              <a:rPr lang="bg-BG" altLang="bg-BG" dirty="0" err="1"/>
              <a:t>нокса</a:t>
            </a:r>
            <a:r>
              <a:rPr lang="bg-BG" altLang="bg-BG" dirty="0"/>
              <a:t>. Парацелз, който е считан за основател на съвременната токсикология казва, че само дозата различава отровата от лекарството.</a:t>
            </a:r>
          </a:p>
        </p:txBody>
      </p:sp>
    </p:spTree>
    <p:extLst>
      <p:ext uri="{BB962C8B-B14F-4D97-AF65-F5344CB8AC3E}">
        <p14:creationId xmlns:p14="http://schemas.microsoft.com/office/powerpoint/2010/main" val="2726199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/>
              <a:t>Противопоказание се явява и възраст под 2 години.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CED5FC-528F-4C13-982C-9A170D90C8D0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06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 dirty="0"/>
              <a:t>Внимателно се извършва само при пациент в съзнание и запазени рефлекси от ГДП.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247590-1DE5-4CA3-B4F6-0A73878A25C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67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/>
              <a:t>Активният въглен неспецифично потиска абсорбцията и може да повлияе действието на пероралните антидоти.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AFE38F-81D6-485A-BB6C-23E76C4B3A4F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64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bg-BG" altLang="bg-BG" dirty="0"/>
              <a:t>Положението на пациента е стабилно странично наляво. Наличието на ъгъла на </a:t>
            </a:r>
            <a:r>
              <a:rPr lang="en-US" altLang="bg-BG" dirty="0"/>
              <a:t>His</a:t>
            </a:r>
            <a:r>
              <a:rPr lang="bg-BG" altLang="bg-BG" dirty="0"/>
              <a:t> възпрепятства възможността за лесно излизане на течности от стомаха.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DF487-0C93-4735-AC3D-30EAF52B60D3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32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bg-BG" altLang="bg-BG" dirty="0"/>
              <a:t>Пациентът е в съзнание и с налични рефлекси от ГДП. Промиването става на принципа на скачените съдове на малки порции. Стомашната сонда е достатъчно широка.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02103-03B6-491C-B346-ADAC983BBE09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85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6BCD54-E6A1-4CFA-ADA6-D77303418AAB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Изборът на средствата трябва да е внимателен. Съществува възможност стимулиращите перисталтиката средства да потенцират абсорбцията на токсините през ГИТ.</a:t>
            </a:r>
          </a:p>
        </p:txBody>
      </p:sp>
    </p:spTree>
    <p:extLst>
      <p:ext uri="{BB962C8B-B14F-4D97-AF65-F5344CB8AC3E}">
        <p14:creationId xmlns:p14="http://schemas.microsoft.com/office/powerpoint/2010/main" val="4246509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bg-BG" altLang="bg-BG" dirty="0"/>
              <a:t>При извънтелесната депурация кръв се извежда от съдовата система и се прекарва през диализатор, където токсичните материи се филтрират.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8277C-280F-4365-9620-CD7D6170559A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11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bg-BG" dirty="0"/>
              <a:t>Неудобствата са: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bg-BG" dirty="0"/>
              <a:t>Нуждата от голямо количество съвместима кръв</a:t>
            </a:r>
          </a:p>
          <a:p>
            <a:pPr marL="228600" indent="-228600">
              <a:buFontTx/>
              <a:buAutoNum type="arabicPeriod"/>
              <a:defRPr/>
            </a:pPr>
            <a:r>
              <a:rPr lang="bg-BG" dirty="0"/>
              <a:t>Промени в имунитета.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6E3F18-3B3B-44EE-B9FC-27BD8B26B650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482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8BF2C2-93DA-4D8C-88D4-887CBCE7146D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Антидотите противодействат на ефектите на токсина. Едни от тях (специфичните) атакуват директно самия токсин, а други имат неспецифично действие, като блокират токсичните ефекти върху отделните органи и системи.</a:t>
            </a:r>
          </a:p>
        </p:txBody>
      </p:sp>
    </p:spTree>
    <p:extLst>
      <p:ext uri="{BB962C8B-B14F-4D97-AF65-F5344CB8AC3E}">
        <p14:creationId xmlns:p14="http://schemas.microsoft.com/office/powerpoint/2010/main" val="525879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68CDE-A82F-4DB0-B387-D687B4D33BAB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Специфичните антидоти обикновено се свързват с токсина, като го неутрализират и спират неговите ефекти или подобряват елиминирането му.</a:t>
            </a:r>
          </a:p>
        </p:txBody>
      </p:sp>
    </p:spTree>
    <p:extLst>
      <p:ext uri="{BB962C8B-B14F-4D97-AF65-F5344CB8AC3E}">
        <p14:creationId xmlns:p14="http://schemas.microsoft.com/office/powerpoint/2010/main" val="3716982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D9889F-423A-4C40-A61E-94472A52F131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Неспецифичните противодействат на ефектите на токсина. Ако ноксата води до брадикардия, уместно е прилагането на Атропин, ако води до хипертензия – на антихипертензивни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3270352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71C8C2-F226-43AF-A84E-CEFDDFFE1DB7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Поддържащото лечение осигурява правилното функциониране на основните витални системи: ЦНС, ССС, дихателна система с използването на конвенционални или неконвенционални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3104996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ВТЕ – венозна тромбемболия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9F155-EDBA-4522-B04A-C70E6BDA8F9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Остри интоксикации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2873A421-03B6-1301-BAAB-5740540932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10000"/>
          </a:bodyPr>
          <a:lstStyle/>
          <a:p>
            <a:r>
              <a:rPr lang="bg-BG" dirty="0"/>
              <a:t>Интоксикацията е патологично състояние на постъпване на отровни вещества от различен произход в организма</a:t>
            </a:r>
          </a:p>
          <a:p>
            <a:r>
              <a:rPr lang="bg-BG" dirty="0"/>
              <a:t>Отрова- способна да предизвика вредни промени в организма, водещи до увреда или смърт</a:t>
            </a:r>
          </a:p>
          <a:p>
            <a:endParaRPr lang="bg-BG" dirty="0"/>
          </a:p>
          <a:p>
            <a:r>
              <a:rPr lang="bg-BG" dirty="0"/>
              <a:t>Нарастваща честота в последните години</a:t>
            </a:r>
          </a:p>
          <a:p>
            <a:endParaRPr lang="bg-BG" dirty="0"/>
          </a:p>
          <a:p>
            <a:r>
              <a:rPr lang="bg-BG" dirty="0"/>
              <a:t>Случайно, суицид или убийство</a:t>
            </a:r>
          </a:p>
          <a:p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91024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</p:spPr>
        <p:txBody>
          <a:bodyPr>
            <a:normAutofit fontScale="92500" lnSpcReduction="20000"/>
          </a:bodyPr>
          <a:lstStyle/>
          <a:p>
            <a:r>
              <a:rPr lang="bg-BG" dirty="0"/>
              <a:t>Веществата могат да бъдат с или без фармакологична активност</a:t>
            </a:r>
            <a:r>
              <a:rPr lang="en-US" dirty="0"/>
              <a:t>:</a:t>
            </a:r>
          </a:p>
          <a:p>
            <a:pPr lvl="1"/>
            <a:r>
              <a:rPr lang="bg-BG" dirty="0" err="1"/>
              <a:t>Хипнотици</a:t>
            </a:r>
            <a:r>
              <a:rPr lang="bg-BG" dirty="0"/>
              <a:t>	</a:t>
            </a:r>
          </a:p>
          <a:p>
            <a:pPr lvl="1"/>
            <a:r>
              <a:rPr lang="bg-BG" dirty="0"/>
              <a:t>Седативни л-ва</a:t>
            </a:r>
          </a:p>
          <a:p>
            <a:pPr lvl="1"/>
            <a:r>
              <a:rPr lang="bg-BG" dirty="0"/>
              <a:t>Аналгетици</a:t>
            </a:r>
          </a:p>
          <a:p>
            <a:pPr lvl="1"/>
            <a:r>
              <a:rPr lang="bg-BG" dirty="0"/>
              <a:t>Въглеводороди</a:t>
            </a:r>
          </a:p>
          <a:p>
            <a:pPr lvl="1"/>
            <a:r>
              <a:rPr lang="bg-BG" dirty="0"/>
              <a:t>Храни (гъби, алкохол и др.)</a:t>
            </a:r>
          </a:p>
          <a:p>
            <a:pPr lvl="1"/>
            <a:r>
              <a:rPr lang="bg-BG" dirty="0"/>
              <a:t>Тежки метали</a:t>
            </a:r>
          </a:p>
          <a:p>
            <a:pPr lvl="1"/>
            <a:r>
              <a:rPr lang="bg-BG" dirty="0"/>
              <a:t>Киселини, основи</a:t>
            </a:r>
          </a:p>
          <a:p>
            <a:endParaRPr lang="bg-BG" dirty="0"/>
          </a:p>
          <a:p>
            <a:r>
              <a:rPr lang="bg-BG" dirty="0">
                <a:solidFill>
                  <a:srgbClr val="FF0000"/>
                </a:solidFill>
              </a:rPr>
              <a:t>„Няма отрова- има… доза“</a:t>
            </a:r>
            <a:r>
              <a:rPr lang="bg-BG" dirty="0"/>
              <a:t>- всяко в/во е потенциално токсично при определени условия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4DDC33-9C7D-4BA4-BC56-596614684F7B}" type="slidenum">
              <a:rPr lang="bg-BG"/>
              <a:pPr>
                <a:defRPr/>
              </a:pPr>
              <a:t>4</a:t>
            </a:fld>
            <a:endParaRPr lang="bg-BG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-468560" y="1675573"/>
            <a:ext cx="7695823" cy="1188441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sz="360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Omnis dosis fascit venenum</a:t>
            </a:r>
            <a:endParaRPr lang="bg-BG" sz="360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4" name="Picture 4" descr="http://www.deinayurveda.net/wordpress/wp-content/uploads/2009/11/paracelsus-239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803" y="1065656"/>
            <a:ext cx="1956876" cy="248492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14757" y="3753121"/>
            <a:ext cx="4570809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err="1">
                <a:latin typeface="Calibri" panose="020F0502020204030204" pitchFamily="34" charset="0"/>
              </a:rPr>
              <a:t>Philippus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Aureolus</a:t>
            </a:r>
            <a:r>
              <a:rPr lang="en-US" dirty="0">
                <a:latin typeface="Calibri" panose="020F0502020204030204" pitchFamily="34" charset="0"/>
              </a:rPr>
              <a:t> Theophrastus </a:t>
            </a:r>
            <a:r>
              <a:rPr lang="en-US" dirty="0" err="1">
                <a:latin typeface="Calibri" panose="020F0502020204030204" pitchFamily="34" charset="0"/>
              </a:rPr>
              <a:t>Bombastus</a:t>
            </a:r>
            <a:r>
              <a:rPr lang="en-US" dirty="0">
                <a:latin typeface="Calibri" panose="020F0502020204030204" pitchFamily="34" charset="0"/>
              </a:rPr>
              <a:t> von </a:t>
            </a:r>
            <a:r>
              <a:rPr lang="en-US" dirty="0" err="1">
                <a:latin typeface="Calibri" panose="020F0502020204030204" pitchFamily="34" charset="0"/>
              </a:rPr>
              <a:t>Hohenheim</a:t>
            </a:r>
            <a:r>
              <a:rPr lang="en-US" dirty="0">
                <a:latin typeface="Calibri" panose="020F0502020204030204" pitchFamily="34" charset="0"/>
              </a:rPr>
              <a:t> Paracelsus (1493–1541)</a:t>
            </a:r>
            <a:endParaRPr lang="bg-BG" dirty="0">
              <a:latin typeface="Calibri" panose="020F0502020204030204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4228" y="4920569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altLang="bg-BG" sz="2400" dirty="0"/>
              <a:t>Още древните римляни са казвали, че само дозата прави отровата. Дори кислородът в определени дози може да се окаже токсична </a:t>
            </a:r>
            <a:r>
              <a:rPr lang="bg-BG" altLang="bg-BG" sz="2400" dirty="0" err="1"/>
              <a:t>нокса</a:t>
            </a:r>
            <a:r>
              <a:rPr lang="bg-BG" altLang="bg-BG" sz="2400" dirty="0"/>
              <a:t>. Парацелз, който е считан за основател на съвременната токсикология казва, че само дозата различава отровата от лекарството.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282696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Основни прояви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661248"/>
          </a:xfrm>
        </p:spPr>
        <p:txBody>
          <a:bodyPr>
            <a:normAutofit lnSpcReduction="10000"/>
          </a:bodyPr>
          <a:lstStyle/>
          <a:p>
            <a:r>
              <a:rPr lang="bg-BG" dirty="0"/>
              <a:t>Тежестта и времетраенето на отравянето зависи от:</a:t>
            </a:r>
          </a:p>
          <a:p>
            <a:pPr lvl="1"/>
            <a:r>
              <a:rPr lang="bg-BG" dirty="0"/>
              <a:t>Токсичност и доза</a:t>
            </a:r>
          </a:p>
          <a:p>
            <a:pPr lvl="1"/>
            <a:r>
              <a:rPr lang="bg-BG" dirty="0"/>
              <a:t>Експозиция (от приема до започване на лечение)</a:t>
            </a:r>
          </a:p>
          <a:p>
            <a:pPr lvl="1"/>
            <a:r>
              <a:rPr lang="bg-BG" dirty="0"/>
              <a:t>Тип и скорост на резорбция</a:t>
            </a:r>
          </a:p>
          <a:p>
            <a:pPr lvl="1"/>
            <a:r>
              <a:rPr lang="bg-BG" dirty="0"/>
              <a:t>Метаболизирани и излъчване на отровата или нейните продукти</a:t>
            </a:r>
          </a:p>
          <a:p>
            <a:r>
              <a:rPr lang="bg-BG" dirty="0"/>
              <a:t>Проникване в организма:</a:t>
            </a:r>
          </a:p>
          <a:p>
            <a:pPr lvl="1"/>
            <a:r>
              <a:rPr lang="bg-BG" dirty="0"/>
              <a:t>Вдишване</a:t>
            </a:r>
          </a:p>
          <a:p>
            <a:pPr lvl="1"/>
            <a:r>
              <a:rPr lang="bg-BG" dirty="0"/>
              <a:t>Поглъщане</a:t>
            </a:r>
          </a:p>
          <a:p>
            <a:pPr lvl="1"/>
            <a:r>
              <a:rPr lang="bg-BG" dirty="0"/>
              <a:t>През кожата</a:t>
            </a:r>
          </a:p>
          <a:p>
            <a:pPr lvl="1"/>
            <a:r>
              <a:rPr lang="bg-BG" dirty="0"/>
              <a:t>Директно в кръвта</a:t>
            </a:r>
          </a:p>
        </p:txBody>
      </p:sp>
    </p:spTree>
    <p:extLst>
      <p:ext uri="{BB962C8B-B14F-4D97-AF65-F5344CB8AC3E}">
        <p14:creationId xmlns:p14="http://schemas.microsoft.com/office/powerpoint/2010/main" val="3700869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Стадии на отравянето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25144"/>
          </a:xfrm>
        </p:spPr>
        <p:txBody>
          <a:bodyPr>
            <a:normAutofit/>
          </a:bodyPr>
          <a:lstStyle/>
          <a:p>
            <a:r>
              <a:rPr lang="bg-BG" dirty="0"/>
              <a:t>Резорбтивен</a:t>
            </a:r>
          </a:p>
          <a:p>
            <a:r>
              <a:rPr lang="bg-BG" dirty="0"/>
              <a:t>Хематогенен</a:t>
            </a:r>
          </a:p>
          <a:p>
            <a:pPr lvl="1"/>
            <a:r>
              <a:rPr lang="bg-BG" dirty="0"/>
              <a:t>Токсопротеинови комплекси</a:t>
            </a:r>
          </a:p>
          <a:p>
            <a:pPr lvl="1"/>
            <a:r>
              <a:rPr lang="bg-BG" dirty="0"/>
              <a:t>Токсоклетъчни комплекси(с Ер- СО,</a:t>
            </a:r>
            <a:r>
              <a:rPr lang="en-US" dirty="0" err="1"/>
              <a:t>Pb</a:t>
            </a:r>
            <a:r>
              <a:rPr lang="bg-BG" dirty="0"/>
              <a:t> и т.н.)</a:t>
            </a:r>
          </a:p>
          <a:p>
            <a:pPr lvl="1"/>
            <a:r>
              <a:rPr lang="bg-BG" dirty="0"/>
              <a:t>Екзогенен токсин</a:t>
            </a:r>
          </a:p>
          <a:p>
            <a:pPr lvl="1"/>
            <a:r>
              <a:rPr lang="bg-BG" dirty="0"/>
              <a:t>Токсични метаболити</a:t>
            </a:r>
          </a:p>
          <a:p>
            <a:r>
              <a:rPr lang="bg-BG" dirty="0"/>
              <a:t>Органоцелуларен</a:t>
            </a:r>
          </a:p>
          <a:p>
            <a:pPr lvl="1"/>
            <a:r>
              <a:rPr lang="bg-BG" dirty="0"/>
              <a:t>Увредна на органни структури</a:t>
            </a:r>
          </a:p>
          <a:p>
            <a:pPr lvl="1"/>
            <a:r>
              <a:rPr lang="bg-BG" dirty="0"/>
              <a:t>Увредна на органни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2459760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Екскреция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bg-BG" dirty="0"/>
              <a:t>Бъбреци-проста дифузия или активен п-с</a:t>
            </a:r>
          </a:p>
          <a:p>
            <a:r>
              <a:rPr lang="bg-BG" dirty="0"/>
              <a:t>Бял дроб-летливи в-ва(алкохол,разтворители и др.)</a:t>
            </a:r>
          </a:p>
          <a:p>
            <a:r>
              <a:rPr lang="bg-BG" dirty="0"/>
              <a:t>ГИТ- чрез жлъчката</a:t>
            </a:r>
          </a:p>
          <a:p>
            <a:r>
              <a:rPr lang="bg-BG" dirty="0"/>
              <a:t>Пот, слюнка, мляко</a:t>
            </a:r>
          </a:p>
          <a:p>
            <a:endParaRPr lang="bg-BG" dirty="0"/>
          </a:p>
          <a:p>
            <a:r>
              <a:rPr lang="bg-BG" dirty="0"/>
              <a:t>Комулация: мастна тъкан (ДДТ), кости (</a:t>
            </a:r>
            <a:r>
              <a:rPr lang="en-US" dirty="0" err="1"/>
              <a:t>Pb</a:t>
            </a:r>
            <a:r>
              <a:rPr lang="bg-BG" dirty="0"/>
              <a:t>), бъбреци (</a:t>
            </a:r>
            <a:r>
              <a:rPr lang="en-US" dirty="0"/>
              <a:t>Cd); </a:t>
            </a:r>
            <a:r>
              <a:rPr lang="bg-BG" dirty="0"/>
              <a:t>космени фоликули (</a:t>
            </a:r>
            <a:r>
              <a:rPr lang="en-US" dirty="0"/>
              <a:t>As, </a:t>
            </a:r>
            <a:r>
              <a:rPr lang="bg-BG" dirty="0"/>
              <a:t>кокаин)</a:t>
            </a:r>
          </a:p>
        </p:txBody>
      </p:sp>
    </p:spTree>
    <p:extLst>
      <p:ext uri="{BB962C8B-B14F-4D97-AF65-F5344CB8AC3E}">
        <p14:creationId xmlns:p14="http://schemas.microsoft.com/office/powerpoint/2010/main" val="176369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Клинични прояви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/>
          <a:lstStyle/>
          <a:p>
            <a:r>
              <a:rPr lang="bg-BG" dirty="0"/>
              <a:t>НС- нарушения в съзнанието(качествени и/или количествени), гърчове и т.н. </a:t>
            </a:r>
          </a:p>
          <a:p>
            <a:r>
              <a:rPr lang="bg-BG" dirty="0"/>
              <a:t>ДС- Остра дихателна недостатъчносъ</a:t>
            </a:r>
          </a:p>
          <a:p>
            <a:r>
              <a:rPr lang="bg-BG" dirty="0"/>
              <a:t>ССС- аритмии, хипотония, хипертонична криза</a:t>
            </a:r>
          </a:p>
          <a:p>
            <a:r>
              <a:rPr lang="bg-BG" dirty="0"/>
              <a:t>Бъбречна или чернодробна недостатъчност</a:t>
            </a:r>
          </a:p>
          <a:p>
            <a:r>
              <a:rPr lang="bg-BG" dirty="0"/>
              <a:t>Нарушения в ГИТ –повръщене, диария</a:t>
            </a:r>
          </a:p>
          <a:p>
            <a:r>
              <a:rPr lang="bg-BG" dirty="0"/>
              <a:t>Увреждания на кожа или лигавици</a:t>
            </a:r>
          </a:p>
        </p:txBody>
      </p:sp>
    </p:spTree>
    <p:extLst>
      <p:ext uri="{BB962C8B-B14F-4D97-AF65-F5344CB8AC3E}">
        <p14:creationId xmlns:p14="http://schemas.microsoft.com/office/powerpoint/2010/main" val="1969632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bg-BG" dirty="0"/>
              <a:t>Поведение: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036496" cy="5616624"/>
          </a:xfrm>
        </p:spPr>
        <p:txBody>
          <a:bodyPr>
            <a:normAutofit/>
          </a:bodyPr>
          <a:lstStyle/>
          <a:p>
            <a:r>
              <a:rPr lang="bg-BG" dirty="0"/>
              <a:t>Изходът от отравянето зависи от компетентното и навременно лечение</a:t>
            </a:r>
          </a:p>
          <a:p>
            <a:endParaRPr lang="bg-BG" dirty="0"/>
          </a:p>
          <a:p>
            <a:r>
              <a:rPr lang="bg-BG" dirty="0"/>
              <a:t>Задачи:</a:t>
            </a:r>
          </a:p>
          <a:p>
            <a:pPr lvl="1"/>
            <a:r>
              <a:rPr lang="bg-BG" dirty="0"/>
              <a:t>Идентифицирай състоянието</a:t>
            </a:r>
          </a:p>
          <a:p>
            <a:pPr lvl="1"/>
            <a:r>
              <a:rPr lang="bg-BG" dirty="0"/>
              <a:t>Идентифицирай причинителя</a:t>
            </a:r>
          </a:p>
          <a:p>
            <a:pPr lvl="1"/>
            <a:r>
              <a:rPr lang="bg-BG" dirty="0"/>
              <a:t>Лекувай- ускорена елиминация, антидоти, органна протекция, симптоматични намеси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8981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Поведение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Диагноза: </a:t>
            </a:r>
          </a:p>
          <a:p>
            <a:pPr lvl="1"/>
            <a:r>
              <a:rPr lang="bg-BG" dirty="0"/>
              <a:t>в сънание(лесно)- анамнеза</a:t>
            </a:r>
          </a:p>
          <a:p>
            <a:pPr lvl="1"/>
            <a:r>
              <a:rPr lang="bg-BG" dirty="0"/>
              <a:t>В безсъзнание- ДД с инсулт, епилепсия, мозъчна травма, метаболитни нарушения</a:t>
            </a:r>
          </a:p>
          <a:p>
            <a:endParaRPr lang="bg-BG" dirty="0"/>
          </a:p>
          <a:p>
            <a:r>
              <a:rPr lang="bg-BG" dirty="0"/>
              <a:t>Търси данни за АХ, ЗД, нефропатия, хепатопатия, мозъчна травма, токсикомания(наркотици, алкохол, л-ва)</a:t>
            </a:r>
          </a:p>
        </p:txBody>
      </p:sp>
    </p:spTree>
    <p:extLst>
      <p:ext uri="{BB962C8B-B14F-4D97-AF65-F5344CB8AC3E}">
        <p14:creationId xmlns:p14="http://schemas.microsoft.com/office/powerpoint/2010/main" val="1283367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78098"/>
          </a:xfrm>
        </p:spPr>
        <p:txBody>
          <a:bodyPr/>
          <a:lstStyle/>
          <a:p>
            <a:r>
              <a:rPr lang="bg-BG" dirty="0"/>
              <a:t>Настаняване: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/>
          <a:lstStyle/>
          <a:p>
            <a:r>
              <a:rPr lang="bg-BG" dirty="0"/>
              <a:t>Задължително болнично лечение и наблюдение</a:t>
            </a:r>
          </a:p>
          <a:p>
            <a:r>
              <a:rPr lang="bg-BG" dirty="0">
                <a:solidFill>
                  <a:srgbClr val="FF0000"/>
                </a:solidFill>
              </a:rPr>
              <a:t>Интензивно отделение</a:t>
            </a:r>
            <a:r>
              <a:rPr lang="bg-BG" dirty="0"/>
              <a:t>: тежко нарушено съзнание(кома), заплашваща депресия на дишанеи/или кръвообръщение, усложнения- хипертермия, гърчове, аспирация</a:t>
            </a:r>
          </a:p>
          <a:p>
            <a:r>
              <a:rPr lang="bg-BG" dirty="0">
                <a:solidFill>
                  <a:srgbClr val="FF0000"/>
                </a:solidFill>
              </a:rPr>
              <a:t>Токсикология или ВО:</a:t>
            </a:r>
            <a:r>
              <a:rPr lang="bg-BG" dirty="0"/>
              <a:t> по-леки нарушения</a:t>
            </a:r>
          </a:p>
          <a:p>
            <a:r>
              <a:rPr lang="bg-BG" dirty="0">
                <a:solidFill>
                  <a:srgbClr val="FF0000"/>
                </a:solidFill>
              </a:rPr>
              <a:t>Психиатрия:</a:t>
            </a:r>
            <a:r>
              <a:rPr lang="bg-BG" dirty="0"/>
              <a:t> суициди- след стабилизирането</a:t>
            </a:r>
          </a:p>
        </p:txBody>
      </p:sp>
    </p:spTree>
    <p:extLst>
      <p:ext uri="{BB962C8B-B14F-4D97-AF65-F5344CB8AC3E}">
        <p14:creationId xmlns:p14="http://schemas.microsoft.com/office/powerpoint/2010/main" val="3199545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bg-BG" dirty="0"/>
              <a:t>Мероприятия на място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/>
          </a:bodyPr>
          <a:lstStyle/>
          <a:p>
            <a:r>
              <a:rPr lang="bg-BG" dirty="0"/>
              <a:t>Елиминиране на отровата (пренахване, провокирано повръщане, изнасяне от средата и др.)</a:t>
            </a:r>
          </a:p>
          <a:p>
            <a:r>
              <a:rPr lang="bg-BG" dirty="0"/>
              <a:t>Събиране на анамнеза</a:t>
            </a:r>
          </a:p>
          <a:p>
            <a:r>
              <a:rPr lang="bg-BG" dirty="0"/>
              <a:t>Специфични прояви- цветно виждане (глюкозиди, халюциногени), дъх (алкохол, ацетон), цвят на кожа и лигавици (арсен, нитро), следи от убождания(наркомани)</a:t>
            </a:r>
          </a:p>
          <a:p>
            <a:r>
              <a:rPr lang="bg-BG" dirty="0"/>
              <a:t>Вземане на проби</a:t>
            </a:r>
          </a:p>
          <a:p>
            <a:r>
              <a:rPr lang="bg-BG" dirty="0"/>
              <a:t>Превоз до СО</a:t>
            </a:r>
          </a:p>
          <a:p>
            <a:r>
              <a:rPr lang="bg-BG" dirty="0"/>
              <a:t>КПР в редки случаи</a:t>
            </a:r>
          </a:p>
        </p:txBody>
      </p:sp>
    </p:spTree>
    <p:extLst>
      <p:ext uri="{BB962C8B-B14F-4D97-AF65-F5344CB8AC3E}">
        <p14:creationId xmlns:p14="http://schemas.microsoft.com/office/powerpoint/2010/main" val="1588988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9636"/>
            <a:ext cx="8229600" cy="827076"/>
          </a:xfrm>
        </p:spPr>
        <p:txBody>
          <a:bodyPr/>
          <a:lstStyle/>
          <a:p>
            <a:r>
              <a:rPr lang="bg-BG" dirty="0"/>
              <a:t>Болнично поведение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217443"/>
          </a:xfrm>
        </p:spPr>
        <p:txBody>
          <a:bodyPr>
            <a:normAutofit fontScale="92500" lnSpcReduction="10000"/>
          </a:bodyPr>
          <a:lstStyle/>
          <a:p>
            <a:r>
              <a:rPr lang="bg-BG" dirty="0"/>
              <a:t>Вентилация- О</a:t>
            </a:r>
            <a:r>
              <a:rPr lang="bg-BG" baseline="-25000" dirty="0"/>
              <a:t>2</a:t>
            </a:r>
            <a:r>
              <a:rPr lang="bg-BG" dirty="0"/>
              <a:t> ; при нужда ИБВ</a:t>
            </a:r>
          </a:p>
          <a:p>
            <a:r>
              <a:rPr lang="bg-BG" dirty="0"/>
              <a:t>Надежден венозен източник</a:t>
            </a:r>
          </a:p>
          <a:p>
            <a:r>
              <a:rPr lang="bg-BG" dirty="0"/>
              <a:t>Катетър в пикочен мехур</a:t>
            </a:r>
          </a:p>
          <a:p>
            <a:r>
              <a:rPr lang="bg-BG" dirty="0"/>
              <a:t>Апликация на антидот</a:t>
            </a:r>
          </a:p>
          <a:p>
            <a:r>
              <a:rPr lang="bg-BG" dirty="0"/>
              <a:t>Мониториране на жизнени показатели</a:t>
            </a:r>
          </a:p>
          <a:p>
            <a:r>
              <a:rPr lang="bg-BG" dirty="0"/>
              <a:t>Стоп на резорбцията</a:t>
            </a:r>
          </a:p>
          <a:p>
            <a:r>
              <a:rPr lang="bg-BG" dirty="0"/>
              <a:t>Търсене и лечение на усложненията</a:t>
            </a:r>
          </a:p>
          <a:p>
            <a:r>
              <a:rPr lang="bg-BG" dirty="0"/>
              <a:t>Елиминиране на отровата</a:t>
            </a:r>
          </a:p>
          <a:p>
            <a:r>
              <a:rPr lang="bg-BG" dirty="0"/>
              <a:t>Проби за токсикологичен анализ- стомашно съдържимо, кръв, урина и др.</a:t>
            </a:r>
          </a:p>
        </p:txBody>
      </p:sp>
    </p:spTree>
    <p:extLst>
      <p:ext uri="{BB962C8B-B14F-4D97-AF65-F5344CB8AC3E}">
        <p14:creationId xmlns:p14="http://schemas.microsoft.com/office/powerpoint/2010/main" val="1584696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Елиминиране на отровата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525963"/>
          </a:xfrm>
        </p:spPr>
        <p:txBody>
          <a:bodyPr/>
          <a:lstStyle/>
          <a:p>
            <a:r>
              <a:rPr lang="bg-BG" altLang="bg-BG" dirty="0"/>
              <a:t>Преди да се започне елиминирането на отровата, добре е да се направи литературна справка (</a:t>
            </a:r>
            <a:r>
              <a:rPr lang="en-US" altLang="bg-BG" dirty="0"/>
              <a:t>Poison index) </a:t>
            </a:r>
            <a:r>
              <a:rPr lang="bg-BG" altLang="bg-BG" dirty="0"/>
              <a:t> за това как най-добре се елиминира дадения токсин.</a:t>
            </a:r>
          </a:p>
          <a:p>
            <a:r>
              <a:rPr lang="bg-BG" altLang="bg-BG" dirty="0"/>
              <a:t>Консултирайте </a:t>
            </a:r>
            <a:r>
              <a:rPr lang="en-US" altLang="bg-BG" dirty="0"/>
              <a:t>POISON INDEX! </a:t>
            </a:r>
            <a:r>
              <a:rPr lang="en-US" altLang="bg-BG" dirty="0">
                <a:solidFill>
                  <a:srgbClr val="FF0000"/>
                </a:solidFill>
              </a:rPr>
              <a:t>http://www.nnepc.org/poison-index-mobile</a:t>
            </a:r>
            <a:endParaRPr lang="bg-BG" altLang="bg-BG" dirty="0">
              <a:solidFill>
                <a:srgbClr val="FF0000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03249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585A8-0A8E-4B85-A504-62D8FDE264D9}" type="slidenum">
              <a:rPr lang="bg-BG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2401" dirty="0"/>
              <a:t>Индуцирано повръщане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Начини:</a:t>
            </a:r>
          </a:p>
          <a:p>
            <a:pPr lvl="1"/>
            <a:r>
              <a:rPr lang="bg-BG" altLang="bg-BG" dirty="0"/>
              <a:t>Дигитално</a:t>
            </a:r>
          </a:p>
          <a:p>
            <a:pPr lvl="1"/>
            <a:r>
              <a:rPr lang="bg-BG" altLang="bg-BG" dirty="0"/>
              <a:t>Приемане на течности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Противопоказания:</a:t>
            </a:r>
          </a:p>
          <a:p>
            <a:pPr lvl="1"/>
            <a:r>
              <a:rPr lang="bg-BG" altLang="bg-BG" dirty="0"/>
              <a:t>Кома, гърчове</a:t>
            </a:r>
          </a:p>
          <a:p>
            <a:pPr lvl="1"/>
            <a:r>
              <a:rPr lang="bg-BG" altLang="bg-BG" dirty="0"/>
              <a:t>Корозивни средства, петрол, </a:t>
            </a:r>
            <a:r>
              <a:rPr lang="en-US" altLang="bg-BG" dirty="0" err="1"/>
              <a:t>Strychninum</a:t>
            </a:r>
            <a:endParaRPr lang="en-US" altLang="bg-BG" dirty="0"/>
          </a:p>
          <a:p>
            <a:pPr lvl="1"/>
            <a:r>
              <a:rPr lang="bg-BG" altLang="bg-BG" dirty="0"/>
              <a:t>Противопоказание се явява и възраст под 2 години.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Има ефект до 4 час след медикаменти и 2 час след приемането на течности.</a:t>
            </a:r>
          </a:p>
        </p:txBody>
      </p:sp>
    </p:spTree>
    <p:extLst>
      <p:ext uri="{BB962C8B-B14F-4D97-AF65-F5344CB8AC3E}">
        <p14:creationId xmlns:p14="http://schemas.microsoft.com/office/powerpoint/2010/main" val="259456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06378-9A05-49CF-AF43-F34B102F8700}" type="slidenum">
              <a:rPr lang="bg-BG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88640"/>
            <a:ext cx="8686800" cy="84124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Предизвикано повръщане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654916" y="2294579"/>
          <a:ext cx="3067534" cy="1989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780952" imgH="2838846" progId="Paint.Picture">
                  <p:embed/>
                </p:oleObj>
              </mc:Choice>
              <mc:Fallback>
                <p:oleObj name="Bitmap Image" r:id="rId3" imgW="3780952" imgH="283884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916" y="2294579"/>
                        <a:ext cx="3067534" cy="1989327"/>
                      </a:xfrm>
                      <a:prstGeom prst="rect">
                        <a:avLst/>
                      </a:prstGeom>
                      <a:noFill/>
                      <a:ln w="19050" cmpd="sng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221" y="2294579"/>
            <a:ext cx="2868963" cy="26688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04800" y="5858824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bg-BG" sz="2400" dirty="0"/>
              <a:t>Внимателно се извършва само при пациент в съзнание и запазени рефлекси от ГДП.</a:t>
            </a:r>
          </a:p>
        </p:txBody>
      </p:sp>
    </p:spTree>
    <p:extLst>
      <p:ext uri="{BB962C8B-B14F-4D97-AF65-F5344CB8AC3E}">
        <p14:creationId xmlns:p14="http://schemas.microsoft.com/office/powerpoint/2010/main" val="1041283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bg-BG" dirty="0"/>
              <a:t>Елиминиране на отровата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6048672"/>
          </a:xfrm>
        </p:spPr>
        <p:txBody>
          <a:bodyPr>
            <a:normAutofit lnSpcReduction="10000"/>
          </a:bodyPr>
          <a:lstStyle/>
          <a:p>
            <a:r>
              <a:rPr lang="bg-BG" dirty="0">
                <a:solidFill>
                  <a:srgbClr val="FF0000"/>
                </a:solidFill>
              </a:rPr>
              <a:t>Стомашна промивка</a:t>
            </a:r>
            <a:r>
              <a:rPr lang="bg-BG" dirty="0"/>
              <a:t>- не при корозивни отрови, петролни продукти, пенливи в-ва, парентерална отрова, гърчове с депресия на дишане и хемодинамика, безсъзнание с неосигурени ДП</a:t>
            </a:r>
          </a:p>
          <a:p>
            <a:pPr lvl="1"/>
            <a:r>
              <a:rPr lang="bg-BG" dirty="0"/>
              <a:t>Сонда през уста или нос-</a:t>
            </a:r>
            <a:r>
              <a:rPr lang="bg-BG" altLang="bg-BG" dirty="0"/>
              <a:t>36-40 или 26-28 </a:t>
            </a:r>
            <a:r>
              <a:rPr lang="en-US" altLang="bg-BG" dirty="0"/>
              <a:t>F</a:t>
            </a:r>
            <a:r>
              <a:rPr lang="bg-BG" altLang="bg-BG" dirty="0"/>
              <a:t>.</a:t>
            </a:r>
            <a:endParaRPr lang="bg-BG" dirty="0"/>
          </a:p>
          <a:p>
            <a:pPr lvl="1"/>
            <a:r>
              <a:rPr lang="en-US" dirty="0"/>
              <a:t>50-</a:t>
            </a:r>
            <a:r>
              <a:rPr lang="bg-BG" dirty="0"/>
              <a:t>300мл на порция серум или вода с телесна температура- до поява на чиста течност (100-150мл/кг- </a:t>
            </a:r>
            <a:r>
              <a:rPr lang="bg-BG" altLang="bg-BG" dirty="0"/>
              <a:t>6 до 10 </a:t>
            </a:r>
            <a:r>
              <a:rPr lang="en-US" altLang="bg-BG" dirty="0"/>
              <a:t>l</a:t>
            </a:r>
            <a:r>
              <a:rPr lang="bg-BG" altLang="bg-BG" dirty="0"/>
              <a:t> при възрастен пациент</a:t>
            </a:r>
            <a:r>
              <a:rPr lang="bg-BG" dirty="0"/>
              <a:t>)</a:t>
            </a:r>
          </a:p>
          <a:p>
            <a:pPr lvl="1"/>
            <a:r>
              <a:rPr lang="bg-BG" dirty="0"/>
              <a:t>Първата порция- за анализ</a:t>
            </a:r>
          </a:p>
          <a:p>
            <a:pPr lvl="1"/>
            <a:r>
              <a:rPr lang="bg-BG" dirty="0"/>
              <a:t>След промивка- апликация на 100мл течност с активен въглен</a:t>
            </a:r>
          </a:p>
          <a:p>
            <a:pPr lvl="1"/>
            <a:r>
              <a:rPr lang="bg-BG" dirty="0"/>
              <a:t>Локални антидоти</a:t>
            </a:r>
            <a:endParaRPr lang="en-US" dirty="0"/>
          </a:p>
          <a:p>
            <a:r>
              <a:rPr lang="bg-BG" altLang="bg-BG" dirty="0"/>
              <a:t>Очистителни клизми</a:t>
            </a:r>
          </a:p>
          <a:p>
            <a:pPr marL="457200" lvl="1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39074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68361" y="100167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Активен въглен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Приложим при всички абсорбиращи се продукти.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Абсорбцията е неспецифична.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Намалява количеството нокса в ГИТ.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Прекъсва ентеро-хепаталния цикъл.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Дозата е 1-1.5 </a:t>
            </a:r>
            <a:r>
              <a:rPr lang="en-US" altLang="bg-BG" dirty="0"/>
              <a:t>g</a:t>
            </a:r>
            <a:r>
              <a:rPr lang="bg-BG" altLang="bg-BG" dirty="0"/>
              <a:t>/</a:t>
            </a:r>
            <a:r>
              <a:rPr lang="en-US" altLang="bg-BG" dirty="0"/>
              <a:t>kg </a:t>
            </a:r>
            <a:r>
              <a:rPr lang="en-US" altLang="bg-BG" dirty="0" err="1"/>
              <a:t>po</a:t>
            </a:r>
            <a:r>
              <a:rPr lang="bg-BG" altLang="bg-BG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04086-67ED-4E2F-94E1-CEE0D8568568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8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A2A98-4AAC-44E7-958A-847CE30B7D66}" type="slidenum">
              <a:rPr lang="bg-BG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332402" y="188640"/>
            <a:ext cx="8686800" cy="84124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Стомашна промивка при пациент в съзнание</a:t>
            </a:r>
          </a:p>
        </p:txBody>
      </p:sp>
      <p:pic>
        <p:nvPicPr>
          <p:cNvPr id="32772" name="Picture 5" descr="71_NP_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2686" y="2410751"/>
            <a:ext cx="4737540" cy="2733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107504" y="5521146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altLang="bg-BG" dirty="0"/>
              <a:t>Положението на пациента е стабилно странично наляво. Наличието на ъгъла на </a:t>
            </a:r>
            <a:r>
              <a:rPr lang="en-US" altLang="bg-BG" dirty="0"/>
              <a:t>His</a:t>
            </a:r>
            <a:r>
              <a:rPr lang="bg-BG" altLang="bg-BG" dirty="0"/>
              <a:t> възпрепятства възможността за лесно излизане на течности от стомаха.</a:t>
            </a:r>
          </a:p>
        </p:txBody>
      </p:sp>
    </p:spTree>
    <p:extLst>
      <p:ext uri="{BB962C8B-B14F-4D97-AF65-F5344CB8AC3E}">
        <p14:creationId xmlns:p14="http://schemas.microsoft.com/office/powerpoint/2010/main" val="550045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620688"/>
            <a:ext cx="6840759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10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CBD79-BF70-4C55-B2D7-59C03E0724AA}" type="slidenum">
              <a:rPr lang="bg-BG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240631" y="19472"/>
            <a:ext cx="8686800" cy="84124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Стомашна промивка при пациент в съзнание</a:t>
            </a:r>
          </a:p>
        </p:txBody>
      </p:sp>
      <p:pic>
        <p:nvPicPr>
          <p:cNvPr id="31748" name="Picture 3" descr="SAVE0016"/>
          <p:cNvPicPr>
            <a:picLocks noChangeAspect="1" noChangeArrowheads="1"/>
          </p:cNvPicPr>
          <p:nvPr/>
        </p:nvPicPr>
        <p:blipFill>
          <a:blip r:embed="rId3"/>
          <a:srcRect r="4305"/>
          <a:stretch>
            <a:fillRect/>
          </a:stretch>
        </p:blipFill>
        <p:spPr bwMode="auto">
          <a:xfrm>
            <a:off x="539552" y="2104042"/>
            <a:ext cx="3228626" cy="2550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9" name="Picture 4" descr="SAVE0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5367" y="2104042"/>
            <a:ext cx="3560896" cy="2550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179512" y="5244147"/>
            <a:ext cx="88090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altLang="bg-BG" sz="2400" dirty="0"/>
              <a:t>Пациентът е в съзнание и с налични рефлекси от ГДП. Промиването става на принципа на скачените съдове на малки порции. Стомашната сонда е достатъчно широка.</a:t>
            </a:r>
          </a:p>
        </p:txBody>
      </p:sp>
    </p:spTree>
    <p:extLst>
      <p:ext uri="{BB962C8B-B14F-4D97-AF65-F5344CB8AC3E}">
        <p14:creationId xmlns:p14="http://schemas.microsoft.com/office/powerpoint/2010/main" val="897101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BAAA9E-5812-471C-90E4-81DBAFA6CAC3}" type="slidenum">
              <a:rPr lang="bg-BG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432048" y="218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Стимулиращи перисталтиката средства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2162954"/>
            <a:ext cx="7169430" cy="3045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MgSO</a:t>
            </a:r>
            <a:r>
              <a:rPr lang="bg-BG" altLang="bg-BG" baseline="-25000" dirty="0"/>
              <a:t>4</a:t>
            </a:r>
            <a:r>
              <a:rPr lang="bg-BG" altLang="bg-BG" dirty="0"/>
              <a:t> - 250 mg/kg po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Mg Citrate - 4 ml/kg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Sorbitol - 70% + 20 g Активен въглен в </a:t>
            </a:r>
            <a:r>
              <a:rPr lang="en-US" altLang="bg-BG" dirty="0"/>
              <a:t>150 ml</a:t>
            </a:r>
            <a:endParaRPr lang="bg-BG" altLang="bg-BG" dirty="0"/>
          </a:p>
        </p:txBody>
      </p:sp>
    </p:spTree>
    <p:extLst>
      <p:ext uri="{BB962C8B-B14F-4D97-AF65-F5344CB8AC3E}">
        <p14:creationId xmlns:p14="http://schemas.microsoft.com/office/powerpoint/2010/main" val="2219770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9636"/>
            <a:ext cx="8229600" cy="683060"/>
          </a:xfrm>
        </p:spPr>
        <p:txBody>
          <a:bodyPr>
            <a:normAutofit/>
          </a:bodyPr>
          <a:lstStyle/>
          <a:p>
            <a:r>
              <a:rPr lang="bg-BG" dirty="0"/>
              <a:t>Форсирана диуреза: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r>
              <a:rPr lang="bg-BG" sz="2800" dirty="0"/>
              <a:t>Отрова отделяща се с урината</a:t>
            </a:r>
          </a:p>
          <a:p>
            <a:r>
              <a:rPr lang="bg-BG" sz="2800" dirty="0">
                <a:solidFill>
                  <a:srgbClr val="FF0000"/>
                </a:solidFill>
              </a:rPr>
              <a:t>Не при: </a:t>
            </a:r>
            <a:r>
              <a:rPr lang="bg-BG" sz="2800" dirty="0"/>
              <a:t>олиго-анурия (некроза на туболи); хиповолемия, хипотония, мозъчен оток, белодробен оток, тежки аритмии; завишен креатинин&gt;180(относителна контраиндикация)</a:t>
            </a:r>
          </a:p>
          <a:p>
            <a:r>
              <a:rPr lang="bg-BG" sz="2800" dirty="0"/>
              <a:t>Подготовка: корекция на отклоненията; предварително рентген на бял дроб и ЕКГ; подкисляване или алкализиране на урината</a:t>
            </a:r>
          </a:p>
          <a:p>
            <a:r>
              <a:rPr lang="bg-BG" sz="2800" dirty="0"/>
              <a:t>Цел- </a:t>
            </a:r>
            <a:r>
              <a:rPr lang="bg-BG" sz="2800" dirty="0" err="1"/>
              <a:t>диуреза</a:t>
            </a:r>
            <a:r>
              <a:rPr lang="bg-BG" sz="2800" dirty="0"/>
              <a:t> 6-8л/12 часа</a:t>
            </a:r>
            <a:r>
              <a:rPr lang="bg-BG" altLang="bg-BG" sz="2800" dirty="0"/>
              <a:t> (над 3 </a:t>
            </a:r>
            <a:r>
              <a:rPr lang="en-US" altLang="bg-BG" sz="2800" dirty="0"/>
              <a:t>ml/kg/h</a:t>
            </a:r>
            <a:r>
              <a:rPr lang="bg-BG" altLang="bg-BG" sz="2800" dirty="0"/>
              <a:t>)</a:t>
            </a:r>
            <a:endParaRPr lang="bg-BG" sz="2800" dirty="0"/>
          </a:p>
          <a:p>
            <a:r>
              <a:rPr lang="bg-BG" sz="2800" dirty="0"/>
              <a:t>Стоп при: диуреза &lt;1мл/мин, нова ритъмна патология; хипотермия (&lt;34°С); хипокалиемия (на 3 часа да се следи К+)</a:t>
            </a:r>
          </a:p>
        </p:txBody>
      </p:sp>
    </p:spTree>
    <p:extLst>
      <p:ext uri="{BB962C8B-B14F-4D97-AF65-F5344CB8AC3E}">
        <p14:creationId xmlns:p14="http://schemas.microsoft.com/office/powerpoint/2010/main" val="1810875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12367" y="99949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Форсирана </a:t>
            </a:r>
            <a:r>
              <a:rPr lang="bg-BG" altLang="bg-BG" sz="2401" dirty="0" err="1"/>
              <a:t>диуреза</a:t>
            </a:r>
            <a:endParaRPr lang="bg-BG" altLang="bg-BG" sz="2401" dirty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Осмотична неутрална:</a:t>
            </a:r>
          </a:p>
          <a:p>
            <a:pPr lvl="1"/>
            <a:r>
              <a:rPr lang="en-US" altLang="bg-BG" dirty="0"/>
              <a:t>G 10% 500 ml iv</a:t>
            </a:r>
          </a:p>
          <a:p>
            <a:pPr lvl="1"/>
            <a:r>
              <a:rPr lang="en-US" altLang="bg-BG" dirty="0" err="1"/>
              <a:t>NaCl</a:t>
            </a:r>
            <a:r>
              <a:rPr lang="en-US" altLang="bg-BG" dirty="0"/>
              <a:t> 0.9% 1000 ml iv</a:t>
            </a:r>
          </a:p>
          <a:p>
            <a:pPr lvl="1"/>
            <a:r>
              <a:rPr lang="en-US" altLang="bg-BG" dirty="0"/>
              <a:t>Mannitol 10% 1000 ml iv </a:t>
            </a:r>
            <a:r>
              <a:rPr lang="bg-BG" altLang="bg-BG" dirty="0"/>
              <a:t>за 8 </a:t>
            </a:r>
            <a:r>
              <a:rPr lang="en-US" altLang="bg-BG" dirty="0"/>
              <a:t>h</a:t>
            </a:r>
            <a:endParaRPr lang="bg-BG" altLang="bg-BG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Осмотична алкална:</a:t>
            </a:r>
          </a:p>
          <a:p>
            <a:pPr lvl="1"/>
            <a:r>
              <a:rPr lang="bg-BG" altLang="bg-BG" dirty="0"/>
              <a:t>При отравяне с барбитурати и салицилати</a:t>
            </a:r>
          </a:p>
          <a:p>
            <a:pPr lvl="1"/>
            <a:r>
              <a:rPr lang="bg-BG" altLang="bg-BG" dirty="0"/>
              <a:t>500 </a:t>
            </a:r>
            <a:r>
              <a:rPr lang="en-US" altLang="bg-BG" dirty="0"/>
              <a:t>ml </a:t>
            </a:r>
            <a:r>
              <a:rPr lang="en-US" altLang="bg-BG" dirty="0" err="1"/>
              <a:t>NaCl</a:t>
            </a:r>
            <a:r>
              <a:rPr lang="bg-BG" altLang="bg-BG" dirty="0"/>
              <a:t> 0.9% се замества с </a:t>
            </a:r>
            <a:r>
              <a:rPr lang="en-US" altLang="bg-BG" dirty="0"/>
              <a:t>NaHCO</a:t>
            </a:r>
            <a:r>
              <a:rPr lang="en-US" altLang="bg-BG" baseline="-25000" dirty="0"/>
              <a:t>3</a:t>
            </a:r>
            <a:r>
              <a:rPr lang="en-US" altLang="bg-BG" dirty="0"/>
              <a:t> iv</a:t>
            </a:r>
            <a:endParaRPr lang="bg-BG" alt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953C1-3222-4E4F-AD28-33F08B00B8CE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019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38300" y="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/>
              <a:t>Други методи за елиминация на отровата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71300" y="1141054"/>
            <a:ext cx="8686800" cy="4525963"/>
          </a:xfrm>
        </p:spPr>
        <p:txBody>
          <a:bodyPr>
            <a:normAutofit/>
          </a:bodyPr>
          <a:lstStyle/>
          <a:p>
            <a:r>
              <a:rPr lang="bg-BG" dirty="0"/>
              <a:t>Хемодиализа- за </a:t>
            </a:r>
            <a:r>
              <a:rPr lang="bg-BG" dirty="0" err="1"/>
              <a:t>в-ва</a:t>
            </a:r>
            <a:r>
              <a:rPr lang="bg-BG" dirty="0"/>
              <a:t>, отделящи се през бъбреците</a:t>
            </a:r>
          </a:p>
          <a:p>
            <a:r>
              <a:rPr lang="bg-BG" dirty="0" err="1"/>
              <a:t>Перитонеална</a:t>
            </a:r>
            <a:r>
              <a:rPr lang="bg-BG" dirty="0"/>
              <a:t> диализа</a:t>
            </a:r>
          </a:p>
          <a:p>
            <a:r>
              <a:rPr lang="bg-BG" altLang="bg-BG" dirty="0"/>
              <a:t>Извънтелесни </a:t>
            </a:r>
            <a:r>
              <a:rPr lang="bg-BG" altLang="bg-BG" dirty="0" err="1"/>
              <a:t>депурационни</a:t>
            </a:r>
            <a:r>
              <a:rPr lang="bg-BG" altLang="bg-BG" dirty="0"/>
              <a:t> техники</a:t>
            </a:r>
            <a:endParaRPr lang="bg-BG" dirty="0"/>
          </a:p>
          <a:p>
            <a:pPr lvl="1"/>
            <a:r>
              <a:rPr lang="bg-BG" dirty="0" err="1"/>
              <a:t>Хемоперфузия</a:t>
            </a:r>
            <a:r>
              <a:rPr lang="bg-BG" dirty="0"/>
              <a:t>- през капсула с активен въглен или смола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bg-BG" altLang="bg-BG" dirty="0" err="1"/>
              <a:t>Хемофилтрация</a:t>
            </a:r>
            <a:endParaRPr lang="bg-BG" altLang="bg-BG" dirty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bg-BG" altLang="bg-BG" dirty="0" err="1"/>
              <a:t>Хемосорбция</a:t>
            </a:r>
            <a:endParaRPr lang="bg-BG" altLang="bg-BG" dirty="0"/>
          </a:p>
          <a:p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71300" y="5657671"/>
            <a:ext cx="8720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altLang="bg-BG" dirty="0"/>
              <a:t>Тези техники се използват при </a:t>
            </a:r>
            <a:r>
              <a:rPr lang="bg-BG" altLang="bg-BG" dirty="0" err="1"/>
              <a:t>животозастрашаващи</a:t>
            </a:r>
            <a:r>
              <a:rPr lang="bg-BG" altLang="bg-BG" dirty="0"/>
              <a:t> или </a:t>
            </a:r>
            <a:r>
              <a:rPr lang="bg-BG" altLang="bg-BG" dirty="0" err="1"/>
              <a:t>неповлияващи</a:t>
            </a:r>
            <a:r>
              <a:rPr lang="bg-BG" altLang="bg-BG" dirty="0"/>
              <a:t> се от останалите средства на лечение интоксикации:</a:t>
            </a:r>
          </a:p>
          <a:p>
            <a:pPr>
              <a:buFont typeface="Wingdings" pitchFamily="2" charset="2"/>
              <a:buChar char="§"/>
            </a:pPr>
            <a:r>
              <a:rPr lang="bg-BG" altLang="bg-BG" dirty="0"/>
              <a:t> Тежки степенни нарушения в съзнанието за повече от 24 часа</a:t>
            </a:r>
          </a:p>
          <a:p>
            <a:pPr>
              <a:buFont typeface="Wingdings" pitchFamily="2" charset="2"/>
              <a:buChar char="§"/>
            </a:pPr>
            <a:r>
              <a:rPr lang="bg-BG" altLang="bg-BG" dirty="0"/>
              <a:t> Алкохол над 7 промила в кръвта.</a:t>
            </a:r>
          </a:p>
        </p:txBody>
      </p:sp>
    </p:spTree>
    <p:extLst>
      <p:ext uri="{BB962C8B-B14F-4D97-AF65-F5344CB8AC3E}">
        <p14:creationId xmlns:p14="http://schemas.microsoft.com/office/powerpoint/2010/main" val="3494138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04800" y="82582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Критерии за извънтелесна </a:t>
            </a:r>
            <a:r>
              <a:rPr lang="bg-BG" altLang="bg-BG" sz="2401" dirty="0" err="1"/>
              <a:t>депурация</a:t>
            </a:r>
            <a:endParaRPr lang="bg-BG" altLang="bg-BG" sz="2401" dirty="0"/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3600" dirty="0"/>
              <a:t>Молекулно тегло на токсина под 1500</a:t>
            </a:r>
            <a:r>
              <a:rPr lang="en-US" altLang="bg-BG" sz="3600" dirty="0"/>
              <a:t> Da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3600" dirty="0"/>
              <a:t>Високи плазмени концентрации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3600" dirty="0"/>
              <a:t>Нисък обем на разпределение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3600" dirty="0"/>
              <a:t>Обратимо свързване с белтъците</a:t>
            </a:r>
            <a:endParaRPr lang="en-US" altLang="bg-BG" sz="3600" dirty="0"/>
          </a:p>
          <a:p>
            <a:pPr algn="just">
              <a:buFont typeface="Wingdings" panose="05000000000000000000" pitchFamily="2" charset="2"/>
              <a:buChar char="§"/>
            </a:pPr>
            <a:endParaRPr lang="bg-BG" altLang="bg-BG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8B073F-2C13-4738-B879-D0D2DCA8310D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02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304800" y="64998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Оценка на извънтелесната </a:t>
            </a:r>
            <a:r>
              <a:rPr lang="bg-BG" altLang="bg-BG" sz="2401" dirty="0" err="1"/>
              <a:t>депурация</a:t>
            </a:r>
            <a:endParaRPr lang="bg-BG" altLang="bg-BG" sz="2401" dirty="0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Измерване на отделеното количество = плазмената концентрация на продукта х обема на разпределение х теглото. Винаги да се сравнява с количеството в организма.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След завършване на може да настъпи преразпределение на токсина, което налага стриктно следене.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ABF48-6B95-4ED5-890F-CF0765EFA9E3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634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04800" y="99949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Показания за извънтелесна </a:t>
            </a:r>
            <a:r>
              <a:rPr lang="bg-BG" altLang="bg-BG" sz="2401" dirty="0" err="1"/>
              <a:t>депурация</a:t>
            </a:r>
            <a:endParaRPr lang="bg-BG" altLang="bg-BG" sz="2401" dirty="0"/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Метаболитна ацидоза с РаСО</a:t>
            </a:r>
            <a:r>
              <a:rPr lang="bg-BG" altLang="bg-BG" baseline="-25000" dirty="0"/>
              <a:t>2</a:t>
            </a:r>
            <a:r>
              <a:rPr lang="bg-BG" altLang="bg-BG" dirty="0"/>
              <a:t>&lt;15 </a:t>
            </a:r>
            <a:r>
              <a:rPr lang="en-US" altLang="bg-BG" dirty="0"/>
              <a:t>mmHg(</a:t>
            </a:r>
            <a:r>
              <a:rPr lang="bg-BG" altLang="bg-BG" dirty="0"/>
              <a:t>етиленгликол, метанол</a:t>
            </a:r>
            <a:r>
              <a:rPr lang="en-US" altLang="bg-BG" dirty="0"/>
              <a:t>)</a:t>
            </a:r>
            <a:endParaRPr lang="bg-BG" altLang="bg-BG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Нарушения в зрението (метанол)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Гърчове или ритъмни нарушения (</a:t>
            </a:r>
            <a:r>
              <a:rPr lang="en-US" altLang="bg-BG" dirty="0"/>
              <a:t>Theophylline</a:t>
            </a:r>
            <a:r>
              <a:rPr lang="bg-BG" altLang="bg-BG" dirty="0"/>
              <a:t>)</a:t>
            </a:r>
            <a:endParaRPr lang="en-US" altLang="bg-BG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Продължителна кома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Енцефалопатия (литий)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Токсични плазмени нива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847332-E733-4913-A95D-D62312B86646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586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F27D-432D-48CB-977A-4F7EF3D3969E}" type="slidenum">
              <a:rPr lang="bg-BG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37251"/>
            <a:ext cx="8686800" cy="84124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 err="1"/>
              <a:t>Екстракорпорална</a:t>
            </a:r>
            <a:r>
              <a:rPr lang="bg-BG" altLang="bg-BG" sz="2401" dirty="0"/>
              <a:t> </a:t>
            </a:r>
            <a:r>
              <a:rPr lang="bg-BG" altLang="bg-BG" sz="2401" dirty="0" err="1"/>
              <a:t>депурация</a:t>
            </a:r>
            <a:endParaRPr lang="bg-BG" altLang="bg-BG" sz="2401" dirty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4688" y="2396017"/>
            <a:ext cx="6487024" cy="2786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6460" y="1178133"/>
            <a:ext cx="1805458" cy="101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304800" y="5661248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altLang="bg-BG" dirty="0"/>
              <a:t>При извънтелесната </a:t>
            </a:r>
            <a:r>
              <a:rPr lang="bg-BG" altLang="bg-BG" dirty="0" err="1"/>
              <a:t>депурация</a:t>
            </a:r>
            <a:r>
              <a:rPr lang="bg-BG" altLang="bg-BG" dirty="0"/>
              <a:t> кръв се извежда от съдовата система и се прекарва през </a:t>
            </a:r>
            <a:r>
              <a:rPr lang="bg-BG" altLang="bg-BG" dirty="0" err="1"/>
              <a:t>диализатор</a:t>
            </a:r>
            <a:r>
              <a:rPr lang="bg-BG" altLang="bg-BG" dirty="0"/>
              <a:t>, където токсичните материи се филтрират.</a:t>
            </a:r>
          </a:p>
        </p:txBody>
      </p:sp>
    </p:spTree>
    <p:extLst>
      <p:ext uri="{BB962C8B-B14F-4D97-AF65-F5344CB8AC3E}">
        <p14:creationId xmlns:p14="http://schemas.microsoft.com/office/powerpoint/2010/main" val="41574402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01752" y="218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 err="1"/>
              <a:t>Перитонеална</a:t>
            </a:r>
            <a:r>
              <a:rPr lang="bg-BG" altLang="bg-BG" sz="2401" dirty="0"/>
              <a:t> диализа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301752" y="2024478"/>
            <a:ext cx="8686800" cy="406881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По-малък клирънс от хемодиализата (5-6 пъти), но може да продължи няколко дни.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Опростено приложение.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Опасност от инфекция.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Много ограничени показания, след въвеждането в клиничната практика на хемофилтрацията.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bg-BG" alt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CFE7B5-3E11-402D-ADF0-80B94230588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23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01752" y="100167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 err="1"/>
              <a:t>Плазмафереза</a:t>
            </a:r>
            <a:endParaRPr lang="bg-BG" altLang="bg-BG" sz="2401" dirty="0"/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С апарат за хемофилтрация става заместване на двойния плазмен обем с прясно замразена плазма или кристалоиди.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dirty="0"/>
              <a:t>Показания:</a:t>
            </a:r>
          </a:p>
          <a:p>
            <a:pPr lvl="1"/>
            <a:r>
              <a:rPr lang="bg-BG" altLang="bg-BG" sz="3200" dirty="0"/>
              <a:t>Хемолитични токсини</a:t>
            </a:r>
          </a:p>
          <a:p>
            <a:pPr lvl="1"/>
            <a:r>
              <a:rPr lang="bg-BG" altLang="bg-BG" sz="3200" dirty="0"/>
              <a:t>Метхемоглобинемия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bg-BG" alt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FB57C-A1E9-4AA0-89B3-5C886E3B1CF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89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304800" y="218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 err="1"/>
              <a:t>Екссангвинотрансфузия</a:t>
            </a:r>
            <a:endParaRPr lang="bg-BG" altLang="bg-BG" sz="2401" dirty="0"/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03507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2400" dirty="0"/>
              <a:t>Замества се ОЦК:</a:t>
            </a:r>
          </a:p>
          <a:p>
            <a:pPr lvl="1"/>
            <a:r>
              <a:rPr lang="bg-BG" altLang="bg-BG" sz="2400" dirty="0"/>
              <a:t>1 ОЦК – извлича 63%</a:t>
            </a:r>
          </a:p>
          <a:p>
            <a:pPr lvl="1"/>
            <a:r>
              <a:rPr lang="bg-BG" altLang="bg-BG" sz="2400" dirty="0"/>
              <a:t>2 ОЦК – 87%</a:t>
            </a:r>
          </a:p>
          <a:p>
            <a:pPr lvl="1"/>
            <a:r>
              <a:rPr lang="bg-BG" altLang="bg-BG" sz="2400" dirty="0"/>
              <a:t>3 ОЦК – 95%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2400" dirty="0"/>
              <a:t>Показания:</a:t>
            </a:r>
          </a:p>
          <a:p>
            <a:pPr lvl="1"/>
            <a:r>
              <a:rPr lang="bg-BG" altLang="bg-BG" sz="2400" dirty="0" err="1"/>
              <a:t>Метхемоглобинопатии</a:t>
            </a:r>
            <a:endParaRPr lang="bg-BG" altLang="bg-BG" sz="2400" dirty="0"/>
          </a:p>
          <a:p>
            <a:pPr lvl="1"/>
            <a:r>
              <a:rPr lang="bg-BG" altLang="bg-BG" sz="2400" dirty="0" err="1"/>
              <a:t>Хемолитични</a:t>
            </a:r>
            <a:r>
              <a:rPr lang="bg-BG" altLang="bg-BG" sz="2400" dirty="0"/>
              <a:t> токсини</a:t>
            </a:r>
          </a:p>
          <a:p>
            <a:pPr lvl="1"/>
            <a:r>
              <a:rPr lang="bg-BG" altLang="bg-BG" sz="2400" dirty="0"/>
              <a:t>Високи плазмени нива на токсина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DD9F6-467B-4FAC-B99A-68C502FCF0B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304800" y="5574215"/>
            <a:ext cx="8443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dirty="0">
                <a:solidFill>
                  <a:srgbClr val="FF0000"/>
                </a:solidFill>
              </a:rPr>
              <a:t>Неудобствата са: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bg-BG" dirty="0"/>
              <a:t>Нуждата от голямо количество съвместима кръв</a:t>
            </a:r>
          </a:p>
          <a:p>
            <a:pPr marL="228600" indent="-228600">
              <a:buFontTx/>
              <a:buAutoNum type="arabicPeriod"/>
              <a:defRPr/>
            </a:pPr>
            <a:r>
              <a:rPr lang="bg-BG" dirty="0"/>
              <a:t>Промени в имунитета.</a:t>
            </a:r>
          </a:p>
        </p:txBody>
      </p:sp>
    </p:spTree>
    <p:extLst>
      <p:ext uri="{BB962C8B-B14F-4D97-AF65-F5344CB8AC3E}">
        <p14:creationId xmlns:p14="http://schemas.microsoft.com/office/powerpoint/2010/main" val="1444495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458984-C1CE-41E8-873B-12CB2FCA75D2}" type="slidenum">
              <a:rPr lang="bg-BG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100167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/>
              <a:t>Антидоти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150" y="2132856"/>
            <a:ext cx="8686800" cy="259491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4400" dirty="0"/>
              <a:t>Специфични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4400" dirty="0"/>
              <a:t>Неспецифични (симптоматични)</a:t>
            </a:r>
          </a:p>
        </p:txBody>
      </p:sp>
    </p:spTree>
    <p:extLst>
      <p:ext uri="{BB962C8B-B14F-4D97-AF65-F5344CB8AC3E}">
        <p14:creationId xmlns:p14="http://schemas.microsoft.com/office/powerpoint/2010/main" val="2320807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0E683-E0FE-4E62-87CC-663EAE009ED4}" type="slidenum">
              <a:rPr lang="bg-BG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19472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Антидоти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752" y="2057042"/>
            <a:ext cx="8842249" cy="466379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3600" dirty="0">
                <a:solidFill>
                  <a:srgbClr val="FF0000"/>
                </a:solidFill>
              </a:rPr>
              <a:t>Специфични:</a:t>
            </a:r>
          </a:p>
          <a:p>
            <a:pPr lvl="1"/>
            <a:r>
              <a:rPr lang="en-US" altLang="bg-BG" sz="3600" dirty="0" err="1"/>
              <a:t>Flumazenile</a:t>
            </a:r>
            <a:r>
              <a:rPr lang="en-US" altLang="bg-BG" sz="3600" dirty="0"/>
              <a:t> – </a:t>
            </a:r>
            <a:r>
              <a:rPr lang="bg-BG" altLang="bg-BG" sz="3600" dirty="0"/>
              <a:t>при отравяне с </a:t>
            </a:r>
            <a:r>
              <a:rPr lang="bg-BG" altLang="bg-BG" sz="3600" dirty="0" err="1"/>
              <a:t>бензодиазепини</a:t>
            </a:r>
            <a:endParaRPr lang="bg-BG" altLang="bg-BG" sz="3600" dirty="0"/>
          </a:p>
          <a:p>
            <a:pPr lvl="1"/>
            <a:r>
              <a:rPr lang="bg-BG" altLang="bg-BG" sz="3600" dirty="0" err="1"/>
              <a:t>Анти</a:t>
            </a:r>
            <a:r>
              <a:rPr lang="bg-BG" altLang="bg-BG" sz="3600" dirty="0"/>
              <a:t> </a:t>
            </a:r>
            <a:r>
              <a:rPr lang="en-US" altLang="bg-BG" sz="3600" dirty="0" err="1"/>
              <a:t>Digoxine</a:t>
            </a:r>
            <a:r>
              <a:rPr lang="bg-BG" altLang="bg-BG" sz="3600" dirty="0"/>
              <a:t> антитела</a:t>
            </a:r>
          </a:p>
          <a:p>
            <a:pPr lvl="1"/>
            <a:r>
              <a:rPr lang="en-US" altLang="bg-BG" sz="3600" dirty="0"/>
              <a:t>N-</a:t>
            </a:r>
            <a:r>
              <a:rPr lang="en-US" altLang="bg-BG" sz="3600" dirty="0" err="1"/>
              <a:t>acetylcystein</a:t>
            </a:r>
            <a:r>
              <a:rPr lang="en-US" altLang="bg-BG" sz="3600" dirty="0"/>
              <a:t> </a:t>
            </a:r>
            <a:r>
              <a:rPr lang="bg-BG" altLang="bg-BG" sz="3600" dirty="0"/>
              <a:t>при отравяне с </a:t>
            </a:r>
            <a:r>
              <a:rPr lang="en-US" altLang="bg-BG" sz="3600" dirty="0"/>
              <a:t>Paracetamol</a:t>
            </a:r>
            <a:endParaRPr lang="bg-BG" altLang="bg-BG" sz="3600" dirty="0"/>
          </a:p>
          <a:p>
            <a:pPr lvl="1"/>
            <a:r>
              <a:rPr lang="en-US" altLang="bg-BG" sz="3600" dirty="0"/>
              <a:t>Naloxone </a:t>
            </a:r>
            <a:r>
              <a:rPr lang="bg-BG" altLang="bg-BG" sz="3600" dirty="0"/>
              <a:t>при отравяне с </a:t>
            </a:r>
            <a:r>
              <a:rPr lang="bg-BG" altLang="bg-BG" sz="3600" dirty="0" err="1"/>
              <a:t>опиоди</a:t>
            </a:r>
            <a:endParaRPr lang="bg-BG" altLang="bg-BG" sz="3600" dirty="0"/>
          </a:p>
        </p:txBody>
      </p:sp>
    </p:spTree>
    <p:extLst>
      <p:ext uri="{BB962C8B-B14F-4D97-AF65-F5344CB8AC3E}">
        <p14:creationId xmlns:p14="http://schemas.microsoft.com/office/powerpoint/2010/main" val="3947490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5E074-55C8-4583-8ECA-88E35AE91383}" type="slidenum">
              <a:rPr lang="bg-BG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18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Антидоти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057043"/>
            <a:ext cx="8964489" cy="33953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3600" dirty="0">
                <a:solidFill>
                  <a:srgbClr val="FF0000"/>
                </a:solidFill>
              </a:rPr>
              <a:t>Неспецифични (симптоматични):</a:t>
            </a:r>
          </a:p>
          <a:p>
            <a:pPr lvl="1"/>
            <a:r>
              <a:rPr lang="bg-BG" altLang="bg-BG" sz="3600" dirty="0" err="1"/>
              <a:t>Антиаритмици</a:t>
            </a:r>
            <a:endParaRPr lang="bg-BG" altLang="bg-BG" sz="3600" dirty="0"/>
          </a:p>
          <a:p>
            <a:pPr lvl="1"/>
            <a:r>
              <a:rPr lang="bg-BG" altLang="bg-BG" sz="3600" dirty="0" err="1"/>
              <a:t>Бронходилататори</a:t>
            </a:r>
            <a:endParaRPr lang="bg-BG" altLang="bg-BG" sz="3600" dirty="0"/>
          </a:p>
          <a:p>
            <a:pPr lvl="1"/>
            <a:r>
              <a:rPr lang="bg-BG" altLang="bg-BG" sz="3600" dirty="0"/>
              <a:t>Глюкоза</a:t>
            </a:r>
          </a:p>
          <a:p>
            <a:pPr lvl="1"/>
            <a:r>
              <a:rPr lang="en-US" altLang="bg-BG" sz="3600" dirty="0" err="1"/>
              <a:t>Glucagone</a:t>
            </a:r>
            <a:endParaRPr lang="bg-BG" altLang="bg-BG" sz="3600" dirty="0"/>
          </a:p>
        </p:txBody>
      </p:sp>
    </p:spTree>
    <p:extLst>
      <p:ext uri="{BB962C8B-B14F-4D97-AF65-F5344CB8AC3E}">
        <p14:creationId xmlns:p14="http://schemas.microsoft.com/office/powerpoint/2010/main" val="307803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4713C-C3CE-4B3D-A7EE-2265B0A41855}" type="slidenum">
              <a:rPr lang="bg-BG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297742" y="99949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Поддържащо лечение-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742" y="2713569"/>
            <a:ext cx="8686800" cy="387526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Централна нервна система:</a:t>
            </a:r>
          </a:p>
          <a:p>
            <a:pPr lvl="1"/>
            <a:r>
              <a:rPr lang="bg-BG" altLang="bg-BG" dirty="0" err="1"/>
              <a:t>Противогърчова</a:t>
            </a:r>
            <a:r>
              <a:rPr lang="bg-BG" altLang="bg-BG" dirty="0"/>
              <a:t> терапия</a:t>
            </a:r>
          </a:p>
          <a:p>
            <a:pPr lvl="1"/>
            <a:r>
              <a:rPr lang="bg-BG" altLang="bg-BG" dirty="0"/>
              <a:t>Специфични антидоти</a:t>
            </a:r>
          </a:p>
          <a:p>
            <a:pPr lvl="1"/>
            <a:r>
              <a:rPr lang="bg-BG" altLang="bg-BG" dirty="0"/>
              <a:t>Лечение на повишеното ВЧН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Дихателна система:</a:t>
            </a:r>
          </a:p>
          <a:p>
            <a:pPr lvl="1"/>
            <a:r>
              <a:rPr lang="bg-BG" altLang="bg-BG" dirty="0"/>
              <a:t>Механична вентилация</a:t>
            </a:r>
            <a:r>
              <a:rPr lang="en-US" altLang="bg-BG" dirty="0"/>
              <a:t> </a:t>
            </a:r>
            <a:r>
              <a:rPr lang="bg-BG" altLang="bg-BG" dirty="0"/>
              <a:t> за преодоляване на нарушенията в газообмена</a:t>
            </a:r>
          </a:p>
          <a:p>
            <a:pPr lvl="1"/>
            <a:r>
              <a:rPr lang="bg-BG" altLang="bg-BG" dirty="0"/>
              <a:t>Антибиотично лечение</a:t>
            </a:r>
          </a:p>
        </p:txBody>
      </p:sp>
      <p:sp>
        <p:nvSpPr>
          <p:cNvPr id="2" name="Правоъгълник 1"/>
          <p:cNvSpPr/>
          <p:nvPr/>
        </p:nvSpPr>
        <p:spPr>
          <a:xfrm>
            <a:off x="267800" y="1294533"/>
            <a:ext cx="871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altLang="bg-BG" dirty="0"/>
              <a:t>Поддържащото лечение осигурява правилното функциониране на основните витални системи: ЦНС, ССС, дихателна система с използването на конвенционални или неконвенционални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1312393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5215D-F7B2-437E-B939-8171CF104114}" type="slidenum">
              <a:rPr lang="bg-BG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0"/>
            <a:ext cx="8686800" cy="838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b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bg-BG" altLang="bg-BG" sz="2401" dirty="0"/>
              <a:t>Поддържащо лечение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043"/>
            <a:ext cx="9144001" cy="339892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Сърдечносъдова система:</a:t>
            </a:r>
          </a:p>
          <a:p>
            <a:pPr lvl="1"/>
            <a:r>
              <a:rPr lang="bg-BG" altLang="bg-BG" dirty="0"/>
              <a:t>Борба с хипо/хипертензията:</a:t>
            </a:r>
          </a:p>
          <a:p>
            <a:pPr lvl="2"/>
            <a:r>
              <a:rPr lang="bg-BG" altLang="bg-BG" dirty="0"/>
              <a:t>Инфузии</a:t>
            </a:r>
          </a:p>
          <a:p>
            <a:pPr lvl="2"/>
            <a:r>
              <a:rPr lang="bg-BG" altLang="bg-BG" dirty="0"/>
              <a:t>Симпатикомометици</a:t>
            </a:r>
          </a:p>
          <a:p>
            <a:pPr lvl="2"/>
            <a:r>
              <a:rPr lang="bg-BG" altLang="bg-BG" dirty="0"/>
              <a:t>Диуретици</a:t>
            </a:r>
          </a:p>
          <a:p>
            <a:pPr lvl="2"/>
            <a:r>
              <a:rPr lang="bg-BG" altLang="bg-BG" dirty="0"/>
              <a:t>Вазодилататори/констриктори</a:t>
            </a:r>
          </a:p>
          <a:p>
            <a:pPr lvl="1"/>
            <a:r>
              <a:rPr lang="bg-BG" altLang="bg-BG" dirty="0"/>
              <a:t>Антиаритмици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altLang="bg-BG" sz="1800" dirty="0"/>
              <a:t>Профилактика на ВТЕ с нискомолекулен Хепарин</a:t>
            </a:r>
          </a:p>
        </p:txBody>
      </p:sp>
    </p:spTree>
    <p:extLst>
      <p:ext uri="{BB962C8B-B14F-4D97-AF65-F5344CB8AC3E}">
        <p14:creationId xmlns:p14="http://schemas.microsoft.com/office/powerpoint/2010/main" val="2906703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763</TotalTime>
  <Words>1729</Words>
  <Application>Microsoft Office PowerPoint</Application>
  <PresentationFormat>Презентация на цял екран (4:3)</PresentationFormat>
  <Paragraphs>274</Paragraphs>
  <Slides>37</Slides>
  <Notes>14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37</vt:i4>
      </vt:variant>
    </vt:vector>
  </HeadingPairs>
  <TitlesOfParts>
    <vt:vector size="44" baseType="lpstr">
      <vt:lpstr>Calibri</vt:lpstr>
      <vt:lpstr>Franklin Gothic Book</vt:lpstr>
      <vt:lpstr>Franklin Gothic Medium</vt:lpstr>
      <vt:lpstr>Wingdings</vt:lpstr>
      <vt:lpstr>Wingdings 2</vt:lpstr>
      <vt:lpstr>Пътуване</vt:lpstr>
      <vt:lpstr>Bitmap Image</vt:lpstr>
      <vt:lpstr>Остри интоксикации</vt:lpstr>
      <vt:lpstr>Определение</vt:lpstr>
      <vt:lpstr>Етиология</vt:lpstr>
      <vt:lpstr>Omnis dosis fascit venenum</vt:lpstr>
      <vt:lpstr>Основни прояви</vt:lpstr>
      <vt:lpstr>Стадии на отравянето</vt:lpstr>
      <vt:lpstr>Екскреция</vt:lpstr>
      <vt:lpstr>Клинични прояви</vt:lpstr>
      <vt:lpstr>Поведение:</vt:lpstr>
      <vt:lpstr>Поведение</vt:lpstr>
      <vt:lpstr>Настаняване:</vt:lpstr>
      <vt:lpstr>Мероприятия на място</vt:lpstr>
      <vt:lpstr>Болнично поведение</vt:lpstr>
      <vt:lpstr>Елиминиране на отровата</vt:lpstr>
      <vt:lpstr>Индуцирано повръщане</vt:lpstr>
      <vt:lpstr>Предизвикано повръщане</vt:lpstr>
      <vt:lpstr>Елиминиране на отровата</vt:lpstr>
      <vt:lpstr>Активен въглен</vt:lpstr>
      <vt:lpstr>Стомашна промивка при пациент в съзнание</vt:lpstr>
      <vt:lpstr>Презентация на PowerPoint</vt:lpstr>
      <vt:lpstr>Стомашна промивка при пациент в съзнание</vt:lpstr>
      <vt:lpstr>Стимулиращи перисталтиката средства</vt:lpstr>
      <vt:lpstr>Форсирана диуреза:</vt:lpstr>
      <vt:lpstr>Форсирана диуреза</vt:lpstr>
      <vt:lpstr>Други методи за елиминация на отровата</vt:lpstr>
      <vt:lpstr>Критерии за извънтелесна депурация</vt:lpstr>
      <vt:lpstr>Оценка на извънтелесната депурация</vt:lpstr>
      <vt:lpstr>Показания за извънтелесна депурация</vt:lpstr>
      <vt:lpstr>Екстракорпорална депурация</vt:lpstr>
      <vt:lpstr>Перитонеална диализа</vt:lpstr>
      <vt:lpstr>Плазмафереза</vt:lpstr>
      <vt:lpstr>Екссангвинотрансфузия</vt:lpstr>
      <vt:lpstr>Антидоти</vt:lpstr>
      <vt:lpstr>Антидоти</vt:lpstr>
      <vt:lpstr>Антидоти</vt:lpstr>
      <vt:lpstr>Поддържащо лечение-</vt:lpstr>
      <vt:lpstr>Поддържащо лечение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164</cp:revision>
  <dcterms:created xsi:type="dcterms:W3CDTF">2016-08-07T14:16:13Z</dcterms:created>
  <dcterms:modified xsi:type="dcterms:W3CDTF">2022-11-03T09:08:16Z</dcterms:modified>
</cp:coreProperties>
</file>