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6" r:id="rId5"/>
    <p:sldId id="260" r:id="rId6"/>
    <p:sldId id="267" r:id="rId7"/>
    <p:sldId id="261" r:id="rId8"/>
    <p:sldId id="262" r:id="rId9"/>
    <p:sldId id="263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7" r:id="rId18"/>
    <p:sldId id="275" r:id="rId19"/>
    <p:sldId id="264" r:id="rId20"/>
    <p:sldId id="265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Ревматизъм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713E195C-235F-CC14-17ED-C51536EE4E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7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bg-BG" dirty="0"/>
              <a:t>Определние: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12776"/>
            <a:ext cx="9036496" cy="5040560"/>
          </a:xfrm>
        </p:spPr>
        <p:txBody>
          <a:bodyPr>
            <a:normAutofit fontScale="92500"/>
          </a:bodyPr>
          <a:lstStyle/>
          <a:p>
            <a:r>
              <a:rPr lang="bg-BG" cap="all" dirty="0"/>
              <a:t>БОЛЕСТ НА БУЙО-СОКОЛСКИ</a:t>
            </a:r>
          </a:p>
          <a:p>
            <a:r>
              <a:rPr lang="ru-RU" dirty="0" err="1"/>
              <a:t>Ревматизмът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инфекциозно-алергично</a:t>
            </a:r>
            <a:r>
              <a:rPr lang="ru-RU" dirty="0"/>
              <a:t> </a:t>
            </a:r>
            <a:r>
              <a:rPr lang="ru-RU" dirty="0" err="1"/>
              <a:t>възпалително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засягащо</a:t>
            </a:r>
            <a:r>
              <a:rPr lang="ru-RU" dirty="0"/>
              <a:t>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с </a:t>
            </a:r>
            <a:r>
              <a:rPr lang="ru-RU" dirty="0" err="1"/>
              <a:t>предимна</a:t>
            </a:r>
            <a:r>
              <a:rPr lang="ru-RU" dirty="0"/>
              <a:t> локализация в ставите, </a:t>
            </a:r>
            <a:r>
              <a:rPr lang="ru-RU" dirty="0" err="1"/>
              <a:t>сърцето</a:t>
            </a:r>
            <a:r>
              <a:rPr lang="ru-RU" dirty="0"/>
              <a:t> и </a:t>
            </a:r>
            <a:r>
              <a:rPr lang="ru-RU" dirty="0" err="1"/>
              <a:t>централната</a:t>
            </a:r>
            <a:r>
              <a:rPr lang="ru-RU" dirty="0"/>
              <a:t> нервна система. </a:t>
            </a:r>
          </a:p>
          <a:p>
            <a:r>
              <a:rPr lang="ru-RU" dirty="0" err="1"/>
              <a:t>Болестта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остро, </a:t>
            </a:r>
            <a:r>
              <a:rPr lang="ru-RU" dirty="0" err="1"/>
              <a:t>протича</a:t>
            </a:r>
            <a:r>
              <a:rPr lang="ru-RU" dirty="0"/>
              <a:t> </a:t>
            </a:r>
            <a:r>
              <a:rPr lang="ru-RU" dirty="0" err="1"/>
              <a:t>хронично</a:t>
            </a:r>
            <a:r>
              <a:rPr lang="ru-RU" dirty="0"/>
              <a:t> 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периоди</a:t>
            </a:r>
            <a:r>
              <a:rPr lang="ru-RU" dirty="0"/>
              <a:t> на </a:t>
            </a:r>
            <a:r>
              <a:rPr lang="ru-RU" dirty="0" err="1"/>
              <a:t>изостряне</a:t>
            </a:r>
            <a:r>
              <a:rPr lang="ru-RU" dirty="0"/>
              <a:t>. 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след </a:t>
            </a:r>
            <a:r>
              <a:rPr lang="ru-RU" dirty="0" err="1"/>
              <a:t>преболедуване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, </a:t>
            </a:r>
            <a:r>
              <a:rPr lang="ru-RU" dirty="0" err="1"/>
              <a:t>наречени</a:t>
            </a:r>
            <a:r>
              <a:rPr lang="ru-RU" dirty="0"/>
              <a:t> </a:t>
            </a:r>
            <a:r>
              <a:rPr lang="ru-RU" dirty="0" err="1"/>
              <a:t>ревматични</a:t>
            </a:r>
            <a:r>
              <a:rPr lang="ru-RU" dirty="0"/>
              <a:t>. «Ближе ставите, но </a:t>
            </a:r>
            <a:r>
              <a:rPr lang="ru-RU" dirty="0" err="1"/>
              <a:t>хапе</a:t>
            </a:r>
            <a:r>
              <a:rPr lang="ru-RU" dirty="0"/>
              <a:t> </a:t>
            </a:r>
            <a:r>
              <a:rPr lang="ru-RU" dirty="0" err="1"/>
              <a:t>сърцето</a:t>
            </a:r>
            <a:r>
              <a:rPr lang="ru-RU" dirty="0"/>
              <a:t>»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8093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Епидемиология и 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 </a:t>
            </a:r>
            <a:r>
              <a:rPr lang="ru-RU" dirty="0" err="1"/>
              <a:t>Най-често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</a:t>
            </a:r>
            <a:r>
              <a:rPr lang="ru-RU" dirty="0" err="1"/>
              <a:t>боледуват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и </a:t>
            </a:r>
            <a:r>
              <a:rPr lang="ru-RU" dirty="0" err="1"/>
              <a:t>млади</a:t>
            </a:r>
            <a:r>
              <a:rPr lang="ru-RU" dirty="0"/>
              <a:t> хора. </a:t>
            </a:r>
          </a:p>
          <a:p>
            <a:r>
              <a:rPr lang="ru-RU" dirty="0"/>
              <a:t>В </a:t>
            </a:r>
            <a:r>
              <a:rPr lang="ru-RU" dirty="0" err="1"/>
              <a:t>миналото</a:t>
            </a:r>
            <a:r>
              <a:rPr lang="ru-RU" dirty="0"/>
              <a:t>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е 1-2%, т.е. - </a:t>
            </a:r>
            <a:r>
              <a:rPr lang="ru-RU" dirty="0" err="1"/>
              <a:t>приблизително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100 души един </a:t>
            </a:r>
            <a:r>
              <a:rPr lang="ru-RU" dirty="0" err="1"/>
              <a:t>боледувал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. </a:t>
            </a:r>
          </a:p>
          <a:p>
            <a:r>
              <a:rPr lang="ru-RU" dirty="0" err="1"/>
              <a:t>Ревматичната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е </a:t>
            </a:r>
            <a:r>
              <a:rPr lang="ru-RU" dirty="0" err="1"/>
              <a:t>последица</a:t>
            </a:r>
            <a:r>
              <a:rPr lang="ru-RU" dirty="0"/>
              <a:t> от инфекция, причинена от В-</a:t>
            </a:r>
            <a:r>
              <a:rPr lang="ru-RU" dirty="0" err="1"/>
              <a:t>хемолитични</a:t>
            </a:r>
            <a:r>
              <a:rPr lang="ru-RU" dirty="0"/>
              <a:t> </a:t>
            </a:r>
            <a:r>
              <a:rPr lang="ru-RU" dirty="0" err="1"/>
              <a:t>стрептококи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стрептококите</a:t>
            </a:r>
            <a:r>
              <a:rPr lang="ru-RU" dirty="0"/>
              <a:t> се </a:t>
            </a:r>
            <a:r>
              <a:rPr lang="ru-RU" dirty="0" err="1"/>
              <a:t>заселват</a:t>
            </a:r>
            <a:r>
              <a:rPr lang="ru-RU" dirty="0"/>
              <a:t> и </a:t>
            </a:r>
            <a:r>
              <a:rPr lang="ru-RU" dirty="0" err="1"/>
              <a:t>развиват</a:t>
            </a:r>
            <a:r>
              <a:rPr lang="ru-RU" dirty="0"/>
              <a:t> в </a:t>
            </a:r>
            <a:r>
              <a:rPr lang="ru-RU" dirty="0" err="1"/>
              <a:t>носоглътката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причиняват</a:t>
            </a:r>
            <a:r>
              <a:rPr lang="ru-RU" dirty="0"/>
              <a:t> ангина, </a:t>
            </a:r>
            <a:r>
              <a:rPr lang="ru-RU" dirty="0" err="1"/>
              <a:t>синуит</a:t>
            </a:r>
            <a:r>
              <a:rPr lang="ru-RU" dirty="0"/>
              <a:t>, скарлатина.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6639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за </a:t>
            </a:r>
            <a:r>
              <a:rPr lang="ru-RU" dirty="0" err="1"/>
              <a:t>антибиотично</a:t>
            </a:r>
            <a:r>
              <a:rPr lang="ru-RU" dirty="0"/>
              <a:t> лечение, </a:t>
            </a:r>
            <a:r>
              <a:rPr lang="ru-RU" dirty="0" err="1"/>
              <a:t>заболяемостта</a:t>
            </a:r>
            <a:r>
              <a:rPr lang="ru-RU" dirty="0"/>
              <a:t> в </a:t>
            </a:r>
            <a:r>
              <a:rPr lang="ru-RU" dirty="0" err="1"/>
              <a:t>топлите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 е била </a:t>
            </a:r>
            <a:r>
              <a:rPr lang="ru-RU" dirty="0" err="1"/>
              <a:t>висока</a:t>
            </a:r>
            <a:r>
              <a:rPr lang="ru-RU" dirty="0"/>
              <a:t>. </a:t>
            </a:r>
          </a:p>
          <a:p>
            <a:r>
              <a:rPr lang="ru-RU" dirty="0"/>
              <a:t>След </a:t>
            </a:r>
            <a:r>
              <a:rPr lang="ru-RU" dirty="0" err="1"/>
              <a:t>въвеждането</a:t>
            </a:r>
            <a:r>
              <a:rPr lang="ru-RU" dirty="0"/>
              <a:t> на </a:t>
            </a:r>
            <a:r>
              <a:rPr lang="ru-RU" dirty="0" err="1"/>
              <a:t>антибиотиците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средство за лечение на фарингит,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, но то все пак </a:t>
            </a:r>
            <a:r>
              <a:rPr lang="ru-RU" dirty="0" err="1"/>
              <a:t>засяга</a:t>
            </a:r>
            <a:r>
              <a:rPr lang="ru-RU" dirty="0"/>
              <a:t> много </a:t>
            </a:r>
            <a:r>
              <a:rPr lang="ru-RU" dirty="0" err="1"/>
              <a:t>деца</a:t>
            </a:r>
            <a:r>
              <a:rPr lang="ru-RU" dirty="0"/>
              <a:t> на </a:t>
            </a:r>
            <a:r>
              <a:rPr lang="ru-RU" dirty="0" err="1"/>
              <a:t>възраст</a:t>
            </a:r>
            <a:r>
              <a:rPr lang="ru-RU" dirty="0"/>
              <a:t> между 5-15 </a:t>
            </a:r>
            <a:r>
              <a:rPr lang="ru-RU" dirty="0" err="1"/>
              <a:t>години</a:t>
            </a:r>
            <a:r>
              <a:rPr lang="ru-RU" dirty="0"/>
              <a:t> по </a:t>
            </a:r>
            <a:r>
              <a:rPr lang="ru-RU" dirty="0" err="1"/>
              <a:t>целия</a:t>
            </a:r>
            <a:r>
              <a:rPr lang="ru-RU" dirty="0"/>
              <a:t> свят, </a:t>
            </a:r>
            <a:r>
              <a:rPr lang="ru-RU" dirty="0" err="1"/>
              <a:t>като</a:t>
            </a:r>
            <a:r>
              <a:rPr lang="ru-RU" dirty="0"/>
              <a:t> в малка част от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и </a:t>
            </a:r>
            <a:r>
              <a:rPr lang="ru-RU" dirty="0" err="1"/>
              <a:t>симптоми</a:t>
            </a:r>
            <a:r>
              <a:rPr lang="ru-RU" dirty="0"/>
              <a:t> от страна на </a:t>
            </a:r>
            <a:r>
              <a:rPr lang="ru-RU" dirty="0" err="1"/>
              <a:t>сърцето</a:t>
            </a:r>
            <a:r>
              <a:rPr lang="ru-RU" dirty="0"/>
              <a:t>.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засягането</a:t>
            </a:r>
            <a:r>
              <a:rPr lang="ru-RU" dirty="0"/>
              <a:t> на ставите, </a:t>
            </a:r>
            <a:r>
              <a:rPr lang="ru-RU" dirty="0" err="1"/>
              <a:t>ревматизмът</a:t>
            </a:r>
            <a:r>
              <a:rPr lang="ru-RU" dirty="0"/>
              <a:t> е включен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заболяванията</a:t>
            </a:r>
            <a:r>
              <a:rPr lang="ru-RU" dirty="0"/>
              <a:t> на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при </a:t>
            </a:r>
            <a:r>
              <a:rPr lang="ru-RU" dirty="0" err="1"/>
              <a:t>деца</a:t>
            </a:r>
            <a:r>
              <a:rPr lang="ru-RU" dirty="0"/>
              <a:t> и </a:t>
            </a:r>
            <a:r>
              <a:rPr lang="ru-RU" dirty="0" err="1"/>
              <a:t>подрастващи</a:t>
            </a:r>
            <a:r>
              <a:rPr lang="ru-RU" dirty="0"/>
              <a:t>. </a:t>
            </a:r>
          </a:p>
          <a:p>
            <a:r>
              <a:rPr lang="ru-RU" dirty="0" err="1"/>
              <a:t>Тежестта</a:t>
            </a:r>
            <a:r>
              <a:rPr lang="ru-RU" dirty="0"/>
              <a:t> на проявите е неравномерно </a:t>
            </a:r>
            <a:r>
              <a:rPr lang="ru-RU" dirty="0" err="1"/>
              <a:t>разпределена</a:t>
            </a:r>
            <a:r>
              <a:rPr lang="ru-RU" dirty="0"/>
              <a:t> в </a:t>
            </a:r>
            <a:r>
              <a:rPr lang="ru-RU" dirty="0" err="1"/>
              <a:t>различните</a:t>
            </a:r>
            <a:r>
              <a:rPr lang="ru-RU" dirty="0"/>
              <a:t> части на света. </a:t>
            </a:r>
          </a:p>
          <a:p>
            <a:r>
              <a:rPr lang="ru-RU" dirty="0" err="1"/>
              <a:t>Заболеваемостта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</a:t>
            </a:r>
            <a:r>
              <a:rPr lang="ru-RU" dirty="0" err="1"/>
              <a:t>варира</a:t>
            </a:r>
            <a:r>
              <a:rPr lang="ru-RU" dirty="0"/>
              <a:t> в </a:t>
            </a:r>
            <a:r>
              <a:rPr lang="ru-RU" dirty="0" err="1"/>
              <a:t>отделните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: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държави</a:t>
            </a:r>
            <a:r>
              <a:rPr lang="ru-RU" dirty="0"/>
              <a:t> без </a:t>
            </a:r>
            <a:r>
              <a:rPr lang="ru-RU" dirty="0" err="1"/>
              <a:t>нито</a:t>
            </a:r>
            <a:r>
              <a:rPr lang="ru-RU" dirty="0"/>
              <a:t> един </a:t>
            </a:r>
            <a:r>
              <a:rPr lang="ru-RU" dirty="0" err="1"/>
              <a:t>регистриран</a:t>
            </a:r>
            <a:r>
              <a:rPr lang="ru-RU" dirty="0"/>
              <a:t> случай, </a:t>
            </a:r>
            <a:r>
              <a:rPr lang="ru-RU" dirty="0" err="1"/>
              <a:t>има</a:t>
            </a:r>
            <a:r>
              <a:rPr lang="ru-RU" dirty="0"/>
              <a:t> и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средни</a:t>
            </a:r>
            <a:r>
              <a:rPr lang="ru-RU" dirty="0"/>
              <a:t> и </a:t>
            </a:r>
            <a:r>
              <a:rPr lang="ru-RU" dirty="0" err="1"/>
              <a:t>високи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/</a:t>
            </a:r>
            <a:r>
              <a:rPr lang="ru-RU" dirty="0" err="1"/>
              <a:t>повече</a:t>
            </a:r>
            <a:r>
              <a:rPr lang="ru-RU" dirty="0"/>
              <a:t> от 40 случая на 100 000 </a:t>
            </a:r>
            <a:r>
              <a:rPr lang="ru-RU" dirty="0" err="1"/>
              <a:t>човека</a:t>
            </a:r>
            <a:r>
              <a:rPr lang="ru-RU" dirty="0"/>
              <a:t> на година/. </a:t>
            </a:r>
          </a:p>
          <a:p>
            <a:r>
              <a:rPr lang="ru-RU" dirty="0"/>
              <a:t>По </a:t>
            </a:r>
            <a:r>
              <a:rPr lang="ru-RU" dirty="0" err="1"/>
              <a:t>изчисления</a:t>
            </a:r>
            <a:r>
              <a:rPr lang="ru-RU" dirty="0"/>
              <a:t>, в света </a:t>
            </a:r>
            <a:r>
              <a:rPr lang="ru-RU" dirty="0" err="1"/>
              <a:t>има</a:t>
            </a:r>
            <a:r>
              <a:rPr lang="ru-RU" dirty="0"/>
              <a:t> около 15 </a:t>
            </a:r>
            <a:r>
              <a:rPr lang="ru-RU" dirty="0" err="1"/>
              <a:t>милиона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ревматични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с 282 000 нови случаи и 233 000 </a:t>
            </a:r>
            <a:r>
              <a:rPr lang="ru-RU" dirty="0" err="1"/>
              <a:t>смъртни</a:t>
            </a:r>
            <a:r>
              <a:rPr lang="ru-RU" dirty="0"/>
              <a:t> случаи </a:t>
            </a:r>
            <a:r>
              <a:rPr lang="ru-RU" dirty="0" err="1"/>
              <a:t>годишно</a:t>
            </a:r>
            <a:r>
              <a:rPr lang="ru-RU" dirty="0"/>
              <a:t>. 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8679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Решаваща</a:t>
            </a:r>
            <a:r>
              <a:rPr lang="ru-RU" dirty="0"/>
              <a:t> роля за </a:t>
            </a:r>
            <a:r>
              <a:rPr lang="ru-RU" dirty="0" err="1"/>
              <a:t>поява</a:t>
            </a:r>
            <a:r>
              <a:rPr lang="ru-RU" dirty="0"/>
              <a:t> и развитие на </a:t>
            </a:r>
            <a:r>
              <a:rPr lang="ru-RU" dirty="0" err="1"/>
              <a:t>ревматичната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повишената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r>
              <a:rPr lang="ru-RU" dirty="0"/>
              <a:t> на организма и </a:t>
            </a:r>
            <a:r>
              <a:rPr lang="ru-RU" dirty="0" err="1"/>
              <a:t>имунната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система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стрептококите</a:t>
            </a:r>
            <a:r>
              <a:rPr lang="ru-RU" dirty="0"/>
              <a:t>. </a:t>
            </a:r>
          </a:p>
          <a:p>
            <a:r>
              <a:rPr lang="ru-RU" dirty="0" err="1"/>
              <a:t>Стрептококите</a:t>
            </a:r>
            <a:r>
              <a:rPr lang="ru-RU" dirty="0"/>
              <a:t> </a:t>
            </a:r>
            <a:r>
              <a:rPr lang="ru-RU" dirty="0" err="1"/>
              <a:t>предизвикват</a:t>
            </a:r>
            <a:r>
              <a:rPr lang="ru-RU" dirty="0"/>
              <a:t> </a:t>
            </a:r>
            <a:r>
              <a:rPr lang="ru-RU" dirty="0" err="1"/>
              <a:t>ревматично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само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организмът</a:t>
            </a:r>
            <a:r>
              <a:rPr lang="ru-RU" dirty="0"/>
              <a:t> стане </a:t>
            </a:r>
            <a:r>
              <a:rPr lang="ru-RU" dirty="0" err="1"/>
              <a:t>свръхчувствителен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тях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имунната</a:t>
            </a:r>
            <a:r>
              <a:rPr lang="ru-RU" dirty="0">
                <a:solidFill>
                  <a:srgbClr val="FF0000"/>
                </a:solidFill>
              </a:rPr>
              <a:t> реакция антиген-</a:t>
            </a:r>
            <a:r>
              <a:rPr lang="ru-RU" dirty="0" err="1">
                <a:solidFill>
                  <a:srgbClr val="FF0000"/>
                </a:solidFill>
              </a:rPr>
              <a:t>антитяло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организма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сърцето</a:t>
            </a:r>
            <a:r>
              <a:rPr lang="ru-RU" dirty="0"/>
              <a:t>, </a:t>
            </a:r>
            <a:r>
              <a:rPr lang="ru-RU" dirty="0" err="1"/>
              <a:t>централната</a:t>
            </a:r>
            <a:r>
              <a:rPr lang="ru-RU" dirty="0"/>
              <a:t> нервна система, ставите на </a:t>
            </a:r>
            <a:r>
              <a:rPr lang="ru-RU" dirty="0" err="1"/>
              <a:t>ръцете</a:t>
            </a:r>
            <a:r>
              <a:rPr lang="ru-RU" dirty="0"/>
              <a:t> и </a:t>
            </a:r>
            <a:r>
              <a:rPr lang="ru-RU" dirty="0" err="1"/>
              <a:t>краката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69196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10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Еволюция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Средната</a:t>
            </a:r>
            <a:r>
              <a:rPr lang="ru-RU" dirty="0"/>
              <a:t> </a:t>
            </a:r>
            <a:r>
              <a:rPr lang="ru-RU" dirty="0" err="1"/>
              <a:t>продължителост</a:t>
            </a:r>
            <a:r>
              <a:rPr lang="ru-RU" dirty="0"/>
              <a:t> на </a:t>
            </a:r>
            <a:r>
              <a:rPr lang="ru-RU" dirty="0" err="1"/>
              <a:t>ревматичния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е между 3 и 6 </a:t>
            </a:r>
            <a:r>
              <a:rPr lang="ru-RU" dirty="0" err="1"/>
              <a:t>месеца</a:t>
            </a:r>
            <a:r>
              <a:rPr lang="ru-RU" dirty="0"/>
              <a:t>, много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. </a:t>
            </a:r>
          </a:p>
          <a:p>
            <a:r>
              <a:rPr lang="ru-RU" dirty="0"/>
              <a:t>След </a:t>
            </a:r>
            <a:r>
              <a:rPr lang="ru-RU" dirty="0" err="1"/>
              <a:t>първия</a:t>
            </a:r>
            <a:r>
              <a:rPr lang="ru-RU" dirty="0"/>
              <a:t>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почти у </a:t>
            </a:r>
            <a:r>
              <a:rPr lang="ru-RU" dirty="0" err="1"/>
              <a:t>половината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порок. </a:t>
            </a:r>
          </a:p>
          <a:p>
            <a:r>
              <a:rPr lang="ru-RU" dirty="0"/>
              <a:t>След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последващ</a:t>
            </a:r>
            <a:r>
              <a:rPr lang="ru-RU" dirty="0"/>
              <a:t>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 </a:t>
            </a:r>
            <a:r>
              <a:rPr lang="ru-RU" dirty="0" err="1"/>
              <a:t>броят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оформяне</a:t>
            </a:r>
            <a:r>
              <a:rPr lang="ru-RU" dirty="0"/>
              <a:t> на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клапен</a:t>
            </a:r>
            <a:r>
              <a:rPr lang="ru-RU" dirty="0"/>
              <a:t> порок все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46465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Форми на протичане: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Сърдечна</a:t>
            </a:r>
            <a:r>
              <a:rPr lang="ru-RU" dirty="0"/>
              <a:t> -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; 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Мозъчна</a:t>
            </a:r>
            <a:r>
              <a:rPr lang="ru-RU" dirty="0"/>
              <a:t> (</a:t>
            </a:r>
            <a:r>
              <a:rPr lang="ru-RU" dirty="0" err="1"/>
              <a:t>церебрална</a:t>
            </a:r>
            <a:r>
              <a:rPr lang="ru-RU" dirty="0"/>
              <a:t>) -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централната</a:t>
            </a:r>
            <a:r>
              <a:rPr lang="ru-RU" dirty="0"/>
              <a:t> нервна система; </a:t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Кожна</a:t>
            </a:r>
            <a:r>
              <a:rPr lang="ru-RU" dirty="0"/>
              <a:t>; </a:t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Ставна</a:t>
            </a:r>
            <a:r>
              <a:rPr lang="ru-RU" dirty="0"/>
              <a:t> -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стави</a:t>
            </a:r>
            <a:r>
              <a:rPr lang="ru-RU" dirty="0"/>
              <a:t>; 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 err="1"/>
              <a:t>Смесена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1160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 fontScale="92500"/>
          </a:bodyPr>
          <a:lstStyle/>
          <a:p>
            <a:r>
              <a:rPr lang="ru-RU" dirty="0"/>
              <a:t> Две до три </a:t>
            </a:r>
            <a:r>
              <a:rPr lang="ru-RU" dirty="0" err="1"/>
              <a:t>седмици</a:t>
            </a:r>
            <a:r>
              <a:rPr lang="ru-RU" dirty="0"/>
              <a:t> след </a:t>
            </a:r>
            <a:r>
              <a:rPr lang="ru-RU" dirty="0" err="1"/>
              <a:t>стрептококова</a:t>
            </a:r>
            <a:r>
              <a:rPr lang="ru-RU" dirty="0"/>
              <a:t> инфекция </a:t>
            </a:r>
            <a:r>
              <a:rPr lang="ru-RU" dirty="0" err="1"/>
              <a:t>започва</a:t>
            </a:r>
            <a:r>
              <a:rPr lang="ru-RU" dirty="0"/>
              <a:t> </a:t>
            </a:r>
            <a:r>
              <a:rPr lang="ru-RU" dirty="0" err="1"/>
              <a:t>ревматичен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. </a:t>
            </a:r>
          </a:p>
          <a:p>
            <a:r>
              <a:rPr lang="ru-RU" i="1" dirty="0" err="1"/>
              <a:t>Възпалено</a:t>
            </a:r>
            <a:r>
              <a:rPr lang="ru-RU" i="1" dirty="0"/>
              <a:t> </a:t>
            </a:r>
            <a:r>
              <a:rPr lang="ru-RU" i="1" dirty="0" err="1"/>
              <a:t>гърло</a:t>
            </a:r>
            <a:r>
              <a:rPr lang="ru-RU" dirty="0"/>
              <a:t> – само около 35-60% от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ревматизъм</a:t>
            </a:r>
            <a:r>
              <a:rPr lang="ru-RU" dirty="0"/>
              <a:t> си </a:t>
            </a:r>
            <a:r>
              <a:rPr lang="ru-RU" dirty="0" err="1"/>
              <a:t>спомнят</a:t>
            </a:r>
            <a:r>
              <a:rPr lang="ru-RU" dirty="0"/>
              <a:t> за </a:t>
            </a:r>
            <a:r>
              <a:rPr lang="ru-RU" dirty="0" err="1"/>
              <a:t>предшестващо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от </a:t>
            </a:r>
            <a:r>
              <a:rPr lang="ru-RU" dirty="0" err="1"/>
              <a:t>горните</a:t>
            </a:r>
            <a:r>
              <a:rPr lang="ru-RU" dirty="0"/>
              <a:t> </a:t>
            </a:r>
            <a:r>
              <a:rPr lang="ru-RU" dirty="0" err="1"/>
              <a:t>дихателни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в </a:t>
            </a:r>
            <a:r>
              <a:rPr lang="ru-RU" dirty="0" err="1"/>
              <a:t>предходните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седмици</a:t>
            </a:r>
            <a:r>
              <a:rPr lang="ru-RU" dirty="0"/>
              <a:t>. Много от </a:t>
            </a:r>
            <a:r>
              <a:rPr lang="ru-RU" dirty="0" err="1"/>
              <a:t>заболелите</a:t>
            </a:r>
            <a:r>
              <a:rPr lang="ru-RU" dirty="0"/>
              <a:t> не </a:t>
            </a:r>
            <a:r>
              <a:rPr lang="ru-RU" dirty="0" err="1"/>
              <a:t>търсят</a:t>
            </a:r>
            <a:r>
              <a:rPr lang="ru-RU" dirty="0"/>
              <a:t> </a:t>
            </a:r>
            <a:r>
              <a:rPr lang="ru-RU" dirty="0" err="1"/>
              <a:t>медицинска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или не </a:t>
            </a:r>
            <a:r>
              <a:rPr lang="ru-RU" dirty="0" err="1"/>
              <a:t>вземат</a:t>
            </a:r>
            <a:r>
              <a:rPr lang="ru-RU" dirty="0"/>
              <a:t> </a:t>
            </a:r>
            <a:r>
              <a:rPr lang="ru-RU" dirty="0" err="1"/>
              <a:t>предписаните</a:t>
            </a:r>
            <a:r>
              <a:rPr lang="ru-RU" dirty="0"/>
              <a:t> им </a:t>
            </a:r>
            <a:r>
              <a:rPr lang="ru-RU" dirty="0" err="1"/>
              <a:t>антибиотици</a:t>
            </a:r>
            <a:r>
              <a:rPr lang="ru-RU" dirty="0"/>
              <a:t> за профилактика на </a:t>
            </a:r>
            <a:r>
              <a:rPr lang="ru-RU" dirty="0" err="1"/>
              <a:t>ревматизъм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6795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Най-важните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на </a:t>
            </a:r>
            <a:r>
              <a:rPr lang="ru-RU" dirty="0" err="1"/>
              <a:t>ревматичния</a:t>
            </a:r>
            <a:r>
              <a:rPr lang="ru-RU" dirty="0"/>
              <a:t> </a:t>
            </a:r>
            <a:r>
              <a:rPr lang="ru-RU" dirty="0" err="1"/>
              <a:t>пристъп</a:t>
            </a:r>
            <a:r>
              <a:rPr lang="ru-RU" dirty="0"/>
              <a:t>: 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0" lvl="1" indent="-457200"/>
            <a:r>
              <a:rPr lang="ru-RU" dirty="0" err="1">
                <a:solidFill>
                  <a:srgbClr val="FF0000"/>
                </a:solidFill>
              </a:rPr>
              <a:t>Покачване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телесната</a:t>
            </a:r>
            <a:r>
              <a:rPr lang="ru-RU" dirty="0">
                <a:solidFill>
                  <a:srgbClr val="FF0000"/>
                </a:solidFill>
              </a:rPr>
              <a:t> температура </a:t>
            </a:r>
            <a:r>
              <a:rPr lang="ru-RU" dirty="0"/>
              <a:t>до и над 38 градуса С;</a:t>
            </a:r>
          </a:p>
          <a:p>
            <a:pPr marL="857250" lvl="1" indent="-457200"/>
            <a:r>
              <a:rPr lang="ru-RU" dirty="0">
                <a:solidFill>
                  <a:srgbClr val="FF0000"/>
                </a:solidFill>
              </a:rPr>
              <a:t>Интоксикация на организма</a:t>
            </a:r>
            <a:r>
              <a:rPr lang="ru-RU" dirty="0"/>
              <a:t>; </a:t>
            </a:r>
            <a:r>
              <a:rPr lang="ru-RU" dirty="0" err="1"/>
              <a:t>кръвотечение</a:t>
            </a:r>
            <a:r>
              <a:rPr lang="ru-RU" dirty="0"/>
              <a:t> от носа, </a:t>
            </a:r>
            <a:r>
              <a:rPr lang="ru-RU" dirty="0" err="1"/>
              <a:t>болки</a:t>
            </a:r>
            <a:r>
              <a:rPr lang="ru-RU" dirty="0"/>
              <a:t> в </a:t>
            </a:r>
            <a:r>
              <a:rPr lang="ru-RU" dirty="0" err="1"/>
              <a:t>корема</a:t>
            </a:r>
            <a:endParaRPr lang="ru-RU" dirty="0"/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поли</a:t>
            </a:r>
            <a:r>
              <a:rPr lang="ru-RU" dirty="0">
                <a:solidFill>
                  <a:srgbClr val="FF0000"/>
                </a:solidFill>
              </a:rPr>
              <a:t>артрит</a:t>
            </a:r>
            <a:r>
              <a:rPr lang="ru-RU" dirty="0"/>
              <a:t>; 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ендо</a:t>
            </a:r>
            <a:r>
              <a:rPr lang="ru-RU" dirty="0"/>
              <a:t>-, мио-, пери</a:t>
            </a:r>
            <a:r>
              <a:rPr lang="ru-RU" dirty="0">
                <a:solidFill>
                  <a:srgbClr val="FF0000"/>
                </a:solidFill>
              </a:rPr>
              <a:t>кардит</a:t>
            </a:r>
            <a:r>
              <a:rPr lang="ru-RU" dirty="0"/>
              <a:t>;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хореа</a:t>
            </a:r>
            <a:r>
              <a:rPr lang="ru-RU" dirty="0">
                <a:solidFill>
                  <a:srgbClr val="FF0000"/>
                </a:solidFill>
              </a:rPr>
              <a:t> минор</a:t>
            </a:r>
            <a:r>
              <a:rPr lang="ru-RU" dirty="0"/>
              <a:t>; </a:t>
            </a:r>
          </a:p>
          <a:p>
            <a:pPr marL="857250" lvl="1" indent="-457200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кожен</a:t>
            </a:r>
            <a:r>
              <a:rPr lang="ru-RU" dirty="0"/>
              <a:t> </a:t>
            </a:r>
            <a:r>
              <a:rPr lang="ru-RU" dirty="0" err="1"/>
              <a:t>ревматизъм</a:t>
            </a:r>
            <a:r>
              <a:rPr lang="ru-RU" dirty="0"/>
              <a:t>. 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1974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Полиартрит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85313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Артритът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една</a:t>
            </a:r>
            <a:r>
              <a:rPr lang="ru-RU" dirty="0"/>
              <a:t> </a:t>
            </a:r>
            <a:r>
              <a:rPr lang="ru-RU" dirty="0" err="1"/>
              <a:t>стави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при около 75% от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ревматизъм</a:t>
            </a:r>
            <a:r>
              <a:rPr lang="ru-RU" dirty="0"/>
              <a:t>. </a:t>
            </a:r>
          </a:p>
          <a:p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симптом </a:t>
            </a:r>
            <a:r>
              <a:rPr lang="ru-RU" dirty="0" err="1"/>
              <a:t>нараства</a:t>
            </a:r>
            <a:r>
              <a:rPr lang="ru-RU" dirty="0"/>
              <a:t> с </a:t>
            </a:r>
            <a:r>
              <a:rPr lang="ru-RU" dirty="0" err="1"/>
              <a:t>възрастта</a:t>
            </a:r>
            <a:r>
              <a:rPr lang="ru-RU" dirty="0"/>
              <a:t>. </a:t>
            </a:r>
          </a:p>
          <a:p>
            <a:r>
              <a:rPr lang="ru-RU" dirty="0" err="1"/>
              <a:t>Артритът</a:t>
            </a:r>
            <a:r>
              <a:rPr lang="ru-RU" dirty="0"/>
              <a:t> при </a:t>
            </a:r>
            <a:r>
              <a:rPr lang="ru-RU" dirty="0" err="1"/>
              <a:t>ревматизъм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обикновено</a:t>
            </a:r>
            <a:r>
              <a:rPr lang="ru-RU" dirty="0">
                <a:solidFill>
                  <a:srgbClr val="FF0000"/>
                </a:solidFill>
              </a:rPr>
              <a:t> е </a:t>
            </a:r>
            <a:r>
              <a:rPr lang="ru-RU" dirty="0" err="1">
                <a:solidFill>
                  <a:srgbClr val="FF0000"/>
                </a:solidFill>
              </a:rPr>
              <a:t>симетричен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и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големите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стави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коленни</a:t>
            </a:r>
            <a:r>
              <a:rPr lang="ru-RU" dirty="0"/>
              <a:t>, </a:t>
            </a:r>
            <a:r>
              <a:rPr lang="ru-RU" dirty="0" err="1"/>
              <a:t>глезенни</a:t>
            </a:r>
            <a:r>
              <a:rPr lang="ru-RU" dirty="0"/>
              <a:t>, </a:t>
            </a:r>
            <a:r>
              <a:rPr lang="ru-RU" dirty="0" err="1"/>
              <a:t>лакътни</a:t>
            </a:r>
            <a:r>
              <a:rPr lang="ru-RU" dirty="0"/>
              <a:t> и ставите на </a:t>
            </a:r>
            <a:r>
              <a:rPr lang="ru-RU" dirty="0" err="1"/>
              <a:t>китките</a:t>
            </a:r>
            <a:r>
              <a:rPr lang="ru-RU" dirty="0"/>
              <a:t>. </a:t>
            </a:r>
          </a:p>
          <a:p>
            <a:r>
              <a:rPr lang="ru-RU" dirty="0"/>
              <a:t>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оточни</a:t>
            </a:r>
            <a:r>
              <a:rPr lang="ru-RU" dirty="0"/>
              <a:t>, </a:t>
            </a:r>
            <a:r>
              <a:rPr lang="ru-RU" dirty="0" err="1"/>
              <a:t>зачервени</a:t>
            </a:r>
            <a:r>
              <a:rPr lang="ru-RU" dirty="0"/>
              <a:t>, </a:t>
            </a:r>
            <a:r>
              <a:rPr lang="ru-RU" dirty="0" err="1"/>
              <a:t>топли</a:t>
            </a:r>
            <a:r>
              <a:rPr lang="ru-RU" dirty="0"/>
              <a:t> и </a:t>
            </a:r>
            <a:r>
              <a:rPr lang="ru-RU" dirty="0" err="1"/>
              <a:t>болезнени</a:t>
            </a:r>
            <a:r>
              <a:rPr lang="ru-RU" dirty="0"/>
              <a:t>. </a:t>
            </a:r>
          </a:p>
          <a:p>
            <a:r>
              <a:rPr lang="ru-RU" dirty="0" err="1"/>
              <a:t>Артритът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мигрира</a:t>
            </a:r>
            <a:r>
              <a:rPr lang="ru-RU" dirty="0"/>
              <a:t> и </a:t>
            </a:r>
            <a:r>
              <a:rPr lang="ru-RU" dirty="0" err="1"/>
              <a:t>обхваща</a:t>
            </a:r>
            <a:r>
              <a:rPr lang="ru-RU" dirty="0"/>
              <a:t> нови </a:t>
            </a:r>
            <a:r>
              <a:rPr lang="ru-RU" dirty="0" err="1"/>
              <a:t>стави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повечето</a:t>
            </a:r>
            <a:r>
              <a:rPr lang="ru-RU" dirty="0"/>
              <a:t> случаи на </a:t>
            </a:r>
            <a:r>
              <a:rPr lang="ru-RU" dirty="0" err="1"/>
              <a:t>заболяването</a:t>
            </a:r>
            <a:r>
              <a:rPr lang="ru-RU" dirty="0"/>
              <a:t>, </a:t>
            </a:r>
            <a:r>
              <a:rPr lang="ru-RU" dirty="0" err="1"/>
              <a:t>полиартритът</a:t>
            </a:r>
            <a:r>
              <a:rPr lang="ru-RU" dirty="0"/>
              <a:t> </a:t>
            </a:r>
            <a:r>
              <a:rPr lang="ru-RU" dirty="0" err="1"/>
              <a:t>отзвучава</a:t>
            </a:r>
            <a:r>
              <a:rPr lang="ru-RU" dirty="0"/>
              <a:t> за около 4 </a:t>
            </a:r>
            <a:r>
              <a:rPr lang="ru-RU" dirty="0" err="1"/>
              <a:t>седмици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без да </a:t>
            </a:r>
            <a:r>
              <a:rPr lang="ru-RU" dirty="0" err="1">
                <a:solidFill>
                  <a:srgbClr val="FF0000"/>
                </a:solidFill>
              </a:rPr>
              <a:t>остават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трайни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последици</a:t>
            </a:r>
            <a:r>
              <a:rPr lang="ru-RU" dirty="0"/>
              <a:t>. В противен случай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преразгледа</a:t>
            </a:r>
            <a:r>
              <a:rPr lang="ru-RU" dirty="0"/>
              <a:t> </a:t>
            </a:r>
            <a:r>
              <a:rPr lang="ru-RU" dirty="0" err="1"/>
              <a:t>диагнозата</a:t>
            </a:r>
            <a:r>
              <a:rPr lang="ru-RU" dirty="0"/>
              <a:t> и да се </a:t>
            </a:r>
            <a:r>
              <a:rPr lang="ru-RU" dirty="0" err="1"/>
              <a:t>търси</a:t>
            </a:r>
            <a:r>
              <a:rPr lang="ru-RU" dirty="0"/>
              <a:t> друга причина за артрита.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222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Полиартрит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21181"/>
            <a:ext cx="4176464" cy="314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21181"/>
            <a:ext cx="4536504" cy="314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838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i="1" dirty="0"/>
              <a:t>Кардит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472608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err="1"/>
              <a:t>Е</a:t>
            </a:r>
            <a:r>
              <a:rPr lang="ru-RU" dirty="0" err="1"/>
              <a:t>динственото</a:t>
            </a:r>
            <a:r>
              <a:rPr lang="ru-RU" dirty="0"/>
              <a:t> проявление на </a:t>
            </a:r>
            <a:r>
              <a:rPr lang="ru-RU" dirty="0" err="1"/>
              <a:t>ревматизъм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остави</a:t>
            </a:r>
            <a:r>
              <a:rPr lang="ru-RU" dirty="0"/>
              <a:t> </a:t>
            </a:r>
            <a:r>
              <a:rPr lang="ru-RU" dirty="0" err="1"/>
              <a:t>трайни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и </a:t>
            </a:r>
            <a:r>
              <a:rPr lang="ru-RU" dirty="0" err="1"/>
              <a:t>дори</a:t>
            </a:r>
            <a:r>
              <a:rPr lang="ru-RU" dirty="0"/>
              <a:t> да причини </a:t>
            </a:r>
            <a:r>
              <a:rPr lang="ru-RU" dirty="0" err="1"/>
              <a:t>смърт</a:t>
            </a:r>
            <a:r>
              <a:rPr lang="ru-RU" dirty="0"/>
              <a:t>. 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се </a:t>
            </a:r>
            <a:r>
              <a:rPr lang="ru-RU" dirty="0" err="1"/>
              <a:t>проявява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панкардит</a:t>
            </a:r>
            <a:r>
              <a:rPr lang="ru-RU" dirty="0"/>
              <a:t> – с  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ендокарда</a:t>
            </a:r>
            <a:r>
              <a:rPr lang="ru-RU" dirty="0"/>
              <a:t>, миокарда и перикарда. </a:t>
            </a:r>
          </a:p>
          <a:p>
            <a:r>
              <a:rPr lang="ru-RU" dirty="0" err="1"/>
              <a:t>Наблюдава</a:t>
            </a:r>
            <a:r>
              <a:rPr lang="ru-RU" dirty="0"/>
              <a:t> се в 30-60% при </a:t>
            </a:r>
            <a:r>
              <a:rPr lang="ru-RU" dirty="0" err="1"/>
              <a:t>първите</a:t>
            </a:r>
            <a:r>
              <a:rPr lang="ru-RU" dirty="0"/>
              <a:t> атаки на </a:t>
            </a:r>
            <a:r>
              <a:rPr lang="ru-RU" dirty="0" err="1"/>
              <a:t>ревматизъм</a:t>
            </a:r>
            <a:r>
              <a:rPr lang="ru-RU" dirty="0"/>
              <a:t>. </a:t>
            </a:r>
          </a:p>
          <a:p>
            <a:r>
              <a:rPr lang="ru-RU" dirty="0" err="1"/>
              <a:t>По-често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при </a:t>
            </a:r>
            <a:r>
              <a:rPr lang="ru-RU" dirty="0" err="1"/>
              <a:t>по-малки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, но се </a:t>
            </a:r>
            <a:r>
              <a:rPr lang="ru-RU" dirty="0" err="1"/>
              <a:t>случва</a:t>
            </a:r>
            <a:r>
              <a:rPr lang="ru-RU" dirty="0"/>
              <a:t> и при </a:t>
            </a:r>
            <a:r>
              <a:rPr lang="ru-RU" dirty="0" err="1"/>
              <a:t>възрастни</a:t>
            </a:r>
            <a:r>
              <a:rPr lang="ru-RU" dirty="0"/>
              <a:t>. </a:t>
            </a:r>
          </a:p>
          <a:p>
            <a:r>
              <a:rPr lang="ru-RU" dirty="0" err="1"/>
              <a:t>Тежкото</a:t>
            </a:r>
            <a:r>
              <a:rPr lang="ru-RU" dirty="0"/>
              <a:t> </a:t>
            </a:r>
            <a:r>
              <a:rPr lang="ru-RU" dirty="0" err="1"/>
              <a:t>възпаление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развитие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  <a:r>
              <a:rPr lang="ru-RU" dirty="0" err="1"/>
              <a:t>Пациентите</a:t>
            </a:r>
            <a:r>
              <a:rPr lang="ru-RU" dirty="0"/>
              <a:t> с кардит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 при физически усилия,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пристъпен</a:t>
            </a:r>
            <a:r>
              <a:rPr lang="ru-RU" dirty="0"/>
              <a:t> </a:t>
            </a:r>
            <a:r>
              <a:rPr lang="ru-RU" dirty="0" err="1"/>
              <a:t>нощен</a:t>
            </a:r>
            <a:r>
              <a:rPr lang="ru-RU" dirty="0"/>
              <a:t>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гръдна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, </a:t>
            </a:r>
            <a:r>
              <a:rPr lang="ru-RU" dirty="0" err="1"/>
              <a:t>ортопнея</a:t>
            </a:r>
            <a:r>
              <a:rPr lang="ru-RU" dirty="0"/>
              <a:t>. </a:t>
            </a:r>
          </a:p>
          <a:p>
            <a:r>
              <a:rPr lang="ru-RU" dirty="0"/>
              <a:t>При перикардит се </a:t>
            </a:r>
            <a:r>
              <a:rPr lang="ru-RU" dirty="0" err="1"/>
              <a:t>появява</a:t>
            </a:r>
            <a:r>
              <a:rPr lang="ru-RU" dirty="0"/>
              <a:t> характерен шум – </a:t>
            </a:r>
            <a:r>
              <a:rPr lang="ru-RU" dirty="0" err="1"/>
              <a:t>перикардно</a:t>
            </a:r>
            <a:r>
              <a:rPr lang="ru-RU" dirty="0"/>
              <a:t> </a:t>
            </a:r>
            <a:r>
              <a:rPr lang="ru-RU" dirty="0" err="1"/>
              <a:t>триене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е </a:t>
            </a:r>
            <a:r>
              <a:rPr lang="ru-RU" dirty="0" err="1"/>
              <a:t>възможно</a:t>
            </a:r>
            <a:r>
              <a:rPr lang="ru-RU" dirty="0"/>
              <a:t> наличие на излив в </a:t>
            </a:r>
            <a:r>
              <a:rPr lang="ru-RU" dirty="0" err="1"/>
              <a:t>перикардната</a:t>
            </a:r>
            <a:r>
              <a:rPr lang="ru-RU" dirty="0"/>
              <a:t> </a:t>
            </a:r>
            <a:r>
              <a:rPr lang="ru-RU" dirty="0" err="1"/>
              <a:t>торбичка</a:t>
            </a:r>
            <a:r>
              <a:rPr lang="ru-RU" dirty="0"/>
              <a:t>. </a:t>
            </a:r>
          </a:p>
          <a:p>
            <a:r>
              <a:rPr lang="ru-RU" dirty="0" err="1"/>
              <a:t>Засягането</a:t>
            </a:r>
            <a:r>
              <a:rPr lang="ru-RU" dirty="0"/>
              <a:t> на </a:t>
            </a:r>
            <a:r>
              <a:rPr lang="ru-RU" dirty="0" err="1"/>
              <a:t>клапите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(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митралната</a:t>
            </a:r>
            <a:r>
              <a:rPr lang="ru-RU" dirty="0"/>
              <a:t>) води до </a:t>
            </a:r>
            <a:r>
              <a:rPr lang="ru-RU" dirty="0" err="1"/>
              <a:t>поява</a:t>
            </a:r>
            <a:r>
              <a:rPr lang="ru-RU" dirty="0"/>
              <a:t> на характерен шум при </a:t>
            </a:r>
            <a:r>
              <a:rPr lang="ru-RU" dirty="0" err="1"/>
              <a:t>аускултация</a:t>
            </a:r>
            <a:r>
              <a:rPr lang="ru-RU" dirty="0"/>
              <a:t>. </a:t>
            </a:r>
          </a:p>
          <a:p>
            <a:r>
              <a:rPr lang="ru-RU" dirty="0" err="1"/>
              <a:t>Възможно</a:t>
            </a:r>
            <a:r>
              <a:rPr lang="ru-RU" dirty="0"/>
              <a:t> е  </a:t>
            </a:r>
            <a:r>
              <a:rPr lang="ru-RU" dirty="0" err="1"/>
              <a:t>пациентът</a:t>
            </a:r>
            <a:r>
              <a:rPr lang="ru-RU" dirty="0"/>
              <a:t> да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изявени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на кардит, а </a:t>
            </a:r>
            <a:r>
              <a:rPr lang="ru-RU" dirty="0" err="1"/>
              <a:t>диагнозата</a:t>
            </a:r>
            <a:r>
              <a:rPr lang="ru-RU" dirty="0"/>
              <a:t> да се </a:t>
            </a:r>
            <a:r>
              <a:rPr lang="ru-RU" dirty="0" err="1"/>
              <a:t>постави</a:t>
            </a:r>
            <a:r>
              <a:rPr lang="ru-RU" dirty="0"/>
              <a:t> на </a:t>
            </a:r>
            <a:r>
              <a:rPr lang="ru-RU" dirty="0" err="1"/>
              <a:t>базата</a:t>
            </a:r>
            <a:r>
              <a:rPr lang="ru-RU" dirty="0"/>
              <a:t> на </a:t>
            </a:r>
            <a:r>
              <a:rPr lang="ru-RU" dirty="0" err="1"/>
              <a:t>данни</a:t>
            </a:r>
            <a:r>
              <a:rPr lang="ru-RU" dirty="0"/>
              <a:t> от </a:t>
            </a:r>
            <a:r>
              <a:rPr lang="ru-RU" dirty="0" err="1"/>
              <a:t>аускултацията</a:t>
            </a:r>
            <a:r>
              <a:rPr lang="ru-RU" dirty="0"/>
              <a:t> или от </a:t>
            </a:r>
            <a:r>
              <a:rPr lang="ru-RU" dirty="0" err="1"/>
              <a:t>ехокардиография</a:t>
            </a:r>
            <a:r>
              <a:rPr lang="ru-RU" dirty="0"/>
              <a:t>. 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36525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/>
              <a:t>Хорея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84784"/>
            <a:ext cx="9036496" cy="5373216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err="1"/>
              <a:t>Х</a:t>
            </a:r>
            <a:r>
              <a:rPr lang="ru-RU" dirty="0" err="1"/>
              <a:t>арактеризира</a:t>
            </a:r>
            <a:r>
              <a:rPr lang="ru-RU" dirty="0"/>
              <a:t> се с </a:t>
            </a:r>
            <a:r>
              <a:rPr lang="ru-RU" dirty="0" err="1"/>
              <a:t>бързи</a:t>
            </a:r>
            <a:r>
              <a:rPr lang="ru-RU" dirty="0"/>
              <a:t>, </a:t>
            </a:r>
            <a:r>
              <a:rPr lang="ru-RU" dirty="0" err="1"/>
              <a:t>некоординирани</a:t>
            </a:r>
            <a:r>
              <a:rPr lang="ru-RU" dirty="0"/>
              <a:t> и </a:t>
            </a:r>
            <a:r>
              <a:rPr lang="ru-RU" dirty="0" err="1"/>
              <a:t>неволеви</a:t>
            </a:r>
            <a:r>
              <a:rPr lang="ru-RU" dirty="0"/>
              <a:t> движения на части на </a:t>
            </a:r>
            <a:r>
              <a:rPr lang="ru-RU" dirty="0" err="1"/>
              <a:t>тялото</a:t>
            </a:r>
            <a:r>
              <a:rPr lang="ru-RU" dirty="0"/>
              <a:t>, </a:t>
            </a:r>
            <a:r>
              <a:rPr lang="ru-RU" dirty="0" err="1"/>
              <a:t>емоционална</a:t>
            </a:r>
            <a:r>
              <a:rPr lang="ru-RU" dirty="0"/>
              <a:t> </a:t>
            </a:r>
            <a:r>
              <a:rPr lang="ru-RU" dirty="0" err="1"/>
              <a:t>лабилност</a:t>
            </a:r>
            <a:r>
              <a:rPr lang="ru-RU" dirty="0"/>
              <a:t>,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личността</a:t>
            </a:r>
            <a:r>
              <a:rPr lang="ru-RU" dirty="0"/>
              <a:t>. </a:t>
            </a:r>
          </a:p>
          <a:p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засегне</a:t>
            </a:r>
            <a:r>
              <a:rPr lang="ru-RU" dirty="0"/>
              <a:t> </a:t>
            </a:r>
            <a:r>
              <a:rPr lang="ru-RU" dirty="0" err="1"/>
              <a:t>артикулацията</a:t>
            </a:r>
            <a:r>
              <a:rPr lang="ru-RU" dirty="0"/>
              <a:t> и </a:t>
            </a:r>
            <a:r>
              <a:rPr lang="ru-RU" dirty="0" err="1"/>
              <a:t>когнитивните</a:t>
            </a:r>
            <a:r>
              <a:rPr lang="ru-RU" dirty="0"/>
              <a:t> способности. </a:t>
            </a:r>
          </a:p>
          <a:p>
            <a:r>
              <a:rPr lang="ru-RU" dirty="0" err="1"/>
              <a:t>Настъпва</a:t>
            </a:r>
            <a:r>
              <a:rPr lang="ru-RU" dirty="0"/>
              <a:t> при около 25% от </a:t>
            </a:r>
            <a:r>
              <a:rPr lang="ru-RU" dirty="0" err="1"/>
              <a:t>случаите</a:t>
            </a:r>
            <a:r>
              <a:rPr lang="ru-RU" dirty="0"/>
              <a:t> и е много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срещана</a:t>
            </a:r>
            <a:r>
              <a:rPr lang="ru-RU" dirty="0"/>
              <a:t> при </a:t>
            </a:r>
            <a:r>
              <a:rPr lang="ru-RU" dirty="0" err="1"/>
              <a:t>възрастни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засягат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момиченца</a:t>
            </a:r>
            <a:r>
              <a:rPr lang="ru-RU" dirty="0"/>
              <a:t>. </a:t>
            </a:r>
          </a:p>
          <a:p>
            <a:r>
              <a:rPr lang="ru-RU" dirty="0" err="1"/>
              <a:t>Възникването</a:t>
            </a:r>
            <a:r>
              <a:rPr lang="ru-RU" dirty="0"/>
              <a:t> й се </a:t>
            </a:r>
            <a:r>
              <a:rPr lang="ru-RU" dirty="0" err="1"/>
              <a:t>обяснява</a:t>
            </a:r>
            <a:r>
              <a:rPr lang="ru-RU" dirty="0"/>
              <a:t> с антигенна мимикрия – с наличие на </a:t>
            </a:r>
            <a:r>
              <a:rPr lang="ru-RU" dirty="0" err="1"/>
              <a:t>автоантитела</a:t>
            </a:r>
            <a:r>
              <a:rPr lang="ru-RU" dirty="0"/>
              <a:t>, </a:t>
            </a:r>
            <a:r>
              <a:rPr lang="ru-RU" dirty="0" err="1"/>
              <a:t>свързващи</a:t>
            </a:r>
            <a:r>
              <a:rPr lang="ru-RU" dirty="0"/>
              <a:t> се с </a:t>
            </a:r>
            <a:r>
              <a:rPr lang="ru-RU" dirty="0" err="1"/>
              <a:t>ганглиозида</a:t>
            </a:r>
            <a:r>
              <a:rPr lang="ru-RU" dirty="0"/>
              <a:t> в </a:t>
            </a:r>
            <a:r>
              <a:rPr lang="ru-RU" dirty="0" err="1"/>
              <a:t>мозъка</a:t>
            </a:r>
            <a:r>
              <a:rPr lang="ru-RU" dirty="0"/>
              <a:t>. </a:t>
            </a:r>
          </a:p>
          <a:p>
            <a:r>
              <a:rPr lang="ru-RU" dirty="0"/>
              <a:t>Хорея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самостоятелно</a:t>
            </a:r>
            <a:r>
              <a:rPr lang="ru-RU" dirty="0"/>
              <a:t> или в комбинация с </a:t>
            </a:r>
            <a:r>
              <a:rPr lang="ru-RU" dirty="0" err="1"/>
              <a:t>другите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от един до шест </a:t>
            </a:r>
            <a:r>
              <a:rPr lang="ru-RU" dirty="0" err="1"/>
              <a:t>месеца</a:t>
            </a:r>
            <a:r>
              <a:rPr lang="ru-RU" dirty="0"/>
              <a:t> след </a:t>
            </a:r>
            <a:r>
              <a:rPr lang="ru-RU" dirty="0" err="1"/>
              <a:t>предшестваща</a:t>
            </a:r>
            <a:r>
              <a:rPr lang="ru-RU" dirty="0"/>
              <a:t> </a:t>
            </a:r>
            <a:r>
              <a:rPr lang="ru-RU" dirty="0" err="1"/>
              <a:t>стрептококова</a:t>
            </a:r>
            <a:r>
              <a:rPr lang="ru-RU" dirty="0"/>
              <a:t> инфекция 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едновременно</a:t>
            </a:r>
            <a:r>
              <a:rPr lang="ru-RU" dirty="0"/>
              <a:t> </a:t>
            </a:r>
            <a:r>
              <a:rPr lang="ru-RU" dirty="0" err="1"/>
              <a:t>неврологични</a:t>
            </a:r>
            <a:r>
              <a:rPr lang="ru-RU" dirty="0"/>
              <a:t> и </a:t>
            </a:r>
            <a:r>
              <a:rPr lang="ru-RU" dirty="0" err="1"/>
              <a:t>психологични</a:t>
            </a:r>
            <a:r>
              <a:rPr lang="ru-RU" dirty="0"/>
              <a:t> прояви. </a:t>
            </a:r>
          </a:p>
          <a:p>
            <a:r>
              <a:rPr lang="ru-RU" dirty="0"/>
              <a:t>Подобно на полиартрита, </a:t>
            </a:r>
            <a:r>
              <a:rPr lang="ru-RU" dirty="0" err="1">
                <a:solidFill>
                  <a:srgbClr val="FF0000"/>
                </a:solidFill>
              </a:rPr>
              <a:t>хореята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обикновено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отзвучава</a:t>
            </a:r>
            <a:r>
              <a:rPr lang="ru-RU" dirty="0">
                <a:solidFill>
                  <a:srgbClr val="FF0000"/>
                </a:solidFill>
              </a:rPr>
              <a:t> без да </a:t>
            </a:r>
            <a:r>
              <a:rPr lang="ru-RU" dirty="0" err="1">
                <a:solidFill>
                  <a:srgbClr val="FF0000"/>
                </a:solidFill>
              </a:rPr>
              <a:t>остави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трайни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увреждания</a:t>
            </a:r>
            <a:r>
              <a:rPr lang="ru-RU" dirty="0"/>
              <a:t>. В </a:t>
            </a:r>
            <a:r>
              <a:rPr lang="ru-RU" dirty="0" err="1"/>
              <a:t>някои</a:t>
            </a:r>
            <a:r>
              <a:rPr lang="ru-RU" dirty="0"/>
              <a:t> случаи </a:t>
            </a:r>
            <a:r>
              <a:rPr lang="ru-RU" dirty="0" err="1"/>
              <a:t>обаче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продължи</a:t>
            </a:r>
            <a:r>
              <a:rPr lang="ru-RU" dirty="0"/>
              <a:t> две – три </a:t>
            </a:r>
            <a:r>
              <a:rPr lang="ru-RU" dirty="0" err="1"/>
              <a:t>години</a:t>
            </a:r>
            <a:r>
              <a:rPr lang="ru-RU" dirty="0"/>
              <a:t> и да е значителен проблем за </a:t>
            </a:r>
            <a:r>
              <a:rPr lang="ru-RU" dirty="0" err="1"/>
              <a:t>болния</a:t>
            </a:r>
            <a:r>
              <a:rPr lang="ru-RU" dirty="0"/>
              <a:t> и </a:t>
            </a:r>
            <a:r>
              <a:rPr lang="ru-RU" dirty="0" err="1"/>
              <a:t>семейството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06218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Кожни прояви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err="1"/>
              <a:t>Еритема</a:t>
            </a:r>
            <a:r>
              <a:rPr lang="ru-RU" b="1" i="1" dirty="0"/>
              <a:t> </a:t>
            </a:r>
            <a:r>
              <a:rPr lang="ru-RU" b="1" i="1" dirty="0" err="1"/>
              <a:t>маргинатум</a:t>
            </a:r>
            <a:r>
              <a:rPr lang="ru-RU" b="1" i="1" dirty="0"/>
              <a:t> </a:t>
            </a:r>
            <a:r>
              <a:rPr lang="ru-RU" dirty="0"/>
              <a:t>– </a:t>
            </a:r>
            <a:r>
              <a:rPr lang="ru-RU" dirty="0" err="1"/>
              <a:t>проявява</a:t>
            </a:r>
            <a:r>
              <a:rPr lang="ru-RU" dirty="0"/>
              <a:t> се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несърбящи</a:t>
            </a:r>
            <a:r>
              <a:rPr lang="ru-RU" dirty="0"/>
              <a:t>, </a:t>
            </a:r>
            <a:r>
              <a:rPr lang="ru-RU" dirty="0" err="1"/>
              <a:t>безболезнени</a:t>
            </a:r>
            <a:r>
              <a:rPr lang="ru-RU" dirty="0"/>
              <a:t>, </a:t>
            </a:r>
            <a:r>
              <a:rPr lang="ru-RU" dirty="0" err="1"/>
              <a:t>зачервени</a:t>
            </a:r>
            <a:r>
              <a:rPr lang="ru-RU" dirty="0"/>
              <a:t> </a:t>
            </a:r>
            <a:r>
              <a:rPr lang="ru-RU" dirty="0" err="1"/>
              <a:t>обриви</a:t>
            </a:r>
            <a:r>
              <a:rPr lang="ru-RU" dirty="0"/>
              <a:t> по </a:t>
            </a:r>
            <a:r>
              <a:rPr lang="ru-RU" dirty="0" err="1"/>
              <a:t>тялото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Имат</a:t>
            </a:r>
            <a:r>
              <a:rPr lang="ru-RU" dirty="0"/>
              <a:t> форма на </a:t>
            </a:r>
            <a:r>
              <a:rPr lang="ru-RU" dirty="0" err="1"/>
              <a:t>кръгчета</a:t>
            </a:r>
            <a:r>
              <a:rPr lang="ru-RU" dirty="0"/>
              <a:t> </a:t>
            </a:r>
            <a:r>
              <a:rPr lang="ru-RU" dirty="0" err="1"/>
              <a:t>дим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нарастват</a:t>
            </a:r>
            <a:r>
              <a:rPr lang="ru-RU" dirty="0"/>
              <a:t> в </a:t>
            </a:r>
            <a:r>
              <a:rPr lang="ru-RU" dirty="0" err="1"/>
              <a:t>периферията</a:t>
            </a:r>
            <a:r>
              <a:rPr lang="ru-RU" dirty="0"/>
              <a:t>, а </a:t>
            </a:r>
            <a:r>
              <a:rPr lang="ru-RU" dirty="0" err="1"/>
              <a:t>изсветляват</a:t>
            </a:r>
            <a:r>
              <a:rPr lang="ru-RU" dirty="0"/>
              <a:t> в </a:t>
            </a:r>
            <a:r>
              <a:rPr lang="ru-RU" dirty="0" err="1"/>
              <a:t>центъра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разполагат</a:t>
            </a:r>
            <a:r>
              <a:rPr lang="ru-RU" dirty="0"/>
              <a:t> по </a:t>
            </a:r>
            <a:r>
              <a:rPr lang="ru-RU" dirty="0" err="1"/>
              <a:t>тялото</a:t>
            </a:r>
            <a:r>
              <a:rPr lang="ru-RU" dirty="0"/>
              <a:t> и </a:t>
            </a:r>
            <a:r>
              <a:rPr lang="ru-RU" dirty="0" err="1"/>
              <a:t>проксималните</a:t>
            </a:r>
            <a:r>
              <a:rPr lang="ru-RU" dirty="0"/>
              <a:t> части на </a:t>
            </a:r>
            <a:r>
              <a:rPr lang="ru-RU" dirty="0" err="1"/>
              <a:t>крайниците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Обикновено</a:t>
            </a:r>
            <a:r>
              <a:rPr lang="ru-RU" dirty="0"/>
              <a:t> се </a:t>
            </a:r>
            <a:r>
              <a:rPr lang="ru-RU" dirty="0" err="1"/>
              <a:t>забелязват</a:t>
            </a:r>
            <a:r>
              <a:rPr lang="ru-RU" dirty="0"/>
              <a:t> само при хора </a:t>
            </a:r>
            <a:r>
              <a:rPr lang="ru-RU" dirty="0" err="1"/>
              <a:t>със</a:t>
            </a:r>
            <a:r>
              <a:rPr lang="ru-RU" dirty="0"/>
              <a:t> светла кожа. </a:t>
            </a:r>
          </a:p>
          <a:p>
            <a:pPr lvl="1"/>
            <a:r>
              <a:rPr lang="ru-RU" dirty="0" err="1"/>
              <a:t>Еритемата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при около 10% от </a:t>
            </a:r>
            <a:r>
              <a:rPr lang="ru-RU" dirty="0" err="1"/>
              <a:t>случаите</a:t>
            </a:r>
            <a:r>
              <a:rPr lang="ru-RU" dirty="0"/>
              <a:t> на </a:t>
            </a:r>
            <a:r>
              <a:rPr lang="ru-RU" dirty="0" err="1"/>
              <a:t>ревматизъм</a:t>
            </a:r>
            <a:r>
              <a:rPr lang="ru-RU" dirty="0"/>
              <a:t> и е много рядка при </a:t>
            </a:r>
            <a:r>
              <a:rPr lang="ru-RU" dirty="0" err="1"/>
              <a:t>възрастни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Обривите</a:t>
            </a:r>
            <a:r>
              <a:rPr lang="ru-RU" dirty="0"/>
              <a:t> се </a:t>
            </a:r>
            <a:r>
              <a:rPr lang="ru-RU" dirty="0" err="1"/>
              <a:t>запазват</a:t>
            </a:r>
            <a:r>
              <a:rPr lang="ru-RU" dirty="0"/>
              <a:t> от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седмици</a:t>
            </a:r>
            <a:r>
              <a:rPr lang="ru-RU" dirty="0"/>
              <a:t> до </a:t>
            </a:r>
            <a:r>
              <a:rPr lang="ru-RU" dirty="0" err="1"/>
              <a:t>месеци</a:t>
            </a:r>
            <a:r>
              <a:rPr lang="ru-RU" dirty="0"/>
              <a:t>.</a:t>
            </a:r>
          </a:p>
          <a:p>
            <a:r>
              <a:rPr lang="ru-RU" b="1" i="1" dirty="0" err="1"/>
              <a:t>Подкожни</a:t>
            </a:r>
            <a:r>
              <a:rPr lang="ru-RU" b="1" i="1" dirty="0"/>
              <a:t> </a:t>
            </a:r>
            <a:r>
              <a:rPr lang="ru-RU" b="1" i="1" dirty="0" err="1"/>
              <a:t>възли</a:t>
            </a:r>
            <a:r>
              <a:rPr lang="ru-RU" b="1" i="1" dirty="0"/>
              <a:t> </a:t>
            </a:r>
            <a:r>
              <a:rPr lang="ru-RU" dirty="0"/>
              <a:t>–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срещано</a:t>
            </a:r>
            <a:r>
              <a:rPr lang="ru-RU" dirty="0"/>
              <a:t> явление и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съпътстват</a:t>
            </a:r>
            <a:r>
              <a:rPr lang="ru-RU" dirty="0"/>
              <a:t>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протичащ</a:t>
            </a:r>
            <a:r>
              <a:rPr lang="ru-RU" dirty="0"/>
              <a:t> кардит. </a:t>
            </a:r>
          </a:p>
          <a:p>
            <a:pPr lvl="1"/>
            <a:r>
              <a:rPr lang="ru-RU" dirty="0" err="1"/>
              <a:t>Възлите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безболезнени</a:t>
            </a:r>
            <a:r>
              <a:rPr lang="ru-RU" dirty="0"/>
              <a:t> и се </a:t>
            </a:r>
            <a:r>
              <a:rPr lang="ru-RU" dirty="0" err="1"/>
              <a:t>разполагат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костни</a:t>
            </a:r>
            <a:r>
              <a:rPr lang="ru-RU" dirty="0"/>
              <a:t> </a:t>
            </a:r>
            <a:r>
              <a:rPr lang="ru-RU" dirty="0" err="1"/>
              <a:t>повърхности</a:t>
            </a:r>
            <a:r>
              <a:rPr lang="ru-RU" dirty="0"/>
              <a:t> или над сухожилия – колена, </a:t>
            </a:r>
            <a:r>
              <a:rPr lang="ru-RU" dirty="0" err="1"/>
              <a:t>лакти</a:t>
            </a:r>
            <a:r>
              <a:rPr lang="ru-RU" dirty="0"/>
              <a:t>, </a:t>
            </a:r>
            <a:r>
              <a:rPr lang="ru-RU" dirty="0" err="1"/>
              <a:t>глезени</a:t>
            </a:r>
            <a:r>
              <a:rPr lang="ru-RU" dirty="0"/>
              <a:t>,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ахилесовото</a:t>
            </a:r>
            <a:r>
              <a:rPr lang="ru-RU" dirty="0"/>
              <a:t> сухожилие и др. </a:t>
            </a:r>
          </a:p>
          <a:p>
            <a:pPr lvl="1"/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изчезват</a:t>
            </a:r>
            <a:r>
              <a:rPr lang="ru-RU" dirty="0"/>
              <a:t> след </a:t>
            </a:r>
            <a:r>
              <a:rPr lang="ru-RU" dirty="0" err="1"/>
              <a:t>една</a:t>
            </a:r>
            <a:r>
              <a:rPr lang="ru-RU" dirty="0"/>
              <a:t> – две </a:t>
            </a:r>
            <a:r>
              <a:rPr lang="ru-RU" dirty="0" err="1"/>
              <a:t>седмици</a:t>
            </a:r>
            <a:r>
              <a:rPr lang="ru-RU" dirty="0"/>
              <a:t>.</a:t>
            </a:r>
          </a:p>
          <a:p>
            <a:pPr lvl="1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91110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6426" y="0"/>
            <a:ext cx="8229600" cy="1143000"/>
          </a:xfrm>
        </p:spPr>
        <p:txBody>
          <a:bodyPr/>
          <a:lstStyle/>
          <a:p>
            <a:r>
              <a:rPr lang="bg-BG" dirty="0"/>
              <a:t>Кожни прояви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42156"/>
            <a:ext cx="3051026" cy="445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2156"/>
            <a:ext cx="5715000" cy="445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895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56"/>
            <a:ext cx="8229600" cy="1143000"/>
          </a:xfrm>
        </p:spPr>
        <p:txBody>
          <a:bodyPr/>
          <a:lstStyle/>
          <a:p>
            <a:r>
              <a:rPr lang="bg-BG" dirty="0"/>
              <a:t>Лабораторни 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4461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Както</a:t>
            </a:r>
            <a:r>
              <a:rPr lang="ru-RU" dirty="0"/>
              <a:t> при много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ревматологични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симптоми</a:t>
            </a:r>
            <a:r>
              <a:rPr lang="ru-RU" dirty="0"/>
              <a:t> на системно </a:t>
            </a:r>
            <a:r>
              <a:rPr lang="ru-RU" dirty="0" err="1"/>
              <a:t>възпаление</a:t>
            </a:r>
            <a:r>
              <a:rPr lang="ru-RU" dirty="0"/>
              <a:t> се </a:t>
            </a:r>
            <a:r>
              <a:rPr lang="ru-RU" dirty="0" err="1"/>
              <a:t>наблюдават</a:t>
            </a:r>
            <a:r>
              <a:rPr lang="ru-RU" dirty="0"/>
              <a:t> при почти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, с </a:t>
            </a:r>
            <a:r>
              <a:rPr lang="ru-RU" dirty="0" err="1"/>
              <a:t>изключение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с хорея.</a:t>
            </a:r>
          </a:p>
          <a:p>
            <a:r>
              <a:rPr lang="ru-RU" dirty="0"/>
              <a:t>При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белези</a:t>
            </a:r>
            <a:r>
              <a:rPr lang="ru-RU" dirty="0"/>
              <a:t> за </a:t>
            </a:r>
            <a:r>
              <a:rPr lang="ru-RU" dirty="0" err="1"/>
              <a:t>гърлена</a:t>
            </a:r>
            <a:r>
              <a:rPr lang="ru-RU" dirty="0"/>
              <a:t> инфекция и </a:t>
            </a:r>
            <a:r>
              <a:rPr lang="ru-RU" dirty="0" err="1"/>
              <a:t>стрептококът</a:t>
            </a:r>
            <a:r>
              <a:rPr lang="ru-RU" dirty="0"/>
              <a:t> от </a:t>
            </a:r>
            <a:r>
              <a:rPr lang="ru-RU" dirty="0" err="1"/>
              <a:t>гърлото</a:t>
            </a:r>
            <a:r>
              <a:rPr lang="ru-RU" dirty="0"/>
              <a:t> е </a:t>
            </a:r>
            <a:r>
              <a:rPr lang="ru-RU" dirty="0" err="1"/>
              <a:t>елиминиран</a:t>
            </a:r>
            <a:r>
              <a:rPr lang="ru-RU" dirty="0"/>
              <a:t> от </a:t>
            </a:r>
            <a:r>
              <a:rPr lang="ru-RU" dirty="0" err="1"/>
              <a:t>имунната</a:t>
            </a:r>
            <a:r>
              <a:rPr lang="ru-RU" dirty="0"/>
              <a:t> система </a:t>
            </a:r>
            <a:r>
              <a:rPr lang="ru-RU" dirty="0" err="1"/>
              <a:t>към</a:t>
            </a:r>
            <a:r>
              <a:rPr lang="ru-RU" dirty="0"/>
              <a:t> момента на </a:t>
            </a:r>
            <a:r>
              <a:rPr lang="ru-RU" dirty="0" err="1"/>
              <a:t>началото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. </a:t>
            </a:r>
          </a:p>
          <a:p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кръвни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показват</a:t>
            </a:r>
            <a:r>
              <a:rPr lang="ru-RU" dirty="0"/>
              <a:t> антитела </a:t>
            </a:r>
            <a:r>
              <a:rPr lang="ru-RU" dirty="0" err="1"/>
              <a:t>срещу</a:t>
            </a:r>
            <a:r>
              <a:rPr lang="ru-RU" dirty="0"/>
              <a:t> </a:t>
            </a:r>
            <a:r>
              <a:rPr lang="ru-RU" dirty="0" err="1"/>
              <a:t>стрептококите</a:t>
            </a:r>
            <a:r>
              <a:rPr lang="ru-RU" dirty="0"/>
              <a:t>,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не е </a:t>
            </a:r>
            <a:r>
              <a:rPr lang="ru-RU" dirty="0" err="1"/>
              <a:t>забелязал</a:t>
            </a:r>
            <a:r>
              <a:rPr lang="ru-RU" dirty="0"/>
              <a:t> и не помни </a:t>
            </a:r>
            <a:r>
              <a:rPr lang="ru-RU" dirty="0" err="1"/>
              <a:t>признаци</a:t>
            </a:r>
            <a:r>
              <a:rPr lang="ru-RU" dirty="0"/>
              <a:t> на инфекция на </a:t>
            </a:r>
            <a:r>
              <a:rPr lang="ru-RU" dirty="0" err="1"/>
              <a:t>гърлото</a:t>
            </a:r>
            <a:r>
              <a:rPr lang="ru-RU" dirty="0"/>
              <a:t>. </a:t>
            </a:r>
            <a:r>
              <a:rPr lang="ru-RU" dirty="0" err="1"/>
              <a:t>Повишените</a:t>
            </a:r>
            <a:r>
              <a:rPr lang="ru-RU" dirty="0"/>
              <a:t> </a:t>
            </a:r>
            <a:r>
              <a:rPr lang="ru-RU" dirty="0" err="1"/>
              <a:t>титри</a:t>
            </a:r>
            <a:r>
              <a:rPr lang="ru-RU" dirty="0"/>
              <a:t> (нива) на </a:t>
            </a:r>
            <a:r>
              <a:rPr lang="ru-RU" dirty="0" err="1"/>
              <a:t>тези</a:t>
            </a:r>
            <a:r>
              <a:rPr lang="ru-RU" dirty="0"/>
              <a:t> антитела, </a:t>
            </a:r>
            <a:r>
              <a:rPr lang="ru-RU" dirty="0" err="1"/>
              <a:t>познати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антистрептолизинови</a:t>
            </a:r>
            <a:r>
              <a:rPr lang="ru-RU" dirty="0"/>
              <a:t> (AST) или DNA-за B,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намерени</a:t>
            </a:r>
            <a:r>
              <a:rPr lang="ru-RU" dirty="0"/>
              <a:t> при </a:t>
            </a:r>
            <a:r>
              <a:rPr lang="ru-RU" dirty="0" err="1"/>
              <a:t>кръвни</a:t>
            </a:r>
            <a:r>
              <a:rPr lang="ru-RU" dirty="0"/>
              <a:t> </a:t>
            </a:r>
            <a:r>
              <a:rPr lang="ru-RU" dirty="0" err="1"/>
              <a:t>тестове</a:t>
            </a:r>
            <a:r>
              <a:rPr lang="ru-RU" dirty="0"/>
              <a:t> 2-4 </a:t>
            </a:r>
            <a:r>
              <a:rPr lang="ru-RU" dirty="0" err="1"/>
              <a:t>седмици</a:t>
            </a:r>
            <a:r>
              <a:rPr lang="ru-RU" dirty="0"/>
              <a:t> </a:t>
            </a:r>
            <a:r>
              <a:rPr lang="ru-RU" dirty="0" err="1"/>
              <a:t>по-късно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Високите</a:t>
            </a:r>
            <a:r>
              <a:rPr lang="ru-RU" dirty="0"/>
              <a:t> </a:t>
            </a:r>
            <a:r>
              <a:rPr lang="ru-RU" dirty="0" err="1"/>
              <a:t>титри</a:t>
            </a:r>
            <a:r>
              <a:rPr lang="ru-RU" dirty="0"/>
              <a:t> </a:t>
            </a:r>
            <a:r>
              <a:rPr lang="ru-RU" dirty="0" err="1"/>
              <a:t>показват</a:t>
            </a:r>
            <a:r>
              <a:rPr lang="ru-RU" dirty="0"/>
              <a:t> </a:t>
            </a:r>
            <a:r>
              <a:rPr lang="ru-RU" dirty="0" err="1"/>
              <a:t>скорошна</a:t>
            </a:r>
            <a:r>
              <a:rPr lang="ru-RU" dirty="0"/>
              <a:t> инфекция, но </a:t>
            </a:r>
            <a:r>
              <a:rPr lang="ru-RU" dirty="0" err="1"/>
              <a:t>няма</a:t>
            </a:r>
            <a:r>
              <a:rPr lang="ru-RU" dirty="0"/>
              <a:t> доказана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. </a:t>
            </a:r>
            <a:r>
              <a:rPr lang="ru-RU" dirty="0" err="1"/>
              <a:t>Високо</a:t>
            </a:r>
            <a:r>
              <a:rPr lang="ru-RU" dirty="0"/>
              <a:t> AST или DNA-за B </a:t>
            </a:r>
            <a:r>
              <a:rPr lang="ru-RU" dirty="0" err="1"/>
              <a:t>означава</a:t>
            </a:r>
            <a:r>
              <a:rPr lang="ru-RU" dirty="0"/>
              <a:t>, </a:t>
            </a:r>
            <a:r>
              <a:rPr lang="ru-RU" dirty="0" err="1"/>
              <a:t>предхождаща</a:t>
            </a:r>
            <a:r>
              <a:rPr lang="ru-RU" dirty="0"/>
              <a:t> </a:t>
            </a:r>
            <a:r>
              <a:rPr lang="ru-RU" dirty="0" err="1"/>
              <a:t>среща</a:t>
            </a:r>
            <a:r>
              <a:rPr lang="ru-RU" dirty="0"/>
              <a:t> с </a:t>
            </a:r>
            <a:r>
              <a:rPr lang="ru-RU" dirty="0" err="1"/>
              <a:t>бактерията</a:t>
            </a:r>
            <a:r>
              <a:rPr lang="ru-RU" dirty="0"/>
              <a:t> и </a:t>
            </a:r>
            <a:r>
              <a:rPr lang="ru-RU" dirty="0" err="1"/>
              <a:t>стимулация</a:t>
            </a:r>
            <a:r>
              <a:rPr lang="ru-RU" dirty="0"/>
              <a:t> на </a:t>
            </a:r>
            <a:r>
              <a:rPr lang="ru-RU" dirty="0" err="1"/>
              <a:t>имунната</a:t>
            </a:r>
            <a:r>
              <a:rPr lang="ru-RU" dirty="0"/>
              <a:t> система да </a:t>
            </a:r>
            <a:r>
              <a:rPr lang="ru-RU" dirty="0" err="1"/>
              <a:t>образува</a:t>
            </a:r>
            <a:r>
              <a:rPr lang="ru-RU" dirty="0"/>
              <a:t> антитела, и само по себе си не </a:t>
            </a:r>
            <a:r>
              <a:rPr lang="ru-RU" dirty="0" err="1"/>
              <a:t>поставя</a:t>
            </a:r>
            <a:r>
              <a:rPr lang="ru-RU" dirty="0"/>
              <a:t> диагноза </a:t>
            </a:r>
            <a:r>
              <a:rPr lang="ru-RU" dirty="0" err="1"/>
              <a:t>ревматизъм</a:t>
            </a:r>
            <a:r>
              <a:rPr lang="ru-RU" dirty="0"/>
              <a:t> при </a:t>
            </a:r>
            <a:r>
              <a:rPr lang="ru-RU" dirty="0" err="1"/>
              <a:t>безсимптомни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. В </a:t>
            </a:r>
            <a:r>
              <a:rPr lang="ru-RU" dirty="0" err="1"/>
              <a:t>тези</a:t>
            </a:r>
            <a:r>
              <a:rPr lang="ru-RU" dirty="0"/>
              <a:t> случаи </a:t>
            </a:r>
            <a:r>
              <a:rPr lang="ru-RU" dirty="0" err="1"/>
              <a:t>антибиотично</a:t>
            </a:r>
            <a:r>
              <a:rPr lang="ru-RU" dirty="0"/>
              <a:t> лечение по правило не е необходимо. </a:t>
            </a:r>
          </a:p>
          <a:p>
            <a:pPr lvl="1"/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нормални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само с хорея,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затруднява</a:t>
            </a:r>
            <a:r>
              <a:rPr lang="ru-RU" dirty="0"/>
              <a:t> </a:t>
            </a:r>
            <a:r>
              <a:rPr lang="ru-RU" dirty="0" err="1"/>
              <a:t>диагнозата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84093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Терапия на </a:t>
            </a:r>
            <a:r>
              <a:rPr lang="ru-RU" dirty="0" err="1"/>
              <a:t>ревматизъм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55000" lnSpcReduction="20000"/>
          </a:bodyPr>
          <a:lstStyle/>
          <a:p>
            <a:r>
              <a:rPr lang="ru-RU" sz="4400" b="1" i="1" dirty="0"/>
              <a:t>Лечение на </a:t>
            </a:r>
            <a:r>
              <a:rPr lang="ru-RU" sz="4400" b="1" i="1" dirty="0" err="1"/>
              <a:t>стрептококовата</a:t>
            </a:r>
            <a:r>
              <a:rPr lang="ru-RU" sz="4400" b="1" i="1" dirty="0"/>
              <a:t> инфекция, </a:t>
            </a:r>
            <a:r>
              <a:rPr lang="ru-RU" sz="4400" b="1" i="1" dirty="0" err="1"/>
              <a:t>която</a:t>
            </a:r>
            <a:r>
              <a:rPr lang="ru-RU" sz="4400" b="1" i="1" dirty="0"/>
              <a:t> е довела до </a:t>
            </a:r>
            <a:r>
              <a:rPr lang="ru-RU" sz="4400" b="1" i="1" dirty="0" err="1"/>
              <a:t>заболяването</a:t>
            </a:r>
            <a:r>
              <a:rPr lang="ru-RU" sz="4400" b="1" i="1" dirty="0"/>
              <a:t>- </a:t>
            </a:r>
            <a:r>
              <a:rPr lang="ru-RU" sz="4400" b="1" i="1" dirty="0" err="1"/>
              <a:t>пеницилинови</a:t>
            </a:r>
            <a:r>
              <a:rPr lang="ru-RU" sz="4400" b="1" i="1" dirty="0"/>
              <a:t> </a:t>
            </a:r>
            <a:r>
              <a:rPr lang="ru-RU" sz="4400" b="1" i="1" dirty="0" err="1"/>
              <a:t>препарати</a:t>
            </a:r>
            <a:r>
              <a:rPr lang="ru-RU" sz="4400" b="1" i="1" dirty="0"/>
              <a:t>, а при </a:t>
            </a:r>
            <a:r>
              <a:rPr lang="ru-RU" sz="4400" b="1" i="1" dirty="0" err="1"/>
              <a:t>алергия</a:t>
            </a:r>
            <a:r>
              <a:rPr lang="ru-RU" sz="4400" b="1" i="1" dirty="0"/>
              <a:t>- </a:t>
            </a:r>
            <a:r>
              <a:rPr lang="ru-RU" sz="4400" b="1" i="1" dirty="0" err="1"/>
              <a:t>макролиди</a:t>
            </a:r>
            <a:r>
              <a:rPr lang="ru-RU" sz="4400" b="1" i="1" dirty="0"/>
              <a:t>.</a:t>
            </a:r>
            <a:endParaRPr lang="ru-RU" sz="4400" b="1" dirty="0"/>
          </a:p>
          <a:p>
            <a:r>
              <a:rPr lang="ru-RU" sz="4400" b="1" i="1" dirty="0"/>
              <a:t>Лечение на </a:t>
            </a:r>
            <a:r>
              <a:rPr lang="ru-RU" sz="4400" b="1" i="1" dirty="0" err="1"/>
              <a:t>острата</a:t>
            </a:r>
            <a:r>
              <a:rPr lang="ru-RU" sz="4400" b="1" i="1" dirty="0"/>
              <a:t> фаза на </a:t>
            </a:r>
            <a:r>
              <a:rPr lang="ru-RU" sz="4400" b="1" i="1" dirty="0" err="1"/>
              <a:t>ревматизъм</a:t>
            </a:r>
            <a:r>
              <a:rPr lang="ru-RU" sz="4400" b="1" dirty="0"/>
              <a:t>.</a:t>
            </a:r>
          </a:p>
          <a:p>
            <a:pPr lvl="1"/>
            <a:r>
              <a:rPr lang="ru-RU" dirty="0" err="1"/>
              <a:t>Прилагат</a:t>
            </a:r>
            <a:r>
              <a:rPr lang="ru-RU" dirty="0"/>
              <a:t> се </a:t>
            </a:r>
            <a:r>
              <a:rPr lang="ru-RU" dirty="0" err="1">
                <a:solidFill>
                  <a:srgbClr val="FF0000"/>
                </a:solidFill>
              </a:rPr>
              <a:t>противовъзпалителни</a:t>
            </a:r>
            <a:r>
              <a:rPr lang="ru-RU" dirty="0">
                <a:solidFill>
                  <a:srgbClr val="FF0000"/>
                </a:solidFill>
              </a:rPr>
              <a:t> средства </a:t>
            </a:r>
            <a:r>
              <a:rPr lang="ru-RU" dirty="0"/>
              <a:t>за </a:t>
            </a:r>
            <a:r>
              <a:rPr lang="ru-RU" dirty="0" err="1"/>
              <a:t>контрол</a:t>
            </a:r>
            <a:r>
              <a:rPr lang="ru-RU" dirty="0"/>
              <a:t> над артрита, </a:t>
            </a:r>
            <a:r>
              <a:rPr lang="ru-RU" dirty="0" err="1"/>
              <a:t>треската</a:t>
            </a:r>
            <a:r>
              <a:rPr lang="ru-RU" dirty="0"/>
              <a:t> и </a:t>
            </a:r>
            <a:r>
              <a:rPr lang="ru-RU" dirty="0" err="1"/>
              <a:t>другите</a:t>
            </a:r>
            <a:r>
              <a:rPr lang="ru-RU" dirty="0"/>
              <a:t> остри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салицилати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че е </a:t>
            </a:r>
            <a:r>
              <a:rPr lang="ru-RU" dirty="0" err="1"/>
              <a:t>възможно</a:t>
            </a:r>
            <a:r>
              <a:rPr lang="ru-RU" dirty="0"/>
              <a:t> и приложение на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нестероидни</a:t>
            </a:r>
            <a:r>
              <a:rPr lang="ru-RU" dirty="0"/>
              <a:t> </a:t>
            </a:r>
            <a:r>
              <a:rPr lang="ru-RU" dirty="0" err="1"/>
              <a:t>противовъзпалителни</a:t>
            </a:r>
            <a:r>
              <a:rPr lang="ru-RU" dirty="0"/>
              <a:t>. </a:t>
            </a:r>
            <a:r>
              <a:rPr lang="ru-RU" dirty="0" err="1"/>
              <a:t>Стероиди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, при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нестероидните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не </a:t>
            </a:r>
            <a:r>
              <a:rPr lang="ru-RU" dirty="0" err="1"/>
              <a:t>са</a:t>
            </a:r>
            <a:r>
              <a:rPr lang="ru-RU" dirty="0"/>
              <a:t> дали </a:t>
            </a:r>
            <a:r>
              <a:rPr lang="ru-RU" dirty="0" err="1"/>
              <a:t>добър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Режимът</a:t>
            </a:r>
            <a:r>
              <a:rPr lang="ru-RU" dirty="0">
                <a:solidFill>
                  <a:srgbClr val="FF0000"/>
                </a:solidFill>
              </a:rPr>
              <a:t> на легло </a:t>
            </a:r>
            <a:r>
              <a:rPr lang="ru-RU" dirty="0"/>
              <a:t>е традиционна част от </a:t>
            </a:r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ревматизъм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кардит. На </a:t>
            </a:r>
            <a:r>
              <a:rPr lang="ru-RU" dirty="0" err="1"/>
              <a:t>болните</a:t>
            </a:r>
            <a:r>
              <a:rPr lang="ru-RU" dirty="0"/>
              <a:t> се </a:t>
            </a:r>
            <a:r>
              <a:rPr lang="ru-RU" dirty="0" err="1"/>
              <a:t>препоръчва</a:t>
            </a:r>
            <a:r>
              <a:rPr lang="ru-RU" dirty="0"/>
              <a:t> да </a:t>
            </a:r>
            <a:r>
              <a:rPr lang="ru-RU" dirty="0" err="1"/>
              <a:t>почиват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острата</a:t>
            </a:r>
            <a:r>
              <a:rPr lang="ru-RU" dirty="0"/>
              <a:t> фаза на </a:t>
            </a:r>
            <a:r>
              <a:rPr lang="ru-RU" dirty="0" err="1"/>
              <a:t>заболяването</a:t>
            </a:r>
            <a:r>
              <a:rPr lang="ru-RU" dirty="0"/>
              <a:t> и постепенно да </a:t>
            </a:r>
            <a:r>
              <a:rPr lang="ru-RU" dirty="0" err="1"/>
              <a:t>повишават</a:t>
            </a:r>
            <a:r>
              <a:rPr lang="ru-RU" dirty="0"/>
              <a:t> </a:t>
            </a:r>
            <a:r>
              <a:rPr lang="ru-RU" dirty="0" err="1"/>
              <a:t>активността</a:t>
            </a:r>
            <a:r>
              <a:rPr lang="ru-RU" dirty="0"/>
              <a:t> си след </a:t>
            </a:r>
            <a:r>
              <a:rPr lang="ru-RU" dirty="0" err="1"/>
              <a:t>преминаването</a:t>
            </a:r>
            <a:r>
              <a:rPr lang="ru-RU" dirty="0"/>
              <a:t> й.</a:t>
            </a:r>
          </a:p>
          <a:p>
            <a:pPr lvl="1"/>
            <a:r>
              <a:rPr lang="ru-RU" dirty="0" err="1"/>
              <a:t>Хореята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се </a:t>
            </a:r>
            <a:r>
              <a:rPr lang="ru-RU" dirty="0" err="1"/>
              <a:t>третира</a:t>
            </a:r>
            <a:r>
              <a:rPr lang="ru-RU" dirty="0"/>
              <a:t> консервативно в </a:t>
            </a:r>
            <a:r>
              <a:rPr lang="ru-RU" dirty="0">
                <a:solidFill>
                  <a:srgbClr val="FF0000"/>
                </a:solidFill>
              </a:rPr>
              <a:t>спокойна, </a:t>
            </a:r>
            <a:r>
              <a:rPr lang="ru-RU" dirty="0" err="1">
                <a:solidFill>
                  <a:srgbClr val="FF0000"/>
                </a:solidFill>
              </a:rPr>
              <a:t>нестимулираща</a:t>
            </a:r>
            <a:r>
              <a:rPr lang="ru-RU" dirty="0">
                <a:solidFill>
                  <a:srgbClr val="FF0000"/>
                </a:solidFill>
              </a:rPr>
              <a:t> среда</a:t>
            </a:r>
            <a:r>
              <a:rPr lang="ru-RU" dirty="0"/>
              <a:t>. При нужда от </a:t>
            </a:r>
            <a:r>
              <a:rPr lang="ru-RU" dirty="0" err="1"/>
              <a:t>седация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валпроева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. При рефрактерна на лечение хорея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интравенозен</a:t>
            </a:r>
            <a:r>
              <a:rPr lang="ru-RU" dirty="0"/>
              <a:t> глобулин, </a:t>
            </a:r>
            <a:r>
              <a:rPr lang="ru-RU" dirty="0" err="1"/>
              <a:t>стероиди</a:t>
            </a:r>
            <a:r>
              <a:rPr lang="ru-RU" dirty="0"/>
              <a:t> и </a:t>
            </a:r>
            <a:r>
              <a:rPr lang="ru-RU" dirty="0" err="1"/>
              <a:t>плазмафереза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сигурен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не е доказан.</a:t>
            </a:r>
          </a:p>
          <a:p>
            <a:r>
              <a:rPr lang="ru-RU" sz="4400" b="1" i="1" dirty="0"/>
              <a:t>Лечение на кардита</a:t>
            </a:r>
            <a:endParaRPr lang="ru-RU" sz="4400" b="1" dirty="0"/>
          </a:p>
          <a:p>
            <a:pPr lvl="1"/>
            <a:r>
              <a:rPr lang="ru-RU" dirty="0" err="1"/>
              <a:t>Почивката</a:t>
            </a:r>
            <a:r>
              <a:rPr lang="ru-RU" dirty="0"/>
              <a:t> на легло е </a:t>
            </a:r>
            <a:r>
              <a:rPr lang="ru-RU" dirty="0" err="1"/>
              <a:t>съществена</a:t>
            </a:r>
            <a:r>
              <a:rPr lang="ru-RU" dirty="0"/>
              <a:t> при </a:t>
            </a:r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наличие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лечението</a:t>
            </a:r>
            <a:r>
              <a:rPr lang="ru-RU" dirty="0"/>
              <a:t> е </a:t>
            </a:r>
            <a:r>
              <a:rPr lang="ru-RU" dirty="0" err="1"/>
              <a:t>конвенционално</a:t>
            </a:r>
            <a:r>
              <a:rPr lang="ru-RU" dirty="0"/>
              <a:t>. </a:t>
            </a:r>
            <a:r>
              <a:rPr lang="ru-RU" dirty="0" err="1"/>
              <a:t>Диуретиците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основни</a:t>
            </a:r>
            <a:r>
              <a:rPr lang="ru-RU" dirty="0"/>
              <a:t> в </a:t>
            </a:r>
            <a:r>
              <a:rPr lang="ru-RU" dirty="0" err="1"/>
              <a:t>терапията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тежък</a:t>
            </a:r>
            <a:r>
              <a:rPr lang="ru-RU" dirty="0"/>
              <a:t> кардит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стероиди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миокардит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внимава</a:t>
            </a:r>
            <a:r>
              <a:rPr lang="ru-RU" dirty="0"/>
              <a:t> за </a:t>
            </a:r>
            <a:r>
              <a:rPr lang="ru-RU" dirty="0" err="1"/>
              <a:t>поява</a:t>
            </a:r>
            <a:r>
              <a:rPr lang="ru-RU" dirty="0"/>
              <a:t> на аритмии.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2234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Профилактика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Първичната</a:t>
            </a:r>
            <a:r>
              <a:rPr lang="ru-RU" dirty="0"/>
              <a:t> профилактика лечение на </a:t>
            </a:r>
            <a:r>
              <a:rPr lang="ru-RU" dirty="0" err="1"/>
              <a:t>инфекциозни</a:t>
            </a:r>
            <a:r>
              <a:rPr lang="ru-RU" dirty="0"/>
              <a:t> огнища (</a:t>
            </a:r>
            <a:r>
              <a:rPr lang="ru-RU" dirty="0" err="1"/>
              <a:t>тонзлитит</a:t>
            </a:r>
            <a:r>
              <a:rPr lang="ru-RU" dirty="0"/>
              <a:t>, </a:t>
            </a:r>
            <a:r>
              <a:rPr lang="ru-RU" dirty="0" err="1"/>
              <a:t>гранулом</a:t>
            </a:r>
            <a:r>
              <a:rPr lang="ru-RU" dirty="0"/>
              <a:t>, отит, </a:t>
            </a:r>
            <a:r>
              <a:rPr lang="ru-RU" dirty="0" err="1"/>
              <a:t>синуит</a:t>
            </a:r>
            <a:r>
              <a:rPr lang="ru-RU" dirty="0"/>
              <a:t>, фарингит), </a:t>
            </a:r>
            <a:r>
              <a:rPr lang="ru-RU" dirty="0" err="1"/>
              <a:t>избягване</a:t>
            </a:r>
            <a:r>
              <a:rPr lang="ru-RU" dirty="0"/>
              <a:t> на влага, простуда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увреждащи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Вторичната</a:t>
            </a:r>
            <a:r>
              <a:rPr lang="ru-RU" dirty="0"/>
              <a:t> профилактика </a:t>
            </a:r>
            <a:r>
              <a:rPr lang="ru-RU" dirty="0" err="1"/>
              <a:t>изисква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трайна</a:t>
            </a:r>
            <a:r>
              <a:rPr lang="ru-RU" dirty="0"/>
              <a:t> санация на </a:t>
            </a:r>
            <a:r>
              <a:rPr lang="ru-RU" dirty="0" err="1"/>
              <a:t>инфекциозните</a:t>
            </a:r>
            <a:r>
              <a:rPr lang="ru-RU" dirty="0"/>
              <a:t> огнища, </a:t>
            </a:r>
            <a:r>
              <a:rPr lang="ru-RU" dirty="0" err="1">
                <a:solidFill>
                  <a:srgbClr val="FF0000"/>
                </a:solidFill>
              </a:rPr>
              <a:t>пеницилинова</a:t>
            </a:r>
            <a:r>
              <a:rPr lang="ru-RU" dirty="0">
                <a:solidFill>
                  <a:srgbClr val="FF0000"/>
                </a:solidFill>
              </a:rPr>
              <a:t> профилактика с депо-</a:t>
            </a:r>
            <a:r>
              <a:rPr lang="ru-RU" dirty="0" err="1">
                <a:solidFill>
                  <a:srgbClr val="FF0000"/>
                </a:solidFill>
              </a:rPr>
              <a:t>препарати</a:t>
            </a:r>
            <a:r>
              <a:rPr lang="ru-RU" dirty="0">
                <a:solidFill>
                  <a:srgbClr val="FF0000"/>
                </a:solidFill>
              </a:rPr>
              <a:t> за минимум 5 </a:t>
            </a:r>
            <a:r>
              <a:rPr lang="ru-RU" dirty="0" err="1">
                <a:solidFill>
                  <a:srgbClr val="FF0000"/>
                </a:solidFill>
              </a:rPr>
              <a:t>години</a:t>
            </a:r>
            <a:r>
              <a:rPr lang="ru-RU" dirty="0"/>
              <a:t>, </a:t>
            </a:r>
            <a:r>
              <a:rPr lang="ru-RU" dirty="0" err="1"/>
              <a:t>закалителни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, </a:t>
            </a:r>
            <a:r>
              <a:rPr lang="ru-RU" dirty="0" err="1"/>
              <a:t>санаториално-климатично</a:t>
            </a:r>
            <a:r>
              <a:rPr lang="ru-RU" dirty="0"/>
              <a:t> лечение. </a:t>
            </a:r>
          </a:p>
          <a:p>
            <a:r>
              <a:rPr lang="ru-RU" dirty="0" err="1"/>
              <a:t>Профилактиката</a:t>
            </a:r>
            <a:r>
              <a:rPr lang="ru-RU" dirty="0"/>
              <a:t> се </a:t>
            </a:r>
            <a:r>
              <a:rPr lang="ru-RU" dirty="0" err="1"/>
              <a:t>извършва</a:t>
            </a:r>
            <a:r>
              <a:rPr lang="ru-RU" dirty="0"/>
              <a:t> с </a:t>
            </a:r>
            <a:r>
              <a:rPr lang="ru-RU" dirty="0" err="1"/>
              <a:t>пеницилин</a:t>
            </a:r>
            <a:r>
              <a:rPr lang="ru-RU" dirty="0"/>
              <a:t>, а при наличие на </a:t>
            </a:r>
            <a:r>
              <a:rPr lang="ru-RU" dirty="0" err="1"/>
              <a:t>алергия</a:t>
            </a:r>
            <a:r>
              <a:rPr lang="ru-RU" dirty="0"/>
              <a:t> – с </a:t>
            </a:r>
            <a:r>
              <a:rPr lang="ru-RU" dirty="0" err="1"/>
              <a:t>еритромицин</a:t>
            </a:r>
            <a:r>
              <a:rPr lang="ru-RU" dirty="0"/>
              <a:t>.</a:t>
            </a:r>
            <a:endParaRPr lang="bg-BG" dirty="0"/>
          </a:p>
          <a:p>
            <a:r>
              <a:rPr lang="ru-RU" dirty="0" err="1"/>
              <a:t>Преболедувалите</a:t>
            </a:r>
            <a:r>
              <a:rPr lang="ru-RU" dirty="0"/>
              <a:t> от </a:t>
            </a:r>
            <a:r>
              <a:rPr lang="ru-RU" dirty="0" err="1"/>
              <a:t>ревматизъм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подлежат на </a:t>
            </a:r>
            <a:r>
              <a:rPr lang="ru-RU" dirty="0" err="1"/>
              <a:t>диспансерно</a:t>
            </a:r>
            <a:r>
              <a:rPr lang="ru-RU" dirty="0"/>
              <a:t> лечение, наблюдение и </a:t>
            </a:r>
            <a:r>
              <a:rPr lang="ru-RU" dirty="0" err="1"/>
              <a:t>контрол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срокът</a:t>
            </a:r>
            <a:r>
              <a:rPr lang="ru-RU" dirty="0"/>
              <a:t> за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от </a:t>
            </a:r>
            <a:r>
              <a:rPr lang="ru-RU" dirty="0" err="1"/>
              <a:t>лекар</a:t>
            </a:r>
            <a:r>
              <a:rPr lang="ru-RU" dirty="0"/>
              <a:t>-ревматолог. </a:t>
            </a:r>
          </a:p>
        </p:txBody>
      </p:sp>
    </p:spTree>
    <p:extLst>
      <p:ext uri="{BB962C8B-B14F-4D97-AF65-F5344CB8AC3E}">
        <p14:creationId xmlns:p14="http://schemas.microsoft.com/office/powerpoint/2010/main" val="2208013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/>
              <a:t>Зависи от наличието на траен ревматичен сърдечен порок(РСП) или трайни невологични увреди.</a:t>
            </a:r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/>
              <a:t>Лечението на всеки пристъп- задължително в болнично заведение.</a:t>
            </a:r>
          </a:p>
        </p:txBody>
      </p:sp>
    </p:spTree>
    <p:extLst>
      <p:ext uri="{BB962C8B-B14F-4D97-AF65-F5344CB8AC3E}">
        <p14:creationId xmlns:p14="http://schemas.microsoft.com/office/powerpoint/2010/main" val="1382088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1591</Words>
  <Application>Microsoft Office PowerPoint</Application>
  <PresentationFormat>Презентация на цял екран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тема</vt:lpstr>
      <vt:lpstr>Ревматизъм</vt:lpstr>
      <vt:lpstr>Определние:</vt:lpstr>
      <vt:lpstr>Епидемиология и етиология</vt:lpstr>
      <vt:lpstr>Епидемиология</vt:lpstr>
      <vt:lpstr>Патогенеза:</vt:lpstr>
      <vt:lpstr>Презентация на PowerPoint</vt:lpstr>
      <vt:lpstr>Еволюция</vt:lpstr>
      <vt:lpstr>Форми на протичане:</vt:lpstr>
      <vt:lpstr>Клиника:</vt:lpstr>
      <vt:lpstr>Най-важните признаци на ревматичния пристъп:  </vt:lpstr>
      <vt:lpstr>Полиартрит</vt:lpstr>
      <vt:lpstr>Полиартрит</vt:lpstr>
      <vt:lpstr>Кардит</vt:lpstr>
      <vt:lpstr>Хорея</vt:lpstr>
      <vt:lpstr>Кожни прояви</vt:lpstr>
      <vt:lpstr>Кожни прояви</vt:lpstr>
      <vt:lpstr>Лабораторни изследвания</vt:lpstr>
      <vt:lpstr>Терапия на ревматизъм: </vt:lpstr>
      <vt:lpstr>Профилактика</vt:lpstr>
      <vt:lpstr>Прогноза: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Изследване на сърдечно болен</dc:title>
  <dc:creator>BG</dc:creator>
  <cp:lastModifiedBy>fandango</cp:lastModifiedBy>
  <cp:revision>49</cp:revision>
  <dcterms:created xsi:type="dcterms:W3CDTF">2018-03-25T09:33:09Z</dcterms:created>
  <dcterms:modified xsi:type="dcterms:W3CDTF">2023-05-11T07:46:19Z</dcterms:modified>
</cp:coreProperties>
</file>