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Бъбречна туберкулоза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6A4E58A1-D30F-93B5-5E40-848A097391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Туберкулозата</a:t>
            </a:r>
            <a:r>
              <a:rPr lang="ru-RU" dirty="0"/>
              <a:t> е </a:t>
            </a:r>
            <a:r>
              <a:rPr lang="ru-RU" dirty="0" err="1"/>
              <a:t>бактериално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с </a:t>
            </a:r>
            <a:r>
              <a:rPr lang="ru-RU" dirty="0" err="1"/>
              <a:t>причинител</a:t>
            </a:r>
            <a:r>
              <a:rPr lang="ru-RU" dirty="0"/>
              <a:t> </a:t>
            </a:r>
            <a:r>
              <a:rPr lang="ru-RU" dirty="0" err="1"/>
              <a:t>Мicobacterium</a:t>
            </a:r>
            <a:r>
              <a:rPr lang="ru-RU" dirty="0"/>
              <a:t> </a:t>
            </a:r>
            <a:r>
              <a:rPr lang="ru-RU" dirty="0" err="1"/>
              <a:t>tuberculosis</a:t>
            </a:r>
            <a:r>
              <a:rPr lang="ru-RU" dirty="0"/>
              <a:t>. </a:t>
            </a:r>
          </a:p>
          <a:p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инфекцията</a:t>
            </a:r>
            <a:r>
              <a:rPr lang="ru-RU" dirty="0"/>
              <a:t> се </a:t>
            </a:r>
            <a:r>
              <a:rPr lang="ru-RU" dirty="0" err="1"/>
              <a:t>развива</a:t>
            </a:r>
            <a:r>
              <a:rPr lang="ru-RU" dirty="0"/>
              <a:t> в белите </a:t>
            </a:r>
            <a:r>
              <a:rPr lang="ru-RU" dirty="0" err="1"/>
              <a:t>дробове</a:t>
            </a:r>
            <a:r>
              <a:rPr lang="ru-RU" dirty="0"/>
              <a:t> и се </a:t>
            </a:r>
            <a:r>
              <a:rPr lang="ru-RU" dirty="0" err="1"/>
              <a:t>разпространява</a:t>
            </a:r>
            <a:r>
              <a:rPr lang="ru-RU" dirty="0"/>
              <a:t> по </a:t>
            </a:r>
            <a:r>
              <a:rPr lang="ru-RU" dirty="0" err="1"/>
              <a:t>въздушно</a:t>
            </a:r>
            <a:r>
              <a:rPr lang="ru-RU" dirty="0"/>
              <a:t>-капков </a:t>
            </a:r>
            <a:r>
              <a:rPr lang="ru-RU" dirty="0" err="1"/>
              <a:t>път</a:t>
            </a:r>
            <a:r>
              <a:rPr lang="ru-RU" dirty="0"/>
              <a:t>. </a:t>
            </a:r>
          </a:p>
          <a:p>
            <a:r>
              <a:rPr lang="ru-RU" dirty="0" err="1"/>
              <a:t>Урогениталната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 е </a:t>
            </a:r>
            <a:r>
              <a:rPr lang="ru-RU" dirty="0" err="1"/>
              <a:t>най-честата</a:t>
            </a:r>
            <a:r>
              <a:rPr lang="ru-RU" dirty="0"/>
              <a:t> </a:t>
            </a:r>
            <a:r>
              <a:rPr lang="ru-RU" dirty="0" err="1"/>
              <a:t>извънбелодробна</a:t>
            </a:r>
            <a:r>
              <a:rPr lang="ru-RU" dirty="0"/>
              <a:t> локализация. </a:t>
            </a:r>
            <a:r>
              <a:rPr lang="ru-RU" dirty="0" err="1"/>
              <a:t>Засягането</a:t>
            </a:r>
            <a:r>
              <a:rPr lang="ru-RU" dirty="0"/>
              <a:t> на </a:t>
            </a:r>
            <a:r>
              <a:rPr lang="ru-RU" dirty="0" err="1"/>
              <a:t>пикочоотделителна</a:t>
            </a:r>
            <a:r>
              <a:rPr lang="ru-RU" dirty="0"/>
              <a:t> система се </a:t>
            </a:r>
            <a:r>
              <a:rPr lang="ru-RU" dirty="0" err="1"/>
              <a:t>дължи</a:t>
            </a:r>
            <a:r>
              <a:rPr lang="ru-RU" dirty="0"/>
              <a:t> на:</a:t>
            </a:r>
          </a:p>
          <a:p>
            <a:pPr lvl="1"/>
            <a:r>
              <a:rPr lang="ru-RU" dirty="0" err="1"/>
              <a:t>хематогенни</a:t>
            </a:r>
            <a:r>
              <a:rPr lang="ru-RU" dirty="0"/>
              <a:t> </a:t>
            </a:r>
            <a:r>
              <a:rPr lang="ru-RU" dirty="0" err="1"/>
              <a:t>разсейки</a:t>
            </a:r>
            <a:r>
              <a:rPr lang="ru-RU" dirty="0"/>
              <a:t> от огнище в белите </a:t>
            </a:r>
            <a:r>
              <a:rPr lang="ru-RU" dirty="0" err="1"/>
              <a:t>дробове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лимфогенни</a:t>
            </a:r>
            <a:r>
              <a:rPr lang="ru-RU" dirty="0"/>
              <a:t> </a:t>
            </a:r>
            <a:r>
              <a:rPr lang="ru-RU" dirty="0" err="1"/>
              <a:t>разсейки</a:t>
            </a:r>
            <a:r>
              <a:rPr lang="ru-RU" dirty="0"/>
              <a:t> от огнище в белите </a:t>
            </a:r>
            <a:r>
              <a:rPr lang="ru-RU" dirty="0" err="1"/>
              <a:t>дробове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реактивация на старо </a:t>
            </a:r>
            <a:r>
              <a:rPr lang="ru-RU" dirty="0" err="1"/>
              <a:t>туберкулозно</a:t>
            </a:r>
            <a:r>
              <a:rPr lang="ru-RU" dirty="0"/>
              <a:t> огнище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9387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90158"/>
            <a:ext cx="8229600" cy="11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493204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318" y="2168860"/>
            <a:ext cx="4104456" cy="37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827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Патогенеза и патоанатомия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24744"/>
            <a:ext cx="5868144" cy="5544616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/>
              <a:t>Заболелият</a:t>
            </a:r>
            <a:r>
              <a:rPr lang="ru-RU" dirty="0"/>
              <a:t> </a:t>
            </a:r>
            <a:r>
              <a:rPr lang="ru-RU" dirty="0" err="1"/>
              <a:t>бъбрек</a:t>
            </a:r>
            <a:r>
              <a:rPr lang="ru-RU" dirty="0"/>
              <a:t> е с </a:t>
            </a:r>
            <a:r>
              <a:rPr lang="ru-RU" dirty="0" err="1"/>
              <a:t>увеличени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, но </a:t>
            </a:r>
            <a:r>
              <a:rPr lang="ru-RU" dirty="0" err="1"/>
              <a:t>понякога</a:t>
            </a:r>
            <a:r>
              <a:rPr lang="ru-RU" dirty="0"/>
              <a:t>- с </a:t>
            </a:r>
            <a:r>
              <a:rPr lang="ru-RU" dirty="0" err="1"/>
              <a:t>намалени</a:t>
            </a:r>
            <a:r>
              <a:rPr lang="ru-RU" dirty="0"/>
              <a:t>. </a:t>
            </a:r>
          </a:p>
          <a:p>
            <a:r>
              <a:rPr lang="ru-RU" dirty="0" err="1"/>
              <a:t>Цветът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на места е </a:t>
            </a:r>
            <a:r>
              <a:rPr lang="ru-RU" dirty="0" err="1"/>
              <a:t>жълтеникав</a:t>
            </a:r>
            <a:r>
              <a:rPr lang="ru-RU" dirty="0"/>
              <a:t> до </a:t>
            </a:r>
            <a:r>
              <a:rPr lang="ru-RU" dirty="0" err="1"/>
              <a:t>червеникав</a:t>
            </a:r>
            <a:r>
              <a:rPr lang="ru-RU" dirty="0"/>
              <a:t>. </a:t>
            </a:r>
          </a:p>
          <a:p>
            <a:r>
              <a:rPr lang="ru-RU" dirty="0" err="1"/>
              <a:t>Повърхността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е </a:t>
            </a:r>
            <a:r>
              <a:rPr lang="ru-RU" dirty="0" err="1"/>
              <a:t>хълмиста</a:t>
            </a:r>
            <a:r>
              <a:rPr lang="ru-RU" dirty="0"/>
              <a:t> и неравна. </a:t>
            </a:r>
          </a:p>
          <a:p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вътрешността</a:t>
            </a:r>
            <a:r>
              <a:rPr lang="ru-RU" dirty="0"/>
              <a:t> на органа се </a:t>
            </a:r>
            <a:r>
              <a:rPr lang="ru-RU" dirty="0" err="1"/>
              <a:t>откриват</a:t>
            </a:r>
            <a:r>
              <a:rPr lang="ru-RU" dirty="0"/>
              <a:t> множество </a:t>
            </a:r>
            <a:r>
              <a:rPr lang="ru-RU" dirty="0" err="1"/>
              <a:t>кухини</a:t>
            </a:r>
            <a:r>
              <a:rPr lang="ru-RU" dirty="0"/>
              <a:t> – </a:t>
            </a:r>
            <a:r>
              <a:rPr lang="ru-RU" dirty="0" err="1"/>
              <a:t>каверни</a:t>
            </a:r>
            <a:r>
              <a:rPr lang="ru-RU" dirty="0"/>
              <a:t>, </a:t>
            </a:r>
            <a:r>
              <a:rPr lang="ru-RU" dirty="0" err="1"/>
              <a:t>изпълнени</a:t>
            </a:r>
            <a:r>
              <a:rPr lang="ru-RU" dirty="0"/>
              <a:t> с </a:t>
            </a:r>
            <a:r>
              <a:rPr lang="ru-RU" dirty="0" err="1"/>
              <a:t>гъста</a:t>
            </a:r>
            <a:r>
              <a:rPr lang="ru-RU" dirty="0"/>
              <a:t> гной и </a:t>
            </a:r>
            <a:r>
              <a:rPr lang="ru-RU" dirty="0" err="1"/>
              <a:t>калциеви</a:t>
            </a:r>
            <a:r>
              <a:rPr lang="ru-RU" dirty="0"/>
              <a:t> </a:t>
            </a:r>
            <a:r>
              <a:rPr lang="ru-RU" dirty="0" err="1"/>
              <a:t>отлагания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крайния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пионефроза, </a:t>
            </a:r>
            <a:r>
              <a:rPr lang="ru-RU" dirty="0" err="1"/>
              <a:t>характеризираща</a:t>
            </a:r>
            <a:r>
              <a:rPr lang="ru-RU" dirty="0"/>
              <a:t> се с </a:t>
            </a:r>
            <a:r>
              <a:rPr lang="ru-RU" dirty="0" err="1"/>
              <a:t>пълно</a:t>
            </a:r>
            <a:r>
              <a:rPr lang="ru-RU" dirty="0"/>
              <a:t> </a:t>
            </a:r>
            <a:r>
              <a:rPr lang="ru-RU" dirty="0" err="1"/>
              <a:t>унищожаване</a:t>
            </a:r>
            <a:r>
              <a:rPr lang="ru-RU" dirty="0"/>
              <a:t> на </a:t>
            </a:r>
            <a:r>
              <a:rPr lang="ru-RU" dirty="0" err="1"/>
              <a:t>бъбречната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и </a:t>
            </a:r>
            <a:r>
              <a:rPr lang="ru-RU" dirty="0" err="1"/>
              <a:t>заместването</a:t>
            </a:r>
            <a:r>
              <a:rPr lang="ru-RU" dirty="0"/>
              <a:t> й от </a:t>
            </a:r>
            <a:r>
              <a:rPr lang="ru-RU" dirty="0" err="1"/>
              <a:t>каверни</a:t>
            </a:r>
            <a:r>
              <a:rPr lang="ru-RU" dirty="0"/>
              <a:t>, </a:t>
            </a:r>
            <a:r>
              <a:rPr lang="ru-RU" dirty="0" err="1"/>
              <a:t>пълни</a:t>
            </a:r>
            <a:r>
              <a:rPr lang="ru-RU" dirty="0"/>
              <a:t> с гной – „</a:t>
            </a:r>
            <a:r>
              <a:rPr lang="ru-RU" dirty="0" err="1"/>
              <a:t>маджунест</a:t>
            </a:r>
            <a:r>
              <a:rPr lang="ru-RU" dirty="0"/>
              <a:t> </a:t>
            </a:r>
            <a:r>
              <a:rPr lang="ru-RU" dirty="0" err="1"/>
              <a:t>бъбрек</a:t>
            </a:r>
            <a:r>
              <a:rPr lang="ru-RU" dirty="0"/>
              <a:t>”. </a:t>
            </a:r>
            <a:r>
              <a:rPr lang="ru-RU" dirty="0" err="1"/>
              <a:t>Анатомичната</a:t>
            </a:r>
            <a:r>
              <a:rPr lang="ru-RU" dirty="0"/>
              <a:t> структура е </a:t>
            </a:r>
            <a:r>
              <a:rPr lang="ru-RU" dirty="0" err="1"/>
              <a:t>променена</a:t>
            </a:r>
            <a:r>
              <a:rPr lang="ru-RU" dirty="0"/>
              <a:t>. </a:t>
            </a:r>
          </a:p>
          <a:p>
            <a:r>
              <a:rPr lang="ru-RU" dirty="0" err="1"/>
              <a:t>Често</a:t>
            </a:r>
            <a:r>
              <a:rPr lang="ru-RU" dirty="0"/>
              <a:t> при </a:t>
            </a:r>
            <a:r>
              <a:rPr lang="ru-RU" dirty="0" err="1"/>
              <a:t>въвличане</a:t>
            </a:r>
            <a:r>
              <a:rPr lang="ru-RU" dirty="0"/>
              <a:t> на </a:t>
            </a:r>
            <a:r>
              <a:rPr lang="ru-RU" dirty="0" err="1"/>
              <a:t>уретера</a:t>
            </a:r>
            <a:r>
              <a:rPr lang="ru-RU" dirty="0"/>
              <a:t> в </a:t>
            </a:r>
            <a:r>
              <a:rPr lang="ru-RU" dirty="0" err="1"/>
              <a:t>болестния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се </a:t>
            </a:r>
            <a:r>
              <a:rPr lang="ru-RU" dirty="0" err="1"/>
              <a:t>получават</a:t>
            </a:r>
            <a:r>
              <a:rPr lang="ru-RU" dirty="0"/>
              <a:t> множество </a:t>
            </a:r>
            <a:r>
              <a:rPr lang="ru-RU" dirty="0" err="1"/>
              <a:t>стриктури</a:t>
            </a:r>
            <a:r>
              <a:rPr lang="ru-RU" dirty="0"/>
              <a:t>. </a:t>
            </a:r>
          </a:p>
          <a:p>
            <a:r>
              <a:rPr lang="ru-RU" dirty="0" err="1"/>
              <a:t>Пикочният</a:t>
            </a:r>
            <a:r>
              <a:rPr lang="ru-RU" dirty="0"/>
              <a:t> </a:t>
            </a:r>
            <a:r>
              <a:rPr lang="ru-RU" dirty="0" err="1"/>
              <a:t>мехур</a:t>
            </a:r>
            <a:r>
              <a:rPr lang="ru-RU" dirty="0"/>
              <a:t> е с </a:t>
            </a:r>
            <a:r>
              <a:rPr lang="ru-RU" dirty="0" err="1"/>
              <a:t>намалени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, </a:t>
            </a:r>
            <a:r>
              <a:rPr lang="ru-RU" dirty="0" err="1"/>
              <a:t>разязвена</a:t>
            </a:r>
            <a:r>
              <a:rPr lang="ru-RU" dirty="0"/>
              <a:t> </a:t>
            </a:r>
            <a:r>
              <a:rPr lang="ru-RU" dirty="0" err="1"/>
              <a:t>лигавица</a:t>
            </a:r>
            <a:r>
              <a:rPr lang="ru-RU" dirty="0"/>
              <a:t> и </a:t>
            </a:r>
            <a:r>
              <a:rPr lang="ru-RU" dirty="0" err="1"/>
              <a:t>задебелена</a:t>
            </a:r>
            <a:r>
              <a:rPr lang="ru-RU" dirty="0"/>
              <a:t> стена.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създава</a:t>
            </a:r>
            <a:r>
              <a:rPr lang="ru-RU" dirty="0"/>
              <a:t> условия за </a:t>
            </a:r>
            <a:r>
              <a:rPr lang="ru-RU" dirty="0" err="1"/>
              <a:t>рефлукс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(</a:t>
            </a:r>
            <a:r>
              <a:rPr lang="ru-RU" dirty="0" err="1"/>
              <a:t>придвижването</a:t>
            </a:r>
            <a:r>
              <a:rPr lang="ru-RU" dirty="0"/>
              <a:t> й обратно на </a:t>
            </a:r>
            <a:r>
              <a:rPr lang="ru-RU" dirty="0" err="1"/>
              <a:t>нормалния</a:t>
            </a:r>
            <a:r>
              <a:rPr lang="ru-RU" dirty="0"/>
              <a:t> и поток – от </a:t>
            </a:r>
            <a:r>
              <a:rPr lang="ru-RU" dirty="0" err="1"/>
              <a:t>мехура</a:t>
            </a:r>
            <a:r>
              <a:rPr lang="ru-RU" dirty="0"/>
              <a:t>, по </a:t>
            </a:r>
            <a:r>
              <a:rPr lang="ru-RU" dirty="0" err="1"/>
              <a:t>уретера</a:t>
            </a:r>
            <a:r>
              <a:rPr lang="ru-RU" dirty="0"/>
              <a:t> до </a:t>
            </a:r>
            <a:r>
              <a:rPr lang="ru-RU" dirty="0" err="1"/>
              <a:t>бъбрека</a:t>
            </a:r>
            <a:r>
              <a:rPr lang="ru-RU" dirty="0"/>
              <a:t>) и </a:t>
            </a:r>
            <a:r>
              <a:rPr lang="ru-RU" dirty="0" err="1"/>
              <a:t>заразяване</a:t>
            </a:r>
            <a:r>
              <a:rPr lang="ru-RU" dirty="0"/>
              <a:t> на </a:t>
            </a:r>
            <a:r>
              <a:rPr lang="ru-RU" dirty="0" err="1"/>
              <a:t>другия</a:t>
            </a:r>
            <a:r>
              <a:rPr lang="ru-RU" dirty="0"/>
              <a:t>, </a:t>
            </a:r>
            <a:r>
              <a:rPr lang="ru-RU" dirty="0" err="1"/>
              <a:t>незасегнат</a:t>
            </a:r>
            <a:r>
              <a:rPr lang="ru-RU" dirty="0"/>
              <a:t> </a:t>
            </a:r>
            <a:r>
              <a:rPr lang="ru-RU" dirty="0" err="1"/>
              <a:t>бъбрек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790700"/>
            <a:ext cx="3275856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18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Основните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отпадналост</a:t>
            </a:r>
            <a:r>
              <a:rPr lang="ru-RU" dirty="0"/>
              <a:t>, </a:t>
            </a:r>
            <a:r>
              <a:rPr lang="ru-RU" dirty="0" err="1"/>
              <a:t>липса</a:t>
            </a:r>
            <a:r>
              <a:rPr lang="ru-RU" dirty="0"/>
              <a:t> на желание за работа, смущения в </a:t>
            </a:r>
            <a:r>
              <a:rPr lang="ru-RU" dirty="0" err="1"/>
              <a:t>съня</a:t>
            </a:r>
            <a:r>
              <a:rPr lang="ru-RU" dirty="0"/>
              <a:t> и </a:t>
            </a:r>
            <a:r>
              <a:rPr lang="ru-RU" dirty="0" err="1"/>
              <a:t>нощни</a:t>
            </a:r>
            <a:r>
              <a:rPr lang="ru-RU" dirty="0"/>
              <a:t> </a:t>
            </a:r>
            <a:r>
              <a:rPr lang="ru-RU" dirty="0" err="1"/>
              <a:t>изпотявания</a:t>
            </a:r>
            <a:r>
              <a:rPr lang="ru-RU" dirty="0"/>
              <a:t>. </a:t>
            </a:r>
          </a:p>
          <a:p>
            <a:r>
              <a:rPr lang="ru-RU" dirty="0" err="1"/>
              <a:t>Наблюдава</a:t>
            </a:r>
            <a:r>
              <a:rPr lang="ru-RU" dirty="0"/>
              <a:t> се субфебрилитет в </a:t>
            </a:r>
            <a:r>
              <a:rPr lang="ru-RU" dirty="0" err="1"/>
              <a:t>следобедните</a:t>
            </a:r>
            <a:r>
              <a:rPr lang="ru-RU" dirty="0"/>
              <a:t> </a:t>
            </a:r>
            <a:r>
              <a:rPr lang="ru-RU" dirty="0" err="1"/>
              <a:t>часове</a:t>
            </a:r>
            <a:r>
              <a:rPr lang="ru-RU" dirty="0"/>
              <a:t> и </a:t>
            </a:r>
            <a:r>
              <a:rPr lang="ru-RU" dirty="0" err="1"/>
              <a:t>повишено</a:t>
            </a:r>
            <a:r>
              <a:rPr lang="ru-RU" dirty="0"/>
              <a:t> АН. </a:t>
            </a:r>
          </a:p>
          <a:p>
            <a:r>
              <a:rPr lang="ru-RU" dirty="0" err="1"/>
              <a:t>Болните</a:t>
            </a:r>
            <a:r>
              <a:rPr lang="ru-RU" dirty="0"/>
              <a:t> се </a:t>
            </a:r>
            <a:r>
              <a:rPr lang="ru-RU" dirty="0" err="1"/>
              <a:t>оплакват</a:t>
            </a:r>
            <a:r>
              <a:rPr lang="ru-RU" dirty="0"/>
              <a:t> от </a:t>
            </a:r>
            <a:r>
              <a:rPr lang="ru-RU" dirty="0" err="1"/>
              <a:t>болка</a:t>
            </a:r>
            <a:r>
              <a:rPr lang="ru-RU" dirty="0"/>
              <a:t>, </a:t>
            </a:r>
            <a:r>
              <a:rPr lang="ru-RU" dirty="0" err="1"/>
              <a:t>локализирана</a:t>
            </a:r>
            <a:r>
              <a:rPr lang="ru-RU" dirty="0"/>
              <a:t> в </a:t>
            </a:r>
            <a:r>
              <a:rPr lang="ru-RU" dirty="0" err="1"/>
              <a:t>бъбречната</a:t>
            </a:r>
            <a:r>
              <a:rPr lang="ru-RU" dirty="0"/>
              <a:t> </a:t>
            </a:r>
            <a:r>
              <a:rPr lang="ru-RU" dirty="0" err="1"/>
              <a:t>област</a:t>
            </a:r>
            <a:r>
              <a:rPr lang="ru-RU" dirty="0"/>
              <a:t> или </a:t>
            </a:r>
            <a:r>
              <a:rPr lang="ru-RU" dirty="0" err="1"/>
              <a:t>ниско</a:t>
            </a:r>
            <a:r>
              <a:rPr lang="ru-RU" dirty="0"/>
              <a:t> в </a:t>
            </a:r>
            <a:r>
              <a:rPr lang="ru-RU" dirty="0" err="1"/>
              <a:t>корема</a:t>
            </a:r>
            <a:r>
              <a:rPr lang="ru-RU" dirty="0"/>
              <a:t>. </a:t>
            </a:r>
          </a:p>
          <a:p>
            <a:r>
              <a:rPr lang="ru-RU" dirty="0" err="1"/>
              <a:t>Характерни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микционно-дизуричните</a:t>
            </a:r>
            <a:r>
              <a:rPr lang="ru-RU" dirty="0"/>
              <a:t> смущения –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уриниране</a:t>
            </a:r>
            <a:r>
              <a:rPr lang="ru-RU" dirty="0"/>
              <a:t>, </a:t>
            </a:r>
            <a:r>
              <a:rPr lang="ru-RU" dirty="0" err="1"/>
              <a:t>инконтиненция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, наличие на </a:t>
            </a:r>
            <a:r>
              <a:rPr lang="ru-RU" dirty="0" err="1"/>
              <a:t>остатъчна</a:t>
            </a:r>
            <a:r>
              <a:rPr lang="ru-RU" dirty="0"/>
              <a:t> урина след </a:t>
            </a:r>
            <a:r>
              <a:rPr lang="ru-RU" dirty="0" err="1"/>
              <a:t>микция</a:t>
            </a:r>
            <a:r>
              <a:rPr lang="ru-RU" dirty="0"/>
              <a:t>, </a:t>
            </a:r>
            <a:r>
              <a:rPr lang="ru-RU" dirty="0" err="1"/>
              <a:t>хематурия</a:t>
            </a:r>
            <a:r>
              <a:rPr lang="ru-RU" dirty="0"/>
              <a:t>, пиурия. </a:t>
            </a:r>
          </a:p>
          <a:p>
            <a:r>
              <a:rPr lang="ru-RU" dirty="0" err="1"/>
              <a:t>Налице</a:t>
            </a:r>
            <a:r>
              <a:rPr lang="ru-RU" dirty="0"/>
              <a:t> е „</a:t>
            </a:r>
            <a:r>
              <a:rPr lang="ru-RU" dirty="0" err="1"/>
              <a:t>изглаждане</a:t>
            </a:r>
            <a:r>
              <a:rPr lang="ru-RU" dirty="0"/>
              <a:t>” на </a:t>
            </a:r>
            <a:r>
              <a:rPr lang="ru-RU" dirty="0" err="1"/>
              <a:t>талията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е причинено от </a:t>
            </a:r>
            <a:r>
              <a:rPr lang="ru-RU" dirty="0" err="1"/>
              <a:t>увеличените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2104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141168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/>
              <a:t>Диагнозата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на </a:t>
            </a:r>
            <a:r>
              <a:rPr lang="ru-RU" dirty="0" err="1"/>
              <a:t>базата</a:t>
            </a:r>
            <a:r>
              <a:rPr lang="ru-RU" dirty="0"/>
              <a:t> на </a:t>
            </a:r>
            <a:r>
              <a:rPr lang="ru-RU" dirty="0" err="1"/>
              <a:t>анамнезата</a:t>
            </a:r>
            <a:r>
              <a:rPr lang="ru-RU" dirty="0"/>
              <a:t> и </a:t>
            </a:r>
            <a:r>
              <a:rPr lang="ru-RU" dirty="0" err="1"/>
              <a:t>прегледа</a:t>
            </a:r>
            <a:r>
              <a:rPr lang="ru-RU" dirty="0"/>
              <a:t>. </a:t>
            </a:r>
          </a:p>
          <a:p>
            <a:r>
              <a:rPr lang="ru-RU" dirty="0" err="1"/>
              <a:t>Находката</a:t>
            </a:r>
            <a:r>
              <a:rPr lang="ru-RU" dirty="0"/>
              <a:t> от </a:t>
            </a:r>
            <a:r>
              <a:rPr lang="ru-RU" dirty="0" err="1"/>
              <a:t>кръвните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е: лека анемия, </a:t>
            </a:r>
            <a:r>
              <a:rPr lang="ru-RU" dirty="0" err="1"/>
              <a:t>левкоцитоза</a:t>
            </a:r>
            <a:r>
              <a:rPr lang="ru-RU" dirty="0"/>
              <a:t> и ускорена СУЕ. </a:t>
            </a:r>
          </a:p>
          <a:p>
            <a:r>
              <a:rPr lang="ru-RU" dirty="0"/>
              <a:t>От </a:t>
            </a:r>
            <a:r>
              <a:rPr lang="ru-RU" dirty="0" err="1"/>
              <a:t>изследването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се </a:t>
            </a:r>
            <a:r>
              <a:rPr lang="ru-RU" dirty="0" err="1"/>
              <a:t>установява</a:t>
            </a:r>
            <a:r>
              <a:rPr lang="ru-RU" dirty="0"/>
              <a:t> </a:t>
            </a:r>
            <a:r>
              <a:rPr lang="ru-RU" dirty="0" err="1"/>
              <a:t>кисела</a:t>
            </a:r>
            <a:r>
              <a:rPr lang="ru-RU" dirty="0"/>
              <a:t> реакция, </a:t>
            </a:r>
            <a:r>
              <a:rPr lang="ru-RU" dirty="0" err="1"/>
              <a:t>хематурия</a:t>
            </a:r>
            <a:r>
              <a:rPr lang="ru-RU" dirty="0"/>
              <a:t> и </a:t>
            </a:r>
            <a:r>
              <a:rPr lang="ru-RU" dirty="0" err="1"/>
              <a:t>левкоцитурия</a:t>
            </a:r>
            <a:r>
              <a:rPr lang="ru-RU" dirty="0"/>
              <a:t>. </a:t>
            </a:r>
          </a:p>
          <a:p>
            <a:r>
              <a:rPr lang="ru-RU" dirty="0"/>
              <a:t>Чрез </a:t>
            </a:r>
            <a:r>
              <a:rPr lang="ru-RU" dirty="0" err="1"/>
              <a:t>директна</a:t>
            </a:r>
            <a:r>
              <a:rPr lang="ru-RU" dirty="0"/>
              <a:t> микроскопия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причинителят</a:t>
            </a:r>
            <a:r>
              <a:rPr lang="ru-RU" dirty="0"/>
              <a:t> </a:t>
            </a:r>
            <a:r>
              <a:rPr lang="ru-RU" dirty="0" err="1"/>
              <a:t>Micobacterium</a:t>
            </a:r>
            <a:r>
              <a:rPr lang="ru-RU" dirty="0"/>
              <a:t> </a:t>
            </a:r>
            <a:r>
              <a:rPr lang="ru-RU" dirty="0" err="1"/>
              <a:t>tuberculosis</a:t>
            </a:r>
            <a:r>
              <a:rPr lang="ru-RU" dirty="0"/>
              <a:t>. </a:t>
            </a:r>
          </a:p>
          <a:p>
            <a:r>
              <a:rPr lang="ru-RU" dirty="0" err="1"/>
              <a:t>Микробиологичното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на урина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подходяща</a:t>
            </a:r>
            <a:r>
              <a:rPr lang="ru-RU" dirty="0"/>
              <a:t> </a:t>
            </a:r>
            <a:r>
              <a:rPr lang="ru-RU" dirty="0" err="1"/>
              <a:t>хранителна</a:t>
            </a:r>
            <a:r>
              <a:rPr lang="ru-RU" dirty="0"/>
              <a:t> среда </a:t>
            </a:r>
            <a:r>
              <a:rPr lang="ru-RU" dirty="0" err="1"/>
              <a:t>доказва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бактерия. </a:t>
            </a:r>
            <a:r>
              <a:rPr lang="ru-RU" dirty="0" err="1"/>
              <a:t>Резултатите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готови</a:t>
            </a:r>
            <a:r>
              <a:rPr lang="ru-RU" dirty="0"/>
              <a:t> след 35-40 дни. </a:t>
            </a:r>
          </a:p>
          <a:p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тази</a:t>
            </a:r>
            <a:r>
              <a:rPr lang="ru-RU" dirty="0"/>
              <a:t> причина </a:t>
            </a:r>
            <a:r>
              <a:rPr lang="ru-RU" dirty="0" err="1"/>
              <a:t>микробиологичното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в </a:t>
            </a:r>
            <a:r>
              <a:rPr lang="ru-RU" dirty="0" err="1"/>
              <a:t>днешно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е заменено от </a:t>
            </a:r>
            <a:r>
              <a:rPr lang="ru-RU" dirty="0" err="1"/>
              <a:t>квантифероновия</a:t>
            </a:r>
            <a:r>
              <a:rPr lang="ru-RU" dirty="0"/>
              <a:t> тест. </a:t>
            </a:r>
            <a:r>
              <a:rPr lang="ru-RU" dirty="0" err="1"/>
              <a:t>Сигурността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е 99%. </a:t>
            </a:r>
            <a:r>
              <a:rPr lang="ru-RU" dirty="0" err="1"/>
              <a:t>Базира</a:t>
            </a:r>
            <a:r>
              <a:rPr lang="ru-RU" dirty="0"/>
              <a:t> се на </a:t>
            </a:r>
            <a:r>
              <a:rPr lang="ru-RU" dirty="0" err="1"/>
              <a:t>измерване</a:t>
            </a:r>
            <a:r>
              <a:rPr lang="ru-RU" dirty="0"/>
              <a:t> на </a:t>
            </a:r>
            <a:r>
              <a:rPr lang="ru-RU" dirty="0" err="1"/>
              <a:t>количеството</a:t>
            </a:r>
            <a:r>
              <a:rPr lang="ru-RU" dirty="0"/>
              <a:t> на интерферон-гама – субстанция, отделена от </a:t>
            </a:r>
            <a:r>
              <a:rPr lang="ru-RU" dirty="0" err="1"/>
              <a:t>специфични</a:t>
            </a:r>
            <a:r>
              <a:rPr lang="ru-RU" dirty="0"/>
              <a:t> </a:t>
            </a:r>
            <a:r>
              <a:rPr lang="ru-RU" dirty="0" err="1"/>
              <a:t>имунни</a:t>
            </a:r>
            <a:r>
              <a:rPr lang="ru-RU" dirty="0"/>
              <a:t> клетки след </a:t>
            </a:r>
            <a:r>
              <a:rPr lang="ru-RU" dirty="0" err="1"/>
              <a:t>стимулацията</a:t>
            </a:r>
            <a:r>
              <a:rPr lang="ru-RU" dirty="0"/>
              <a:t> им от </a:t>
            </a:r>
            <a:r>
              <a:rPr lang="ru-RU" dirty="0" err="1"/>
              <a:t>туберкулозния</a:t>
            </a:r>
            <a:r>
              <a:rPr lang="ru-RU" dirty="0"/>
              <a:t> </a:t>
            </a:r>
            <a:r>
              <a:rPr lang="ru-RU" dirty="0" err="1"/>
              <a:t>причинител</a:t>
            </a:r>
            <a:r>
              <a:rPr lang="ru-RU" dirty="0"/>
              <a:t>.</a:t>
            </a:r>
          </a:p>
          <a:p>
            <a:r>
              <a:rPr lang="ru-RU" dirty="0"/>
              <a:t>Друг метод е PCR – </a:t>
            </a:r>
            <a:r>
              <a:rPr lang="ru-RU" dirty="0" err="1"/>
              <a:t>диагностиката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високотехнологичен</a:t>
            </a:r>
            <a:r>
              <a:rPr lang="ru-RU" dirty="0"/>
              <a:t> метод, при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намножава</a:t>
            </a:r>
            <a:r>
              <a:rPr lang="ru-RU" dirty="0"/>
              <a:t> специфичен фрагмент от ДНК на </a:t>
            </a:r>
            <a:r>
              <a:rPr lang="ru-RU" dirty="0" err="1"/>
              <a:t>туберкулозния</a:t>
            </a:r>
            <a:r>
              <a:rPr lang="ru-RU" dirty="0"/>
              <a:t> </a:t>
            </a:r>
            <a:r>
              <a:rPr lang="ru-RU" dirty="0" err="1"/>
              <a:t>причинител</a:t>
            </a:r>
            <a:r>
              <a:rPr lang="ru-RU" dirty="0"/>
              <a:t>. </a:t>
            </a:r>
          </a:p>
          <a:p>
            <a:r>
              <a:rPr lang="ru-RU" dirty="0"/>
              <a:t>От </a:t>
            </a:r>
            <a:r>
              <a:rPr lang="ru-RU" dirty="0" err="1"/>
              <a:t>образната</a:t>
            </a:r>
            <a:r>
              <a:rPr lang="ru-RU" dirty="0"/>
              <a:t> диагностика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изпозлвани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рентгена и </a:t>
            </a:r>
            <a:r>
              <a:rPr lang="ru-RU" dirty="0" err="1"/>
              <a:t>ехографията</a:t>
            </a:r>
            <a:r>
              <a:rPr lang="ru-RU" dirty="0"/>
              <a:t>. </a:t>
            </a:r>
            <a:r>
              <a:rPr lang="ru-RU" dirty="0" err="1"/>
              <a:t>Откриват</a:t>
            </a:r>
            <a:r>
              <a:rPr lang="ru-RU" dirty="0"/>
              <a:t> се </a:t>
            </a:r>
            <a:r>
              <a:rPr lang="ru-RU" dirty="0" err="1"/>
              <a:t>промени</a:t>
            </a:r>
            <a:r>
              <a:rPr lang="ru-RU" dirty="0"/>
              <a:t> в размерите и </a:t>
            </a:r>
            <a:r>
              <a:rPr lang="ru-RU" dirty="0" err="1"/>
              <a:t>структурата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Чрез цистоскопия  се </a:t>
            </a:r>
            <a:r>
              <a:rPr lang="ru-RU" dirty="0" err="1"/>
              <a:t>диагностицират</a:t>
            </a:r>
            <a:r>
              <a:rPr lang="ru-RU" dirty="0"/>
              <a:t> </a:t>
            </a:r>
            <a:r>
              <a:rPr lang="ru-RU" dirty="0" err="1"/>
              <a:t>разязвени</a:t>
            </a:r>
            <a:r>
              <a:rPr lang="ru-RU" dirty="0"/>
              <a:t> </a:t>
            </a:r>
            <a:r>
              <a:rPr lang="ru-RU" dirty="0" err="1"/>
              <a:t>участъци</a:t>
            </a:r>
            <a:r>
              <a:rPr lang="ru-RU" dirty="0"/>
              <a:t> в </a:t>
            </a:r>
            <a:r>
              <a:rPr lang="ru-RU" dirty="0" err="1"/>
              <a:t>лигавица</a:t>
            </a:r>
            <a:r>
              <a:rPr lang="ru-RU" dirty="0"/>
              <a:t>. От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вземе</a:t>
            </a:r>
            <a:r>
              <a:rPr lang="ru-RU" dirty="0"/>
              <a:t> </a:t>
            </a:r>
            <a:r>
              <a:rPr lang="ru-RU" dirty="0" err="1"/>
              <a:t>късче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и да се </a:t>
            </a:r>
            <a:r>
              <a:rPr lang="ru-RU" dirty="0" err="1"/>
              <a:t>изследва</a:t>
            </a:r>
            <a:r>
              <a:rPr lang="ru-RU" dirty="0"/>
              <a:t> </a:t>
            </a:r>
            <a:r>
              <a:rPr lang="ru-RU" dirty="0" err="1"/>
              <a:t>микробиологично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Компютърната</a:t>
            </a:r>
            <a:r>
              <a:rPr lang="ru-RU" dirty="0"/>
              <a:t> томография и </a:t>
            </a:r>
            <a:r>
              <a:rPr lang="ru-RU" dirty="0" err="1"/>
              <a:t>ядреномагнитният</a:t>
            </a:r>
            <a:r>
              <a:rPr lang="ru-RU" dirty="0"/>
              <a:t> резонанс </a:t>
            </a:r>
            <a:r>
              <a:rPr lang="ru-RU" dirty="0" err="1"/>
              <a:t>доказват</a:t>
            </a:r>
            <a:r>
              <a:rPr lang="ru-RU" dirty="0"/>
              <a:t> </a:t>
            </a:r>
            <a:r>
              <a:rPr lang="ru-RU" dirty="0" err="1"/>
              <a:t>налични</a:t>
            </a:r>
            <a:r>
              <a:rPr lang="ru-RU" dirty="0"/>
              <a:t> </a:t>
            </a:r>
            <a:r>
              <a:rPr lang="ru-RU" dirty="0" err="1"/>
              <a:t>каверни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45254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Лечението</a:t>
            </a:r>
            <a:r>
              <a:rPr lang="ru-RU" dirty="0"/>
              <a:t> на </a:t>
            </a:r>
            <a:r>
              <a:rPr lang="ru-RU" dirty="0" err="1"/>
              <a:t>бъбречната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 се </a:t>
            </a:r>
            <a:r>
              <a:rPr lang="ru-RU" dirty="0" err="1"/>
              <a:t>извършва</a:t>
            </a:r>
            <a:r>
              <a:rPr lang="ru-RU" dirty="0"/>
              <a:t> с комбинация от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туберкулостатични</a:t>
            </a:r>
            <a:r>
              <a:rPr lang="ru-RU" dirty="0"/>
              <a:t> препарата. </a:t>
            </a:r>
          </a:p>
          <a:p>
            <a:r>
              <a:rPr lang="ru-RU" dirty="0" err="1"/>
              <a:t>Продължителността</a:t>
            </a:r>
            <a:r>
              <a:rPr lang="ru-RU" dirty="0"/>
              <a:t> е различна – от 6 до 12 </a:t>
            </a:r>
            <a:r>
              <a:rPr lang="ru-RU" dirty="0" err="1"/>
              <a:t>месеца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периодично се </a:t>
            </a:r>
            <a:r>
              <a:rPr lang="ru-RU" dirty="0" err="1"/>
              <a:t>проследява</a:t>
            </a:r>
            <a:r>
              <a:rPr lang="ru-RU" dirty="0"/>
              <a:t> </a:t>
            </a:r>
            <a:r>
              <a:rPr lang="ru-RU" dirty="0" err="1"/>
              <a:t>бъбречната</a:t>
            </a:r>
            <a:r>
              <a:rPr lang="ru-RU" dirty="0"/>
              <a:t> функция. </a:t>
            </a:r>
          </a:p>
          <a:p>
            <a:r>
              <a:rPr lang="ru-RU" dirty="0"/>
              <a:t>При </a:t>
            </a:r>
            <a:r>
              <a:rPr lang="ru-RU" dirty="0" err="1"/>
              <a:t>напреднала</a:t>
            </a:r>
            <a:r>
              <a:rPr lang="ru-RU" dirty="0"/>
              <a:t> 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 с </a:t>
            </a:r>
            <a:r>
              <a:rPr lang="ru-RU" dirty="0" err="1"/>
              <a:t>необратими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органа </a:t>
            </a:r>
            <a:r>
              <a:rPr lang="ru-RU" dirty="0" err="1"/>
              <a:t>лечението</a:t>
            </a:r>
            <a:r>
              <a:rPr lang="ru-RU" dirty="0"/>
              <a:t> е </a:t>
            </a:r>
            <a:r>
              <a:rPr lang="ru-RU" dirty="0" err="1"/>
              <a:t>хирургично</a:t>
            </a:r>
            <a:r>
              <a:rPr lang="ru-RU" dirty="0"/>
              <a:t> – </a:t>
            </a:r>
            <a:r>
              <a:rPr lang="ru-RU" dirty="0" err="1"/>
              <a:t>пълно</a:t>
            </a:r>
            <a:r>
              <a:rPr lang="ru-RU" dirty="0"/>
              <a:t> или частично </a:t>
            </a:r>
            <a:r>
              <a:rPr lang="ru-RU" dirty="0" err="1"/>
              <a:t>отстраняване</a:t>
            </a:r>
            <a:r>
              <a:rPr lang="ru-RU" dirty="0"/>
              <a:t> на органа.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85211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192728"/>
          </a:xfrm>
        </p:spPr>
        <p:txBody>
          <a:bodyPr>
            <a:normAutofit/>
          </a:bodyPr>
          <a:lstStyle/>
          <a:p>
            <a:r>
              <a:rPr lang="ru-RU" dirty="0"/>
              <a:t>СЗО </a:t>
            </a:r>
            <a:r>
              <a:rPr lang="ru-RU" dirty="0" err="1"/>
              <a:t>препоръчва</a:t>
            </a:r>
            <a:r>
              <a:rPr lang="ru-RU" dirty="0"/>
              <a:t> </a:t>
            </a:r>
            <a:r>
              <a:rPr lang="ru-RU" dirty="0" err="1"/>
              <a:t>следната</a:t>
            </a:r>
            <a:r>
              <a:rPr lang="ru-RU" dirty="0"/>
              <a:t> схема на </a:t>
            </a:r>
            <a:r>
              <a:rPr lang="ru-RU" dirty="0" err="1"/>
              <a:t>дозиране</a:t>
            </a:r>
            <a:r>
              <a:rPr lang="ru-RU" dirty="0"/>
              <a:t>, </a:t>
            </a:r>
            <a:r>
              <a:rPr lang="ru-RU" dirty="0" err="1"/>
              <a:t>базирана</a:t>
            </a:r>
            <a:r>
              <a:rPr lang="ru-RU" dirty="0"/>
              <a:t> на телесно </a:t>
            </a:r>
            <a:r>
              <a:rPr lang="ru-RU" dirty="0" err="1"/>
              <a:t>тегло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първа</a:t>
            </a:r>
            <a:r>
              <a:rPr lang="ru-RU" dirty="0"/>
              <a:t> линия лечение.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8640960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64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556</Words>
  <Application>Microsoft Office PowerPoint</Application>
  <PresentationFormat>Презентация на цял екран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тема</vt:lpstr>
      <vt:lpstr>Бъбречна туберкулоза</vt:lpstr>
      <vt:lpstr>Етиология</vt:lpstr>
      <vt:lpstr>Презентация на PowerPoint</vt:lpstr>
      <vt:lpstr>Патогенеза и патоанатомия</vt:lpstr>
      <vt:lpstr>Клиника</vt:lpstr>
      <vt:lpstr>Диагноза</vt:lpstr>
      <vt:lpstr>Лечение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211</cp:revision>
  <dcterms:created xsi:type="dcterms:W3CDTF">2016-08-07T14:16:13Z</dcterms:created>
  <dcterms:modified xsi:type="dcterms:W3CDTF">2022-10-27T05:17:41Z</dcterms:modified>
</cp:coreProperties>
</file>