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5" r:id="rId8"/>
    <p:sldId id="270" r:id="rId9"/>
    <p:sldId id="261" r:id="rId10"/>
    <p:sldId id="266" r:id="rId11"/>
    <p:sldId id="262" r:id="rId12"/>
    <p:sldId id="269" r:id="rId13"/>
    <p:sldId id="267" r:id="rId14"/>
    <p:sldId id="268" r:id="rId15"/>
    <p:sldId id="263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Бъбречно-каменна болест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A5FFE8DE-2F9F-C3D5-2766-F67AF193D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625989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Бъбречно-каменната болест (камъни в бъбреците,нефролитиаза) е заболяване което протича с образуване на </a:t>
            </a:r>
            <a:r>
              <a:rPr lang="ru-RU" b="1" dirty="0"/>
              <a:t>конкременти</a:t>
            </a:r>
            <a:r>
              <a:rPr lang="ru-RU" dirty="0"/>
              <a:t> (камъни) в бъбречното легенче и неговите чашки.</a:t>
            </a:r>
          </a:p>
          <a:p>
            <a:r>
              <a:rPr lang="ru-RU" dirty="0"/>
              <a:t>Конкрементите могат да предизвикат </a:t>
            </a:r>
            <a:r>
              <a:rPr lang="ru-RU" dirty="0">
                <a:solidFill>
                  <a:srgbClr val="FF0000"/>
                </a:solidFill>
              </a:rPr>
              <a:t>оплаквания</a:t>
            </a:r>
            <a:r>
              <a:rPr lang="ru-RU" dirty="0"/>
              <a:t> от страна на пациента при промяна в местоположението си в легенчето,но по-често при преминаване по посока на уринната екскреция към уретерите (пикочопроводите), пикочния мехур и уретрата (пикочния канал). </a:t>
            </a:r>
          </a:p>
          <a:p>
            <a:r>
              <a:rPr lang="ru-RU" dirty="0">
                <a:solidFill>
                  <a:srgbClr val="FF0000"/>
                </a:solidFill>
              </a:rPr>
              <a:t>Латентните</a:t>
            </a:r>
            <a:r>
              <a:rPr lang="ru-RU" dirty="0"/>
              <a:t> (безсимптомните)форми са 4 пъти повече. 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81642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3744416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267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Разпространение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Среща се най-често в страни със топъл и сух климат,като </a:t>
            </a:r>
            <a:r>
              <a:rPr lang="ru-RU" b="1" dirty="0"/>
              <a:t>България е ендемична зона</a:t>
            </a:r>
            <a:r>
              <a:rPr lang="ru-RU" dirty="0"/>
              <a:t> (т.е. болестта е често срещана) и се счита,че 2 % от населението заболяват годишно.   </a:t>
            </a:r>
          </a:p>
          <a:p>
            <a:r>
              <a:rPr lang="ru-RU" dirty="0"/>
              <a:t>Честотата е еднаква и при двата пола,но е по-рядка при деца.</a:t>
            </a:r>
          </a:p>
          <a:p>
            <a:r>
              <a:rPr lang="ru-RU" dirty="0"/>
              <a:t>Бъбречни камъни са откривани в мумии отпреди 7000 години в Египед.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4900634"/>
          </a:xfrm>
        </p:spPr>
        <p:txBody>
          <a:bodyPr/>
          <a:lstStyle/>
          <a:p>
            <a:r>
              <a:rPr lang="ru-RU" dirty="0"/>
              <a:t>Нормално в урината не се образуват камъни, макар че урината е наситен разтвор, поради ролята на вещества наречени </a:t>
            </a:r>
            <a:r>
              <a:rPr lang="ru-RU" b="1" dirty="0"/>
              <a:t>защитни колоиди.</a:t>
            </a:r>
          </a:p>
          <a:p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промяна в нормалната й концентрация и киселинност</a:t>
            </a:r>
            <a:r>
              <a:rPr lang="ru-RU" dirty="0"/>
              <a:t>, възникват условия за кристализация около </a:t>
            </a:r>
            <a:r>
              <a:rPr lang="ru-RU" dirty="0">
                <a:solidFill>
                  <a:srgbClr val="FF0000"/>
                </a:solidFill>
              </a:rPr>
              <a:t>възпалителни клетки, чужди тела, бактерии, излющени епителни клетки, фибрин и кръвни съсиреци</a:t>
            </a:r>
          </a:p>
          <a:p>
            <a:r>
              <a:rPr lang="ru-RU" dirty="0"/>
              <a:t>Органични и неорганични конкременти.</a:t>
            </a:r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/>
              <a:t>Предразполагащи фактори 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топъл и сух климат, недостиг на вода</a:t>
            </a:r>
            <a:r>
              <a:rPr lang="en-US" dirty="0"/>
              <a:t>- </a:t>
            </a:r>
            <a:r>
              <a:rPr lang="bg-BG" dirty="0">
                <a:solidFill>
                  <a:srgbClr val="FF0000"/>
                </a:solidFill>
              </a:rPr>
              <a:t>концентрирана урина</a:t>
            </a:r>
            <a:r>
              <a:rPr lang="ru-RU" dirty="0"/>
              <a:t>; </a:t>
            </a:r>
          </a:p>
          <a:p>
            <a:r>
              <a:rPr lang="ru-RU" dirty="0"/>
              <a:t>вродени аномалии на пикочните пътища причиняващи </a:t>
            </a:r>
            <a:r>
              <a:rPr lang="ru-RU" dirty="0">
                <a:solidFill>
                  <a:srgbClr val="FF0000"/>
                </a:solidFill>
              </a:rPr>
              <a:t>задръжка на урината</a:t>
            </a:r>
            <a:r>
              <a:rPr lang="ru-RU" dirty="0"/>
              <a:t>;</a:t>
            </a:r>
          </a:p>
          <a:p>
            <a:r>
              <a:rPr lang="ru-RU" dirty="0"/>
              <a:t>неврогенни заболявания, травми, ендокринни заболявания-хиперпаратиреоидизъм (повишена функция на </a:t>
            </a:r>
            <a:r>
              <a:rPr lang="ru-RU" dirty="0" err="1"/>
              <a:t>паращитовидните</a:t>
            </a:r>
            <a:r>
              <a:rPr lang="ru-RU" dirty="0"/>
              <a:t> </a:t>
            </a:r>
            <a:r>
              <a:rPr lang="ru-RU" dirty="0" err="1"/>
              <a:t>жлези-</a:t>
            </a:r>
            <a:r>
              <a:rPr lang="ru-RU" dirty="0" err="1">
                <a:solidFill>
                  <a:srgbClr val="FF0000"/>
                </a:solidFill>
              </a:rPr>
              <a:t>хиперкалциурия</a:t>
            </a:r>
            <a:r>
              <a:rPr lang="ru-RU" dirty="0"/>
              <a:t>), тиреотоксикоза (Базедова болест или повишена функция на щитовидната жлеза); </a:t>
            </a:r>
          </a:p>
          <a:p>
            <a:r>
              <a:rPr lang="ru-RU" dirty="0"/>
              <a:t>подагра (повишено съдържание на пикочна киселина в </a:t>
            </a:r>
            <a:r>
              <a:rPr lang="ru-RU" dirty="0" err="1"/>
              <a:t>кръвта-</a:t>
            </a:r>
            <a:r>
              <a:rPr lang="ru-RU" dirty="0" err="1">
                <a:solidFill>
                  <a:srgbClr val="FF0000"/>
                </a:solidFill>
              </a:rPr>
              <a:t>хиперурикозурия</a:t>
            </a:r>
            <a:r>
              <a:rPr lang="ru-RU" dirty="0">
                <a:solidFill>
                  <a:srgbClr val="FF0000"/>
                </a:solidFill>
              </a:rPr>
              <a:t>- </a:t>
            </a:r>
            <a:r>
              <a:rPr lang="ru-RU" dirty="0" err="1"/>
              <a:t>утаява</a:t>
            </a:r>
            <a:r>
              <a:rPr lang="ru-RU" dirty="0"/>
              <a:t> се в </a:t>
            </a:r>
            <a:r>
              <a:rPr lang="ru-RU" dirty="0" err="1"/>
              <a:t>кисела</a:t>
            </a:r>
            <a:r>
              <a:rPr lang="ru-RU" dirty="0"/>
              <a:t> урина), инфекции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(</a:t>
            </a:r>
            <a:r>
              <a:rPr lang="ru-RU" dirty="0" err="1"/>
              <a:t>образуване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литогенни</a:t>
            </a:r>
            <a:r>
              <a:rPr lang="ru-RU" dirty="0">
                <a:solidFill>
                  <a:srgbClr val="FF0000"/>
                </a:solidFill>
              </a:rPr>
              <a:t> ядра  </a:t>
            </a:r>
            <a:r>
              <a:rPr lang="ru-RU" dirty="0"/>
              <a:t>от клетки и </a:t>
            </a:r>
            <a:r>
              <a:rPr lang="ru-RU" dirty="0" err="1"/>
              <a:t>техни</a:t>
            </a:r>
            <a:r>
              <a:rPr lang="ru-RU" dirty="0"/>
              <a:t> </a:t>
            </a:r>
            <a:r>
              <a:rPr lang="ru-RU" dirty="0" err="1"/>
              <a:t>остатъци</a:t>
            </a:r>
            <a:r>
              <a:rPr lang="ru-RU" dirty="0"/>
              <a:t>);</a:t>
            </a:r>
          </a:p>
          <a:p>
            <a:r>
              <a:rPr lang="ru-RU" dirty="0"/>
              <a:t>заболявания изискващи продължителен покой-счупване на кости,парализи,тежки вътрешни заболявания, нарушения на храненето и витаминния баланс-недостиг на вит.А и вит.С,излишък на витамин D, идиопатична хиперкалциурия и хиперфосфатурия (повишено съдържание в урината на калций и </a:t>
            </a:r>
            <a:r>
              <a:rPr lang="ru-RU" dirty="0" err="1"/>
              <a:t>фосфати</a:t>
            </a:r>
            <a:r>
              <a:rPr lang="ru-RU" dirty="0"/>
              <a:t>- </a:t>
            </a:r>
            <a:r>
              <a:rPr lang="ru-RU" dirty="0" err="1"/>
              <a:t>утаяват</a:t>
            </a:r>
            <a:r>
              <a:rPr lang="ru-RU" dirty="0"/>
              <a:t> се в </a:t>
            </a:r>
            <a:r>
              <a:rPr lang="ru-RU" dirty="0" err="1"/>
              <a:t>алкална</a:t>
            </a:r>
            <a:r>
              <a:rPr lang="ru-RU" dirty="0"/>
              <a:t> урина), бъбречен рахит;</a:t>
            </a:r>
          </a:p>
          <a:p>
            <a:r>
              <a:rPr lang="ru-RU" dirty="0"/>
              <a:t>злоупотреба с лекарства-сулфонамиди,климакс и др</a:t>
            </a: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Състав на бъбр.камъни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/>
          </a:bodyPr>
          <a:lstStyle/>
          <a:p>
            <a:r>
              <a:rPr lang="bg-BG" dirty="0"/>
              <a:t>Органичен матрикс</a:t>
            </a:r>
          </a:p>
          <a:p>
            <a:r>
              <a:rPr lang="bg-BG" dirty="0"/>
              <a:t>Кристална структура</a:t>
            </a:r>
          </a:p>
          <a:p>
            <a:pPr lvl="1"/>
            <a:r>
              <a:rPr lang="bg-BG" dirty="0"/>
              <a:t>Оксалатни – тъмнокафяви, твърди, множествени; </a:t>
            </a:r>
          </a:p>
          <a:p>
            <a:pPr lvl="1"/>
            <a:r>
              <a:rPr lang="bg-BG" dirty="0"/>
              <a:t>Фосфатни – белезникави, меки, трошливи; </a:t>
            </a:r>
          </a:p>
          <a:p>
            <a:pPr lvl="1"/>
            <a:r>
              <a:rPr lang="ru-RU" dirty="0" err="1"/>
              <a:t>Уратни</a:t>
            </a:r>
            <a:r>
              <a:rPr lang="ru-RU" dirty="0"/>
              <a:t> – от чиста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– </a:t>
            </a:r>
            <a:r>
              <a:rPr lang="ru-RU" dirty="0" err="1"/>
              <a:t>жълтокафяви</a:t>
            </a:r>
            <a:r>
              <a:rPr lang="ru-RU" dirty="0"/>
              <a:t>, гладки, </a:t>
            </a:r>
            <a:r>
              <a:rPr lang="ru-RU" dirty="0" err="1"/>
              <a:t>меки</a:t>
            </a:r>
            <a:r>
              <a:rPr lang="ru-RU" dirty="0"/>
              <a:t>,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отливъчни</a:t>
            </a:r>
            <a:r>
              <a:rPr lang="ru-RU" dirty="0"/>
              <a:t>; </a:t>
            </a:r>
          </a:p>
          <a:p>
            <a:pPr lvl="1"/>
            <a:r>
              <a:rPr lang="bg-BG" dirty="0"/>
              <a:t>Смесени. </a:t>
            </a:r>
          </a:p>
          <a:p>
            <a:r>
              <a:rPr lang="bg-BG" dirty="0"/>
              <a:t>Единични, множествени, отливъчни</a:t>
            </a:r>
          </a:p>
        </p:txBody>
      </p:sp>
    </p:spTree>
    <p:extLst>
      <p:ext uri="{BB962C8B-B14F-4D97-AF65-F5344CB8AC3E}">
        <p14:creationId xmlns:p14="http://schemas.microsoft.com/office/powerpoint/2010/main" val="1056427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272807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087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Безсимптомно</a:t>
            </a:r>
            <a:r>
              <a:rPr lang="ru-RU" dirty="0"/>
              <a:t> (</a:t>
            </a:r>
            <a:r>
              <a:rPr lang="ru-RU" b="1" dirty="0"/>
              <a:t>латентна нефролитиаза)</a:t>
            </a:r>
            <a:r>
              <a:rPr lang="ru-RU" dirty="0"/>
              <a:t>- при случайно рентгеново или ехографско (“видеозон”) изследване се установява камък в бъбреците.   </a:t>
            </a:r>
          </a:p>
          <a:p>
            <a:r>
              <a:rPr lang="ru-RU" dirty="0">
                <a:solidFill>
                  <a:srgbClr val="FF0000"/>
                </a:solidFill>
              </a:rPr>
              <a:t>Болковата форма </a:t>
            </a:r>
            <a:r>
              <a:rPr lang="ru-RU" dirty="0"/>
              <a:t>(</a:t>
            </a:r>
            <a:r>
              <a:rPr lang="ru-RU" b="1" dirty="0"/>
              <a:t>Бъбречната колика)</a:t>
            </a:r>
            <a:r>
              <a:rPr lang="ru-RU" dirty="0"/>
              <a:t> се изявява с :</a:t>
            </a:r>
          </a:p>
          <a:p>
            <a:pPr lvl="1"/>
            <a:r>
              <a:rPr lang="ru-RU" dirty="0"/>
              <a:t>остри болки в кръста,обикновено само от едната страна, с дълбаещ характер,с ирадиация по хода на уретерите (пикочопроводите) към слабинната област и половите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коликообразен</a:t>
            </a:r>
            <a:r>
              <a:rPr lang="ru-RU" dirty="0"/>
              <a:t> х-р</a:t>
            </a:r>
          </a:p>
          <a:p>
            <a:pPr lvl="1"/>
            <a:r>
              <a:rPr lang="ru-RU" dirty="0"/>
              <a:t>щипене и парене при уриниране,често уриниране,</a:t>
            </a:r>
          </a:p>
          <a:p>
            <a:pPr lvl="1"/>
            <a:r>
              <a:rPr lang="ru-RU" dirty="0"/>
              <a:t>потъмняване на урината дължащо се на хематурия (поява на кръв във урината при одраскване на лигавицата от острите ръбове на камъните),</a:t>
            </a:r>
          </a:p>
          <a:p>
            <a:pPr lvl="1"/>
            <a:r>
              <a:rPr lang="ru-RU" dirty="0"/>
              <a:t>подуване на корема,гадене и повръщане, слабо повишение на телесната температура, забавяне на пулса,изпотяване, </a:t>
            </a:r>
          </a:p>
          <a:p>
            <a:pPr lvl="1"/>
            <a:r>
              <a:rPr lang="ru-RU" dirty="0"/>
              <a:t>влияние на болката от движения на тялото и намаляването й при поставяне на грейка.</a:t>
            </a:r>
          </a:p>
          <a:p>
            <a:pPr lvl="1"/>
            <a:r>
              <a:rPr lang="ru-RU" dirty="0"/>
              <a:t>при слаб удар в областта на заболелият бъбрек, се правокира силна болка и пациентът реагира незабавно.</a:t>
            </a:r>
            <a:endParaRPr 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Лаборатория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/>
          <a:lstStyle/>
          <a:p>
            <a:r>
              <a:rPr lang="ru-RU" dirty="0" err="1"/>
              <a:t>хематурия</a:t>
            </a:r>
            <a:r>
              <a:rPr lang="ru-RU" dirty="0"/>
              <a:t> – </a:t>
            </a:r>
            <a:r>
              <a:rPr lang="ru-RU" dirty="0" err="1"/>
              <a:t>макроскопска</a:t>
            </a:r>
            <a:r>
              <a:rPr lang="ru-RU" dirty="0"/>
              <a:t> или </a:t>
            </a:r>
            <a:r>
              <a:rPr lang="ru-RU" dirty="0" err="1"/>
              <a:t>микроскопска</a:t>
            </a:r>
            <a:r>
              <a:rPr lang="ru-RU" dirty="0"/>
              <a:t>;</a:t>
            </a:r>
          </a:p>
          <a:p>
            <a:r>
              <a:rPr lang="ru-RU" dirty="0" err="1"/>
              <a:t>възможна</a:t>
            </a:r>
            <a:r>
              <a:rPr lang="ru-RU" dirty="0"/>
              <a:t> е </a:t>
            </a:r>
            <a:r>
              <a:rPr lang="ru-RU" dirty="0" err="1"/>
              <a:t>оскъдна</a:t>
            </a:r>
            <a:r>
              <a:rPr lang="ru-RU" dirty="0"/>
              <a:t> </a:t>
            </a:r>
            <a:r>
              <a:rPr lang="ru-RU" dirty="0" err="1"/>
              <a:t>левкоцитурия</a:t>
            </a:r>
            <a:r>
              <a:rPr lang="ru-RU" dirty="0"/>
              <a:t>; </a:t>
            </a:r>
          </a:p>
          <a:p>
            <a:r>
              <a:rPr lang="ru-RU" dirty="0"/>
              <a:t>При вторична инфекция:</a:t>
            </a:r>
          </a:p>
          <a:p>
            <a:pPr lvl="1"/>
            <a:r>
              <a:rPr lang="ru-RU" dirty="0" err="1"/>
              <a:t>левкоцитурията</a:t>
            </a:r>
            <a:r>
              <a:rPr lang="ru-RU" dirty="0"/>
              <a:t> става </a:t>
            </a:r>
            <a:r>
              <a:rPr lang="ru-RU" dirty="0" err="1"/>
              <a:t>обилна</a:t>
            </a:r>
            <a:endParaRPr lang="ru-RU" dirty="0"/>
          </a:p>
          <a:p>
            <a:pPr lvl="1"/>
            <a:r>
              <a:rPr lang="ru-RU" dirty="0"/>
              <a:t>бактериурия, протеинурия</a:t>
            </a:r>
          </a:p>
          <a:p>
            <a:pPr lvl="1"/>
            <a:r>
              <a:rPr lang="ru-RU" dirty="0"/>
              <a:t>ускорена СУЕ, </a:t>
            </a:r>
            <a:r>
              <a:rPr lang="ru-RU" dirty="0" err="1"/>
              <a:t>левкоцитоза</a:t>
            </a:r>
            <a:r>
              <a:rPr lang="ru-RU" dirty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37320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Усложнения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7207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Най-честото усложнение е </a:t>
            </a:r>
            <a:r>
              <a:rPr lang="ru-RU" dirty="0">
                <a:solidFill>
                  <a:srgbClr val="FF0000"/>
                </a:solidFill>
              </a:rPr>
              <a:t>пиелонефрит- </a:t>
            </a:r>
            <a:r>
              <a:rPr lang="ru-RU" dirty="0"/>
              <a:t>остър и хроничен  (възпаление на бъбречното легенче).</a:t>
            </a:r>
          </a:p>
          <a:p>
            <a:r>
              <a:rPr lang="ru-RU" dirty="0"/>
              <a:t>Освен това води и до развитие на бъбречен и </a:t>
            </a:r>
            <a:r>
              <a:rPr lang="ru-RU" dirty="0" err="1"/>
              <a:t>паранефритен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абсцес</a:t>
            </a:r>
            <a:r>
              <a:rPr lang="ru-RU" dirty="0"/>
              <a:t> (кухина с гной),</a:t>
            </a:r>
          </a:p>
          <a:p>
            <a:r>
              <a:rPr lang="ru-RU" dirty="0">
                <a:solidFill>
                  <a:srgbClr val="FF0000"/>
                </a:solidFill>
              </a:rPr>
              <a:t>пионефроза</a:t>
            </a:r>
            <a:r>
              <a:rPr lang="ru-RU" dirty="0"/>
              <a:t> (изпълване на целият бъбрек с гной водещо до неговото практическо унищожаване),</a:t>
            </a:r>
          </a:p>
          <a:p>
            <a:r>
              <a:rPr lang="ru-RU" dirty="0">
                <a:solidFill>
                  <a:srgbClr val="FF0000"/>
                </a:solidFill>
              </a:rPr>
              <a:t>хидронефроза</a:t>
            </a:r>
            <a:r>
              <a:rPr lang="ru-RU" dirty="0"/>
              <a:t> (повишено налягане и разширение на бъбрека), </a:t>
            </a:r>
          </a:p>
          <a:p>
            <a:r>
              <a:rPr lang="ru-RU" dirty="0"/>
              <a:t>атрофия на бъбрека, </a:t>
            </a:r>
          </a:p>
          <a:p>
            <a:r>
              <a:rPr lang="ru-RU" dirty="0"/>
              <a:t>остра бъбречна недостатъчност, </a:t>
            </a:r>
          </a:p>
          <a:p>
            <a:r>
              <a:rPr lang="ru-RU" dirty="0"/>
              <a:t>уросепсис (отравяне на кръвта с бъбречен произход).</a:t>
            </a:r>
            <a:endParaRPr lang="bg-B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23" y="0"/>
            <a:ext cx="8229600" cy="1143000"/>
          </a:xfrm>
        </p:spPr>
        <p:txBody>
          <a:bodyPr/>
          <a:lstStyle/>
          <a:p>
            <a:r>
              <a:rPr lang="bg-BG" dirty="0" err="1"/>
              <a:t>Хидронефроза</a:t>
            </a:r>
            <a:endParaRPr lang="bg-BG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52736"/>
            <a:ext cx="413995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23" y="1124744"/>
            <a:ext cx="338437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99330"/>
            <a:ext cx="280831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463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Общи лечебни мерки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ru-RU" b="1" dirty="0" err="1"/>
              <a:t>Режимът</a:t>
            </a:r>
            <a:r>
              <a:rPr lang="ru-RU" b="1" dirty="0"/>
              <a:t> </a:t>
            </a:r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на криза е постелен</a:t>
            </a:r>
          </a:p>
          <a:p>
            <a:r>
              <a:rPr lang="ru-RU" b="1" dirty="0" err="1"/>
              <a:t>Топлинни</a:t>
            </a:r>
            <a:r>
              <a:rPr lang="ru-RU" b="1" dirty="0"/>
              <a:t> </a:t>
            </a:r>
            <a:r>
              <a:rPr lang="ru-RU" b="1" dirty="0" err="1"/>
              <a:t>процедури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грейка</a:t>
            </a:r>
            <a:r>
              <a:rPr lang="ru-RU" dirty="0"/>
              <a:t>, </a:t>
            </a:r>
            <a:r>
              <a:rPr lang="ru-RU" dirty="0" err="1"/>
              <a:t>електрическа</a:t>
            </a:r>
            <a:r>
              <a:rPr lang="ru-RU" dirty="0"/>
              <a:t> </a:t>
            </a:r>
            <a:r>
              <a:rPr lang="ru-RU" dirty="0" err="1"/>
              <a:t>възглавница</a:t>
            </a:r>
            <a:r>
              <a:rPr lang="ru-RU" dirty="0"/>
              <a:t> в </a:t>
            </a:r>
            <a:r>
              <a:rPr lang="ru-RU" dirty="0" err="1"/>
              <a:t>поясната</a:t>
            </a:r>
            <a:r>
              <a:rPr lang="ru-RU" dirty="0"/>
              <a:t> </a:t>
            </a:r>
            <a:r>
              <a:rPr lang="ru-RU" dirty="0" err="1"/>
              <a:t>област</a:t>
            </a:r>
            <a:r>
              <a:rPr lang="ru-RU" dirty="0"/>
              <a:t>. </a:t>
            </a:r>
          </a:p>
          <a:p>
            <a:r>
              <a:rPr lang="ru-RU" b="1" dirty="0" err="1"/>
              <a:t>Топли</a:t>
            </a:r>
            <a:r>
              <a:rPr lang="ru-RU" b="1" dirty="0"/>
              <a:t> </a:t>
            </a:r>
            <a:r>
              <a:rPr lang="ru-RU" b="1" dirty="0" err="1"/>
              <a:t>диуретични</a:t>
            </a:r>
            <a:r>
              <a:rPr lang="ru-RU" b="1" dirty="0"/>
              <a:t> </a:t>
            </a:r>
            <a:r>
              <a:rPr lang="ru-RU" b="1" dirty="0" err="1"/>
              <a:t>чайове</a:t>
            </a:r>
            <a:r>
              <a:rPr lang="ru-RU" b="1" dirty="0"/>
              <a:t> </a:t>
            </a:r>
            <a:r>
              <a:rPr lang="ru-RU" dirty="0"/>
              <a:t>– от </a:t>
            </a:r>
            <a:r>
              <a:rPr lang="ru-RU" dirty="0" err="1"/>
              <a:t>мечо</a:t>
            </a:r>
            <a:r>
              <a:rPr lang="ru-RU" dirty="0"/>
              <a:t> </a:t>
            </a:r>
            <a:r>
              <a:rPr lang="ru-RU" dirty="0" err="1"/>
              <a:t>грозде</a:t>
            </a:r>
            <a:r>
              <a:rPr lang="ru-RU" dirty="0"/>
              <a:t>, </a:t>
            </a:r>
            <a:r>
              <a:rPr lang="ru-RU" dirty="0" err="1"/>
              <a:t>дръжки</a:t>
            </a:r>
            <a:r>
              <a:rPr lang="ru-RU" dirty="0"/>
              <a:t> на </a:t>
            </a:r>
            <a:r>
              <a:rPr lang="ru-RU" dirty="0" err="1"/>
              <a:t>череши</a:t>
            </a:r>
            <a:r>
              <a:rPr lang="ru-RU" dirty="0"/>
              <a:t>, коса от </a:t>
            </a:r>
            <a:r>
              <a:rPr lang="ru-RU" dirty="0" err="1"/>
              <a:t>царевица</a:t>
            </a:r>
            <a:r>
              <a:rPr lang="ru-RU" dirty="0"/>
              <a:t> и др. </a:t>
            </a:r>
          </a:p>
          <a:p>
            <a:r>
              <a:rPr lang="ru-RU" b="1" dirty="0" err="1"/>
              <a:t>Храната</a:t>
            </a:r>
            <a:r>
              <a:rPr lang="ru-RU" dirty="0"/>
              <a:t> е лека, </a:t>
            </a:r>
            <a:r>
              <a:rPr lang="ru-RU" dirty="0" err="1"/>
              <a:t>недразнеща</a:t>
            </a:r>
            <a:r>
              <a:rPr lang="ru-RU" dirty="0"/>
              <a:t>. </a:t>
            </a:r>
          </a:p>
          <a:p>
            <a:r>
              <a:rPr lang="ru-RU" b="1" dirty="0" err="1"/>
              <a:t>Висока</a:t>
            </a:r>
            <a:r>
              <a:rPr lang="ru-RU" b="1" dirty="0"/>
              <a:t> диуреза </a:t>
            </a:r>
            <a:r>
              <a:rPr lang="ru-RU" dirty="0"/>
              <a:t>се </a:t>
            </a:r>
            <a:r>
              <a:rPr lang="ru-RU" dirty="0" err="1"/>
              <a:t>осигурява</a:t>
            </a:r>
            <a:r>
              <a:rPr lang="ru-RU" dirty="0"/>
              <a:t> с прием на 2-3л </a:t>
            </a:r>
            <a:r>
              <a:rPr lang="ru-RU" dirty="0" err="1"/>
              <a:t>течности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42035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bg-BG" dirty="0"/>
              <a:t>Медикаменти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60212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Имат</a:t>
            </a:r>
            <a:r>
              <a:rPr lang="ru-RU" b="1" dirty="0"/>
              <a:t> за цел да </a:t>
            </a:r>
            <a:r>
              <a:rPr lang="ru-RU" b="1" dirty="0" err="1"/>
              <a:t>премахне</a:t>
            </a:r>
            <a:r>
              <a:rPr lang="ru-RU" b="1" dirty="0"/>
              <a:t> </a:t>
            </a:r>
            <a:r>
              <a:rPr lang="ru-RU" b="1" dirty="0" err="1"/>
              <a:t>спазъма</a:t>
            </a:r>
            <a:r>
              <a:rPr lang="ru-RU" b="1" dirty="0"/>
              <a:t> и </a:t>
            </a:r>
            <a:r>
              <a:rPr lang="ru-RU" b="1" dirty="0" err="1"/>
              <a:t>болката</a:t>
            </a:r>
            <a:r>
              <a:rPr lang="ru-RU" b="1" dirty="0"/>
              <a:t>, да </a:t>
            </a:r>
            <a:r>
              <a:rPr lang="ru-RU" b="1" dirty="0" err="1"/>
              <a:t>засили</a:t>
            </a:r>
            <a:r>
              <a:rPr lang="ru-RU" b="1" dirty="0"/>
              <a:t> </a:t>
            </a:r>
            <a:r>
              <a:rPr lang="ru-RU" b="1" dirty="0" err="1"/>
              <a:t>диурезата</a:t>
            </a:r>
            <a:r>
              <a:rPr lang="ru-RU" b="1" dirty="0"/>
              <a:t> и да </a:t>
            </a:r>
            <a:r>
              <a:rPr lang="ru-RU" b="1" dirty="0" err="1"/>
              <a:t>подпомогне</a:t>
            </a:r>
            <a:r>
              <a:rPr lang="ru-RU" b="1" dirty="0"/>
              <a:t> </a:t>
            </a:r>
            <a:r>
              <a:rPr lang="ru-RU" b="1" dirty="0" err="1"/>
              <a:t>изхвърлянето</a:t>
            </a:r>
            <a:r>
              <a:rPr lang="ru-RU" b="1" dirty="0"/>
              <a:t> на </a:t>
            </a:r>
            <a:r>
              <a:rPr lang="ru-RU" b="1" dirty="0" err="1"/>
              <a:t>камъка</a:t>
            </a:r>
            <a:r>
              <a:rPr lang="ru-RU" b="1" dirty="0"/>
              <a:t>: </a:t>
            </a:r>
          </a:p>
          <a:p>
            <a:pPr marL="0" indent="0" algn="ctr">
              <a:buNone/>
            </a:pPr>
            <a:endParaRPr lang="ru-RU" dirty="0"/>
          </a:p>
          <a:p>
            <a:r>
              <a:rPr lang="ru-RU" b="1" dirty="0" err="1"/>
              <a:t>Обезболяващи</a:t>
            </a:r>
            <a:r>
              <a:rPr lang="ru-RU" b="1" dirty="0"/>
              <a:t> средства – </a:t>
            </a:r>
            <a:r>
              <a:rPr lang="ru-RU" dirty="0" err="1"/>
              <a:t>аналгетици</a:t>
            </a:r>
            <a:r>
              <a:rPr lang="ru-RU" dirty="0"/>
              <a:t> </a:t>
            </a:r>
            <a:r>
              <a:rPr lang="ru-RU" b="1" dirty="0"/>
              <a:t>– </a:t>
            </a:r>
            <a:r>
              <a:rPr lang="ru-RU" dirty="0" err="1"/>
              <a:t>аналгин</a:t>
            </a:r>
            <a:r>
              <a:rPr lang="ru-RU" dirty="0"/>
              <a:t>, при </a:t>
            </a:r>
            <a:r>
              <a:rPr lang="ru-RU" dirty="0" err="1"/>
              <a:t>тежки</a:t>
            </a:r>
            <a:r>
              <a:rPr lang="ru-RU" dirty="0"/>
              <a:t> и </a:t>
            </a:r>
            <a:r>
              <a:rPr lang="ru-RU" dirty="0" err="1"/>
              <a:t>продължителни</a:t>
            </a:r>
            <a:r>
              <a:rPr lang="ru-RU" dirty="0"/>
              <a:t> </a:t>
            </a:r>
            <a:r>
              <a:rPr lang="ru-RU" dirty="0" err="1"/>
              <a:t>кризи</a:t>
            </a:r>
            <a:r>
              <a:rPr lang="ru-RU" dirty="0"/>
              <a:t> – </a:t>
            </a:r>
            <a:r>
              <a:rPr lang="ru-RU" dirty="0" err="1"/>
              <a:t>фентанил</a:t>
            </a:r>
            <a:r>
              <a:rPr lang="ru-RU" dirty="0"/>
              <a:t> , </a:t>
            </a:r>
            <a:r>
              <a:rPr lang="ru-RU" dirty="0" err="1"/>
              <a:t>лидол</a:t>
            </a:r>
            <a:r>
              <a:rPr lang="ru-RU" dirty="0"/>
              <a:t>. (Не Морфин.) </a:t>
            </a:r>
            <a:r>
              <a:rPr lang="ru-RU" dirty="0" err="1"/>
              <a:t>Използват</a:t>
            </a:r>
            <a:r>
              <a:rPr lang="ru-RU" dirty="0"/>
              <a:t> се и НСПВС – </a:t>
            </a:r>
            <a:r>
              <a:rPr lang="ru-RU" dirty="0" err="1"/>
              <a:t>диклофенак</a:t>
            </a:r>
            <a:r>
              <a:rPr lang="ru-RU" dirty="0"/>
              <a:t>, ибупрофен, </a:t>
            </a:r>
            <a:r>
              <a:rPr lang="ru-RU" dirty="0" err="1"/>
              <a:t>индометацин</a:t>
            </a:r>
            <a:r>
              <a:rPr lang="ru-RU" dirty="0"/>
              <a:t> и др. </a:t>
            </a:r>
          </a:p>
          <a:p>
            <a:r>
              <a:rPr lang="ru-RU" b="1" dirty="0" err="1"/>
              <a:t>Спазмолитици</a:t>
            </a:r>
            <a:r>
              <a:rPr lang="ru-RU" b="1" dirty="0"/>
              <a:t> – </a:t>
            </a:r>
            <a:r>
              <a:rPr lang="ru-RU" dirty="0"/>
              <a:t>папаверин, но-шпа, </a:t>
            </a:r>
            <a:r>
              <a:rPr lang="ru-RU" dirty="0" err="1"/>
              <a:t>бусколизин</a:t>
            </a:r>
            <a:r>
              <a:rPr lang="ru-RU" dirty="0"/>
              <a:t>, атропин, </a:t>
            </a:r>
            <a:r>
              <a:rPr lang="ru-RU" dirty="0" err="1"/>
              <a:t>спазмалгон</a:t>
            </a:r>
            <a:r>
              <a:rPr lang="ru-RU" dirty="0"/>
              <a:t>. </a:t>
            </a:r>
            <a:r>
              <a:rPr lang="ru-RU" dirty="0" err="1"/>
              <a:t>Спазмолитични</a:t>
            </a:r>
            <a:r>
              <a:rPr lang="ru-RU" dirty="0"/>
              <a:t> коктейли.</a:t>
            </a:r>
          </a:p>
          <a:p>
            <a:r>
              <a:rPr lang="ru-RU" b="1" dirty="0" err="1"/>
              <a:t>Антиеметици</a:t>
            </a:r>
            <a:r>
              <a:rPr lang="ru-RU" dirty="0"/>
              <a:t>- </a:t>
            </a:r>
            <a:r>
              <a:rPr lang="ru-RU" dirty="0" err="1"/>
              <a:t>Деган</a:t>
            </a:r>
            <a:r>
              <a:rPr lang="ru-RU" dirty="0"/>
              <a:t> и др.</a:t>
            </a:r>
          </a:p>
          <a:p>
            <a:r>
              <a:rPr lang="ru-RU" b="1" dirty="0" err="1"/>
              <a:t>Висока</a:t>
            </a:r>
            <a:r>
              <a:rPr lang="ru-RU" b="1" dirty="0"/>
              <a:t> диуреза </a:t>
            </a:r>
            <a:r>
              <a:rPr lang="ru-RU" dirty="0"/>
              <a:t>се </a:t>
            </a:r>
            <a:r>
              <a:rPr lang="ru-RU" dirty="0" err="1"/>
              <a:t>осигурява</a:t>
            </a:r>
            <a:r>
              <a:rPr lang="ru-RU" dirty="0"/>
              <a:t> с прием(</a:t>
            </a:r>
            <a:r>
              <a:rPr lang="ru-RU" dirty="0" err="1"/>
              <a:t>вливане</a:t>
            </a:r>
            <a:r>
              <a:rPr lang="ru-RU" dirty="0"/>
              <a:t>) на </a:t>
            </a:r>
            <a:r>
              <a:rPr lang="ru-RU" dirty="0" err="1"/>
              <a:t>течности</a:t>
            </a:r>
            <a:r>
              <a:rPr lang="ru-RU" dirty="0"/>
              <a:t>, по </a:t>
            </a:r>
            <a:r>
              <a:rPr lang="ru-RU" dirty="0" err="1"/>
              <a:t>преценка</a:t>
            </a:r>
            <a:r>
              <a:rPr lang="ru-RU" dirty="0"/>
              <a:t> приложение на </a:t>
            </a:r>
            <a:r>
              <a:rPr lang="ru-RU" dirty="0" err="1"/>
              <a:t>фурантрил</a:t>
            </a:r>
            <a:r>
              <a:rPr lang="ru-RU" dirty="0"/>
              <a:t>. </a:t>
            </a:r>
          </a:p>
          <a:p>
            <a:r>
              <a:rPr lang="ru-RU" b="1" dirty="0" err="1"/>
              <a:t>Антибактериални</a:t>
            </a:r>
            <a:r>
              <a:rPr lang="ru-RU" b="1" dirty="0"/>
              <a:t> средства-</a:t>
            </a:r>
            <a:r>
              <a:rPr lang="ru-RU" dirty="0"/>
              <a:t> само при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уроинфекция</a:t>
            </a:r>
            <a:r>
              <a:rPr lang="ru-RU" dirty="0"/>
              <a:t>. </a:t>
            </a:r>
            <a:endParaRPr lang="ru-RU" b="1" dirty="0"/>
          </a:p>
          <a:p>
            <a:r>
              <a:rPr lang="ru-RU" b="1" dirty="0"/>
              <a:t>При </a:t>
            </a:r>
            <a:r>
              <a:rPr lang="ru-RU" b="1" dirty="0" err="1"/>
              <a:t>липса</a:t>
            </a:r>
            <a:r>
              <a:rPr lang="ru-RU" b="1" dirty="0"/>
              <a:t> на </a:t>
            </a:r>
            <a:r>
              <a:rPr lang="ru-RU" b="1" dirty="0" err="1"/>
              <a:t>ефект</a:t>
            </a:r>
            <a:r>
              <a:rPr lang="ru-RU" b="1" dirty="0"/>
              <a:t>: </a:t>
            </a:r>
            <a:r>
              <a:rPr lang="ru-RU" dirty="0"/>
              <a:t>ретроградна катетеризация с цел </a:t>
            </a:r>
            <a:r>
              <a:rPr lang="ru-RU" dirty="0" err="1"/>
              <a:t>деблокиране</a:t>
            </a:r>
            <a:r>
              <a:rPr lang="ru-RU" dirty="0"/>
              <a:t> на </a:t>
            </a:r>
            <a:r>
              <a:rPr lang="ru-RU" dirty="0" err="1"/>
              <a:t>застойния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; </a:t>
            </a:r>
            <a:r>
              <a:rPr lang="ru-RU" dirty="0" err="1"/>
              <a:t>екстракорпорална</a:t>
            </a:r>
            <a:r>
              <a:rPr lang="ru-RU" dirty="0"/>
              <a:t> </a:t>
            </a:r>
            <a:r>
              <a:rPr lang="ru-RU" dirty="0" err="1"/>
              <a:t>литотрипсия</a:t>
            </a:r>
            <a:r>
              <a:rPr lang="ru-RU" dirty="0"/>
              <a:t> или </a:t>
            </a:r>
            <a:r>
              <a:rPr lang="ru-RU" dirty="0" err="1"/>
              <a:t>отстраняване</a:t>
            </a:r>
            <a:r>
              <a:rPr lang="ru-RU" dirty="0"/>
              <a:t> на </a:t>
            </a:r>
            <a:r>
              <a:rPr lang="ru-RU" dirty="0" err="1"/>
              <a:t>камъка</a:t>
            </a:r>
            <a:r>
              <a:rPr lang="ru-RU" dirty="0"/>
              <a:t> чрез </a:t>
            </a:r>
            <a:r>
              <a:rPr lang="ru-RU" dirty="0" err="1"/>
              <a:t>налагане</a:t>
            </a:r>
            <a:r>
              <a:rPr lang="ru-RU" dirty="0"/>
              <a:t> на </a:t>
            </a:r>
            <a:r>
              <a:rPr lang="ru-RU" dirty="0" err="1"/>
              <a:t>примка</a:t>
            </a:r>
            <a:r>
              <a:rPr lang="ru-RU" dirty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1661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Профилактика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препоръчва се поемането на </a:t>
            </a:r>
            <a:r>
              <a:rPr lang="ru-RU" b="1" dirty="0"/>
              <a:t>големи количества течности</a:t>
            </a:r>
            <a:r>
              <a:rPr lang="ru-RU" dirty="0"/>
              <a:t>-минимум 2 литра на ден вода,безалкохолни напитки,чай,бира…, </a:t>
            </a:r>
          </a:p>
          <a:p>
            <a:r>
              <a:rPr lang="ru-RU" dirty="0"/>
              <a:t>мерки за </a:t>
            </a:r>
            <a:r>
              <a:rPr lang="ru-RU" dirty="0">
                <a:solidFill>
                  <a:srgbClr val="FF0000"/>
                </a:solidFill>
              </a:rPr>
              <a:t>намаляване на киселинноста на урината при оксалатните и уратните камъни </a:t>
            </a:r>
            <a:r>
              <a:rPr lang="ru-RU" dirty="0"/>
              <a:t>(прилагане на млечно-вегетарианска диета и ограничаване на храните-черен дроб,слезка, мозък,бъбреци за уратните камъни и при оксалатна литиаза-избягване на салата,спанак, киселец,фасул,грах,сини сливи,какао,шоколад), с </a:t>
            </a:r>
            <a:r>
              <a:rPr lang="ru-RU" dirty="0" err="1"/>
              <a:t>помощта</a:t>
            </a:r>
            <a:r>
              <a:rPr lang="ru-RU" dirty="0"/>
              <a:t> на </a:t>
            </a:r>
            <a:r>
              <a:rPr lang="ru-RU" dirty="0" err="1"/>
              <a:t>българското</a:t>
            </a:r>
            <a:r>
              <a:rPr lang="ru-RU" dirty="0"/>
              <a:t> лекарство </a:t>
            </a:r>
            <a:r>
              <a:rPr lang="ru-RU" dirty="0" err="1"/>
              <a:t>Солуран</a:t>
            </a:r>
            <a:endParaRPr lang="ru-RU" dirty="0"/>
          </a:p>
          <a:p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фосфатните обратно-целта е повишаване на </a:t>
            </a:r>
            <a:r>
              <a:rPr lang="ru-RU" dirty="0" err="1">
                <a:solidFill>
                  <a:srgbClr val="FF0000"/>
                </a:solidFill>
              </a:rPr>
              <a:t>киселинността</a:t>
            </a:r>
            <a:r>
              <a:rPr lang="ru-RU" dirty="0">
                <a:solidFill>
                  <a:srgbClr val="FF0000"/>
                </a:solidFill>
              </a:rPr>
              <a:t>-</a:t>
            </a:r>
            <a:r>
              <a:rPr lang="ru-RU" dirty="0"/>
              <a:t>,белтъчна и мастна диета и вещества съдържащи вит.А и </a:t>
            </a:r>
            <a:r>
              <a:rPr lang="ru-RU" dirty="0" err="1"/>
              <a:t>вит.Д-рибено</a:t>
            </a:r>
            <a:r>
              <a:rPr lang="ru-RU" dirty="0"/>
              <a:t> масло, забрана на </a:t>
            </a:r>
            <a:r>
              <a:rPr lang="ru-RU" dirty="0" err="1"/>
              <a:t>млечни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br>
              <a:rPr lang="ru-RU" dirty="0"/>
            </a:br>
            <a:r>
              <a:rPr lang="ru-RU" dirty="0"/>
              <a:t>   </a:t>
            </a:r>
          </a:p>
          <a:p>
            <a:r>
              <a:rPr lang="ru-RU" dirty="0"/>
              <a:t>Полезно е пиенето на </a:t>
            </a:r>
            <a:r>
              <a:rPr lang="ru-RU" b="1" dirty="0"/>
              <a:t>слабоминерализирани води</a:t>
            </a:r>
            <a:r>
              <a:rPr lang="ru-RU" dirty="0"/>
              <a:t> </a:t>
            </a:r>
          </a:p>
          <a:p>
            <a:pPr lvl="1"/>
            <a:r>
              <a:rPr lang="ru-RU" dirty="0"/>
              <a:t>за уратни и оксалатни камъни се препоръчват алкални води от </a:t>
            </a:r>
            <a:r>
              <a:rPr lang="ru-RU" dirty="0" err="1"/>
              <a:t>Хисаря</a:t>
            </a:r>
            <a:r>
              <a:rPr lang="ru-RU" dirty="0"/>
              <a:t>, </a:t>
            </a:r>
            <a:r>
              <a:rPr lang="ru-RU" dirty="0" err="1"/>
              <a:t>Момина</a:t>
            </a:r>
            <a:r>
              <a:rPr lang="ru-RU" dirty="0"/>
              <a:t> </a:t>
            </a:r>
            <a:r>
              <a:rPr lang="ru-RU"/>
              <a:t>баня, Горна </a:t>
            </a:r>
            <a:r>
              <a:rPr lang="ru-RU" dirty="0"/>
              <a:t>баня, </a:t>
            </a:r>
            <a:r>
              <a:rPr lang="ru-RU" dirty="0" err="1"/>
              <a:t>Меричлери</a:t>
            </a:r>
            <a:r>
              <a:rPr lang="ru-RU" dirty="0"/>
              <a:t>, </a:t>
            </a:r>
            <a:r>
              <a:rPr lang="ru-RU" dirty="0" err="1"/>
              <a:t>Боримирци</a:t>
            </a:r>
            <a:r>
              <a:rPr lang="ru-RU" dirty="0"/>
              <a:t>, </a:t>
            </a:r>
            <a:r>
              <a:rPr lang="ru-RU" dirty="0" err="1"/>
              <a:t>Сливен</a:t>
            </a:r>
            <a:endParaRPr lang="ru-RU" dirty="0"/>
          </a:p>
          <a:p>
            <a:pPr lvl="1"/>
            <a:r>
              <a:rPr lang="ru-RU" dirty="0"/>
              <a:t>при фосфатни камъни-вода от Михалково и всички видове газирани води и питиета.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969</Words>
  <Application>Microsoft Office PowerPoint</Application>
  <PresentationFormat>Презентация на цял екран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тема</vt:lpstr>
      <vt:lpstr>Бъбречно-каменна болест</vt:lpstr>
      <vt:lpstr>Определение</vt:lpstr>
      <vt:lpstr>Презентация на PowerPoint</vt:lpstr>
      <vt:lpstr>Разпространение</vt:lpstr>
      <vt:lpstr>Патогенеза</vt:lpstr>
      <vt:lpstr>Предразполагащи фактори  </vt:lpstr>
      <vt:lpstr>Състав на бъбр.камъни</vt:lpstr>
      <vt:lpstr>Презентация на PowerPoint</vt:lpstr>
      <vt:lpstr>КЛИНИКА</vt:lpstr>
      <vt:lpstr>Лаборатория</vt:lpstr>
      <vt:lpstr>Усложнения</vt:lpstr>
      <vt:lpstr>Хидронефроза</vt:lpstr>
      <vt:lpstr>Общи лечебни мерки</vt:lpstr>
      <vt:lpstr>Медикаменти</vt:lpstr>
      <vt:lpstr>Профилактика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168</cp:revision>
  <dcterms:created xsi:type="dcterms:W3CDTF">2016-08-07T14:16:13Z</dcterms:created>
  <dcterms:modified xsi:type="dcterms:W3CDTF">2022-10-27T05:17:50Z</dcterms:modified>
</cp:coreProperties>
</file>