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Лечение на ЗД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0458AF91-A7D3-2200-E204-988F892F25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Основен принцип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ru-RU" dirty="0" err="1"/>
              <a:t>Захарният</a:t>
            </a:r>
            <a:r>
              <a:rPr lang="ru-RU" dirty="0"/>
              <a:t> диабет е </a:t>
            </a:r>
            <a:r>
              <a:rPr lang="ru-RU" dirty="0" err="1"/>
              <a:t>доживотно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затова</a:t>
            </a:r>
            <a:r>
              <a:rPr lang="ru-RU" dirty="0"/>
              <a:t> и </a:t>
            </a:r>
            <a:r>
              <a:rPr lang="ru-RU" dirty="0" err="1"/>
              <a:t>лечението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продължава</a:t>
            </a:r>
            <a:r>
              <a:rPr lang="ru-RU" dirty="0"/>
              <a:t> </a:t>
            </a:r>
            <a:r>
              <a:rPr lang="ru-RU" dirty="0" err="1"/>
              <a:t>цял</a:t>
            </a:r>
            <a:r>
              <a:rPr lang="ru-RU" dirty="0"/>
              <a:t> живот. </a:t>
            </a:r>
          </a:p>
          <a:p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от:</a:t>
            </a:r>
          </a:p>
          <a:p>
            <a:pPr lvl="1"/>
            <a:r>
              <a:rPr lang="ru-RU" dirty="0" err="1"/>
              <a:t>водещ</a:t>
            </a:r>
            <a:r>
              <a:rPr lang="ru-RU" dirty="0"/>
              <a:t> специалист </a:t>
            </a:r>
            <a:r>
              <a:rPr lang="ru-RU" dirty="0" err="1"/>
              <a:t>ендокринолог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екип</a:t>
            </a:r>
            <a:r>
              <a:rPr lang="ru-RU" dirty="0"/>
              <a:t> от </a:t>
            </a:r>
            <a:r>
              <a:rPr lang="ru-RU" dirty="0" err="1"/>
              <a:t>специалисти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очен</a:t>
            </a:r>
            <a:r>
              <a:rPr lang="ru-RU" dirty="0"/>
              <a:t> </a:t>
            </a:r>
            <a:r>
              <a:rPr lang="ru-RU" dirty="0" err="1"/>
              <a:t>лекар</a:t>
            </a:r>
            <a:r>
              <a:rPr lang="ru-RU" dirty="0"/>
              <a:t>, нефролог, общ и </a:t>
            </a:r>
            <a:r>
              <a:rPr lang="ru-RU" dirty="0" err="1"/>
              <a:t>съдов</a:t>
            </a:r>
            <a:r>
              <a:rPr lang="ru-RU" dirty="0"/>
              <a:t> хирург и др.</a:t>
            </a:r>
          </a:p>
          <a:p>
            <a:pPr lvl="1"/>
            <a:r>
              <a:rPr lang="ru-RU" dirty="0"/>
              <a:t>активно участие на </a:t>
            </a:r>
            <a:r>
              <a:rPr lang="ru-RU" dirty="0" err="1"/>
              <a:t>самия</a:t>
            </a:r>
            <a:r>
              <a:rPr lang="ru-RU" dirty="0"/>
              <a:t> болен.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7046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Цел на лечението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Основна</a:t>
            </a:r>
            <a:r>
              <a:rPr lang="ru-RU" dirty="0"/>
              <a:t> цел в </a:t>
            </a:r>
            <a:r>
              <a:rPr lang="ru-RU" dirty="0" err="1"/>
              <a:t>лечението</a:t>
            </a:r>
            <a:r>
              <a:rPr lang="ru-RU" dirty="0"/>
              <a:t> на диабета е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високите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се </a:t>
            </a:r>
            <a:r>
              <a:rPr lang="ru-RU" dirty="0" err="1"/>
              <a:t>избягват</a:t>
            </a:r>
            <a:r>
              <a:rPr lang="ru-RU" dirty="0"/>
              <a:t> </a:t>
            </a:r>
            <a:r>
              <a:rPr lang="ru-RU" dirty="0" err="1"/>
              <a:t>прекалено</a:t>
            </a:r>
            <a:r>
              <a:rPr lang="ru-RU" dirty="0"/>
              <a:t> </a:t>
            </a:r>
            <a:r>
              <a:rPr lang="ru-RU" dirty="0" err="1"/>
              <a:t>ниските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глюкозата</a:t>
            </a:r>
            <a:r>
              <a:rPr lang="ru-RU" dirty="0"/>
              <a:t>. </a:t>
            </a:r>
          </a:p>
          <a:p>
            <a:r>
              <a:rPr lang="ru-RU" dirty="0" err="1"/>
              <a:t>Крайната</a:t>
            </a:r>
            <a:r>
              <a:rPr lang="ru-RU" dirty="0"/>
              <a:t> цел е </a:t>
            </a:r>
            <a:r>
              <a:rPr lang="ru-RU" dirty="0" err="1"/>
              <a:t>избягване</a:t>
            </a:r>
            <a:r>
              <a:rPr lang="ru-RU" dirty="0"/>
              <a:t> на </a:t>
            </a:r>
            <a:r>
              <a:rPr lang="ru-RU" dirty="0" err="1"/>
              <a:t>развитието</a:t>
            </a:r>
            <a:r>
              <a:rPr lang="ru-RU" dirty="0"/>
              <a:t> на усложнения и </a:t>
            </a:r>
            <a:r>
              <a:rPr lang="ru-RU" dirty="0" err="1"/>
              <a:t>водене</a:t>
            </a:r>
            <a:r>
              <a:rPr lang="ru-RU" dirty="0"/>
              <a:t> на </a:t>
            </a:r>
            <a:r>
              <a:rPr lang="ru-RU" dirty="0" err="1"/>
              <a:t>възможно</a:t>
            </a:r>
            <a:r>
              <a:rPr lang="ru-RU" dirty="0"/>
              <a:t> </a:t>
            </a:r>
            <a:r>
              <a:rPr lang="ru-RU" dirty="0" err="1"/>
              <a:t>най-пълноценен</a:t>
            </a:r>
            <a:r>
              <a:rPr lang="ru-RU" dirty="0"/>
              <a:t> начин на живот от </a:t>
            </a:r>
            <a:r>
              <a:rPr lang="ru-RU" dirty="0" err="1"/>
              <a:t>болните</a:t>
            </a:r>
            <a:r>
              <a:rPr lang="ru-RU" dirty="0"/>
              <a:t>. </a:t>
            </a:r>
          </a:p>
          <a:p>
            <a:r>
              <a:rPr lang="ru-RU" dirty="0" err="1"/>
              <a:t>Добрият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гликемията</a:t>
            </a:r>
            <a:r>
              <a:rPr lang="ru-RU" dirty="0"/>
              <a:t> е </a:t>
            </a:r>
            <a:r>
              <a:rPr lang="ru-RU" dirty="0" err="1"/>
              <a:t>най-добрата</a:t>
            </a:r>
            <a:r>
              <a:rPr lang="ru-RU" dirty="0"/>
              <a:t> профилактика на </a:t>
            </a:r>
            <a:r>
              <a:rPr lang="ru-RU" dirty="0" err="1"/>
              <a:t>основните</a:t>
            </a:r>
            <a:r>
              <a:rPr lang="ru-RU" dirty="0"/>
              <a:t> усложнения (</a:t>
            </a:r>
            <a:r>
              <a:rPr lang="ru-RU" dirty="0" err="1"/>
              <a:t>проучвания</a:t>
            </a:r>
            <a:r>
              <a:rPr lang="ru-RU" dirty="0"/>
              <a:t> </a:t>
            </a:r>
            <a:r>
              <a:rPr lang="ru-RU" dirty="0" err="1"/>
              <a:t>доказват</a:t>
            </a:r>
            <a:r>
              <a:rPr lang="ru-RU" dirty="0"/>
              <a:t> </a:t>
            </a:r>
            <a:r>
              <a:rPr lang="ru-RU" dirty="0" err="1"/>
              <a:t>по-малък</a:t>
            </a:r>
            <a:r>
              <a:rPr lang="ru-RU" dirty="0"/>
              <a:t> процент и </a:t>
            </a:r>
            <a:r>
              <a:rPr lang="ru-RU" dirty="0" err="1"/>
              <a:t>по-късна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на </a:t>
            </a:r>
            <a:r>
              <a:rPr lang="ru-RU" dirty="0" err="1"/>
              <a:t>основните</a:t>
            </a:r>
            <a:r>
              <a:rPr lang="ru-RU" dirty="0"/>
              <a:t> усложнения на </a:t>
            </a:r>
            <a:r>
              <a:rPr lang="ru-RU" dirty="0" err="1"/>
              <a:t>заболяването</a:t>
            </a:r>
            <a:r>
              <a:rPr lang="ru-RU" dirty="0"/>
              <a:t> при </a:t>
            </a:r>
            <a:r>
              <a:rPr lang="ru-RU" dirty="0" err="1"/>
              <a:t>интензивен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и </a:t>
            </a:r>
            <a:r>
              <a:rPr lang="ru-RU" dirty="0" err="1"/>
              <a:t>поддържането</a:t>
            </a:r>
            <a:r>
              <a:rPr lang="ru-RU" dirty="0"/>
              <a:t> и в </a:t>
            </a:r>
            <a:r>
              <a:rPr lang="ru-RU" dirty="0" err="1"/>
              <a:t>нормални</a:t>
            </a:r>
            <a:r>
              <a:rPr lang="ru-RU" dirty="0"/>
              <a:t> </a:t>
            </a:r>
            <a:r>
              <a:rPr lang="ru-RU" dirty="0" err="1"/>
              <a:t>граници</a:t>
            </a:r>
            <a:r>
              <a:rPr lang="ru-RU" dirty="0"/>
              <a:t>).</a:t>
            </a:r>
          </a:p>
          <a:p>
            <a:r>
              <a:rPr lang="ru-RU" dirty="0"/>
              <a:t>За да се </a:t>
            </a:r>
            <a:r>
              <a:rPr lang="ru-RU" dirty="0" err="1"/>
              <a:t>постигнат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цели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наподоби</a:t>
            </a:r>
            <a:r>
              <a:rPr lang="ru-RU" dirty="0"/>
              <a:t> </a:t>
            </a:r>
            <a:r>
              <a:rPr lang="ru-RU" dirty="0" err="1"/>
              <a:t>нормалния</a:t>
            </a:r>
            <a:r>
              <a:rPr lang="ru-RU" dirty="0"/>
              <a:t> инсулинов отговор на здравия </a:t>
            </a:r>
            <a:r>
              <a:rPr lang="ru-RU" dirty="0" err="1"/>
              <a:t>човек</a:t>
            </a:r>
            <a:r>
              <a:rPr lang="ru-RU" dirty="0"/>
              <a:t> между </a:t>
            </a:r>
            <a:r>
              <a:rPr lang="ru-RU" dirty="0" err="1"/>
              <a:t>периодите</a:t>
            </a:r>
            <a:r>
              <a:rPr lang="ru-RU" dirty="0"/>
              <a:t> на </a:t>
            </a:r>
            <a:r>
              <a:rPr lang="ru-RU" dirty="0" err="1"/>
              <a:t>гладуване</a:t>
            </a:r>
            <a:r>
              <a:rPr lang="ru-RU" dirty="0"/>
              <a:t> и </a:t>
            </a:r>
            <a:r>
              <a:rPr lang="ru-RU" dirty="0" err="1"/>
              <a:t>хранене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9090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на ЗД </a:t>
            </a:r>
            <a:r>
              <a:rPr lang="ru-RU" dirty="0" err="1"/>
              <a:t>зависи</a:t>
            </a:r>
            <a:r>
              <a:rPr lang="ru-RU" dirty="0"/>
              <a:t> от типа на </a:t>
            </a:r>
            <a:r>
              <a:rPr lang="ru-RU" dirty="0" err="1"/>
              <a:t>заболяването</a:t>
            </a:r>
            <a:r>
              <a:rPr lang="ru-RU" dirty="0"/>
              <a:t> и </a:t>
            </a:r>
            <a:r>
              <a:rPr lang="ru-RU" dirty="0" err="1"/>
              <a:t>неговата</a:t>
            </a:r>
            <a:r>
              <a:rPr lang="ru-RU" dirty="0"/>
              <a:t> </a:t>
            </a:r>
            <a:r>
              <a:rPr lang="ru-RU" dirty="0" err="1"/>
              <a:t>тежест</a:t>
            </a:r>
            <a:r>
              <a:rPr lang="ru-RU" dirty="0"/>
              <a:t>.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353347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Най-общо</a:t>
            </a:r>
            <a:r>
              <a:rPr lang="ru-RU" dirty="0"/>
              <a:t> ЗД тип 1 се </a:t>
            </a:r>
            <a:r>
              <a:rPr lang="ru-RU" dirty="0" err="1"/>
              <a:t>лекува</a:t>
            </a:r>
            <a:r>
              <a:rPr lang="ru-RU" dirty="0"/>
              <a:t> с инсулин, </a:t>
            </a:r>
            <a:r>
              <a:rPr lang="ru-RU" dirty="0" err="1"/>
              <a:t>балансиран</a:t>
            </a:r>
            <a:r>
              <a:rPr lang="ru-RU" dirty="0"/>
              <a:t> режим на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и диета. </a:t>
            </a:r>
          </a:p>
          <a:p>
            <a:r>
              <a:rPr lang="ru-RU" dirty="0"/>
              <a:t>ЗД тип 2 се </a:t>
            </a:r>
            <a:r>
              <a:rPr lang="ru-RU" dirty="0" err="1"/>
              <a:t>лекува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първоначално</a:t>
            </a:r>
            <a:r>
              <a:rPr lang="ru-RU" dirty="0"/>
              <a:t> с </a:t>
            </a:r>
            <a:r>
              <a:rPr lang="ru-RU" dirty="0" err="1"/>
              <a:t>регулиране</a:t>
            </a:r>
            <a:r>
              <a:rPr lang="ru-RU" dirty="0"/>
              <a:t> на </a:t>
            </a:r>
            <a:r>
              <a:rPr lang="ru-RU" dirty="0" err="1"/>
              <a:t>телесното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, </a:t>
            </a:r>
            <a:r>
              <a:rPr lang="ru-RU" dirty="0" err="1"/>
              <a:t>спазване</a:t>
            </a:r>
            <a:r>
              <a:rPr lang="ru-RU" dirty="0"/>
              <a:t> на диета и </a:t>
            </a:r>
            <a:r>
              <a:rPr lang="ru-RU" dirty="0" err="1"/>
              <a:t>балансиран</a:t>
            </a:r>
            <a:r>
              <a:rPr lang="ru-RU" dirty="0"/>
              <a:t> режим на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мерки се </a:t>
            </a:r>
            <a:r>
              <a:rPr lang="ru-RU" dirty="0" err="1"/>
              <a:t>окажат</a:t>
            </a:r>
            <a:r>
              <a:rPr lang="ru-RU" dirty="0"/>
              <a:t> </a:t>
            </a:r>
            <a:r>
              <a:rPr lang="ru-RU" dirty="0" err="1"/>
              <a:t>недостатъчни</a:t>
            </a:r>
            <a:r>
              <a:rPr lang="ru-RU" dirty="0"/>
              <a:t> за </a:t>
            </a:r>
            <a:r>
              <a:rPr lang="ru-RU" dirty="0" err="1"/>
              <a:t>контрол</a:t>
            </a:r>
            <a:r>
              <a:rPr lang="ru-RU" dirty="0"/>
              <a:t> на </a:t>
            </a:r>
            <a:r>
              <a:rPr lang="ru-RU" dirty="0" err="1"/>
              <a:t>повишената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в </a:t>
            </a:r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лекарства, </a:t>
            </a:r>
            <a:r>
              <a:rPr lang="ru-RU" dirty="0" err="1"/>
              <a:t>приемани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устата</a:t>
            </a:r>
            <a:endParaRPr lang="ru-RU" dirty="0"/>
          </a:p>
          <a:p>
            <a:pPr lvl="1"/>
            <a:r>
              <a:rPr lang="ru-RU" dirty="0" err="1"/>
              <a:t>когато</a:t>
            </a:r>
            <a:r>
              <a:rPr lang="ru-RU" dirty="0"/>
              <a:t> и те се </a:t>
            </a:r>
            <a:r>
              <a:rPr lang="ru-RU" dirty="0" err="1"/>
              <a:t>окажат</a:t>
            </a:r>
            <a:r>
              <a:rPr lang="ru-RU" dirty="0"/>
              <a:t> </a:t>
            </a:r>
            <a:r>
              <a:rPr lang="ru-RU" dirty="0" err="1"/>
              <a:t>неефективни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инсулин.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655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Иновация в лечението на ЗД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Надежда за </a:t>
            </a:r>
            <a:r>
              <a:rPr lang="ru-RU" dirty="0" err="1"/>
              <a:t>трайно</a:t>
            </a:r>
            <a:r>
              <a:rPr lang="ru-RU" dirty="0"/>
              <a:t> и </a:t>
            </a:r>
            <a:r>
              <a:rPr lang="ru-RU" dirty="0" err="1"/>
              <a:t>окончателно</a:t>
            </a:r>
            <a:r>
              <a:rPr lang="ru-RU" dirty="0"/>
              <a:t> </a:t>
            </a:r>
            <a:r>
              <a:rPr lang="ru-RU" dirty="0" err="1"/>
              <a:t>излекуване</a:t>
            </a:r>
            <a:r>
              <a:rPr lang="ru-RU" dirty="0"/>
              <a:t> на </a:t>
            </a:r>
            <a:r>
              <a:rPr lang="ru-RU" dirty="0" err="1"/>
              <a:t>захарния</a:t>
            </a:r>
            <a:r>
              <a:rPr lang="ru-RU" dirty="0"/>
              <a:t> диабет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трансплантацията</a:t>
            </a:r>
            <a:r>
              <a:rPr lang="ru-RU" dirty="0">
                <a:solidFill>
                  <a:srgbClr val="FF0000"/>
                </a:solidFill>
              </a:rPr>
              <a:t> на панкреас</a:t>
            </a:r>
            <a:r>
              <a:rPr lang="ru-RU" dirty="0"/>
              <a:t>. </a:t>
            </a:r>
            <a:r>
              <a:rPr lang="ru-RU" dirty="0" err="1"/>
              <a:t>Засега</a:t>
            </a:r>
            <a:r>
              <a:rPr lang="ru-RU" dirty="0"/>
              <a:t> </a:t>
            </a:r>
            <a:r>
              <a:rPr lang="ru-RU" dirty="0" err="1"/>
              <a:t>резултатите</a:t>
            </a:r>
            <a:r>
              <a:rPr lang="ru-RU" dirty="0"/>
              <a:t>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окуражаващи</a:t>
            </a:r>
            <a:r>
              <a:rPr lang="ru-RU" dirty="0"/>
              <a:t>, но все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методът</a:t>
            </a:r>
            <a:r>
              <a:rPr lang="ru-RU" dirty="0"/>
              <a:t> не е популярна практика.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r>
              <a:rPr lang="ru-RU" dirty="0"/>
              <a:t>Предмет на </a:t>
            </a:r>
            <a:r>
              <a:rPr lang="ru-RU" dirty="0" err="1"/>
              <a:t>спорове</a:t>
            </a:r>
            <a:r>
              <a:rPr lang="ru-RU" dirty="0"/>
              <a:t> е дали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трансплантира</a:t>
            </a:r>
            <a:r>
              <a:rPr lang="ru-RU" dirty="0"/>
              <a:t> </a:t>
            </a:r>
            <a:r>
              <a:rPr lang="ru-RU" dirty="0" err="1"/>
              <a:t>цяла</a:t>
            </a:r>
            <a:r>
              <a:rPr lang="ru-RU" dirty="0"/>
              <a:t> </a:t>
            </a:r>
            <a:r>
              <a:rPr lang="ru-RU" dirty="0" err="1"/>
              <a:t>задстомашна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или само </a:t>
            </a:r>
            <a:r>
              <a:rPr lang="ru-RU" dirty="0" err="1"/>
              <a:t>клетките</a:t>
            </a:r>
            <a:r>
              <a:rPr lang="ru-RU" dirty="0"/>
              <a:t>, </a:t>
            </a:r>
            <a:r>
              <a:rPr lang="ru-RU" dirty="0" err="1"/>
              <a:t>произвеждащи</a:t>
            </a:r>
            <a:r>
              <a:rPr lang="ru-RU" dirty="0"/>
              <a:t> инсулин. </a:t>
            </a:r>
          </a:p>
          <a:p>
            <a:endParaRPr lang="ru-RU" dirty="0"/>
          </a:p>
          <a:p>
            <a:r>
              <a:rPr lang="ru-RU" dirty="0" err="1"/>
              <a:t>Основни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трудното</a:t>
            </a:r>
            <a:r>
              <a:rPr lang="ru-RU" dirty="0"/>
              <a:t> </a:t>
            </a:r>
            <a:r>
              <a:rPr lang="ru-RU" dirty="0" err="1"/>
              <a:t>намиране</a:t>
            </a:r>
            <a:r>
              <a:rPr lang="ru-RU" dirty="0"/>
              <a:t> на донор, </a:t>
            </a:r>
          </a:p>
          <a:p>
            <a:pPr lvl="1"/>
            <a:r>
              <a:rPr lang="ru-RU" dirty="0" err="1"/>
              <a:t>рискът</a:t>
            </a:r>
            <a:r>
              <a:rPr lang="ru-RU" dirty="0"/>
              <a:t> от </a:t>
            </a:r>
            <a:r>
              <a:rPr lang="ru-RU" dirty="0" err="1"/>
              <a:t>отхвърляне</a:t>
            </a:r>
            <a:r>
              <a:rPr lang="ru-RU" dirty="0"/>
              <a:t> на </a:t>
            </a:r>
            <a:r>
              <a:rPr lang="ru-RU" dirty="0" err="1"/>
              <a:t>присадъка</a:t>
            </a:r>
            <a:r>
              <a:rPr lang="ru-RU" dirty="0"/>
              <a:t> и </a:t>
            </a:r>
            <a:r>
              <a:rPr lang="ru-RU" dirty="0" err="1"/>
              <a:t>необходимостта</a:t>
            </a:r>
            <a:r>
              <a:rPr lang="ru-RU" dirty="0"/>
              <a:t> от постоянно </a:t>
            </a:r>
            <a:r>
              <a:rPr lang="ru-RU" dirty="0" err="1"/>
              <a:t>приемане</a:t>
            </a:r>
            <a:r>
              <a:rPr lang="ru-RU" dirty="0"/>
              <a:t> след </a:t>
            </a:r>
            <a:r>
              <a:rPr lang="ru-RU" dirty="0" err="1"/>
              <a:t>трансплантацията</a:t>
            </a:r>
            <a:r>
              <a:rPr lang="ru-RU" dirty="0"/>
              <a:t> на лекарства, </a:t>
            </a:r>
            <a:r>
              <a:rPr lang="ru-RU" dirty="0" err="1"/>
              <a:t>потискащи</a:t>
            </a:r>
            <a:r>
              <a:rPr lang="ru-RU" dirty="0"/>
              <a:t> </a:t>
            </a:r>
            <a:r>
              <a:rPr lang="ru-RU" dirty="0" err="1"/>
              <a:t>имунитета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рискът</a:t>
            </a:r>
            <a:r>
              <a:rPr lang="ru-RU" dirty="0"/>
              <a:t> за повторно развитие на 1 тип </a:t>
            </a:r>
            <a:r>
              <a:rPr lang="ru-RU" dirty="0" err="1"/>
              <a:t>захарен</a:t>
            </a:r>
            <a:r>
              <a:rPr lang="ru-RU" dirty="0"/>
              <a:t> диабет при наличие на </a:t>
            </a:r>
            <a:r>
              <a:rPr lang="ru-RU" dirty="0" err="1"/>
              <a:t>автоимунен</a:t>
            </a:r>
            <a:r>
              <a:rPr lang="ru-RU" dirty="0"/>
              <a:t> отговор </a:t>
            </a:r>
            <a:r>
              <a:rPr lang="ru-RU" dirty="0" err="1"/>
              <a:t>срещу</a:t>
            </a:r>
            <a:r>
              <a:rPr lang="ru-RU" dirty="0"/>
              <a:t> бета </a:t>
            </a:r>
            <a:r>
              <a:rPr lang="ru-RU" dirty="0" err="1"/>
              <a:t>клетките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високата</a:t>
            </a:r>
            <a:r>
              <a:rPr lang="ru-RU" dirty="0"/>
              <a:t> цена и </a:t>
            </a:r>
            <a:r>
              <a:rPr lang="ru-RU" dirty="0" err="1"/>
              <a:t>техническа</a:t>
            </a:r>
            <a:r>
              <a:rPr lang="ru-RU" dirty="0"/>
              <a:t> </a:t>
            </a:r>
            <a:r>
              <a:rPr lang="ru-RU" dirty="0" err="1"/>
              <a:t>трудност</a:t>
            </a:r>
            <a:r>
              <a:rPr lang="ru-RU" dirty="0"/>
              <a:t> и т.н.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38957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bg-BG" dirty="0"/>
              <a:t>Инсулинотералия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Цели да замести "</a:t>
            </a:r>
            <a:r>
              <a:rPr lang="ru-RU" dirty="0" err="1"/>
              <a:t>липсващия</a:t>
            </a:r>
            <a:r>
              <a:rPr lang="ru-RU" dirty="0"/>
              <a:t>" </a:t>
            </a:r>
            <a:r>
              <a:rPr lang="ru-RU" dirty="0" err="1"/>
              <a:t>естесвен</a:t>
            </a:r>
            <a:r>
              <a:rPr lang="ru-RU" dirty="0"/>
              <a:t> инсулин. </a:t>
            </a:r>
            <a:r>
              <a:rPr lang="ru-RU" dirty="0" err="1"/>
              <a:t>Освен</a:t>
            </a:r>
            <a:r>
              <a:rPr lang="ru-RU" dirty="0"/>
              <a:t> инсулина, </a:t>
            </a:r>
            <a:r>
              <a:rPr lang="ru-RU" dirty="0" err="1"/>
              <a:t>други</a:t>
            </a:r>
            <a:r>
              <a:rPr lang="ru-RU" dirty="0"/>
              <a:t> много </a:t>
            </a:r>
            <a:r>
              <a:rPr lang="ru-RU" dirty="0" err="1"/>
              <a:t>важни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диетата</a:t>
            </a:r>
            <a:r>
              <a:rPr lang="ru-RU" dirty="0"/>
              <a:t>, </a:t>
            </a:r>
            <a:r>
              <a:rPr lang="ru-RU" dirty="0" err="1"/>
              <a:t>физическата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, </a:t>
            </a:r>
            <a:r>
              <a:rPr lang="ru-RU" dirty="0" err="1"/>
              <a:t>самоконтрола</a:t>
            </a:r>
            <a:r>
              <a:rPr lang="ru-RU" dirty="0"/>
              <a:t> и </a:t>
            </a:r>
            <a:r>
              <a:rPr lang="ru-RU" dirty="0" err="1"/>
              <a:t>обучението</a:t>
            </a:r>
            <a:r>
              <a:rPr lang="ru-RU" dirty="0"/>
              <a:t> и </a:t>
            </a:r>
            <a:r>
              <a:rPr lang="ru-RU" dirty="0" err="1"/>
              <a:t>проследяването</a:t>
            </a:r>
            <a:r>
              <a:rPr lang="ru-RU" dirty="0"/>
              <a:t> от специалист.</a:t>
            </a:r>
          </a:p>
          <a:p>
            <a:endParaRPr lang="ru-RU" dirty="0"/>
          </a:p>
          <a:p>
            <a:r>
              <a:rPr lang="ru-RU" dirty="0" err="1"/>
              <a:t>Инсулинът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инжекционно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Понастоящем</a:t>
            </a:r>
            <a:r>
              <a:rPr lang="ru-RU" dirty="0"/>
              <a:t> в света, а и в </a:t>
            </a:r>
            <a:r>
              <a:rPr lang="ru-RU" dirty="0" err="1"/>
              <a:t>България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само </a:t>
            </a:r>
            <a:r>
              <a:rPr lang="ru-RU" dirty="0" err="1">
                <a:solidFill>
                  <a:srgbClr val="FF0000"/>
                </a:solidFill>
              </a:rPr>
              <a:t>човешки</a:t>
            </a:r>
            <a:r>
              <a:rPr lang="ru-RU" dirty="0">
                <a:solidFill>
                  <a:srgbClr val="FF0000"/>
                </a:solidFill>
              </a:rPr>
              <a:t> рекомбинантен инсулин</a:t>
            </a:r>
            <a:r>
              <a:rPr lang="ru-RU" dirty="0"/>
              <a:t>, т.е. инсулин, произведен по </a:t>
            </a:r>
            <a:r>
              <a:rPr lang="ru-RU" dirty="0" err="1"/>
              <a:t>генетичен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, абсолютно идентичен с </a:t>
            </a:r>
            <a:r>
              <a:rPr lang="ru-RU" dirty="0" err="1"/>
              <a:t>човешкия</a:t>
            </a:r>
            <a:r>
              <a:rPr lang="ru-RU" dirty="0"/>
              <a:t>. </a:t>
            </a:r>
          </a:p>
          <a:p>
            <a:pPr marL="400050" lvl="1" indent="0">
              <a:buNone/>
            </a:pPr>
            <a:r>
              <a:rPr lang="ru-RU" dirty="0"/>
              <a:t>По </a:t>
            </a:r>
            <a:r>
              <a:rPr lang="ru-RU" dirty="0" err="1"/>
              <a:t>този</a:t>
            </a:r>
            <a:r>
              <a:rPr lang="ru-RU" dirty="0"/>
              <a:t> начин се </a:t>
            </a:r>
            <a:r>
              <a:rPr lang="ru-RU" dirty="0" err="1"/>
              <a:t>елиминират</a:t>
            </a:r>
            <a:r>
              <a:rPr lang="ru-RU" dirty="0"/>
              <a:t> </a:t>
            </a:r>
            <a:r>
              <a:rPr lang="ru-RU" dirty="0" err="1"/>
              <a:t>рискове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алергични</a:t>
            </a:r>
            <a:r>
              <a:rPr lang="ru-RU" dirty="0"/>
              <a:t> реакции, </a:t>
            </a:r>
            <a:r>
              <a:rPr lang="ru-RU" dirty="0" err="1"/>
              <a:t>развитите</a:t>
            </a:r>
            <a:r>
              <a:rPr lang="ru-RU" dirty="0"/>
              <a:t> на </a:t>
            </a:r>
            <a:r>
              <a:rPr lang="ru-RU" dirty="0" err="1"/>
              <a:t>нечувствителност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свинския</a:t>
            </a:r>
            <a:r>
              <a:rPr lang="ru-RU" dirty="0"/>
              <a:t> и </a:t>
            </a:r>
            <a:r>
              <a:rPr lang="ru-RU" dirty="0" err="1"/>
              <a:t>телешки</a:t>
            </a:r>
            <a:r>
              <a:rPr lang="ru-RU" dirty="0"/>
              <a:t> инсулин, </a:t>
            </a:r>
            <a:r>
              <a:rPr lang="ru-RU" dirty="0" err="1"/>
              <a:t>използван</a:t>
            </a:r>
            <a:r>
              <a:rPr lang="ru-RU" dirty="0"/>
              <a:t> </a:t>
            </a:r>
            <a:r>
              <a:rPr lang="ru-RU" dirty="0" err="1"/>
              <a:t>по-рано</a:t>
            </a:r>
            <a:r>
              <a:rPr lang="ru-RU" dirty="0"/>
              <a:t> и риск от развитие на </a:t>
            </a:r>
            <a:r>
              <a:rPr lang="ru-RU" dirty="0" err="1"/>
              <a:t>предавани</a:t>
            </a:r>
            <a:r>
              <a:rPr lang="ru-RU" dirty="0"/>
              <a:t> по </a:t>
            </a:r>
            <a:r>
              <a:rPr lang="ru-RU" dirty="0" err="1"/>
              <a:t>кръвен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Съществува</a:t>
            </a:r>
            <a:r>
              <a:rPr lang="ru-RU" dirty="0"/>
              <a:t> </a:t>
            </a:r>
            <a:r>
              <a:rPr lang="ru-RU" dirty="0" err="1"/>
              <a:t>голямо</a:t>
            </a:r>
            <a:r>
              <a:rPr lang="ru-RU" dirty="0"/>
              <a:t> разнообразие от </a:t>
            </a:r>
            <a:r>
              <a:rPr lang="ru-RU" dirty="0" err="1"/>
              <a:t>инсулини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за начало на действие и </a:t>
            </a:r>
            <a:r>
              <a:rPr lang="ru-RU" dirty="0" err="1"/>
              <a:t>продължителност</a:t>
            </a:r>
            <a:r>
              <a:rPr lang="ru-RU" dirty="0"/>
              <a:t> на </a:t>
            </a:r>
            <a:r>
              <a:rPr lang="ru-RU" dirty="0" err="1"/>
              <a:t>действието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България</a:t>
            </a:r>
            <a:r>
              <a:rPr lang="ru-RU" dirty="0"/>
              <a:t> в момента се </a:t>
            </a:r>
            <a:r>
              <a:rPr lang="ru-RU" dirty="0" err="1"/>
              <a:t>употребяват</a:t>
            </a:r>
            <a:r>
              <a:rPr lang="ru-RU" dirty="0"/>
              <a:t> само </a:t>
            </a:r>
            <a:r>
              <a:rPr lang="ru-RU" dirty="0" err="1"/>
              <a:t>бързодействащи</a:t>
            </a:r>
            <a:r>
              <a:rPr lang="ru-RU" dirty="0"/>
              <a:t> и </a:t>
            </a:r>
            <a:r>
              <a:rPr lang="ru-RU" dirty="0" err="1"/>
              <a:t>интермедиерни</a:t>
            </a:r>
            <a:r>
              <a:rPr lang="ru-RU" dirty="0"/>
              <a:t> </a:t>
            </a:r>
            <a:r>
              <a:rPr lang="ru-RU" dirty="0" err="1"/>
              <a:t>инсулини</a:t>
            </a:r>
            <a:r>
              <a:rPr lang="ru-RU" dirty="0"/>
              <a:t> ("умерено" </a:t>
            </a:r>
            <a:r>
              <a:rPr lang="ru-RU" dirty="0" err="1"/>
              <a:t>бавнодействащ</a:t>
            </a:r>
            <a:r>
              <a:rPr lang="ru-RU" dirty="0"/>
              <a:t>, за </a:t>
            </a:r>
            <a:r>
              <a:rPr lang="ru-RU" dirty="0" err="1"/>
              <a:t>улеснение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наричаме</a:t>
            </a:r>
            <a:r>
              <a:rPr lang="ru-RU" dirty="0"/>
              <a:t> </a:t>
            </a:r>
            <a:r>
              <a:rPr lang="ru-RU" dirty="0" err="1"/>
              <a:t>бавнодействащ</a:t>
            </a:r>
            <a:r>
              <a:rPr lang="ru-RU" dirty="0"/>
              <a:t>). </a:t>
            </a:r>
          </a:p>
          <a:p>
            <a:pPr lvl="1"/>
            <a:r>
              <a:rPr lang="ru-RU" dirty="0" err="1"/>
              <a:t>Има</a:t>
            </a:r>
            <a:r>
              <a:rPr lang="ru-RU" dirty="0"/>
              <a:t> и </a:t>
            </a:r>
            <a:r>
              <a:rPr lang="ru-RU" dirty="0" err="1"/>
              <a:t>трета</a:t>
            </a:r>
            <a:r>
              <a:rPr lang="ru-RU" dirty="0"/>
              <a:t> категория </a:t>
            </a:r>
            <a:r>
              <a:rPr lang="ru-RU" dirty="0" err="1"/>
              <a:t>инсулини</a:t>
            </a:r>
            <a:r>
              <a:rPr lang="ru-RU" dirty="0"/>
              <a:t> - </a:t>
            </a:r>
            <a:r>
              <a:rPr lang="ru-RU" dirty="0" err="1"/>
              <a:t>смесен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комбинация от </a:t>
            </a:r>
            <a:r>
              <a:rPr lang="ru-RU" dirty="0" err="1"/>
              <a:t>бърз</a:t>
            </a:r>
            <a:r>
              <a:rPr lang="ru-RU" dirty="0"/>
              <a:t> и </a:t>
            </a:r>
            <a:r>
              <a:rPr lang="ru-RU" dirty="0" err="1"/>
              <a:t>бавен</a:t>
            </a:r>
            <a:r>
              <a:rPr lang="ru-RU" dirty="0"/>
              <a:t> инсулин в стандартно </a:t>
            </a:r>
            <a:r>
              <a:rPr lang="ru-RU" dirty="0" err="1"/>
              <a:t>фиксирани</a:t>
            </a:r>
            <a:r>
              <a:rPr lang="ru-RU" dirty="0"/>
              <a:t> </a:t>
            </a:r>
            <a:r>
              <a:rPr lang="ru-RU" dirty="0" err="1"/>
              <a:t>съотношения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6296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48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Съществува</a:t>
            </a:r>
            <a:r>
              <a:rPr lang="ru-RU" dirty="0"/>
              <a:t> </a:t>
            </a:r>
            <a:r>
              <a:rPr lang="ru-RU" dirty="0" err="1"/>
              <a:t>голямо</a:t>
            </a:r>
            <a:r>
              <a:rPr lang="ru-RU" dirty="0"/>
              <a:t> разнообразие от </a:t>
            </a:r>
            <a:r>
              <a:rPr lang="ru-RU" dirty="0" err="1"/>
              <a:t>инсулини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за начало на действие и </a:t>
            </a:r>
            <a:r>
              <a:rPr lang="ru-RU" dirty="0" err="1"/>
              <a:t>продължителност</a:t>
            </a:r>
            <a:r>
              <a:rPr lang="ru-RU" dirty="0"/>
              <a:t> на </a:t>
            </a:r>
            <a:r>
              <a:rPr lang="ru-RU" dirty="0" err="1"/>
              <a:t>действието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България</a:t>
            </a:r>
            <a:r>
              <a:rPr lang="ru-RU" dirty="0"/>
              <a:t> в момента се </a:t>
            </a:r>
            <a:r>
              <a:rPr lang="ru-RU" dirty="0" err="1"/>
              <a:t>употребяват</a:t>
            </a:r>
            <a:r>
              <a:rPr lang="ru-RU" dirty="0"/>
              <a:t> само </a:t>
            </a:r>
            <a:r>
              <a:rPr lang="ru-RU" dirty="0" err="1"/>
              <a:t>бързодействащи</a:t>
            </a:r>
            <a:r>
              <a:rPr lang="ru-RU" dirty="0"/>
              <a:t> и </a:t>
            </a:r>
            <a:r>
              <a:rPr lang="ru-RU" dirty="0" err="1"/>
              <a:t>интермедиерни</a:t>
            </a:r>
            <a:r>
              <a:rPr lang="ru-RU" dirty="0"/>
              <a:t> </a:t>
            </a:r>
            <a:r>
              <a:rPr lang="ru-RU" dirty="0" err="1"/>
              <a:t>инсулини</a:t>
            </a:r>
            <a:r>
              <a:rPr lang="ru-RU" dirty="0"/>
              <a:t> ("умерено" </a:t>
            </a:r>
            <a:r>
              <a:rPr lang="ru-RU" dirty="0" err="1"/>
              <a:t>бавнодействащ</a:t>
            </a:r>
            <a:r>
              <a:rPr lang="ru-RU" dirty="0"/>
              <a:t>, за </a:t>
            </a:r>
            <a:r>
              <a:rPr lang="ru-RU" dirty="0" err="1"/>
              <a:t>улеснение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наричаме</a:t>
            </a:r>
            <a:r>
              <a:rPr lang="ru-RU" dirty="0"/>
              <a:t> </a:t>
            </a:r>
            <a:r>
              <a:rPr lang="ru-RU" dirty="0" err="1"/>
              <a:t>бавнодействащ</a:t>
            </a:r>
            <a:r>
              <a:rPr lang="ru-RU" dirty="0"/>
              <a:t>). </a:t>
            </a:r>
          </a:p>
          <a:p>
            <a:pPr lvl="1"/>
            <a:r>
              <a:rPr lang="ru-RU" dirty="0" err="1"/>
              <a:t>Има</a:t>
            </a:r>
            <a:r>
              <a:rPr lang="ru-RU" dirty="0"/>
              <a:t> и </a:t>
            </a:r>
            <a:r>
              <a:rPr lang="ru-RU" dirty="0" err="1"/>
              <a:t>трета</a:t>
            </a:r>
            <a:r>
              <a:rPr lang="ru-RU" dirty="0"/>
              <a:t> категория </a:t>
            </a:r>
            <a:r>
              <a:rPr lang="ru-RU" dirty="0" err="1"/>
              <a:t>инсулини</a:t>
            </a:r>
            <a:r>
              <a:rPr lang="ru-RU" dirty="0"/>
              <a:t> - </a:t>
            </a:r>
            <a:r>
              <a:rPr lang="ru-RU" dirty="0" err="1"/>
              <a:t>смесен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комбинация от </a:t>
            </a:r>
            <a:r>
              <a:rPr lang="ru-RU" dirty="0" err="1"/>
              <a:t>бърз</a:t>
            </a:r>
            <a:r>
              <a:rPr lang="ru-RU" dirty="0"/>
              <a:t> и </a:t>
            </a:r>
            <a:r>
              <a:rPr lang="ru-RU" dirty="0" err="1"/>
              <a:t>бавен</a:t>
            </a:r>
            <a:r>
              <a:rPr lang="ru-RU" dirty="0"/>
              <a:t> инсулин в стандартно </a:t>
            </a:r>
            <a:r>
              <a:rPr lang="ru-RU" dirty="0" err="1"/>
              <a:t>фиксирани</a:t>
            </a:r>
            <a:r>
              <a:rPr lang="ru-RU" dirty="0"/>
              <a:t> </a:t>
            </a:r>
            <a:r>
              <a:rPr lang="ru-RU" dirty="0" err="1"/>
              <a:t>съотношения</a:t>
            </a:r>
            <a:r>
              <a:rPr lang="ru-RU" dirty="0"/>
              <a:t>. </a:t>
            </a:r>
          </a:p>
          <a:p>
            <a:r>
              <a:rPr lang="ru-RU" dirty="0" err="1">
                <a:solidFill>
                  <a:srgbClr val="FF0000"/>
                </a:solidFill>
              </a:rPr>
              <a:t>Бързодействащите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инсулини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 </a:t>
            </a:r>
            <a:r>
              <a:rPr lang="ru-RU" dirty="0" err="1"/>
              <a:t>Actrapid</a:t>
            </a:r>
            <a:r>
              <a:rPr lang="ru-RU" dirty="0"/>
              <a:t>, </a:t>
            </a:r>
            <a:r>
              <a:rPr lang="ru-RU" dirty="0" err="1"/>
              <a:t>Humulin</a:t>
            </a:r>
            <a:r>
              <a:rPr lang="ru-RU" dirty="0"/>
              <a:t>-R и </a:t>
            </a:r>
            <a:r>
              <a:rPr lang="ru-RU" dirty="0" err="1"/>
              <a:t>Rapid</a:t>
            </a:r>
            <a:r>
              <a:rPr lang="ru-RU" dirty="0"/>
              <a:t>, а </a:t>
            </a:r>
            <a:r>
              <a:rPr lang="ru-RU" dirty="0" err="1">
                <a:solidFill>
                  <a:srgbClr val="FF0000"/>
                </a:solidFill>
              </a:rPr>
              <a:t>бавните</a:t>
            </a:r>
            <a:r>
              <a:rPr lang="ru-RU" dirty="0">
                <a:solidFill>
                  <a:srgbClr val="FF0000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/>
              <a:t>Insulatard</a:t>
            </a:r>
            <a:r>
              <a:rPr lang="ru-RU" dirty="0"/>
              <a:t>, </a:t>
            </a:r>
            <a:r>
              <a:rPr lang="ru-RU" dirty="0" err="1"/>
              <a:t>Humulin</a:t>
            </a:r>
            <a:r>
              <a:rPr lang="ru-RU" dirty="0"/>
              <a:t>-N и </a:t>
            </a:r>
            <a:r>
              <a:rPr lang="ru-RU" dirty="0" err="1"/>
              <a:t>Basal</a:t>
            </a:r>
            <a:r>
              <a:rPr lang="ru-RU" dirty="0"/>
              <a:t>. </a:t>
            </a:r>
          </a:p>
          <a:p>
            <a:r>
              <a:rPr lang="ru-RU" dirty="0"/>
              <a:t>От скоро се </a:t>
            </a:r>
            <a:r>
              <a:rPr lang="ru-RU" dirty="0" err="1"/>
              <a:t>прилага</a:t>
            </a:r>
            <a:r>
              <a:rPr lang="ru-RU" dirty="0"/>
              <a:t> и нов вид </a:t>
            </a:r>
            <a:r>
              <a:rPr lang="ru-RU" dirty="0" err="1">
                <a:solidFill>
                  <a:srgbClr val="FF0000"/>
                </a:solidFill>
              </a:rPr>
              <a:t>бързодействащи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инсулинови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аналози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Те не </a:t>
            </a:r>
            <a:r>
              <a:rPr lang="ru-RU" dirty="0" err="1"/>
              <a:t>полимеризират</a:t>
            </a:r>
            <a:r>
              <a:rPr lang="ru-RU" dirty="0"/>
              <a:t> подкожно, </a:t>
            </a:r>
            <a:r>
              <a:rPr lang="ru-RU" dirty="0" err="1"/>
              <a:t>навлизат</a:t>
            </a:r>
            <a:r>
              <a:rPr lang="ru-RU" dirty="0"/>
              <a:t> направо в </a:t>
            </a:r>
            <a:r>
              <a:rPr lang="ru-RU" dirty="0" err="1"/>
              <a:t>кръвта</a:t>
            </a:r>
            <a:r>
              <a:rPr lang="ru-RU" dirty="0"/>
              <a:t> и </a:t>
            </a:r>
            <a:r>
              <a:rPr lang="ru-RU" dirty="0" err="1"/>
              <a:t>затова</a:t>
            </a:r>
            <a:r>
              <a:rPr lang="ru-RU" dirty="0"/>
              <a:t> </a:t>
            </a:r>
            <a:r>
              <a:rPr lang="ru-RU" dirty="0" err="1"/>
              <a:t>действието</a:t>
            </a:r>
            <a:r>
              <a:rPr lang="ru-RU" dirty="0"/>
              <a:t> им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незабавно</a:t>
            </a:r>
            <a:r>
              <a:rPr lang="ru-RU" dirty="0"/>
              <a:t> и </a:t>
            </a:r>
            <a:r>
              <a:rPr lang="ru-RU" dirty="0" err="1"/>
              <a:t>трае</a:t>
            </a:r>
            <a:r>
              <a:rPr lang="ru-RU" dirty="0"/>
              <a:t> кратко,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наподобява</a:t>
            </a:r>
            <a:r>
              <a:rPr lang="ru-RU" dirty="0"/>
              <a:t> </a:t>
            </a:r>
            <a:r>
              <a:rPr lang="ru-RU" dirty="0" err="1"/>
              <a:t>естествения</a:t>
            </a:r>
            <a:r>
              <a:rPr lang="ru-RU" dirty="0"/>
              <a:t> начин на </a:t>
            </a:r>
            <a:r>
              <a:rPr lang="ru-RU" dirty="0" err="1"/>
              <a:t>отделяне</a:t>
            </a:r>
            <a:r>
              <a:rPr lang="ru-RU" dirty="0"/>
              <a:t> на инсулин и </a:t>
            </a:r>
            <a:r>
              <a:rPr lang="ru-RU" dirty="0" err="1"/>
              <a:t>намалява</a:t>
            </a:r>
            <a:r>
              <a:rPr lang="ru-RU" dirty="0"/>
              <a:t> риска от </a:t>
            </a:r>
            <a:r>
              <a:rPr lang="ru-RU" dirty="0" err="1"/>
              <a:t>хипогликемия</a:t>
            </a:r>
            <a:r>
              <a:rPr lang="ru-RU" dirty="0"/>
              <a:t> след </a:t>
            </a:r>
            <a:r>
              <a:rPr lang="ru-RU" dirty="0" err="1"/>
              <a:t>нахранване</a:t>
            </a:r>
            <a:r>
              <a:rPr lang="ru-RU" dirty="0"/>
              <a:t> (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бързодействащият</a:t>
            </a:r>
            <a:r>
              <a:rPr lang="ru-RU" dirty="0"/>
              <a:t> инсулин </a:t>
            </a:r>
            <a:r>
              <a:rPr lang="ru-RU" dirty="0" err="1"/>
              <a:t>продължава</a:t>
            </a:r>
            <a:r>
              <a:rPr lang="ru-RU" dirty="0"/>
              <a:t> да действа). </a:t>
            </a:r>
          </a:p>
          <a:p>
            <a:pPr lvl="1"/>
            <a:r>
              <a:rPr lang="ru-RU" dirty="0"/>
              <a:t>От </a:t>
            </a:r>
            <a:r>
              <a:rPr lang="ru-RU" dirty="0" err="1"/>
              <a:t>бързодействащите</a:t>
            </a:r>
            <a:r>
              <a:rPr lang="ru-RU" dirty="0"/>
              <a:t> </a:t>
            </a:r>
            <a:r>
              <a:rPr lang="ru-RU" dirty="0" err="1"/>
              <a:t>аналози</a:t>
            </a:r>
            <a:r>
              <a:rPr lang="ru-RU" dirty="0"/>
              <a:t> в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навлизат</a:t>
            </a:r>
            <a:r>
              <a:rPr lang="ru-RU" dirty="0"/>
              <a:t> </a:t>
            </a:r>
            <a:r>
              <a:rPr lang="ru-RU" dirty="0" err="1"/>
              <a:t>NovoRapid</a:t>
            </a:r>
            <a:r>
              <a:rPr lang="ru-RU" dirty="0"/>
              <a:t> и </a:t>
            </a:r>
            <a:r>
              <a:rPr lang="ru-RU" dirty="0" err="1"/>
              <a:t>Humalog</a:t>
            </a:r>
            <a:r>
              <a:rPr lang="ru-RU" dirty="0"/>
              <a:t>. </a:t>
            </a:r>
          </a:p>
          <a:p>
            <a:r>
              <a:rPr lang="ru-RU" dirty="0" err="1"/>
              <a:t>Създадени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бавнодействащи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инсулинови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аналози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осигуряват</a:t>
            </a:r>
            <a:r>
              <a:rPr lang="ru-RU" dirty="0"/>
              <a:t> устойчиво </a:t>
            </a:r>
            <a:r>
              <a:rPr lang="ru-RU" dirty="0" err="1"/>
              <a:t>базално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инсулин в </a:t>
            </a:r>
            <a:r>
              <a:rPr lang="ru-RU" dirty="0" err="1"/>
              <a:t>кръвта</a:t>
            </a:r>
            <a:r>
              <a:rPr lang="ru-RU" dirty="0"/>
              <a:t>.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например </a:t>
            </a:r>
            <a:r>
              <a:rPr lang="ru-RU" dirty="0" err="1"/>
              <a:t>препаратите</a:t>
            </a:r>
            <a:r>
              <a:rPr lang="ru-RU" dirty="0"/>
              <a:t> </a:t>
            </a:r>
            <a:r>
              <a:rPr lang="ru-RU" dirty="0" err="1"/>
              <a:t>Lantos</a:t>
            </a:r>
            <a:r>
              <a:rPr lang="ru-RU" dirty="0"/>
              <a:t> и </a:t>
            </a:r>
            <a:r>
              <a:rPr lang="ru-RU" dirty="0" err="1"/>
              <a:t>Detemir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005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548680"/>
            <a:ext cx="9036496" cy="630932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Възможни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схеми</a:t>
            </a:r>
            <a:r>
              <a:rPr lang="ru-RU" dirty="0"/>
              <a:t> за </a:t>
            </a:r>
            <a:r>
              <a:rPr lang="ru-RU" dirty="0" err="1"/>
              <a:t>прилагане</a:t>
            </a:r>
            <a:r>
              <a:rPr lang="ru-RU" dirty="0"/>
              <a:t> на инсулин, </a:t>
            </a:r>
            <a:r>
              <a:rPr lang="ru-RU" dirty="0" err="1"/>
              <a:t>инжектиранията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4 </a:t>
            </a:r>
            <a:r>
              <a:rPr lang="ru-RU" dirty="0" err="1"/>
              <a:t>дори</a:t>
            </a:r>
            <a:r>
              <a:rPr lang="ru-RU" dirty="0"/>
              <a:t> и 5 </a:t>
            </a:r>
            <a:r>
              <a:rPr lang="ru-RU" dirty="0" err="1"/>
              <a:t>пъти</a:t>
            </a:r>
            <a:r>
              <a:rPr lang="ru-RU" dirty="0"/>
              <a:t> на </a:t>
            </a:r>
            <a:r>
              <a:rPr lang="ru-RU" dirty="0" err="1"/>
              <a:t>ден</a:t>
            </a:r>
            <a:r>
              <a:rPr lang="ru-RU" dirty="0"/>
              <a:t>. </a:t>
            </a:r>
            <a:r>
              <a:rPr lang="ru-RU" dirty="0" err="1"/>
              <a:t>Съвременното</a:t>
            </a:r>
            <a:r>
              <a:rPr lang="ru-RU" dirty="0"/>
              <a:t> </a:t>
            </a:r>
            <a:r>
              <a:rPr lang="ru-RU" dirty="0" err="1"/>
              <a:t>схващане</a:t>
            </a:r>
            <a:r>
              <a:rPr lang="ru-RU" dirty="0"/>
              <a:t> е, че </a:t>
            </a:r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захарен</a:t>
            </a:r>
            <a:r>
              <a:rPr lang="ru-RU" dirty="0"/>
              <a:t> диабет 1 тип с инсулин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интензивно</a:t>
            </a:r>
            <a:r>
              <a:rPr lang="ru-RU" dirty="0"/>
              <a:t>.</a:t>
            </a:r>
            <a:endParaRPr lang="bg-BG" dirty="0"/>
          </a:p>
          <a:p>
            <a:r>
              <a:rPr lang="ru-RU" dirty="0" err="1"/>
              <a:t>Целта</a:t>
            </a:r>
            <a:r>
              <a:rPr lang="ru-RU" dirty="0"/>
              <a:t> на </a:t>
            </a:r>
            <a:r>
              <a:rPr lang="ru-RU" dirty="0" err="1"/>
              <a:t>инсулинолечението</a:t>
            </a:r>
            <a:r>
              <a:rPr lang="ru-RU" dirty="0"/>
              <a:t> е да се </a:t>
            </a:r>
            <a:r>
              <a:rPr lang="ru-RU" dirty="0" err="1"/>
              <a:t>наподоби</a:t>
            </a:r>
            <a:r>
              <a:rPr lang="ru-RU" dirty="0"/>
              <a:t> </a:t>
            </a:r>
            <a:r>
              <a:rPr lang="ru-RU" dirty="0" err="1"/>
              <a:t>естествения</a:t>
            </a:r>
            <a:r>
              <a:rPr lang="ru-RU" dirty="0"/>
              <a:t> </a:t>
            </a:r>
            <a:r>
              <a:rPr lang="ru-RU" dirty="0" err="1"/>
              <a:t>модел</a:t>
            </a:r>
            <a:r>
              <a:rPr lang="ru-RU" dirty="0"/>
              <a:t> на </a:t>
            </a:r>
            <a:r>
              <a:rPr lang="ru-RU" dirty="0" err="1"/>
              <a:t>отделяне</a:t>
            </a:r>
            <a:r>
              <a:rPr lang="ru-RU" dirty="0"/>
              <a:t> на инсулин от панкреаса с </a:t>
            </a:r>
            <a:r>
              <a:rPr lang="ru-RU" dirty="0" err="1"/>
              <a:t>рязко</a:t>
            </a:r>
            <a:r>
              <a:rPr lang="ru-RU" dirty="0"/>
              <a:t> </a:t>
            </a:r>
            <a:r>
              <a:rPr lang="ru-RU" dirty="0" err="1"/>
              <a:t>покачване</a:t>
            </a:r>
            <a:r>
              <a:rPr lang="ru-RU" dirty="0"/>
              <a:t> на </a:t>
            </a:r>
            <a:r>
              <a:rPr lang="ru-RU" dirty="0" err="1"/>
              <a:t>секрецията</a:t>
            </a:r>
            <a:r>
              <a:rPr lang="ru-RU" dirty="0"/>
              <a:t> след </a:t>
            </a:r>
            <a:r>
              <a:rPr lang="ru-RU" dirty="0" err="1"/>
              <a:t>нахранване</a:t>
            </a:r>
            <a:r>
              <a:rPr lang="ru-RU" dirty="0"/>
              <a:t> и наличие на </a:t>
            </a:r>
            <a:r>
              <a:rPr lang="ru-RU" dirty="0" err="1"/>
              <a:t>базално</a:t>
            </a:r>
            <a:r>
              <a:rPr lang="ru-RU" dirty="0"/>
              <a:t> (основно), независимо от </a:t>
            </a:r>
            <a:r>
              <a:rPr lang="ru-RU" dirty="0" err="1"/>
              <a:t>храненията</a:t>
            </a:r>
            <a:r>
              <a:rPr lang="ru-RU" dirty="0"/>
              <a:t>, </a:t>
            </a:r>
            <a:r>
              <a:rPr lang="ru-RU" dirty="0" err="1"/>
              <a:t>ниво</a:t>
            </a:r>
            <a:r>
              <a:rPr lang="ru-RU" dirty="0"/>
              <a:t>. 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при 1-и тип </a:t>
            </a:r>
            <a:r>
              <a:rPr lang="ru-RU" dirty="0" err="1"/>
              <a:t>захарен</a:t>
            </a:r>
            <a:r>
              <a:rPr lang="ru-RU" dirty="0"/>
              <a:t> диабет три </a:t>
            </a:r>
            <a:r>
              <a:rPr lang="ru-RU" dirty="0" err="1"/>
              <a:t>пъти</a:t>
            </a:r>
            <a:r>
              <a:rPr lang="ru-RU" dirty="0"/>
              <a:t> на </a:t>
            </a:r>
            <a:r>
              <a:rPr lang="ru-RU" dirty="0" err="1"/>
              <a:t>ден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 (</a:t>
            </a:r>
            <a:r>
              <a:rPr lang="ru-RU" dirty="0" err="1"/>
              <a:t>колкото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основните</a:t>
            </a:r>
            <a:r>
              <a:rPr lang="ru-RU" dirty="0"/>
              <a:t> хранения)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бързодействащ</a:t>
            </a:r>
            <a:r>
              <a:rPr lang="ru-RU" dirty="0"/>
              <a:t> инсулин и </a:t>
            </a:r>
            <a:r>
              <a:rPr lang="ru-RU" dirty="0" err="1"/>
              <a:t>веднъж</a:t>
            </a:r>
            <a:r>
              <a:rPr lang="ru-RU" dirty="0"/>
              <a:t> вечер или вечер и </a:t>
            </a:r>
            <a:r>
              <a:rPr lang="ru-RU" dirty="0" err="1"/>
              <a:t>сутрин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бавнодействащ</a:t>
            </a:r>
            <a:r>
              <a:rPr lang="ru-RU" dirty="0"/>
              <a:t>. </a:t>
            </a:r>
          </a:p>
          <a:p>
            <a:r>
              <a:rPr lang="ru-RU" dirty="0" err="1"/>
              <a:t>Ефектът</a:t>
            </a:r>
            <a:r>
              <a:rPr lang="ru-RU" dirty="0"/>
              <a:t> на </a:t>
            </a:r>
            <a:r>
              <a:rPr lang="ru-RU" dirty="0" err="1"/>
              <a:t>бързодействащия</a:t>
            </a:r>
            <a:r>
              <a:rPr lang="ru-RU" dirty="0"/>
              <a:t> инсулин </a:t>
            </a:r>
            <a:r>
              <a:rPr lang="ru-RU" dirty="0" err="1"/>
              <a:t>започва</a:t>
            </a:r>
            <a:r>
              <a:rPr lang="ru-RU" dirty="0"/>
              <a:t> 30 мин. след </a:t>
            </a:r>
            <a:r>
              <a:rPr lang="ru-RU" dirty="0" err="1"/>
              <a:t>инжектирането</a:t>
            </a:r>
            <a:r>
              <a:rPr lang="ru-RU" dirty="0"/>
              <a:t>, </a:t>
            </a:r>
            <a:r>
              <a:rPr lang="ru-RU" dirty="0" err="1"/>
              <a:t>продължава</a:t>
            </a:r>
            <a:r>
              <a:rPr lang="ru-RU" dirty="0"/>
              <a:t> около 6 часа и е </a:t>
            </a:r>
            <a:r>
              <a:rPr lang="ru-RU" dirty="0" err="1"/>
              <a:t>най</a:t>
            </a:r>
            <a:r>
              <a:rPr lang="ru-RU" dirty="0"/>
              <a:t>-силен на 1-2-ия час. След </a:t>
            </a:r>
            <a:r>
              <a:rPr lang="ru-RU" dirty="0" err="1"/>
              <a:t>подкожното</a:t>
            </a:r>
            <a:r>
              <a:rPr lang="ru-RU" dirty="0"/>
              <a:t> </a:t>
            </a:r>
            <a:r>
              <a:rPr lang="ru-RU" dirty="0" err="1"/>
              <a:t>инжектиране</a:t>
            </a:r>
            <a:r>
              <a:rPr lang="ru-RU" dirty="0"/>
              <a:t> </a:t>
            </a:r>
            <a:r>
              <a:rPr lang="ru-RU" dirty="0" err="1"/>
              <a:t>молекулите</a:t>
            </a:r>
            <a:r>
              <a:rPr lang="ru-RU" dirty="0"/>
              <a:t> на </a:t>
            </a:r>
            <a:r>
              <a:rPr lang="ru-RU" dirty="0" err="1"/>
              <a:t>бързодействащия</a:t>
            </a:r>
            <a:r>
              <a:rPr lang="ru-RU" dirty="0"/>
              <a:t> инсулин </a:t>
            </a:r>
            <a:r>
              <a:rPr lang="ru-RU" dirty="0" err="1"/>
              <a:t>полимеризират</a:t>
            </a:r>
            <a:r>
              <a:rPr lang="ru-RU" dirty="0"/>
              <a:t> (</a:t>
            </a:r>
            <a:r>
              <a:rPr lang="ru-RU" dirty="0" err="1"/>
              <a:t>групират</a:t>
            </a:r>
            <a:r>
              <a:rPr lang="ru-RU" dirty="0"/>
              <a:t> се в </a:t>
            </a:r>
            <a:r>
              <a:rPr lang="ru-RU" dirty="0" err="1"/>
              <a:t>по-голяма</a:t>
            </a:r>
            <a:r>
              <a:rPr lang="ru-RU" dirty="0"/>
              <a:t> структура) по 6 </a:t>
            </a:r>
            <a:r>
              <a:rPr lang="ru-RU" dirty="0" err="1"/>
              <a:t>молекули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обуславя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особености</a:t>
            </a:r>
            <a:r>
              <a:rPr lang="ru-RU" dirty="0"/>
              <a:t> на действие.</a:t>
            </a:r>
          </a:p>
          <a:p>
            <a:r>
              <a:rPr lang="ru-RU" dirty="0" err="1"/>
              <a:t>Изключително</a:t>
            </a:r>
            <a:r>
              <a:rPr lang="ru-RU" dirty="0"/>
              <a:t> важно е след всяко </a:t>
            </a:r>
            <a:r>
              <a:rPr lang="ru-RU" dirty="0" err="1"/>
              <a:t>инжектиране</a:t>
            </a:r>
            <a:r>
              <a:rPr lang="ru-RU" dirty="0"/>
              <a:t> на </a:t>
            </a:r>
            <a:r>
              <a:rPr lang="ru-RU" dirty="0" err="1"/>
              <a:t>бързодействащ</a:t>
            </a:r>
            <a:r>
              <a:rPr lang="ru-RU" dirty="0"/>
              <a:t> инсулин </a:t>
            </a:r>
            <a:r>
              <a:rPr lang="ru-RU" dirty="0" err="1"/>
              <a:t>болните</a:t>
            </a:r>
            <a:r>
              <a:rPr lang="ru-RU" dirty="0"/>
              <a:t> да се хранят, за да не </a:t>
            </a:r>
            <a:r>
              <a:rPr lang="ru-RU" dirty="0" err="1"/>
              <a:t>спадне</a:t>
            </a:r>
            <a:r>
              <a:rPr lang="ru-RU" dirty="0"/>
              <a:t> </a:t>
            </a:r>
            <a:r>
              <a:rPr lang="ru-RU" dirty="0" err="1"/>
              <a:t>глюкозата</a:t>
            </a:r>
            <a:r>
              <a:rPr lang="ru-RU" dirty="0"/>
              <a:t> под </a:t>
            </a:r>
            <a:r>
              <a:rPr lang="ru-RU" dirty="0" err="1"/>
              <a:t>нормалното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(</a:t>
            </a:r>
            <a:r>
              <a:rPr lang="ru-RU" dirty="0" err="1"/>
              <a:t>хипогликемия</a:t>
            </a:r>
            <a:r>
              <a:rPr lang="ru-RU" dirty="0"/>
              <a:t>).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735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Съществуват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начина за </a:t>
            </a:r>
            <a:r>
              <a:rPr lang="ru-RU" dirty="0" err="1"/>
              <a:t>прилагане</a:t>
            </a:r>
            <a:r>
              <a:rPr lang="ru-RU" dirty="0"/>
              <a:t> на инсулин.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Класическият</a:t>
            </a:r>
            <a:r>
              <a:rPr lang="ru-RU" dirty="0"/>
              <a:t> начин е чрез подкожно </a:t>
            </a:r>
            <a:r>
              <a:rPr lang="ru-RU" dirty="0" err="1"/>
              <a:t>инжектиране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за да се </a:t>
            </a:r>
            <a:r>
              <a:rPr lang="ru-RU" dirty="0" err="1"/>
              <a:t>избегнат</a:t>
            </a:r>
            <a:r>
              <a:rPr lang="ru-RU" dirty="0"/>
              <a:t> </a:t>
            </a:r>
            <a:r>
              <a:rPr lang="ru-RU" dirty="0" err="1"/>
              <a:t>неудобствата</a:t>
            </a:r>
            <a:r>
              <a:rPr lang="ru-RU" dirty="0"/>
              <a:t> и </a:t>
            </a:r>
            <a:r>
              <a:rPr lang="ru-RU" dirty="0" err="1"/>
              <a:t>рисковете</a:t>
            </a:r>
            <a:r>
              <a:rPr lang="ru-RU" dirty="0"/>
              <a:t> на </a:t>
            </a:r>
            <a:r>
              <a:rPr lang="ru-RU" dirty="0" err="1"/>
              <a:t>обикновените</a:t>
            </a:r>
            <a:r>
              <a:rPr lang="ru-RU" dirty="0"/>
              <a:t> </a:t>
            </a:r>
            <a:r>
              <a:rPr lang="ru-RU" dirty="0" err="1"/>
              <a:t>многократни</a:t>
            </a:r>
            <a:r>
              <a:rPr lang="ru-RU" dirty="0"/>
              <a:t> и </a:t>
            </a:r>
            <a:r>
              <a:rPr lang="ru-RU" dirty="0" err="1"/>
              <a:t>еднократни</a:t>
            </a:r>
            <a:r>
              <a:rPr lang="ru-RU" dirty="0"/>
              <a:t> спринцовки и </a:t>
            </a:r>
            <a:r>
              <a:rPr lang="ru-RU" dirty="0" err="1"/>
              <a:t>игли</a:t>
            </a:r>
            <a:r>
              <a:rPr lang="ru-RU" dirty="0"/>
              <a:t>, </a:t>
            </a:r>
            <a:r>
              <a:rPr lang="ru-RU" dirty="0" err="1"/>
              <a:t>днес</a:t>
            </a:r>
            <a:r>
              <a:rPr lang="ru-RU" dirty="0"/>
              <a:t>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инсулини</a:t>
            </a:r>
            <a:r>
              <a:rPr lang="ru-RU" dirty="0"/>
              <a:t> се </a:t>
            </a:r>
            <a:r>
              <a:rPr lang="ru-RU" dirty="0" err="1"/>
              <a:t>продават</a:t>
            </a:r>
            <a:r>
              <a:rPr lang="ru-RU" dirty="0"/>
              <a:t> в готова </a:t>
            </a:r>
            <a:r>
              <a:rPr lang="ru-RU" dirty="0" err="1"/>
              <a:t>еднократна</a:t>
            </a:r>
            <a:r>
              <a:rPr lang="ru-RU" dirty="0"/>
              <a:t> спринцовка с </a:t>
            </a:r>
            <a:r>
              <a:rPr lang="ru-RU" dirty="0" err="1"/>
              <a:t>еднократна</a:t>
            </a:r>
            <a:r>
              <a:rPr lang="ru-RU" dirty="0"/>
              <a:t> </a:t>
            </a:r>
            <a:r>
              <a:rPr lang="ru-RU" dirty="0" err="1"/>
              <a:t>тънка</a:t>
            </a:r>
            <a:r>
              <a:rPr lang="ru-RU" dirty="0"/>
              <a:t> игла. </a:t>
            </a:r>
          </a:p>
          <a:p>
            <a:pPr lvl="1"/>
            <a:r>
              <a:rPr lang="ru-RU" dirty="0" err="1"/>
              <a:t>Съществуват</a:t>
            </a:r>
            <a:r>
              <a:rPr lang="ru-RU" dirty="0"/>
              <a:t> </a:t>
            </a:r>
            <a:r>
              <a:rPr lang="ru-RU" dirty="0" err="1"/>
              <a:t>т.нар</a:t>
            </a:r>
            <a:r>
              <a:rPr lang="ru-RU" dirty="0"/>
              <a:t>. "</a:t>
            </a:r>
            <a:r>
              <a:rPr lang="ru-RU" dirty="0" err="1">
                <a:solidFill>
                  <a:srgbClr val="FF0000"/>
                </a:solidFill>
              </a:rPr>
              <a:t>инсулинови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писалки</a:t>
            </a:r>
            <a:r>
              <a:rPr lang="ru-RU" dirty="0"/>
              <a:t>", те </a:t>
            </a:r>
            <a:r>
              <a:rPr lang="ru-RU" dirty="0" err="1"/>
              <a:t>представляват</a:t>
            </a:r>
            <a:r>
              <a:rPr lang="ru-RU" dirty="0"/>
              <a:t> устройство за подкожно </a:t>
            </a:r>
            <a:r>
              <a:rPr lang="ru-RU" dirty="0" err="1"/>
              <a:t>инжектиране</a:t>
            </a:r>
            <a:r>
              <a:rPr lang="ru-RU" dirty="0"/>
              <a:t>, </a:t>
            </a:r>
            <a:r>
              <a:rPr lang="ru-RU" dirty="0" err="1"/>
              <a:t>приличащо</a:t>
            </a:r>
            <a:r>
              <a:rPr lang="ru-RU" dirty="0"/>
              <a:t> на </a:t>
            </a:r>
            <a:r>
              <a:rPr lang="ru-RU" dirty="0" err="1"/>
              <a:t>писалка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след </a:t>
            </a:r>
            <a:r>
              <a:rPr lang="ru-RU" dirty="0" err="1"/>
              <a:t>предварителна</a:t>
            </a:r>
            <a:r>
              <a:rPr lang="ru-RU" dirty="0"/>
              <a:t> настройка </a:t>
            </a:r>
            <a:r>
              <a:rPr lang="ru-RU" dirty="0" err="1"/>
              <a:t>инжектира</a:t>
            </a:r>
            <a:r>
              <a:rPr lang="ru-RU" dirty="0"/>
              <a:t> </a:t>
            </a:r>
            <a:r>
              <a:rPr lang="ru-RU" dirty="0" err="1"/>
              <a:t>минимално</a:t>
            </a:r>
            <a:r>
              <a:rPr lang="ru-RU" dirty="0"/>
              <a:t> </a:t>
            </a:r>
            <a:r>
              <a:rPr lang="ru-RU" dirty="0" err="1"/>
              <a:t>травматично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много </a:t>
            </a:r>
            <a:r>
              <a:rPr lang="ru-RU" dirty="0" err="1"/>
              <a:t>фина</a:t>
            </a:r>
            <a:r>
              <a:rPr lang="ru-RU" dirty="0"/>
              <a:t> игла (за многократна </a:t>
            </a:r>
            <a:r>
              <a:rPr lang="ru-RU" dirty="0" err="1"/>
              <a:t>употреба</a:t>
            </a:r>
            <a:r>
              <a:rPr lang="ru-RU" dirty="0"/>
              <a:t>) точно </a:t>
            </a:r>
            <a:r>
              <a:rPr lang="ru-RU" dirty="0" err="1"/>
              <a:t>предвиденото</a:t>
            </a:r>
            <a:r>
              <a:rPr lang="ru-RU" dirty="0"/>
              <a:t> количество инсулин. </a:t>
            </a:r>
          </a:p>
          <a:p>
            <a:r>
              <a:rPr lang="ru-RU" dirty="0" err="1"/>
              <a:t>По-съвременно</a:t>
            </a:r>
            <a:r>
              <a:rPr lang="ru-RU" dirty="0"/>
              <a:t>, но слабо </a:t>
            </a:r>
            <a:r>
              <a:rPr lang="ru-RU" dirty="0" err="1"/>
              <a:t>разпространено</a:t>
            </a:r>
            <a:r>
              <a:rPr lang="ru-RU" dirty="0"/>
              <a:t> устройство е </a:t>
            </a:r>
            <a:r>
              <a:rPr lang="ru-RU" dirty="0" err="1">
                <a:solidFill>
                  <a:srgbClr val="FF0000"/>
                </a:solidFill>
              </a:rPr>
              <a:t>инсулиновата</a:t>
            </a:r>
            <a:r>
              <a:rPr lang="ru-RU" dirty="0">
                <a:solidFill>
                  <a:srgbClr val="FF0000"/>
                </a:solidFill>
              </a:rPr>
              <a:t> помпа</a:t>
            </a:r>
            <a:r>
              <a:rPr lang="ru-RU" dirty="0"/>
              <a:t>.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мини-</a:t>
            </a:r>
            <a:r>
              <a:rPr lang="ru-RU" dirty="0" err="1"/>
              <a:t>компютър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инжектира</a:t>
            </a:r>
            <a:r>
              <a:rPr lang="ru-RU" dirty="0"/>
              <a:t> </a:t>
            </a:r>
            <a:r>
              <a:rPr lang="ru-RU" dirty="0" err="1"/>
              <a:t>предварително</a:t>
            </a:r>
            <a:r>
              <a:rPr lang="ru-RU" dirty="0"/>
              <a:t> </a:t>
            </a:r>
            <a:r>
              <a:rPr lang="ru-RU" dirty="0" err="1"/>
              <a:t>зададени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количества инсулин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поставена</a:t>
            </a:r>
            <a:r>
              <a:rPr lang="ru-RU" dirty="0"/>
              <a:t> в </a:t>
            </a:r>
            <a:r>
              <a:rPr lang="ru-RU" dirty="0" err="1"/>
              <a:t>подкожието</a:t>
            </a:r>
            <a:r>
              <a:rPr lang="ru-RU" dirty="0"/>
              <a:t> на </a:t>
            </a:r>
            <a:r>
              <a:rPr lang="ru-RU" dirty="0" err="1"/>
              <a:t>корема</a:t>
            </a:r>
            <a:r>
              <a:rPr lang="ru-RU" dirty="0"/>
              <a:t> </a:t>
            </a:r>
            <a:r>
              <a:rPr lang="ru-RU" dirty="0" err="1"/>
              <a:t>канюла</a:t>
            </a:r>
            <a:r>
              <a:rPr lang="ru-RU" dirty="0"/>
              <a:t>. </a:t>
            </a:r>
            <a:r>
              <a:rPr lang="ru-RU" dirty="0" err="1"/>
              <a:t>Пациентът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лесно</a:t>
            </a:r>
            <a:r>
              <a:rPr lang="ru-RU" dirty="0"/>
              <a:t> да </a:t>
            </a:r>
            <a:r>
              <a:rPr lang="ru-RU" dirty="0" err="1"/>
              <a:t>препрограмира</a:t>
            </a:r>
            <a:r>
              <a:rPr lang="ru-RU" dirty="0"/>
              <a:t> </a:t>
            </a:r>
            <a:r>
              <a:rPr lang="ru-RU" dirty="0" err="1"/>
              <a:t>устройството</a:t>
            </a:r>
            <a:r>
              <a:rPr lang="ru-RU" dirty="0"/>
              <a:t> в </a:t>
            </a:r>
            <a:r>
              <a:rPr lang="ru-RU" dirty="0" err="1"/>
              <a:t>съответствие</a:t>
            </a:r>
            <a:r>
              <a:rPr lang="ru-RU" dirty="0"/>
              <a:t> с </a:t>
            </a:r>
            <a:r>
              <a:rPr lang="ru-RU" dirty="0" err="1"/>
              <a:t>хранителния</a:t>
            </a:r>
            <a:r>
              <a:rPr lang="ru-RU" dirty="0"/>
              <a:t> си режим и да </a:t>
            </a:r>
            <a:r>
              <a:rPr lang="ru-RU" dirty="0" err="1"/>
              <a:t>инжектира</a:t>
            </a:r>
            <a:r>
              <a:rPr lang="ru-RU" dirty="0"/>
              <a:t> </a:t>
            </a:r>
            <a:r>
              <a:rPr lang="ru-RU" dirty="0" err="1"/>
              <a:t>по-високи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от </a:t>
            </a:r>
            <a:r>
              <a:rPr lang="ru-RU" dirty="0" err="1"/>
              <a:t>лекарството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хранене</a:t>
            </a:r>
            <a:r>
              <a:rPr lang="ru-RU" dirty="0"/>
              <a:t>. 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51433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Диета при ЗД тип 1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Диетата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осигурява</a:t>
            </a:r>
            <a:r>
              <a:rPr lang="ru-RU" dirty="0"/>
              <a:t> нормален </a:t>
            </a:r>
            <a:r>
              <a:rPr lang="ru-RU" dirty="0" err="1"/>
              <a:t>енергиен</a:t>
            </a:r>
            <a:r>
              <a:rPr lang="ru-RU" dirty="0"/>
              <a:t> баланс за </a:t>
            </a:r>
            <a:r>
              <a:rPr lang="ru-RU" dirty="0" err="1"/>
              <a:t>тялото</a:t>
            </a:r>
            <a:r>
              <a:rPr lang="ru-RU" dirty="0"/>
              <a:t>, </a:t>
            </a:r>
            <a:r>
              <a:rPr lang="ru-RU" dirty="0" err="1"/>
              <a:t>спазването</a:t>
            </a:r>
            <a:r>
              <a:rPr lang="ru-RU" dirty="0"/>
              <a:t> и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нормализира</a:t>
            </a:r>
            <a:r>
              <a:rPr lang="ru-RU" dirty="0"/>
              <a:t>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и </a:t>
            </a:r>
            <a:r>
              <a:rPr lang="ru-RU" dirty="0" err="1"/>
              <a:t>липидите</a:t>
            </a:r>
            <a:r>
              <a:rPr lang="ru-RU" dirty="0"/>
              <a:t>. </a:t>
            </a:r>
          </a:p>
          <a:p>
            <a:r>
              <a:rPr lang="ru-RU" dirty="0" err="1"/>
              <a:t>Болните</a:t>
            </a:r>
            <a:r>
              <a:rPr lang="ru-RU" dirty="0"/>
              <a:t> от 1 тип диабет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отслабват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 и </a:t>
            </a:r>
            <a:r>
              <a:rPr lang="ru-RU" dirty="0" err="1"/>
              <a:t>затова</a:t>
            </a:r>
            <a:r>
              <a:rPr lang="ru-RU" dirty="0"/>
              <a:t> при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спазва</a:t>
            </a:r>
            <a:r>
              <a:rPr lang="ru-RU" dirty="0"/>
              <a:t> </a:t>
            </a:r>
            <a:r>
              <a:rPr lang="ru-RU" dirty="0" err="1"/>
              <a:t>изграждащ</a:t>
            </a:r>
            <a:r>
              <a:rPr lang="ru-RU" dirty="0"/>
              <a:t> и </a:t>
            </a:r>
            <a:r>
              <a:rPr lang="ru-RU" dirty="0" err="1"/>
              <a:t>поддържащ</a:t>
            </a:r>
            <a:r>
              <a:rPr lang="ru-RU" dirty="0"/>
              <a:t> </a:t>
            </a:r>
            <a:r>
              <a:rPr lang="ru-RU" dirty="0" err="1"/>
              <a:t>калоричен</a:t>
            </a:r>
            <a:r>
              <a:rPr lang="ru-RU" dirty="0"/>
              <a:t> режим. </a:t>
            </a:r>
          </a:p>
          <a:p>
            <a:pPr lvl="1"/>
            <a:r>
              <a:rPr lang="ru-RU" dirty="0"/>
              <a:t>за </a:t>
            </a:r>
            <a:r>
              <a:rPr lang="ru-RU" dirty="0" err="1"/>
              <a:t>децата</a:t>
            </a:r>
            <a:r>
              <a:rPr lang="ru-RU" dirty="0"/>
              <a:t> се </a:t>
            </a:r>
            <a:r>
              <a:rPr lang="ru-RU" dirty="0" err="1"/>
              <a:t>предпочита</a:t>
            </a:r>
            <a:r>
              <a:rPr lang="ru-RU" dirty="0"/>
              <a:t> </a:t>
            </a:r>
            <a:r>
              <a:rPr lang="ru-RU" dirty="0" err="1"/>
              <a:t>изграждащ</a:t>
            </a:r>
            <a:r>
              <a:rPr lang="ru-RU" dirty="0"/>
              <a:t> режим (35-50 </a:t>
            </a:r>
            <a:r>
              <a:rPr lang="ru-RU" dirty="0" err="1"/>
              <a:t>kcal</a:t>
            </a:r>
            <a:r>
              <a:rPr lang="ru-RU" dirty="0"/>
              <a:t>/кг),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възрастните</a:t>
            </a:r>
            <a:r>
              <a:rPr lang="ru-RU" dirty="0"/>
              <a:t> с </a:t>
            </a:r>
            <a:r>
              <a:rPr lang="ru-RU" dirty="0" err="1"/>
              <a:t>ненаднормено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- </a:t>
            </a:r>
            <a:r>
              <a:rPr lang="ru-RU" dirty="0" err="1"/>
              <a:t>поддържащ</a:t>
            </a:r>
            <a:r>
              <a:rPr lang="ru-RU" dirty="0"/>
              <a:t> (25-30 </a:t>
            </a:r>
            <a:r>
              <a:rPr lang="ru-RU" dirty="0" err="1"/>
              <a:t>kcal</a:t>
            </a:r>
            <a:r>
              <a:rPr lang="ru-RU" dirty="0"/>
              <a:t>/кг).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Въглехидратите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набавят 55-60% от </a:t>
            </a:r>
            <a:r>
              <a:rPr lang="ru-RU" dirty="0" err="1"/>
              <a:t>калорийния</a:t>
            </a:r>
            <a:r>
              <a:rPr lang="ru-RU" dirty="0"/>
              <a:t> внос, но </a:t>
            </a:r>
            <a:r>
              <a:rPr lang="ru-RU" dirty="0" err="1"/>
              <a:t>предимно</a:t>
            </a:r>
            <a:r>
              <a:rPr lang="ru-RU" dirty="0"/>
              <a:t> за сметка на </a:t>
            </a:r>
            <a:r>
              <a:rPr lang="ru-RU" dirty="0" err="1"/>
              <a:t>полизахаридите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нишесте</a:t>
            </a:r>
            <a:r>
              <a:rPr lang="ru-RU" dirty="0"/>
              <a:t>. </a:t>
            </a:r>
            <a:r>
              <a:rPr lang="ru-RU" dirty="0" err="1"/>
              <a:t>Ограничават</a:t>
            </a:r>
            <a:r>
              <a:rPr lang="ru-RU" dirty="0"/>
              <a:t> се </a:t>
            </a:r>
            <a:r>
              <a:rPr lang="ru-RU" dirty="0" err="1"/>
              <a:t>монозахарите</a:t>
            </a:r>
            <a:r>
              <a:rPr lang="ru-RU" dirty="0"/>
              <a:t>-до 10%.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Белтъчините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около 0,8 </a:t>
            </a:r>
            <a:r>
              <a:rPr lang="ru-RU" dirty="0" err="1"/>
              <a:t>грама</a:t>
            </a:r>
            <a:r>
              <a:rPr lang="ru-RU" dirty="0"/>
              <a:t>/кг. телесно </a:t>
            </a:r>
            <a:r>
              <a:rPr lang="ru-RU" dirty="0" err="1"/>
              <a:t>тегло</a:t>
            </a:r>
            <a:r>
              <a:rPr lang="ru-RU" dirty="0"/>
              <a:t>.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избягва</a:t>
            </a:r>
            <a:r>
              <a:rPr lang="ru-RU" dirty="0"/>
              <a:t> </a:t>
            </a:r>
            <a:r>
              <a:rPr lang="ru-RU" dirty="0" err="1"/>
              <a:t>по-голямо</a:t>
            </a:r>
            <a:r>
              <a:rPr lang="ru-RU" dirty="0"/>
              <a:t> количество </a:t>
            </a:r>
            <a:r>
              <a:rPr lang="ru-RU" dirty="0" err="1"/>
              <a:t>белтъци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риск от </a:t>
            </a:r>
            <a:r>
              <a:rPr lang="ru-RU" dirty="0" err="1"/>
              <a:t>бъбречно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.</a:t>
            </a:r>
          </a:p>
          <a:p>
            <a:r>
              <a:rPr lang="ru-RU" dirty="0" err="1"/>
              <a:t>Избягват</a:t>
            </a:r>
            <a:r>
              <a:rPr lang="ru-RU" dirty="0"/>
              <a:t> се храни, богати на </a:t>
            </a:r>
            <a:r>
              <a:rPr lang="ru-RU" dirty="0" err="1"/>
              <a:t>холестерол</a:t>
            </a:r>
            <a:r>
              <a:rPr lang="ru-RU" dirty="0"/>
              <a:t>, (</a:t>
            </a:r>
            <a:r>
              <a:rPr lang="ru-RU" dirty="0" err="1"/>
              <a:t>мазнни</a:t>
            </a:r>
            <a:r>
              <a:rPr lang="ru-RU" dirty="0"/>
              <a:t> храни, </a:t>
            </a:r>
            <a:r>
              <a:rPr lang="ru-RU" dirty="0" err="1"/>
              <a:t>яйчен</a:t>
            </a:r>
            <a:r>
              <a:rPr lang="ru-RU" dirty="0"/>
              <a:t> </a:t>
            </a:r>
            <a:r>
              <a:rPr lang="ru-RU" dirty="0" err="1"/>
              <a:t>жълтък</a:t>
            </a:r>
            <a:r>
              <a:rPr lang="ru-RU" dirty="0"/>
              <a:t>),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приемат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ненаситени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мазнини</a:t>
            </a:r>
            <a:r>
              <a:rPr lang="ru-RU" dirty="0"/>
              <a:t> (</a:t>
            </a:r>
            <a:r>
              <a:rPr lang="ru-RU" dirty="0" err="1"/>
              <a:t>риба</a:t>
            </a:r>
            <a:r>
              <a:rPr lang="ru-RU" dirty="0"/>
              <a:t> и </a:t>
            </a:r>
            <a:r>
              <a:rPr lang="ru-RU" dirty="0" err="1"/>
              <a:t>рибни</a:t>
            </a:r>
            <a:r>
              <a:rPr lang="ru-RU" dirty="0"/>
              <a:t> масла, </a:t>
            </a:r>
            <a:r>
              <a:rPr lang="ru-RU" dirty="0" err="1"/>
              <a:t>маслинов</a:t>
            </a:r>
            <a:r>
              <a:rPr lang="ru-RU" dirty="0"/>
              <a:t> </a:t>
            </a:r>
            <a:r>
              <a:rPr lang="ru-RU" dirty="0" err="1"/>
              <a:t>зехтин</a:t>
            </a:r>
            <a:r>
              <a:rPr lang="ru-RU" dirty="0"/>
              <a:t>), </a:t>
            </a:r>
          </a:p>
          <a:p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приемат</a:t>
            </a:r>
            <a:r>
              <a:rPr lang="ru-RU" dirty="0"/>
              <a:t> в </a:t>
            </a:r>
            <a:r>
              <a:rPr lang="ru-RU" dirty="0" err="1"/>
              <a:t>обилно</a:t>
            </a:r>
            <a:r>
              <a:rPr lang="ru-RU" dirty="0"/>
              <a:t> количество </a:t>
            </a:r>
            <a:r>
              <a:rPr lang="ru-RU" dirty="0" err="1">
                <a:solidFill>
                  <a:srgbClr val="FF0000"/>
                </a:solidFill>
              </a:rPr>
              <a:t>растителни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фибри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в </a:t>
            </a:r>
            <a:r>
              <a:rPr lang="ru-RU" dirty="0" err="1"/>
              <a:t>голямо</a:t>
            </a:r>
            <a:r>
              <a:rPr lang="ru-RU" dirty="0"/>
              <a:t> количество в </a:t>
            </a:r>
            <a:r>
              <a:rPr lang="ru-RU" dirty="0" err="1"/>
              <a:t>зеленчуците</a:t>
            </a:r>
            <a:r>
              <a:rPr lang="ru-RU" dirty="0"/>
              <a:t>) и т.н. 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96424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5774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Важно за </a:t>
            </a:r>
            <a:r>
              <a:rPr lang="ru-RU" dirty="0" err="1"/>
              <a:t>болните</a:t>
            </a:r>
            <a:r>
              <a:rPr lang="ru-RU" dirty="0"/>
              <a:t> при </a:t>
            </a:r>
            <a:r>
              <a:rPr lang="ru-RU" dirty="0" err="1"/>
              <a:t>определяне</a:t>
            </a:r>
            <a:r>
              <a:rPr lang="ru-RU" dirty="0"/>
              <a:t> на </a:t>
            </a:r>
            <a:r>
              <a:rPr lang="ru-RU" dirty="0" err="1"/>
              <a:t>диетата</a:t>
            </a:r>
            <a:r>
              <a:rPr lang="ru-RU" dirty="0"/>
              <a:t> им е </a:t>
            </a:r>
            <a:r>
              <a:rPr lang="ru-RU" dirty="0" err="1"/>
              <a:t>т.нар</a:t>
            </a:r>
            <a:r>
              <a:rPr lang="ru-RU" dirty="0"/>
              <a:t>. </a:t>
            </a:r>
            <a:r>
              <a:rPr lang="ru-RU" dirty="0">
                <a:solidFill>
                  <a:srgbClr val="FF0000"/>
                </a:solidFill>
              </a:rPr>
              <a:t>"хлебна единица" или "</a:t>
            </a:r>
            <a:r>
              <a:rPr lang="ru-RU" dirty="0" err="1">
                <a:solidFill>
                  <a:srgbClr val="FF0000"/>
                </a:solidFill>
              </a:rPr>
              <a:t>въглехидратна</a:t>
            </a:r>
            <a:r>
              <a:rPr lang="ru-RU" dirty="0">
                <a:solidFill>
                  <a:srgbClr val="FF0000"/>
                </a:solidFill>
              </a:rPr>
              <a:t> единица</a:t>
            </a:r>
            <a:r>
              <a:rPr lang="ru-RU" dirty="0"/>
              <a:t>". </a:t>
            </a:r>
          </a:p>
          <a:p>
            <a:r>
              <a:rPr lang="ru-RU" dirty="0" err="1"/>
              <a:t>Една</a:t>
            </a:r>
            <a:r>
              <a:rPr lang="ru-RU" dirty="0"/>
              <a:t> </a:t>
            </a:r>
            <a:r>
              <a:rPr lang="ru-RU" dirty="0" err="1"/>
              <a:t>въглехидратна</a:t>
            </a:r>
            <a:r>
              <a:rPr lang="ru-RU" dirty="0"/>
              <a:t> единица </a:t>
            </a:r>
            <a:r>
              <a:rPr lang="ru-RU" dirty="0" err="1"/>
              <a:t>съдържа</a:t>
            </a:r>
            <a:r>
              <a:rPr lang="ru-RU" dirty="0"/>
              <a:t> 12 </a:t>
            </a:r>
            <a:r>
              <a:rPr lang="ru-RU" dirty="0" err="1"/>
              <a:t>грама</a:t>
            </a:r>
            <a:r>
              <a:rPr lang="ru-RU" dirty="0"/>
              <a:t> </a:t>
            </a:r>
            <a:r>
              <a:rPr lang="ru-RU" dirty="0" err="1"/>
              <a:t>въглехидрат</a:t>
            </a:r>
            <a:r>
              <a:rPr lang="ru-RU" dirty="0"/>
              <a:t>, а при </a:t>
            </a:r>
            <a:r>
              <a:rPr lang="ru-RU" dirty="0" err="1"/>
              <a:t>разграждането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грам</a:t>
            </a:r>
            <a:r>
              <a:rPr lang="ru-RU" dirty="0"/>
              <a:t> </a:t>
            </a:r>
            <a:r>
              <a:rPr lang="ru-RU" dirty="0" err="1"/>
              <a:t>въглехидрати</a:t>
            </a:r>
            <a:r>
              <a:rPr lang="ru-RU" dirty="0"/>
              <a:t> се отделят 4kcal. </a:t>
            </a:r>
          </a:p>
          <a:p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използва</a:t>
            </a:r>
            <a:r>
              <a:rPr lang="ru-RU" dirty="0"/>
              <a:t> за </a:t>
            </a:r>
            <a:r>
              <a:rPr lang="ru-RU" dirty="0" err="1"/>
              <a:t>изчисление</a:t>
            </a:r>
            <a:r>
              <a:rPr lang="ru-RU" dirty="0"/>
              <a:t> на </a:t>
            </a:r>
            <a:r>
              <a:rPr lang="ru-RU" dirty="0" err="1"/>
              <a:t>енергийния</a:t>
            </a:r>
            <a:r>
              <a:rPr lang="ru-RU" dirty="0"/>
              <a:t> прием,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научат да </a:t>
            </a:r>
            <a:r>
              <a:rPr lang="ru-RU" dirty="0" err="1"/>
              <a:t>боравят</a:t>
            </a:r>
            <a:r>
              <a:rPr lang="ru-RU" dirty="0"/>
              <a:t> сами с хлебните </a:t>
            </a:r>
            <a:r>
              <a:rPr lang="ru-RU" dirty="0" err="1"/>
              <a:t>единици</a:t>
            </a:r>
            <a:r>
              <a:rPr lang="ru-RU" dirty="0"/>
              <a:t>. </a:t>
            </a:r>
          </a:p>
          <a:p>
            <a:r>
              <a:rPr lang="ru-RU" dirty="0">
                <a:solidFill>
                  <a:srgbClr val="FF0000"/>
                </a:solidFill>
              </a:rPr>
              <a:t>По принцип за </a:t>
            </a:r>
            <a:r>
              <a:rPr lang="ru-RU" dirty="0" err="1">
                <a:solidFill>
                  <a:srgbClr val="FF0000"/>
                </a:solidFill>
              </a:rPr>
              <a:t>диабетиците</a:t>
            </a:r>
            <a:r>
              <a:rPr lang="ru-RU" dirty="0">
                <a:solidFill>
                  <a:srgbClr val="FF0000"/>
                </a:solidFill>
              </a:rPr>
              <a:t> не </a:t>
            </a:r>
            <a:r>
              <a:rPr lang="ru-RU" dirty="0" err="1">
                <a:solidFill>
                  <a:srgbClr val="FF0000"/>
                </a:solidFill>
              </a:rPr>
              <a:t>съществуват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забранени</a:t>
            </a:r>
            <a:r>
              <a:rPr lang="ru-RU" dirty="0">
                <a:solidFill>
                  <a:srgbClr val="FF0000"/>
                </a:solidFill>
              </a:rPr>
              <a:t> храни, а </a:t>
            </a:r>
            <a:r>
              <a:rPr lang="ru-RU" dirty="0" err="1">
                <a:solidFill>
                  <a:srgbClr val="FF0000"/>
                </a:solidFill>
              </a:rPr>
              <a:t>има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забранени</a:t>
            </a:r>
            <a:r>
              <a:rPr lang="ru-RU" dirty="0">
                <a:solidFill>
                  <a:srgbClr val="FF0000"/>
                </a:solidFill>
              </a:rPr>
              <a:t> количества.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3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Режим при ЗД тип1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Желателно</a:t>
            </a:r>
            <a:r>
              <a:rPr lang="ru-RU" dirty="0"/>
              <a:t> е </a:t>
            </a:r>
            <a:r>
              <a:rPr lang="ru-RU" dirty="0" err="1"/>
              <a:t>болният</a:t>
            </a:r>
            <a:r>
              <a:rPr lang="ru-RU" dirty="0"/>
              <a:t> да </a:t>
            </a:r>
            <a:r>
              <a:rPr lang="ru-RU" dirty="0" err="1"/>
              <a:t>спазва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режим на </a:t>
            </a:r>
            <a:r>
              <a:rPr lang="ru-RU" dirty="0" err="1">
                <a:solidFill>
                  <a:srgbClr val="FF0000"/>
                </a:solidFill>
              </a:rPr>
              <a:t>хранене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 прием на </a:t>
            </a:r>
            <a:r>
              <a:rPr lang="ru-RU" dirty="0" err="1"/>
              <a:t>храна</a:t>
            </a:r>
            <a:r>
              <a:rPr lang="ru-RU" dirty="0"/>
              <a:t> в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часове</a:t>
            </a:r>
            <a:r>
              <a:rPr lang="ru-RU" dirty="0"/>
              <a:t>, </a:t>
            </a:r>
            <a:r>
              <a:rPr lang="ru-RU" dirty="0" err="1"/>
              <a:t>съобразени</a:t>
            </a:r>
            <a:r>
              <a:rPr lang="ru-RU" dirty="0"/>
              <a:t> с </a:t>
            </a:r>
            <a:r>
              <a:rPr lang="ru-RU" dirty="0" err="1"/>
              <a:t>прилагането</a:t>
            </a:r>
            <a:r>
              <a:rPr lang="ru-RU" dirty="0"/>
              <a:t> на инсулина. </a:t>
            </a:r>
          </a:p>
          <a:p>
            <a:r>
              <a:rPr lang="ru-RU" dirty="0" err="1"/>
              <a:t>Съобразени</a:t>
            </a:r>
            <a:r>
              <a:rPr lang="ru-RU" dirty="0"/>
              <a:t> с </a:t>
            </a:r>
            <a:r>
              <a:rPr lang="ru-RU" dirty="0" err="1"/>
              <a:t>тази</a:t>
            </a:r>
            <a:r>
              <a:rPr lang="ru-RU" dirty="0"/>
              <a:t> схема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физическите</a:t>
            </a:r>
            <a:r>
              <a:rPr lang="ru-RU" dirty="0">
                <a:solidFill>
                  <a:srgbClr val="FF0000"/>
                </a:solidFill>
              </a:rPr>
              <a:t> активности</a:t>
            </a:r>
            <a:r>
              <a:rPr lang="ru-RU" dirty="0"/>
              <a:t>. </a:t>
            </a:r>
          </a:p>
          <a:p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спомага</a:t>
            </a:r>
            <a:r>
              <a:rPr lang="ru-RU" dirty="0"/>
              <a:t> за </a:t>
            </a:r>
            <a:r>
              <a:rPr lang="ru-RU" dirty="0" err="1"/>
              <a:t>най</a:t>
            </a:r>
            <a:r>
              <a:rPr lang="ru-RU" dirty="0"/>
              <a:t>-добра </a:t>
            </a:r>
            <a:r>
              <a:rPr lang="ru-RU" dirty="0" err="1"/>
              <a:t>адекватност</a:t>
            </a:r>
            <a:r>
              <a:rPr lang="ru-RU" dirty="0"/>
              <a:t> на </a:t>
            </a:r>
            <a:r>
              <a:rPr lang="ru-RU" dirty="0" err="1"/>
              <a:t>инжектирания</a:t>
            </a:r>
            <a:r>
              <a:rPr lang="ru-RU" dirty="0"/>
              <a:t> инсулин на </a:t>
            </a:r>
            <a:r>
              <a:rPr lang="ru-RU" dirty="0" err="1"/>
              <a:t>моментните</a:t>
            </a:r>
            <a:r>
              <a:rPr lang="ru-RU" dirty="0"/>
              <a:t> </a:t>
            </a:r>
            <a:r>
              <a:rPr lang="ru-RU" dirty="0" err="1"/>
              <a:t>инсулинови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 на организма и </a:t>
            </a:r>
            <a:r>
              <a:rPr lang="ru-RU" dirty="0" err="1"/>
              <a:t>избягване</a:t>
            </a:r>
            <a:r>
              <a:rPr lang="ru-RU" dirty="0"/>
              <a:t> на </a:t>
            </a:r>
            <a:r>
              <a:rPr lang="ru-RU" dirty="0" err="1"/>
              <a:t>хипогликемия</a:t>
            </a:r>
            <a:r>
              <a:rPr lang="ru-RU" dirty="0"/>
              <a:t>. </a:t>
            </a:r>
          </a:p>
          <a:p>
            <a:r>
              <a:rPr lang="ru-RU" dirty="0" err="1"/>
              <a:t>Физическата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</a:t>
            </a:r>
            <a:r>
              <a:rPr lang="ru-RU" dirty="0" err="1"/>
              <a:t>улеснява</a:t>
            </a:r>
            <a:r>
              <a:rPr lang="ru-RU" dirty="0"/>
              <a:t> </a:t>
            </a:r>
            <a:r>
              <a:rPr lang="ru-RU" dirty="0" err="1"/>
              <a:t>независимото</a:t>
            </a:r>
            <a:r>
              <a:rPr lang="ru-RU" dirty="0"/>
              <a:t> от инсулина </a:t>
            </a:r>
            <a:r>
              <a:rPr lang="ru-RU" dirty="0" err="1"/>
              <a:t>навлизане</a:t>
            </a:r>
            <a:r>
              <a:rPr lang="ru-RU" dirty="0"/>
              <a:t> на глюкоза в </a:t>
            </a:r>
            <a:r>
              <a:rPr lang="ru-RU" dirty="0" err="1"/>
              <a:t>мускулите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Препоръчва</a:t>
            </a:r>
            <a:r>
              <a:rPr lang="ru-RU" dirty="0"/>
              <a:t> се </a:t>
            </a:r>
            <a:r>
              <a:rPr lang="ru-RU" dirty="0" err="1"/>
              <a:t>поне</a:t>
            </a:r>
            <a:r>
              <a:rPr lang="ru-RU" dirty="0"/>
              <a:t> 30-40 мин. </a:t>
            </a:r>
            <a:r>
              <a:rPr lang="ru-RU" dirty="0" err="1"/>
              <a:t>ходене</a:t>
            </a:r>
            <a:r>
              <a:rPr lang="ru-RU" dirty="0"/>
              <a:t> на </a:t>
            </a:r>
            <a:r>
              <a:rPr lang="ru-RU" dirty="0" err="1"/>
              <a:t>ден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всякакъв</a:t>
            </a:r>
            <a:r>
              <a:rPr lang="ru-RU" dirty="0"/>
              <a:t> вид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без </a:t>
            </a:r>
            <a:r>
              <a:rPr lang="ru-RU" dirty="0" err="1"/>
              <a:t>травмиращи</a:t>
            </a:r>
            <a:r>
              <a:rPr lang="ru-RU" dirty="0"/>
              <a:t> </a:t>
            </a:r>
            <a:r>
              <a:rPr lang="ru-RU" dirty="0" err="1"/>
              <a:t>спортове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Добрият</a:t>
            </a:r>
            <a:r>
              <a:rPr lang="ru-RU" dirty="0"/>
              <a:t> </a:t>
            </a:r>
            <a:r>
              <a:rPr lang="ru-RU" dirty="0" err="1"/>
              <a:t>двигателен</a:t>
            </a:r>
            <a:r>
              <a:rPr lang="ru-RU" dirty="0"/>
              <a:t> режим </a:t>
            </a:r>
            <a:r>
              <a:rPr lang="ru-RU" dirty="0" err="1"/>
              <a:t>оказва</a:t>
            </a:r>
            <a:r>
              <a:rPr lang="ru-RU" dirty="0"/>
              <a:t> благоприятно влияние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сърдечносъдовата</a:t>
            </a:r>
            <a:r>
              <a:rPr lang="ru-RU" dirty="0"/>
              <a:t> система, </a:t>
            </a:r>
            <a:r>
              <a:rPr lang="ru-RU" dirty="0" err="1"/>
              <a:t>оросяването</a:t>
            </a:r>
            <a:r>
              <a:rPr lang="ru-RU" dirty="0"/>
              <a:t> на </a:t>
            </a:r>
            <a:r>
              <a:rPr lang="ru-RU" dirty="0" err="1"/>
              <a:t>крайниците</a:t>
            </a:r>
            <a:r>
              <a:rPr lang="ru-RU" dirty="0"/>
              <a:t> и т.н.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68795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Обучение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Обучението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от диабет е много важен </a:t>
            </a:r>
            <a:r>
              <a:rPr lang="ru-RU" dirty="0" err="1"/>
              <a:t>елемент</a:t>
            </a:r>
            <a:r>
              <a:rPr lang="ru-RU" dirty="0"/>
              <a:t> в </a:t>
            </a:r>
            <a:r>
              <a:rPr lang="ru-RU" dirty="0" err="1"/>
              <a:t>лечението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научат как </a:t>
            </a:r>
            <a:r>
              <a:rPr lang="ru-RU" dirty="0" err="1"/>
              <a:t>правилно</a:t>
            </a:r>
            <a:r>
              <a:rPr lang="ru-RU" dirty="0"/>
              <a:t> да </a:t>
            </a:r>
            <a:r>
              <a:rPr lang="ru-RU" dirty="0" err="1"/>
              <a:t>прилагат</a:t>
            </a:r>
            <a:r>
              <a:rPr lang="ru-RU" dirty="0"/>
              <a:t> инсулина и как да следят сами </a:t>
            </a:r>
            <a:r>
              <a:rPr lang="ru-RU" dirty="0" err="1"/>
              <a:t>кръвната</a:t>
            </a:r>
            <a:r>
              <a:rPr lang="ru-RU" dirty="0"/>
              <a:t> си </a:t>
            </a:r>
            <a:r>
              <a:rPr lang="ru-RU" dirty="0" err="1"/>
              <a:t>захар</a:t>
            </a:r>
            <a:r>
              <a:rPr lang="ru-RU" dirty="0"/>
              <a:t> чрез </a:t>
            </a:r>
            <a:r>
              <a:rPr lang="ru-RU" dirty="0" err="1"/>
              <a:t>домашни</a:t>
            </a:r>
            <a:r>
              <a:rPr lang="ru-RU" dirty="0"/>
              <a:t> </a:t>
            </a:r>
            <a:r>
              <a:rPr lang="ru-RU" dirty="0" err="1"/>
              <a:t>глюкомери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Пациентите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способни</a:t>
            </a:r>
            <a:r>
              <a:rPr lang="ru-RU" dirty="0"/>
              <a:t> да </a:t>
            </a:r>
            <a:r>
              <a:rPr lang="ru-RU" dirty="0" err="1"/>
              <a:t>коригират</a:t>
            </a:r>
            <a:r>
              <a:rPr lang="ru-RU" dirty="0"/>
              <a:t>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инжектиран</a:t>
            </a:r>
            <a:r>
              <a:rPr lang="ru-RU" dirty="0"/>
              <a:t> инсулин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.</a:t>
            </a:r>
          </a:p>
          <a:p>
            <a:r>
              <a:rPr lang="ru-RU" dirty="0" err="1"/>
              <a:t>Подбирането</a:t>
            </a:r>
            <a:r>
              <a:rPr lang="ru-RU" dirty="0"/>
              <a:t> и </a:t>
            </a:r>
            <a:r>
              <a:rPr lang="ru-RU" dirty="0" err="1"/>
              <a:t>спазването</a:t>
            </a:r>
            <a:r>
              <a:rPr lang="ru-RU" dirty="0"/>
              <a:t> на </a:t>
            </a:r>
            <a:r>
              <a:rPr lang="ru-RU" dirty="0" err="1"/>
              <a:t>правилна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диета и добра </a:t>
            </a:r>
            <a:r>
              <a:rPr lang="ru-RU" dirty="0" err="1">
                <a:solidFill>
                  <a:srgbClr val="FF0000"/>
                </a:solidFill>
              </a:rPr>
              <a:t>физическа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активност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е </a:t>
            </a:r>
            <a:r>
              <a:rPr lang="ru-RU" dirty="0" err="1"/>
              <a:t>също</a:t>
            </a:r>
            <a:r>
              <a:rPr lang="ru-RU" dirty="0"/>
              <a:t> важна точка от </a:t>
            </a:r>
            <a:r>
              <a:rPr lang="ru-RU" dirty="0" err="1"/>
              <a:t>обучението</a:t>
            </a:r>
            <a:r>
              <a:rPr lang="ru-RU" dirty="0"/>
              <a:t>. </a:t>
            </a:r>
          </a:p>
          <a:p>
            <a:r>
              <a:rPr lang="ru-RU" dirty="0" err="1"/>
              <a:t>Добрата</a:t>
            </a:r>
            <a:r>
              <a:rPr lang="ru-RU" dirty="0"/>
              <a:t> </a:t>
            </a:r>
            <a:r>
              <a:rPr lang="ru-RU" dirty="0" err="1"/>
              <a:t>грижа</a:t>
            </a:r>
            <a:r>
              <a:rPr lang="ru-RU" dirty="0"/>
              <a:t> за </a:t>
            </a:r>
            <a:r>
              <a:rPr lang="ru-RU" dirty="0" err="1">
                <a:solidFill>
                  <a:srgbClr val="FF0000"/>
                </a:solidFill>
              </a:rPr>
              <a:t>хигиена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краката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е </a:t>
            </a:r>
            <a:r>
              <a:rPr lang="ru-RU" dirty="0" err="1"/>
              <a:t>елемент</a:t>
            </a:r>
            <a:r>
              <a:rPr lang="ru-RU" dirty="0"/>
              <a:t> на </a:t>
            </a:r>
            <a:r>
              <a:rPr lang="ru-RU" dirty="0" err="1"/>
              <a:t>профилактиката</a:t>
            </a:r>
            <a:r>
              <a:rPr lang="ru-RU" dirty="0"/>
              <a:t> на </a:t>
            </a:r>
            <a:r>
              <a:rPr lang="ru-RU" dirty="0" err="1"/>
              <a:t>диабетното</a:t>
            </a:r>
            <a:r>
              <a:rPr lang="ru-RU" dirty="0"/>
              <a:t> ходило и язвите по </a:t>
            </a:r>
            <a:r>
              <a:rPr lang="ru-RU" dirty="0" err="1"/>
              <a:t>глезените</a:t>
            </a:r>
            <a:r>
              <a:rPr lang="ru-RU" dirty="0"/>
              <a:t>.</a:t>
            </a:r>
          </a:p>
          <a:p>
            <a:r>
              <a:rPr lang="ru-RU" dirty="0"/>
              <a:t>Важно е </a:t>
            </a:r>
            <a:r>
              <a:rPr lang="ru-RU" dirty="0" err="1"/>
              <a:t>болните</a:t>
            </a:r>
            <a:r>
              <a:rPr lang="ru-RU" dirty="0"/>
              <a:t> да се обучат да </a:t>
            </a:r>
            <a:r>
              <a:rPr lang="ru-RU" dirty="0" err="1">
                <a:solidFill>
                  <a:srgbClr val="FF0000"/>
                </a:solidFill>
              </a:rPr>
              <a:t>търсят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незабавно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лекарска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помощ</a:t>
            </a:r>
            <a:r>
              <a:rPr lang="ru-RU" dirty="0">
                <a:solidFill>
                  <a:srgbClr val="FF0000"/>
                </a:solidFill>
              </a:rPr>
              <a:t> при </a:t>
            </a:r>
            <a:r>
              <a:rPr lang="ru-RU" dirty="0" err="1">
                <a:solidFill>
                  <a:srgbClr val="FF0000"/>
                </a:solidFill>
              </a:rPr>
              <a:t>начални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белези</a:t>
            </a:r>
            <a:r>
              <a:rPr lang="ru-RU" dirty="0">
                <a:solidFill>
                  <a:srgbClr val="FF0000"/>
                </a:solidFill>
              </a:rPr>
              <a:t> на инфекция </a:t>
            </a:r>
            <a:r>
              <a:rPr lang="ru-RU" dirty="0"/>
              <a:t>(например </a:t>
            </a:r>
            <a:r>
              <a:rPr lang="ru-RU" dirty="0" err="1"/>
              <a:t>повишена</a:t>
            </a:r>
            <a:r>
              <a:rPr lang="ru-RU" dirty="0"/>
              <a:t> температура),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всяко такова </a:t>
            </a:r>
            <a:r>
              <a:rPr lang="ru-RU" dirty="0" err="1"/>
              <a:t>състояние</a:t>
            </a:r>
            <a:r>
              <a:rPr lang="ru-RU" dirty="0"/>
              <a:t> е </a:t>
            </a:r>
            <a:r>
              <a:rPr lang="ru-RU" dirty="0" err="1"/>
              <a:t>свързано</a:t>
            </a:r>
            <a:r>
              <a:rPr lang="ru-RU" dirty="0"/>
              <a:t> с </a:t>
            </a:r>
            <a:r>
              <a:rPr lang="ru-RU" dirty="0" err="1"/>
              <a:t>по-високи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 от инсулин и </a:t>
            </a:r>
            <a:r>
              <a:rPr lang="ru-RU" dirty="0" err="1"/>
              <a:t>крие</a:t>
            </a:r>
            <a:r>
              <a:rPr lang="ru-RU" dirty="0"/>
              <a:t> риск от </a:t>
            </a:r>
            <a:r>
              <a:rPr lang="ru-RU" dirty="0" err="1"/>
              <a:t>кетоацидоза</a:t>
            </a:r>
            <a:r>
              <a:rPr lang="ru-RU" dirty="0"/>
              <a:t>. </a:t>
            </a:r>
          </a:p>
          <a:p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техните</a:t>
            </a:r>
            <a:r>
              <a:rPr lang="ru-RU" dirty="0"/>
              <a:t> близки </a:t>
            </a:r>
            <a:r>
              <a:rPr lang="ru-RU" dirty="0" err="1"/>
              <a:t>трябва</a:t>
            </a:r>
            <a:r>
              <a:rPr lang="ru-RU" dirty="0"/>
              <a:t> да се обучат </a:t>
            </a:r>
            <a:r>
              <a:rPr lang="ru-RU" dirty="0">
                <a:solidFill>
                  <a:srgbClr val="FF0000"/>
                </a:solidFill>
              </a:rPr>
              <a:t>да </a:t>
            </a:r>
            <a:r>
              <a:rPr lang="ru-RU" dirty="0" err="1">
                <a:solidFill>
                  <a:srgbClr val="FF0000"/>
                </a:solidFill>
              </a:rPr>
              <a:t>разпознават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спешните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бързо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настъпващи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животозастрашаващи</a:t>
            </a:r>
            <a:r>
              <a:rPr lang="ru-RU" dirty="0">
                <a:solidFill>
                  <a:srgbClr val="FF0000"/>
                </a:solidFill>
              </a:rPr>
              <a:t> усложнения</a:t>
            </a:r>
            <a:r>
              <a:rPr lang="ru-RU" dirty="0"/>
              <a:t> на диабета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кетоацидоза</a:t>
            </a:r>
            <a:r>
              <a:rPr lang="ru-RU" dirty="0"/>
              <a:t>, </a:t>
            </a:r>
            <a:r>
              <a:rPr lang="ru-RU" dirty="0" err="1"/>
              <a:t>хипогликемия</a:t>
            </a:r>
            <a:r>
              <a:rPr lang="ru-RU" dirty="0"/>
              <a:t>, </a:t>
            </a:r>
            <a:r>
              <a:rPr lang="ru-RU" dirty="0" err="1"/>
              <a:t>диабетна</a:t>
            </a:r>
            <a:r>
              <a:rPr lang="ru-RU" dirty="0"/>
              <a:t> кома и др. и да </a:t>
            </a:r>
            <a:r>
              <a:rPr lang="ru-RU" dirty="0" err="1"/>
              <a:t>реагират</a:t>
            </a:r>
            <a:r>
              <a:rPr lang="ru-RU" dirty="0"/>
              <a:t> по адекватен начин.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68164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bg-BG" dirty="0"/>
              <a:t>Лечение на ЗД тип2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87727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на диабета от 2-и тип е </a:t>
            </a:r>
            <a:r>
              <a:rPr lang="ru-RU" dirty="0" err="1">
                <a:solidFill>
                  <a:srgbClr val="FF0000"/>
                </a:solidFill>
              </a:rPr>
              <a:t>стъпаловидно</a:t>
            </a:r>
            <a:r>
              <a:rPr lang="ru-RU" dirty="0">
                <a:solidFill>
                  <a:srgbClr val="FF0000"/>
                </a:solidFill>
              </a:rPr>
              <a:t>:</a:t>
            </a:r>
            <a:r>
              <a:rPr lang="ru-RU" dirty="0"/>
              <a:t> </a:t>
            </a:r>
          </a:p>
          <a:p>
            <a:pPr lvl="1"/>
            <a:r>
              <a:rPr lang="ru-RU" dirty="0" err="1"/>
              <a:t>започва</a:t>
            </a:r>
            <a:r>
              <a:rPr lang="ru-RU" dirty="0"/>
              <a:t> се с диета и </a:t>
            </a:r>
            <a:r>
              <a:rPr lang="ru-RU" dirty="0" err="1"/>
              <a:t>спазване</a:t>
            </a:r>
            <a:r>
              <a:rPr lang="ru-RU" dirty="0"/>
              <a:t> на активен </a:t>
            </a:r>
            <a:r>
              <a:rPr lang="ru-RU" dirty="0" err="1"/>
              <a:t>двигателен</a:t>
            </a:r>
            <a:r>
              <a:rPr lang="ru-RU" dirty="0"/>
              <a:t> режим; </a:t>
            </a:r>
          </a:p>
          <a:p>
            <a:pPr lvl="1"/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мерки не </a:t>
            </a:r>
            <a:r>
              <a:rPr lang="ru-RU" dirty="0" err="1"/>
              <a:t>дадат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лечението</a:t>
            </a:r>
            <a:r>
              <a:rPr lang="ru-RU" dirty="0"/>
              <a:t> се добавят лекарства от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комбинират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когато</a:t>
            </a:r>
            <a:r>
              <a:rPr lang="ru-RU" dirty="0"/>
              <a:t> и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се </a:t>
            </a:r>
            <a:r>
              <a:rPr lang="ru-RU" dirty="0" err="1"/>
              <a:t>окажат</a:t>
            </a:r>
            <a:r>
              <a:rPr lang="ru-RU" dirty="0"/>
              <a:t> </a:t>
            </a:r>
            <a:r>
              <a:rPr lang="ru-RU" dirty="0" err="1"/>
              <a:t>недостатъчни</a:t>
            </a:r>
            <a:r>
              <a:rPr lang="ru-RU" dirty="0"/>
              <a:t> за </a:t>
            </a:r>
            <a:r>
              <a:rPr lang="ru-RU" dirty="0" err="1"/>
              <a:t>поддържане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в </a:t>
            </a:r>
            <a:r>
              <a:rPr lang="ru-RU" dirty="0" err="1"/>
              <a:t>нормални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в </a:t>
            </a:r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включва</a:t>
            </a:r>
            <a:r>
              <a:rPr lang="ru-RU" dirty="0"/>
              <a:t> инсулин; </a:t>
            </a:r>
          </a:p>
          <a:p>
            <a:pPr lvl="1"/>
            <a:r>
              <a:rPr lang="ru-RU" dirty="0"/>
              <a:t>много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инсулинът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в комбинация с </a:t>
            </a:r>
            <a:r>
              <a:rPr lang="ru-RU" dirty="0" err="1"/>
              <a:t>някои</a:t>
            </a:r>
            <a:r>
              <a:rPr lang="ru-RU" dirty="0"/>
              <a:t> от </a:t>
            </a:r>
            <a:r>
              <a:rPr lang="ru-RU" dirty="0" err="1"/>
              <a:t>използваните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лекарства. </a:t>
            </a:r>
          </a:p>
          <a:p>
            <a:r>
              <a:rPr lang="ru-RU" dirty="0" err="1"/>
              <a:t>Обучението</a:t>
            </a:r>
            <a:r>
              <a:rPr lang="ru-RU" dirty="0"/>
              <a:t>, </a:t>
            </a:r>
            <a:r>
              <a:rPr lang="ru-RU" dirty="0" err="1"/>
              <a:t>самоконтролът</a:t>
            </a:r>
            <a:r>
              <a:rPr lang="ru-RU" dirty="0"/>
              <a:t> и </a:t>
            </a:r>
            <a:r>
              <a:rPr lang="ru-RU" dirty="0" err="1"/>
              <a:t>проследяването</a:t>
            </a:r>
            <a:r>
              <a:rPr lang="ru-RU" dirty="0"/>
              <a:t> от </a:t>
            </a:r>
            <a:r>
              <a:rPr lang="ru-RU" dirty="0" err="1"/>
              <a:t>лекар</a:t>
            </a:r>
            <a:r>
              <a:rPr lang="ru-RU" dirty="0"/>
              <a:t>-специалист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важни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от </a:t>
            </a:r>
            <a:r>
              <a:rPr lang="ru-RU" dirty="0" err="1"/>
              <a:t>лечението</a:t>
            </a:r>
            <a:r>
              <a:rPr lang="ru-RU" dirty="0"/>
              <a:t> на 2-и тип диабет.</a:t>
            </a:r>
          </a:p>
          <a:p>
            <a:r>
              <a:rPr lang="ru-RU" dirty="0"/>
              <a:t>Диета:</a:t>
            </a:r>
          </a:p>
          <a:p>
            <a:pPr lvl="1"/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преобладаващата</a:t>
            </a:r>
            <a:r>
              <a:rPr lang="ru-RU" dirty="0"/>
              <a:t> част от </a:t>
            </a:r>
            <a:r>
              <a:rPr lang="ru-RU" dirty="0" err="1"/>
              <a:t>болните</a:t>
            </a:r>
            <a:r>
              <a:rPr lang="ru-RU" dirty="0"/>
              <a:t> от 2-и тип диабет </a:t>
            </a:r>
            <a:r>
              <a:rPr lang="ru-RU" dirty="0" err="1"/>
              <a:t>страдат</a:t>
            </a:r>
            <a:r>
              <a:rPr lang="ru-RU" dirty="0"/>
              <a:t> от </a:t>
            </a:r>
            <a:r>
              <a:rPr lang="ru-RU" dirty="0" err="1">
                <a:solidFill>
                  <a:srgbClr val="FF0000"/>
                </a:solidFill>
              </a:rPr>
              <a:t>андроидно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затлъстяване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диетата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осигури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хипокалоричен</a:t>
            </a:r>
            <a:r>
              <a:rPr lang="ru-RU" dirty="0">
                <a:solidFill>
                  <a:srgbClr val="FF0000"/>
                </a:solidFill>
              </a:rPr>
              <a:t> режим </a:t>
            </a:r>
            <a:r>
              <a:rPr lang="ru-RU" dirty="0"/>
              <a:t>за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храната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осигурява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15-20 </a:t>
            </a:r>
            <a:r>
              <a:rPr lang="ru-RU" dirty="0" err="1">
                <a:solidFill>
                  <a:srgbClr val="FF0000"/>
                </a:solidFill>
              </a:rPr>
              <a:t>kcal</a:t>
            </a:r>
            <a:r>
              <a:rPr lang="ru-RU" dirty="0">
                <a:solidFill>
                  <a:srgbClr val="FF0000"/>
                </a:solidFill>
              </a:rPr>
              <a:t>/кг </a:t>
            </a:r>
            <a:r>
              <a:rPr lang="ru-RU" dirty="0" err="1">
                <a:solidFill>
                  <a:srgbClr val="FF0000"/>
                </a:solidFill>
              </a:rPr>
              <a:t>идеално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тегло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дневно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останали</a:t>
            </a:r>
            <a:r>
              <a:rPr lang="ru-RU" dirty="0"/>
              <a:t> </a:t>
            </a:r>
            <a:r>
              <a:rPr lang="ru-RU" dirty="0" err="1"/>
              <a:t>особености</a:t>
            </a:r>
            <a:r>
              <a:rPr lang="ru-RU" dirty="0"/>
              <a:t> и </a:t>
            </a:r>
            <a:r>
              <a:rPr lang="ru-RU" dirty="0" err="1"/>
              <a:t>препоръки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диетата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същите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при диабет тип 1.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40450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Двигателен</a:t>
            </a:r>
            <a:r>
              <a:rPr lang="ru-RU" dirty="0"/>
              <a:t> режим при ЗД тип2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двигателните</a:t>
            </a:r>
            <a:r>
              <a:rPr lang="ru-RU" dirty="0"/>
              <a:t> активности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адекватни</a:t>
            </a:r>
            <a:r>
              <a:rPr lang="ru-RU" dirty="0"/>
              <a:t> на </a:t>
            </a:r>
            <a:r>
              <a:rPr lang="ru-RU" dirty="0" err="1"/>
              <a:t>енергийния</a:t>
            </a:r>
            <a:r>
              <a:rPr lang="ru-RU" dirty="0"/>
              <a:t> прием за да </a:t>
            </a:r>
            <a:r>
              <a:rPr lang="ru-RU" dirty="0" err="1"/>
              <a:t>има</a:t>
            </a:r>
            <a:r>
              <a:rPr lang="ru-RU" dirty="0"/>
              <a:t> нормален </a:t>
            </a:r>
            <a:r>
              <a:rPr lang="ru-RU" dirty="0" err="1"/>
              <a:t>енергиен</a:t>
            </a:r>
            <a:r>
              <a:rPr lang="ru-RU" dirty="0"/>
              <a:t> баланс, </a:t>
            </a:r>
            <a:r>
              <a:rPr lang="ru-RU" dirty="0" err="1"/>
              <a:t>препоръчва</a:t>
            </a:r>
            <a:r>
              <a:rPr lang="ru-RU" dirty="0"/>
              <a:t> се добре </a:t>
            </a:r>
            <a:r>
              <a:rPr lang="ru-RU" dirty="0" err="1"/>
              <a:t>изразена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всяка </a:t>
            </a:r>
            <a:r>
              <a:rPr lang="ru-RU" dirty="0" err="1"/>
              <a:t>разновидност</a:t>
            </a:r>
            <a:r>
              <a:rPr lang="ru-RU" dirty="0"/>
              <a:t>. </a:t>
            </a:r>
          </a:p>
          <a:p>
            <a:r>
              <a:rPr lang="ru-RU" dirty="0" err="1"/>
              <a:t>Физическата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отслабването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 водят до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чувствителността</a:t>
            </a:r>
            <a:r>
              <a:rPr lang="ru-RU" dirty="0"/>
              <a:t> на </a:t>
            </a:r>
            <a:r>
              <a:rPr lang="ru-RU" dirty="0" err="1"/>
              <a:t>клетките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инсулина. </a:t>
            </a:r>
          </a:p>
          <a:p>
            <a:r>
              <a:rPr lang="ru-RU" dirty="0"/>
              <a:t>На диета и активен </a:t>
            </a:r>
            <a:r>
              <a:rPr lang="ru-RU" dirty="0" err="1"/>
              <a:t>двигателен</a:t>
            </a:r>
            <a:r>
              <a:rPr lang="ru-RU" dirty="0"/>
              <a:t> режим се </a:t>
            </a:r>
            <a:r>
              <a:rPr lang="ru-RU" dirty="0" err="1"/>
              <a:t>разчита</a:t>
            </a:r>
            <a:r>
              <a:rPr lang="ru-RU" dirty="0"/>
              <a:t> около 1-3 </a:t>
            </a:r>
            <a:r>
              <a:rPr lang="ru-RU" dirty="0" err="1"/>
              <a:t>месеца</a:t>
            </a:r>
            <a:r>
              <a:rPr lang="ru-RU" dirty="0"/>
              <a:t> (</a:t>
            </a:r>
            <a:r>
              <a:rPr lang="ru-RU" dirty="0" err="1"/>
              <a:t>индивидуално</a:t>
            </a:r>
            <a:r>
              <a:rPr lang="ru-RU" dirty="0"/>
              <a:t>).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мерки не </a:t>
            </a:r>
            <a:r>
              <a:rPr lang="ru-RU" dirty="0" err="1"/>
              <a:t>постигнат</a:t>
            </a:r>
            <a:r>
              <a:rPr lang="ru-RU" dirty="0"/>
              <a:t> </a:t>
            </a:r>
            <a:r>
              <a:rPr lang="ru-RU" dirty="0" err="1"/>
              <a:t>желаното</a:t>
            </a:r>
            <a:r>
              <a:rPr lang="ru-RU" dirty="0"/>
              <a:t> </a:t>
            </a:r>
            <a:r>
              <a:rPr lang="ru-RU" dirty="0" err="1"/>
              <a:t>нормализиране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се </a:t>
            </a:r>
            <a:r>
              <a:rPr lang="ru-RU" dirty="0" err="1"/>
              <a:t>включват</a:t>
            </a:r>
            <a:r>
              <a:rPr lang="ru-RU" dirty="0"/>
              <a:t> </a:t>
            </a:r>
            <a:r>
              <a:rPr lang="ru-RU" dirty="0" err="1"/>
              <a:t>перорални</a:t>
            </a:r>
            <a:r>
              <a:rPr lang="ru-RU" dirty="0"/>
              <a:t> </a:t>
            </a:r>
            <a:r>
              <a:rPr lang="ru-RU" dirty="0" err="1"/>
              <a:t>антиадиабетни</a:t>
            </a:r>
            <a:r>
              <a:rPr lang="ru-RU" dirty="0"/>
              <a:t> средства.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31780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Медикаменти за лечение на ЗД тип 2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2578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Тук </a:t>
            </a:r>
            <a:r>
              <a:rPr lang="ru-RU" dirty="0" err="1"/>
              <a:t>спадат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средства, всяка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различен </a:t>
            </a:r>
            <a:r>
              <a:rPr lang="ru-RU" dirty="0" err="1"/>
              <a:t>механизъм</a:t>
            </a:r>
            <a:r>
              <a:rPr lang="ru-RU" dirty="0"/>
              <a:t> на действие,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предимства</a:t>
            </a:r>
            <a:r>
              <a:rPr lang="ru-RU" dirty="0"/>
              <a:t> и </a:t>
            </a:r>
            <a:r>
              <a:rPr lang="ru-RU" dirty="0" err="1"/>
              <a:t>недостатъци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Механичзъмна</a:t>
            </a:r>
            <a:r>
              <a:rPr lang="ru-RU" dirty="0"/>
              <a:t> действие:</a:t>
            </a:r>
          </a:p>
          <a:p>
            <a:pPr lvl="1"/>
            <a:r>
              <a:rPr lang="ru-RU" dirty="0" err="1"/>
              <a:t>повишават</a:t>
            </a:r>
            <a:r>
              <a:rPr lang="ru-RU" dirty="0"/>
              <a:t> </a:t>
            </a:r>
            <a:r>
              <a:rPr lang="ru-RU" dirty="0" err="1"/>
              <a:t>секрециаята</a:t>
            </a:r>
            <a:r>
              <a:rPr lang="ru-RU" dirty="0"/>
              <a:t> на инсулин от панкреаса, </a:t>
            </a:r>
          </a:p>
          <a:p>
            <a:pPr lvl="1"/>
            <a:r>
              <a:rPr lang="ru-RU" dirty="0" err="1"/>
              <a:t>намаляват</a:t>
            </a:r>
            <a:r>
              <a:rPr lang="ru-RU" dirty="0"/>
              <a:t> </a:t>
            </a:r>
            <a:r>
              <a:rPr lang="ru-RU" dirty="0" err="1"/>
              <a:t>призводството</a:t>
            </a:r>
            <a:r>
              <a:rPr lang="ru-RU" dirty="0"/>
              <a:t> и </a:t>
            </a:r>
            <a:r>
              <a:rPr lang="ru-RU" dirty="0" err="1"/>
              <a:t>отделянето</a:t>
            </a:r>
            <a:r>
              <a:rPr lang="ru-RU" dirty="0"/>
              <a:t> на глюкоза от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увеличават</a:t>
            </a:r>
            <a:r>
              <a:rPr lang="ru-RU" dirty="0"/>
              <a:t> </a:t>
            </a:r>
            <a:r>
              <a:rPr lang="ru-RU" dirty="0" err="1"/>
              <a:t>чувствителността</a:t>
            </a:r>
            <a:r>
              <a:rPr lang="ru-RU" dirty="0"/>
              <a:t> на </a:t>
            </a:r>
            <a:r>
              <a:rPr lang="ru-RU" dirty="0" err="1"/>
              <a:t>клетките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инсулина, </a:t>
            </a:r>
          </a:p>
          <a:p>
            <a:pPr lvl="1"/>
            <a:r>
              <a:rPr lang="ru-RU" dirty="0" err="1"/>
              <a:t>намаляват</a:t>
            </a:r>
            <a:r>
              <a:rPr lang="ru-RU" dirty="0"/>
              <a:t> </a:t>
            </a:r>
            <a:r>
              <a:rPr lang="ru-RU" dirty="0" err="1"/>
              <a:t>абсорбцията</a:t>
            </a:r>
            <a:r>
              <a:rPr lang="ru-RU" dirty="0"/>
              <a:t> на </a:t>
            </a:r>
            <a:r>
              <a:rPr lang="ru-RU" dirty="0" err="1"/>
              <a:t>въглехидратите</a:t>
            </a:r>
            <a:r>
              <a:rPr lang="ru-RU" dirty="0"/>
              <a:t> в </a:t>
            </a:r>
            <a:r>
              <a:rPr lang="ru-RU" dirty="0" err="1"/>
              <a:t>тънките</a:t>
            </a:r>
            <a:r>
              <a:rPr lang="ru-RU" dirty="0"/>
              <a:t> черва, </a:t>
            </a:r>
          </a:p>
          <a:p>
            <a:pPr lvl="1"/>
            <a:r>
              <a:rPr lang="ru-RU" dirty="0" err="1"/>
              <a:t>намаляват</a:t>
            </a:r>
            <a:r>
              <a:rPr lang="ru-RU" dirty="0"/>
              <a:t> </a:t>
            </a:r>
            <a:r>
              <a:rPr lang="ru-RU" dirty="0" err="1"/>
              <a:t>изпразването</a:t>
            </a:r>
            <a:r>
              <a:rPr lang="ru-RU" dirty="0"/>
              <a:t> на </a:t>
            </a:r>
            <a:r>
              <a:rPr lang="ru-RU" dirty="0" err="1"/>
              <a:t>стомаха</a:t>
            </a:r>
            <a:r>
              <a:rPr lang="ru-RU" dirty="0"/>
              <a:t> и </a:t>
            </a:r>
            <a:r>
              <a:rPr lang="ru-RU" dirty="0" err="1"/>
              <a:t>отлагат</a:t>
            </a:r>
            <a:r>
              <a:rPr lang="ru-RU" dirty="0"/>
              <a:t> </a:t>
            </a:r>
            <a:r>
              <a:rPr lang="ru-RU" dirty="0" err="1"/>
              <a:t>резорбцията</a:t>
            </a:r>
            <a:r>
              <a:rPr lang="ru-RU" dirty="0"/>
              <a:t> на </a:t>
            </a:r>
            <a:r>
              <a:rPr lang="ru-RU" dirty="0" err="1"/>
              <a:t>въглехидратите</a:t>
            </a:r>
            <a:r>
              <a:rPr lang="ru-RU" dirty="0"/>
              <a:t> в </a:t>
            </a:r>
            <a:r>
              <a:rPr lang="ru-RU" dirty="0" err="1"/>
              <a:t>тънките</a:t>
            </a:r>
            <a:r>
              <a:rPr lang="ru-RU" dirty="0"/>
              <a:t> черва. </a:t>
            </a:r>
          </a:p>
          <a:p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избирането</a:t>
            </a:r>
            <a:r>
              <a:rPr lang="ru-RU" dirty="0"/>
              <a:t> на </a:t>
            </a:r>
            <a:r>
              <a:rPr lang="ru-RU" dirty="0" err="1"/>
              <a:t>най-подходящото</a:t>
            </a:r>
            <a:r>
              <a:rPr lang="ru-RU" dirty="0"/>
              <a:t> лекарство или </a:t>
            </a:r>
            <a:r>
              <a:rPr lang="ru-RU" dirty="0" err="1"/>
              <a:t>най-подходящата</a:t>
            </a:r>
            <a:r>
              <a:rPr lang="ru-RU" dirty="0"/>
              <a:t> комбинация се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редица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степен на </a:t>
            </a:r>
            <a:r>
              <a:rPr lang="ru-RU" dirty="0" err="1"/>
              <a:t>повлияване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и </a:t>
            </a:r>
            <a:r>
              <a:rPr lang="ru-RU" dirty="0" err="1"/>
              <a:t>спектър</a:t>
            </a:r>
            <a:r>
              <a:rPr lang="ru-RU" dirty="0"/>
              <a:t> на </a:t>
            </a:r>
            <a:r>
              <a:rPr lang="ru-RU" dirty="0" err="1"/>
              <a:t>благоприятни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, </a:t>
            </a:r>
            <a:r>
              <a:rPr lang="ru-RU" dirty="0" err="1"/>
              <a:t>странични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,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пациента, противопоказания, цена.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2932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994122"/>
          </a:xfrm>
        </p:spPr>
        <p:txBody>
          <a:bodyPr>
            <a:normAutofit fontScale="90000"/>
          </a:bodyPr>
          <a:lstStyle/>
          <a:p>
            <a:r>
              <a:rPr lang="ru-RU" dirty="0"/>
              <a:t>Лекарства,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увеличават</a:t>
            </a:r>
            <a:r>
              <a:rPr lang="ru-RU" dirty="0"/>
              <a:t> </a:t>
            </a:r>
            <a:r>
              <a:rPr lang="ru-RU" dirty="0" err="1"/>
              <a:t>отделянето</a:t>
            </a:r>
            <a:r>
              <a:rPr lang="ru-RU" dirty="0"/>
              <a:t> на инсулин от панкреаса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141168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Сулфанилурейните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препарати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стимулират</a:t>
            </a:r>
            <a:r>
              <a:rPr lang="ru-RU" dirty="0"/>
              <a:t> </a:t>
            </a:r>
            <a:r>
              <a:rPr lang="ru-RU" dirty="0" err="1"/>
              <a:t>отделянето</a:t>
            </a:r>
            <a:r>
              <a:rPr lang="ru-RU" dirty="0"/>
              <a:t> на инсулин и </a:t>
            </a:r>
            <a:r>
              <a:rPr lang="ru-RU" dirty="0" err="1"/>
              <a:t>увеличават</a:t>
            </a:r>
            <a:r>
              <a:rPr lang="ru-RU" dirty="0"/>
              <a:t> </a:t>
            </a:r>
            <a:r>
              <a:rPr lang="ru-RU" dirty="0" err="1"/>
              <a:t>броя</a:t>
            </a:r>
            <a:r>
              <a:rPr lang="ru-RU" dirty="0"/>
              <a:t> и </a:t>
            </a:r>
            <a:r>
              <a:rPr lang="ru-RU" dirty="0" err="1"/>
              <a:t>чувствителността</a:t>
            </a:r>
            <a:r>
              <a:rPr lang="ru-RU" dirty="0"/>
              <a:t> на </a:t>
            </a:r>
            <a:r>
              <a:rPr lang="ru-RU" dirty="0" err="1"/>
              <a:t>клетъчните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 за инсулин.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разпространени</a:t>
            </a:r>
            <a:r>
              <a:rPr lang="ru-RU" dirty="0"/>
              <a:t> </a:t>
            </a:r>
            <a:r>
              <a:rPr lang="ru-RU" dirty="0" err="1"/>
              <a:t>медикаментите</a:t>
            </a:r>
            <a:r>
              <a:rPr lang="ru-RU" dirty="0"/>
              <a:t> </a:t>
            </a:r>
            <a:r>
              <a:rPr lang="ru-RU" dirty="0" err="1"/>
              <a:t>Glibenclamid</a:t>
            </a:r>
            <a:r>
              <a:rPr lang="ru-RU" dirty="0"/>
              <a:t> (</a:t>
            </a:r>
            <a:r>
              <a:rPr lang="ru-RU" dirty="0" err="1"/>
              <a:t>Maninil</a:t>
            </a:r>
            <a:r>
              <a:rPr lang="ru-RU" dirty="0"/>
              <a:t>) с двукратен прием по 2 таблетки, </a:t>
            </a:r>
          </a:p>
          <a:p>
            <a:pPr lvl="1"/>
            <a:r>
              <a:rPr lang="ru-RU" dirty="0" err="1"/>
              <a:t>Glipizide</a:t>
            </a:r>
            <a:r>
              <a:rPr lang="ru-RU" dirty="0"/>
              <a:t> (</a:t>
            </a:r>
            <a:r>
              <a:rPr lang="ru-RU" dirty="0" err="1"/>
              <a:t>Glucotrol</a:t>
            </a:r>
            <a:r>
              <a:rPr lang="ru-RU" dirty="0"/>
              <a:t>), </a:t>
            </a:r>
            <a:r>
              <a:rPr lang="ru-RU" dirty="0" err="1"/>
              <a:t>Gliclazide</a:t>
            </a:r>
            <a:r>
              <a:rPr lang="ru-RU" dirty="0"/>
              <a:t> (</a:t>
            </a:r>
            <a:r>
              <a:rPr lang="ru-RU" dirty="0" err="1"/>
              <a:t>Diaprel</a:t>
            </a:r>
            <a:r>
              <a:rPr lang="ru-RU" dirty="0"/>
              <a:t>)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сулфанилурейни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от втора генерация  </a:t>
            </a:r>
          </a:p>
          <a:p>
            <a:pPr lvl="1"/>
            <a:r>
              <a:rPr lang="ru-RU" dirty="0" err="1"/>
              <a:t>Glimepiride</a:t>
            </a:r>
            <a:r>
              <a:rPr lang="ru-RU" dirty="0"/>
              <a:t> (</a:t>
            </a:r>
            <a:r>
              <a:rPr lang="ru-RU" dirty="0" err="1"/>
              <a:t>Amaryl</a:t>
            </a:r>
            <a:r>
              <a:rPr lang="ru-RU" dirty="0"/>
              <a:t>)- от </a:t>
            </a:r>
            <a:r>
              <a:rPr lang="ru-RU" dirty="0" err="1"/>
              <a:t>трета</a:t>
            </a:r>
            <a:r>
              <a:rPr lang="ru-RU" dirty="0"/>
              <a:t> генерация, </a:t>
            </a:r>
            <a:r>
              <a:rPr lang="ru-RU" dirty="0" err="1"/>
              <a:t>който</a:t>
            </a:r>
            <a:r>
              <a:rPr lang="ru-RU" dirty="0"/>
              <a:t> се приема </a:t>
            </a:r>
            <a:r>
              <a:rPr lang="ru-RU" dirty="0" err="1"/>
              <a:t>еднократно</a:t>
            </a:r>
            <a:r>
              <a:rPr lang="ru-RU" dirty="0"/>
              <a:t> </a:t>
            </a:r>
            <a:r>
              <a:rPr lang="ru-RU" dirty="0" err="1"/>
              <a:t>дневно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Тези</a:t>
            </a:r>
            <a:r>
              <a:rPr lang="ru-RU" dirty="0"/>
              <a:t> лекарства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понижават</a:t>
            </a:r>
            <a:r>
              <a:rPr lang="ru-RU" dirty="0"/>
              <a:t>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но </a:t>
            </a:r>
            <a:r>
              <a:rPr lang="ru-RU" dirty="0" err="1"/>
              <a:t>крият</a:t>
            </a:r>
            <a:r>
              <a:rPr lang="ru-RU" dirty="0"/>
              <a:t> известен риск от </a:t>
            </a:r>
            <a:r>
              <a:rPr lang="ru-RU" dirty="0" err="1"/>
              <a:t>предизвикване</a:t>
            </a:r>
            <a:r>
              <a:rPr lang="ru-RU" dirty="0"/>
              <a:t> на </a:t>
            </a:r>
            <a:r>
              <a:rPr lang="ru-RU" dirty="0" err="1"/>
              <a:t>хипогликемия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Те не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прилагат</a:t>
            </a:r>
            <a:r>
              <a:rPr lang="ru-RU" dirty="0"/>
              <a:t> при </a:t>
            </a:r>
            <a:r>
              <a:rPr lang="ru-RU" dirty="0" err="1"/>
              <a:t>алергия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сулфонамиди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Меглитинидите</a:t>
            </a:r>
            <a:r>
              <a:rPr lang="ru-RU" dirty="0"/>
              <a:t> 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подпомагат</a:t>
            </a:r>
            <a:r>
              <a:rPr lang="ru-RU" dirty="0"/>
              <a:t> </a:t>
            </a:r>
            <a:r>
              <a:rPr lang="ru-RU" dirty="0" err="1"/>
              <a:t>отделянето</a:t>
            </a:r>
            <a:r>
              <a:rPr lang="ru-RU" dirty="0"/>
              <a:t> на инсулин от панкреаса. </a:t>
            </a:r>
          </a:p>
          <a:p>
            <a:pPr lvl="1"/>
            <a:r>
              <a:rPr lang="ru-RU" dirty="0"/>
              <a:t>Те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и кратко действие и се </a:t>
            </a:r>
            <a:r>
              <a:rPr lang="ru-RU" dirty="0" err="1"/>
              <a:t>прилагат</a:t>
            </a:r>
            <a:r>
              <a:rPr lang="ru-RU" dirty="0"/>
              <a:t> 30 мин.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Те се </a:t>
            </a:r>
            <a:r>
              <a:rPr lang="ru-RU" dirty="0" err="1"/>
              <a:t>дават</a:t>
            </a:r>
            <a:r>
              <a:rPr lang="ru-RU" dirty="0"/>
              <a:t> до три </a:t>
            </a:r>
            <a:r>
              <a:rPr lang="ru-RU" dirty="0" err="1"/>
              <a:t>пъти</a:t>
            </a:r>
            <a:r>
              <a:rPr lang="ru-RU" dirty="0"/>
              <a:t> </a:t>
            </a:r>
            <a:r>
              <a:rPr lang="ru-RU" dirty="0" err="1"/>
              <a:t>дневно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основните</a:t>
            </a:r>
            <a:r>
              <a:rPr lang="ru-RU" dirty="0"/>
              <a:t> блюда. </a:t>
            </a:r>
          </a:p>
          <a:p>
            <a:pPr lvl="1"/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крият</a:t>
            </a:r>
            <a:r>
              <a:rPr lang="ru-RU" dirty="0"/>
              <a:t> риск от </a:t>
            </a:r>
            <a:r>
              <a:rPr lang="ru-RU" dirty="0" err="1"/>
              <a:t>хипогликемия</a:t>
            </a:r>
            <a:r>
              <a:rPr lang="ru-RU" dirty="0"/>
              <a:t>, но </a:t>
            </a:r>
            <a:r>
              <a:rPr lang="ru-RU" dirty="0" err="1"/>
              <a:t>значително</a:t>
            </a:r>
            <a:r>
              <a:rPr lang="ru-RU" dirty="0"/>
              <a:t> </a:t>
            </a:r>
            <a:r>
              <a:rPr lang="ru-RU" dirty="0" err="1"/>
              <a:t>по-нисък</a:t>
            </a:r>
            <a:r>
              <a:rPr lang="ru-RU" dirty="0"/>
              <a:t> </a:t>
            </a:r>
            <a:r>
              <a:rPr lang="ru-RU" dirty="0" err="1"/>
              <a:t>отколкото</a:t>
            </a:r>
            <a:r>
              <a:rPr lang="ru-RU" dirty="0"/>
              <a:t> при </a:t>
            </a:r>
            <a:r>
              <a:rPr lang="ru-RU" dirty="0" err="1"/>
              <a:t>сулфанилурейните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тази</a:t>
            </a:r>
            <a:r>
              <a:rPr lang="ru-RU" dirty="0"/>
              <a:t> нова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</a:t>
            </a:r>
            <a:r>
              <a:rPr lang="ru-RU" dirty="0" err="1"/>
              <a:t>спадат</a:t>
            </a:r>
            <a:r>
              <a:rPr lang="ru-RU" dirty="0"/>
              <a:t> </a:t>
            </a:r>
            <a:r>
              <a:rPr lang="ru-RU" dirty="0" err="1"/>
              <a:t>Repaglinide</a:t>
            </a:r>
            <a:r>
              <a:rPr lang="ru-RU" dirty="0"/>
              <a:t> (</a:t>
            </a:r>
            <a:r>
              <a:rPr lang="ru-RU" dirty="0" err="1"/>
              <a:t>Prandin</a:t>
            </a:r>
            <a:r>
              <a:rPr lang="ru-RU" dirty="0"/>
              <a:t>, </a:t>
            </a:r>
            <a:r>
              <a:rPr lang="ru-RU" dirty="0" err="1"/>
              <a:t>Novonorm</a:t>
            </a:r>
            <a:r>
              <a:rPr lang="ru-RU" dirty="0"/>
              <a:t>) и </a:t>
            </a:r>
            <a:r>
              <a:rPr lang="ru-RU" dirty="0" err="1"/>
              <a:t>Nateglinide</a:t>
            </a:r>
            <a:r>
              <a:rPr lang="ru-RU" dirty="0"/>
              <a:t> (</a:t>
            </a:r>
            <a:r>
              <a:rPr lang="ru-RU" dirty="0" err="1"/>
              <a:t>Starlix</a:t>
            </a:r>
            <a:r>
              <a:rPr lang="ru-RU" dirty="0"/>
              <a:t>).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38157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Лекарства, </a:t>
            </a:r>
            <a:r>
              <a:rPr lang="ru-RU" dirty="0" err="1"/>
              <a:t>понижаващи</a:t>
            </a:r>
            <a:r>
              <a:rPr lang="ru-RU" dirty="0"/>
              <a:t> </a:t>
            </a:r>
            <a:r>
              <a:rPr lang="ru-RU" dirty="0" err="1"/>
              <a:t>количеството</a:t>
            </a:r>
            <a:r>
              <a:rPr lang="ru-RU" dirty="0"/>
              <a:t> на </a:t>
            </a:r>
            <a:r>
              <a:rPr lang="ru-RU" dirty="0" err="1"/>
              <a:t>произведената</a:t>
            </a:r>
            <a:r>
              <a:rPr lang="ru-RU" dirty="0"/>
              <a:t> от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глюкоза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96855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Тук </a:t>
            </a:r>
            <a:r>
              <a:rPr lang="ru-RU" dirty="0" err="1"/>
              <a:t>спадат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бигванидите</a:t>
            </a:r>
            <a:r>
              <a:rPr lang="ru-RU" dirty="0"/>
              <a:t>- </a:t>
            </a:r>
          </a:p>
          <a:p>
            <a:pPr lvl="1"/>
            <a:r>
              <a:rPr lang="ru-RU" dirty="0"/>
              <a:t>те не </a:t>
            </a:r>
            <a:r>
              <a:rPr lang="ru-RU" dirty="0" err="1"/>
              <a:t>влияят</a:t>
            </a:r>
            <a:r>
              <a:rPr lang="ru-RU" dirty="0"/>
              <a:t> на панкреаса, а 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работата</a:t>
            </a:r>
            <a:r>
              <a:rPr lang="ru-RU" dirty="0"/>
              <a:t> на </a:t>
            </a:r>
            <a:r>
              <a:rPr lang="ru-RU" dirty="0" err="1"/>
              <a:t>инсулиновоте</a:t>
            </a:r>
            <a:r>
              <a:rPr lang="ru-RU" dirty="0"/>
              <a:t> </a:t>
            </a:r>
            <a:r>
              <a:rPr lang="ru-RU" dirty="0" err="1"/>
              <a:t>рецептори</a:t>
            </a:r>
            <a:r>
              <a:rPr lang="ru-RU" dirty="0"/>
              <a:t> в </a:t>
            </a:r>
            <a:r>
              <a:rPr lang="ru-RU" dirty="0" err="1"/>
              <a:t>клетките</a:t>
            </a:r>
            <a:r>
              <a:rPr lang="ru-RU" dirty="0"/>
              <a:t>, </a:t>
            </a:r>
            <a:r>
              <a:rPr lang="ru-RU" dirty="0" err="1"/>
              <a:t>потискат</a:t>
            </a:r>
            <a:r>
              <a:rPr lang="ru-RU" dirty="0"/>
              <a:t> </a:t>
            </a:r>
            <a:r>
              <a:rPr lang="ru-RU" dirty="0" err="1"/>
              <a:t>производството</a:t>
            </a:r>
            <a:r>
              <a:rPr lang="ru-RU" dirty="0"/>
              <a:t> на глюкоза в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и </a:t>
            </a:r>
            <a:r>
              <a:rPr lang="ru-RU" dirty="0" err="1"/>
              <a:t>понижават</a:t>
            </a:r>
            <a:r>
              <a:rPr lang="ru-RU" dirty="0"/>
              <a:t> </a:t>
            </a:r>
            <a:r>
              <a:rPr lang="ru-RU" dirty="0" err="1"/>
              <a:t>серумния</a:t>
            </a:r>
            <a:r>
              <a:rPr lang="ru-RU" dirty="0"/>
              <a:t> </a:t>
            </a:r>
            <a:r>
              <a:rPr lang="ru-RU" dirty="0" err="1"/>
              <a:t>холестерол</a:t>
            </a:r>
            <a:r>
              <a:rPr lang="ru-RU" dirty="0"/>
              <a:t> и </a:t>
            </a:r>
            <a:r>
              <a:rPr lang="ru-RU" dirty="0" err="1"/>
              <a:t>триглицериди</a:t>
            </a:r>
            <a:r>
              <a:rPr lang="ru-RU" dirty="0"/>
              <a:t> (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липидния</a:t>
            </a:r>
            <a:r>
              <a:rPr lang="ru-RU" dirty="0"/>
              <a:t> </a:t>
            </a:r>
            <a:r>
              <a:rPr lang="ru-RU" dirty="0" err="1"/>
              <a:t>профил</a:t>
            </a:r>
            <a:r>
              <a:rPr lang="ru-RU" dirty="0"/>
              <a:t>). </a:t>
            </a:r>
          </a:p>
          <a:p>
            <a:pPr lvl="1"/>
            <a:r>
              <a:rPr lang="ru-RU" dirty="0" err="1"/>
              <a:t>потискат</a:t>
            </a:r>
            <a:r>
              <a:rPr lang="ru-RU" dirty="0"/>
              <a:t> </a:t>
            </a:r>
            <a:r>
              <a:rPr lang="ru-RU" dirty="0" err="1"/>
              <a:t>апетита</a:t>
            </a:r>
            <a:r>
              <a:rPr lang="ru-RU" dirty="0"/>
              <a:t> и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при </a:t>
            </a:r>
            <a:r>
              <a:rPr lang="ru-RU" dirty="0" err="1"/>
              <a:t>пациенти</a:t>
            </a:r>
            <a:r>
              <a:rPr lang="ru-RU" dirty="0"/>
              <a:t> с </a:t>
            </a:r>
            <a:r>
              <a:rPr lang="ru-RU" dirty="0" err="1"/>
              <a:t>наднормено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. </a:t>
            </a:r>
          </a:p>
          <a:p>
            <a:r>
              <a:rPr lang="ru-RU" dirty="0" err="1"/>
              <a:t>Най-популярният</a:t>
            </a:r>
            <a:r>
              <a:rPr lang="ru-RU" dirty="0"/>
              <a:t> медикамент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Metformin</a:t>
            </a:r>
            <a:r>
              <a:rPr lang="ru-RU" dirty="0">
                <a:solidFill>
                  <a:srgbClr val="FF0000"/>
                </a:solidFill>
              </a:rPr>
              <a:t>. </a:t>
            </a:r>
          </a:p>
          <a:p>
            <a:pPr lvl="1"/>
            <a:r>
              <a:rPr lang="ru-RU" dirty="0"/>
              <a:t>Той се </a:t>
            </a:r>
            <a:r>
              <a:rPr lang="ru-RU" dirty="0" err="1"/>
              <a:t>прилага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хранене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Негов</a:t>
            </a:r>
            <a:r>
              <a:rPr lang="ru-RU" dirty="0"/>
              <a:t> потенциален </a:t>
            </a:r>
            <a:r>
              <a:rPr lang="ru-RU" dirty="0" err="1"/>
              <a:t>страничен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е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лактатна</a:t>
            </a:r>
            <a:r>
              <a:rPr lang="ru-RU" dirty="0">
                <a:solidFill>
                  <a:srgbClr val="FF0000"/>
                </a:solidFill>
              </a:rPr>
              <a:t> ацидоза</a:t>
            </a:r>
            <a:r>
              <a:rPr lang="ru-RU" dirty="0"/>
              <a:t> и </a:t>
            </a:r>
            <a:r>
              <a:rPr lang="ru-RU" dirty="0" err="1"/>
              <a:t>затова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не се </a:t>
            </a:r>
            <a:r>
              <a:rPr lang="ru-RU" dirty="0" err="1">
                <a:solidFill>
                  <a:srgbClr val="FF0000"/>
                </a:solidFill>
              </a:rPr>
              <a:t>препоръчва</a:t>
            </a:r>
            <a:r>
              <a:rPr lang="ru-RU" dirty="0">
                <a:solidFill>
                  <a:srgbClr val="FF0000"/>
                </a:solidFill>
              </a:rPr>
              <a:t> при </a:t>
            </a:r>
            <a:r>
              <a:rPr lang="ru-RU" dirty="0" err="1">
                <a:solidFill>
                  <a:srgbClr val="FF0000"/>
                </a:solidFill>
              </a:rPr>
              <a:t>болни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страдащи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сърдечна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бъбречна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рентгенови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с </a:t>
            </a:r>
            <a:r>
              <a:rPr lang="ru-RU" dirty="0" err="1"/>
              <a:t>инжектиране</a:t>
            </a:r>
            <a:r>
              <a:rPr lang="ru-RU" dirty="0"/>
              <a:t> на контрастна материя.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2366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Лекарства,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чувствителността</a:t>
            </a:r>
            <a:r>
              <a:rPr lang="ru-RU" dirty="0"/>
              <a:t> на </a:t>
            </a:r>
            <a:r>
              <a:rPr lang="ru-RU" dirty="0" err="1"/>
              <a:t>клетките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инсулин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94116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Инсулинови</a:t>
            </a:r>
            <a:r>
              <a:rPr lang="ru-RU" dirty="0"/>
              <a:t> </a:t>
            </a:r>
            <a:r>
              <a:rPr lang="ru-RU" dirty="0" err="1"/>
              <a:t>очувствители</a:t>
            </a:r>
            <a:r>
              <a:rPr lang="ru-RU" dirty="0"/>
              <a:t>;</a:t>
            </a:r>
          </a:p>
          <a:p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спадат</a:t>
            </a:r>
            <a:r>
              <a:rPr lang="ru-RU" dirty="0"/>
              <a:t> </a:t>
            </a:r>
            <a:r>
              <a:rPr lang="ru-RU" dirty="0" err="1"/>
              <a:t>Pioglitazone</a:t>
            </a:r>
            <a:r>
              <a:rPr lang="ru-RU" dirty="0"/>
              <a:t> (</a:t>
            </a:r>
            <a:r>
              <a:rPr lang="ru-RU" dirty="0" err="1"/>
              <a:t>Actos</a:t>
            </a:r>
            <a:r>
              <a:rPr lang="ru-RU" dirty="0"/>
              <a:t>) и </a:t>
            </a:r>
            <a:r>
              <a:rPr lang="ru-RU" dirty="0" err="1"/>
              <a:t>Rosiglitazone</a:t>
            </a:r>
            <a:r>
              <a:rPr lang="ru-RU" dirty="0"/>
              <a:t> (</a:t>
            </a:r>
            <a:r>
              <a:rPr lang="ru-RU" dirty="0" err="1"/>
              <a:t>Avandia</a:t>
            </a:r>
            <a:r>
              <a:rPr lang="ru-RU" dirty="0"/>
              <a:t>). </a:t>
            </a:r>
          </a:p>
          <a:p>
            <a:pPr lvl="1"/>
            <a:r>
              <a:rPr lang="ru-RU" dirty="0" err="1"/>
              <a:t>Ефектът</a:t>
            </a:r>
            <a:r>
              <a:rPr lang="ru-RU" dirty="0"/>
              <a:t> им е </a:t>
            </a:r>
            <a:r>
              <a:rPr lang="ru-RU" dirty="0" err="1"/>
              <a:t>най</a:t>
            </a:r>
            <a:r>
              <a:rPr lang="ru-RU" dirty="0"/>
              <a:t>-силен в </a:t>
            </a:r>
            <a:r>
              <a:rPr lang="ru-RU" dirty="0" err="1"/>
              <a:t>мастната</a:t>
            </a:r>
            <a:r>
              <a:rPr lang="ru-RU" dirty="0"/>
              <a:t> и </a:t>
            </a:r>
            <a:r>
              <a:rPr lang="ru-RU" dirty="0" err="1"/>
              <a:t>мускулната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Те </a:t>
            </a:r>
            <a:r>
              <a:rPr lang="ru-RU" dirty="0" err="1"/>
              <a:t>действат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и се </a:t>
            </a:r>
            <a:r>
              <a:rPr lang="ru-RU" dirty="0" err="1"/>
              <a:t>дават</a:t>
            </a:r>
            <a:r>
              <a:rPr lang="ru-RU" dirty="0"/>
              <a:t> </a:t>
            </a:r>
            <a:r>
              <a:rPr lang="ru-RU" dirty="0" err="1"/>
              <a:t>веднъж</a:t>
            </a:r>
            <a:r>
              <a:rPr lang="ru-RU" dirty="0"/>
              <a:t> </a:t>
            </a:r>
            <a:r>
              <a:rPr lang="ru-RU" dirty="0" err="1"/>
              <a:t>дневно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повлияват</a:t>
            </a:r>
            <a:r>
              <a:rPr lang="ru-RU" dirty="0"/>
              <a:t> благоприятно </a:t>
            </a:r>
            <a:r>
              <a:rPr lang="ru-RU" dirty="0" err="1"/>
              <a:t>съотношението</a:t>
            </a:r>
            <a:r>
              <a:rPr lang="ru-RU" dirty="0"/>
              <a:t> на </a:t>
            </a:r>
            <a:r>
              <a:rPr lang="ru-RU" dirty="0" err="1"/>
              <a:t>добрия</a:t>
            </a:r>
            <a:r>
              <a:rPr lang="ru-RU" dirty="0"/>
              <a:t> и </a:t>
            </a:r>
            <a:r>
              <a:rPr lang="ru-RU" dirty="0" err="1"/>
              <a:t>лошия</a:t>
            </a:r>
            <a:r>
              <a:rPr lang="ru-RU" dirty="0"/>
              <a:t> </a:t>
            </a:r>
            <a:r>
              <a:rPr lang="ru-RU" dirty="0" err="1"/>
              <a:t>холестерол</a:t>
            </a:r>
            <a:r>
              <a:rPr lang="ru-RU" dirty="0"/>
              <a:t>; </a:t>
            </a:r>
          </a:p>
          <a:p>
            <a:pPr lvl="1"/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използват</a:t>
            </a:r>
            <a:r>
              <a:rPr lang="ru-RU" dirty="0"/>
              <a:t> в комбинация с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останали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антидиабетни</a:t>
            </a:r>
            <a:r>
              <a:rPr lang="ru-RU" dirty="0"/>
              <a:t> лекарства. </a:t>
            </a:r>
          </a:p>
          <a:p>
            <a:pPr lvl="1"/>
            <a:r>
              <a:rPr lang="ru-RU" dirty="0" err="1"/>
              <a:t>Съществува</a:t>
            </a:r>
            <a:r>
              <a:rPr lang="ru-RU" dirty="0"/>
              <a:t> </a:t>
            </a:r>
            <a:r>
              <a:rPr lang="ru-RU" dirty="0" err="1"/>
              <a:t>малък</a:t>
            </a:r>
            <a:r>
              <a:rPr lang="ru-RU" dirty="0"/>
              <a:t> риск от </a:t>
            </a:r>
            <a:r>
              <a:rPr lang="ru-RU" dirty="0" err="1"/>
              <a:t>чернодробно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страничен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и </a:t>
            </a:r>
            <a:r>
              <a:rPr lang="ru-RU" dirty="0" err="1"/>
              <a:t>затова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не се </a:t>
            </a:r>
            <a:r>
              <a:rPr lang="ru-RU" dirty="0" err="1">
                <a:solidFill>
                  <a:srgbClr val="FF0000"/>
                </a:solidFill>
              </a:rPr>
              <a:t>прилагат</a:t>
            </a:r>
            <a:r>
              <a:rPr lang="ru-RU" dirty="0">
                <a:solidFill>
                  <a:srgbClr val="FF0000"/>
                </a:solidFill>
              </a:rPr>
              <a:t> при хора с </a:t>
            </a:r>
            <a:r>
              <a:rPr lang="ru-RU" dirty="0" err="1">
                <a:solidFill>
                  <a:srgbClr val="FF0000"/>
                </a:solidFill>
              </a:rPr>
              <a:t>чернодробна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>
                <a:solidFill>
                  <a:srgbClr val="FF0000"/>
                </a:solidFill>
              </a:rPr>
              <a:t>.</a:t>
            </a:r>
            <a:br>
              <a:rPr lang="ru-RU" dirty="0">
                <a:solidFill>
                  <a:srgbClr val="FF0000"/>
                </a:solidFill>
              </a:rPr>
            </a:b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38595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Лекарства,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потискат</a:t>
            </a:r>
            <a:r>
              <a:rPr lang="ru-RU" dirty="0"/>
              <a:t> </a:t>
            </a:r>
            <a:r>
              <a:rPr lang="ru-RU" dirty="0" err="1"/>
              <a:t>абсорбцията</a:t>
            </a:r>
            <a:r>
              <a:rPr lang="ru-RU" dirty="0"/>
              <a:t> на </a:t>
            </a:r>
            <a:r>
              <a:rPr lang="ru-RU" dirty="0" err="1"/>
              <a:t>въглехидратите</a:t>
            </a:r>
            <a:r>
              <a:rPr lang="ru-RU" dirty="0"/>
              <a:t> от </a:t>
            </a:r>
            <a:r>
              <a:rPr lang="ru-RU" dirty="0" err="1"/>
              <a:t>тънкото</a:t>
            </a:r>
            <a:r>
              <a:rPr lang="ru-RU" dirty="0"/>
              <a:t> </a:t>
            </a:r>
            <a:r>
              <a:rPr lang="ru-RU" dirty="0" err="1"/>
              <a:t>черво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89654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Преди</a:t>
            </a:r>
            <a:r>
              <a:rPr lang="ru-RU" dirty="0"/>
              <a:t> да </a:t>
            </a:r>
            <a:r>
              <a:rPr lang="ru-RU" dirty="0" err="1"/>
              <a:t>навлязат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въглехидратите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"</a:t>
            </a:r>
            <a:r>
              <a:rPr lang="ru-RU" dirty="0" err="1"/>
              <a:t>смелят</a:t>
            </a:r>
            <a:r>
              <a:rPr lang="ru-RU" dirty="0"/>
              <a:t>" до прости </a:t>
            </a:r>
            <a:r>
              <a:rPr lang="ru-RU" dirty="0" err="1"/>
              <a:t>захари</a:t>
            </a:r>
            <a:r>
              <a:rPr lang="ru-RU" dirty="0"/>
              <a:t> (</a:t>
            </a:r>
            <a:r>
              <a:rPr lang="ru-RU" dirty="0" err="1"/>
              <a:t>каквато</a:t>
            </a:r>
            <a:r>
              <a:rPr lang="ru-RU" dirty="0"/>
              <a:t> е </a:t>
            </a:r>
            <a:r>
              <a:rPr lang="ru-RU" dirty="0" err="1"/>
              <a:t>глюкозата</a:t>
            </a:r>
            <a:r>
              <a:rPr lang="ru-RU" dirty="0"/>
              <a:t>) от </a:t>
            </a:r>
            <a:r>
              <a:rPr lang="ru-RU" dirty="0" err="1"/>
              <a:t>ензимите</a:t>
            </a:r>
            <a:r>
              <a:rPr lang="ru-RU" dirty="0"/>
              <a:t> в </a:t>
            </a:r>
            <a:r>
              <a:rPr lang="ru-RU" dirty="0" err="1"/>
              <a:t>тънкото</a:t>
            </a:r>
            <a:r>
              <a:rPr lang="ru-RU" dirty="0"/>
              <a:t> </a:t>
            </a:r>
            <a:r>
              <a:rPr lang="ru-RU" dirty="0" err="1"/>
              <a:t>черво</a:t>
            </a:r>
            <a:r>
              <a:rPr lang="ru-RU" dirty="0"/>
              <a:t>. </a:t>
            </a:r>
          </a:p>
          <a:p>
            <a:r>
              <a:rPr lang="ru-RU" dirty="0"/>
              <a:t>Един от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ензими</a:t>
            </a:r>
            <a:r>
              <a:rPr lang="ru-RU" dirty="0"/>
              <a:t> се </a:t>
            </a:r>
            <a:r>
              <a:rPr lang="ru-RU" dirty="0" err="1"/>
              <a:t>нарича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алфа-гликозидаза</a:t>
            </a:r>
            <a:r>
              <a:rPr lang="ru-RU" dirty="0"/>
              <a:t>.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ензим</a:t>
            </a:r>
            <a:r>
              <a:rPr lang="ru-RU" dirty="0"/>
              <a:t> се </a:t>
            </a:r>
            <a:r>
              <a:rPr lang="ru-RU" dirty="0" err="1"/>
              <a:t>потисне</a:t>
            </a:r>
            <a:r>
              <a:rPr lang="ru-RU" dirty="0"/>
              <a:t>, "</a:t>
            </a:r>
            <a:r>
              <a:rPr lang="ru-RU" dirty="0" err="1"/>
              <a:t>смилането</a:t>
            </a:r>
            <a:r>
              <a:rPr lang="ru-RU" dirty="0"/>
              <a:t>" на </a:t>
            </a:r>
            <a:r>
              <a:rPr lang="ru-RU" dirty="0" err="1"/>
              <a:t>въглехидратите</a:t>
            </a:r>
            <a:r>
              <a:rPr lang="ru-RU" dirty="0"/>
              <a:t> в </a:t>
            </a:r>
            <a:r>
              <a:rPr lang="ru-RU" dirty="0" err="1"/>
              <a:t>тънкото</a:t>
            </a:r>
            <a:r>
              <a:rPr lang="ru-RU" dirty="0"/>
              <a:t> </a:t>
            </a:r>
            <a:r>
              <a:rPr lang="ru-RU" dirty="0" err="1"/>
              <a:t>черво</a:t>
            </a:r>
            <a:r>
              <a:rPr lang="ru-RU" dirty="0"/>
              <a:t> става </a:t>
            </a:r>
            <a:r>
              <a:rPr lang="ru-RU" dirty="0" err="1"/>
              <a:t>неефективно</a:t>
            </a:r>
            <a:r>
              <a:rPr lang="ru-RU" dirty="0"/>
              <a:t> в </a:t>
            </a:r>
            <a:r>
              <a:rPr lang="ru-RU" dirty="0" err="1"/>
              <a:t>голяма</a:t>
            </a:r>
            <a:r>
              <a:rPr lang="ru-RU" dirty="0"/>
              <a:t> степен и </a:t>
            </a:r>
            <a:r>
              <a:rPr lang="ru-RU" dirty="0" err="1"/>
              <a:t>резорбцията</a:t>
            </a:r>
            <a:r>
              <a:rPr lang="ru-RU" dirty="0"/>
              <a:t> на </a:t>
            </a:r>
            <a:r>
              <a:rPr lang="ru-RU" dirty="0" err="1"/>
              <a:t>глюкозата</a:t>
            </a:r>
            <a:r>
              <a:rPr lang="ru-RU" dirty="0"/>
              <a:t> (</a:t>
            </a:r>
            <a:r>
              <a:rPr lang="ru-RU" dirty="0" err="1"/>
              <a:t>навлизането</a:t>
            </a:r>
            <a:r>
              <a:rPr lang="ru-RU" dirty="0"/>
              <a:t> и от </a:t>
            </a:r>
            <a:r>
              <a:rPr lang="ru-RU" dirty="0" err="1"/>
              <a:t>храносмилателната</a:t>
            </a:r>
            <a:r>
              <a:rPr lang="ru-RU" dirty="0"/>
              <a:t> система в </a:t>
            </a:r>
            <a:r>
              <a:rPr lang="ru-RU" dirty="0" err="1"/>
              <a:t>кръвния</a:t>
            </a:r>
            <a:r>
              <a:rPr lang="ru-RU" dirty="0"/>
              <a:t> ток) се забавя и </a:t>
            </a:r>
            <a:r>
              <a:rPr lang="ru-RU" dirty="0" err="1"/>
              <a:t>намалява</a:t>
            </a:r>
            <a:r>
              <a:rPr lang="ru-RU" dirty="0"/>
              <a:t>. </a:t>
            </a:r>
          </a:p>
          <a:p>
            <a:r>
              <a:rPr lang="ru-RU" dirty="0" err="1"/>
              <a:t>Най</a:t>
            </a:r>
            <a:r>
              <a:rPr lang="ru-RU" dirty="0"/>
              <a:t>-популярен от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у нас е </a:t>
            </a:r>
            <a:r>
              <a:rPr lang="ru-RU" dirty="0" err="1"/>
              <a:t>препаратът</a:t>
            </a:r>
            <a:r>
              <a:rPr lang="ru-RU" dirty="0"/>
              <a:t> </a:t>
            </a:r>
            <a:r>
              <a:rPr lang="ru-RU" dirty="0" err="1"/>
              <a:t>Glucobay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той е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подходящ</a:t>
            </a:r>
            <a:r>
              <a:rPr lang="ru-RU" dirty="0"/>
              <a:t> за </a:t>
            </a:r>
            <a:r>
              <a:rPr lang="ru-RU" dirty="0" err="1"/>
              <a:t>пациенти</a:t>
            </a:r>
            <a:r>
              <a:rPr lang="ru-RU" dirty="0"/>
              <a:t> с нарушен </a:t>
            </a:r>
            <a:r>
              <a:rPr lang="ru-RU" dirty="0" err="1"/>
              <a:t>глюкозен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в комбинация с </a:t>
            </a:r>
            <a:r>
              <a:rPr lang="ru-RU" dirty="0" err="1"/>
              <a:t>други</a:t>
            </a:r>
            <a:r>
              <a:rPr lang="ru-RU" dirty="0"/>
              <a:t> средства. </a:t>
            </a:r>
          </a:p>
          <a:p>
            <a:pPr lvl="1"/>
            <a:r>
              <a:rPr lang="ru-RU" dirty="0" err="1"/>
              <a:t>поради</a:t>
            </a:r>
            <a:r>
              <a:rPr lang="ru-RU" dirty="0"/>
              <a:t> значителен риск от развитие на </a:t>
            </a:r>
            <a:r>
              <a:rPr lang="ru-RU" dirty="0" err="1"/>
              <a:t>странични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от </a:t>
            </a:r>
            <a:r>
              <a:rPr lang="ru-RU" dirty="0" err="1"/>
              <a:t>храносмилателния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 (</a:t>
            </a:r>
            <a:r>
              <a:rPr lang="ru-RU" dirty="0" err="1"/>
              <a:t>диария</a:t>
            </a:r>
            <a:r>
              <a:rPr lang="ru-RU" dirty="0"/>
              <a:t>, </a:t>
            </a:r>
            <a:r>
              <a:rPr lang="ru-RU" dirty="0" err="1"/>
              <a:t>подуване</a:t>
            </a:r>
            <a:r>
              <a:rPr lang="ru-RU" dirty="0"/>
              <a:t>, </a:t>
            </a:r>
            <a:r>
              <a:rPr lang="ru-RU" dirty="0" err="1"/>
              <a:t>образуване</a:t>
            </a:r>
            <a:r>
              <a:rPr lang="ru-RU" dirty="0"/>
              <a:t> на </a:t>
            </a:r>
            <a:r>
              <a:rPr lang="ru-RU" dirty="0" err="1"/>
              <a:t>газове</a:t>
            </a:r>
            <a:r>
              <a:rPr lang="ru-RU" dirty="0"/>
              <a:t>) </a:t>
            </a:r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започва</a:t>
            </a:r>
            <a:r>
              <a:rPr lang="ru-RU" dirty="0"/>
              <a:t> с </a:t>
            </a:r>
            <a:r>
              <a:rPr lang="ru-RU" dirty="0" err="1"/>
              <a:t>ниска</a:t>
            </a:r>
            <a:r>
              <a:rPr lang="ru-RU" dirty="0"/>
              <a:t> доза, </a:t>
            </a:r>
            <a:r>
              <a:rPr lang="ru-RU" dirty="0" err="1"/>
              <a:t>която</a:t>
            </a:r>
            <a:r>
              <a:rPr lang="ru-RU" dirty="0"/>
              <a:t> постепенно се </a:t>
            </a:r>
            <a:r>
              <a:rPr lang="ru-RU" dirty="0" err="1"/>
              <a:t>увеличава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затихването</a:t>
            </a:r>
            <a:r>
              <a:rPr lang="ru-RU" dirty="0"/>
              <a:t> на </a:t>
            </a:r>
            <a:r>
              <a:rPr lang="ru-RU" dirty="0" err="1"/>
              <a:t>оплакванията</a:t>
            </a:r>
            <a:r>
              <a:rPr lang="ru-RU" dirty="0"/>
              <a:t> от </a:t>
            </a:r>
            <a:r>
              <a:rPr lang="ru-RU" dirty="0" err="1"/>
              <a:t>стомашно-чревния</a:t>
            </a:r>
            <a:r>
              <a:rPr lang="ru-RU" dirty="0"/>
              <a:t> тракт.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36679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Нови </a:t>
            </a:r>
            <a:r>
              <a:rPr lang="ru-RU" dirty="0" err="1"/>
              <a:t>медикаменти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72608"/>
          </a:xfrm>
        </p:spPr>
        <p:txBody>
          <a:bodyPr>
            <a:normAutofit fontScale="47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Symlin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pramlintide</a:t>
            </a:r>
            <a:r>
              <a:rPr lang="ru-RU" dirty="0">
                <a:solidFill>
                  <a:srgbClr val="FF0000"/>
                </a:solidFill>
              </a:rPr>
              <a:t>) e синтетичен аналог на </a:t>
            </a:r>
            <a:r>
              <a:rPr lang="ru-RU" dirty="0" err="1">
                <a:solidFill>
                  <a:srgbClr val="FF0000"/>
                </a:solidFill>
              </a:rPr>
              <a:t>човешкия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амилин</a:t>
            </a:r>
            <a:r>
              <a:rPr lang="ru-RU" dirty="0" err="1"/>
              <a:t>-това</a:t>
            </a:r>
            <a:r>
              <a:rPr lang="ru-RU" dirty="0"/>
              <a:t> е естествен </a:t>
            </a:r>
            <a:r>
              <a:rPr lang="ru-RU" dirty="0" err="1"/>
              <a:t>невроендокринен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, </a:t>
            </a:r>
            <a:r>
              <a:rPr lang="ru-RU" dirty="0" err="1"/>
              <a:t>произвеждан</a:t>
            </a:r>
            <a:r>
              <a:rPr lang="ru-RU" dirty="0"/>
              <a:t> от бета </a:t>
            </a:r>
            <a:r>
              <a:rPr lang="ru-RU" dirty="0" err="1"/>
              <a:t>клетките</a:t>
            </a:r>
            <a:r>
              <a:rPr lang="ru-RU" dirty="0"/>
              <a:t> на панкреаса,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съдейства</a:t>
            </a:r>
            <a:r>
              <a:rPr lang="ru-RU" dirty="0"/>
              <a:t> за </a:t>
            </a:r>
            <a:r>
              <a:rPr lang="ru-RU" dirty="0" err="1"/>
              <a:t>контрола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в периода след </a:t>
            </a:r>
            <a:r>
              <a:rPr lang="ru-RU" dirty="0" err="1"/>
              <a:t>нахранването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Препаратът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инжекционно</a:t>
            </a:r>
            <a:r>
              <a:rPr lang="ru-RU" dirty="0"/>
              <a:t> при </a:t>
            </a:r>
            <a:r>
              <a:rPr lang="ru-RU" dirty="0" err="1"/>
              <a:t>болни</a:t>
            </a:r>
            <a:r>
              <a:rPr lang="ru-RU" dirty="0"/>
              <a:t> от 1-и и 2-и тип диабет,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на инсулин. </a:t>
            </a:r>
          </a:p>
          <a:p>
            <a:pPr lvl="1"/>
            <a:r>
              <a:rPr lang="ru-RU" dirty="0" err="1"/>
              <a:t>Амилинът</a:t>
            </a:r>
            <a:r>
              <a:rPr lang="ru-RU" dirty="0"/>
              <a:t> е в </a:t>
            </a:r>
            <a:r>
              <a:rPr lang="ru-RU" dirty="0" err="1"/>
              <a:t>оскъдно</a:t>
            </a:r>
            <a:r>
              <a:rPr lang="ru-RU" dirty="0"/>
              <a:t> количество или </a:t>
            </a:r>
            <a:r>
              <a:rPr lang="ru-RU" dirty="0" err="1"/>
              <a:t>липсва</a:t>
            </a:r>
            <a:r>
              <a:rPr lang="ru-RU" dirty="0"/>
              <a:t> при </a:t>
            </a:r>
            <a:r>
              <a:rPr lang="ru-RU" dirty="0" err="1"/>
              <a:t>болните</a:t>
            </a:r>
            <a:r>
              <a:rPr lang="ru-RU" dirty="0"/>
              <a:t> от диабет. </a:t>
            </a:r>
            <a:r>
              <a:rPr lang="ru-RU" dirty="0" err="1"/>
              <a:t>Прилаган</a:t>
            </a:r>
            <a:r>
              <a:rPr lang="ru-RU" dirty="0"/>
              <a:t> </a:t>
            </a:r>
            <a:r>
              <a:rPr lang="ru-RU" dirty="0" err="1"/>
              <a:t>паралелно</a:t>
            </a:r>
            <a:r>
              <a:rPr lang="ru-RU" dirty="0"/>
              <a:t> с инсулина </a:t>
            </a:r>
            <a:r>
              <a:rPr lang="ru-RU" dirty="0" err="1"/>
              <a:t>Symlin</a:t>
            </a:r>
            <a:r>
              <a:rPr lang="ru-RU" dirty="0"/>
              <a:t> </a:t>
            </a:r>
            <a:r>
              <a:rPr lang="ru-RU" dirty="0" err="1"/>
              <a:t>постига</a:t>
            </a:r>
            <a:r>
              <a:rPr lang="ru-RU" dirty="0"/>
              <a:t> </a:t>
            </a:r>
            <a:r>
              <a:rPr lang="ru-RU" dirty="0" err="1"/>
              <a:t>по-добър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гликемията</a:t>
            </a:r>
            <a:r>
              <a:rPr lang="ru-RU" dirty="0"/>
              <a:t>,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колебанията</a:t>
            </a:r>
            <a:r>
              <a:rPr lang="ru-RU" dirty="0"/>
              <a:t> в </a:t>
            </a:r>
            <a:r>
              <a:rPr lang="ru-RU" dirty="0" err="1"/>
              <a:t>стойностите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деня</a:t>
            </a:r>
            <a:r>
              <a:rPr lang="ru-RU" dirty="0"/>
              <a:t>, </a:t>
            </a:r>
            <a:r>
              <a:rPr lang="ru-RU" dirty="0" err="1"/>
              <a:t>създава</a:t>
            </a:r>
            <a:r>
              <a:rPr lang="ru-RU" dirty="0"/>
              <a:t> </a:t>
            </a:r>
            <a:r>
              <a:rPr lang="ru-RU" dirty="0" err="1"/>
              <a:t>усещане</a:t>
            </a:r>
            <a:r>
              <a:rPr lang="ru-RU" dirty="0"/>
              <a:t> за </a:t>
            </a:r>
            <a:r>
              <a:rPr lang="ru-RU" dirty="0" err="1"/>
              <a:t>ситост</a:t>
            </a:r>
            <a:r>
              <a:rPr lang="ru-RU" dirty="0"/>
              <a:t> и </a:t>
            </a:r>
            <a:r>
              <a:rPr lang="ru-RU" dirty="0" err="1"/>
              <a:t>съдейства</a:t>
            </a:r>
            <a:r>
              <a:rPr lang="ru-RU" dirty="0"/>
              <a:t> за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теглото</a:t>
            </a:r>
            <a:r>
              <a:rPr lang="ru-RU" dirty="0"/>
              <a:t>,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потребностите</a:t>
            </a:r>
            <a:r>
              <a:rPr lang="ru-RU" dirty="0"/>
              <a:t> от инсулин. </a:t>
            </a:r>
          </a:p>
          <a:p>
            <a:pPr lvl="1"/>
            <a:r>
              <a:rPr lang="ru-RU" dirty="0" err="1"/>
              <a:t>Препаратът</a:t>
            </a:r>
            <a:r>
              <a:rPr lang="ru-RU" dirty="0"/>
              <a:t> се </a:t>
            </a:r>
            <a:r>
              <a:rPr lang="ru-RU" dirty="0" err="1"/>
              <a:t>инжектира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. </a:t>
            </a:r>
            <a:r>
              <a:rPr lang="ru-RU" dirty="0" err="1"/>
              <a:t>Прилага</a:t>
            </a:r>
            <a:r>
              <a:rPr lang="ru-RU" dirty="0"/>
              <a:t> се при </a:t>
            </a:r>
            <a:r>
              <a:rPr lang="ru-RU" dirty="0" err="1"/>
              <a:t>болни</a:t>
            </a:r>
            <a:r>
              <a:rPr lang="ru-RU" dirty="0"/>
              <a:t> от 2 тип диабет,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постигнат</a:t>
            </a:r>
            <a:r>
              <a:rPr lang="ru-RU" dirty="0"/>
              <a:t> </a:t>
            </a:r>
            <a:r>
              <a:rPr lang="ru-RU" dirty="0" err="1"/>
              <a:t>добър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</a:t>
            </a:r>
            <a:r>
              <a:rPr lang="ru-RU" dirty="0" err="1"/>
              <a:t>самостоятелно</a:t>
            </a:r>
            <a:r>
              <a:rPr lang="ru-RU" dirty="0"/>
              <a:t> или в комбинация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сулфанилурейни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и/или </a:t>
            </a:r>
            <a:r>
              <a:rPr lang="ru-RU" dirty="0" err="1"/>
              <a:t>Metformin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при </a:t>
            </a:r>
            <a:r>
              <a:rPr lang="ru-RU" dirty="0" err="1"/>
              <a:t>болни</a:t>
            </a:r>
            <a:r>
              <a:rPr lang="ru-RU" dirty="0"/>
              <a:t> от 1 тип </a:t>
            </a:r>
            <a:r>
              <a:rPr lang="ru-RU" dirty="0" err="1"/>
              <a:t>захарен</a:t>
            </a:r>
            <a:r>
              <a:rPr lang="ru-RU" dirty="0"/>
              <a:t> диабет,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постигнат</a:t>
            </a:r>
            <a:r>
              <a:rPr lang="ru-RU" dirty="0"/>
              <a:t> </a:t>
            </a:r>
            <a:r>
              <a:rPr lang="ru-RU" dirty="0" err="1"/>
              <a:t>добър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гликемията</a:t>
            </a:r>
            <a:r>
              <a:rPr lang="ru-RU" dirty="0"/>
              <a:t> </a:t>
            </a:r>
            <a:r>
              <a:rPr lang="ru-RU" dirty="0" err="1"/>
              <a:t>въпреки</a:t>
            </a:r>
            <a:r>
              <a:rPr lang="ru-RU" dirty="0"/>
              <a:t> </a:t>
            </a:r>
            <a:r>
              <a:rPr lang="ru-RU" dirty="0" err="1"/>
              <a:t>оптимизирането</a:t>
            </a:r>
            <a:r>
              <a:rPr lang="ru-RU" dirty="0"/>
              <a:t> на </a:t>
            </a:r>
            <a:r>
              <a:rPr lang="ru-RU" dirty="0" err="1"/>
              <a:t>инсулиновата</a:t>
            </a:r>
            <a:r>
              <a:rPr lang="ru-RU" dirty="0"/>
              <a:t> схема. </a:t>
            </a:r>
          </a:p>
          <a:p>
            <a:r>
              <a:rPr lang="ru-RU" dirty="0" err="1">
                <a:solidFill>
                  <a:srgbClr val="FF0000"/>
                </a:solidFill>
              </a:rPr>
              <a:t>Byetta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exenatide</a:t>
            </a:r>
            <a:r>
              <a:rPr lang="ru-RU" dirty="0">
                <a:solidFill>
                  <a:srgbClr val="FF0000"/>
                </a:solidFill>
              </a:rPr>
              <a:t>) е </a:t>
            </a:r>
            <a:r>
              <a:rPr lang="ru-RU" dirty="0" err="1">
                <a:solidFill>
                  <a:srgbClr val="FF0000"/>
                </a:solidFill>
              </a:rPr>
              <a:t>първият</a:t>
            </a:r>
            <a:r>
              <a:rPr lang="ru-RU" dirty="0">
                <a:solidFill>
                  <a:srgbClr val="FF0000"/>
                </a:solidFill>
              </a:rPr>
              <a:t> медикамент от нова </a:t>
            </a:r>
            <a:r>
              <a:rPr lang="ru-RU" dirty="0" err="1">
                <a:solidFill>
                  <a:srgbClr val="FF0000"/>
                </a:solidFill>
              </a:rPr>
              <a:t>група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антидиабетни</a:t>
            </a:r>
            <a:r>
              <a:rPr lang="ru-RU" dirty="0">
                <a:solidFill>
                  <a:srgbClr val="FF0000"/>
                </a:solidFill>
              </a:rPr>
              <a:t> лекарства, </a:t>
            </a:r>
            <a:r>
              <a:rPr lang="ru-RU" dirty="0" err="1">
                <a:solidFill>
                  <a:srgbClr val="FF0000"/>
                </a:solidFill>
              </a:rPr>
              <a:t>които</a:t>
            </a:r>
            <a:r>
              <a:rPr lang="ru-RU" dirty="0">
                <a:solidFill>
                  <a:srgbClr val="FF0000"/>
                </a:solidFill>
              </a:rPr>
              <a:t> се </a:t>
            </a:r>
            <a:r>
              <a:rPr lang="ru-RU" dirty="0" err="1">
                <a:solidFill>
                  <a:srgbClr val="FF0000"/>
                </a:solidFill>
              </a:rPr>
              <a:t>наричат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инкретинови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миметици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Той забавя </a:t>
            </a:r>
            <a:r>
              <a:rPr lang="ru-RU" dirty="0" err="1"/>
              <a:t>изпразването</a:t>
            </a:r>
            <a:r>
              <a:rPr lang="ru-RU" dirty="0"/>
              <a:t> на </a:t>
            </a:r>
            <a:r>
              <a:rPr lang="ru-RU" dirty="0" err="1"/>
              <a:t>стомаха</a:t>
            </a:r>
            <a:r>
              <a:rPr lang="ru-RU" dirty="0"/>
              <a:t> след </a:t>
            </a:r>
            <a:r>
              <a:rPr lang="ru-RU" dirty="0" err="1"/>
              <a:t>нахранване</a:t>
            </a:r>
            <a:r>
              <a:rPr lang="ru-RU" dirty="0"/>
              <a:t> и </a:t>
            </a:r>
            <a:r>
              <a:rPr lang="ru-RU" dirty="0" err="1"/>
              <a:t>има</a:t>
            </a:r>
            <a:r>
              <a:rPr lang="ru-RU" dirty="0"/>
              <a:t> много от </a:t>
            </a:r>
            <a:r>
              <a:rPr lang="ru-RU" dirty="0" err="1"/>
              <a:t>ефектите</a:t>
            </a:r>
            <a:r>
              <a:rPr lang="ru-RU" dirty="0"/>
              <a:t> на </a:t>
            </a:r>
            <a:r>
              <a:rPr lang="ru-RU" dirty="0" err="1"/>
              <a:t>естествения</a:t>
            </a:r>
            <a:r>
              <a:rPr lang="ru-RU" dirty="0"/>
              <a:t> </a:t>
            </a:r>
            <a:r>
              <a:rPr lang="ru-RU" dirty="0" err="1"/>
              <a:t>чревен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GLP-1. </a:t>
            </a:r>
            <a:r>
              <a:rPr lang="ru-RU" dirty="0" err="1"/>
              <a:t>Byetta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при </a:t>
            </a:r>
            <a:r>
              <a:rPr lang="ru-RU" dirty="0" err="1"/>
              <a:t>болни</a:t>
            </a:r>
            <a:r>
              <a:rPr lang="ru-RU" dirty="0"/>
              <a:t> от ЗД тип 2 на лечение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сулфанилуреен</a:t>
            </a:r>
            <a:r>
              <a:rPr lang="ru-RU" dirty="0"/>
              <a:t> препарат, </a:t>
            </a:r>
            <a:r>
              <a:rPr lang="ru-RU" dirty="0" err="1"/>
              <a:t>метформин</a:t>
            </a:r>
            <a:r>
              <a:rPr lang="ru-RU" dirty="0"/>
              <a:t> или комбинация от </a:t>
            </a:r>
            <a:r>
              <a:rPr lang="ru-RU" dirty="0" err="1"/>
              <a:t>двете</a:t>
            </a:r>
            <a:r>
              <a:rPr lang="ru-RU" dirty="0"/>
              <a:t>, при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постигнат</a:t>
            </a:r>
            <a:r>
              <a:rPr lang="ru-RU" dirty="0"/>
              <a:t> </a:t>
            </a:r>
            <a:r>
              <a:rPr lang="ru-RU" dirty="0" err="1"/>
              <a:t>желаните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Препаратът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потиска</a:t>
            </a:r>
            <a:r>
              <a:rPr lang="ru-RU" dirty="0"/>
              <a:t> </a:t>
            </a:r>
            <a:r>
              <a:rPr lang="ru-RU" dirty="0" err="1"/>
              <a:t>апетита</a:t>
            </a:r>
            <a:r>
              <a:rPr lang="ru-RU" dirty="0"/>
              <a:t> и забавя </a:t>
            </a:r>
            <a:r>
              <a:rPr lang="ru-RU" dirty="0" err="1"/>
              <a:t>абсорбцията</a:t>
            </a:r>
            <a:r>
              <a:rPr lang="ru-RU" dirty="0"/>
              <a:t> на </a:t>
            </a:r>
            <a:r>
              <a:rPr lang="ru-RU" dirty="0" err="1"/>
              <a:t>въглехидратите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Лекартсвото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инжекционно</a:t>
            </a:r>
            <a:r>
              <a:rPr lang="ru-RU" dirty="0"/>
              <a:t>, два </a:t>
            </a:r>
            <a:r>
              <a:rPr lang="ru-RU" dirty="0" err="1"/>
              <a:t>пъти</a:t>
            </a:r>
            <a:r>
              <a:rPr lang="ru-RU" dirty="0"/>
              <a:t> на </a:t>
            </a:r>
            <a:r>
              <a:rPr lang="ru-RU" dirty="0" err="1"/>
              <a:t>ден</a:t>
            </a:r>
            <a:r>
              <a:rPr lang="ru-RU" dirty="0"/>
              <a:t>. </a:t>
            </a:r>
            <a:r>
              <a:rPr lang="ru-RU" dirty="0" err="1"/>
              <a:t>Както</a:t>
            </a:r>
            <a:r>
              <a:rPr lang="ru-RU" dirty="0"/>
              <a:t> и при </a:t>
            </a:r>
            <a:r>
              <a:rPr lang="ru-RU" dirty="0" err="1"/>
              <a:t>Symlin</a:t>
            </a:r>
            <a:r>
              <a:rPr lang="ru-RU" dirty="0"/>
              <a:t>, </a:t>
            </a:r>
            <a:r>
              <a:rPr lang="ru-RU" dirty="0" err="1"/>
              <a:t>основният</a:t>
            </a:r>
            <a:r>
              <a:rPr lang="ru-RU" dirty="0"/>
              <a:t> </a:t>
            </a:r>
            <a:r>
              <a:rPr lang="ru-RU" dirty="0" err="1"/>
              <a:t>страничен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на </a:t>
            </a:r>
            <a:r>
              <a:rPr lang="ru-RU" dirty="0" err="1"/>
              <a:t>Byetta</a:t>
            </a:r>
            <a:r>
              <a:rPr lang="ru-RU" dirty="0"/>
              <a:t> е </a:t>
            </a:r>
            <a:r>
              <a:rPr lang="ru-RU" dirty="0" err="1"/>
              <a:t>гадене</a:t>
            </a:r>
            <a:r>
              <a:rPr lang="ru-RU" dirty="0"/>
              <a:t>.</a:t>
            </a:r>
          </a:p>
          <a:p>
            <a:r>
              <a:rPr lang="en-US" dirty="0" err="1">
                <a:solidFill>
                  <a:srgbClr val="FF0000"/>
                </a:solidFill>
              </a:rPr>
              <a:t>Jardiance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Еmpagliflozin</a:t>
            </a:r>
            <a:r>
              <a:rPr lang="ru-RU" dirty="0"/>
              <a:t>) - SGLT-2 (</a:t>
            </a:r>
            <a:r>
              <a:rPr lang="ru-RU" dirty="0" err="1"/>
              <a:t>селективни</a:t>
            </a:r>
            <a:r>
              <a:rPr lang="ru-RU" dirty="0"/>
              <a:t> и </a:t>
            </a:r>
            <a:r>
              <a:rPr lang="ru-RU" dirty="0" err="1"/>
              <a:t>обратими</a:t>
            </a:r>
            <a:r>
              <a:rPr lang="ru-RU" dirty="0"/>
              <a:t> </a:t>
            </a:r>
            <a:r>
              <a:rPr lang="ru-RU" dirty="0" err="1"/>
              <a:t>инхибитори</a:t>
            </a:r>
            <a:r>
              <a:rPr lang="ru-RU" dirty="0"/>
              <a:t> на натриево-</a:t>
            </a:r>
            <a:r>
              <a:rPr lang="ru-RU" dirty="0" err="1"/>
              <a:t>глюкозния</a:t>
            </a:r>
            <a:r>
              <a:rPr lang="ru-RU" dirty="0"/>
              <a:t> </a:t>
            </a:r>
            <a:r>
              <a:rPr lang="ru-RU" dirty="0" err="1"/>
              <a:t>котранспортер</a:t>
            </a:r>
            <a:r>
              <a:rPr lang="ru-RU" dirty="0"/>
              <a:t> 2)– </a:t>
            </a:r>
            <a:endParaRPr lang="en-US" dirty="0"/>
          </a:p>
          <a:p>
            <a:pPr lvl="1"/>
            <a:r>
              <a:rPr lang="bg-BG" dirty="0"/>
              <a:t>Увеличава отделяната с урината Глюкоза</a:t>
            </a:r>
            <a:endParaRPr lang="en-US" dirty="0"/>
          </a:p>
          <a:p>
            <a:pPr lvl="1"/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сърдечносъдовата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с 38%, на </a:t>
            </a:r>
            <a:r>
              <a:rPr lang="ru-RU" dirty="0" err="1"/>
              <a:t>общата</a:t>
            </a:r>
            <a:r>
              <a:rPr lang="ru-RU" dirty="0"/>
              <a:t> </a:t>
            </a:r>
            <a:r>
              <a:rPr lang="ru-RU" dirty="0" err="1"/>
              <a:t>смъртност</a:t>
            </a:r>
            <a:r>
              <a:rPr lang="ru-RU" dirty="0"/>
              <a:t> – с 32%, на </a:t>
            </a:r>
            <a:r>
              <a:rPr lang="ru-RU" dirty="0" err="1"/>
              <a:t>нефаталните</a:t>
            </a:r>
            <a:r>
              <a:rPr lang="ru-RU" dirty="0"/>
              <a:t> </a:t>
            </a:r>
            <a:r>
              <a:rPr lang="ru-RU" dirty="0" err="1"/>
              <a:t>инфаркти</a:t>
            </a:r>
            <a:r>
              <a:rPr lang="ru-RU" dirty="0"/>
              <a:t> и </a:t>
            </a:r>
            <a:r>
              <a:rPr lang="ru-RU" dirty="0" err="1"/>
              <a:t>инсулти</a:t>
            </a:r>
            <a:r>
              <a:rPr lang="ru-RU" dirty="0"/>
              <a:t> – с 14%, на </a:t>
            </a:r>
            <a:r>
              <a:rPr lang="ru-RU" dirty="0" err="1"/>
              <a:t>хоспитализациите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с 35%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09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err="1"/>
              <a:t>Комбинирани</a:t>
            </a:r>
            <a:r>
              <a:rPr lang="ru-RU" dirty="0"/>
              <a:t> лекарства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сравнително</a:t>
            </a:r>
            <a:r>
              <a:rPr lang="ru-RU" dirty="0"/>
              <a:t> нови лекарства </a:t>
            </a:r>
            <a:r>
              <a:rPr lang="ru-RU" dirty="0" err="1"/>
              <a:t>са</a:t>
            </a:r>
            <a:r>
              <a:rPr lang="ru-RU" dirty="0"/>
              <a:t> готовите комбинации </a:t>
            </a:r>
          </a:p>
          <a:p>
            <a:pPr lvl="1"/>
            <a:r>
              <a:rPr lang="ru-RU" dirty="0" err="1"/>
              <a:t>Glybride</a:t>
            </a:r>
            <a:r>
              <a:rPr lang="ru-RU" dirty="0"/>
              <a:t>/</a:t>
            </a:r>
            <a:r>
              <a:rPr lang="ru-RU" dirty="0" err="1"/>
              <a:t>metformine</a:t>
            </a:r>
            <a:r>
              <a:rPr lang="ru-RU" dirty="0"/>
              <a:t> (</a:t>
            </a:r>
            <a:r>
              <a:rPr lang="ru-RU" dirty="0" err="1"/>
              <a:t>Glucovance</a:t>
            </a:r>
            <a:r>
              <a:rPr lang="ru-RU" dirty="0"/>
              <a:t>), </a:t>
            </a:r>
          </a:p>
          <a:p>
            <a:pPr lvl="1"/>
            <a:r>
              <a:rPr lang="ru-RU" dirty="0" err="1"/>
              <a:t>rosiglitazone</a:t>
            </a:r>
            <a:r>
              <a:rPr lang="ru-RU" dirty="0"/>
              <a:t>/</a:t>
            </a:r>
            <a:r>
              <a:rPr lang="ru-RU" dirty="0" err="1"/>
              <a:t>metformin</a:t>
            </a:r>
            <a:r>
              <a:rPr lang="ru-RU" dirty="0"/>
              <a:t> (</a:t>
            </a:r>
            <a:r>
              <a:rPr lang="ru-RU" dirty="0" err="1"/>
              <a:t>Avandamet</a:t>
            </a:r>
            <a:r>
              <a:rPr lang="ru-RU" dirty="0"/>
              <a:t>)</a:t>
            </a:r>
          </a:p>
          <a:p>
            <a:pPr lvl="1"/>
            <a:r>
              <a:rPr lang="ru-RU" dirty="0" err="1"/>
              <a:t>glipizide</a:t>
            </a:r>
            <a:r>
              <a:rPr lang="ru-RU" dirty="0"/>
              <a:t>/</a:t>
            </a:r>
            <a:r>
              <a:rPr lang="ru-RU" dirty="0" err="1"/>
              <a:t>metformin</a:t>
            </a:r>
            <a:r>
              <a:rPr lang="ru-RU" dirty="0"/>
              <a:t> (</a:t>
            </a:r>
            <a:r>
              <a:rPr lang="ru-RU" dirty="0" err="1"/>
              <a:t>Metaglip</a:t>
            </a:r>
            <a:r>
              <a:rPr lang="ru-RU" dirty="0"/>
              <a:t>). </a:t>
            </a:r>
          </a:p>
          <a:p>
            <a:r>
              <a:rPr lang="ru-RU" dirty="0" err="1"/>
              <a:t>Предимството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лекарства е в </a:t>
            </a:r>
            <a:r>
              <a:rPr lang="ru-RU" dirty="0" err="1"/>
              <a:t>по-малкия</a:t>
            </a:r>
            <a:r>
              <a:rPr lang="ru-RU" dirty="0"/>
              <a:t> </a:t>
            </a:r>
            <a:r>
              <a:rPr lang="ru-RU" dirty="0" err="1"/>
              <a:t>брой</a:t>
            </a:r>
            <a:r>
              <a:rPr lang="ru-RU" dirty="0"/>
              <a:t> таблетки за </a:t>
            </a:r>
            <a:r>
              <a:rPr lang="ru-RU" dirty="0" err="1"/>
              <a:t>пиене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улеснява</a:t>
            </a:r>
            <a:r>
              <a:rPr lang="ru-RU" dirty="0"/>
              <a:t> пациента и </a:t>
            </a:r>
            <a:r>
              <a:rPr lang="ru-RU" dirty="0" err="1"/>
              <a:t>подобрява</a:t>
            </a:r>
            <a:r>
              <a:rPr lang="ru-RU" dirty="0"/>
              <a:t> </a:t>
            </a:r>
            <a:r>
              <a:rPr lang="ru-RU" dirty="0" err="1"/>
              <a:t>правилното</a:t>
            </a:r>
            <a:r>
              <a:rPr lang="ru-RU" dirty="0"/>
              <a:t> </a:t>
            </a:r>
            <a:r>
              <a:rPr lang="ru-RU" dirty="0" err="1"/>
              <a:t>провеждане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от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се </a:t>
            </a:r>
            <a:r>
              <a:rPr lang="ru-RU" dirty="0" err="1"/>
              <a:t>комбинират</a:t>
            </a:r>
            <a:r>
              <a:rPr lang="ru-RU" dirty="0"/>
              <a:t> в двойни и </a:t>
            </a:r>
            <a:r>
              <a:rPr lang="ru-RU" dirty="0" err="1"/>
              <a:t>дори</a:t>
            </a:r>
            <a:r>
              <a:rPr lang="ru-RU" dirty="0"/>
              <a:t> тройни комбинации. </a:t>
            </a:r>
            <a:r>
              <a:rPr lang="ru-RU" dirty="0" err="1"/>
              <a:t>Комбинират</a:t>
            </a:r>
            <a:r>
              <a:rPr lang="ru-RU" dirty="0"/>
              <a:t> се лекарства 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различен </a:t>
            </a:r>
            <a:r>
              <a:rPr lang="ru-RU" dirty="0" err="1"/>
              <a:t>механизъм</a:t>
            </a:r>
            <a:r>
              <a:rPr lang="ru-RU" dirty="0"/>
              <a:t> на действие и </a:t>
            </a:r>
            <a:r>
              <a:rPr lang="ru-RU" dirty="0" err="1"/>
              <a:t>действат</a:t>
            </a:r>
            <a:r>
              <a:rPr lang="ru-RU" dirty="0"/>
              <a:t> на </a:t>
            </a:r>
            <a:r>
              <a:rPr lang="ru-RU" dirty="0" err="1"/>
              <a:t>различни</a:t>
            </a:r>
            <a:r>
              <a:rPr lang="ru-RU" dirty="0"/>
              <a:t> "нива". </a:t>
            </a:r>
          </a:p>
          <a:p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срещани</a:t>
            </a:r>
            <a:r>
              <a:rPr lang="ru-RU" dirty="0"/>
              <a:t> комбинации </a:t>
            </a:r>
            <a:r>
              <a:rPr lang="ru-RU" dirty="0" err="1"/>
              <a:t>са</a:t>
            </a:r>
            <a:r>
              <a:rPr lang="ru-RU" dirty="0"/>
              <a:t>: </a:t>
            </a:r>
            <a:r>
              <a:rPr lang="ru-RU" dirty="0" err="1"/>
              <a:t>сулфанилуреен</a:t>
            </a:r>
            <a:r>
              <a:rPr lang="ru-RU" dirty="0"/>
              <a:t> </a:t>
            </a:r>
            <a:r>
              <a:rPr lang="ru-RU" dirty="0" err="1"/>
              <a:t>препарат+бигванид</a:t>
            </a:r>
            <a:r>
              <a:rPr lang="ru-RU" dirty="0"/>
              <a:t> или </a:t>
            </a:r>
            <a:r>
              <a:rPr lang="ru-RU" dirty="0" err="1"/>
              <a:t>сулфанилуреен</a:t>
            </a:r>
            <a:r>
              <a:rPr lang="ru-RU" dirty="0"/>
              <a:t> препарат +</a:t>
            </a:r>
            <a:r>
              <a:rPr lang="ru-RU" dirty="0" err="1"/>
              <a:t>бигванид</a:t>
            </a:r>
            <a:r>
              <a:rPr lang="ru-RU" dirty="0"/>
              <a:t> +</a:t>
            </a:r>
            <a:r>
              <a:rPr lang="ru-RU" dirty="0" err="1"/>
              <a:t>глюкозен</a:t>
            </a:r>
            <a:r>
              <a:rPr lang="ru-RU" dirty="0"/>
              <a:t> </a:t>
            </a:r>
            <a:r>
              <a:rPr lang="ru-RU" dirty="0" err="1"/>
              <a:t>очувствител</a:t>
            </a:r>
            <a:r>
              <a:rPr lang="ru-RU" dirty="0"/>
              <a:t> и т.н.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4458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/>
          </a:bodyPr>
          <a:lstStyle/>
          <a:p>
            <a:r>
              <a:rPr lang="ru-RU" dirty="0"/>
              <a:t>Лечение с инсулин при ЗД тип2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Идва</a:t>
            </a:r>
            <a:r>
              <a:rPr lang="ru-RU" dirty="0"/>
              <a:t> след неуспех на </a:t>
            </a:r>
            <a:r>
              <a:rPr lang="ru-RU" dirty="0" err="1"/>
              <a:t>изброените</a:t>
            </a:r>
            <a:r>
              <a:rPr lang="ru-RU" dirty="0"/>
              <a:t> </a:t>
            </a:r>
            <a:r>
              <a:rPr lang="ru-RU" dirty="0" err="1"/>
              <a:t>дотук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и средства.</a:t>
            </a:r>
          </a:p>
          <a:p>
            <a:r>
              <a:rPr lang="ru-RU" dirty="0"/>
              <a:t>В много случаи </a:t>
            </a:r>
            <a:r>
              <a:rPr lang="ru-RU" dirty="0" err="1"/>
              <a:t>инсулинът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в комбинация с </a:t>
            </a:r>
            <a:r>
              <a:rPr lang="ru-RU" dirty="0" err="1"/>
              <a:t>някои</a:t>
            </a:r>
            <a:r>
              <a:rPr lang="ru-RU" dirty="0"/>
              <a:t> от </a:t>
            </a:r>
            <a:r>
              <a:rPr lang="ru-RU" dirty="0" err="1"/>
              <a:t>изброените</a:t>
            </a:r>
            <a:r>
              <a:rPr lang="ru-RU" dirty="0"/>
              <a:t> вече лекарства. </a:t>
            </a:r>
          </a:p>
          <a:p>
            <a:r>
              <a:rPr lang="ru-RU" dirty="0"/>
              <a:t>При </a:t>
            </a:r>
            <a:r>
              <a:rPr lang="ru-RU" dirty="0" err="1"/>
              <a:t>втори</a:t>
            </a:r>
            <a:r>
              <a:rPr lang="ru-RU" dirty="0"/>
              <a:t> тип диабет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смесени</a:t>
            </a:r>
            <a:r>
              <a:rPr lang="ru-RU" dirty="0"/>
              <a:t> </a:t>
            </a:r>
            <a:r>
              <a:rPr lang="ru-RU" dirty="0" err="1"/>
              <a:t>инсулини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за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Mixtard</a:t>
            </a:r>
            <a:r>
              <a:rPr lang="ru-RU" dirty="0"/>
              <a:t> 10, 20, 30, 40 и 50 (</a:t>
            </a:r>
            <a:r>
              <a:rPr lang="ru-RU" dirty="0" err="1"/>
              <a:t>числото</a:t>
            </a:r>
            <a:r>
              <a:rPr lang="ru-RU" dirty="0"/>
              <a:t> </a:t>
            </a:r>
            <a:r>
              <a:rPr lang="ru-RU" dirty="0" err="1"/>
              <a:t>показва</a:t>
            </a:r>
            <a:r>
              <a:rPr lang="ru-RU" dirty="0"/>
              <a:t> процента на </a:t>
            </a:r>
            <a:r>
              <a:rPr lang="ru-RU" dirty="0" err="1"/>
              <a:t>бързодействащия</a:t>
            </a:r>
            <a:r>
              <a:rPr lang="ru-RU" dirty="0"/>
              <a:t> инсулин в </a:t>
            </a:r>
            <a:r>
              <a:rPr lang="ru-RU" dirty="0" err="1"/>
              <a:t>сместа</a:t>
            </a:r>
            <a:r>
              <a:rPr lang="ru-RU" dirty="0"/>
              <a:t>), </a:t>
            </a:r>
            <a:r>
              <a:rPr lang="ru-RU" dirty="0" err="1"/>
              <a:t>Humulin</a:t>
            </a:r>
            <a:r>
              <a:rPr lang="ru-RU" dirty="0"/>
              <a:t> M1, M2, M3 и M4 (</a:t>
            </a:r>
            <a:r>
              <a:rPr lang="ru-RU" dirty="0" err="1"/>
              <a:t>отново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съотношения</a:t>
            </a:r>
            <a:r>
              <a:rPr lang="ru-RU" dirty="0"/>
              <a:t>) и </a:t>
            </a:r>
            <a:r>
              <a:rPr lang="ru-RU" dirty="0" err="1"/>
              <a:t>Comb</a:t>
            </a:r>
            <a:r>
              <a:rPr lang="ru-RU" dirty="0"/>
              <a:t> (</a:t>
            </a:r>
            <a:r>
              <a:rPr lang="ru-RU" dirty="0" err="1"/>
              <a:t>Rapid+Basal</a:t>
            </a:r>
            <a:r>
              <a:rPr lang="ru-RU" dirty="0"/>
              <a:t> с 25% </a:t>
            </a:r>
            <a:r>
              <a:rPr lang="ru-RU" dirty="0" err="1"/>
              <a:t>дял</a:t>
            </a:r>
            <a:r>
              <a:rPr lang="ru-RU" dirty="0"/>
              <a:t> на </a:t>
            </a:r>
            <a:r>
              <a:rPr lang="ru-RU" dirty="0" err="1"/>
              <a:t>бързодействащия</a:t>
            </a:r>
            <a:r>
              <a:rPr lang="ru-RU" dirty="0"/>
              <a:t>).</a:t>
            </a:r>
          </a:p>
          <a:p>
            <a:pPr lvl="1"/>
            <a:r>
              <a:rPr lang="ru-RU" dirty="0"/>
              <a:t>При 2-и тип диабет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съществуващото</a:t>
            </a:r>
            <a:r>
              <a:rPr lang="ru-RU" dirty="0"/>
              <a:t> </a:t>
            </a:r>
            <a:r>
              <a:rPr lang="ru-RU" dirty="0" err="1"/>
              <a:t>досега</a:t>
            </a:r>
            <a:r>
              <a:rPr lang="ru-RU" dirty="0"/>
              <a:t> лечение се добавят </a:t>
            </a:r>
            <a:r>
              <a:rPr lang="ru-RU" dirty="0" err="1"/>
              <a:t>една</a:t>
            </a:r>
            <a:r>
              <a:rPr lang="ru-RU" dirty="0"/>
              <a:t> или две инжекции </a:t>
            </a:r>
            <a:r>
              <a:rPr lang="ru-RU" dirty="0" err="1"/>
              <a:t>интермедиерен</a:t>
            </a:r>
            <a:r>
              <a:rPr lang="ru-RU" dirty="0"/>
              <a:t> инсулин. </a:t>
            </a:r>
          </a:p>
          <a:p>
            <a:pPr lvl="1"/>
            <a:r>
              <a:rPr lang="ru-RU" dirty="0" err="1"/>
              <a:t>Започва</a:t>
            </a:r>
            <a:r>
              <a:rPr lang="ru-RU" dirty="0"/>
              <a:t> се с </a:t>
            </a:r>
            <a:r>
              <a:rPr lang="ru-RU" dirty="0" err="1"/>
              <a:t>вечерна</a:t>
            </a:r>
            <a:r>
              <a:rPr lang="ru-RU" dirty="0"/>
              <a:t> доза и </a:t>
            </a:r>
            <a:r>
              <a:rPr lang="ru-RU" dirty="0" err="1"/>
              <a:t>ако</a:t>
            </a:r>
            <a:r>
              <a:rPr lang="ru-RU" dirty="0"/>
              <a:t> се наложи се </a:t>
            </a:r>
            <a:r>
              <a:rPr lang="ru-RU" dirty="0" err="1"/>
              <a:t>добавя</a:t>
            </a:r>
            <a:r>
              <a:rPr lang="ru-RU" dirty="0"/>
              <a:t> и </a:t>
            </a:r>
            <a:r>
              <a:rPr lang="ru-RU" dirty="0" err="1"/>
              <a:t>сутрешна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високи</a:t>
            </a:r>
            <a:r>
              <a:rPr lang="ru-RU" dirty="0"/>
              <a:t> </a:t>
            </a:r>
            <a:r>
              <a:rPr lang="ru-RU" dirty="0" err="1"/>
              <a:t>стойностите</a:t>
            </a:r>
            <a:r>
              <a:rPr lang="ru-RU" dirty="0"/>
              <a:t>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 след </a:t>
            </a:r>
            <a:r>
              <a:rPr lang="ru-RU" dirty="0" err="1"/>
              <a:t>нахранване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двукратно </a:t>
            </a:r>
            <a:r>
              <a:rPr lang="ru-RU" dirty="0" err="1"/>
              <a:t>смесен</a:t>
            </a:r>
            <a:r>
              <a:rPr lang="ru-RU" dirty="0"/>
              <a:t> инсулин.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по-младите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от 2-и тип диабет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прилага</a:t>
            </a:r>
            <a:r>
              <a:rPr lang="ru-RU" dirty="0"/>
              <a:t> схема на </a:t>
            </a:r>
            <a:r>
              <a:rPr lang="ru-RU" dirty="0" err="1"/>
              <a:t>инсулинолечение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при 1 тип.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5488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Хипогликемия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62500" lnSpcReduction="20000"/>
          </a:bodyPr>
          <a:lstStyle/>
          <a:p>
            <a:r>
              <a:rPr lang="bg-BG" dirty="0"/>
              <a:t>Хипогликемията е състояние, при което кр.захар се понижава под 3,5 ммол/л. Тя е остро усложнение на захарен диабет и може да бъде сериозна заплаха за живота на пациента.</a:t>
            </a:r>
          </a:p>
          <a:p>
            <a:r>
              <a:rPr lang="bg-BG" dirty="0"/>
              <a:t>Хипогликемията се развива внезапно за минути, с хипертонична мускулатура, тремор, влажна кожа, нормално дишане, нормални очни ябълки. Делирни прояви, евентуална картина на мозъчен инсулт с отпадни явления, евентуални епилептични припадъци</a:t>
            </a:r>
          </a:p>
          <a:p>
            <a:r>
              <a:rPr lang="bg-BG" dirty="0"/>
              <a:t>Причини за хипогликемията</a:t>
            </a:r>
            <a:r>
              <a:rPr lang="bg-BG" b="1" i="1" dirty="0"/>
              <a:t>:</a:t>
            </a:r>
          </a:p>
          <a:p>
            <a:pPr lvl="1"/>
            <a:r>
              <a:rPr lang="bg-BG" dirty="0"/>
              <a:t>Грешки в хранителния режим</a:t>
            </a:r>
          </a:p>
          <a:p>
            <a:pPr lvl="1"/>
            <a:r>
              <a:rPr lang="bg-BG" dirty="0"/>
              <a:t>Повишена физическа активност</a:t>
            </a:r>
          </a:p>
          <a:p>
            <a:pPr lvl="1"/>
            <a:r>
              <a:rPr lang="bg-BG" dirty="0"/>
              <a:t>Неадекватно висока инсулинова дозировка</a:t>
            </a:r>
          </a:p>
          <a:p>
            <a:pPr lvl="1"/>
            <a:r>
              <a:rPr lang="bg-BG" dirty="0"/>
              <a:t>Перорални хипогликемизиращи средства</a:t>
            </a:r>
          </a:p>
          <a:p>
            <a:pPr lvl="1"/>
            <a:r>
              <a:rPr lang="bg-BG" dirty="0"/>
              <a:t>Алкохолна консумация, когато не е съпроводено с адекватен прием на храна</a:t>
            </a:r>
          </a:p>
          <a:p>
            <a:pPr lvl="1"/>
            <a:r>
              <a:rPr lang="bg-BG" dirty="0"/>
              <a:t>Някои медикаменти</a:t>
            </a:r>
          </a:p>
          <a:p>
            <a:pPr lvl="1"/>
            <a:r>
              <a:rPr lang="bg-BG" dirty="0"/>
              <a:t>Започваща бъбречна и чернодробна недостатъчност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192767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/>
              <a:t>Признаци на хипогликемия:</a:t>
            </a:r>
            <a:br>
              <a:rPr lang="bg-BG" b="1" i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bg-BG" dirty="0"/>
              <a:t>Изпотяване</a:t>
            </a:r>
          </a:p>
          <a:p>
            <a:pPr lvl="0"/>
            <a:r>
              <a:rPr lang="bg-BG" dirty="0"/>
              <a:t>Силен глад</a:t>
            </a:r>
          </a:p>
          <a:p>
            <a:pPr lvl="0"/>
            <a:r>
              <a:rPr lang="bg-BG" dirty="0"/>
              <a:t>Нервност, раздразнителност</a:t>
            </a:r>
          </a:p>
          <a:p>
            <a:pPr lvl="0"/>
            <a:r>
              <a:rPr lang="bg-BG" dirty="0"/>
              <a:t>Сърцебиене</a:t>
            </a:r>
          </a:p>
          <a:p>
            <a:pPr lvl="0"/>
            <a:r>
              <a:rPr lang="bg-BG" dirty="0"/>
              <a:t>Замъглено зрение</a:t>
            </a:r>
          </a:p>
          <a:p>
            <a:pPr lvl="0"/>
            <a:r>
              <a:rPr lang="bg-BG" dirty="0"/>
              <a:t>Разтреперване</a:t>
            </a:r>
          </a:p>
          <a:p>
            <a:pPr lvl="0"/>
            <a:r>
              <a:rPr lang="bg-BG" dirty="0"/>
              <a:t>Намалена концентрация</a:t>
            </a:r>
          </a:p>
          <a:p>
            <a:pPr lvl="0"/>
            <a:r>
              <a:rPr lang="bg-BG" dirty="0"/>
              <a:t>Обща слабост</a:t>
            </a:r>
          </a:p>
          <a:p>
            <a:pPr lvl="0"/>
            <a:r>
              <a:rPr lang="bg-BG" dirty="0"/>
              <a:t>Световъртеж и обърканост</a:t>
            </a:r>
          </a:p>
          <a:p>
            <a:pPr lvl="0"/>
            <a:r>
              <a:rPr lang="bg-BG" dirty="0"/>
              <a:t>Разширение на зениците</a:t>
            </a:r>
          </a:p>
          <a:p>
            <a:pPr lvl="0"/>
            <a:r>
              <a:rPr lang="bg-BG" dirty="0"/>
              <a:t>Настръхване на космите</a:t>
            </a:r>
          </a:p>
          <a:p>
            <a:pPr lvl="0"/>
            <a:r>
              <a:rPr lang="bg-BG" dirty="0"/>
              <a:t>Диплопия</a:t>
            </a:r>
          </a:p>
          <a:p>
            <a:pPr lvl="0"/>
            <a:r>
              <a:rPr lang="bg-BG" dirty="0"/>
              <a:t>Упорито главоболие</a:t>
            </a:r>
          </a:p>
          <a:p>
            <a:pPr lvl="0"/>
            <a:r>
              <a:rPr lang="bg-BG" dirty="0"/>
              <a:t>Агресивност</a:t>
            </a:r>
          </a:p>
          <a:p>
            <a:pPr lvl="0"/>
            <a:r>
              <a:rPr lang="bg-BG" dirty="0"/>
              <a:t>Неспокойствие</a:t>
            </a:r>
          </a:p>
          <a:p>
            <a:pPr lvl="0"/>
            <a:r>
              <a:rPr lang="bg-BG" dirty="0"/>
              <a:t>Халюцинации (рядко)</a:t>
            </a:r>
          </a:p>
          <a:p>
            <a:pPr lvl="0"/>
            <a:r>
              <a:rPr lang="bg-BG" dirty="0"/>
              <a:t>Апатия</a:t>
            </a:r>
          </a:p>
          <a:p>
            <a:pPr lvl="0"/>
            <a:r>
              <a:rPr lang="bg-BG" dirty="0"/>
              <a:t>Сънливост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71274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/>
              <a:t>Поведение при хипогликемия:</a:t>
            </a:r>
            <a:br>
              <a:rPr lang="bg-BG" b="1" i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bg-BG" dirty="0"/>
              <a:t>Приемане на болния в отделението</a:t>
            </a:r>
          </a:p>
          <a:p>
            <a:r>
              <a:rPr lang="bg-BG" dirty="0"/>
              <a:t>При </a:t>
            </a:r>
            <a:r>
              <a:rPr lang="bg-BG" dirty="0">
                <a:solidFill>
                  <a:srgbClr val="FF0000"/>
                </a:solidFill>
              </a:rPr>
              <a:t>безсъзнание</a:t>
            </a:r>
            <a:r>
              <a:rPr lang="bg-BG" dirty="0"/>
              <a:t> да се инжектира венозно 20-40% глюкоза или 1 мг глюкагон мускулно</a:t>
            </a:r>
          </a:p>
          <a:p>
            <a:r>
              <a:rPr lang="bg-BG" dirty="0"/>
              <a:t>Да се има предвид незадоволителен ефект на глюкагона при гладувал пациент</a:t>
            </a:r>
          </a:p>
          <a:p>
            <a:pPr lvl="0"/>
            <a:r>
              <a:rPr lang="bg-BG" dirty="0"/>
              <a:t>Да се приемат въглехидрати през устата след това и да се следи за повторна хипогликемия</a:t>
            </a:r>
          </a:p>
          <a:p>
            <a:pPr lvl="0"/>
            <a:r>
              <a:rPr lang="bg-BG" dirty="0"/>
              <a:t>Установяване причините, които са водели до хипогликемия</a:t>
            </a:r>
          </a:p>
          <a:p>
            <a:pPr lvl="0"/>
            <a:r>
              <a:rPr lang="bg-BG" dirty="0"/>
              <a:t>Грижа за кожата и лигавиците</a:t>
            </a:r>
          </a:p>
          <a:p>
            <a:pPr lvl="0"/>
            <a:r>
              <a:rPr lang="bg-BG" dirty="0"/>
              <a:t>Нормализиране на пулса, кр.налягане</a:t>
            </a:r>
          </a:p>
          <a:p>
            <a:pPr lvl="0"/>
            <a:r>
              <a:rPr lang="bg-BG" dirty="0"/>
              <a:t>Наблюдение на общото му състояние</a:t>
            </a:r>
          </a:p>
          <a:p>
            <a:pPr lvl="0"/>
            <a:r>
              <a:rPr lang="bg-BG" dirty="0"/>
              <a:t>Наблюдение на дишането</a:t>
            </a:r>
          </a:p>
          <a:p>
            <a:pPr lvl="0"/>
            <a:r>
              <a:rPr lang="bg-BG" dirty="0"/>
              <a:t>Наблюдение за повръщане</a:t>
            </a:r>
          </a:p>
          <a:p>
            <a:pPr lvl="0"/>
            <a:r>
              <a:rPr lang="bg-BG" dirty="0"/>
              <a:t>Наблюдение за психични прояви</a:t>
            </a:r>
          </a:p>
          <a:p>
            <a:pPr lvl="0"/>
            <a:r>
              <a:rPr lang="bg-BG" dirty="0"/>
              <a:t>Здравно-просветна дейност- да се обучат здравните специалисти и близките да използват глюкагон при чести хипогликемии</a:t>
            </a:r>
          </a:p>
          <a:p>
            <a:pPr lvl="0"/>
            <a:r>
              <a:rPr lang="bg-BG" dirty="0"/>
              <a:t>Общуване с болния и неговите близки с цел да не се депресира</a:t>
            </a:r>
          </a:p>
          <a:p>
            <a:pPr marL="0" indent="0">
              <a:buNone/>
            </a:pP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9542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Диабетна кома</a:t>
            </a:r>
            <a:br>
              <a:rPr lang="bg-BG" b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62500" lnSpcReduction="20000"/>
          </a:bodyPr>
          <a:lstStyle/>
          <a:p>
            <a:r>
              <a:rPr lang="bg-BG" dirty="0"/>
              <a:t>Като правило диабетната кома се развива бавно, в течение на няколко дни или седмици. </a:t>
            </a:r>
          </a:p>
          <a:p>
            <a:pPr lvl="1"/>
            <a:r>
              <a:rPr lang="bg-BG" dirty="0"/>
              <a:t>В </a:t>
            </a:r>
            <a:r>
              <a:rPr lang="bg-BG" dirty="0">
                <a:solidFill>
                  <a:srgbClr val="FF0000"/>
                </a:solidFill>
              </a:rPr>
              <a:t>ранния продромален </a:t>
            </a:r>
            <a:r>
              <a:rPr lang="bg-BG" dirty="0"/>
              <a:t>стадий са налице главоболие, гадене, апатия или обратното – повишена психическа възбудимост. Те отразяват нарушение на функциите на ЦНС и наред с жаждата, полидипсията, полиурията свидетелсват за развиваща се декомпенсация на диабета. </a:t>
            </a:r>
          </a:p>
          <a:p>
            <a:pPr lvl="1"/>
            <a:r>
              <a:rPr lang="bg-BG" dirty="0"/>
              <a:t>Със </a:t>
            </a:r>
            <a:r>
              <a:rPr lang="bg-BG" dirty="0">
                <a:solidFill>
                  <a:srgbClr val="FF0000"/>
                </a:solidFill>
              </a:rPr>
              <a:t>задълбочаване</a:t>
            </a:r>
            <a:r>
              <a:rPr lang="bg-BG" dirty="0"/>
              <a:t> на комата нарушението на функциите на ЦНС прогресира.</a:t>
            </a:r>
          </a:p>
          <a:p>
            <a:pPr lvl="1"/>
            <a:r>
              <a:rPr lang="bg-BG" dirty="0">
                <a:solidFill>
                  <a:srgbClr val="FF0000"/>
                </a:solidFill>
              </a:rPr>
              <a:t>В стадий на кома </a:t>
            </a:r>
            <a:r>
              <a:rPr lang="bg-BG" dirty="0"/>
              <a:t>болните са в безсъзнание със силно отслабени или липсващи рефлекси. Кожата им е бледа и студена, устните са цианотични, пулсът им е слабодоловим, нишковиден, много ниско кр.налягане, температура, коремни болки, меки очни ябълки.</a:t>
            </a:r>
          </a:p>
          <a:p>
            <a:r>
              <a:rPr lang="bg-BG" dirty="0"/>
              <a:t>Отключващи фактори:</a:t>
            </a:r>
          </a:p>
          <a:p>
            <a:pPr lvl="1"/>
            <a:r>
              <a:rPr lang="bg-BG" dirty="0">
                <a:solidFill>
                  <a:srgbClr val="FF0000"/>
                </a:solidFill>
              </a:rPr>
              <a:t>липса на екзогенен внос </a:t>
            </a:r>
            <a:r>
              <a:rPr lang="bg-BG" dirty="0"/>
              <a:t>на инсулин: първа изява на недиагностициран диабет, пропусната инсулинова инжекция, лечение с таблетки вместо инсулин</a:t>
            </a:r>
          </a:p>
          <a:p>
            <a:pPr lvl="1"/>
            <a:r>
              <a:rPr lang="bg-BG" dirty="0">
                <a:solidFill>
                  <a:srgbClr val="FF0000"/>
                </a:solidFill>
              </a:rPr>
              <a:t>недостатъчен екзогенен внос </a:t>
            </a:r>
            <a:r>
              <a:rPr lang="bg-BG" dirty="0"/>
              <a:t>на инсулин: предписване на недостатъчна доза, техническа грешка при определяне на дозата и нейното инжектиране</a:t>
            </a:r>
          </a:p>
          <a:p>
            <a:pPr lvl="1"/>
            <a:r>
              <a:rPr lang="bg-BG" dirty="0">
                <a:solidFill>
                  <a:srgbClr val="FF0000"/>
                </a:solidFill>
              </a:rPr>
              <a:t>повишена нужда от инсулин</a:t>
            </a:r>
            <a:r>
              <a:rPr lang="bg-BG" dirty="0"/>
              <a:t>: инфекции, грешки в диетата, операция, произшествия, бременност, стомашно-чревни заболявания, инфаркт на миокарда, хипертиреоидизъм</a:t>
            </a:r>
          </a:p>
          <a:p>
            <a:r>
              <a:rPr lang="bg-BG" dirty="0"/>
              <a:t>В 25 % от случаите се касае за т.нар.манифестна кома, т.е захарния диабет се диадностицира за първи път в състояние на кома. Като най-честа причина се посочват инфекциите (около 40 %)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9982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404664"/>
            <a:ext cx="8964488" cy="5721499"/>
          </a:xfrm>
        </p:spPr>
        <p:txBody>
          <a:bodyPr>
            <a:normAutofit fontScale="85000" lnSpcReduction="20000"/>
          </a:bodyPr>
          <a:lstStyle/>
          <a:p>
            <a:r>
              <a:rPr lang="bg-BG" u="sng" dirty="0"/>
              <a:t>Известни са три клинични форми на диабетна декомпенсация:</a:t>
            </a:r>
            <a:endParaRPr lang="bg-BG" dirty="0"/>
          </a:p>
          <a:p>
            <a:pPr lvl="1"/>
            <a:r>
              <a:rPr lang="bg-BG" dirty="0"/>
              <a:t>СС форма (загуба на обем, шок)</a:t>
            </a:r>
          </a:p>
          <a:p>
            <a:pPr lvl="1"/>
            <a:r>
              <a:rPr lang="bg-BG" dirty="0"/>
              <a:t>Бъбречна форма (ОБН)</a:t>
            </a:r>
          </a:p>
          <a:p>
            <a:pPr lvl="1"/>
            <a:r>
              <a:rPr lang="bg-BG" dirty="0"/>
              <a:t>Псевдоперитонитна форма (прояви на перитонеално дразнене, стомашно-чревна атония</a:t>
            </a:r>
          </a:p>
          <a:p>
            <a:r>
              <a:rPr lang="bg-BG" u="sng" dirty="0"/>
              <a:t>Лабораторните изследвания:</a:t>
            </a:r>
            <a:endParaRPr lang="bg-BG" dirty="0"/>
          </a:p>
          <a:p>
            <a:pPr lvl="1"/>
            <a:r>
              <a:rPr lang="bg-BG" dirty="0"/>
              <a:t>Много високи стойности на кр.захар</a:t>
            </a:r>
          </a:p>
          <a:p>
            <a:pPr lvl="1"/>
            <a:r>
              <a:rPr lang="bg-BG" dirty="0"/>
              <a:t>Високо съдържание на захар в урината и наличие на ацетон в нея</a:t>
            </a:r>
          </a:p>
          <a:p>
            <a:pPr lvl="1"/>
            <a:r>
              <a:rPr lang="bg-BG" dirty="0"/>
              <a:t>Понижени са серумните електролити на К</a:t>
            </a:r>
            <a:r>
              <a:rPr lang="bg-BG" baseline="30000" dirty="0"/>
              <a:t>+</a:t>
            </a:r>
            <a:r>
              <a:rPr lang="bg-BG" dirty="0"/>
              <a:t>, </a:t>
            </a:r>
            <a:r>
              <a:rPr lang="en-US" dirty="0"/>
              <a:t>Na</a:t>
            </a:r>
            <a:r>
              <a:rPr lang="bg-BG" baseline="30000" dirty="0"/>
              <a:t>+</a:t>
            </a:r>
            <a:r>
              <a:rPr lang="bg-BG" dirty="0"/>
              <a:t>, </a:t>
            </a:r>
            <a:r>
              <a:rPr lang="en-US" dirty="0"/>
              <a:t>CL</a:t>
            </a:r>
            <a:r>
              <a:rPr lang="bg-BG" baseline="30000" dirty="0"/>
              <a:t>-</a:t>
            </a:r>
            <a:endParaRPr lang="bg-BG" dirty="0"/>
          </a:p>
          <a:p>
            <a:pPr lvl="1"/>
            <a:r>
              <a:rPr lang="bg-BG" dirty="0"/>
              <a:t>Ацидоза – </a:t>
            </a:r>
            <a:r>
              <a:rPr lang="en-US" dirty="0"/>
              <a:t>pH</a:t>
            </a:r>
            <a:r>
              <a:rPr lang="bg-BG" dirty="0"/>
              <a:t> на кръвта спада под 7,36</a:t>
            </a:r>
          </a:p>
          <a:p>
            <a:pPr lvl="1"/>
            <a:r>
              <a:rPr lang="bg-BG" dirty="0"/>
              <a:t>Левкоцитоза</a:t>
            </a:r>
          </a:p>
          <a:p>
            <a:pPr lvl="1"/>
            <a:r>
              <a:rPr lang="bg-BG" dirty="0"/>
              <a:t>Ограничаване на бъбречната функция - покачване на урея и креатинин в серума</a:t>
            </a:r>
          </a:p>
          <a:p>
            <a:pPr lvl="1"/>
            <a:r>
              <a:rPr lang="bg-BG" dirty="0">
                <a:solidFill>
                  <a:srgbClr val="FF0000"/>
                </a:solidFill>
              </a:rPr>
              <a:t>Кр.захар, ацетон и захар в урина се проследяват ежечасно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06442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bg-BG" u="sng" dirty="0"/>
              <a:t>Има три основни видове диабетна кома: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bg-BG" dirty="0"/>
              <a:t>1. </a:t>
            </a:r>
            <a:r>
              <a:rPr lang="bg-BG" i="1" dirty="0">
                <a:solidFill>
                  <a:srgbClr val="FF0000"/>
                </a:solidFill>
              </a:rPr>
              <a:t>Диабетна кетоацидозна кома</a:t>
            </a:r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dirty="0"/>
              <a:t>– (типична за диабет от </a:t>
            </a:r>
            <a:r>
              <a:rPr lang="tr-TR" dirty="0"/>
              <a:t>I</a:t>
            </a:r>
            <a:r>
              <a:rPr lang="bg-BG" dirty="0"/>
              <a:t> тип) характеризира с пълна загуба на съзнанието. Болният лежи съвсем отпуснат. Контактът с него е невъзможен. В началото реагира на болезнени дразнения. Първоначално червените устни цианозират, температурата се понижава, пулсът е мек, нишковиден, кр.налягане е мн.ниско, диурезата намалява  и може да стигне до анурия.</a:t>
            </a:r>
          </a:p>
          <a:p>
            <a:pPr marL="0" indent="0">
              <a:buNone/>
            </a:pPr>
            <a:r>
              <a:rPr lang="bg-BG" dirty="0"/>
              <a:t>2.</a:t>
            </a:r>
            <a:r>
              <a:rPr lang="bg-BG" i="1" dirty="0"/>
              <a:t> </a:t>
            </a:r>
            <a:r>
              <a:rPr lang="bg-BG" i="1" dirty="0">
                <a:solidFill>
                  <a:srgbClr val="FF0000"/>
                </a:solidFill>
              </a:rPr>
              <a:t>Хиперосмоларна диабетнанекетонна кома</a:t>
            </a:r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dirty="0"/>
              <a:t>– най-опаснотот остро усложнение при диабет тип 2. </a:t>
            </a:r>
          </a:p>
          <a:p>
            <a:pPr lvl="1"/>
            <a:r>
              <a:rPr lang="bg-BG" b="1" i="1" dirty="0"/>
              <a:t>Етиология</a:t>
            </a:r>
            <a:r>
              <a:rPr lang="bg-BG" dirty="0"/>
              <a:t>: голяма загуба на течности (от висока температура, масивно лечение с диуретици, гадене, повръщане, диария, изгаряния, обилно потене, след тежка физическа работа), третиране с някои медикамети.</a:t>
            </a:r>
          </a:p>
          <a:p>
            <a:pPr lvl="1"/>
            <a:r>
              <a:rPr lang="bg-BG" b="1" i="1" dirty="0"/>
              <a:t>Кл.картина</a:t>
            </a:r>
            <a:r>
              <a:rPr lang="bg-BG" dirty="0"/>
              <a:t>: Колапс,Жажда,Полиурия,Безапетитие,Неориентиран и объркан,Понякога възбуден, Дехидратация на кожа и лигавица, Липсва мирис на ацетон</a:t>
            </a:r>
          </a:p>
          <a:p>
            <a:pPr marL="0" indent="0">
              <a:buNone/>
            </a:pPr>
            <a:r>
              <a:rPr lang="bg-BG" dirty="0"/>
              <a:t>3. </a:t>
            </a:r>
            <a:r>
              <a:rPr lang="bg-BG" i="1" dirty="0">
                <a:solidFill>
                  <a:srgbClr val="FF0000"/>
                </a:solidFill>
              </a:rPr>
              <a:t>Лактацидозна кома</a:t>
            </a:r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dirty="0"/>
              <a:t>– едно от фаталните усложнения на захарния диабет.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bg-BG" b="1" dirty="0"/>
              <a:t>Етиология</a:t>
            </a:r>
            <a:r>
              <a:rPr lang="bg-BG" dirty="0"/>
              <a:t>:състояния, съпроводени с аноксия, тъканна хипоксия и ацидоза, при които спонтанно нараства образуване на лактат. Такива са СН и дих.недостатъчност, тежки чернодробни и бъбречни заболявания, сепсисът.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bg-BG" b="1" dirty="0"/>
              <a:t>Кл.картина:</a:t>
            </a:r>
            <a:r>
              <a:rPr lang="bg-BG" dirty="0"/>
              <a:t> Състоянието рязко се влошава. Явяват се за няколко часа тежка отпадналост, прилошаване, коремни болки, изразена хипервентилация, тахикардия, колапс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93130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bg-BG" b="1" i="1" dirty="0"/>
              <a:t>Лечение и грижи за болния</a:t>
            </a:r>
            <a:br>
              <a:rPr lang="bg-BG" b="1" i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85000" lnSpcReduction="10000"/>
          </a:bodyPr>
          <a:lstStyle/>
          <a:p>
            <a:r>
              <a:rPr lang="bg-BG" dirty="0"/>
              <a:t>От изключително важно значение е лечението да се започне навреме (ако то се забави повече за 1-2 дни, шансовете болният да излезе от това състояние значително намаляват). </a:t>
            </a:r>
          </a:p>
          <a:p>
            <a:r>
              <a:rPr lang="bg-BG" dirty="0"/>
              <a:t>Такива болни трябва да бъдат незабавно изпращани в болница със спешен транспорт, добре затоплени с одеала и грейки на краката. </a:t>
            </a:r>
          </a:p>
          <a:p>
            <a:r>
              <a:rPr lang="bg-BG" dirty="0"/>
              <a:t>В болницата трябва да се осигури екип от лекар, мед.сестра, лаборант и санитар, които неотлъчно да полагат грижи за болния до излизането му от коматозно състояние и до изчезване на ацетона в урината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08693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Сестрински грижи: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21744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bg-BG" dirty="0"/>
              <a:t>Спешна хоспитализация на болния в интензивно отделение</a:t>
            </a:r>
          </a:p>
          <a:p>
            <a:pPr lvl="0"/>
            <a:r>
              <a:rPr lang="bg-BG" dirty="0"/>
              <a:t>Наблюдение на общото състояние</a:t>
            </a:r>
          </a:p>
          <a:p>
            <a:pPr lvl="0"/>
            <a:r>
              <a:rPr lang="bg-BG" dirty="0"/>
              <a:t>Попълване на медицинска документация</a:t>
            </a:r>
          </a:p>
          <a:p>
            <a:pPr lvl="0"/>
            <a:r>
              <a:rPr lang="bg-BG" dirty="0"/>
              <a:t>Требваме го за храна</a:t>
            </a:r>
          </a:p>
          <a:p>
            <a:pPr lvl="0"/>
            <a:r>
              <a:rPr lang="bg-BG" dirty="0"/>
              <a:t>Болният внимателно се затопля от м.с.  със завивки, грейки</a:t>
            </a:r>
          </a:p>
          <a:p>
            <a:pPr lvl="0"/>
            <a:r>
              <a:rPr lang="bg-BG" dirty="0"/>
              <a:t>Измерване и регистриране на соматичните  показатели в реанимационния лист на всеки 1-2 часа</a:t>
            </a:r>
          </a:p>
          <a:p>
            <a:pPr lvl="0"/>
            <a:r>
              <a:rPr lang="bg-BG" dirty="0"/>
              <a:t>Контролиране на дишането - дали е учестено, повърхностно, забавено</a:t>
            </a:r>
          </a:p>
          <a:p>
            <a:pPr lvl="0"/>
            <a:r>
              <a:rPr lang="bg-BG" dirty="0"/>
              <a:t>Наблюдение на циркулацията - тахикардия, аритмия, брадикардия, хипотония, хипертония, изчезване на периферен пулс</a:t>
            </a:r>
          </a:p>
          <a:p>
            <a:pPr lvl="0"/>
            <a:r>
              <a:rPr lang="bg-BG" dirty="0"/>
              <a:t>Да измери кръвното му налягане и да го проследява през определен интервал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55053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1662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bg-BG" dirty="0"/>
              <a:t>Наблюдение на кожата за промени - бледост, цианоза, студена пот, кръвоизливи, уртикария, зачервяване, сухост, влажност</a:t>
            </a:r>
          </a:p>
          <a:p>
            <a:pPr lvl="0"/>
            <a:r>
              <a:rPr lang="bg-BG" dirty="0"/>
              <a:t>Наблюдение на повърнатите материи – цвят, количество</a:t>
            </a:r>
          </a:p>
          <a:p>
            <a:pPr lvl="0"/>
            <a:r>
              <a:rPr lang="bg-BG" dirty="0"/>
              <a:t>При настъпили усложнения се уведомява лекарят</a:t>
            </a:r>
          </a:p>
          <a:p>
            <a:pPr lvl="0"/>
            <a:r>
              <a:rPr lang="bg-BG" dirty="0"/>
              <a:t>Контролиране на водно-електролитно равновесие - съставяне на реанимационен план ( изчисляване загубата на течности и соли, като повръщане, изпотяване, диуреза, дефекация, дишане, хипертермия, изтичане на секрети), определяне състава на въвежданите течности, определяне скоростта на вливане</a:t>
            </a:r>
          </a:p>
          <a:p>
            <a:pPr lvl="0"/>
            <a:r>
              <a:rPr lang="bg-BG" dirty="0"/>
              <a:t>Поставяне на уретрален катетър за балансиране вноса на течности и поддържане на проходимостта му</a:t>
            </a:r>
          </a:p>
          <a:p>
            <a:pPr lvl="0"/>
            <a:r>
              <a:rPr lang="bg-BG" dirty="0"/>
              <a:t>Оределяне количеството на диурезата и регистрирането й</a:t>
            </a:r>
          </a:p>
          <a:p>
            <a:pPr lvl="0"/>
            <a:endParaRPr lang="bg-BG" dirty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Сестрински грижи:</a:t>
            </a:r>
            <a:br>
              <a:rPr lang="bg-BG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73496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bg-BG" b="1" dirty="0"/>
              <a:t>Сестрински грижи: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bg-BG" dirty="0"/>
              <a:t>Подготвяме и асистираме на лекар при поставяне на централен венозен катетър за измерване на ЦВН</a:t>
            </a:r>
          </a:p>
          <a:p>
            <a:pPr lvl="0"/>
            <a:r>
              <a:rPr lang="bg-BG" dirty="0"/>
              <a:t>Подготвяме и асистираме на лекар при поставяне на стомашна сонда (заради стомашната атония и пилороспазъма с гадене</a:t>
            </a:r>
          </a:p>
          <a:p>
            <a:pPr lvl="0"/>
            <a:r>
              <a:rPr lang="bg-BG" dirty="0"/>
              <a:t>На всеки час се определя кръвната захар, а калият и кръвните газове - на всеки 2 часа</a:t>
            </a:r>
          </a:p>
          <a:p>
            <a:pPr lvl="0"/>
            <a:r>
              <a:rPr lang="bg-BG" dirty="0"/>
              <a:t>Да регистрира измерените показатели в специален реанимационен лист</a:t>
            </a:r>
          </a:p>
          <a:p>
            <a:pPr lvl="0"/>
            <a:r>
              <a:rPr lang="bg-BG" dirty="0"/>
              <a:t>Извършване на ежедневни хигиенни тоалети - включва сутрешен тоалет, частична баня, вечерна баня, тоалет на гениталиите. При необходимост - специалет тоалет на устата, носа и очите</a:t>
            </a:r>
          </a:p>
          <a:p>
            <a:pPr lvl="0"/>
            <a:r>
              <a:rPr lang="bg-BG" dirty="0"/>
              <a:t>Грижи против декубитус - за целта  се полагат грижи за леглото на болния (равен дюшек, галдък, чисто постелно бельо и винаги добре изпънато), на всеки 2 часа смяна на положението на тялото; поставяне на гумени кръгове на застрашените места </a:t>
            </a:r>
          </a:p>
          <a:p>
            <a:pPr lvl="0"/>
            <a:r>
              <a:rPr lang="bg-BG" dirty="0"/>
              <a:t>Хранене на тежко болни или подпомагане</a:t>
            </a:r>
          </a:p>
          <a:p>
            <a:pPr lvl="0"/>
            <a:r>
              <a:rPr lang="bg-BG" dirty="0"/>
              <a:t>Профилактика на тромбоемболиите - лечение с ниски дози Хепарин/НМХ</a:t>
            </a:r>
          </a:p>
          <a:p>
            <a:pPr lvl="0"/>
            <a:r>
              <a:rPr lang="bg-BG" dirty="0"/>
              <a:t>Проследяване за болката - особено за коремната болка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97613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lvl="0"/>
            <a:r>
              <a:rPr lang="bg-BG" dirty="0"/>
              <a:t>Медицинската сестра участва и в лекарствената терапия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bg-BG" dirty="0"/>
              <a:t>Лечение с инсулин, обикновено на всеки половин или един час, по 10-20Е до спадането на кр.захар. При понижението й в лечението се включва и Глюкоза. Използва се и левулоза или сорбит</a:t>
            </a:r>
          </a:p>
          <a:p>
            <a:pPr lvl="0"/>
            <a:r>
              <a:rPr lang="bg-BG" dirty="0"/>
              <a:t>Осигуряват се големи количества течности и сол; когато е необходимо в инфузии – физиологичен или Рингеров разтвор, общо 2-5 л за 24 часа, с бързина на вливане около 500мл/1-3 часа. Трябва да се има впредвид диурезата на болния и степента на дехидратация. </a:t>
            </a:r>
          </a:p>
          <a:p>
            <a:pPr lvl="0"/>
            <a:r>
              <a:rPr lang="bg-BG" dirty="0"/>
              <a:t>За борба с ацидоза се влизат в границите на предвидените течности 8,4% разтвор на натриев бикарбонат. При необходимост и връщане на болния в съзнание се прави промивка на стомаха с 5% от натриев бикарбонат.</a:t>
            </a:r>
          </a:p>
          <a:p>
            <a:pPr lvl="0"/>
            <a:r>
              <a:rPr lang="bg-BG" dirty="0"/>
              <a:t>При хипокалиемя се прилагат най-добре ижекционно калиеви соли- К-хлорид.</a:t>
            </a:r>
          </a:p>
          <a:p>
            <a:pPr lvl="0"/>
            <a:r>
              <a:rPr lang="bg-BG" dirty="0"/>
              <a:t>Когато болния дойде в съзнание и е в състояние да поема храна, му се дават течности богати на калий – плодов сок, нектар, компот, портокалов сок, мляко</a:t>
            </a:r>
          </a:p>
          <a:p>
            <a:pPr lvl="0"/>
            <a:r>
              <a:rPr lang="bg-BG" dirty="0"/>
              <a:t>При сърдечно-съдова слабост се прилагат КА при нужда</a:t>
            </a:r>
          </a:p>
          <a:p>
            <a:pPr lvl="0"/>
            <a:r>
              <a:rPr lang="bg-BG" dirty="0"/>
              <a:t>Съпътстващите инфекции се лекуват с антибиотици</a:t>
            </a:r>
          </a:p>
          <a:p>
            <a:pPr lvl="0"/>
            <a:r>
              <a:rPr lang="bg-BG" dirty="0"/>
              <a:t>При упорито повръщане – деган, хлоразин. В краен случай – промивка на стомаха с топъл физ.разтвор.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5611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Сестрински грижи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77500" lnSpcReduction="20000"/>
          </a:bodyPr>
          <a:lstStyle/>
          <a:p>
            <a:r>
              <a:rPr lang="bg-BG" dirty="0"/>
              <a:t>След преминаването на острия стадий, на болния се назначава т.нар. антикетогенни диети – овесена, картофена, плодова.</a:t>
            </a:r>
          </a:p>
          <a:p>
            <a:r>
              <a:rPr lang="bg-BG" dirty="0"/>
              <a:t>Тя трябва да познава и следи за клиничните симптоми на диабетна кома</a:t>
            </a:r>
          </a:p>
          <a:p>
            <a:r>
              <a:rPr lang="bg-BG" dirty="0"/>
              <a:t>Да осигури покой на болния и да следи състоянието му</a:t>
            </a:r>
          </a:p>
          <a:p>
            <a:r>
              <a:rPr lang="bg-BG" dirty="0"/>
              <a:t>При поява на застрашаващи симтоми веднага да уведоми лекаря за предприемане на спешни мерки за овладяване на състоянието </a:t>
            </a:r>
          </a:p>
          <a:p>
            <a:r>
              <a:rPr lang="bg-BG" dirty="0"/>
              <a:t>Да следи за спазването на диетата и да не нарушава приема на лекарства</a:t>
            </a:r>
          </a:p>
          <a:p>
            <a:r>
              <a:rPr lang="bg-BG" dirty="0"/>
              <a:t>Да предупреди близките да не натоварват допълно психически болния</a:t>
            </a:r>
          </a:p>
          <a:p>
            <a:r>
              <a:rPr lang="bg-BG" dirty="0"/>
              <a:t>Изписване на пациента, попълване на необходимата документация</a:t>
            </a:r>
          </a:p>
        </p:txBody>
      </p:sp>
    </p:spTree>
    <p:extLst>
      <p:ext uri="{BB962C8B-B14F-4D97-AF65-F5344CB8AC3E}">
        <p14:creationId xmlns:p14="http://schemas.microsoft.com/office/powerpoint/2010/main" val="2626953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Сестрински грижи-</a:t>
            </a:r>
            <a:r>
              <a:rPr lang="bg-BG" dirty="0"/>
              <a:t> здравно-просветна дейност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429200"/>
          </a:xfrm>
        </p:spPr>
        <p:txBody>
          <a:bodyPr>
            <a:normAutofit fontScale="62500" lnSpcReduction="20000"/>
          </a:bodyPr>
          <a:lstStyle/>
          <a:p>
            <a:r>
              <a:rPr lang="bg-BG" dirty="0"/>
              <a:t>Да им </a:t>
            </a:r>
            <a:r>
              <a:rPr lang="bg-BG"/>
              <a:t>даде разяснения </a:t>
            </a:r>
            <a:r>
              <a:rPr lang="bg-BG" dirty="0"/>
              <a:t>във връзка начина им на живот след напускане на болничното заведение: </a:t>
            </a:r>
          </a:p>
          <a:p>
            <a:pPr lvl="1"/>
            <a:r>
              <a:rPr lang="bg-BG" dirty="0"/>
              <a:t>да се запознае с условията и начина на живот на болния; дали живее сам; разполага ли със всички необходими неща; има ли кой да се грижи и за него. </a:t>
            </a:r>
          </a:p>
          <a:p>
            <a:pPr lvl="1"/>
            <a:r>
              <a:rPr lang="bg-BG" dirty="0"/>
              <a:t>поддържане на двигателен режим на пациента – е много важен; трябва да се движат и да спортуват (но не се препоръчват състезателни спортове).</a:t>
            </a:r>
          </a:p>
          <a:p>
            <a:pPr lvl="1"/>
            <a:r>
              <a:rPr lang="bg-BG" dirty="0"/>
              <a:t>да поддържа добро състояние на кожата, лигавиците, зъбите, ноктите, стъпалата с цел предпазване от замърсяване и инфекции</a:t>
            </a:r>
          </a:p>
          <a:p>
            <a:pPr lvl="1"/>
            <a:r>
              <a:rPr lang="bg-BG" dirty="0"/>
              <a:t>спазване на диета номер 9 (най-основния момент при лечението) – да му подготвим примерно меню; храненията да е пето- или шестократно. Диетата е за цял живот. Забранено е алкохолът и тютюнопушенето</a:t>
            </a:r>
          </a:p>
          <a:p>
            <a:pPr lvl="1"/>
            <a:r>
              <a:rPr lang="bg-BG" dirty="0"/>
              <a:t>да ги обучим как да изследват кр.захар с глюкомер (и да изследва пред нас, за да видим дали се справя) и как да водят дневник – какви храни са приели, какви лекарства използват, колко е кр.захар, какви оплаквания са имали, какви други лекарства приема освен за диабета</a:t>
            </a:r>
          </a:p>
          <a:p>
            <a:pPr lvl="1"/>
            <a:r>
              <a:rPr lang="bg-BG" dirty="0"/>
              <a:t> постоянно поддържане на нормална кръвна захар</a:t>
            </a:r>
          </a:p>
          <a:p>
            <a:pPr lvl="1"/>
            <a:r>
              <a:rPr lang="bg-BG" dirty="0"/>
              <a:t> да обучим болния за работа с писалка и какви правила да използва; тя трябва да е убедена, че болният и близките могат да се справят и спазват правилата за инжектиране</a:t>
            </a:r>
          </a:p>
          <a:p>
            <a:pPr lvl="1"/>
            <a:r>
              <a:rPr lang="bg-BG" dirty="0"/>
              <a:t>да обучим пациента да разпознае симптомите на хипогликемичен шок и диабетна кома и как да се справи с тях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10447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4845</Words>
  <Application>Microsoft Office PowerPoint</Application>
  <PresentationFormat>Презентация на цял екран (4:3)</PresentationFormat>
  <Paragraphs>306</Paragraphs>
  <Slides>36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тема</vt:lpstr>
      <vt:lpstr>Лечение на ЗД</vt:lpstr>
      <vt:lpstr>Основен принцип</vt:lpstr>
      <vt:lpstr>Цел на лечението</vt:lpstr>
      <vt:lpstr>Лечението на ЗД зависи от типа на заболяването и неговата тежест. </vt:lpstr>
      <vt:lpstr>Иновация в лечението на ЗД</vt:lpstr>
      <vt:lpstr>Инсулинотералия</vt:lpstr>
      <vt:lpstr>Презентация на PowerPoint</vt:lpstr>
      <vt:lpstr>Презентация на PowerPoint</vt:lpstr>
      <vt:lpstr>Съществуват няколко начина за прилагане на инсулин. </vt:lpstr>
      <vt:lpstr>Диета при ЗД тип 1</vt:lpstr>
      <vt:lpstr>Презентация на PowerPoint</vt:lpstr>
      <vt:lpstr>Режим при ЗД тип1</vt:lpstr>
      <vt:lpstr>Обучение</vt:lpstr>
      <vt:lpstr>Лечение на ЗД тип2</vt:lpstr>
      <vt:lpstr>Двигателен режим при ЗД тип2</vt:lpstr>
      <vt:lpstr>Медикаменти за лечение на ЗД тип 2</vt:lpstr>
      <vt:lpstr>Лекарства, които увеличават отделянето на инсулин от панкреаса </vt:lpstr>
      <vt:lpstr>Лекарства, понижаващи количеството на произведената от черния дроб глюкоза </vt:lpstr>
      <vt:lpstr>Лекарства, които подобряват чувствителността на клетките към инсулин </vt:lpstr>
      <vt:lpstr>Лекарства, които потискат абсорбцията на въглехидратите от тънкото черво </vt:lpstr>
      <vt:lpstr>Нови медикаменти</vt:lpstr>
      <vt:lpstr>Комбинирани лекарства </vt:lpstr>
      <vt:lpstr>Лечение с инсулин при ЗД тип2 </vt:lpstr>
      <vt:lpstr>Хипогликемия</vt:lpstr>
      <vt:lpstr>Признаци на хипогликемия: </vt:lpstr>
      <vt:lpstr>Поведение при хипогликемия: </vt:lpstr>
      <vt:lpstr>Диабетна кома </vt:lpstr>
      <vt:lpstr>Презентация на PowerPoint</vt:lpstr>
      <vt:lpstr>Има три основни видове диабетна кома: </vt:lpstr>
      <vt:lpstr>Лечение и грижи за болния </vt:lpstr>
      <vt:lpstr>Сестрински грижи: </vt:lpstr>
      <vt:lpstr>Сестрински грижи: </vt:lpstr>
      <vt:lpstr>Сестрински грижи:</vt:lpstr>
      <vt:lpstr>Медицинската сестра участва и в лекарствената терапия </vt:lpstr>
      <vt:lpstr>Сестрински грижи</vt:lpstr>
      <vt:lpstr>Сестрински грижи- здравно-просветна дейност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71</cp:revision>
  <dcterms:created xsi:type="dcterms:W3CDTF">2016-08-07T14:16:13Z</dcterms:created>
  <dcterms:modified xsi:type="dcterms:W3CDTF">2023-04-24T07:30:52Z</dcterms:modified>
</cp:coreProperties>
</file>