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F5FC-01FC-4BCC-9C8D-5709376A4106}" type="datetimeFigureOut">
              <a:rPr lang="bg-BG" smtClean="0"/>
              <a:t>20.10.2022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E6687-B78E-4880-84D3-7C7B8EA0F78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785786" y="1500174"/>
            <a:ext cx="77867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Заболявания на храносмилателната система. Основни методи на изследване и симптоми. Гастрити. Ентерити. Колити. Язвена болест. Остър корем. Хепатити – видове. Жлъчно-каменна болест. Цироза на черния дроб.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astroenterolo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5000660" cy="5543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авоъгълник 4"/>
          <p:cNvSpPr/>
          <p:nvPr/>
        </p:nvSpPr>
        <p:spPr>
          <a:xfrm rot="589693">
            <a:off x="5378238" y="518642"/>
            <a:ext cx="36798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ОСНОВНИ СИМПТОМИ </a:t>
            </a:r>
            <a:br>
              <a:rPr lang="bg-BG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И СИНДРОМИ </a:t>
            </a:r>
            <a:br>
              <a:rPr lang="bg-BG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В ГАСТРОЕНТЕРОЛОГИЯТА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00100" y="428604"/>
            <a:ext cx="7143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ХАРАКТЕРНИ СИМПТОМИ ПРИ ЗАБОЛЯВАНИЯ НА ХРАНОПРОВОДА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714488"/>
            <a:ext cx="67151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Дисфагия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Регургитация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(хранопроводно повръщане)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Тежест и болка зад гръдната кост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Усещане за парене и горене зад гръдната кост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Кашлица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Глобус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хистерикус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Pengertian Esofagus dan fungsinya (Biologi) | Usaha321.n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4127" y="2243737"/>
            <a:ext cx="2153886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357422" y="714356"/>
            <a:ext cx="38893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КОРЕМНА БОЛКА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857364"/>
            <a:ext cx="7715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Характеристика на болката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Силна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 нетърпима или слаба и поносима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Начало – внезапно, остро или постепенно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Локализация,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ирадиация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кога се появява; колко дълго продължава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Постоянна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коликообразна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От какво се провокира, от какво се облекчава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Съпровождащи други симптоми</a:t>
            </a:r>
          </a:p>
        </p:txBody>
      </p:sp>
      <p:pic>
        <p:nvPicPr>
          <p:cNvPr id="16388" name="Picture 4" descr="Stomach Ache Png Download Free - Abdominal Pain Clipart , Transparent  Cartoon, Free Cliparts &amp; Silhouettes - NetClip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14290"/>
            <a:ext cx="1682678" cy="260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282" y="214290"/>
            <a:ext cx="84296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 err="1">
                <a:latin typeface="Times New Roman" pitchFamily="18" charset="0"/>
                <a:cs typeface="Times New Roman" pitchFamily="18" charset="0"/>
              </a:rPr>
              <a:t>Висцерална</a:t>
            </a:r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 болка (вегетативна </a:t>
            </a:r>
            <a:r>
              <a:rPr lang="bg-BG" sz="3200" b="1" dirty="0" err="1">
                <a:latin typeface="Times New Roman" pitchFamily="18" charset="0"/>
                <a:cs typeface="Times New Roman" pitchFamily="18" charset="0"/>
              </a:rPr>
              <a:t>инервация</a:t>
            </a:r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Стените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кухите коремни органи в цялата си дебелина; другите органи, покрити 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висцерален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перитонеум: черен дроб,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слезка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оментум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Нечувствителни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рязане, защипване, изгаряне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Чувствителни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контракции, разтягане, разкъсване, исхемия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Болката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 не добре локализирана, присвиваща, стягаща; болният е неспокоен 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 придружава от други вегетативни симптоми като гадене, повръщане, сърцебиене, изпотяване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285728"/>
            <a:ext cx="878684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Соматична болка </a:t>
            </a:r>
          </a:p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инервация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цереброспинални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интеркостални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нерви)</a:t>
            </a: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Коремна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стена,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париетален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перитонеум,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мезентериум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ретроперитонеум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Мъчителна, остра, режеща, дълбаеща, изгаряща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Добре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локализирана и постоянна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Болният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лежи неподвижен в щадящо положение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Разграничаване на двата вида болка само по анамнеза не винаги е възможно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571736" y="642918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ПОВРЪЩАНЕ</a:t>
            </a:r>
          </a:p>
        </p:txBody>
      </p:sp>
      <p:pic>
        <p:nvPicPr>
          <p:cNvPr id="17410" name="Picture 2" descr="4 safe tried and tested ways to induce vomiting | TheHealthSite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28"/>
            <a:ext cx="2500298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оъгълник 5"/>
          <p:cNvSpPr/>
          <p:nvPr/>
        </p:nvSpPr>
        <p:spPr>
          <a:xfrm>
            <a:off x="357158" y="2071678"/>
            <a:ext cx="83582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Повръщане от периферен произход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Дразнене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стомашната лигавица от храна; органични заболявания на стомаха; нарушение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евакуаторната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функция на стомаха; рефлекторно повръщане при възпалителни процеси в корема – води до облекчение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Повръщане от централен произход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вътречерепно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налягане, неприятни гледки и миризми, дразнене на вестибуларния анализатор, метаболитни нарушения – не води до облекчение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Изследване на повърнатите материи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00364" y="285728"/>
            <a:ext cx="35766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600" b="1" dirty="0">
                <a:latin typeface="Times New Roman" pitchFamily="18" charset="0"/>
                <a:cs typeface="Times New Roman" pitchFamily="18" charset="0"/>
              </a:rPr>
              <a:t>МЕТЕОРИЗЪМ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85720" y="1428736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Представлява повишено натрупване на газове в стомаха и червата – усещане за подуване, напрегнатост и тежест в корема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Аерофагия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(напр. при дъвчене на дъвка)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Прием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газове с храна и напитки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Продължително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седене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храносмилане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Органични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чревни заболявания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Функционални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чревни заболявания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85786" y="285728"/>
            <a:ext cx="8112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КЪРВЕНЕ ОТ СТОМАШНО-ЧРЕВНИЯ ТРАКТ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14282" y="1428736"/>
            <a:ext cx="87154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Хематемеза</a:t>
            </a: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Повръщане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ясночервена кръв – произход от хранопровода или при обилно кървене от стомаха (ерозии, язви,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неоплазми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синдром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Малори-Вайс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повръщане на преглътната кръв)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Повръщане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хематинни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материи от стомаха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(контакт със солната киселина)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Мелена;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Ректорагия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; Окултно кървене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Анемия при заболявания на ГИТ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(желязо-дефицитна; В12- дефицитна)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142976" y="428604"/>
            <a:ext cx="7193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ГОРНОДИСПЕПТИЧЕН СИНДРОМ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571612"/>
            <a:ext cx="7143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Оригване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Гадене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Парене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зад гръдната кост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Тежест в горната част на корема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Дискомфорт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Пълнота и усещане за разпъване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Промени във вкуса и апетита</a:t>
            </a:r>
          </a:p>
        </p:txBody>
      </p:sp>
      <p:pic>
        <p:nvPicPr>
          <p:cNvPr id="20482" name="Picture 2" descr="Glutathione and Gastrointestinal Disease | Glutathione Repor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428868"/>
            <a:ext cx="2571768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357166"/>
            <a:ext cx="8224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ПРОМЕНИ В РИТЪМА НА ДЕФЕКАЦИЯ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64" y="1857364"/>
            <a:ext cx="87154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Диария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– чести изхождания на кашави или воднисти изпражнения в увеличен обем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Ускорен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пасаж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течна секреция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Намалена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резорбция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Запек (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обстипация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Органични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причини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Функционални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причини</a:t>
            </a:r>
          </a:p>
        </p:txBody>
      </p:sp>
      <p:pic>
        <p:nvPicPr>
          <p:cNvPr id="23554" name="Picture 2" descr="Diarrhea Symptoms and Causes | UPMC HealthBe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357562"/>
            <a:ext cx="2686016" cy="245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282" y="714356"/>
            <a:ext cx="8781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ДРУГИ СТОМАШНО ЧРЕВНИ СИНДРОМИ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2000240"/>
            <a:ext cx="807249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Синдром на сляпата бримка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(синдром на бактериален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свръхрастеж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След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оперативни намеси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наличие на фистули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заболявания на ГИТ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Синдром на лошо храносмилане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mal digestion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syndrom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– съчетава се със синдром на лоша абсорбция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(mal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absorbtion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syndrom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е)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000108"/>
            <a:ext cx="78581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Синдром на лоша абсорбция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(mal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absorbtion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syndrom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Диария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Стеаторея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обемисти изпражнения, богати на мазнини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Синдром на недохранване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(mal nutrition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syndrom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Лоша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охраненост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(индекс на телесна маса;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BMD)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Прояви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хиповитаминози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Синдром на нарушена чревна проходимост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(нарушен чревен пасаж;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subileus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ileus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857752" y="857232"/>
            <a:ext cx="3360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600" b="1" dirty="0">
                <a:latin typeface="Times New Roman" pitchFamily="18" charset="0"/>
                <a:cs typeface="Times New Roman" pitchFamily="18" charset="0"/>
              </a:rPr>
              <a:t>ЖЪЛТЕНИЦА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2571744"/>
            <a:ext cx="83582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Жълта оцветка на кожата, склерите и лигавиците – забелязва се при повишение на серумния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над 30-35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/L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Дължи се на отлагане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тъканите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Покачването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серума предшества появата на жълтеница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Изчезването на жълтеницата закъснява спрямо нормализирането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Жълтеницата - диагноза, видове и методи на лечение : 100% билкови продукти  за вашето здраве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24715">
            <a:off x="390525" y="200216"/>
            <a:ext cx="3791841" cy="2131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571736" y="428604"/>
            <a:ext cx="4853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ВИДОВЕ ЖЪЛТЕНИЦА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643050"/>
            <a:ext cx="79296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Прехепатална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(индиректна;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неконюгирана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хипербилирубинемия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Хепатална</a:t>
            </a: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Индиректна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Смесена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Директна</a:t>
            </a: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Постхепатална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екстрахепатална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директна;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конюгирана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хипербилирубинемия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механична жълтеница)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857356" y="571480"/>
            <a:ext cx="5882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ПОРТАЛНА ХИПЕРТОНИЯ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928802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Уникалност на чернодробната съдова мрежа</a:t>
            </a:r>
          </a:p>
          <a:p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А.  </a:t>
            </a: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хепатика</a:t>
            </a: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непрекъснат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кръвоток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систола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диастола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(също а.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реналис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а.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каротис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интерна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порте</a:t>
            </a: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 формира от в.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лиеналис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в.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мезентерика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супериор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събира кръвта от стомаха и червата, жлъчния мехур, панкреаса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слезката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Дебит на порталната вена – средно около 1200-1500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ml/min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Хепатални</a:t>
            </a: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 вени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785794"/>
            <a:ext cx="85725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тиология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препятствие за кръвния ток по хода на порталната система</a:t>
            </a: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Прехепатален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блок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Тромбоза  стеснение или притискане на  в.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порте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в.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лиеналис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Каверноматозна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трансформация на в.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порте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Интрахепатален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блок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пресинусоидален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интрасинусоидален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постсинусоидален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Постхепатален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блок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Запушване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вени – синдром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Бъд-Киари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857232"/>
            <a:ext cx="792961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Последици на порталната хипертония</a:t>
            </a:r>
          </a:p>
          <a:p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Диспептични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оплаквания – дължащи се на оток на стената на кухите коремни органи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Формиране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порто-системни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колатерали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Кървене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варици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Поява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Спонтанен бактериален перитонит – бактериална транслокация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енцефалопатия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Спленомегалия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хиперспленен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Хепаторенален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500694" y="214290"/>
            <a:ext cx="1669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АСЦИТ</a:t>
            </a:r>
          </a:p>
        </p:txBody>
      </p:sp>
      <p:pic>
        <p:nvPicPr>
          <p:cNvPr id="27650" name="Picture 2" descr="Ascites причини, симптоми, етапи, лечение / хирургия | Полезна информация и  съвети за грижа за себе си. Здраве, хранене и др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3214710" cy="3786214"/>
          </a:xfrm>
          <a:prstGeom prst="rect">
            <a:avLst/>
          </a:prstGeom>
          <a:noFill/>
        </p:spPr>
      </p:pic>
      <p:sp>
        <p:nvSpPr>
          <p:cNvPr id="6" name="Правоъгълник 5"/>
          <p:cNvSpPr/>
          <p:nvPr/>
        </p:nvSpPr>
        <p:spPr>
          <a:xfrm>
            <a:off x="4000496" y="121442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Патогенеза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асцита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при заболявания на черния дроб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3357554" y="2500306"/>
            <a:ext cx="54292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Ниско ниво на серумен албумин – нарушен синтез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хепатоцитите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Портална хипертония поради обструкция на порталния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кръвоток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Лимфна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хиперпродукция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поради блокиране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постсинусоидалния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кръвоток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Ролята на бъбреците – задръжка на сол и вода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4348" y="428604"/>
            <a:ext cx="7837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СПОНТАНЕН БАКТЕРИАЛЕН ПЕРИТОНИТ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14488"/>
            <a:ext cx="85011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Същност – бактериална инфекция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вътрекоремно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възпалително огнище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Бактериална транслокация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 усложнение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до 30% от болните с напреднала цироза и голям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Усложнение с висока смъртност – 20-30%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Рядко се наблюдава и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друга етиология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3108" y="428604"/>
            <a:ext cx="5474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ХЕПАТОРЕНАЛЕН СИНДРОМ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14282" y="1214422"/>
            <a:ext cx="842968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Същност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– функционална бъбречна недостатъчност у болни с хронично чернодробно заболяване и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асцит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Олигурия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азотемия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хиперкалиемия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хипонатриурия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хипонатриемия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задръжка на течности, голям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Липсват данни за бъбречно увреждане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Увредена бъбречна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хемодинамика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дисбаланс между системна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вазодилатация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бъбречни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вазоконстриктивни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механизми</a:t>
            </a:r>
          </a:p>
        </p:txBody>
      </p:sp>
      <p:pic>
        <p:nvPicPr>
          <p:cNvPr id="32770" name="Picture 2" descr="Hepatorenal Syndrome - www.medicoapps.or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571500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571604" y="500042"/>
            <a:ext cx="6813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ХЕПАТАЛНА ЕНЦЕФАЛОПАТИЯ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785926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Нервно-психичен синдром, характеризиращ се с нарушение на съзнанието и поведението, личностни промени и др.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детоксичната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функция на черния дроб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Шънтиране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кръвта от в.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порте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към системното кръвообращение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Ролята на амоняка – от червата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метаболити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меркаптани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късоверижни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мастни киселини, ароматни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разклоненоверижни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аминокиселини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714356"/>
            <a:ext cx="8072494" cy="5213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Стадии на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хепаталната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енцефалопатия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І-ви (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продромален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променливо настроение, отслабена памет, намалена концентрация, леко нарушен говор, промени в почерка, затруднения за елементарни аритметични действия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ІІ-ри (заплашваща кома)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апатия,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сомнолентност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нарушена ориентация, неадекватно поведение,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флапинг-тремор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ІІІ-ти (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ступор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болният е в сънно състояние, но може да бъде изведен; може да има агресивно поведение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ІV-ти (дълбока кома)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липсват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зенични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реакции, коремни рефлекси, реакция на болка; има парализа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сфинктерите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екзитус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357166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ХРОНИЧНА ЧЕРНОДРОБНА НЕДОСТАТЪЧНОСТ 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14488"/>
            <a:ext cx="81439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Представлява клинична изява на нарушените чернодробни функции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Етиология – почти всички форми на чернодробно заболяване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Хепатити и цирози;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холестазни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Лекарствени и токсични въздействия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холангит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Прекъсване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кръвотока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а.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вени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Циркулаторна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недостатъчност</a:t>
            </a:r>
          </a:p>
        </p:txBody>
      </p:sp>
      <p:pic>
        <p:nvPicPr>
          <p:cNvPr id="34820" name="Picture 4" descr="Non-Alcoholic Fatty Liver Disease: Symptoms, Causes, Foods to Avoid | by  Probiotic University | Med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27862">
            <a:off x="6804945" y="259897"/>
            <a:ext cx="1630512" cy="1299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428604"/>
            <a:ext cx="850112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Белези на хронична чернодробна недостатъчност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Общо увреждане на организма – слабост, лесна умора, загуба на мускулна маса,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кахексия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Жълтеница – критерий за степента на чернодробното увреждане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иперкинетична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циркулация – резултат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вазодилатация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изключение – бъбречен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кортекс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Хепато-пулмонален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 – намалена кислородна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оксигенация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поради разширени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пулмонални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капиляри, АV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шънтиране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нарушен баланс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вентилация-перфузия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714356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Температура – около 1/3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циротиците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вероятно е резултат на самата цироза; по-често у алкохолици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ептицемия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(спонтанен бактериален перитонит;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пневмококов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ендокардит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менингит)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Фетор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хепатикус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при тежко чернодробно увреждане (чревна бактериална флора)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 азотен метаболизъм (нарушен синтез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урея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 амоняк; смутен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аминокиселинен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метаболизъм; намалено ниво на серумния албумин; намалена продукция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протромбин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почти всички протеини, участващи в кръвосъсирването)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720566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Кожни промени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Съдови звезди (артериални) –могат да кървят много;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новопоявилите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означават прогресия на заболяването 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Палмарен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еритем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не непременно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болестност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Бели нокти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defRPr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Ендокринни промени </a:t>
            </a:r>
          </a:p>
          <a:p>
            <a:pPr marL="742950" lvl="2" indent="-342900"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Хипогонадизъм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742950" lvl="2" indent="-342900"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Феминизация у мъжете: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гинекомастия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742950" lvl="2" indent="-342900"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Маскулинизация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 у жените (нарушения или отсъствие на менструален цикъл,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инфертилитет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282" y="357166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ОСТРА (ФУЛМИНАНТНА) ЧЕРНОДРОБНА НЕДОСТАТЪЧНОСТ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2000240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клиничен синдром на бързо влошаване на чернодробната функция у предварително здрави хора в резултат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чернодробна тъкан  с основни симптоми: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Коагулопатия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INR &gt;1,5)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енцефалопатия, в който и да е стадий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Задълбочаваща се жълтеница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Давност – по-малко от 26 седмици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357298"/>
            <a:ext cx="807249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Засяга предимно млади хора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Висока смъртност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Възможност за пълно възстановяване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Честота – 10% от всички случаи на ЧН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Не повече от 1% от болните с остър вирусен хепатит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Фулминантна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ОЧН – развитие на енцефалопатия в рамките на 8 седмици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Субфулминантна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 ОЧН – в рамките на 26 седмици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714356"/>
            <a:ext cx="81439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Етиология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вирусен хепатит (А, В и Е)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вируси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имунокомпрометирани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пациенти (СМV,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Ебщайн-Бар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херпес симплекс, варицела вируси и др.)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Хепатотоксични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лекарства (НСПВС,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анестетици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туберкулостатици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антидепресанти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Отровни гъби и химически вещества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алкохолен хепатит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бременността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Болест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Уилсън-Коновалов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др.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Патогенеза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подобна на тази при ХЧН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500042"/>
            <a:ext cx="850112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(състояние на липсващ черен дроб) – основни симптоми: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енцефалопатия; мозъчен оток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Коагулопатия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остро кървене от ГИТ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Засилваща се жълтеница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Бързо намаляващи размери на черния дроб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Белодробен оток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Сепсис;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панкреатит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хипогликемия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Бъбречна недостатъчност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Електролитни нарушения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Полиорганна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недостатъчност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4348" y="785794"/>
            <a:ext cx="75724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Прогнозата зависи от следните фактори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Етиология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Степен на енцефалопатията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Настъпили усложнения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Мозъчен оток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Бъбречна недостатъчност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Респираторен 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дистрес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Коагулопатия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Сепсис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Терапевтични мерки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000232" y="214290"/>
            <a:ext cx="5857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ФИЗИКАЛНИ МЕТОДИ ЗА ИЗСЛЕДВАНЕ НА КОРЕМА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428736"/>
            <a:ext cx="42070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ТОПОГРАФСКИ ЗОНИ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НА КОРЕМА</a:t>
            </a:r>
          </a:p>
        </p:txBody>
      </p:sp>
      <p:pic>
        <p:nvPicPr>
          <p:cNvPr id="37890" name="Picture 2" descr="Topographical Anatomy | Basicmedical Ke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85926"/>
            <a:ext cx="3929090" cy="467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авоъгълник 6"/>
          <p:cNvSpPr/>
          <p:nvPr/>
        </p:nvSpPr>
        <p:spPr>
          <a:xfrm>
            <a:off x="285720" y="2428868"/>
            <a:ext cx="4572000" cy="4228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Епигастриум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дясно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подребрие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ляво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подребрие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Мезогастриум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(област на пъпа, дясна коремна област, лява коремна област)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Хипогастриум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пубисна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област, лява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ингвинална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област, дясна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ингвинална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област)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Квадранти: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горни (ляв и десен) и долни (ляв и десен)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488" y="571480"/>
            <a:ext cx="3696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ОГЛЕД НА КОРЕМА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14348" y="1643050"/>
            <a:ext cx="5286396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Кожа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Тургор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Цвят; пигментации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Разширени вени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Конфигурация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Раздуване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Хлътване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Асиметрия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Подутини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Видима перисталтика  </a:t>
            </a:r>
          </a:p>
        </p:txBody>
      </p:sp>
      <p:pic>
        <p:nvPicPr>
          <p:cNvPr id="47106" name="Picture 2" descr="Gastroenterology Images | Free Vectors, Stock Photos &amp; PS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714488"/>
            <a:ext cx="2439620" cy="3157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357422" y="500042"/>
            <a:ext cx="4651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ПАЛПАЦИЯ НА КОРЕМА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85720" y="1785926"/>
            <a:ext cx="76438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Видове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палпация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Повърхностна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Дълбока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Тласъчна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Бимануална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Състояние на коремната стена – “мускулна защита”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Състояние на органите – форма, големина,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консистенция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повърхност</a:t>
            </a:r>
          </a:p>
        </p:txBody>
      </p:sp>
      <p:pic>
        <p:nvPicPr>
          <p:cNvPr id="48130" name="Picture 2" descr="Abdominal Palpation In Medical Center. Doctors hand on man patient — Stock  Video © andrew.homyak.gmail.com #2187146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71612"/>
            <a:ext cx="4212421" cy="2217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85984" y="571480"/>
            <a:ext cx="4539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ПЕРКУСИЯ НА КОРЕМА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857364"/>
            <a:ext cx="44291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Допълва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палпацията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Нормално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тимпаничен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тон с различна височина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Големина на черен дроб и далак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Различаване на тумори от газови колекции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Установяване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Установяване на дискретно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перитонеално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дразнене</a:t>
            </a:r>
          </a:p>
        </p:txBody>
      </p:sp>
      <p:pic>
        <p:nvPicPr>
          <p:cNvPr id="49154" name="Picture 2" descr="Gastrointestinal Exam - Percussion of the Abdomen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285992"/>
            <a:ext cx="371477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857356" y="500042"/>
            <a:ext cx="6007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АУСКУЛТАЦИЯ НА КОРЕМА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14488"/>
            <a:ext cx="54292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Шумове от стомашно-чревния тракт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Нормална перисталтика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Усилена перисталтика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Отслабена перисталтика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“Мъртва тишина в корема” – липса на перисталтика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Стенотичен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шум – (преодоляваща перисталтика)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Шумове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абдоминалната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артериална съдова мрежа</a:t>
            </a:r>
          </a:p>
        </p:txBody>
      </p:sp>
      <p:pic>
        <p:nvPicPr>
          <p:cNvPr id="50178" name="Picture 2" descr="Abdominal Assessment Nurs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000240"/>
            <a:ext cx="3138456" cy="2929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00100" y="2643182"/>
            <a:ext cx="7143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ЛАБОРАТОРНА ДИАГНОСТИКА В ГАСТРОЕНТЕРОЛОГИЯТА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571480"/>
            <a:ext cx="8409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СТАНДАРТНИ ЛАБОРАТОРНИ ИЗСЛЕДВАНИЯ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85926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Пълна кръвна картина (ПКК), урина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Биохимични изследвания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Кръвна захар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ASAT, ALAT, GGT, AP,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общ белтък, албумин, общ и директен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протромбин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фибриноген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Креатинин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урея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пикочна киселина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Електролити: 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Na,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Ca, Mg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Холестерол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триглицериди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LDH; Fe;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ЖСК; ниво на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vit.B12;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амоняк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142976" y="571480"/>
            <a:ext cx="7091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ДРУГИ ЛАБОРАТОРНИ ИЗСЛЕДВАНИЯ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1000100" y="1785926"/>
            <a:ext cx="678659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Туморни маркери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дебело черво, панкреас, стомах, бял дроб, гърда; хронични белодробни заболявания, цироза и хепатит; пушачи; болни с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IBD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AFP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хепатоцелуларен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карцином, рак на тестиса (без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семином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 19-9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дебело черво;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холангиоцелуларен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карцином;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холестазни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синдроми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PSA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простата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000108"/>
            <a:ext cx="77867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Показания за изследване на туморни маркери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Скрининг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на високо-рискови индивиди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Диагноза?                 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Преценка на ефекта от лечение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Откриване на рецидиви и метастази (вторична профилактика)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928662" y="500042"/>
            <a:ext cx="7602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ХЕПАТИТНИ МАРКЕРИ И ИМУНОЛОГИЯ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928802"/>
            <a:ext cx="80724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В-хепатит: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HBsAg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anti-HBs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HBeAg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anti-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Hbe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HBcAg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HBc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С-хепатит: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anti-HCV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-хепатит (делта):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Delt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Вирусна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репликация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RNA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полимеразна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активност</a:t>
            </a:r>
          </a:p>
          <a:p>
            <a:pPr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Имуноглобулини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Автоантитела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ANA, ASMA, AMA, anti-LKM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и др.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00100" y="2500306"/>
            <a:ext cx="72866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ИНСТРУМЕНТАЛНА ДИАГНОСТИКА В ГАСТРОЕНТЕРОЛОГИЯТА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4348" y="500042"/>
            <a:ext cx="7486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РЕНТГЕНОВИ МЕТОДИ ЗА ИЗСЛЕДВАНЕ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714488"/>
            <a:ext cx="764386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Обзорна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графия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корема: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холелитиаза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калцификати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панкреаса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ехинококови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кисти и др.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Рентген-контрастно изследване на стомах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тънки черва, дебело черво; жлъчен мехур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Компютърна томография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Ангиография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изобразяващи методи: МРИ; ПЕТ; радио-изотопно изследване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714480" y="500042"/>
            <a:ext cx="6251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АБДОМИНАЛНА ЕХОГРАФИЯ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428736"/>
            <a:ext cx="4837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Диагностични възможности 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428596" y="2285992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Черен дроб: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цироза, кисти, тумори, абсцеси, травматични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лезии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др.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Жлъчна система: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холелитиаза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холедохолитиаза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холецистити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хидропс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жлъчния мехур, тумори на мехура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ДД на жълтеница: сигурно разпознаване на механичната жълтеница, място и причина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Панкреас: тумори, кисти,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калцификати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панкреатити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Далак: големина, кисти, тумори, травми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1000108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Бъбреци,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уретери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пикочен мехур: тумори, кисти,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конкременти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хидронефроза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паренхимни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увреждания,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малформации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Инфилтративни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процеси на кухите коремни органи (тумори, абсцеси,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дивертикулити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Оценка на стомашно-чревната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моторика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Междуорганна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патология: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течни колекции, абсцеси, лимфни възли, хематоми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Мониториране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инвазивни процедури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My documents\NORMAL\g b no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6286500" cy="507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авоъгълник 4"/>
          <p:cNvSpPr/>
          <p:nvPr/>
        </p:nvSpPr>
        <p:spPr>
          <a:xfrm>
            <a:off x="1142976" y="500042"/>
            <a:ext cx="7437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ЕХОГРАФИЯ – ЧЕРЕН ДРОБ И ЖЛЪЧЕН МЕХУР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My Documents\FACULTY\PICTURES\URO\3f897cae94b83fd5b05a52691221d08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643734" cy="475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авоъгълник 4"/>
          <p:cNvSpPr/>
          <p:nvPr/>
        </p:nvSpPr>
        <p:spPr>
          <a:xfrm>
            <a:off x="571472" y="571480"/>
            <a:ext cx="8363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ЕХОГРАФИЯ – ЧЕРЕН ДРОБ И ДЕСЕН БЪБРЕК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428604"/>
            <a:ext cx="8567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ГАСТРОИНТЕСТИНАЛНА ЕНДОСКОПИЯ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428736"/>
            <a:ext cx="79296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Фибро-езофаго-гастро-дуоденоскопия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(горна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ендоскопия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Директен оглед на вътрешността на органите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Вземане на материал за хистологично изследване и за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Хеликобактер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пилори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Ендоскопска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локална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хемостаза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лазер коагулация;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лигиране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варици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ЕРХП;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папилосфинктеротомия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Екстракция на камъни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холедоха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Перкутанна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гастростома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Дилатация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стриктури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поставяне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стентове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1071546"/>
            <a:ext cx="82867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Долна </a:t>
            </a:r>
            <a:r>
              <a:rPr lang="bg-BG" sz="3200" b="1" dirty="0" err="1">
                <a:latin typeface="Times New Roman" pitchFamily="18" charset="0"/>
                <a:cs typeface="Times New Roman" pitchFamily="18" charset="0"/>
              </a:rPr>
              <a:t>фибро-ендоскопия</a:t>
            </a:r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32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Ректоскопия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Фибросигмоидоскопия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Фиброколоноскопия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Директна визуализация на вътрешността на тези органи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Вземане материал за хистологично и бактериологично изследване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Полипектомия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Дилатация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стенозиран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участък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71538" y="500042"/>
            <a:ext cx="7125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БИОПСИЯ НА КОРЕМНИ ОРГАНИ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85786" y="1428736"/>
            <a:ext cx="73581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Ендоскопска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биопсия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колоноскопия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лапароскопия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Перкутанна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биопсия – сляпа и насочена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Хистологична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Цитологична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тънкоиглова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Биопсия на черен дроб – метод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Менгини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Биопсия на други обекти в корема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488" y="428604"/>
            <a:ext cx="3652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ОСТЪР ГАСТРИТ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643050"/>
            <a:ext cx="52864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краткотрайно възпаление на стомашната лигавица, което завършва с пълно възстановяване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Етиология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Остра инфекция с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Helicobacter pylori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инфекции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токсоинфекции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екзогенни и ендогенни фактори: медикаменти, алкохол, корозивни агенти, радиация, алергия; уремия, жлъчен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рефлукс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шок, венозен застой </a:t>
            </a:r>
          </a:p>
        </p:txBody>
      </p:sp>
      <p:pic>
        <p:nvPicPr>
          <p:cNvPr id="51202" name="Picture 2" descr="Gastritis: Could It Be the Cause of Your Bad Bellyache? – Health Essentials  from Cleveland Clin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000240"/>
            <a:ext cx="264320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1000108"/>
            <a:ext cx="80010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Патология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зачервена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оточна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лигавица, на места с ерозии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хеморагии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Клинична картина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(зависи от етиологичния фактор):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Тежест и болка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Гадене и повръщане; диария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гастроентерит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Хематемеза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мелена (ерозивен гастрит)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Отпадналост, безапетитие, лош вкус в устата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Бледост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обложен език,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палпаторна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болка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Ексикация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температура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Хемодинамични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нарушения; шок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85786" y="857232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Лабораторни изследвания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(при тежки случаи):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Водно-електролитни нарушения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хипохлоремия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уремия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хиперкалиемия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хипокалиемия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при упорита диария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Анемия при кървене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Изследване за инфекциозен причинител с противоепидемична цел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Прогноза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 правило добра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Лоша при корозивните гастрити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357422" y="500042"/>
            <a:ext cx="4589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ХРОНИЧЕН ГАСТРИТ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14488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Същност – хронично възпаление на стомашната лигавица с инфилтрати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лимфоцити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плазматични клетки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Генетични, автоимунни, инфекциозни и токсични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патогенетични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механизми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Увреждане и нарушаване функциите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бариера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Крайна фаза на хроничния гастрит е стомашната атрофия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071546"/>
            <a:ext cx="6572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Най-общоприета класификация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Корпусен гастрит (тип А)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Антрален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гастрит (тип В)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Хистологична класификация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Повърхностен гастрит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Атрофичен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гастрит (без и със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интестинална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метаплазия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928670"/>
            <a:ext cx="850112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Хроничен гастрит тип А –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фундус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и тяло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По-рядко срещан от тип В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Асоциира се 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пернициозна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анемия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Циркулиращи антитела спрямо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париеталните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клетки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интринзик-фактора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автоимунен гастрит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 циркулиращи антитела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антитиреоидни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Развитие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ахлорхидрия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вит.В12 дефицит,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мегалобластна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анемия, неврологична симптоматика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Хипергастринемия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714356"/>
            <a:ext cx="81439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Хроничен гастрит тип В – </a:t>
            </a: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антрален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гастрит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По-честа форма на хроничен гастрит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Причинител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Helicobacter pylori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Честотата нараства с възрастта – почти 100% инфектиране у лица над 70 год. възраст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Антрална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локализация с разпространение към тялото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фундуса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развитие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пангастрит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 15-20 год.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Мултифокална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атрофия, тотална атрофия, чревна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метаплазия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Намаляване на инфекцията с напредване на атрофията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142984"/>
            <a:ext cx="814393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 – неспецифична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Несъответствие между измененията в стомашната лигавица и клиничните симптоми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Хиперацидитет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горно-диспептичен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Ахлорхидрия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малдигестия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като последица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Язвено-подобни оплаквания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Развитие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пернициозна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анемия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Хиперпластични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стомашни полипи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Обща симптоматика: отпадналост, безапетитие, капризен апетит, променливо настроение и др.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s://gastritis.ucoz.net/_si/0/142376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3910308" cy="2928958"/>
          </a:xfrm>
          <a:prstGeom prst="rect">
            <a:avLst/>
          </a:prstGeom>
          <a:noFill/>
        </p:spPr>
      </p:pic>
      <p:sp>
        <p:nvSpPr>
          <p:cNvPr id="5" name="Правоъгълник 4"/>
          <p:cNvSpPr/>
          <p:nvPr/>
        </p:nvSpPr>
        <p:spPr>
          <a:xfrm>
            <a:off x="1214414" y="714356"/>
            <a:ext cx="2987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>
                <a:latin typeface="Times New Roman" pitchFamily="18" charset="0"/>
                <a:cs typeface="Times New Roman" pitchFamily="18" charset="0"/>
              </a:rPr>
              <a:t>ФИБРОГАСТРОСКОПИЯ</a:t>
            </a:r>
          </a:p>
        </p:txBody>
      </p:sp>
      <p:pic>
        <p:nvPicPr>
          <p:cNvPr id="66564" name="Picture 4" descr="Acute Gastritis - The Gastrointestinal Atlas - gastrointestinalatlas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786190"/>
            <a:ext cx="3643338" cy="2614613"/>
          </a:xfrm>
          <a:prstGeom prst="rect">
            <a:avLst/>
          </a:prstGeom>
          <a:noFill/>
        </p:spPr>
      </p:pic>
      <p:sp>
        <p:nvSpPr>
          <p:cNvPr id="7" name="Текстово поле 6"/>
          <p:cNvSpPr txBox="1"/>
          <p:nvPr/>
        </p:nvSpPr>
        <p:spPr>
          <a:xfrm>
            <a:off x="5786446" y="3214686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itchFamily="18" charset="0"/>
                <a:cs typeface="Times New Roman" pitchFamily="18" charset="0"/>
              </a:rPr>
              <a:t>Остър гастрит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928794" y="857232"/>
            <a:ext cx="32828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ОСТЪР ЕНТЕРИТ</a:t>
            </a:r>
          </a:p>
        </p:txBody>
      </p:sp>
      <p:pic>
        <p:nvPicPr>
          <p:cNvPr id="74754" name="Picture 2" descr="Enteritis in Humans: Symptoms, Causes &amp; Treatment | Study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142984"/>
            <a:ext cx="2571736" cy="2257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оъгълник 5"/>
          <p:cNvSpPr/>
          <p:nvPr/>
        </p:nvSpPr>
        <p:spPr>
          <a:xfrm>
            <a:off x="428596" y="1714488"/>
            <a:ext cx="60722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остро възпаление на лигавицата на тънкото черво; по-често е проява на  гастроентероколит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Етиология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Инфекции (бактерии, вируси,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спирохети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гъби)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Хранителни грешки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Токсини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Химични вещества и лекарства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Йонизиращи лъчения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643174" y="571480"/>
            <a:ext cx="4239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857364"/>
            <a:ext cx="77867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Остро начало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Присвиващи болки, локализирани около пъпа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Изпотяване, прималяване,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хипотония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Куркане на червата, диария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Многократни изхождания; може да има кръв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Повишена температура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Дехидратация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загуба на електролити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Протичане – най-често краткотрайно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357290" y="357166"/>
            <a:ext cx="6858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ГЛУТЕНОВА ЕНТЕРОПАТИЯ (ЦЬОЛИАКИЯ)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428736"/>
            <a:ext cx="4857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Класически хроничен ентерит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Същност – парциална или тотална атрофия на чревните въси от контакт 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глиадиновите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фракции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глутена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Глутен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 пшеница, ръж, ечемик и овес 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Генетично предразположение 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Имуноалергични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механизми – циркулиращи антитела; честа комбинация с други автоимунни заболявания</a:t>
            </a:r>
          </a:p>
        </p:txBody>
      </p:sp>
      <p:pic>
        <p:nvPicPr>
          <p:cNvPr id="75778" name="Picture 2" descr="Celiac disease - Symptoms and causes - Mayo Clin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00174"/>
            <a:ext cx="3214710" cy="4348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00034" y="1000108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Патология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По-тежко се засяга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йеюнумът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по-слабо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илеумът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Плоска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липса на въси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Инфилтрация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имунокомпетентни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клетки, съдържащи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IgG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кръгли клетки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Патофизиология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пристенното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смилане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Нарушение на абсорбционната функция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малабсорбция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всичките й последици (анемия, дефицит на витамини и микроелементи)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857232"/>
            <a:ext cx="785818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 – различна по тежест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Нормален апетит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Няколкократни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дефекации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диария 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Загуба на тегло, редукция на подкожна мастна тъкан и мускулна маса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Намален кожен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тургор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Раздут корем, плискане в чревните бримки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Загуба на калций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тетания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вторичен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хиперпаратиреоидизъм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патологични фрактури)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Хипопротеинемия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отоци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Белези на недостиг на желязо,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фолати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вит.К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714356"/>
            <a:ext cx="8286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Протичане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Начало – ранна детска възраст – диария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Може да има спонтанна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ремисия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Нов пик – 30-50-годишна възраст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Усложнения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Лоша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охраненост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изоставане във физическото и интелектуалното развитие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Поливитаминен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недоимък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пелагра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анемия,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остеопороза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хеморагична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диатеза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357166"/>
            <a:ext cx="8178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ДИАГНОСТИЧНИ ТЕСТОВЕ ЗА ЦЬОЛИАКИЯ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85786" y="1785926"/>
            <a:ext cx="75724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nti-tTG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антитела спрямо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тъканни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трансглутаминази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nti-endomysium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антитела спрямо мускулния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ендомизиум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Тънкочревна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биопсия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дуоденума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Генетично изследване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HLA-хаплотипове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DQ2 и DQ8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Антиглиадинови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антитела – вече не се използват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285852" y="714356"/>
            <a:ext cx="6500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ВЪЗПАЛИТЕЛНИ ЗАБОЛЯВАНИЯ НА ЧЕРВАТА (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IBD)</a:t>
            </a: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2285984" y="257174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УЛЦЕРОЗЕН КОЛИТ</a:t>
            </a:r>
          </a:p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БОЛЕСТ НА КРОН</a:t>
            </a:r>
          </a:p>
        </p:txBody>
      </p:sp>
      <p:pic>
        <p:nvPicPr>
          <p:cNvPr id="77826" name="Picture 2" descr="Ulcerative colit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786190"/>
            <a:ext cx="3390900" cy="2409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00364" y="357166"/>
            <a:ext cx="3776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УЛЦЕРОЗЕН КОЛИТ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142984"/>
            <a:ext cx="564360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хронично неинфекциозно язвено-гнойно възпаление на дебелото черво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Патология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Задължително засяга ректума, напредва проксимално и може да обхване целия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колон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Непрекъснатост на измененията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40-50% от случаите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ректосигмоидит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20%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панколит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10-20%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илеоколит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(засягането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илеума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няма клинично значение)</a:t>
            </a:r>
          </a:p>
        </p:txBody>
      </p:sp>
      <p:pic>
        <p:nvPicPr>
          <p:cNvPr id="82946" name="Picture 2" descr="Ulcerative colit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143116"/>
            <a:ext cx="3357554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785794"/>
            <a:ext cx="8429684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Оточна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силно зачервена, лесно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ранима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лигавица;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Засяга се само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повърхностни язви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криптабсцеси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Нормална лигавица в стадий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ремисия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Атрофична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лигавица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дълготраещо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заболяване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Псевдополипи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хроничен стадий в резултат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епителиална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регенерация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Микроскопски: деформация на криптите,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лимфоидни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агрегати,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конгестия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оток и локални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хеморагии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инфилтрати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неутрофили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лимфоцити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плазмоцити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макрофаги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1357298"/>
            <a:ext cx="821537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Клинична картина</a:t>
            </a: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различна по тежест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Диария: течни изпражнения с примеси на слуз и кръв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Нощни 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дефекации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Коремни болки – колики; слаби болки в долната част на корема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Тенезми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императивни позиви, чувство за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недоизхождане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симптоми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колит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Общи симптоми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анорексия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гадене, повръщане, температура, загуба на тегло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1000108"/>
            <a:ext cx="8429684" cy="4782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Лабораторни данни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белези на остър възпалителен процес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Ускорено СУЕ,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левкоцитоза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повишен 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RP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Тромбоцитоза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анемия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Хипопротеинемия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(при тежки случаи)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Ректоскопия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сигмоидоскопия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 ФКС – основни диагностични методи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Иригография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(рядко се използва)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Гранулирана лигавица;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оточни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хаустри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Повърхностни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разязвявания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Загуба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хаустрацията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късни стадии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КТ и ехография – по-слабо информативни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571736" y="428604"/>
            <a:ext cx="4166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УСЛОЖНЕНИЯ НА УК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14348" y="1500174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Остро масивно кървене: в 1% от случаите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Токсичен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мегаколон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(5-6с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диаметър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колон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трансверзум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): в 5% от случаите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Перфорация – рядко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Стриктури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Анални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фисури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перианални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абсцеси, хемороиди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Аденокарцином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дебелото черво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928926" y="428604"/>
            <a:ext cx="3416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КЛАСИФИКАЦИЯ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85786" y="1357298"/>
            <a:ext cx="7429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Според локализацията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Улцерозен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проктит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ректосигмоидната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връзка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Левостранен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 колит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 лявата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флексура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Панколит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(екстензивен колит);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илеоколит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Според тежестта на симптомите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Лека форма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Средно тежка форма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Тежка форма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571480"/>
            <a:ext cx="828680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Според начина на протичане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Хронично-рецидивираща форма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най-честа; периоди на обостряне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ремисия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засяга се обикновено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дисталният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корон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Хронична форма: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веднаж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започнала, възпалителната реакция намалява, но не се ликвидира и не се достига до пълна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ремисия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въпреки адекватното лечение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Фулминантна</a:t>
            </a: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 форма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обикновено 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панколит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изхождания само на слуз, кръв и гной; септична температура; развитие на токсичен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мегаколон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85984" y="5929330"/>
            <a:ext cx="4953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ФКС – УЛЦЕРОЗЕН КОЛИТ</a:t>
            </a:r>
          </a:p>
        </p:txBody>
      </p:sp>
      <p:pic>
        <p:nvPicPr>
          <p:cNvPr id="83970" name="Picture 2" descr="Ulcerative Colitis In The Rectum Photograph by Gastrol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571480"/>
            <a:ext cx="6286484" cy="4945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14810" y="857232"/>
            <a:ext cx="39067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БОЛЕСТ НА КРОН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2500306"/>
            <a:ext cx="7858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възпалително заболяване, което може да засегне всяка част на храносмилателния тракт (от устата до ануса); най-често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дисталния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илеум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30-40% от случаите – само тънко черво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40-55% – тънко и дебело черво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15-25% – само дебело черво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Ректумът най-често не се засяга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Периректални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изменения: фистули,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фисури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абсцеси,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ануса – в 1/3 от случаите</a:t>
            </a:r>
          </a:p>
        </p:txBody>
      </p:sp>
      <p:pic>
        <p:nvPicPr>
          <p:cNvPr id="92162" name="Picture 2" descr="Crohn's Disease - Harvard Heal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714743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571480"/>
            <a:ext cx="75724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Патология – </a:t>
            </a:r>
            <a:r>
              <a:rPr lang="bg-BG" sz="2800" b="1" u="sng" dirty="0" err="1">
                <a:latin typeface="Times New Roman" pitchFamily="18" charset="0"/>
                <a:cs typeface="Times New Roman" pitchFamily="18" charset="0"/>
              </a:rPr>
              <a:t>макроскопска</a:t>
            </a: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 находка 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Сегментно засягане – ясно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отграничени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засегнати и незасегнати участъци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Процесът 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трансмурален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лигавични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улцерации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редуващи се с нормална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(“паважен” образ)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ангажиране на цялата дебелина на чревната стена с формиране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фистулни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ходове, проникващи и в други органи 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последваща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стенозиране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Ангажиране на прилежащия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мезентериум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който прилепва към червото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Ангажиране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регионарни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лимфни възли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00034" y="1142984"/>
            <a:ext cx="80724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Патология – микроскопска находка</a:t>
            </a:r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b="1" u="sng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Улцерации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криптабсцеси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Агрегати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макрофаги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които формират грануломи в цялата дебелина на чревната стена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Патогномонична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находка – грануломи  в лимфните възли,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мезентериума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перитонеума, черния дроб, панкреаса – рядко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мукозата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Субмукозни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субсерозни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лимфоидни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агрегати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Трансмурално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възпаление, проникващо в съседни структури със сраствания,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фистулизиране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абсцедиране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786050" y="642918"/>
            <a:ext cx="4239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928802"/>
            <a:ext cx="81439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Остро или хронично чревно възпаление в началото с нехарактерна симптоматика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Възпалителният процес протича с два типа симптоми: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Вътречревни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стеноза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обструкция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Извънчревни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пенетрация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фистулизиране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абсцедиране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Симптомите зависят и от локализацията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4348" y="857232"/>
            <a:ext cx="77867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Локализация в </a:t>
            </a: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илеума</a:t>
            </a: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илеит</a:t>
            </a: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b="1" u="sng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Болка в десния долен квадрант; диария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 остро начало като остър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апендицит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болка,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палпираща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формация, температура,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левкоцитоза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Отслабване на тегло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Прояви на чревна обструкция – дължат се на оток, задебеляване на чревната стена,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стриктури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00100" y="857232"/>
            <a:ext cx="75009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Йеюноилеит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загуба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дигестивна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абсорбтивна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повърхност при обширно засягане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Малабсорбция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Стеаторея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Загуба на белтък и други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нутритиенти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Хипоалбуминемия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Хипокалциемия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Коагулопатия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Хиповитаминози (вит. В12 и др.)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857224" y="1000643"/>
            <a:ext cx="7572428" cy="446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Болест на Крон на дебелото черво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b="1" u="sng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Диария, колики,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субфебрилитет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слабо кървене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Стриктури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прояви на чревна обструкция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Перианални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изменения – у 1/3 от болните; може да са единствена изява на заболяването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инконтиненция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големи хемороиди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анални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стриктури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перианални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фистули и абсцеси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00430" y="500042"/>
            <a:ext cx="2206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ДИАГНОЗА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14348" y="1571612"/>
            <a:ext cx="82153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Диагнозата се поставя чрез съвкупност от изследвания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Лабораторни данни – както при УК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Ехография, СТ и МРИ – основни изобразяващи методи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Ендоскопски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методи 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Фиброколоноилеоскопия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Капсулна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defRPr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  <a:defRPr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Рентгеново изследване  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71802" y="428604"/>
            <a:ext cx="2925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УСЛОЖНЕНИЯ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357298"/>
            <a:ext cx="850112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Сраствания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Фистули с различни последици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Интраабдоминални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тазови абсцеси – у 10-30% от болните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Чревна обструкция – у 40% от болните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Малабсорбция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всички последици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Перфорации и масивни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хеморагии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рядко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Тежки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перианални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изменения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 rot="21303351">
            <a:off x="2306177" y="1604916"/>
            <a:ext cx="41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600" b="1" dirty="0">
                <a:latin typeface="Times New Roman" pitchFamily="18" charset="0"/>
                <a:cs typeface="Times New Roman" pitchFamily="18" charset="0"/>
              </a:rPr>
              <a:t>ЯЗВЕНА БОЛЕСТ</a:t>
            </a:r>
          </a:p>
        </p:txBody>
      </p:sp>
      <p:pic>
        <p:nvPicPr>
          <p:cNvPr id="93186" name="Picture 2" descr="Duodenal ulcer | healthdir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857496"/>
            <a:ext cx="3548054" cy="354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1142984"/>
            <a:ext cx="807249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dirty="0" err="1">
                <a:latin typeface="Times New Roman" pitchFamily="18" charset="0"/>
                <a:cs typeface="Times New Roman" pitchFamily="18" charset="0"/>
              </a:rPr>
              <a:t>Пептична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язва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– едно от най-честите заболявания на стомашно-чревния тракт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Язва на стомаха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Язва на дванадесетопръстника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Същност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– нарушение на целостта на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мукозата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с големина над 5мм, чиято дълбочина достига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субмукозата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Общи елементи в </a:t>
            </a:r>
            <a:r>
              <a:rPr lang="bg-BG" sz="2800" dirty="0" err="1">
                <a:latin typeface="Times New Roman" pitchFamily="18" charset="0"/>
                <a:cs typeface="Times New Roman" pitchFamily="18" charset="0"/>
              </a:rPr>
              <a:t>патогенезата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, диагнозата и лечението на двете локализации, но има и различия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643306" y="500042"/>
            <a:ext cx="2501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ПАТОЛОГИЯ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714488"/>
            <a:ext cx="800105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Дуоденална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язва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Най-честа локализация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булбус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над 95%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Обичайна големина около и под 1 см, но има и гигантски язви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 дълбочина може да достигне до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мускуларис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проприа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Малигнена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УД – изключително рядка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Стомашна язва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Най-честа локализация – по малката кривина на стомаха в областта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ангулуса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Може да бъде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малигнена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714612" y="428604"/>
            <a:ext cx="38393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ПАТОФИЗИОЛОГИЯ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357158" y="1643050"/>
            <a:ext cx="85011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Нарушен баланс между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протективни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агресивни фактори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Протективни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мукус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бикарбонатна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секреция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Агресивни – киселинна секреция и пепсин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Най-чести етиологични фактори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Helicobacter pylori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(НР)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Прием на НСПВС; прием на кортикостероиди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Други: тютюнопушене; калиев хлорид,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цитостатици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бифосфонати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гастринова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хиперпродукция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(синдром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Цьолингер-Елисън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643042" y="571480"/>
            <a:ext cx="611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РОЛЯТА НА ХЕЛИКОБАКТЕР ПИЛОРИ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857364"/>
            <a:ext cx="82153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Грам (–)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бактерий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Локализация – в дълбочина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мукусния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слой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антрума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мигрира проксимално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 на инфектиране – орално-орален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фекално-орален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Резултат от инфекцията с НР: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Хроничен гастрит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Пептична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язва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Стомашен МА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LT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лимфом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Карцином на стомаха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488" y="714356"/>
            <a:ext cx="3705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РОЛЯТА НА НСПВС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2000240"/>
            <a:ext cx="83582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НСПВС – голяма група от често използвани медикаменти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Чрез нарушение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простагландиновата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синтеза повлияват негативно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мукозната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защита и възстановяване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Начинът на приемане на медикамента (перорален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парентерален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 не е от значение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Взаимно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потенциране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негативния ефект с кортикостероиди и инфекция с НР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428860" y="357166"/>
            <a:ext cx="4823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КЛИНИЧНА КАРТИНА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785926"/>
            <a:ext cx="79295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Основен симптом – локализирана болка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свързана с приема на храна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Ранна болка при стомашна язва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Късна болка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язва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Парене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зад гръдната кост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Оригване, гадене, повръщане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Палпаторна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болка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Допълнителни симптоми при усложнения на язвата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142976" y="500042"/>
            <a:ext cx="7148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УСЛОЖНЕНИЯ НА ЯЗВЕНАТА БОЛЕСТ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714488"/>
            <a:ext cx="7429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Кървене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в около 25% от болните с язва (по-често у възрастни; по-често при УД; по-често у мъже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Хематемеза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мелена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Спешно състояние – изисква хоспитализация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Лабораторни изследвания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Ректално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туширане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Назогастрална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сонда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Окултно кървене; анемия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1000108"/>
            <a:ext cx="835821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Перфорация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случва се в около 10% от случаите; води до перитонит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По-често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язва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По-често у мъже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Силна болка – като “пробождане с нож”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Перитонеално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дразнене; перитонит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Хипократово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лице”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Рентгенологично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газ под диафрагмата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Картина на “остър корем” – операция по спешност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859066"/>
            <a:ext cx="8072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Стеноза</a:t>
            </a:r>
            <a:r>
              <a:rPr lang="bg-BG" sz="2400" b="1" u="sng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пилора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Дуоденална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пилорна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язва; карцином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Бавно развитие във времето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Тежест, болка, подуване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Обилно повръщане на стара храна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Безапетитие, загуба на тегло; “стомашно плискане”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Диагностика 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Ехография 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Рентгеново изследване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00100" y="889844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u="sng" dirty="0" err="1">
                <a:latin typeface="Times New Roman" pitchFamily="18" charset="0"/>
                <a:cs typeface="Times New Roman" pitchFamily="18" charset="0"/>
              </a:rPr>
              <a:t>Пенетрация</a:t>
            </a:r>
            <a:endParaRPr lang="bg-BG" sz="2400" b="1" u="sng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Наблюдава се при около 1/3 от болните с язва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Пенетрация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наблюдава в следните органи: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Панкреас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Черен дроб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Голямото було</a:t>
            </a:r>
          </a:p>
          <a:p>
            <a:pPr lvl="2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Колон 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трансверзум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2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Основен симптом – постоянна болка с различна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ирадиация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Малигнена</a:t>
            </a: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 дегенерация – </a:t>
            </a:r>
            <a:r>
              <a:rPr lang="bg-BG" sz="2400" u="sng" dirty="0" err="1">
                <a:latin typeface="Times New Roman" pitchFamily="18" charset="0"/>
                <a:cs typeface="Times New Roman" pitchFamily="18" charset="0"/>
              </a:rPr>
              <a:t>калозни</a:t>
            </a:r>
            <a:r>
              <a:rPr lang="bg-BG" sz="2400" u="sng" dirty="0">
                <a:latin typeface="Times New Roman" pitchFamily="18" charset="0"/>
                <a:cs typeface="Times New Roman" pitchFamily="18" charset="0"/>
              </a:rPr>
              <a:t> язви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357554" y="500042"/>
            <a:ext cx="2206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ДИАГНОЗА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357298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Анамнеза и статус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суспекция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за язва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Лабораторни изследвания – нормална находка или нехарактерни промени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Фибро-езофагогастродуоденоскопия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биопсия – метод на избор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 стомашна язва – повторна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ендоскопия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след 6 седмици лечение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00034" y="1142984"/>
            <a:ext cx="7929618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Изследване за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Helicobacter pylori</a:t>
            </a: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Биопсия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гастроскопия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Серологично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Фекален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тест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Уреазен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тест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Рентген-контрастно изследване – двоен контраст: язвена ниша с радиални гънки; не може да се вземе материал за хистология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Стомашно сондиране – значение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Прогноза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071670" y="428604"/>
            <a:ext cx="5494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ОСТРИ ВИРУСНИ ХЕПАТИТИ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14348" y="1571612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системна вирусна инфекция, засягаща предимно черния дроб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Различни причинители, сходна клинична картина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571472" y="3571876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Патогенеза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Хепатитните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вируси не са директно увреждащи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(безсимптомно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носителство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НВV)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Ходът на заболяването след остра вирусна инфекция с увреждане на черния дроб се определя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имунологичния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отговор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макроорганизма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857364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Патология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Уголемен,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хиперемиран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гладък черен дроб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Огнища от дегенерация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Мононуклеарна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инфилтрация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Масивна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фулминантен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хепатит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928794" y="2428868"/>
            <a:ext cx="5643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 НА ОСТРИТЕ ВИРУСНИ ХЕПАТИТИ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642918"/>
            <a:ext cx="83135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ПРЕДИКТЕРИЧЕН (ПРОДРОМАЛЕН) СТАДИЙ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85786" y="2000240"/>
            <a:ext cx="7715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Грипоподобен синдром: повишена температура до 38-39</a:t>
            </a:r>
            <a:r>
              <a:rPr lang="bg-BG" sz="24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студени тръпки, главоболие, хрема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Гастроинтестинален синдром: тежест и болка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дясно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подребрие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гадене, повръщане, безапетитие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Обща слабост, безсилие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Артралгичен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синдром: ставни болки, предимно в големите стави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1428736"/>
            <a:ext cx="78581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Уголемен и болезнен черен дроб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Повишени стойности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трансаминазите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Този период продължава 4-5 дни до 2-3 седмици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 този период болният е силно заразен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571736" y="357166"/>
            <a:ext cx="42047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ИКТЕРИЧЕН СТАДИЙ 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8596" y="1071546"/>
            <a:ext cx="81439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Пожълтяват кожата и видимите лигавици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Потъмнява урината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Подобряват се и изчезват симптомите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Лабораторно: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хепатоцитолитичен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 – силно повишение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трансаминазите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(до 100 пъти);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АФ, ГГТ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Поява на вирусни маркери и антитела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Този стадий трае 2-6 седмици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Иктеричен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стадий нерядко липсва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071670" y="642918"/>
            <a:ext cx="58819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РЕКОНВАЛЕСЦЕНТЕН СТАДИЙ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571612"/>
            <a:ext cx="8143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Изчезват субективните и обективните симптоми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А-хепатит – изчезва НАV, остават антитела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anti-HAV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клас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IgG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В-хепатит – клинично и биохимично възстановяване у 95-99% от случаите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С-хепатит – у 15% от случаите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Продължителност 1-2 седмици до 6 месеца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14546" y="571480"/>
            <a:ext cx="5879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ОСТЪР ВИРУСЕН ХЕПАТИТ “А”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42910" y="1928802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 на заразяване – предимно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фекално-орален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съдържа се в жлъчка и изпражнения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Инкубационен период 15 – 45 дни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Инфекцията се поддържа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субклинични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аниктерични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случаи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вирус А – РНК вирус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85786" y="1071546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Начини на протичане: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Пълно оздравяване в повечето случаи освен в редки случаи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фулминантен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хепатит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Наблюдават се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релапси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може няколкократно; завършват с пълно оздравяване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Няма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вирусоносителство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хронифицира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Доживотен имунитет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Диагноза в острия стадий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anti-HAV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клас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IgM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Профилактика – стриктна хигиена; ваксиниране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857356" y="500042"/>
            <a:ext cx="5948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ОСТЪР ВИРУСЕН ХЕПАТИТ “В” 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14348" y="1785926"/>
            <a:ext cx="77867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Инкубационен период – 1-6 месеца 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ДНК-вирус със сложна структура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Външна белтъчна обвивка, съдържаща НВ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повърхностен антиген)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съдържа в серума при остра и хронична инфекция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Съдържа се също във всички телесни течности: слюнка, сълзи, семенна течност,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стомашен сок, урина,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фекалии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др.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85720" y="1214422"/>
            <a:ext cx="7715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Вирусно ядро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нуклеокапсид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), съдържащ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HBcAg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HBeAg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HBcAg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открива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при активна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репликация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HBcAg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не се открива в серума, но се откриват  антитела срещу този антиген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HBeAg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се открива в серума при активна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репликация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 вируса 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105287"/>
            <a:ext cx="7715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Начини на заразяване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Сексуални контакти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Кръвен път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Перинатален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Контактно-битов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Начини на протичане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Безсимптомна инфекция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Остър хепатит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Фулминантен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хепатит – над 50% от случаите с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фулминантен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хепатит се дължат на НВV- инфекция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71538" y="714356"/>
            <a:ext cx="571502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Рискови контингенти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Работещи с кръв и кръвни продукти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Медицински персонал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Сексуални партньори на инфектирани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Хемофилици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Болни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хемодиализа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Венозни наркомани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Хомосексуални мъже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Новородени от майки с НВV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357290" y="428604"/>
            <a:ext cx="6215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ОСТЪР ВИРУСЕН ХЕПАТИТ “С”</a:t>
            </a:r>
            <a:br>
              <a:rPr lang="bg-BG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РНК-ВИРУС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357158" y="2136339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6 (9) различни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генотипа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над 50 подтипа, сходни по антигени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Голяма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мутагенност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слаб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хуморален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имунитет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Начин на заразяване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парентерален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Инкубационен период 15 – 150 дни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Рискови групи – работещи с кръв и кръвни продукти, болни от СПИН,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трансплантирани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имуносупресирани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наркомани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500298" y="500042"/>
            <a:ext cx="5096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КЛИНИЧНИ ОСОБЕНОСТИ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857224" y="1643050"/>
            <a:ext cx="76438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Безсимптомно протичане – в 90-95% от случаите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По-голямата част от инфектираните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хронифицират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заболяването протича бавно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Диагноза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anti-H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СV клас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IgM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СV-РНК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Профилактика – ваксина няма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857356" y="571480"/>
            <a:ext cx="5858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ОСТЪР ВИРУСЕН ХЕПАТИТ “Е”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714488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Хепатит Е-вирус – РНК вирус, подобен на НАV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Ендемични райони: Индия, Азия, Африка, Средния Изток, Централна Америка; епизодични случаи на Балканския полуостров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Инфектиране чрез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контаминирани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водоизточници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Рядко се предава от човек на човек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3108" y="642918"/>
            <a:ext cx="5096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КЛИНИЧНИ ОСОБЕНОСТИ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1142976" y="1571612"/>
            <a:ext cx="7143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Инкубационен период 15-60 дни (като хепатит А)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Завършва с оздравяване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90% от случаите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80% от заболелите бременни жени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Фулминантно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протичане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10% от заболелите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20% от заболелите бременни жени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хронифицира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14546" y="2643182"/>
            <a:ext cx="5064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ХРОНИЧНИ ХЕПАТИТИ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428736"/>
            <a:ext cx="8143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дифузно възпаление на черния дроб, което продължава повече от 6 месеца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Етиологична класификация на хроничните хепатити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Хроничен вирусен хепатит (В, В+Д и С)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Автоимунен хепатит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Лекарствено-индуциран хепатит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Неалкохолен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стеатохепатит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Криптогенен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хепатит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928802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Ентерално-трансмисивните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форми на вирусен хепатит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 и хепатит Е) не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хронифицират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Хронифицират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хематогенно-трансмисивните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 хепатит-вирусни инфекции:  НВV, НСV, НВV +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HD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V)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Водят до развитие на цироза, чернодробна недостатъчност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14546" y="4286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ПАТОЛОГОАНАТОМИЧНИ КРИТЕРИИ ЗА ХРОНИЧЕН ХЕПАТИТ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1000100" y="2000240"/>
            <a:ext cx="75724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Некротични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изменения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Възпалителни инфилтрати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мононуклеари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Фиброзиране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Състояние на граничната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ламела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Съвременна класификация (НА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МЕТАV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IR score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Некроинфламаторна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активност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grade)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Степен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(stage)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928794" y="1357298"/>
            <a:ext cx="5705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ЦИРОЗА НА ЧЕРНИЯ ДРОБ</a:t>
            </a:r>
          </a:p>
        </p:txBody>
      </p:sp>
      <p:pic>
        <p:nvPicPr>
          <p:cNvPr id="101378" name="Picture 2" descr="Cirrhosis of the liver | healthdir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8572500" cy="387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71472" y="1071546"/>
            <a:ext cx="8143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Същност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заболяване с ясно определена патологична характеристика, включваща хронично увреждане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некроза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образуване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регенераторни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възли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Цялостно преустройство на чернодробната архитектура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Намалява общата маса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хепатоцити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Възловидна регенерация от останалата маса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повишено производство на колаген 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Разстройва се съдовото русло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57158" y="1857364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Цирозата е краен стадий на голям брой заболявания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Цирозата се определя като компенсирана или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декомпенсирана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според ясно определени критерии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Усложненията при цироза са идентични независимо от етиологията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928662" y="571480"/>
            <a:ext cx="73749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ЕТИОЛОГИЧНА КЛАСИФИКАЦИЯ 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2357430"/>
            <a:ext cx="7929618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Алкохолна цироза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Постхепатитна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цироза – вирусна;  автоимунен хепатит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Цироза при неалкохолен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стеатохепатит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Билиарна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цироза: първична и вторична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Първичен склерозиращ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холангит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PSC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Метаболитни цирози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хемохроматоза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болест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Уилсън-Коновалов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Други: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кардиачна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алфа</a:t>
            </a:r>
            <a:r>
              <a:rPr lang="bg-BG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антрипсинов дефицит,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кистична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фиброза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криптогенна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цироза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214546" y="571480"/>
            <a:ext cx="4751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АЛКОХОЛ И ЧЕРЕН ДРОБ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714488"/>
            <a:ext cx="7429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Алкохолът предизвиква различни хронични увреждания на черния дроб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стеатоза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Алкохолен хепатит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Алкохолна цироза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Алкохолът утежнява увреждането при други заболявания на черния дроб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Хроничен хепатит С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Хемохроматоза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Неалкохолен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стеатохепатит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(NASH)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571604" y="428604"/>
            <a:ext cx="60722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КАРТИНА НА ЧЕРНОДРОБНАТА ЦИРОЗА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71472" y="1928802"/>
            <a:ext cx="8143932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Безсимптомно протичане или с неспецифични оплаквания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 10% се открива случайно или на аутопсия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Специфични симптоми и синдроми за чернодробно заболяване и за алкохолизъм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Уголемен черен дроб в началните стадии; намален в напреднали случаи, плътен, с остър ръб;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спленомегалия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Лабораторни и клинични данни за увредена чернодробна функция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Усложнения – характерни за това заболяване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643042" y="500042"/>
            <a:ext cx="6143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НЕОБХОДИМИ ИЗСЛЕДВАНИЯ </a:t>
            </a:r>
            <a:br>
              <a:rPr lang="bg-BG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ЗА ДИАГНОЗА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500034" y="1857364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Стандартни лабораторни изследвания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Повишени стойности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трансаминазите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ASAT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по-високо от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Повишен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билирубин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холестазни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ензими (ГГТ, АФ)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Понижен общ белтък и албумин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Влошена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хемостаза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понижен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протромбин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Изследвания за уточняване етиологията на цирозата: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хепатитни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маркери,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имунологични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изследвания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643042" y="285728"/>
            <a:ext cx="60722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ГОЛЕМИТЕ УСЛОЖНЕНИЯ </a:t>
            </a:r>
            <a:br>
              <a:rPr lang="bg-BG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НА ЧЕРНОДРОБНАТА ЦИРОЗА</a:t>
            </a:r>
            <a:r>
              <a:rPr lang="bg-BG" sz="2800" b="1" u="sng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1000100" y="1500174"/>
            <a:ext cx="72866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Портална хипертония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Кървене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варици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Спленомегалия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хиперспленен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Асцит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Спонтанен бактериален перитонит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енцефалопатия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Хепаторенален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синдром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Чернодробна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кахексия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Хепатоцелуларен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карцином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714480" y="428604"/>
            <a:ext cx="6000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КЛИНИЧНА КЛАСИФИКАЦИЯ НА ЦИРОЗАТА (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CHILD)</a:t>
            </a: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oup 579"/>
          <p:cNvGraphicFramePr>
            <a:graphicFrameLocks/>
          </p:cNvGraphicFramePr>
          <p:nvPr/>
        </p:nvGraphicFramePr>
        <p:xfrm>
          <a:off x="755650" y="1557338"/>
          <a:ext cx="7704138" cy="4710748"/>
        </p:xfrm>
        <a:graphic>
          <a:graphicData uri="http://schemas.openxmlformats.org/drawingml/2006/table">
            <a:tbl>
              <a:tblPr/>
              <a:tblGrid>
                <a:gridCol w="1808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40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ЕДИНИЦИ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ТОЧКА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ТОЧКИ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ТОЧКИ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БИЛИРУБИН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mmol/l</a:t>
                      </a:r>
                      <a:endParaRPr kumimoji="0" lang="bg-BG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 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34 - 51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над 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АЛБУМИН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g/l</a:t>
                      </a:r>
                      <a:endParaRPr kumimoji="0" lang="bg-BG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над 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30 - 35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ПРОТРОМБИН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INR</a:t>
                      </a:r>
                      <a:endParaRPr kumimoji="0" lang="bg-BG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 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1,7 – 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над 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АСЦИТ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няма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контролируем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неконтролируем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ЕНЦЕФАЛОПАТИЯ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Няма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минимална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изявена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525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 A – 5-6 </a:t>
                      </a:r>
                      <a:r>
                        <a:rPr kumimoji="0" 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точки;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 B – 7-9</a:t>
                      </a:r>
                      <a:r>
                        <a:rPr kumimoji="0" 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точки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 C – 10-15</a:t>
                      </a:r>
                      <a:r>
                        <a:rPr kumimoji="0" 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точки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428860" y="207167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ЖЛЪЧНО-КАМЕННА БОЛЕСТ</a:t>
            </a:r>
            <a:br>
              <a:rPr lang="bg-BG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(ХОЛЕЛИТИАЗА)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1428736"/>
            <a:ext cx="75009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Етиология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патогенеза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нарушен състав на жлъчката</a:t>
            </a: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Два вида камъни: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холестеролови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(80%) и пигментни (20%)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Честота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холелитиазата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Най-честото заболяване на жлъчната система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По-често у жени; зачестява с възрастта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 Средна Европа 20-25% по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аутопсионни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данни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428860" y="500042"/>
            <a:ext cx="4823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latin typeface="Times New Roman" pitchFamily="18" charset="0"/>
                <a:cs typeface="Times New Roman" pitchFamily="18" charset="0"/>
              </a:rPr>
              <a:t>КЛИНИЧНА КАРТИНА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785786" y="1500174"/>
            <a:ext cx="72152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Холелитиазата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протича безсимптомно (“безмълвен свидетел на друго заболяване”)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Симптоми се появяват в два случая: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Възпаление на мехура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Навлизане 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конкремент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в д.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цистикус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в д.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холедохус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Провокиращи фактори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Мазна храна, но може и обичайна храна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Голямо количество храна след продължителна гладна пауза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85786" y="928670"/>
            <a:ext cx="73581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Жлъчна болка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– не е колика, 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висцерална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болка – силна, постоянна и продължителна; чувство на пълнота и тежест в корема</a:t>
            </a:r>
          </a:p>
          <a:p>
            <a:pPr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Локализация –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или дясно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подребрие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Ирадиация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рядко (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френикус-синдром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Гадене и повръщане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Продължителност 30 мин. до няколко часа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Явява се няколко часа след нахранване; нощем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Често преминава спонтанно – постепенно или изведнъж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571480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Физикална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находка – оскъдна при неусложнена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холелитиаза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При жлъчна болка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Болният е неспокоен, не може да си намери място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Езикът може да е обложен;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суховат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Коремът е мек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Слаба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палпаторна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болезненост в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епигастриума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и дясно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подребрие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Перисталтика запазена</a:t>
            </a:r>
          </a:p>
          <a:p>
            <a:pPr lvl="1">
              <a:buFont typeface="Wingdings" pitchFamily="2" charset="2"/>
              <a:buChar char="§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Жлъчният мехур може да се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палпира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хидропс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4348" y="642918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ЕХОГРАФИЯ – НОРМАЛЕН ЖЛЪЧЕН МЕХУР И</a:t>
            </a:r>
            <a:br>
              <a:rPr lang="bg-BG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ЖЛЪЧЕН МЕХУР С КОНКРЕМЕНТ</a:t>
            </a:r>
          </a:p>
        </p:txBody>
      </p:sp>
      <p:pic>
        <p:nvPicPr>
          <p:cNvPr id="5" name="Picture 4" descr="gb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71604" y="1928802"/>
            <a:ext cx="6408738" cy="4110055"/>
          </a:xfr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GASTROENTEROLOGY &amp; HEPATOLOGY - Fortis Hospital Kang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7620000" cy="333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авоъгълник 4"/>
          <p:cNvSpPr/>
          <p:nvPr/>
        </p:nvSpPr>
        <p:spPr>
          <a:xfrm>
            <a:off x="642910" y="4357694"/>
            <a:ext cx="8191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Благодаря за вниманието!</a:t>
            </a:r>
            <a:endParaRPr lang="bg-BG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5676</Words>
  <Application>Microsoft Office PowerPoint</Application>
  <PresentationFormat>Презентация на цял екран (4:3)</PresentationFormat>
  <Paragraphs>1173</Paragraphs>
  <Slides>135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135</vt:i4>
      </vt:variant>
    </vt:vector>
  </HeadingPairs>
  <TitlesOfParts>
    <vt:vector size="140" baseType="lpstr">
      <vt:lpstr>Arial</vt:lpstr>
      <vt:lpstr>Calibri</vt:lpstr>
      <vt:lpstr>Times New Roman</vt:lpstr>
      <vt:lpstr>Wingdings</vt:lpstr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Пламен Нистеров</dc:creator>
  <cp:lastModifiedBy>fandango</cp:lastModifiedBy>
  <cp:revision>28</cp:revision>
  <dcterms:created xsi:type="dcterms:W3CDTF">2020-10-06T15:59:38Z</dcterms:created>
  <dcterms:modified xsi:type="dcterms:W3CDTF">2022-10-20T09:48:23Z</dcterms:modified>
</cp:coreProperties>
</file>