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68" r:id="rId4"/>
    <p:sldId id="269" r:id="rId5"/>
    <p:sldId id="270" r:id="rId6"/>
    <p:sldId id="271" r:id="rId7"/>
    <p:sldId id="272" r:id="rId8"/>
    <p:sldId id="273" r:id="rId9"/>
    <p:sldId id="275" r:id="rId10"/>
    <p:sldId id="274" r:id="rId11"/>
    <p:sldId id="257" r:id="rId12"/>
    <p:sldId id="258" r:id="rId13"/>
    <p:sldId id="260" r:id="rId14"/>
    <p:sldId id="280" r:id="rId15"/>
    <p:sldId id="262" r:id="rId16"/>
    <p:sldId id="263" r:id="rId17"/>
    <p:sldId id="259" r:id="rId18"/>
    <p:sldId id="264" r:id="rId19"/>
    <p:sldId id="265" r:id="rId20"/>
    <p:sldId id="279" r:id="rId21"/>
    <p:sldId id="266" r:id="rId22"/>
    <p:sldId id="267" r:id="rId2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24.4.2023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Патология на щитовидна жлеза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88EDA098-40A1-B323-6FE8-68774F023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043" y="14463"/>
            <a:ext cx="91440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Щитовидна жлеза (</a:t>
            </a:r>
            <a:r>
              <a:rPr lang="en-US" dirty="0" err="1"/>
              <a:t>glandula</a:t>
            </a:r>
            <a:r>
              <a:rPr lang="en-US" dirty="0"/>
              <a:t> </a:t>
            </a:r>
            <a:r>
              <a:rPr lang="en-US" dirty="0" err="1"/>
              <a:t>thyreoidea</a:t>
            </a:r>
            <a:r>
              <a:rPr lang="bg-BG" dirty="0"/>
              <a:t>)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764704"/>
            <a:ext cx="5842992" cy="6093296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се </a:t>
            </a:r>
            <a:r>
              <a:rPr lang="ru-RU" dirty="0" err="1"/>
              <a:t>намира</a:t>
            </a:r>
            <a:r>
              <a:rPr lang="ru-RU" dirty="0"/>
              <a:t> в </a:t>
            </a:r>
            <a:r>
              <a:rPr lang="ru-RU" dirty="0" err="1"/>
              <a:t>предната</a:t>
            </a:r>
            <a:r>
              <a:rPr lang="ru-RU" dirty="0"/>
              <a:t> част на </a:t>
            </a:r>
            <a:r>
              <a:rPr lang="ru-RU" dirty="0" err="1"/>
              <a:t>шията</a:t>
            </a:r>
            <a:r>
              <a:rPr lang="ru-RU" dirty="0"/>
              <a:t> и е </a:t>
            </a:r>
            <a:r>
              <a:rPr lang="ru-RU" dirty="0" err="1"/>
              <a:t>най</a:t>
            </a:r>
            <a:r>
              <a:rPr lang="ru-RU" dirty="0"/>
              <a:t> – </a:t>
            </a:r>
            <a:r>
              <a:rPr lang="ru-RU" dirty="0" err="1"/>
              <a:t>голямата</a:t>
            </a:r>
            <a:r>
              <a:rPr lang="ru-RU" dirty="0"/>
              <a:t> </a:t>
            </a:r>
            <a:r>
              <a:rPr lang="ru-RU" dirty="0" err="1"/>
              <a:t>ендоĸринна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в </a:t>
            </a:r>
            <a:r>
              <a:rPr lang="ru-RU" dirty="0" err="1"/>
              <a:t>човешкия</a:t>
            </a:r>
            <a:r>
              <a:rPr lang="ru-RU" dirty="0"/>
              <a:t> </a:t>
            </a:r>
            <a:r>
              <a:rPr lang="ru-RU" dirty="0" err="1"/>
              <a:t>организъм</a:t>
            </a:r>
            <a:r>
              <a:rPr lang="ru-RU" dirty="0"/>
              <a:t>. </a:t>
            </a:r>
            <a:endParaRPr lang="en-US" dirty="0"/>
          </a:p>
          <a:p>
            <a:r>
              <a:rPr lang="ru-RU" dirty="0" err="1"/>
              <a:t>Позицията</a:t>
            </a:r>
            <a:r>
              <a:rPr lang="ru-RU" dirty="0"/>
              <a:t> на </a:t>
            </a:r>
            <a:r>
              <a:rPr lang="ru-RU" dirty="0" err="1"/>
              <a:t>жлезата</a:t>
            </a:r>
            <a:r>
              <a:rPr lang="ru-RU" dirty="0"/>
              <a:t> е </a:t>
            </a:r>
            <a:r>
              <a:rPr lang="ru-RU" dirty="0" err="1"/>
              <a:t>такава</a:t>
            </a:r>
            <a:r>
              <a:rPr lang="ru-RU" dirty="0"/>
              <a:t>, че при </a:t>
            </a:r>
            <a:r>
              <a:rPr lang="ru-RU" dirty="0" err="1"/>
              <a:t>увеличаването</a:t>
            </a:r>
            <a:r>
              <a:rPr lang="ru-RU" dirty="0"/>
              <a:t> ѝ </a:t>
            </a:r>
            <a:r>
              <a:rPr lang="ru-RU" dirty="0" err="1"/>
              <a:t>може</a:t>
            </a:r>
            <a:r>
              <a:rPr lang="ru-RU" dirty="0"/>
              <a:t> да се получи </a:t>
            </a:r>
            <a:r>
              <a:rPr lang="ru-RU" dirty="0" err="1"/>
              <a:t>притисĸане</a:t>
            </a:r>
            <a:r>
              <a:rPr lang="ru-RU" dirty="0"/>
              <a:t> на </a:t>
            </a:r>
            <a:r>
              <a:rPr lang="ru-RU" dirty="0" err="1"/>
              <a:t>гълтача</a:t>
            </a:r>
            <a:r>
              <a:rPr lang="ru-RU" dirty="0"/>
              <a:t> и </a:t>
            </a:r>
            <a:r>
              <a:rPr lang="ru-RU" dirty="0" err="1"/>
              <a:t>хранопровода</a:t>
            </a:r>
            <a:r>
              <a:rPr lang="ru-RU" dirty="0"/>
              <a:t>.</a:t>
            </a:r>
            <a:endParaRPr lang="en-US" dirty="0"/>
          </a:p>
          <a:p>
            <a:r>
              <a:rPr lang="ru-RU" dirty="0"/>
              <a:t>Отстрани на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</a:t>
            </a:r>
            <a:r>
              <a:rPr lang="ru-RU" dirty="0" err="1"/>
              <a:t>минават</a:t>
            </a:r>
            <a:r>
              <a:rPr lang="ru-RU" dirty="0"/>
              <a:t> </a:t>
            </a:r>
            <a:r>
              <a:rPr lang="ru-RU" dirty="0" err="1"/>
              <a:t>важни</a:t>
            </a:r>
            <a:r>
              <a:rPr lang="ru-RU" dirty="0"/>
              <a:t> </a:t>
            </a:r>
            <a:r>
              <a:rPr lang="ru-RU" dirty="0" err="1"/>
              <a:t>съдове</a:t>
            </a:r>
            <a:r>
              <a:rPr lang="en-US" dirty="0"/>
              <a:t>, </a:t>
            </a:r>
            <a:r>
              <a:rPr lang="bg-BG" dirty="0"/>
              <a:t>снабдяващи с кръв</a:t>
            </a:r>
            <a:r>
              <a:rPr lang="ru-RU" dirty="0"/>
              <a:t> </a:t>
            </a:r>
            <a:r>
              <a:rPr lang="ru-RU" dirty="0" err="1"/>
              <a:t>главата</a:t>
            </a:r>
            <a:r>
              <a:rPr lang="ru-RU" dirty="0"/>
              <a:t> и </a:t>
            </a:r>
            <a:r>
              <a:rPr lang="ru-RU" dirty="0" err="1"/>
              <a:t>мозъĸа</a:t>
            </a:r>
            <a:r>
              <a:rPr lang="ru-RU" dirty="0"/>
              <a:t>.</a:t>
            </a:r>
          </a:p>
          <a:p>
            <a:r>
              <a:rPr lang="ru-RU" dirty="0" err="1"/>
              <a:t>Ролята</a:t>
            </a:r>
            <a:r>
              <a:rPr lang="ru-RU" dirty="0"/>
              <a:t> на ЩЖ е </a:t>
            </a:r>
            <a:r>
              <a:rPr lang="ru-RU" dirty="0" err="1"/>
              <a:t>ключова</a:t>
            </a:r>
            <a:r>
              <a:rPr lang="ru-RU" dirty="0"/>
              <a:t> за </a:t>
            </a:r>
            <a:r>
              <a:rPr lang="ru-RU" dirty="0" err="1"/>
              <a:t>основния</a:t>
            </a:r>
            <a:r>
              <a:rPr lang="ru-RU" dirty="0"/>
              <a:t> </a:t>
            </a:r>
            <a:r>
              <a:rPr lang="ru-RU" dirty="0" err="1"/>
              <a:t>метаболизъм</a:t>
            </a:r>
            <a:r>
              <a:rPr lang="ru-RU" dirty="0"/>
              <a:t>, </a:t>
            </a:r>
            <a:r>
              <a:rPr lang="ru-RU" dirty="0" err="1"/>
              <a:t>кислородната</a:t>
            </a:r>
            <a:r>
              <a:rPr lang="ru-RU" dirty="0"/>
              <a:t> </a:t>
            </a:r>
            <a:r>
              <a:rPr lang="ru-RU" dirty="0" err="1"/>
              <a:t>консумация</a:t>
            </a:r>
            <a:r>
              <a:rPr lang="ru-RU" dirty="0"/>
              <a:t>, </a:t>
            </a:r>
            <a:r>
              <a:rPr lang="ru-RU" dirty="0" err="1"/>
              <a:t>енергийния</a:t>
            </a:r>
            <a:r>
              <a:rPr lang="ru-RU" dirty="0"/>
              <a:t> баланс, </a:t>
            </a:r>
            <a:r>
              <a:rPr lang="ru-RU" dirty="0" err="1"/>
              <a:t>производството</a:t>
            </a:r>
            <a:r>
              <a:rPr lang="ru-RU" dirty="0"/>
              <a:t> на </a:t>
            </a:r>
            <a:r>
              <a:rPr lang="ru-RU" dirty="0" err="1"/>
              <a:t>топлина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.</a:t>
            </a:r>
          </a:p>
          <a:p>
            <a:r>
              <a:rPr lang="ru-RU" dirty="0" err="1"/>
              <a:t>Влошено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на </a:t>
            </a:r>
            <a:r>
              <a:rPr lang="ru-RU" dirty="0" err="1"/>
              <a:t>жлезата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 err="1"/>
              <a:t>промяна</a:t>
            </a:r>
            <a:r>
              <a:rPr lang="ru-RU" dirty="0"/>
              <a:t> в </a:t>
            </a:r>
            <a:r>
              <a:rPr lang="ru-RU" dirty="0" err="1"/>
              <a:t>обмяната</a:t>
            </a:r>
            <a:r>
              <a:rPr lang="ru-RU" dirty="0"/>
              <a:t> на </a:t>
            </a:r>
            <a:r>
              <a:rPr lang="ru-RU" dirty="0" err="1"/>
              <a:t>веществата</a:t>
            </a:r>
            <a:r>
              <a:rPr lang="ru-RU" dirty="0"/>
              <a:t>, </a:t>
            </a:r>
            <a:r>
              <a:rPr lang="ru-RU" dirty="0" err="1"/>
              <a:t>храносмилането</a:t>
            </a:r>
            <a:r>
              <a:rPr lang="ru-RU" dirty="0"/>
              <a:t>, </a:t>
            </a:r>
            <a:r>
              <a:rPr lang="ru-RU" dirty="0" err="1"/>
              <a:t>апетита</a:t>
            </a:r>
            <a:r>
              <a:rPr lang="ru-RU" dirty="0"/>
              <a:t>, </a:t>
            </a:r>
            <a:r>
              <a:rPr lang="ru-RU" dirty="0" err="1"/>
              <a:t>ĸожата</a:t>
            </a:r>
            <a:r>
              <a:rPr lang="ru-RU" dirty="0"/>
              <a:t>, </a:t>
            </a:r>
            <a:r>
              <a:rPr lang="ru-RU" dirty="0" err="1"/>
              <a:t>ĸосата</a:t>
            </a:r>
            <a:r>
              <a:rPr lang="ru-RU" dirty="0"/>
              <a:t> и т.н.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417638"/>
            <a:ext cx="3419872" cy="299085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4408488"/>
            <a:ext cx="3799946" cy="244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953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Гуша</a:t>
            </a:r>
            <a:r>
              <a:rPr lang="en-US" b="1" dirty="0"/>
              <a:t>(</a:t>
            </a:r>
            <a:r>
              <a:rPr lang="en-US" b="1" dirty="0" err="1"/>
              <a:t>struma</a:t>
            </a:r>
            <a:r>
              <a:rPr lang="en-US" b="1" dirty="0"/>
              <a:t>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112568"/>
          </a:xfrm>
        </p:spPr>
        <p:txBody>
          <a:bodyPr>
            <a:normAutofit fontScale="85000" lnSpcReduction="20000"/>
          </a:bodyPr>
          <a:lstStyle/>
          <a:p>
            <a:r>
              <a:rPr lang="bg-BG" dirty="0"/>
              <a:t>У</a:t>
            </a:r>
            <a:r>
              <a:rPr lang="ru-RU" dirty="0" err="1"/>
              <a:t>величение</a:t>
            </a:r>
            <a:r>
              <a:rPr lang="ru-RU" dirty="0"/>
              <a:t> на 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не се </a:t>
            </a:r>
            <a:r>
              <a:rPr lang="ru-RU" dirty="0" err="1"/>
              <a:t>дължи</a:t>
            </a:r>
            <a:r>
              <a:rPr lang="ru-RU" dirty="0"/>
              <a:t> на </a:t>
            </a:r>
            <a:r>
              <a:rPr lang="ru-RU" dirty="0" err="1"/>
              <a:t>възпалителни</a:t>
            </a:r>
            <a:r>
              <a:rPr lang="ru-RU" dirty="0"/>
              <a:t>, </a:t>
            </a:r>
            <a:r>
              <a:rPr lang="ru-RU" dirty="0" err="1"/>
              <a:t>кистични</a:t>
            </a:r>
            <a:r>
              <a:rPr lang="ru-RU" dirty="0"/>
              <a:t> или </a:t>
            </a:r>
            <a:r>
              <a:rPr lang="ru-RU" dirty="0" err="1"/>
              <a:t>ракови</a:t>
            </a:r>
            <a:r>
              <a:rPr lang="ru-RU" dirty="0"/>
              <a:t> </a:t>
            </a:r>
            <a:r>
              <a:rPr lang="ru-RU" dirty="0" err="1"/>
              <a:t>образувания</a:t>
            </a:r>
            <a:r>
              <a:rPr lang="ru-RU" dirty="0"/>
              <a:t>. </a:t>
            </a:r>
          </a:p>
          <a:p>
            <a:r>
              <a:rPr lang="ru-RU" dirty="0" err="1"/>
              <a:t>Едно</a:t>
            </a:r>
            <a:r>
              <a:rPr lang="ru-RU" dirty="0"/>
              <a:t> от </a:t>
            </a:r>
            <a:r>
              <a:rPr lang="ru-RU" dirty="0" err="1"/>
              <a:t>най-разпространените</a:t>
            </a:r>
            <a:r>
              <a:rPr lang="ru-RU" dirty="0"/>
              <a:t> </a:t>
            </a:r>
            <a:r>
              <a:rPr lang="ru-RU" u="sng" dirty="0" err="1"/>
              <a:t>ендокринни</a:t>
            </a:r>
            <a:r>
              <a:rPr lang="ru-RU" u="sng" dirty="0"/>
              <a:t> </a:t>
            </a:r>
            <a:r>
              <a:rPr lang="ru-RU" u="sng" dirty="0" err="1"/>
              <a:t>заболявания</a:t>
            </a:r>
            <a:r>
              <a:rPr lang="ru-RU" dirty="0"/>
              <a:t>. </a:t>
            </a:r>
          </a:p>
          <a:p>
            <a:r>
              <a:rPr lang="ru-RU" dirty="0" err="1"/>
              <a:t>Обикновено</a:t>
            </a:r>
            <a:r>
              <a:rPr lang="ru-RU" dirty="0"/>
              <a:t> е </a:t>
            </a:r>
            <a:r>
              <a:rPr lang="ru-RU" dirty="0" err="1"/>
              <a:t>безболезнена</a:t>
            </a:r>
            <a:r>
              <a:rPr lang="ru-RU" dirty="0"/>
              <a:t>, но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</a:t>
            </a:r>
            <a:r>
              <a:rPr lang="ru-RU" dirty="0" err="1"/>
              <a:t>увеличи</a:t>
            </a:r>
            <a:r>
              <a:rPr lang="ru-RU" dirty="0"/>
              <a:t> </a:t>
            </a:r>
            <a:r>
              <a:rPr lang="ru-RU" dirty="0" err="1"/>
              <a:t>значително</a:t>
            </a:r>
            <a:r>
              <a:rPr lang="ru-RU" dirty="0"/>
              <a:t> размера си,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предизвика</a:t>
            </a:r>
            <a:r>
              <a:rPr lang="ru-RU" dirty="0"/>
              <a:t> </a:t>
            </a:r>
            <a:r>
              <a:rPr lang="ru-RU" dirty="0" err="1"/>
              <a:t>болка</a:t>
            </a:r>
            <a:r>
              <a:rPr lang="ru-RU" dirty="0"/>
              <a:t> и дискомфорт. </a:t>
            </a:r>
          </a:p>
          <a:p>
            <a:r>
              <a:rPr lang="ru-RU" dirty="0" err="1"/>
              <a:t>Може</a:t>
            </a:r>
            <a:r>
              <a:rPr lang="ru-RU" dirty="0"/>
              <a:t> да е </a:t>
            </a:r>
            <a:r>
              <a:rPr lang="ru-RU" dirty="0" err="1"/>
              <a:t>налице</a:t>
            </a:r>
            <a:r>
              <a:rPr lang="bg-BG" dirty="0"/>
              <a:t>:</a:t>
            </a:r>
          </a:p>
          <a:p>
            <a:pPr lvl="1"/>
            <a:r>
              <a:rPr lang="ru-RU" dirty="0" err="1"/>
              <a:t>нормална</a:t>
            </a:r>
            <a:r>
              <a:rPr lang="ru-RU" dirty="0"/>
              <a:t> функция на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; </a:t>
            </a:r>
          </a:p>
          <a:p>
            <a:pPr lvl="1"/>
            <a:r>
              <a:rPr lang="ru-RU" dirty="0"/>
              <a:t>увеличена функция /</a:t>
            </a:r>
            <a:r>
              <a:rPr lang="ru-RU" dirty="0" err="1">
                <a:solidFill>
                  <a:srgbClr val="FF0000"/>
                </a:solidFill>
              </a:rPr>
              <a:t>хипертиреоидизъм</a:t>
            </a:r>
            <a:r>
              <a:rPr lang="ru-RU" dirty="0"/>
              <a:t>/</a:t>
            </a:r>
          </a:p>
          <a:p>
            <a:pPr lvl="1"/>
            <a:r>
              <a:rPr lang="ru-RU" dirty="0" err="1"/>
              <a:t>намалена</a:t>
            </a:r>
            <a:r>
              <a:rPr lang="ru-RU" dirty="0"/>
              <a:t> функция /</a:t>
            </a:r>
            <a:r>
              <a:rPr lang="ru-RU" dirty="0" err="1">
                <a:solidFill>
                  <a:srgbClr val="FF0000"/>
                </a:solidFill>
              </a:rPr>
              <a:t>хипотиреоидизъм</a:t>
            </a:r>
            <a:r>
              <a:rPr lang="ru-RU" dirty="0"/>
              <a:t>/. </a:t>
            </a:r>
          </a:p>
          <a:p>
            <a:r>
              <a:rPr lang="ru-RU" dirty="0"/>
              <a:t>Сама по себе си </a:t>
            </a:r>
            <a:r>
              <a:rPr lang="ru-RU" dirty="0" err="1"/>
              <a:t>гушата</a:t>
            </a:r>
            <a:r>
              <a:rPr lang="ru-RU" dirty="0"/>
              <a:t> е индикатор за </a:t>
            </a:r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състояние</a:t>
            </a:r>
            <a:r>
              <a:rPr lang="ru-RU" dirty="0"/>
              <a:t> в организма, </a:t>
            </a:r>
            <a:r>
              <a:rPr lang="ru-RU" dirty="0" err="1"/>
              <a:t>което</a:t>
            </a:r>
            <a:r>
              <a:rPr lang="ru-RU" dirty="0"/>
              <a:t> кара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да </a:t>
            </a:r>
            <a:r>
              <a:rPr lang="ru-RU" dirty="0" err="1"/>
              <a:t>увеличи</a:t>
            </a:r>
            <a:r>
              <a:rPr lang="ru-RU" dirty="0"/>
              <a:t> размера си.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39609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Причини за гуша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Една</a:t>
            </a:r>
            <a:r>
              <a:rPr lang="ru-RU" dirty="0"/>
              <a:t> от </a:t>
            </a:r>
            <a:r>
              <a:rPr lang="ru-RU" dirty="0" err="1"/>
              <a:t>най-често</a:t>
            </a:r>
            <a:r>
              <a:rPr lang="ru-RU" dirty="0"/>
              <a:t> </a:t>
            </a:r>
            <a:r>
              <a:rPr lang="ru-RU" dirty="0" err="1"/>
              <a:t>срещаните</a:t>
            </a:r>
            <a:r>
              <a:rPr lang="ru-RU" dirty="0"/>
              <a:t> причини за </a:t>
            </a:r>
            <a:r>
              <a:rPr lang="ru-RU" dirty="0" err="1"/>
              <a:t>появата</a:t>
            </a:r>
            <a:r>
              <a:rPr lang="ru-RU" dirty="0"/>
              <a:t> на </a:t>
            </a:r>
            <a:r>
              <a:rPr lang="ru-RU" dirty="0" err="1"/>
              <a:t>гушата</a:t>
            </a:r>
            <a:r>
              <a:rPr lang="ru-RU" dirty="0"/>
              <a:t> е </a:t>
            </a:r>
            <a:r>
              <a:rPr lang="ru-RU" dirty="0" err="1"/>
              <a:t>неправилния</a:t>
            </a:r>
            <a:r>
              <a:rPr lang="ru-RU" dirty="0"/>
              <a:t> (</a:t>
            </a:r>
            <a:r>
              <a:rPr lang="ru-RU" dirty="0" err="1"/>
              <a:t>недостатъчен</a:t>
            </a:r>
            <a:r>
              <a:rPr lang="ru-RU" dirty="0"/>
              <a:t>) прием на йод. </a:t>
            </a:r>
          </a:p>
          <a:p>
            <a:pPr lvl="1"/>
            <a:r>
              <a:rPr lang="ru-RU" dirty="0" err="1"/>
              <a:t>Главната</a:t>
            </a:r>
            <a:r>
              <a:rPr lang="ru-RU" dirty="0"/>
              <a:t> функция на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е </a:t>
            </a:r>
            <a:r>
              <a:rPr lang="ru-RU" dirty="0" err="1"/>
              <a:t>извличането</a:t>
            </a:r>
            <a:r>
              <a:rPr lang="ru-RU" dirty="0"/>
              <a:t> на йод от </a:t>
            </a:r>
            <a:r>
              <a:rPr lang="ru-RU" dirty="0" err="1"/>
              <a:t>кръвта</a:t>
            </a:r>
            <a:r>
              <a:rPr lang="ru-RU" dirty="0"/>
              <a:t>, благодарение на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произвежда</a:t>
            </a:r>
            <a:r>
              <a:rPr lang="ru-RU" dirty="0"/>
              <a:t> </a:t>
            </a:r>
            <a:r>
              <a:rPr lang="ru-RU" dirty="0" err="1"/>
              <a:t>щитовидните</a:t>
            </a:r>
            <a:r>
              <a:rPr lang="ru-RU" dirty="0"/>
              <a:t> </a:t>
            </a:r>
            <a:r>
              <a:rPr lang="ru-RU" dirty="0" err="1"/>
              <a:t>хормони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Когато</a:t>
            </a:r>
            <a:r>
              <a:rPr lang="ru-RU" dirty="0"/>
              <a:t> в </a:t>
            </a:r>
            <a:r>
              <a:rPr lang="ru-RU" dirty="0" err="1"/>
              <a:t>тялото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дефицит на йод, </a:t>
            </a:r>
            <a:r>
              <a:rPr lang="ru-RU" dirty="0" err="1"/>
              <a:t>човекът</a:t>
            </a:r>
            <a:r>
              <a:rPr lang="ru-RU" dirty="0"/>
              <a:t> страда от </a:t>
            </a:r>
            <a:r>
              <a:rPr lang="ru-RU" dirty="0" err="1"/>
              <a:t>хипотиреидизъм</a:t>
            </a:r>
            <a:r>
              <a:rPr lang="ru-RU" dirty="0"/>
              <a:t>. </a:t>
            </a:r>
          </a:p>
          <a:p>
            <a:pPr lvl="1"/>
            <a:r>
              <a:rPr lang="ru-RU" dirty="0" err="1"/>
              <a:t>Мозъкът</a:t>
            </a:r>
            <a:r>
              <a:rPr lang="ru-RU" dirty="0"/>
              <a:t> </a:t>
            </a:r>
            <a:r>
              <a:rPr lang="ru-RU" dirty="0" err="1"/>
              <a:t>разпознава</a:t>
            </a:r>
            <a:r>
              <a:rPr lang="ru-RU" dirty="0"/>
              <a:t> </a:t>
            </a:r>
            <a:r>
              <a:rPr lang="ru-RU" dirty="0" err="1"/>
              <a:t>ниското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на </a:t>
            </a:r>
            <a:r>
              <a:rPr lang="ru-RU" dirty="0" err="1"/>
              <a:t>щитовидните</a:t>
            </a:r>
            <a:r>
              <a:rPr lang="ru-RU" dirty="0"/>
              <a:t> </a:t>
            </a:r>
            <a:r>
              <a:rPr lang="ru-RU" dirty="0" err="1"/>
              <a:t>хормони</a:t>
            </a:r>
            <a:r>
              <a:rPr lang="ru-RU" dirty="0"/>
              <a:t> и праща </a:t>
            </a:r>
            <a:r>
              <a:rPr lang="ru-RU" dirty="0" err="1"/>
              <a:t>сигнали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- щитовиден </a:t>
            </a:r>
            <a:r>
              <a:rPr lang="ru-RU" dirty="0" err="1"/>
              <a:t>стимулиращ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(ТСХ). </a:t>
            </a:r>
          </a:p>
          <a:p>
            <a:pPr lvl="1"/>
            <a:r>
              <a:rPr lang="ru-RU" dirty="0"/>
              <a:t>ТСХ </a:t>
            </a:r>
            <a:r>
              <a:rPr lang="ru-RU" dirty="0" err="1"/>
              <a:t>стимулира</a:t>
            </a:r>
            <a:r>
              <a:rPr lang="ru-RU" dirty="0"/>
              <a:t> </a:t>
            </a:r>
            <a:r>
              <a:rPr lang="ru-RU" dirty="0" err="1"/>
              <a:t>жлезата</a:t>
            </a:r>
            <a:r>
              <a:rPr lang="ru-RU" dirty="0"/>
              <a:t> да </a:t>
            </a:r>
            <a:r>
              <a:rPr lang="ru-RU" dirty="0" err="1"/>
              <a:t>произвежда</a:t>
            </a:r>
            <a:r>
              <a:rPr lang="ru-RU" dirty="0"/>
              <a:t> </a:t>
            </a:r>
            <a:r>
              <a:rPr lang="ru-RU" dirty="0" err="1"/>
              <a:t>щитовидните</a:t>
            </a:r>
            <a:r>
              <a:rPr lang="ru-RU" dirty="0"/>
              <a:t> </a:t>
            </a:r>
            <a:r>
              <a:rPr lang="ru-RU" dirty="0" err="1"/>
              <a:t>хормони</a:t>
            </a:r>
            <a:r>
              <a:rPr lang="ru-RU" dirty="0"/>
              <a:t>, в </a:t>
            </a:r>
            <a:r>
              <a:rPr lang="ru-RU" dirty="0" err="1"/>
              <a:t>резултат</a:t>
            </a:r>
            <a:r>
              <a:rPr lang="ru-RU" dirty="0"/>
              <a:t> от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започва</a:t>
            </a:r>
            <a:r>
              <a:rPr lang="ru-RU" dirty="0"/>
              <a:t> да </a:t>
            </a:r>
            <a:r>
              <a:rPr lang="ru-RU" dirty="0" err="1"/>
              <a:t>увеличава</a:t>
            </a:r>
            <a:r>
              <a:rPr lang="ru-RU" dirty="0"/>
              <a:t> </a:t>
            </a:r>
            <a:r>
              <a:rPr lang="ru-RU" dirty="0" err="1"/>
              <a:t>своите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46667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404664"/>
            <a:ext cx="9036496" cy="5721499"/>
          </a:xfrm>
        </p:spPr>
        <p:txBody>
          <a:bodyPr>
            <a:normAutofit/>
          </a:bodyPr>
          <a:lstStyle/>
          <a:p>
            <a:pPr fontAlgn="base"/>
            <a:r>
              <a:rPr lang="ru-RU" dirty="0" err="1"/>
              <a:t>Тироидът</a:t>
            </a:r>
            <a:r>
              <a:rPr lang="ru-RU" dirty="0"/>
              <a:t> на </a:t>
            </a:r>
            <a:r>
              <a:rPr lang="ru-RU" dirty="0" err="1"/>
              <a:t>Хашимото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е много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срещана</a:t>
            </a:r>
            <a:r>
              <a:rPr lang="ru-RU" dirty="0"/>
              <a:t> причина за </a:t>
            </a:r>
            <a:r>
              <a:rPr lang="ru-RU" dirty="0" err="1"/>
              <a:t>появата</a:t>
            </a:r>
            <a:r>
              <a:rPr lang="ru-RU" dirty="0"/>
              <a:t> на </a:t>
            </a:r>
            <a:r>
              <a:rPr lang="ru-RU" b="1" dirty="0" err="1"/>
              <a:t>гуша</a:t>
            </a:r>
            <a:r>
              <a:rPr lang="ru-RU" dirty="0"/>
              <a:t>. </a:t>
            </a:r>
          </a:p>
          <a:p>
            <a:pPr lvl="1" fontAlgn="base"/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автоимунно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</a:t>
            </a:r>
            <a:r>
              <a:rPr lang="ru-RU" dirty="0" err="1"/>
              <a:t>водещо</a:t>
            </a:r>
            <a:r>
              <a:rPr lang="ru-RU" dirty="0"/>
              <a:t> до деструкция на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, </a:t>
            </a:r>
            <a:r>
              <a:rPr lang="ru-RU" dirty="0" err="1"/>
              <a:t>провокирана</a:t>
            </a:r>
            <a:r>
              <a:rPr lang="ru-RU" dirty="0"/>
              <a:t> от </a:t>
            </a:r>
            <a:r>
              <a:rPr lang="ru-RU" dirty="0" err="1"/>
              <a:t>самата</a:t>
            </a:r>
            <a:r>
              <a:rPr lang="ru-RU" dirty="0"/>
              <a:t> </a:t>
            </a:r>
            <a:r>
              <a:rPr lang="ru-RU" dirty="0" err="1"/>
              <a:t>имунна</a:t>
            </a:r>
            <a:r>
              <a:rPr lang="ru-RU" dirty="0"/>
              <a:t> система.</a:t>
            </a:r>
          </a:p>
          <a:p>
            <a:pPr lvl="1" fontAlgn="base"/>
            <a:r>
              <a:rPr lang="ru-RU" dirty="0" err="1"/>
              <a:t>Колкото</a:t>
            </a:r>
            <a:r>
              <a:rPr lang="ru-RU" dirty="0"/>
              <a:t> </a:t>
            </a:r>
            <a:r>
              <a:rPr lang="ru-RU" dirty="0" err="1"/>
              <a:t>по-тежки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пораженията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жлезата</a:t>
            </a:r>
            <a:r>
              <a:rPr lang="ru-RU" dirty="0"/>
              <a:t>, толкова </a:t>
            </a:r>
            <a:r>
              <a:rPr lang="ru-RU" dirty="0" err="1"/>
              <a:t>повече</a:t>
            </a:r>
            <a:r>
              <a:rPr lang="ru-RU" dirty="0"/>
              <a:t> се </a:t>
            </a:r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способността</a:t>
            </a:r>
            <a:r>
              <a:rPr lang="ru-RU" dirty="0"/>
              <a:t> и да </a:t>
            </a:r>
            <a:r>
              <a:rPr lang="ru-RU" dirty="0" err="1"/>
              <a:t>произвежда</a:t>
            </a:r>
            <a:r>
              <a:rPr lang="ru-RU" dirty="0"/>
              <a:t> </a:t>
            </a:r>
            <a:r>
              <a:rPr lang="ru-RU" dirty="0" err="1"/>
              <a:t>хормони</a:t>
            </a:r>
            <a:r>
              <a:rPr lang="ru-RU" dirty="0"/>
              <a:t>. </a:t>
            </a:r>
          </a:p>
          <a:p>
            <a:pPr lvl="1" fontAlgn="base"/>
            <a:r>
              <a:rPr lang="ru-RU" dirty="0"/>
              <a:t>За да </a:t>
            </a:r>
            <a:r>
              <a:rPr lang="ru-RU" dirty="0" err="1"/>
              <a:t>подпомогне</a:t>
            </a:r>
            <a:r>
              <a:rPr lang="ru-RU" dirty="0"/>
              <a:t> </a:t>
            </a:r>
            <a:r>
              <a:rPr lang="ru-RU" dirty="0" err="1"/>
              <a:t>функциите</a:t>
            </a:r>
            <a:r>
              <a:rPr lang="ru-RU" dirty="0"/>
              <a:t> на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, </a:t>
            </a:r>
            <a:r>
              <a:rPr lang="ru-RU" dirty="0" err="1"/>
              <a:t>хипофизата</a:t>
            </a:r>
            <a:r>
              <a:rPr lang="ru-RU" dirty="0"/>
              <a:t> </a:t>
            </a:r>
            <a:r>
              <a:rPr lang="ru-RU" dirty="0" err="1"/>
              <a:t>реагира</a:t>
            </a:r>
            <a:r>
              <a:rPr lang="ru-RU" dirty="0"/>
              <a:t> и </a:t>
            </a:r>
            <a:r>
              <a:rPr lang="ru-RU" dirty="0" err="1"/>
              <a:t>започва</a:t>
            </a:r>
            <a:r>
              <a:rPr lang="ru-RU" dirty="0"/>
              <a:t> да </a:t>
            </a:r>
            <a:r>
              <a:rPr lang="ru-RU" dirty="0" err="1"/>
              <a:t>отделя</a:t>
            </a:r>
            <a:r>
              <a:rPr lang="ru-RU" dirty="0"/>
              <a:t> </a:t>
            </a:r>
            <a:r>
              <a:rPr lang="ru-RU" dirty="0" err="1"/>
              <a:t>по-големи</a:t>
            </a:r>
            <a:r>
              <a:rPr lang="ru-RU" dirty="0"/>
              <a:t> количества  ТСХ. Подобна </a:t>
            </a:r>
            <a:r>
              <a:rPr lang="ru-RU" dirty="0" err="1"/>
              <a:t>стимулация</a:t>
            </a:r>
            <a:r>
              <a:rPr lang="ru-RU" dirty="0"/>
              <a:t> </a:t>
            </a:r>
            <a:r>
              <a:rPr lang="ru-RU" dirty="0" err="1"/>
              <a:t>предизвиква</a:t>
            </a:r>
            <a:r>
              <a:rPr lang="ru-RU" dirty="0"/>
              <a:t> </a:t>
            </a:r>
            <a:r>
              <a:rPr lang="ru-RU" dirty="0" err="1"/>
              <a:t>уголемяването</a:t>
            </a:r>
            <a:r>
              <a:rPr lang="ru-RU" dirty="0"/>
              <a:t> на </a:t>
            </a:r>
            <a:r>
              <a:rPr lang="ru-RU" dirty="0" err="1"/>
              <a:t>жлезата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61609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548680"/>
            <a:ext cx="8856984" cy="5577483"/>
          </a:xfrm>
        </p:spPr>
        <p:txBody>
          <a:bodyPr>
            <a:normAutofit/>
          </a:bodyPr>
          <a:lstStyle/>
          <a:p>
            <a:pPr fontAlgn="base"/>
            <a:r>
              <a:rPr lang="ru-RU" dirty="0" err="1"/>
              <a:t>Болестта</a:t>
            </a:r>
            <a:r>
              <a:rPr lang="ru-RU" dirty="0"/>
              <a:t> на </a:t>
            </a:r>
            <a:r>
              <a:rPr lang="ru-RU" dirty="0" err="1"/>
              <a:t>Грейвс</a:t>
            </a:r>
            <a:r>
              <a:rPr lang="ru-RU" dirty="0"/>
              <a:t> (</a:t>
            </a:r>
            <a:r>
              <a:rPr lang="ru-RU" dirty="0">
                <a:solidFill>
                  <a:srgbClr val="FF0000"/>
                </a:solidFill>
              </a:rPr>
              <a:t>Базедова </a:t>
            </a:r>
            <a:r>
              <a:rPr lang="ru-RU" dirty="0" err="1">
                <a:solidFill>
                  <a:srgbClr val="FF0000"/>
                </a:solidFill>
              </a:rPr>
              <a:t>болест</a:t>
            </a:r>
            <a:r>
              <a:rPr lang="ru-RU" dirty="0"/>
              <a:t>) е друга причина за </a:t>
            </a:r>
            <a:r>
              <a:rPr lang="ru-RU" b="1" dirty="0" err="1"/>
              <a:t>гуша</a:t>
            </a:r>
            <a:r>
              <a:rPr lang="ru-RU" dirty="0"/>
              <a:t>. </a:t>
            </a:r>
          </a:p>
          <a:p>
            <a:pPr lvl="1" fontAlgn="base"/>
            <a:r>
              <a:rPr lang="ru-RU" dirty="0" err="1"/>
              <a:t>Имунната</a:t>
            </a:r>
            <a:r>
              <a:rPr lang="ru-RU" dirty="0"/>
              <a:t> система </a:t>
            </a:r>
            <a:r>
              <a:rPr lang="ru-RU" dirty="0" err="1"/>
              <a:t>произвежда</a:t>
            </a:r>
            <a:r>
              <a:rPr lang="ru-RU" dirty="0"/>
              <a:t> протеин– </a:t>
            </a:r>
            <a:r>
              <a:rPr lang="ru-RU" dirty="0" err="1"/>
              <a:t>стимулиращ</a:t>
            </a:r>
            <a:r>
              <a:rPr lang="ru-RU" dirty="0"/>
              <a:t> </a:t>
            </a:r>
            <a:r>
              <a:rPr lang="ru-RU" dirty="0" err="1"/>
              <a:t>имунната</a:t>
            </a:r>
            <a:r>
              <a:rPr lang="ru-RU" dirty="0"/>
              <a:t> система </a:t>
            </a:r>
            <a:r>
              <a:rPr lang="ru-RU" dirty="0" err="1"/>
              <a:t>имуноглобулин</a:t>
            </a:r>
            <a:r>
              <a:rPr lang="ru-RU" dirty="0"/>
              <a:t>.</a:t>
            </a:r>
          </a:p>
          <a:p>
            <a:pPr lvl="1" fontAlgn="base"/>
            <a:r>
              <a:rPr lang="ru-RU" dirty="0"/>
              <a:t>Подобно на </a:t>
            </a:r>
            <a:r>
              <a:rPr lang="ru-RU" dirty="0" err="1"/>
              <a:t>щитовидния</a:t>
            </a:r>
            <a:r>
              <a:rPr lang="ru-RU" dirty="0"/>
              <a:t> </a:t>
            </a:r>
            <a:r>
              <a:rPr lang="ru-RU" dirty="0" err="1"/>
              <a:t>стимулиращ</a:t>
            </a:r>
            <a:r>
              <a:rPr lang="ru-RU" dirty="0"/>
              <a:t> </a:t>
            </a:r>
            <a:r>
              <a:rPr lang="ru-RU" dirty="0" err="1"/>
              <a:t>хормон</a:t>
            </a:r>
            <a:r>
              <a:rPr lang="ru-RU" dirty="0"/>
              <a:t>(ТСХ)  </a:t>
            </a:r>
            <a:r>
              <a:rPr lang="ru-RU" dirty="0" err="1"/>
              <a:t>този</a:t>
            </a:r>
            <a:r>
              <a:rPr lang="ru-RU" dirty="0"/>
              <a:t> протеин </a:t>
            </a:r>
            <a:r>
              <a:rPr lang="ru-RU" dirty="0" err="1"/>
              <a:t>предизвиква</a:t>
            </a:r>
            <a:r>
              <a:rPr lang="ru-RU" dirty="0"/>
              <a:t> </a:t>
            </a:r>
            <a:r>
              <a:rPr lang="ru-RU" dirty="0" err="1"/>
              <a:t>нарастването</a:t>
            </a:r>
            <a:r>
              <a:rPr lang="ru-RU" dirty="0"/>
              <a:t> на </a:t>
            </a:r>
            <a:r>
              <a:rPr lang="ru-RU" dirty="0" err="1"/>
              <a:t>жлезата</a:t>
            </a:r>
            <a:r>
              <a:rPr lang="ru-RU" dirty="0"/>
              <a:t>- </a:t>
            </a:r>
            <a:r>
              <a:rPr lang="ru-RU" dirty="0" err="1">
                <a:solidFill>
                  <a:srgbClr val="FF0000"/>
                </a:solidFill>
              </a:rPr>
              <a:t>гуша</a:t>
            </a:r>
            <a:r>
              <a:rPr lang="ru-RU" dirty="0"/>
              <a:t>. </a:t>
            </a:r>
          </a:p>
          <a:p>
            <a:pPr lvl="1" fontAlgn="base"/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имуноглобулинът</a:t>
            </a:r>
            <a:r>
              <a:rPr lang="ru-RU" dirty="0"/>
              <a:t> </a:t>
            </a:r>
            <a:r>
              <a:rPr lang="ru-RU" dirty="0" err="1"/>
              <a:t>насърчава</a:t>
            </a:r>
            <a:r>
              <a:rPr lang="ru-RU" dirty="0"/>
              <a:t> и </a:t>
            </a:r>
            <a:r>
              <a:rPr lang="ru-RU" dirty="0" err="1"/>
              <a:t>производството</a:t>
            </a:r>
            <a:r>
              <a:rPr lang="ru-RU" dirty="0"/>
              <a:t> на </a:t>
            </a:r>
            <a:r>
              <a:rPr lang="ru-RU" dirty="0" err="1"/>
              <a:t>по-голямо</a:t>
            </a:r>
            <a:r>
              <a:rPr lang="ru-RU" dirty="0"/>
              <a:t> количество </a:t>
            </a:r>
            <a:r>
              <a:rPr lang="ru-RU" dirty="0" err="1"/>
              <a:t>щитовидни</a:t>
            </a:r>
            <a:r>
              <a:rPr lang="ru-RU" dirty="0"/>
              <a:t> </a:t>
            </a:r>
            <a:r>
              <a:rPr lang="ru-RU" dirty="0" err="1"/>
              <a:t>хормони</a:t>
            </a:r>
            <a:r>
              <a:rPr lang="ru-RU" dirty="0"/>
              <a:t> – </a:t>
            </a:r>
            <a:r>
              <a:rPr lang="ru-RU" dirty="0" err="1">
                <a:solidFill>
                  <a:srgbClr val="FF0000"/>
                </a:solidFill>
              </a:rPr>
              <a:t>хипертиреоидизъм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38906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504" y="620688"/>
            <a:ext cx="8784976" cy="5505475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dirty="0" err="1"/>
              <a:t>Многовъзловата</a:t>
            </a:r>
            <a:r>
              <a:rPr lang="ru-RU" dirty="0"/>
              <a:t> </a:t>
            </a:r>
            <a:r>
              <a:rPr lang="ru-RU" dirty="0" err="1"/>
              <a:t>гуша</a:t>
            </a:r>
            <a:r>
              <a:rPr lang="ru-RU" dirty="0"/>
              <a:t> (</a:t>
            </a:r>
            <a:r>
              <a:rPr lang="en-US" dirty="0" err="1"/>
              <a:t>struma</a:t>
            </a:r>
            <a:r>
              <a:rPr lang="en-US" dirty="0"/>
              <a:t> </a:t>
            </a:r>
            <a:r>
              <a:rPr lang="en-US" dirty="0" err="1"/>
              <a:t>nodosa</a:t>
            </a:r>
            <a:r>
              <a:rPr lang="en-US" dirty="0"/>
              <a:t>)</a:t>
            </a:r>
            <a:r>
              <a:rPr lang="ru-RU" dirty="0"/>
              <a:t> е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</a:t>
            </a:r>
            <a:r>
              <a:rPr lang="ru-RU" dirty="0" err="1"/>
              <a:t>провокиращо</a:t>
            </a:r>
            <a:r>
              <a:rPr lang="ru-RU" dirty="0"/>
              <a:t> </a:t>
            </a:r>
            <a:r>
              <a:rPr lang="ru-RU" dirty="0" err="1"/>
              <a:t>гушата</a:t>
            </a:r>
            <a:r>
              <a:rPr lang="ru-RU" dirty="0"/>
              <a:t>. </a:t>
            </a:r>
            <a:endParaRPr lang="en-US" dirty="0"/>
          </a:p>
          <a:p>
            <a:pPr lvl="1" fontAlgn="base"/>
            <a:r>
              <a:rPr lang="ru-RU" dirty="0" err="1"/>
              <a:t>Болните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един или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възли</a:t>
            </a:r>
            <a:r>
              <a:rPr lang="ru-RU" dirty="0"/>
              <a:t> в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провокират</a:t>
            </a:r>
            <a:r>
              <a:rPr lang="ru-RU" dirty="0"/>
              <a:t> </a:t>
            </a:r>
            <a:r>
              <a:rPr lang="ru-RU" dirty="0" err="1"/>
              <a:t>нейното</a:t>
            </a:r>
            <a:r>
              <a:rPr lang="ru-RU" dirty="0"/>
              <a:t> </a:t>
            </a:r>
            <a:r>
              <a:rPr lang="ru-RU" dirty="0" err="1"/>
              <a:t>уголемяване</a:t>
            </a:r>
            <a:r>
              <a:rPr lang="ru-RU" dirty="0"/>
              <a:t>. </a:t>
            </a:r>
            <a:endParaRPr lang="en-US" dirty="0"/>
          </a:p>
          <a:p>
            <a:pPr lvl="1" fontAlgn="base"/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възли</a:t>
            </a:r>
            <a:r>
              <a:rPr lang="ru-RU" dirty="0"/>
              <a:t> </a:t>
            </a:r>
            <a:r>
              <a:rPr lang="ru-RU" dirty="0" err="1"/>
              <a:t>лесно</a:t>
            </a:r>
            <a:r>
              <a:rPr lang="ru-RU" dirty="0"/>
              <a:t> се </a:t>
            </a:r>
            <a:r>
              <a:rPr lang="ru-RU" dirty="0" err="1"/>
              <a:t>напипват</a:t>
            </a:r>
            <a:r>
              <a:rPr lang="ru-RU" dirty="0"/>
              <a:t> и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открити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преглед</a:t>
            </a:r>
            <a:r>
              <a:rPr lang="ru-RU" dirty="0"/>
              <a:t> при специалист.</a:t>
            </a:r>
          </a:p>
          <a:p>
            <a:pPr fontAlgn="base"/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изброените</a:t>
            </a:r>
            <a:r>
              <a:rPr lang="ru-RU" dirty="0"/>
              <a:t> </a:t>
            </a:r>
            <a:r>
              <a:rPr lang="ru-RU" dirty="0" err="1"/>
              <a:t>основни</a:t>
            </a:r>
            <a:r>
              <a:rPr lang="ru-RU" dirty="0"/>
              <a:t> причини за </a:t>
            </a:r>
            <a:r>
              <a:rPr lang="ru-RU" dirty="0" err="1"/>
              <a:t>появата</a:t>
            </a:r>
            <a:r>
              <a:rPr lang="ru-RU" dirty="0"/>
              <a:t> на </a:t>
            </a:r>
            <a:r>
              <a:rPr lang="ru-RU" dirty="0" err="1"/>
              <a:t>гуша</a:t>
            </a:r>
            <a:r>
              <a:rPr lang="ru-RU" dirty="0"/>
              <a:t>, </a:t>
            </a:r>
            <a:r>
              <a:rPr lang="ru-RU" dirty="0" err="1"/>
              <a:t>съществуват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по-рядко</a:t>
            </a:r>
            <a:r>
              <a:rPr lang="ru-RU" dirty="0"/>
              <a:t> </a:t>
            </a:r>
            <a:r>
              <a:rPr lang="ru-RU" dirty="0" err="1"/>
              <a:t>срещани</a:t>
            </a:r>
            <a:r>
              <a:rPr lang="ru-RU" dirty="0"/>
              <a:t> – </a:t>
            </a:r>
            <a:r>
              <a:rPr lang="ru-RU" dirty="0" err="1"/>
              <a:t>травми</a:t>
            </a:r>
            <a:r>
              <a:rPr lang="ru-RU" dirty="0"/>
              <a:t>, инфекции на </a:t>
            </a:r>
            <a:r>
              <a:rPr lang="ru-RU" dirty="0" err="1"/>
              <a:t>жлезата</a:t>
            </a:r>
            <a:r>
              <a:rPr lang="ru-RU" dirty="0"/>
              <a:t>, </a:t>
            </a:r>
            <a:r>
              <a:rPr lang="ru-RU" dirty="0" err="1"/>
              <a:t>генетични</a:t>
            </a:r>
            <a:r>
              <a:rPr lang="ru-RU" dirty="0"/>
              <a:t> аномалии, в редки случаи </a:t>
            </a:r>
            <a:r>
              <a:rPr lang="ru-RU" dirty="0" err="1"/>
              <a:t>злокачествени</a:t>
            </a:r>
            <a:r>
              <a:rPr lang="ru-RU" dirty="0"/>
              <a:t> или </a:t>
            </a:r>
            <a:r>
              <a:rPr lang="ru-RU" dirty="0" err="1"/>
              <a:t>доброкачествени</a:t>
            </a:r>
            <a:r>
              <a:rPr lang="ru-RU" dirty="0"/>
              <a:t> </a:t>
            </a:r>
            <a:r>
              <a:rPr lang="ru-RU" dirty="0" err="1"/>
              <a:t>тумори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80781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6048672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dirty="0" err="1"/>
              <a:t>Според</a:t>
            </a:r>
            <a:r>
              <a:rPr lang="ru-RU" dirty="0"/>
              <a:t> </a:t>
            </a:r>
            <a:r>
              <a:rPr lang="ru-RU" dirty="0" err="1"/>
              <a:t>степента</a:t>
            </a:r>
            <a:r>
              <a:rPr lang="ru-RU" dirty="0"/>
              <a:t> на </a:t>
            </a:r>
            <a:r>
              <a:rPr lang="ru-RU" dirty="0" err="1"/>
              <a:t>разрастване</a:t>
            </a:r>
            <a:r>
              <a:rPr lang="ru-RU" dirty="0"/>
              <a:t> на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се </a:t>
            </a:r>
            <a:r>
              <a:rPr lang="ru-RU" dirty="0" err="1"/>
              <a:t>различават</a:t>
            </a:r>
            <a:r>
              <a:rPr lang="ru-RU" dirty="0"/>
              <a:t> пет </a:t>
            </a:r>
            <a:r>
              <a:rPr lang="ru-RU" dirty="0" err="1"/>
              <a:t>основни</a:t>
            </a:r>
            <a:r>
              <a:rPr lang="ru-RU" dirty="0"/>
              <a:t> степени на увеличение:</a:t>
            </a:r>
          </a:p>
          <a:p>
            <a:pPr lvl="1" fontAlgn="base"/>
            <a:r>
              <a:rPr lang="ru-RU" dirty="0"/>
              <a:t>1.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не се </a:t>
            </a:r>
            <a:r>
              <a:rPr lang="ru-RU" dirty="0" err="1"/>
              <a:t>забелязва</a:t>
            </a:r>
            <a:r>
              <a:rPr lang="ru-RU" dirty="0"/>
              <a:t>, но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опипа</a:t>
            </a:r>
            <a:r>
              <a:rPr lang="ru-RU" dirty="0"/>
              <a:t> при </a:t>
            </a:r>
            <a:r>
              <a:rPr lang="ru-RU" dirty="0" err="1"/>
              <a:t>преглъщане</a:t>
            </a:r>
            <a:r>
              <a:rPr lang="ru-RU" dirty="0"/>
              <a:t>.</a:t>
            </a:r>
          </a:p>
          <a:p>
            <a:pPr lvl="1" fontAlgn="base"/>
            <a:r>
              <a:rPr lang="ru-RU" dirty="0"/>
              <a:t>2. При </a:t>
            </a:r>
            <a:r>
              <a:rPr lang="ru-RU" dirty="0" err="1"/>
              <a:t>оглед</a:t>
            </a:r>
            <a:r>
              <a:rPr lang="ru-RU" dirty="0"/>
              <a:t> </a:t>
            </a:r>
            <a:r>
              <a:rPr lang="ru-RU" dirty="0" err="1"/>
              <a:t>жлезата</a:t>
            </a:r>
            <a:r>
              <a:rPr lang="ru-RU" dirty="0"/>
              <a:t> се </a:t>
            </a:r>
            <a:r>
              <a:rPr lang="ru-RU" dirty="0" err="1"/>
              <a:t>вижда</a:t>
            </a:r>
            <a:r>
              <a:rPr lang="ru-RU" dirty="0"/>
              <a:t>, а при </a:t>
            </a:r>
            <a:r>
              <a:rPr lang="ru-RU" dirty="0" err="1"/>
              <a:t>преглъщане</a:t>
            </a:r>
            <a:r>
              <a:rPr lang="ru-RU" dirty="0"/>
              <a:t> се </a:t>
            </a:r>
            <a:r>
              <a:rPr lang="ru-RU" dirty="0" err="1"/>
              <a:t>опипва</a:t>
            </a:r>
            <a:r>
              <a:rPr lang="ru-RU" dirty="0"/>
              <a:t> добре.</a:t>
            </a:r>
          </a:p>
          <a:p>
            <a:pPr lvl="1" fontAlgn="base"/>
            <a:r>
              <a:rPr lang="ru-RU" dirty="0"/>
              <a:t>3. </a:t>
            </a:r>
            <a:r>
              <a:rPr lang="ru-RU" dirty="0" err="1"/>
              <a:t>Наблюдава</a:t>
            </a:r>
            <a:r>
              <a:rPr lang="ru-RU" dirty="0"/>
              <a:t> се </a:t>
            </a:r>
            <a:r>
              <a:rPr lang="ru-RU" dirty="0" err="1"/>
              <a:t>значителното</a:t>
            </a:r>
            <a:r>
              <a:rPr lang="ru-RU" dirty="0"/>
              <a:t> и увеличение, а </a:t>
            </a:r>
            <a:r>
              <a:rPr lang="ru-RU" dirty="0" err="1"/>
              <a:t>релефът</a:t>
            </a:r>
            <a:r>
              <a:rPr lang="ru-RU" dirty="0"/>
              <a:t> на </a:t>
            </a:r>
            <a:r>
              <a:rPr lang="ru-RU" dirty="0" err="1"/>
              <a:t>шията</a:t>
            </a:r>
            <a:r>
              <a:rPr lang="ru-RU" dirty="0"/>
              <a:t> се </a:t>
            </a:r>
            <a:r>
              <a:rPr lang="ru-RU" dirty="0" err="1"/>
              <a:t>изглажда</a:t>
            </a:r>
            <a:r>
              <a:rPr lang="ru-RU" dirty="0"/>
              <a:t>.</a:t>
            </a:r>
          </a:p>
          <a:p>
            <a:pPr lvl="1" fontAlgn="base"/>
            <a:r>
              <a:rPr lang="ru-RU" dirty="0"/>
              <a:t>4. </a:t>
            </a:r>
            <a:r>
              <a:rPr lang="ru-RU" dirty="0" err="1"/>
              <a:t>Увеличението</a:t>
            </a:r>
            <a:r>
              <a:rPr lang="ru-RU" dirty="0"/>
              <a:t> на </a:t>
            </a:r>
            <a:r>
              <a:rPr lang="ru-RU" dirty="0" err="1"/>
              <a:t>жлезата</a:t>
            </a:r>
            <a:r>
              <a:rPr lang="ru-RU" dirty="0"/>
              <a:t> </a:t>
            </a:r>
            <a:r>
              <a:rPr lang="ru-RU" dirty="0" err="1"/>
              <a:t>започва</a:t>
            </a:r>
            <a:r>
              <a:rPr lang="ru-RU" dirty="0"/>
              <a:t> да </a:t>
            </a:r>
            <a:r>
              <a:rPr lang="ru-RU" dirty="0" err="1"/>
              <a:t>изпъква</a:t>
            </a:r>
            <a:r>
              <a:rPr lang="ru-RU" dirty="0"/>
              <a:t> над </a:t>
            </a:r>
            <a:r>
              <a:rPr lang="ru-RU" dirty="0" err="1"/>
              <a:t>контурите</a:t>
            </a:r>
            <a:r>
              <a:rPr lang="ru-RU" dirty="0"/>
              <a:t> на </a:t>
            </a:r>
            <a:r>
              <a:rPr lang="ru-RU" dirty="0" err="1"/>
              <a:t>самата</a:t>
            </a:r>
            <a:r>
              <a:rPr lang="ru-RU" dirty="0"/>
              <a:t> шия.</a:t>
            </a:r>
          </a:p>
          <a:p>
            <a:pPr lvl="1" fontAlgn="base"/>
            <a:r>
              <a:rPr lang="ru-RU" dirty="0"/>
              <a:t>5. </a:t>
            </a:r>
            <a:r>
              <a:rPr lang="ru-RU" dirty="0" err="1"/>
              <a:t>Гушата</a:t>
            </a:r>
            <a:r>
              <a:rPr lang="ru-RU" dirty="0"/>
              <a:t> </a:t>
            </a:r>
            <a:r>
              <a:rPr lang="ru-RU" dirty="0" err="1"/>
              <a:t>придобива</a:t>
            </a:r>
            <a:r>
              <a:rPr lang="ru-RU" dirty="0"/>
              <a:t> </a:t>
            </a:r>
            <a:r>
              <a:rPr lang="ru-RU" dirty="0" err="1"/>
              <a:t>огромни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 и практически </a:t>
            </a:r>
            <a:r>
              <a:rPr lang="ru-RU" dirty="0" err="1"/>
              <a:t>обезобразява</a:t>
            </a:r>
            <a:r>
              <a:rPr lang="ru-RU" dirty="0"/>
              <a:t> вида на </a:t>
            </a:r>
            <a:r>
              <a:rPr lang="ru-RU" dirty="0" err="1"/>
              <a:t>шията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28984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429000"/>
            <a:ext cx="3635896" cy="3423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054227" cy="3423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2656"/>
            <a:ext cx="363589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367240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206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Диагностициране</a:t>
            </a:r>
            <a:r>
              <a:rPr lang="ru-RU" b="1" dirty="0"/>
              <a:t> на </a:t>
            </a:r>
            <a:r>
              <a:rPr lang="ru-RU" b="1" dirty="0" err="1"/>
              <a:t>гуша</a:t>
            </a:r>
            <a:br>
              <a:rPr lang="ru-RU" b="1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 err="1"/>
              <a:t>Поставянето</a:t>
            </a:r>
            <a:r>
              <a:rPr lang="ru-RU" dirty="0"/>
              <a:t> на </a:t>
            </a:r>
            <a:r>
              <a:rPr lang="ru-RU" dirty="0" err="1"/>
              <a:t>диагнозата</a:t>
            </a:r>
            <a:r>
              <a:rPr lang="ru-RU" dirty="0"/>
              <a:t> се </a:t>
            </a:r>
            <a:r>
              <a:rPr lang="ru-RU" dirty="0" err="1"/>
              <a:t>извършва</a:t>
            </a:r>
            <a:r>
              <a:rPr lang="ru-RU" dirty="0"/>
              <a:t> след </a:t>
            </a:r>
            <a:r>
              <a:rPr lang="ru-RU" dirty="0" err="1"/>
              <a:t>провеждането</a:t>
            </a:r>
            <a:r>
              <a:rPr lang="ru-RU" dirty="0"/>
              <a:t> на </a:t>
            </a:r>
            <a:r>
              <a:rPr lang="ru-RU" dirty="0" err="1"/>
              <a:t>физикален</a:t>
            </a:r>
            <a:r>
              <a:rPr lang="ru-RU" dirty="0"/>
              <a:t> </a:t>
            </a:r>
            <a:r>
              <a:rPr lang="ru-RU" dirty="0" err="1"/>
              <a:t>преглед</a:t>
            </a:r>
            <a:r>
              <a:rPr lang="ru-RU" dirty="0"/>
              <a:t>,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опипва</a:t>
            </a:r>
            <a:r>
              <a:rPr lang="ru-RU" dirty="0"/>
              <a:t> </a:t>
            </a:r>
            <a:r>
              <a:rPr lang="ru-RU" dirty="0" err="1"/>
              <a:t>шията</a:t>
            </a:r>
            <a:r>
              <a:rPr lang="ru-RU" dirty="0"/>
              <a:t>. </a:t>
            </a:r>
            <a:endParaRPr lang="en-US" dirty="0"/>
          </a:p>
          <a:p>
            <a:pPr fontAlgn="base"/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 </a:t>
            </a:r>
            <a:r>
              <a:rPr lang="ru-RU" b="1" dirty="0" err="1"/>
              <a:t>гушата</a:t>
            </a:r>
            <a:r>
              <a:rPr lang="ru-RU" dirty="0"/>
              <a:t> е </a:t>
            </a:r>
            <a:r>
              <a:rPr lang="ru-RU" dirty="0">
                <a:solidFill>
                  <a:srgbClr val="FF0000"/>
                </a:solidFill>
              </a:rPr>
              <a:t>индикатор за проблем в </a:t>
            </a:r>
            <a:r>
              <a:rPr lang="ru-RU" dirty="0" err="1">
                <a:solidFill>
                  <a:srgbClr val="FF0000"/>
                </a:solidFill>
              </a:rPr>
              <a:t>щитовидната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жлеза</a:t>
            </a:r>
            <a:r>
              <a:rPr lang="ru-RU" dirty="0"/>
              <a:t>, </a:t>
            </a:r>
            <a:r>
              <a:rPr lang="ru-RU" dirty="0" err="1"/>
              <a:t>следва</a:t>
            </a:r>
            <a:r>
              <a:rPr lang="ru-RU" dirty="0"/>
              <a:t> да се направят </a:t>
            </a:r>
            <a:r>
              <a:rPr lang="ru-RU" dirty="0" err="1"/>
              <a:t>изследвания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установяват</a:t>
            </a:r>
            <a:r>
              <a:rPr lang="ru-RU" dirty="0"/>
              <a:t> </a:t>
            </a:r>
            <a:r>
              <a:rPr lang="ru-RU" dirty="0" err="1"/>
              <a:t>същността</a:t>
            </a:r>
            <a:r>
              <a:rPr lang="ru-RU" dirty="0"/>
              <a:t> на проблема.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71380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Хипертиреоидизъм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Хипертиреоидизъм</a:t>
            </a:r>
            <a:r>
              <a:rPr lang="ru-RU" dirty="0"/>
              <a:t> е </a:t>
            </a:r>
            <a:r>
              <a:rPr lang="ru-RU" dirty="0" err="1"/>
              <a:t>състояние</a:t>
            </a:r>
            <a:r>
              <a:rPr lang="ru-RU" dirty="0"/>
              <a:t> на </a:t>
            </a:r>
            <a:r>
              <a:rPr lang="ru-RU" dirty="0" err="1"/>
              <a:t>повишена</a:t>
            </a:r>
            <a:r>
              <a:rPr lang="ru-RU" dirty="0"/>
              <a:t> функция на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. </a:t>
            </a:r>
            <a:r>
              <a:rPr lang="ru-RU" dirty="0" err="1">
                <a:solidFill>
                  <a:srgbClr val="FF0000"/>
                </a:solidFill>
              </a:rPr>
              <a:t>Тиреотоксикозата</a:t>
            </a:r>
            <a:r>
              <a:rPr lang="ru-RU" dirty="0"/>
              <a:t> е </a:t>
            </a:r>
            <a:r>
              <a:rPr lang="ru-RU" dirty="0" err="1"/>
              <a:t>повишено</a:t>
            </a:r>
            <a:r>
              <a:rPr lang="ru-RU" dirty="0"/>
              <a:t> </a:t>
            </a:r>
            <a:r>
              <a:rPr lang="ru-RU" dirty="0" err="1"/>
              <a:t>отделяне</a:t>
            </a:r>
            <a:r>
              <a:rPr lang="ru-RU" dirty="0"/>
              <a:t> на </a:t>
            </a:r>
            <a:r>
              <a:rPr lang="ru-RU" dirty="0" err="1"/>
              <a:t>щитовидни</a:t>
            </a:r>
            <a:r>
              <a:rPr lang="ru-RU" dirty="0"/>
              <a:t> </a:t>
            </a:r>
            <a:r>
              <a:rPr lang="ru-RU" dirty="0" err="1"/>
              <a:t>хормони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в </a:t>
            </a:r>
            <a:r>
              <a:rPr lang="ru-RU" dirty="0" err="1"/>
              <a:t>повечето</a:t>
            </a:r>
            <a:r>
              <a:rPr lang="ru-RU" dirty="0"/>
              <a:t> случаи се </a:t>
            </a:r>
            <a:r>
              <a:rPr lang="ru-RU" dirty="0" err="1"/>
              <a:t>съчетава</a:t>
            </a:r>
            <a:r>
              <a:rPr lang="ru-RU" dirty="0"/>
              <a:t> с </a:t>
            </a:r>
            <a:r>
              <a:rPr lang="ru-RU" dirty="0" err="1"/>
              <a:t>хипертиреоидизъм</a:t>
            </a:r>
            <a:r>
              <a:rPr lang="ru-RU" dirty="0"/>
              <a:t>. </a:t>
            </a:r>
            <a:r>
              <a:rPr lang="ru-RU" dirty="0" err="1"/>
              <a:t>Имуногенният</a:t>
            </a:r>
            <a:r>
              <a:rPr lang="ru-RU" dirty="0"/>
              <a:t> </a:t>
            </a:r>
            <a:r>
              <a:rPr lang="ru-RU" dirty="0" err="1"/>
              <a:t>хипертиреоидизъм</a:t>
            </a:r>
            <a:r>
              <a:rPr lang="ru-RU" dirty="0"/>
              <a:t>, в </a:t>
            </a:r>
            <a:r>
              <a:rPr lang="ru-RU" dirty="0" err="1"/>
              <a:t>частност</a:t>
            </a:r>
            <a:r>
              <a:rPr lang="ru-RU" dirty="0"/>
              <a:t> се </a:t>
            </a:r>
            <a:r>
              <a:rPr lang="ru-RU" dirty="0" err="1"/>
              <a:t>нарича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Базедова </a:t>
            </a:r>
            <a:r>
              <a:rPr lang="ru-RU" dirty="0" err="1">
                <a:solidFill>
                  <a:srgbClr val="FF0000"/>
                </a:solidFill>
              </a:rPr>
              <a:t>болест</a:t>
            </a:r>
            <a:r>
              <a:rPr lang="ru-RU" dirty="0">
                <a:solidFill>
                  <a:srgbClr val="FF0000"/>
                </a:solidFill>
              </a:rPr>
              <a:t>.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614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bg-BG" dirty="0"/>
              <a:t>Патогенеза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5472608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Базедовата</a:t>
            </a:r>
            <a:r>
              <a:rPr lang="ru-RU" dirty="0"/>
              <a:t> </a:t>
            </a:r>
            <a:r>
              <a:rPr lang="ru-RU" dirty="0" err="1"/>
              <a:t>болест</a:t>
            </a:r>
            <a:r>
              <a:rPr lang="ru-RU" dirty="0"/>
              <a:t> е </a:t>
            </a:r>
            <a:r>
              <a:rPr lang="ru-RU" dirty="0" err="1">
                <a:solidFill>
                  <a:srgbClr val="FF0000"/>
                </a:solidFill>
              </a:rPr>
              <a:t>автоимунно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. </a:t>
            </a:r>
            <a:r>
              <a:rPr lang="ru-RU" dirty="0" err="1"/>
              <a:t>Хипертиреоидизмът</a:t>
            </a:r>
            <a:r>
              <a:rPr lang="ru-RU" dirty="0"/>
              <a:t> в случая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без </a:t>
            </a:r>
            <a:r>
              <a:rPr lang="ru-RU" dirty="0">
                <a:solidFill>
                  <a:srgbClr val="FF0000"/>
                </a:solidFill>
              </a:rPr>
              <a:t>струма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с </a:t>
            </a:r>
            <a:r>
              <a:rPr lang="ru-RU" dirty="0" err="1"/>
              <a:t>дифузна</a:t>
            </a:r>
            <a:r>
              <a:rPr lang="ru-RU" dirty="0"/>
              <a:t> или с </a:t>
            </a:r>
            <a:r>
              <a:rPr lang="ru-RU" dirty="0" err="1"/>
              <a:t>възловидна</a:t>
            </a:r>
            <a:r>
              <a:rPr lang="ru-RU" dirty="0"/>
              <a:t> струма. </a:t>
            </a:r>
          </a:p>
          <a:p>
            <a:r>
              <a:rPr lang="ru-RU" dirty="0"/>
              <a:t>Друга причина за </a:t>
            </a:r>
            <a:r>
              <a:rPr lang="ru-RU" dirty="0" err="1"/>
              <a:t>хипертиреоидизъм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>
                <a:solidFill>
                  <a:srgbClr val="FF0000"/>
                </a:solidFill>
              </a:rPr>
              <a:t>автономни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процеси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в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: </a:t>
            </a:r>
            <a:r>
              <a:rPr lang="ru-RU" dirty="0" err="1"/>
              <a:t>дисеминирана</a:t>
            </a:r>
            <a:r>
              <a:rPr lang="ru-RU" dirty="0"/>
              <a:t> или </a:t>
            </a:r>
            <a:r>
              <a:rPr lang="ru-RU" dirty="0" err="1"/>
              <a:t>едноогнищна</a:t>
            </a:r>
            <a:r>
              <a:rPr lang="ru-RU" dirty="0"/>
              <a:t> автономия на </a:t>
            </a:r>
            <a:r>
              <a:rPr lang="ru-RU" dirty="0" err="1"/>
              <a:t>жлезата</a:t>
            </a:r>
            <a:r>
              <a:rPr lang="ru-RU" dirty="0"/>
              <a:t> (аденом, автономен аденом). </a:t>
            </a:r>
            <a:r>
              <a:rPr lang="ru-RU" dirty="0" err="1"/>
              <a:t>Най-честата</a:t>
            </a:r>
            <a:r>
              <a:rPr lang="ru-RU" dirty="0"/>
              <a:t> причина за </a:t>
            </a:r>
            <a:r>
              <a:rPr lang="ru-RU" dirty="0" err="1"/>
              <a:t>автономните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в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йод-</a:t>
            </a:r>
            <a:r>
              <a:rPr lang="ru-RU" dirty="0" err="1"/>
              <a:t>недоимъчните</a:t>
            </a:r>
            <a:r>
              <a:rPr lang="ru-RU" dirty="0"/>
              <a:t> </a:t>
            </a:r>
            <a:r>
              <a:rPr lang="ru-RU" dirty="0" err="1"/>
              <a:t>струми</a:t>
            </a:r>
            <a:r>
              <a:rPr lang="ru-RU" dirty="0"/>
              <a:t>. </a:t>
            </a:r>
          </a:p>
          <a:p>
            <a:r>
              <a:rPr lang="ru-RU" dirty="0" err="1">
                <a:solidFill>
                  <a:srgbClr val="FF0000"/>
                </a:solidFill>
              </a:rPr>
              <a:t>Рядко</a:t>
            </a:r>
            <a:r>
              <a:rPr lang="ru-RU" dirty="0"/>
              <a:t> </a:t>
            </a:r>
            <a:r>
              <a:rPr lang="ru-RU" dirty="0" err="1"/>
              <a:t>хипертиреоидно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настъпи</a:t>
            </a:r>
            <a:r>
              <a:rPr lang="ru-RU" dirty="0"/>
              <a:t> при </a:t>
            </a:r>
            <a:r>
              <a:rPr lang="ru-RU" dirty="0" err="1"/>
              <a:t>някои</a:t>
            </a:r>
            <a:r>
              <a:rPr lang="ru-RU" dirty="0"/>
              <a:t> </a:t>
            </a:r>
            <a:r>
              <a:rPr lang="ru-RU" dirty="0" err="1"/>
              <a:t>възпалителни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на </a:t>
            </a:r>
            <a:r>
              <a:rPr lang="ru-RU" dirty="0" err="1"/>
              <a:t>щитовидната</a:t>
            </a:r>
            <a:r>
              <a:rPr lang="ru-RU" dirty="0"/>
              <a:t> </a:t>
            </a:r>
            <a:r>
              <a:rPr lang="ru-RU" dirty="0" err="1"/>
              <a:t>жлеза</a:t>
            </a:r>
            <a:r>
              <a:rPr lang="ru-RU" dirty="0"/>
              <a:t>, злокачествен </a:t>
            </a:r>
            <a:r>
              <a:rPr lang="ru-RU" dirty="0" err="1"/>
              <a:t>процес</a:t>
            </a:r>
            <a:r>
              <a:rPr lang="ru-RU" dirty="0"/>
              <a:t> или да </a:t>
            </a:r>
            <a:r>
              <a:rPr lang="ru-RU" dirty="0" err="1"/>
              <a:t>бъде</a:t>
            </a:r>
            <a:r>
              <a:rPr lang="ru-RU" dirty="0"/>
              <a:t> медикаментозно </a:t>
            </a:r>
            <a:r>
              <a:rPr lang="ru-RU" dirty="0" err="1"/>
              <a:t>обусловено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0000"/>
                </a:solidFill>
              </a:rPr>
              <a:t>Ендемичната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гуша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се </a:t>
            </a:r>
            <a:r>
              <a:rPr lang="ru-RU" dirty="0" err="1"/>
              <a:t>причинява</a:t>
            </a:r>
            <a:r>
              <a:rPr lang="ru-RU" dirty="0"/>
              <a:t> от общ за даден </a:t>
            </a:r>
            <a:r>
              <a:rPr lang="ru-RU" dirty="0" err="1"/>
              <a:t>географски</a:t>
            </a:r>
            <a:r>
              <a:rPr lang="ru-RU" dirty="0"/>
              <a:t> район фактор –</a:t>
            </a:r>
            <a:r>
              <a:rPr lang="ru-RU" dirty="0" err="1"/>
              <a:t>йоден</a:t>
            </a:r>
            <a:r>
              <a:rPr lang="ru-RU" dirty="0"/>
              <a:t> дефицит.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78185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Ефект на хормоните на ЩЖ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256584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Повишават</a:t>
            </a:r>
            <a:r>
              <a:rPr lang="ru-RU" dirty="0"/>
              <a:t> </a:t>
            </a:r>
            <a:r>
              <a:rPr lang="ru-RU" dirty="0" err="1"/>
              <a:t>основната</a:t>
            </a:r>
            <a:r>
              <a:rPr lang="ru-RU" dirty="0"/>
              <a:t> </a:t>
            </a:r>
            <a:r>
              <a:rPr lang="ru-RU" dirty="0" err="1"/>
              <a:t>обмяна-пациентите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непоносимост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топлина</a:t>
            </a:r>
            <a:r>
              <a:rPr lang="ru-RU" dirty="0"/>
              <a:t> и </a:t>
            </a:r>
            <a:r>
              <a:rPr lang="ru-RU" dirty="0" err="1"/>
              <a:t>склонност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диария</a:t>
            </a:r>
            <a:r>
              <a:rPr lang="ru-RU" dirty="0"/>
              <a:t>.</a:t>
            </a:r>
          </a:p>
          <a:p>
            <a:r>
              <a:rPr lang="ru-RU" dirty="0" err="1"/>
              <a:t>Стимулират</a:t>
            </a:r>
            <a:r>
              <a:rPr lang="ru-RU" dirty="0"/>
              <a:t> </a:t>
            </a:r>
            <a:r>
              <a:rPr lang="ru-RU" dirty="0" err="1"/>
              <a:t>растежа</a:t>
            </a:r>
            <a:r>
              <a:rPr lang="ru-RU" dirty="0"/>
              <a:t> и </a:t>
            </a:r>
            <a:r>
              <a:rPr lang="ru-RU" dirty="0" err="1"/>
              <a:t>развитието</a:t>
            </a:r>
            <a:r>
              <a:rPr lang="ru-RU" dirty="0"/>
              <a:t>;</a:t>
            </a:r>
          </a:p>
          <a:p>
            <a:r>
              <a:rPr lang="ru-RU" dirty="0" err="1"/>
              <a:t>Влияят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възбудимостта</a:t>
            </a:r>
            <a:r>
              <a:rPr lang="ru-RU" dirty="0"/>
              <a:t> на </a:t>
            </a:r>
            <a:r>
              <a:rPr lang="ru-RU" dirty="0" err="1"/>
              <a:t>нервната</a:t>
            </a:r>
            <a:r>
              <a:rPr lang="ru-RU" dirty="0"/>
              <a:t> система – </a:t>
            </a:r>
            <a:r>
              <a:rPr lang="ru-RU" dirty="0" err="1"/>
              <a:t>хипертиреоидизмът</a:t>
            </a:r>
            <a:r>
              <a:rPr lang="ru-RU" dirty="0"/>
              <a:t> води до </a:t>
            </a:r>
            <a:r>
              <a:rPr lang="ru-RU" dirty="0" err="1"/>
              <a:t>свръхвъзбудимост</a:t>
            </a:r>
            <a:r>
              <a:rPr lang="ru-RU" dirty="0"/>
              <a:t>- тремор, </a:t>
            </a:r>
            <a:r>
              <a:rPr lang="ru-RU" dirty="0" err="1"/>
              <a:t>безсъние</a:t>
            </a:r>
            <a:r>
              <a:rPr lang="ru-RU" dirty="0"/>
              <a:t>;</a:t>
            </a:r>
          </a:p>
          <a:p>
            <a:r>
              <a:rPr lang="ru-RU" dirty="0" err="1"/>
              <a:t>Стимулират</a:t>
            </a:r>
            <a:r>
              <a:rPr lang="ru-RU" dirty="0"/>
              <a:t> </a:t>
            </a:r>
            <a:r>
              <a:rPr lang="ru-RU" dirty="0" err="1"/>
              <a:t>калциевата</a:t>
            </a:r>
            <a:r>
              <a:rPr lang="ru-RU" dirty="0"/>
              <a:t> и </a:t>
            </a:r>
            <a:r>
              <a:rPr lang="ru-RU" dirty="0" err="1"/>
              <a:t>фосфорната</a:t>
            </a:r>
            <a:r>
              <a:rPr lang="ru-RU" dirty="0"/>
              <a:t> </a:t>
            </a:r>
            <a:r>
              <a:rPr lang="ru-RU" dirty="0" err="1"/>
              <a:t>обмяна</a:t>
            </a:r>
            <a:r>
              <a:rPr lang="ru-RU" dirty="0"/>
              <a:t>- остеопороза;</a:t>
            </a:r>
          </a:p>
          <a:p>
            <a:r>
              <a:rPr lang="ru-RU" dirty="0" err="1"/>
              <a:t>Повишават</a:t>
            </a:r>
            <a:r>
              <a:rPr lang="ru-RU" dirty="0"/>
              <a:t> </a:t>
            </a:r>
            <a:r>
              <a:rPr lang="ru-RU" dirty="0" err="1"/>
              <a:t>катехоламиновата</a:t>
            </a:r>
            <a:r>
              <a:rPr lang="ru-RU" dirty="0"/>
              <a:t> </a:t>
            </a:r>
            <a:r>
              <a:rPr lang="ru-RU" dirty="0" err="1"/>
              <a:t>чувствителност</a:t>
            </a:r>
            <a:r>
              <a:rPr lang="ru-RU" dirty="0"/>
              <a:t> (</a:t>
            </a:r>
            <a:r>
              <a:rPr lang="ru-RU" dirty="0" err="1"/>
              <a:t>катехоламини</a:t>
            </a:r>
            <a:r>
              <a:rPr lang="ru-RU" dirty="0"/>
              <a:t> – адреналин и норадреналин) на </a:t>
            </a:r>
            <a:r>
              <a:rPr lang="ru-RU" dirty="0" err="1"/>
              <a:t>сърцето</a:t>
            </a:r>
            <a:r>
              <a:rPr lang="ru-RU" dirty="0"/>
              <a:t> – за </a:t>
            </a:r>
            <a:r>
              <a:rPr lang="ru-RU" dirty="0" err="1"/>
              <a:t>хипертиреоидизъм</a:t>
            </a:r>
            <a:r>
              <a:rPr lang="ru-RU" dirty="0"/>
              <a:t> е характерна </a:t>
            </a:r>
            <a:r>
              <a:rPr lang="ru-RU" dirty="0" err="1"/>
              <a:t>тахикардията</a:t>
            </a:r>
            <a:r>
              <a:rPr lang="ru-RU" dirty="0"/>
              <a:t>;</a:t>
            </a:r>
          </a:p>
          <a:p>
            <a:r>
              <a:rPr lang="ru-RU" dirty="0" err="1"/>
              <a:t>Действат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мускулите</a:t>
            </a:r>
            <a:r>
              <a:rPr lang="ru-RU" dirty="0"/>
              <a:t> и </a:t>
            </a:r>
            <a:r>
              <a:rPr lang="ru-RU" dirty="0" err="1"/>
              <a:t>сухожилните</a:t>
            </a:r>
            <a:r>
              <a:rPr lang="ru-RU" dirty="0"/>
              <a:t> </a:t>
            </a:r>
            <a:r>
              <a:rPr lang="ru-RU" dirty="0" err="1"/>
              <a:t>рефлекси</a:t>
            </a:r>
            <a:r>
              <a:rPr lang="ru-RU" dirty="0"/>
              <a:t>;</a:t>
            </a:r>
          </a:p>
          <a:p>
            <a:r>
              <a:rPr lang="ru-RU" dirty="0" err="1"/>
              <a:t>Кожата</a:t>
            </a:r>
            <a:r>
              <a:rPr lang="ru-RU" dirty="0"/>
              <a:t> е </a:t>
            </a:r>
            <a:r>
              <a:rPr lang="ru-RU" dirty="0" err="1"/>
              <a:t>топла</a:t>
            </a:r>
            <a:r>
              <a:rPr lang="ru-RU" dirty="0"/>
              <a:t>, влажна, </a:t>
            </a:r>
            <a:r>
              <a:rPr lang="ru-RU" dirty="0" err="1"/>
              <a:t>мека</a:t>
            </a:r>
            <a:r>
              <a:rPr lang="ru-RU" dirty="0"/>
              <a:t>, </a:t>
            </a:r>
            <a:r>
              <a:rPr lang="ru-RU" dirty="0" err="1"/>
              <a:t>кадифена</a:t>
            </a:r>
            <a:r>
              <a:rPr lang="ru-RU" dirty="0"/>
              <a:t>, с </a:t>
            </a:r>
            <a:r>
              <a:rPr lang="ru-RU" dirty="0" err="1"/>
              <a:t>тънки</a:t>
            </a:r>
            <a:r>
              <a:rPr lang="ru-RU" dirty="0"/>
              <a:t> </a:t>
            </a:r>
            <a:r>
              <a:rPr lang="ru-RU" dirty="0" err="1"/>
              <a:t>косми</a:t>
            </a:r>
            <a:r>
              <a:rPr lang="ru-RU" dirty="0"/>
              <a:t>. </a:t>
            </a:r>
          </a:p>
          <a:p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налице</a:t>
            </a:r>
            <a:r>
              <a:rPr lang="ru-RU" dirty="0"/>
              <a:t> нарушения в </a:t>
            </a:r>
            <a:r>
              <a:rPr lang="ru-RU" dirty="0" err="1"/>
              <a:t>менструлания</a:t>
            </a:r>
            <a:r>
              <a:rPr lang="ru-RU" dirty="0"/>
              <a:t> </a:t>
            </a:r>
            <a:r>
              <a:rPr lang="ru-RU" dirty="0" err="1"/>
              <a:t>цикъл</a:t>
            </a: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43648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3282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По-редки признаци: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96752"/>
            <a:ext cx="5004048" cy="5661248"/>
          </a:xfrm>
        </p:spPr>
        <p:txBody>
          <a:bodyPr>
            <a:normAutofit fontScale="925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Тиреотоксичната</a:t>
            </a:r>
            <a:r>
              <a:rPr lang="ru-RU" dirty="0">
                <a:solidFill>
                  <a:srgbClr val="FF0000"/>
                </a:solidFill>
              </a:rPr>
              <a:t> кома</a:t>
            </a:r>
            <a:r>
              <a:rPr lang="ru-RU" dirty="0"/>
              <a:t>- тахикардия (над 150удара в минута), </a:t>
            </a:r>
            <a:r>
              <a:rPr lang="ru-RU" dirty="0" err="1"/>
              <a:t>хипертермия</a:t>
            </a:r>
            <a:r>
              <a:rPr lang="ru-RU" dirty="0"/>
              <a:t> (температура &gt; 41 градуса), тремор, страх, </a:t>
            </a:r>
            <a:r>
              <a:rPr lang="ru-RU" dirty="0" err="1"/>
              <a:t>повръщане</a:t>
            </a:r>
            <a:r>
              <a:rPr lang="ru-RU" dirty="0"/>
              <a:t>, </a:t>
            </a:r>
            <a:r>
              <a:rPr lang="ru-RU" dirty="0" err="1"/>
              <a:t>диария</a:t>
            </a:r>
            <a:r>
              <a:rPr lang="ru-RU" dirty="0"/>
              <a:t>, нарушения в </a:t>
            </a:r>
            <a:r>
              <a:rPr lang="ru-RU" dirty="0" err="1"/>
              <a:t>съзнанието</a:t>
            </a:r>
            <a:r>
              <a:rPr lang="ru-RU" dirty="0"/>
              <a:t>, </a:t>
            </a:r>
            <a:r>
              <a:rPr lang="ru-RU" dirty="0" err="1"/>
              <a:t>психотични</a:t>
            </a:r>
            <a:r>
              <a:rPr lang="ru-RU" dirty="0"/>
              <a:t> </a:t>
            </a:r>
            <a:r>
              <a:rPr lang="ru-RU" dirty="0" err="1"/>
              <a:t>състояния</a:t>
            </a:r>
            <a:r>
              <a:rPr lang="ru-RU" dirty="0"/>
              <a:t>.</a:t>
            </a:r>
          </a:p>
          <a:p>
            <a:r>
              <a:rPr lang="ru-RU" dirty="0" err="1">
                <a:solidFill>
                  <a:srgbClr val="FF0000"/>
                </a:solidFill>
              </a:rPr>
              <a:t>Ендокринна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офталмопатия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–</a:t>
            </a:r>
            <a:r>
              <a:rPr lang="ru-RU" dirty="0" err="1"/>
              <a:t>екзофталм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</a:t>
            </a:r>
            <a:r>
              <a:rPr lang="ru-RU" dirty="0" err="1">
                <a:solidFill>
                  <a:srgbClr val="FF0000"/>
                </a:solidFill>
              </a:rPr>
              <a:t>претибиален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оток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1196752"/>
            <a:ext cx="4430266" cy="331236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4509121"/>
            <a:ext cx="3685778" cy="223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2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Диагностика: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Клиника</a:t>
            </a:r>
          </a:p>
          <a:p>
            <a:r>
              <a:rPr lang="bg-BG" dirty="0"/>
              <a:t>БХ-изследвания- </a:t>
            </a:r>
            <a:r>
              <a:rPr lang="en-US" dirty="0"/>
              <a:t>TSH, fT3, fT4</a:t>
            </a:r>
          </a:p>
          <a:p>
            <a:r>
              <a:rPr lang="bg-BG" dirty="0"/>
              <a:t>Ултразвук</a:t>
            </a:r>
          </a:p>
          <a:p>
            <a:r>
              <a:rPr lang="bg-BG" dirty="0"/>
              <a:t>Сцинтиграфия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99498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bg-BG" dirty="0"/>
              <a:t>Тиреостатици</a:t>
            </a:r>
            <a:r>
              <a:rPr lang="en-US" dirty="0"/>
              <a:t>- </a:t>
            </a:r>
            <a:r>
              <a:rPr lang="en-US" dirty="0" err="1"/>
              <a:t>Metizol</a:t>
            </a:r>
            <a:r>
              <a:rPr lang="en-US" dirty="0"/>
              <a:t>(</a:t>
            </a:r>
            <a:r>
              <a:rPr lang="bg-BG" dirty="0"/>
              <a:t>таб. 50мг) или </a:t>
            </a:r>
            <a:r>
              <a:rPr lang="en-US" dirty="0" err="1"/>
              <a:t>Thyrozol</a:t>
            </a:r>
            <a:r>
              <a:rPr lang="en-US" dirty="0"/>
              <a:t> </a:t>
            </a:r>
            <a:r>
              <a:rPr lang="bg-BG" dirty="0"/>
              <a:t>(таб.5мг). </a:t>
            </a:r>
          </a:p>
          <a:p>
            <a:pPr lvl="1"/>
            <a:r>
              <a:rPr lang="bg-BG" dirty="0">
                <a:solidFill>
                  <a:srgbClr val="FF0000"/>
                </a:solidFill>
              </a:rPr>
              <a:t>Начало с по-висока доза (до 3х3таб) и постепенно понижаване на дозите</a:t>
            </a:r>
            <a:r>
              <a:rPr lang="bg-BG" dirty="0"/>
              <a:t>.</a:t>
            </a:r>
          </a:p>
          <a:p>
            <a:pPr lvl="1"/>
            <a:r>
              <a:rPr lang="ru-RU" i="1" dirty="0">
                <a:solidFill>
                  <a:srgbClr val="FF0000"/>
                </a:solidFill>
              </a:rPr>
              <a:t>Около 0.3-0.6% случаи</a:t>
            </a:r>
            <a:r>
              <a:rPr lang="ru-RU" dirty="0">
                <a:solidFill>
                  <a:srgbClr val="FF0000"/>
                </a:solidFill>
              </a:rPr>
              <a:t> – </a:t>
            </a:r>
            <a:r>
              <a:rPr lang="ru-RU" dirty="0" err="1">
                <a:solidFill>
                  <a:srgbClr val="FF0000"/>
                </a:solidFill>
              </a:rPr>
              <a:t>агранулоцитоза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симптоми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появят</a:t>
            </a:r>
            <a:r>
              <a:rPr lang="ru-RU" dirty="0"/>
              <a:t> </a:t>
            </a:r>
            <a:r>
              <a:rPr lang="ru-RU" dirty="0" err="1"/>
              <a:t>дори</a:t>
            </a:r>
            <a:r>
              <a:rPr lang="ru-RU" dirty="0"/>
              <a:t> след </a:t>
            </a:r>
            <a:r>
              <a:rPr lang="ru-RU" dirty="0" err="1"/>
              <a:t>седмици</a:t>
            </a:r>
            <a:r>
              <a:rPr lang="ru-RU" dirty="0"/>
              <a:t> и </a:t>
            </a:r>
            <a:r>
              <a:rPr lang="ru-RU" dirty="0" err="1"/>
              <a:t>месеци</a:t>
            </a:r>
            <a:r>
              <a:rPr lang="ru-RU" dirty="0"/>
              <a:t> след </a:t>
            </a:r>
            <a:r>
              <a:rPr lang="ru-RU" dirty="0" err="1"/>
              <a:t>началото</a:t>
            </a:r>
            <a:r>
              <a:rPr lang="ru-RU" dirty="0"/>
              <a:t> на </a:t>
            </a:r>
            <a:r>
              <a:rPr lang="ru-RU" dirty="0" err="1"/>
              <a:t>лечението</a:t>
            </a:r>
            <a:r>
              <a:rPr lang="ru-RU" dirty="0"/>
              <a:t> и </a:t>
            </a:r>
            <a:r>
              <a:rPr lang="ru-RU" dirty="0" err="1"/>
              <a:t>предизвикват</a:t>
            </a:r>
            <a:r>
              <a:rPr lang="ru-RU" dirty="0"/>
              <a:t> </a:t>
            </a:r>
            <a:r>
              <a:rPr lang="ru-RU" dirty="0" err="1"/>
              <a:t>спиране</a:t>
            </a:r>
            <a:r>
              <a:rPr lang="ru-RU" dirty="0"/>
              <a:t> на </a:t>
            </a:r>
            <a:r>
              <a:rPr lang="ru-RU" dirty="0" err="1"/>
              <a:t>лекарството</a:t>
            </a:r>
            <a:r>
              <a:rPr lang="ru-RU" dirty="0"/>
              <a:t>). </a:t>
            </a:r>
            <a:r>
              <a:rPr lang="ru-RU" dirty="0" err="1"/>
              <a:t>Контрол</a:t>
            </a:r>
            <a:r>
              <a:rPr lang="ru-RU" dirty="0"/>
              <a:t> на </a:t>
            </a:r>
            <a:r>
              <a:rPr lang="ru-RU" dirty="0" err="1"/>
              <a:t>Левкоцити</a:t>
            </a:r>
            <a:r>
              <a:rPr lang="ru-RU" dirty="0"/>
              <a:t> на 30-я </a:t>
            </a:r>
            <a:r>
              <a:rPr lang="ru-RU" dirty="0" err="1"/>
              <a:t>ден</a:t>
            </a:r>
            <a:r>
              <a:rPr lang="ru-RU" dirty="0"/>
              <a:t>.</a:t>
            </a:r>
            <a:endParaRPr lang="bg-BG" dirty="0"/>
          </a:p>
          <a:p>
            <a:r>
              <a:rPr lang="bg-BG" dirty="0"/>
              <a:t>Оперативно</a:t>
            </a:r>
          </a:p>
          <a:p>
            <a:r>
              <a:rPr lang="bg-BG" dirty="0"/>
              <a:t>Радио-йод</a:t>
            </a:r>
          </a:p>
          <a:p>
            <a:endParaRPr lang="bg-BG" dirty="0"/>
          </a:p>
          <a:p>
            <a:pPr marL="0" indent="0" algn="ctr">
              <a:buNone/>
            </a:pPr>
            <a:r>
              <a:rPr lang="bg-BG" dirty="0"/>
              <a:t>Профилактика:</a:t>
            </a:r>
          </a:p>
          <a:p>
            <a:pPr marL="0" indent="0" algn="ctr">
              <a:buNone/>
            </a:pPr>
            <a:r>
              <a:rPr lang="bg-BG" dirty="0"/>
              <a:t>Йодиране на готварската сол</a:t>
            </a:r>
          </a:p>
        </p:txBody>
      </p:sp>
    </p:spTree>
    <p:extLst>
      <p:ext uri="{BB962C8B-B14F-4D97-AF65-F5344CB8AC3E}">
        <p14:creationId xmlns:p14="http://schemas.microsoft.com/office/powerpoint/2010/main" val="2288444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Хипотиреоидизъм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Намалена функция на ЩЖ</a:t>
            </a:r>
          </a:p>
          <a:p>
            <a:r>
              <a:rPr lang="ru-RU" dirty="0" err="1"/>
              <a:t>Обикновено</a:t>
            </a:r>
            <a:r>
              <a:rPr lang="ru-RU" dirty="0"/>
              <a:t> при жените &gt;40 </a:t>
            </a:r>
            <a:r>
              <a:rPr lang="ru-RU" dirty="0" err="1"/>
              <a:t>години</a:t>
            </a:r>
            <a:r>
              <a:rPr lang="ru-RU" dirty="0"/>
              <a:t>, а с </a:t>
            </a:r>
            <a:r>
              <a:rPr lang="ru-RU" dirty="0" err="1"/>
              <a:t>нарастването</a:t>
            </a:r>
            <a:r>
              <a:rPr lang="ru-RU" dirty="0"/>
              <a:t> на </a:t>
            </a:r>
            <a:r>
              <a:rPr lang="ru-RU" dirty="0" err="1"/>
              <a:t>възрастта</a:t>
            </a:r>
            <a:r>
              <a:rPr lang="ru-RU" dirty="0"/>
              <a:t> </a:t>
            </a:r>
            <a:r>
              <a:rPr lang="ru-RU" dirty="0" err="1"/>
              <a:t>значително</a:t>
            </a:r>
            <a:r>
              <a:rPr lang="ru-RU" dirty="0"/>
              <a:t> се </a:t>
            </a:r>
            <a:r>
              <a:rPr lang="ru-RU" dirty="0" err="1"/>
              <a:t>увеличава</a:t>
            </a:r>
            <a:r>
              <a:rPr lang="ru-RU" dirty="0"/>
              <a:t> по </a:t>
            </a:r>
            <a:r>
              <a:rPr lang="ru-RU" dirty="0" err="1"/>
              <a:t>честота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87293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bg-BG" dirty="0"/>
              <a:t>Причини за хипотиреоидизъм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001419"/>
          </a:xfrm>
        </p:spPr>
        <p:txBody>
          <a:bodyPr>
            <a:normAutofit/>
          </a:bodyPr>
          <a:lstStyle/>
          <a:p>
            <a:r>
              <a:rPr lang="bg-BG" dirty="0"/>
              <a:t>Автоимунен процес- тиреоидит на Хашимото</a:t>
            </a:r>
          </a:p>
          <a:p>
            <a:r>
              <a:rPr lang="bg-BG" dirty="0"/>
              <a:t>Радиойод или лъчетерапия</a:t>
            </a:r>
          </a:p>
          <a:p>
            <a:r>
              <a:rPr lang="bg-BG" dirty="0"/>
              <a:t>Операция на ЩЖ</a:t>
            </a:r>
          </a:p>
          <a:p>
            <a:r>
              <a:rPr lang="bg-BG" dirty="0"/>
              <a:t>Л-ва- литий, амиодарон</a:t>
            </a:r>
          </a:p>
          <a:p>
            <a:r>
              <a:rPr lang="bg-BG" dirty="0"/>
              <a:t>Вроден- 1/3000 деца</a:t>
            </a:r>
          </a:p>
          <a:p>
            <a:r>
              <a:rPr lang="bg-BG" dirty="0"/>
              <a:t>Нарушения в хипофизата</a:t>
            </a:r>
          </a:p>
          <a:p>
            <a:r>
              <a:rPr lang="bg-BG" dirty="0"/>
              <a:t>Бременност</a:t>
            </a:r>
          </a:p>
          <a:p>
            <a:r>
              <a:rPr lang="bg-BG" dirty="0"/>
              <a:t>Йоден дефицит</a:t>
            </a:r>
          </a:p>
        </p:txBody>
      </p:sp>
    </p:spTree>
    <p:extLst>
      <p:ext uri="{BB962C8B-B14F-4D97-AF65-F5344CB8AC3E}">
        <p14:creationId xmlns:p14="http://schemas.microsoft.com/office/powerpoint/2010/main" val="3703435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bg-BG" dirty="0"/>
              <a:t>Симптоми: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073427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Начало- умора и </a:t>
            </a:r>
            <a:r>
              <a:rPr lang="ru-RU" dirty="0" err="1"/>
              <a:t>забавеност</a:t>
            </a:r>
            <a:r>
              <a:rPr lang="ru-RU" dirty="0"/>
              <a:t> на </a:t>
            </a:r>
            <a:r>
              <a:rPr lang="ru-RU" dirty="0" err="1"/>
              <a:t>умствените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-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отдадете</a:t>
            </a:r>
            <a:r>
              <a:rPr lang="ru-RU" dirty="0"/>
              <a:t> на </a:t>
            </a:r>
            <a:r>
              <a:rPr lang="ru-RU" dirty="0" err="1"/>
              <a:t>остаряването</a:t>
            </a:r>
            <a:endParaRPr lang="ru-RU" dirty="0"/>
          </a:p>
          <a:p>
            <a:r>
              <a:rPr lang="ru-RU" dirty="0" err="1"/>
              <a:t>Напреднали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:</a:t>
            </a:r>
          </a:p>
          <a:p>
            <a:pPr marL="457200" lvl="1" indent="0">
              <a:buNone/>
            </a:pPr>
            <a:r>
              <a:rPr lang="ru-RU" dirty="0" err="1"/>
              <a:t>Повишено</a:t>
            </a:r>
            <a:r>
              <a:rPr lang="ru-RU" dirty="0"/>
              <a:t> </a:t>
            </a:r>
            <a:r>
              <a:rPr lang="ru-RU" dirty="0" err="1"/>
              <a:t>усещане</a:t>
            </a:r>
            <a:r>
              <a:rPr lang="ru-RU" dirty="0"/>
              <a:t> за </a:t>
            </a:r>
            <a:r>
              <a:rPr lang="ru-RU" dirty="0" err="1"/>
              <a:t>студ</a:t>
            </a:r>
            <a:r>
              <a:rPr lang="ru-RU" dirty="0"/>
              <a:t>, </a:t>
            </a:r>
            <a:r>
              <a:rPr lang="ru-RU" dirty="0" err="1"/>
              <a:t>повишен</a:t>
            </a:r>
            <a:r>
              <a:rPr lang="ru-RU" dirty="0"/>
              <a:t> </a:t>
            </a:r>
            <a:r>
              <a:rPr lang="ru-RU" dirty="0" err="1"/>
              <a:t>холестерол</a:t>
            </a:r>
            <a:br>
              <a:rPr lang="ru-RU" dirty="0"/>
            </a:br>
            <a:r>
              <a:rPr lang="ru-RU" dirty="0"/>
              <a:t>Запек; </a:t>
            </a:r>
            <a:r>
              <a:rPr lang="ru-RU" dirty="0" err="1"/>
              <a:t>бледа</a:t>
            </a:r>
            <a:r>
              <a:rPr lang="ru-RU" dirty="0"/>
              <a:t>, суха кожа; </a:t>
            </a:r>
            <a:r>
              <a:rPr lang="ru-RU" dirty="0" err="1"/>
              <a:t>дрезгав</a:t>
            </a:r>
            <a:r>
              <a:rPr lang="ru-RU" dirty="0"/>
              <a:t> глас</a:t>
            </a:r>
            <a:br>
              <a:rPr lang="ru-RU" dirty="0"/>
            </a:br>
            <a:r>
              <a:rPr lang="ru-RU" dirty="0" err="1"/>
              <a:t>Неизяснено</a:t>
            </a:r>
            <a:r>
              <a:rPr lang="ru-RU" dirty="0"/>
              <a:t> увеличение на </a:t>
            </a:r>
            <a:r>
              <a:rPr lang="ru-RU" dirty="0" err="1"/>
              <a:t>теглото</a:t>
            </a:r>
            <a:r>
              <a:rPr lang="ru-RU" dirty="0"/>
              <a:t>- </a:t>
            </a:r>
            <a:r>
              <a:rPr lang="ru-RU" dirty="0" err="1"/>
              <a:t>голяма</a:t>
            </a:r>
            <a:r>
              <a:rPr lang="ru-RU" dirty="0"/>
              <a:t> част </a:t>
            </a:r>
            <a:r>
              <a:rPr lang="ru-RU" dirty="0" err="1"/>
              <a:t>са</a:t>
            </a:r>
            <a:r>
              <a:rPr lang="ru-RU" dirty="0"/>
              <a:t> от </a:t>
            </a:r>
            <a:r>
              <a:rPr lang="ru-RU" dirty="0" err="1"/>
              <a:t>задръжка</a:t>
            </a:r>
            <a:r>
              <a:rPr lang="ru-RU" dirty="0"/>
              <a:t> на </a:t>
            </a:r>
            <a:r>
              <a:rPr lang="ru-RU" dirty="0" err="1"/>
              <a:t>течности</a:t>
            </a:r>
            <a:br>
              <a:rPr lang="ru-RU" dirty="0"/>
            </a:br>
            <a:r>
              <a:rPr lang="ru-RU" dirty="0" err="1"/>
              <a:t>Мускулни</a:t>
            </a:r>
            <a:r>
              <a:rPr lang="ru-RU" dirty="0"/>
              <a:t> </a:t>
            </a:r>
            <a:r>
              <a:rPr lang="ru-RU" dirty="0" err="1"/>
              <a:t>болки</a:t>
            </a:r>
            <a:r>
              <a:rPr lang="ru-RU" dirty="0"/>
              <a:t>, </a:t>
            </a:r>
            <a:r>
              <a:rPr lang="ru-RU" dirty="0" err="1"/>
              <a:t>тежест</a:t>
            </a:r>
            <a:r>
              <a:rPr lang="ru-RU" dirty="0"/>
              <a:t> и </a:t>
            </a:r>
            <a:r>
              <a:rPr lang="ru-RU" dirty="0" err="1"/>
              <a:t>вдървеност</a:t>
            </a:r>
            <a:r>
              <a:rPr lang="ru-RU" dirty="0"/>
              <a:t> на </a:t>
            </a:r>
            <a:r>
              <a:rPr lang="ru-RU" dirty="0" err="1"/>
              <a:t>раменете</a:t>
            </a:r>
            <a:r>
              <a:rPr lang="ru-RU" dirty="0"/>
              <a:t> и </a:t>
            </a:r>
            <a:r>
              <a:rPr lang="ru-RU" dirty="0" err="1"/>
              <a:t>тазобедрените</a:t>
            </a:r>
            <a:r>
              <a:rPr lang="ru-RU" dirty="0"/>
              <a:t> </a:t>
            </a:r>
            <a:r>
              <a:rPr lang="ru-RU" dirty="0" err="1"/>
              <a:t>стави</a:t>
            </a:r>
            <a:r>
              <a:rPr lang="ru-RU" dirty="0"/>
              <a:t>. </a:t>
            </a:r>
            <a:r>
              <a:rPr lang="ru-RU" dirty="0" err="1"/>
              <a:t>Болки</a:t>
            </a:r>
            <a:r>
              <a:rPr lang="ru-RU" dirty="0"/>
              <a:t> и </a:t>
            </a:r>
            <a:r>
              <a:rPr lang="ru-RU" dirty="0" err="1"/>
              <a:t>скованост</a:t>
            </a:r>
            <a:r>
              <a:rPr lang="ru-RU" dirty="0"/>
              <a:t> в ставите и </a:t>
            </a:r>
            <a:r>
              <a:rPr lang="ru-RU" dirty="0" err="1"/>
              <a:t>оточност</a:t>
            </a:r>
            <a:r>
              <a:rPr lang="ru-RU" dirty="0"/>
              <a:t> на </a:t>
            </a:r>
            <a:r>
              <a:rPr lang="ru-RU" dirty="0" err="1"/>
              <a:t>коленете</a:t>
            </a:r>
            <a:r>
              <a:rPr lang="ru-RU" dirty="0"/>
              <a:t> и </a:t>
            </a:r>
            <a:r>
              <a:rPr lang="ru-RU" dirty="0" err="1"/>
              <a:t>малките</a:t>
            </a:r>
            <a:r>
              <a:rPr lang="ru-RU" dirty="0"/>
              <a:t> </a:t>
            </a:r>
            <a:r>
              <a:rPr lang="ru-RU" dirty="0" err="1"/>
              <a:t>стави</a:t>
            </a:r>
            <a:r>
              <a:rPr lang="ru-RU" dirty="0"/>
              <a:t> на </a:t>
            </a:r>
            <a:r>
              <a:rPr lang="ru-RU" dirty="0" err="1"/>
              <a:t>ръцете</a:t>
            </a:r>
            <a:r>
              <a:rPr lang="ru-RU" dirty="0"/>
              <a:t> и </a:t>
            </a:r>
            <a:r>
              <a:rPr lang="ru-RU" dirty="0" err="1"/>
              <a:t>стъпалата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Мускулна</a:t>
            </a:r>
            <a:r>
              <a:rPr lang="ru-RU" dirty="0"/>
              <a:t> </a:t>
            </a:r>
            <a:r>
              <a:rPr lang="ru-RU" dirty="0" err="1"/>
              <a:t>слабост</a:t>
            </a:r>
            <a:r>
              <a:rPr lang="ru-RU" dirty="0"/>
              <a:t>, </a:t>
            </a:r>
            <a:r>
              <a:rPr lang="ru-RU" dirty="0" err="1"/>
              <a:t>особено</a:t>
            </a:r>
            <a:r>
              <a:rPr lang="ru-RU" dirty="0"/>
              <a:t> на </a:t>
            </a:r>
            <a:r>
              <a:rPr lang="ru-RU" dirty="0" err="1"/>
              <a:t>краката</a:t>
            </a:r>
            <a:br>
              <a:rPr lang="ru-RU" dirty="0"/>
            </a:br>
            <a:r>
              <a:rPr lang="ru-RU" dirty="0" err="1"/>
              <a:t>Обилни</a:t>
            </a:r>
            <a:r>
              <a:rPr lang="ru-RU" dirty="0"/>
              <a:t> менструации</a:t>
            </a:r>
            <a:br>
              <a:rPr lang="ru-RU" dirty="0"/>
            </a:br>
            <a:r>
              <a:rPr lang="ru-RU" dirty="0" err="1"/>
              <a:t>Депресия</a:t>
            </a:r>
            <a:br>
              <a:rPr lang="ru-RU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80926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4204" y="12622"/>
            <a:ext cx="3019607" cy="350345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4" y="0"/>
            <a:ext cx="3262282" cy="350100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196" y="4011339"/>
            <a:ext cx="3054606" cy="284666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72" y="4011339"/>
            <a:ext cx="3269632" cy="2824005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2159" y="0"/>
            <a:ext cx="2844199" cy="350100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9661" y="4011339"/>
            <a:ext cx="2904339" cy="282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08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Микседем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Рядко</a:t>
            </a:r>
            <a:r>
              <a:rPr lang="ru-RU" dirty="0"/>
              <a:t>, но </a:t>
            </a:r>
            <a:r>
              <a:rPr lang="ru-RU" dirty="0" err="1"/>
              <a:t>животозастрашаващо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Неговите</a:t>
            </a:r>
            <a:r>
              <a:rPr lang="ru-RU" dirty="0"/>
              <a:t> </a:t>
            </a:r>
            <a:r>
              <a:rPr lang="ru-RU" dirty="0" err="1"/>
              <a:t>симптоми</a:t>
            </a:r>
            <a:r>
              <a:rPr lang="ru-RU" dirty="0"/>
              <a:t> се </a:t>
            </a:r>
            <a:r>
              <a:rPr lang="ru-RU" dirty="0" err="1"/>
              <a:t>изразяват</a:t>
            </a:r>
            <a:r>
              <a:rPr lang="ru-RU" dirty="0"/>
              <a:t> в </a:t>
            </a:r>
            <a:r>
              <a:rPr lang="ru-RU" dirty="0" err="1"/>
              <a:t>сънливост</a:t>
            </a:r>
            <a:r>
              <a:rPr lang="ru-RU" dirty="0"/>
              <a:t>, </a:t>
            </a:r>
            <a:r>
              <a:rPr lang="ru-RU" dirty="0" err="1"/>
              <a:t>непоносимост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студ</a:t>
            </a:r>
            <a:r>
              <a:rPr lang="ru-RU" dirty="0"/>
              <a:t>, </a:t>
            </a:r>
            <a:r>
              <a:rPr lang="ru-RU" dirty="0" err="1"/>
              <a:t>последвани</a:t>
            </a:r>
            <a:r>
              <a:rPr lang="ru-RU" dirty="0"/>
              <a:t> от </a:t>
            </a:r>
            <a:r>
              <a:rPr lang="ru-RU" dirty="0" err="1"/>
              <a:t>задълбочаваща</a:t>
            </a:r>
            <a:r>
              <a:rPr lang="ru-RU" dirty="0"/>
              <a:t> се летаргия и </a:t>
            </a:r>
            <a:r>
              <a:rPr lang="ru-RU" dirty="0" err="1"/>
              <a:t>загуба</a:t>
            </a:r>
            <a:r>
              <a:rPr lang="ru-RU" dirty="0"/>
              <a:t> на </a:t>
            </a:r>
            <a:r>
              <a:rPr lang="ru-RU" dirty="0" err="1"/>
              <a:t>съзнание</a:t>
            </a:r>
            <a:r>
              <a:rPr lang="ru-RU" dirty="0"/>
              <a:t>- </a:t>
            </a:r>
            <a:r>
              <a:rPr lang="ru-RU" dirty="0" err="1"/>
              <a:t>микседемна</a:t>
            </a:r>
            <a:r>
              <a:rPr lang="ru-RU" dirty="0"/>
              <a:t> кома,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е </a:t>
            </a:r>
            <a:r>
              <a:rPr lang="ru-RU" dirty="0" err="1"/>
              <a:t>фатална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78514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Диагноза на хипотиреоидизма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Клиника</a:t>
            </a:r>
          </a:p>
          <a:p>
            <a:r>
              <a:rPr lang="bg-BG" dirty="0"/>
              <a:t>Изследване на хормони на ЩЖ и Т</a:t>
            </a:r>
            <a:r>
              <a:rPr lang="en-US" dirty="0"/>
              <a:t>SH</a:t>
            </a:r>
            <a:endParaRPr lang="bg-BG" dirty="0"/>
          </a:p>
          <a:p>
            <a:pPr marL="0" indent="0">
              <a:buNone/>
            </a:pPr>
            <a:endParaRPr lang="en-US" dirty="0"/>
          </a:p>
          <a:p>
            <a:r>
              <a:rPr lang="bg-BG" dirty="0">
                <a:solidFill>
                  <a:srgbClr val="FF0000"/>
                </a:solidFill>
              </a:rPr>
              <a:t>Лечение</a:t>
            </a:r>
            <a:r>
              <a:rPr lang="bg-BG" dirty="0"/>
              <a:t>- заместително до края на живота</a:t>
            </a:r>
          </a:p>
        </p:txBody>
      </p:sp>
    </p:spTree>
    <p:extLst>
      <p:ext uri="{BB962C8B-B14F-4D97-AF65-F5344CB8AC3E}">
        <p14:creationId xmlns:p14="http://schemas.microsoft.com/office/powerpoint/2010/main" val="3235647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1179</Words>
  <Application>Microsoft Office PowerPoint</Application>
  <PresentationFormat>Презентация на цял екран (4:3)</PresentationFormat>
  <Paragraphs>100</Paragraphs>
  <Slides>22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тема</vt:lpstr>
      <vt:lpstr>Патология на щитовидна жлеза</vt:lpstr>
      <vt:lpstr>Щитовидна жлеза (glandula thyreoidea)</vt:lpstr>
      <vt:lpstr>Гуша(struma)</vt:lpstr>
      <vt:lpstr>Причини за гуша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Диагностициране на гуша </vt:lpstr>
      <vt:lpstr>Хипертиреоидизъм</vt:lpstr>
      <vt:lpstr>Патогенеза</vt:lpstr>
      <vt:lpstr>Ефект на хормоните на ЩЖ</vt:lpstr>
      <vt:lpstr>По-редки признаци:</vt:lpstr>
      <vt:lpstr>Диагностика:</vt:lpstr>
      <vt:lpstr>Лечение</vt:lpstr>
      <vt:lpstr>Хипотиреоидизъм</vt:lpstr>
      <vt:lpstr>Причини за хипотиреоидизъм</vt:lpstr>
      <vt:lpstr>Симптоми:</vt:lpstr>
      <vt:lpstr>Презентация на PowerPoint</vt:lpstr>
      <vt:lpstr>Микседем</vt:lpstr>
      <vt:lpstr>Диагноза на хипотиреоидизма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40</cp:revision>
  <dcterms:created xsi:type="dcterms:W3CDTF">2016-08-07T14:16:13Z</dcterms:created>
  <dcterms:modified xsi:type="dcterms:W3CDTF">2023-04-24T07:31:13Z</dcterms:modified>
</cp:coreProperties>
</file>