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57" r:id="rId10"/>
    <p:sldId id="258" r:id="rId11"/>
    <p:sldId id="259" r:id="rId12"/>
    <p:sldId id="260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3.11.2022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1470025"/>
          </a:xfrm>
        </p:spPr>
        <p:txBody>
          <a:bodyPr/>
          <a:lstStyle/>
          <a:p>
            <a:r>
              <a:rPr lang="bg-BG" dirty="0"/>
              <a:t>Алергии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38DAF838-C60E-A09D-F41B-70E2150189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bg-BG" dirty="0"/>
              <a:t>Алергия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9036496" cy="4925144"/>
          </a:xfrm>
        </p:spPr>
        <p:txBody>
          <a:bodyPr>
            <a:normAutofit/>
          </a:bodyPr>
          <a:lstStyle/>
          <a:p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чувствителност</a:t>
            </a:r>
            <a:r>
              <a:rPr lang="ru-RU" dirty="0"/>
              <a:t> на организма, </a:t>
            </a:r>
            <a:r>
              <a:rPr lang="ru-RU" dirty="0" err="1"/>
              <a:t>обикновено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безвредни</a:t>
            </a:r>
            <a:r>
              <a:rPr lang="ru-RU" dirty="0"/>
              <a:t> субстанции от </a:t>
            </a:r>
            <a:r>
              <a:rPr lang="ru-RU" dirty="0" err="1"/>
              <a:t>околната</a:t>
            </a:r>
            <a:r>
              <a:rPr lang="ru-RU" dirty="0"/>
              <a:t> среда – </a:t>
            </a:r>
            <a:r>
              <a:rPr lang="ru-RU" dirty="0" err="1"/>
              <a:t>антигени</a:t>
            </a:r>
            <a:r>
              <a:rPr lang="ru-RU" dirty="0"/>
              <a:t>, след </a:t>
            </a:r>
            <a:r>
              <a:rPr lang="ru-RU" dirty="0" err="1"/>
              <a:t>предшестващ</a:t>
            </a:r>
            <a:r>
              <a:rPr lang="ru-RU" dirty="0"/>
              <a:t> контакт с </a:t>
            </a:r>
            <a:r>
              <a:rPr lang="ru-RU" dirty="0" err="1"/>
              <a:t>тях</a:t>
            </a:r>
            <a:r>
              <a:rPr lang="ru-RU" dirty="0"/>
              <a:t>. </a:t>
            </a:r>
          </a:p>
          <a:p>
            <a:r>
              <a:rPr lang="ru-RU" dirty="0"/>
              <a:t>В </a:t>
            </a:r>
            <a:r>
              <a:rPr lang="ru-RU" dirty="0" err="1"/>
              <a:t>този</a:t>
            </a:r>
            <a:r>
              <a:rPr lang="ru-RU" dirty="0"/>
              <a:t> случай </a:t>
            </a:r>
            <a:r>
              <a:rPr lang="ru-RU" dirty="0" err="1"/>
              <a:t>антигените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известни</a:t>
            </a:r>
            <a:r>
              <a:rPr lang="ru-RU" dirty="0"/>
              <a:t> под </a:t>
            </a:r>
            <a:r>
              <a:rPr lang="ru-RU" dirty="0" err="1"/>
              <a:t>името</a:t>
            </a:r>
            <a:r>
              <a:rPr lang="ru-RU" dirty="0"/>
              <a:t> </a:t>
            </a:r>
            <a:r>
              <a:rPr lang="ru-RU" dirty="0" err="1"/>
              <a:t>алергени</a:t>
            </a:r>
            <a:r>
              <a:rPr lang="ru-RU" dirty="0"/>
              <a:t>, а </a:t>
            </a:r>
            <a:r>
              <a:rPr lang="ru-RU" dirty="0" err="1"/>
              <a:t>свръхчувствителността</a:t>
            </a:r>
            <a:r>
              <a:rPr lang="ru-RU" dirty="0"/>
              <a:t> е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прекомерната</a:t>
            </a:r>
            <a:r>
              <a:rPr lang="ru-RU" dirty="0"/>
              <a:t> </a:t>
            </a:r>
            <a:r>
              <a:rPr lang="ru-RU" dirty="0" err="1"/>
              <a:t>защитна</a:t>
            </a:r>
            <a:r>
              <a:rPr lang="ru-RU" dirty="0"/>
              <a:t> реакция на </a:t>
            </a:r>
            <a:r>
              <a:rPr lang="ru-RU" dirty="0" err="1"/>
              <a:t>имунната</a:t>
            </a:r>
            <a:r>
              <a:rPr lang="ru-RU" dirty="0"/>
              <a:t> система. </a:t>
            </a:r>
          </a:p>
          <a:p>
            <a:r>
              <a:rPr lang="ru-RU" dirty="0" err="1"/>
              <a:t>Тази</a:t>
            </a:r>
            <a:r>
              <a:rPr lang="ru-RU" dirty="0"/>
              <a:t> реакция е </a:t>
            </a:r>
            <a:r>
              <a:rPr lang="ru-RU" dirty="0" err="1"/>
              <a:t>придобита</a:t>
            </a:r>
            <a:r>
              <a:rPr lang="ru-RU" dirty="0"/>
              <a:t>, предвидима и </a:t>
            </a:r>
            <a:r>
              <a:rPr lang="ru-RU" dirty="0" err="1"/>
              <a:t>краткотрайна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5059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Епидемиология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bg-BG" dirty="0"/>
              <a:t>За пръв път през 1906г-д-р Клеманс фон Пирке- след ваксинация с/у дифтерия</a:t>
            </a:r>
          </a:p>
          <a:p>
            <a:endParaRPr lang="bg-BG" dirty="0"/>
          </a:p>
          <a:p>
            <a:r>
              <a:rPr lang="bg-BG" dirty="0"/>
              <a:t>Все по-често</a:t>
            </a:r>
          </a:p>
          <a:p>
            <a:endParaRPr lang="bg-BG" dirty="0"/>
          </a:p>
          <a:p>
            <a:r>
              <a:rPr lang="bg-BG" dirty="0"/>
              <a:t>Предимно при хора с по-висок стандарт</a:t>
            </a:r>
          </a:p>
          <a:p>
            <a:endParaRPr lang="bg-BG" dirty="0"/>
          </a:p>
          <a:p>
            <a:r>
              <a:rPr lang="bg-BG" dirty="0"/>
              <a:t>Урбанизация-по-разнообразни материали,</a:t>
            </a:r>
          </a:p>
        </p:txBody>
      </p:sp>
    </p:spTree>
    <p:extLst>
      <p:ext uri="{BB962C8B-B14F-4D97-AF65-F5344CB8AC3E}">
        <p14:creationId xmlns:p14="http://schemas.microsoft.com/office/powerpoint/2010/main" val="3645700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Най-чести алергени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ru-RU" dirty="0" err="1"/>
              <a:t>Акари</a:t>
            </a:r>
            <a:r>
              <a:rPr lang="ru-RU" dirty="0"/>
              <a:t> в </a:t>
            </a:r>
            <a:r>
              <a:rPr lang="ru-RU" dirty="0" err="1"/>
              <a:t>домашен</a:t>
            </a:r>
            <a:r>
              <a:rPr lang="ru-RU" dirty="0"/>
              <a:t> прах.</a:t>
            </a:r>
          </a:p>
          <a:p>
            <a:r>
              <a:rPr lang="ru-RU" dirty="0" err="1"/>
              <a:t>Полени</a:t>
            </a:r>
            <a:r>
              <a:rPr lang="ru-RU" dirty="0"/>
              <a:t> – </a:t>
            </a:r>
            <a:r>
              <a:rPr lang="ru-RU" dirty="0" err="1"/>
              <a:t>житни</a:t>
            </a:r>
            <a:r>
              <a:rPr lang="ru-RU" dirty="0"/>
              <a:t>, </a:t>
            </a:r>
            <a:r>
              <a:rPr lang="ru-RU" dirty="0" err="1"/>
              <a:t>дървесни</a:t>
            </a:r>
            <a:r>
              <a:rPr lang="ru-RU" dirty="0"/>
              <a:t>, </a:t>
            </a:r>
            <a:r>
              <a:rPr lang="ru-RU" dirty="0" err="1"/>
              <a:t>тревисти</a:t>
            </a:r>
            <a:r>
              <a:rPr lang="ru-RU" dirty="0"/>
              <a:t>.</a:t>
            </a:r>
          </a:p>
          <a:p>
            <a:r>
              <a:rPr lang="ru-RU" dirty="0" err="1"/>
              <a:t>Ужилвания</a:t>
            </a:r>
            <a:r>
              <a:rPr lang="ru-RU" dirty="0"/>
              <a:t> от </a:t>
            </a:r>
            <a:r>
              <a:rPr lang="ru-RU" dirty="0" err="1"/>
              <a:t>насекоми</a:t>
            </a:r>
            <a:r>
              <a:rPr lang="ru-RU" dirty="0"/>
              <a:t> - пчела, оса.</a:t>
            </a:r>
          </a:p>
          <a:p>
            <a:r>
              <a:rPr lang="ru-RU" dirty="0" err="1"/>
              <a:t>Продукти</a:t>
            </a:r>
            <a:r>
              <a:rPr lang="ru-RU" dirty="0"/>
              <a:t> от </a:t>
            </a:r>
            <a:r>
              <a:rPr lang="ru-RU" dirty="0" err="1"/>
              <a:t>животински</a:t>
            </a:r>
            <a:r>
              <a:rPr lang="ru-RU" dirty="0"/>
              <a:t> </a:t>
            </a:r>
            <a:r>
              <a:rPr lang="ru-RU" dirty="0" err="1"/>
              <a:t>произход</a:t>
            </a:r>
            <a:r>
              <a:rPr lang="ru-RU" dirty="0"/>
              <a:t> – </a:t>
            </a:r>
            <a:r>
              <a:rPr lang="ru-RU" dirty="0" err="1"/>
              <a:t>животински</a:t>
            </a:r>
            <a:r>
              <a:rPr lang="ru-RU" dirty="0"/>
              <a:t> </a:t>
            </a:r>
            <a:r>
              <a:rPr lang="ru-RU" dirty="0" err="1"/>
              <a:t>косми</a:t>
            </a:r>
            <a:r>
              <a:rPr lang="ru-RU" dirty="0"/>
              <a:t> и слюнка, пух и пера.</a:t>
            </a:r>
          </a:p>
          <a:p>
            <a:r>
              <a:rPr lang="ru-RU" dirty="0"/>
              <a:t>Лекарства - </a:t>
            </a:r>
            <a:r>
              <a:rPr lang="ru-RU" dirty="0" err="1"/>
              <a:t>пеницилин</a:t>
            </a:r>
            <a:r>
              <a:rPr lang="ru-RU" dirty="0"/>
              <a:t>, </a:t>
            </a:r>
            <a:r>
              <a:rPr lang="ru-RU" dirty="0" err="1"/>
              <a:t>сулфонамиди</a:t>
            </a:r>
            <a:r>
              <a:rPr lang="ru-RU" dirty="0"/>
              <a:t>, </a:t>
            </a:r>
            <a:r>
              <a:rPr lang="ru-RU" dirty="0" err="1"/>
              <a:t>антибиотици</a:t>
            </a:r>
            <a:r>
              <a:rPr lang="ru-RU" dirty="0"/>
              <a:t> </a:t>
            </a:r>
            <a:r>
              <a:rPr lang="ru-RU" dirty="0" err="1"/>
              <a:t>местни</a:t>
            </a:r>
            <a:r>
              <a:rPr lang="ru-RU" dirty="0"/>
              <a:t> </a:t>
            </a:r>
            <a:r>
              <a:rPr lang="ru-RU" dirty="0" err="1"/>
              <a:t>обезболяващи</a:t>
            </a:r>
            <a:r>
              <a:rPr lang="ru-RU" dirty="0"/>
              <a:t>.</a:t>
            </a:r>
          </a:p>
          <a:p>
            <a:r>
              <a:rPr lang="ru-RU" dirty="0" err="1"/>
              <a:t>битова</a:t>
            </a:r>
            <a:r>
              <a:rPr lang="ru-RU" dirty="0"/>
              <a:t> химия и </a:t>
            </a:r>
            <a:r>
              <a:rPr lang="ru-RU" dirty="0" err="1"/>
              <a:t>козметика</a:t>
            </a:r>
            <a:r>
              <a:rPr lang="ru-RU" dirty="0"/>
              <a:t>.</a:t>
            </a:r>
          </a:p>
          <a:p>
            <a:r>
              <a:rPr lang="ru-RU" dirty="0" err="1"/>
              <a:t>Хранителни</a:t>
            </a:r>
            <a:r>
              <a:rPr lang="ru-RU" dirty="0"/>
              <a:t> </a:t>
            </a:r>
            <a:r>
              <a:rPr lang="ru-RU" dirty="0" err="1"/>
              <a:t>алергии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: </a:t>
            </a:r>
            <a:r>
              <a:rPr lang="ru-RU" dirty="0" err="1"/>
              <a:t>краве</a:t>
            </a:r>
            <a:r>
              <a:rPr lang="ru-RU" dirty="0"/>
              <a:t> </a:t>
            </a:r>
            <a:r>
              <a:rPr lang="ru-RU" dirty="0" err="1"/>
              <a:t>мляко</a:t>
            </a:r>
            <a:r>
              <a:rPr lang="ru-RU" dirty="0"/>
              <a:t>, </a:t>
            </a:r>
            <a:r>
              <a:rPr lang="ru-RU" dirty="0" err="1"/>
              <a:t>белтъка</a:t>
            </a:r>
            <a:r>
              <a:rPr lang="ru-RU" dirty="0"/>
              <a:t> на яйца, </a:t>
            </a:r>
            <a:r>
              <a:rPr lang="ru-RU" dirty="0" err="1"/>
              <a:t>риба</a:t>
            </a:r>
            <a:r>
              <a:rPr lang="ru-RU" dirty="0"/>
              <a:t>, </a:t>
            </a:r>
            <a:r>
              <a:rPr lang="ru-RU" dirty="0" err="1"/>
              <a:t>плодове</a:t>
            </a:r>
            <a:r>
              <a:rPr lang="ru-RU" dirty="0"/>
              <a:t>, </a:t>
            </a:r>
            <a:r>
              <a:rPr lang="ru-RU" dirty="0" err="1"/>
              <a:t>зеленчуци</a:t>
            </a:r>
            <a:r>
              <a:rPr lang="ru-RU" dirty="0"/>
              <a:t> и </a:t>
            </a:r>
            <a:r>
              <a:rPr lang="ru-RU" dirty="0" err="1"/>
              <a:t>ядки</a:t>
            </a:r>
            <a:r>
              <a:rPr lang="ru-RU" dirty="0"/>
              <a:t>, </a:t>
            </a:r>
            <a:r>
              <a:rPr lang="ru-RU" dirty="0" err="1"/>
              <a:t>оцветители</a:t>
            </a:r>
            <a:r>
              <a:rPr lang="ru-RU" dirty="0"/>
              <a:t>,           </a:t>
            </a:r>
            <a:r>
              <a:rPr lang="ru-RU" dirty="0" err="1"/>
              <a:t>консерванти</a:t>
            </a:r>
            <a:r>
              <a:rPr lang="ru-RU" dirty="0"/>
              <a:t> и </a:t>
            </a:r>
            <a:r>
              <a:rPr lang="ru-RU" dirty="0" err="1"/>
              <a:t>аромати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524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bg-BG" dirty="0"/>
              <a:t>Симптоми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bg-BG" dirty="0"/>
              <a:t>Кихане-продължително</a:t>
            </a:r>
          </a:p>
          <a:p>
            <a:r>
              <a:rPr lang="bg-BG" dirty="0"/>
              <a:t>Секрет от носа- бистър и воднист</a:t>
            </a:r>
          </a:p>
          <a:p>
            <a:r>
              <a:rPr lang="bg-BG" dirty="0"/>
              <a:t>Запушен нос- от оток на лигавицата</a:t>
            </a:r>
          </a:p>
          <a:p>
            <a:r>
              <a:rPr lang="bg-BG" dirty="0"/>
              <a:t>Кожен сърбеж- уртикария или екзем</a:t>
            </a:r>
          </a:p>
          <a:p>
            <a:r>
              <a:rPr lang="bg-BG" dirty="0"/>
              <a:t>Сърбеж на очите, подути клепачи</a:t>
            </a:r>
          </a:p>
        </p:txBody>
      </p:sp>
    </p:spTree>
    <p:extLst>
      <p:ext uri="{BB962C8B-B14F-4D97-AF65-F5344CB8AC3E}">
        <p14:creationId xmlns:p14="http://schemas.microsoft.com/office/powerpoint/2010/main" val="65971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Диагноза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07504" y="1600200"/>
            <a:ext cx="8856984" cy="4525963"/>
          </a:xfrm>
        </p:spPr>
        <p:txBody>
          <a:bodyPr>
            <a:normAutofit/>
          </a:bodyPr>
          <a:lstStyle/>
          <a:p>
            <a:r>
              <a:rPr lang="bg-BG" dirty="0"/>
              <a:t>Клинични картина</a:t>
            </a:r>
          </a:p>
          <a:p>
            <a:r>
              <a:rPr lang="bg-BG" dirty="0"/>
              <a:t>Анамнеза за контакт с евентуален алерген</a:t>
            </a:r>
          </a:p>
          <a:p>
            <a:r>
              <a:rPr lang="bg-BG" dirty="0"/>
              <a:t>Кожни тестове-подутина, зачервяване и сърбеж</a:t>
            </a:r>
          </a:p>
          <a:p>
            <a:r>
              <a:rPr lang="bg-BG" dirty="0"/>
              <a:t>Кръвен тест- общи и специфични </a:t>
            </a:r>
            <a:r>
              <a:rPr lang="en-US" dirty="0" err="1"/>
              <a:t>IgE</a:t>
            </a:r>
            <a:endParaRPr lang="bg-BG" dirty="0"/>
          </a:p>
          <a:p>
            <a:r>
              <a:rPr lang="bg-BG" dirty="0"/>
              <a:t>Провокационна проба-когато другите са противоречиви</a:t>
            </a:r>
          </a:p>
        </p:txBody>
      </p:sp>
    </p:spTree>
    <p:extLst>
      <p:ext uri="{BB962C8B-B14F-4D97-AF65-F5344CB8AC3E}">
        <p14:creationId xmlns:p14="http://schemas.microsoft.com/office/powerpoint/2010/main" val="1646496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bg-BG" dirty="0"/>
              <a:t>Избягване на алергена</a:t>
            </a:r>
          </a:p>
          <a:p>
            <a:endParaRPr lang="bg-BG" dirty="0"/>
          </a:p>
          <a:p>
            <a:r>
              <a:rPr lang="bg-BG" dirty="0"/>
              <a:t>Антихистамини, КС, Адреналин</a:t>
            </a:r>
          </a:p>
          <a:p>
            <a:endParaRPr lang="bg-BG" dirty="0"/>
          </a:p>
          <a:p>
            <a:r>
              <a:rPr lang="bg-BG" dirty="0"/>
              <a:t>Хипосенсибилизация- успех 50-90%</a:t>
            </a:r>
          </a:p>
        </p:txBody>
      </p:sp>
    </p:spTree>
    <p:extLst>
      <p:ext uri="{BB962C8B-B14F-4D97-AF65-F5344CB8AC3E}">
        <p14:creationId xmlns:p14="http://schemas.microsoft.com/office/powerpoint/2010/main" val="28836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27566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Видове</a:t>
            </a:r>
            <a:r>
              <a:rPr lang="ru-RU" dirty="0"/>
              <a:t> </a:t>
            </a:r>
            <a:r>
              <a:rPr lang="ru-RU" dirty="0" err="1"/>
              <a:t>алергични</a:t>
            </a:r>
            <a:r>
              <a:rPr lang="ru-RU" dirty="0"/>
              <a:t> </a:t>
            </a:r>
            <a:r>
              <a:rPr lang="ru-RU" dirty="0" err="1"/>
              <a:t>болести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r>
              <a:rPr lang="ru-RU" dirty="0" err="1"/>
              <a:t>Симптоми</a:t>
            </a:r>
            <a:r>
              <a:rPr lang="ru-RU" dirty="0"/>
              <a:t> от страна на </a:t>
            </a:r>
            <a:r>
              <a:rPr lang="ru-RU" dirty="0" err="1"/>
              <a:t>различните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и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клиничните</a:t>
            </a:r>
            <a:r>
              <a:rPr lang="ru-RU" dirty="0"/>
              <a:t> прояви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с определена локализация — кожа, </a:t>
            </a:r>
            <a:r>
              <a:rPr lang="ru-RU" dirty="0" err="1"/>
              <a:t>лигавици</a:t>
            </a:r>
            <a:r>
              <a:rPr lang="ru-RU" dirty="0"/>
              <a:t>, очи, нос, бели </a:t>
            </a:r>
            <a:r>
              <a:rPr lang="ru-RU" dirty="0" err="1"/>
              <a:t>дробове</a:t>
            </a:r>
            <a:r>
              <a:rPr lang="ru-RU" dirty="0"/>
              <a:t>, ХС и др.</a:t>
            </a:r>
          </a:p>
          <a:p>
            <a:r>
              <a:rPr lang="ru-RU" dirty="0" err="1"/>
              <a:t>Алегичен</a:t>
            </a:r>
            <a:r>
              <a:rPr lang="ru-RU" dirty="0"/>
              <a:t> ринит или стоматит</a:t>
            </a:r>
          </a:p>
          <a:p>
            <a:r>
              <a:rPr lang="ru-RU" dirty="0" err="1"/>
              <a:t>Алергичен</a:t>
            </a:r>
            <a:r>
              <a:rPr lang="ru-RU" dirty="0"/>
              <a:t> </a:t>
            </a:r>
            <a:r>
              <a:rPr lang="ru-RU" dirty="0" err="1"/>
              <a:t>ринисинуит</a:t>
            </a:r>
            <a:r>
              <a:rPr lang="ru-RU" dirty="0"/>
              <a:t> или </a:t>
            </a:r>
            <a:r>
              <a:rPr lang="ru-RU" dirty="0" err="1"/>
              <a:t>риноконюнктивит</a:t>
            </a:r>
            <a:endParaRPr lang="ru-RU" dirty="0"/>
          </a:p>
          <a:p>
            <a:r>
              <a:rPr lang="ru-RU" dirty="0" err="1"/>
              <a:t>Бронхиална</a:t>
            </a:r>
            <a:r>
              <a:rPr lang="ru-RU" dirty="0"/>
              <a:t> астма, едем на </a:t>
            </a:r>
            <a:r>
              <a:rPr lang="ru-RU" dirty="0" err="1"/>
              <a:t>Квинке</a:t>
            </a:r>
            <a:endParaRPr lang="ru-RU" dirty="0"/>
          </a:p>
          <a:p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алергия</a:t>
            </a:r>
            <a:r>
              <a:rPr lang="ru-RU" dirty="0"/>
              <a:t>- уртикария, </a:t>
            </a:r>
            <a:r>
              <a:rPr lang="ru-RU" dirty="0" err="1"/>
              <a:t>нодозен</a:t>
            </a:r>
            <a:r>
              <a:rPr lang="ru-RU" dirty="0"/>
              <a:t> </a:t>
            </a:r>
            <a:r>
              <a:rPr lang="ru-RU" dirty="0" err="1"/>
              <a:t>еритем</a:t>
            </a:r>
            <a:endParaRPr lang="ru-RU" dirty="0"/>
          </a:p>
          <a:p>
            <a:r>
              <a:rPr lang="ru-RU" dirty="0"/>
              <a:t>Анафилаксия, </a:t>
            </a:r>
            <a:r>
              <a:rPr lang="ru-RU" dirty="0" err="1"/>
              <a:t>анафилактичен</a:t>
            </a:r>
            <a:r>
              <a:rPr lang="ru-RU" dirty="0"/>
              <a:t> шок</a:t>
            </a:r>
          </a:p>
          <a:p>
            <a:r>
              <a:rPr lang="ru-RU" dirty="0" err="1"/>
              <a:t>Хранителна</a:t>
            </a:r>
            <a:r>
              <a:rPr lang="ru-RU" dirty="0"/>
              <a:t> </a:t>
            </a:r>
            <a:r>
              <a:rPr lang="ru-RU" dirty="0" err="1"/>
              <a:t>алергия</a:t>
            </a:r>
            <a:r>
              <a:rPr lang="ru-RU" dirty="0"/>
              <a:t>, </a:t>
            </a:r>
            <a:r>
              <a:rPr lang="ru-RU" dirty="0" err="1"/>
              <a:t>слънчева</a:t>
            </a:r>
            <a:r>
              <a:rPr lang="ru-RU" dirty="0"/>
              <a:t> </a:t>
            </a:r>
            <a:r>
              <a:rPr lang="ru-RU" dirty="0" err="1"/>
              <a:t>алергия,към</a:t>
            </a:r>
            <a:r>
              <a:rPr lang="ru-RU" dirty="0"/>
              <a:t> </a:t>
            </a:r>
            <a:r>
              <a:rPr lang="ru-RU" dirty="0" err="1"/>
              <a:t>насекоми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526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Анафикактичен шок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9144000" cy="4925144"/>
          </a:xfrm>
        </p:spPr>
        <p:txBody>
          <a:bodyPr/>
          <a:lstStyle/>
          <a:p>
            <a:r>
              <a:rPr lang="bg-BG" dirty="0"/>
              <a:t>Синдром на остра депресия на хемодинамиката заради генерализирана реакция на комплекса Аг-Ат</a:t>
            </a:r>
          </a:p>
          <a:p>
            <a:r>
              <a:rPr lang="bg-BG" dirty="0"/>
              <a:t>Навлизане на алергени в тялото- различни в-ва с различна входна врата</a:t>
            </a:r>
          </a:p>
          <a:p>
            <a:r>
              <a:rPr lang="bg-BG" dirty="0"/>
              <a:t>Най-често- л-ва (АБ, анестетици,контраст), чужди белтъци(серум, ваксина, пчелна отрова)</a:t>
            </a:r>
          </a:p>
        </p:txBody>
      </p:sp>
    </p:spTree>
    <p:extLst>
      <p:ext uri="{BB962C8B-B14F-4D97-AF65-F5344CB8AC3E}">
        <p14:creationId xmlns:p14="http://schemas.microsoft.com/office/powerpoint/2010/main" val="8067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Патогенеза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bg-BG" dirty="0"/>
              <a:t>Освобождаване на медиатори: хистамин, брадикинин и др.</a:t>
            </a:r>
          </a:p>
          <a:p>
            <a:r>
              <a:rPr lang="bg-BG" dirty="0"/>
              <a:t>Периферна вазодилатация и повишена пермеабилитация на съдовата стена. Повишен тонус на гладка мускулатура.</a:t>
            </a:r>
          </a:p>
          <a:p>
            <a:r>
              <a:rPr lang="bg-BG" dirty="0"/>
              <a:t>Загуба на инравазален обем- хиповолемия (заради естравазация на течности)</a:t>
            </a:r>
          </a:p>
          <a:p>
            <a:r>
              <a:rPr lang="bg-BG" dirty="0"/>
              <a:t>Хемодинамика: нисък МО, намалена съдова резистентност, спад на ЦВН, хипотония</a:t>
            </a:r>
          </a:p>
        </p:txBody>
      </p:sp>
    </p:spTree>
    <p:extLst>
      <p:ext uri="{BB962C8B-B14F-4D97-AF65-F5344CB8AC3E}">
        <p14:creationId xmlns:p14="http://schemas.microsoft.com/office/powerpoint/2010/main" val="2989022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bg-BG" dirty="0"/>
              <a:t>Клиника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0" y="1268760"/>
            <a:ext cx="9036496" cy="5145435"/>
          </a:xfrm>
        </p:spPr>
        <p:txBody>
          <a:bodyPr/>
          <a:lstStyle/>
          <a:p>
            <a:r>
              <a:rPr lang="bg-BG" dirty="0"/>
              <a:t>Кожни промени: бледа или сива кожа, генерализиран сърбеж, уртикариален екзантем, оток на клепачи, мидриаза, ангионевротичен едем</a:t>
            </a:r>
          </a:p>
          <a:p>
            <a:r>
              <a:rPr lang="bg-BG" dirty="0"/>
              <a:t>ДС- хриптящо дишане, стридор, оток на ларикгс, бронхоспазъм, затруднено гълтане</a:t>
            </a:r>
          </a:p>
          <a:p>
            <a:r>
              <a:rPr lang="bg-BG" dirty="0"/>
              <a:t>ССС-хипотония, тахикардия, филиформен пулс</a:t>
            </a:r>
          </a:p>
          <a:p>
            <a:r>
              <a:rPr lang="bg-BG" dirty="0"/>
              <a:t>Повръщане, коремни колики, диария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23632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9636"/>
            <a:ext cx="8229600" cy="778098"/>
          </a:xfrm>
        </p:spPr>
        <p:txBody>
          <a:bodyPr/>
          <a:lstStyle/>
          <a:p>
            <a:r>
              <a:rPr lang="bg-BG" dirty="0"/>
              <a:t>Поведение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bg-BG" dirty="0"/>
              <a:t>Отстраняване на Аг</a:t>
            </a:r>
          </a:p>
          <a:p>
            <a:r>
              <a:rPr lang="bg-BG" dirty="0"/>
              <a:t>Легнал с повдигнати крака</a:t>
            </a:r>
          </a:p>
          <a:p>
            <a:r>
              <a:rPr lang="bg-BG" dirty="0"/>
              <a:t>Основна ресусцитация( свободни ДП, О</a:t>
            </a:r>
            <a:r>
              <a:rPr lang="bg-BG" baseline="-25000" dirty="0"/>
              <a:t>2</a:t>
            </a:r>
            <a:r>
              <a:rPr lang="bg-BG" dirty="0"/>
              <a:t> , ИБВ?, трахеостома)</a:t>
            </a:r>
          </a:p>
          <a:p>
            <a:r>
              <a:rPr lang="bg-BG" dirty="0"/>
              <a:t>Два венозни източника</a:t>
            </a:r>
          </a:p>
          <a:p>
            <a:r>
              <a:rPr lang="bg-BG" dirty="0"/>
              <a:t>Адреналин 0,3-0,5мг/кг (1:10000 ) и.в.</a:t>
            </a:r>
          </a:p>
          <a:p>
            <a:r>
              <a:rPr lang="bg-BG" dirty="0"/>
              <a:t>КС- Метилпреднизолон 1-2мг/кг на 4-6ч</a:t>
            </a:r>
          </a:p>
          <a:p>
            <a:r>
              <a:rPr lang="bg-BG" dirty="0"/>
              <a:t>Антихистамини</a:t>
            </a:r>
          </a:p>
          <a:p>
            <a:r>
              <a:rPr lang="bg-BG" dirty="0"/>
              <a:t>Вливания на течности + Допамин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8423072"/>
      </p:ext>
    </p:extLst>
  </p:cSld>
  <p:clrMapOvr>
    <a:masterClrMapping/>
  </p:clrMapOvr>
</p:sld>
</file>

<file path=ppt/theme/theme1.xml><?xml version="1.0" encoding="utf-8"?>
<a:theme xmlns:a="http://schemas.openxmlformats.org/drawingml/2006/main" name="Попътна струя">
  <a:themeElements>
    <a:clrScheme name="Попътна струя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788</TotalTime>
  <Words>480</Words>
  <Application>Microsoft Office PowerPoint</Application>
  <PresentationFormat>Презентация на цял екран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5" baseType="lpstr">
      <vt:lpstr>Georgia</vt:lpstr>
      <vt:lpstr>Trebuchet MS</vt:lpstr>
      <vt:lpstr>Попътна струя</vt:lpstr>
      <vt:lpstr>Алергии</vt:lpstr>
      <vt:lpstr>Алергия</vt:lpstr>
      <vt:lpstr>Епидемиология</vt:lpstr>
      <vt:lpstr>Най-чести алергени</vt:lpstr>
      <vt:lpstr>Симптоми</vt:lpstr>
      <vt:lpstr>Диагноза</vt:lpstr>
      <vt:lpstr>Лечение</vt:lpstr>
      <vt:lpstr>Видове алергични болести </vt:lpstr>
      <vt:lpstr>Анафикактичен шок</vt:lpstr>
      <vt:lpstr>Патогенеза</vt:lpstr>
      <vt:lpstr>Клиника</vt:lpstr>
      <vt:lpstr>Поведение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164</cp:revision>
  <dcterms:created xsi:type="dcterms:W3CDTF">2016-08-07T14:16:13Z</dcterms:created>
  <dcterms:modified xsi:type="dcterms:W3CDTF">2022-11-03T09:08:58Z</dcterms:modified>
</cp:coreProperties>
</file>