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9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3" r:id="rId37"/>
    <p:sldId id="292" r:id="rId38"/>
    <p:sldId id="294" r:id="rId39"/>
  </p:sldIdLst>
  <p:sldSz cx="9144000" cy="6858000" type="screen4x3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лавие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bg-BG"/>
              <a:t>Редакт. стил загл. образец</a:t>
            </a:r>
            <a:endParaRPr kumimoji="0" lang="en-US"/>
          </a:p>
        </p:txBody>
      </p:sp>
      <p:sp>
        <p:nvSpPr>
          <p:cNvPr id="28" name="Контейнер за 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pPr/>
              <a:t>1.3.2023 г.</a:t>
            </a:fld>
            <a:endParaRPr lang="bg-BG"/>
          </a:p>
        </p:txBody>
      </p:sp>
      <p:sp>
        <p:nvSpPr>
          <p:cNvPr id="17" name="Контейнер за долния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29" name="Контейнер за номер на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pPr/>
              <a:t>‹#›</a:t>
            </a:fld>
            <a:endParaRPr lang="bg-BG"/>
          </a:p>
        </p:txBody>
      </p:sp>
      <p:sp>
        <p:nvSpPr>
          <p:cNvPr id="9" name="Подзаглавие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bg-BG"/>
              <a:t>Щракнете за редакция стил подзагл. обр.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bg-BG"/>
              <a:t>Редакт. стил загл. образец</a:t>
            </a:r>
            <a:endParaRPr kumimoji="0" lang="en-US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bg-BG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lang="bg-BG"/>
              <a:t>Второ ниво</a:t>
            </a:r>
          </a:p>
          <a:p>
            <a:pPr lvl="2" eaLnBrk="1" latinLnBrk="0" hangingPunct="1"/>
            <a:r>
              <a:rPr lang="bg-BG"/>
              <a:t>Трето ниво</a:t>
            </a:r>
          </a:p>
          <a:p>
            <a:pPr lvl="3" eaLnBrk="1" latinLnBrk="0" hangingPunct="1"/>
            <a:r>
              <a:rPr lang="bg-BG"/>
              <a:t>Четвърто ниво</a:t>
            </a:r>
          </a:p>
          <a:p>
            <a:pPr lvl="4" eaLnBrk="1" latinLnBrk="0" hangingPunct="1"/>
            <a:r>
              <a:rPr lang="bg-BG"/>
              <a:t>Пето ниво</a:t>
            </a:r>
            <a:endParaRPr kumimoji="0" lang="en-US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pPr/>
              <a:t>1.3.2023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на секция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bg-BG"/>
              <a:t>Редакт. стил загл. образец</a:t>
            </a:r>
            <a:endParaRPr kumimoji="0" lang="en-US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pPr/>
              <a:t>1.3.2023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353F3F3C-A60D-426C-8F94-912700854F7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bg-BG"/>
              <a:t>Редакт. стил загл. образец</a:t>
            </a:r>
            <a:endParaRPr kumimoji="0" lang="en-US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bg-BG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lang="bg-BG"/>
              <a:t>Второ ниво</a:t>
            </a:r>
          </a:p>
          <a:p>
            <a:pPr lvl="2" eaLnBrk="1" latinLnBrk="0" hangingPunct="1"/>
            <a:r>
              <a:rPr lang="bg-BG"/>
              <a:t>Трето ниво</a:t>
            </a:r>
          </a:p>
          <a:p>
            <a:pPr lvl="3" eaLnBrk="1" latinLnBrk="0" hangingPunct="1"/>
            <a:r>
              <a:rPr lang="bg-BG"/>
              <a:t>Четвърто ниво</a:t>
            </a:r>
          </a:p>
          <a:p>
            <a:pPr lvl="4" eaLnBrk="1" latinLnBrk="0" hangingPunct="1"/>
            <a:r>
              <a:rPr lang="bg-BG"/>
              <a:t>Пето ниво</a:t>
            </a:r>
            <a:endParaRPr kumimoji="0" lang="en-US"/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bg-BG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lang="bg-BG"/>
              <a:t>Второ ниво</a:t>
            </a:r>
          </a:p>
          <a:p>
            <a:pPr lvl="2" eaLnBrk="1" latinLnBrk="0" hangingPunct="1"/>
            <a:r>
              <a:rPr lang="bg-BG"/>
              <a:t>Трето ниво</a:t>
            </a:r>
          </a:p>
          <a:p>
            <a:pPr lvl="3" eaLnBrk="1" latinLnBrk="0" hangingPunct="1"/>
            <a:r>
              <a:rPr lang="bg-BG"/>
              <a:t>Четвърто ниво</a:t>
            </a:r>
          </a:p>
          <a:p>
            <a:pPr lvl="4" eaLnBrk="1" latinLnBrk="0" hangingPunct="1"/>
            <a:r>
              <a:rPr lang="bg-BG"/>
              <a:t>Пето ниво</a:t>
            </a:r>
            <a:endParaRPr kumimoji="0" lang="en-US"/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pPr/>
              <a:t>1.3.2023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bg-BG"/>
              <a:t>Редакт. стил загл. образец</a:t>
            </a:r>
            <a:endParaRPr kumimoji="0" lang="en-US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bg-BG"/>
              <a:t>Щракнете, за да редактирате стиловете на текста в образеца</a:t>
            </a:r>
          </a:p>
        </p:txBody>
      </p:sp>
      <p:sp>
        <p:nvSpPr>
          <p:cNvPr id="5" name="Контейнер за съдържани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bg-BG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lang="bg-BG"/>
              <a:t>Второ ниво</a:t>
            </a:r>
          </a:p>
          <a:p>
            <a:pPr lvl="2" eaLnBrk="1" latinLnBrk="0" hangingPunct="1"/>
            <a:r>
              <a:rPr lang="bg-BG"/>
              <a:t>Трето ниво</a:t>
            </a:r>
          </a:p>
          <a:p>
            <a:pPr lvl="3" eaLnBrk="1" latinLnBrk="0" hangingPunct="1"/>
            <a:r>
              <a:rPr lang="bg-BG"/>
              <a:t>Четвърто ниво</a:t>
            </a:r>
          </a:p>
          <a:p>
            <a:pPr lvl="4" eaLnBrk="1" latinLnBrk="0" hangingPunct="1"/>
            <a:r>
              <a:rPr lang="bg-BG"/>
              <a:t>Пето ниво</a:t>
            </a:r>
            <a:endParaRPr kumimoji="0" lang="en-US"/>
          </a:p>
        </p:txBody>
      </p:sp>
      <p:sp>
        <p:nvSpPr>
          <p:cNvPr id="6" name="Контейнер за съдържани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bg-BG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lang="bg-BG"/>
              <a:t>Второ ниво</a:t>
            </a:r>
          </a:p>
          <a:p>
            <a:pPr lvl="2" eaLnBrk="1" latinLnBrk="0" hangingPunct="1"/>
            <a:r>
              <a:rPr lang="bg-BG"/>
              <a:t>Трето ниво</a:t>
            </a:r>
          </a:p>
          <a:p>
            <a:pPr lvl="3" eaLnBrk="1" latinLnBrk="0" hangingPunct="1"/>
            <a:r>
              <a:rPr lang="bg-BG"/>
              <a:t>Четвърто ниво</a:t>
            </a:r>
          </a:p>
          <a:p>
            <a:pPr lvl="4" eaLnBrk="1" latinLnBrk="0" hangingPunct="1"/>
            <a:r>
              <a:rPr lang="bg-BG"/>
              <a:t>Пето ниво</a:t>
            </a:r>
            <a:endParaRPr kumimoji="0" lang="en-US"/>
          </a:p>
        </p:txBody>
      </p:sp>
      <p:sp>
        <p:nvSpPr>
          <p:cNvPr id="7" name="Контейнер за 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pPr/>
              <a:t>1.3.2023 г.</a:t>
            </a:fld>
            <a:endParaRPr lang="bg-BG"/>
          </a:p>
        </p:txBody>
      </p:sp>
      <p:sp>
        <p:nvSpPr>
          <p:cNvPr id="8" name="Контейнер за долния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Контейнер за номер н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bg-BG"/>
              <a:t>Редакт. стил загл. образец</a:t>
            </a:r>
            <a:endParaRPr kumimoji="0" lang="en-US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pPr/>
              <a:t>1.3.2023 г.</a:t>
            </a:fld>
            <a:endParaRPr lang="bg-BG"/>
          </a:p>
        </p:txBody>
      </p:sp>
      <p:sp>
        <p:nvSpPr>
          <p:cNvPr id="4" name="Контейнер за долния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Контейнер за номер н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pPr/>
              <a:t>1.3.2023 г.</a:t>
            </a:fld>
            <a:endParaRPr lang="bg-BG"/>
          </a:p>
        </p:txBody>
      </p:sp>
      <p:sp>
        <p:nvSpPr>
          <p:cNvPr id="3" name="Контейнер за долния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bg-BG"/>
              <a:t>Редакт. стил загл. образец</a:t>
            </a:r>
            <a:endParaRPr kumimoji="0" lang="en-US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bg-BG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lang="bg-BG"/>
              <a:t>Второ ниво</a:t>
            </a:r>
          </a:p>
          <a:p>
            <a:pPr lvl="2" eaLnBrk="1" latinLnBrk="0" hangingPunct="1"/>
            <a:r>
              <a:rPr lang="bg-BG"/>
              <a:t>Трето ниво</a:t>
            </a:r>
          </a:p>
          <a:p>
            <a:pPr lvl="3" eaLnBrk="1" latinLnBrk="0" hangingPunct="1"/>
            <a:r>
              <a:rPr lang="bg-BG"/>
              <a:t>Четвърто ниво</a:t>
            </a:r>
          </a:p>
          <a:p>
            <a:pPr lvl="4" eaLnBrk="1" latinLnBrk="0" hangingPunct="1"/>
            <a:r>
              <a:rPr lang="bg-BG"/>
              <a:t>Пето ниво</a:t>
            </a:r>
            <a:endParaRPr kumimoji="0" lang="en-US"/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pPr/>
              <a:t>1.3.2023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bg-BG"/>
              <a:t>Редакт. стил загл. образец</a:t>
            </a:r>
            <a:endParaRPr kumimoji="0" lang="en-US"/>
          </a:p>
        </p:txBody>
      </p:sp>
      <p:sp>
        <p:nvSpPr>
          <p:cNvPr id="3" name="Контейнер за картина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bg-BG">
                <a:solidFill>
                  <a:schemeClr val="lt1"/>
                </a:solidFill>
                <a:latin typeface="+mn-lt"/>
                <a:ea typeface="+mn-ea"/>
                <a:cs typeface="+mn-cs"/>
              </a:rPr>
              <a:t>Щракнете върху иконата, за да добавите картина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bg-BG"/>
              <a:t>Щракнете, за да редактирате стиловете на текста в образеца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pPr/>
              <a:t>1.3.2023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bg-BG"/>
              <a:t>Редакт. стил загл. образец</a:t>
            </a:r>
            <a:endParaRPr kumimoji="0" lang="en-US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bg-BG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lang="bg-BG"/>
              <a:t>Второ ниво</a:t>
            </a:r>
          </a:p>
          <a:p>
            <a:pPr lvl="2" eaLnBrk="1" latinLnBrk="0" hangingPunct="1"/>
            <a:r>
              <a:rPr lang="bg-BG"/>
              <a:t>Трето ниво</a:t>
            </a:r>
          </a:p>
          <a:p>
            <a:pPr lvl="3" eaLnBrk="1" latinLnBrk="0" hangingPunct="1"/>
            <a:r>
              <a:rPr lang="bg-BG"/>
              <a:t>Четвърто ниво</a:t>
            </a:r>
          </a:p>
          <a:p>
            <a:pPr lvl="4" eaLnBrk="1" latinLnBrk="0" hangingPunct="1"/>
            <a:r>
              <a:rPr lang="bg-BG"/>
              <a:t>Пето ниво</a:t>
            </a:r>
            <a:endParaRPr kumimoji="0" lang="en-US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pPr/>
              <a:t>1.3.2023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но заглавие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bg-BG"/>
              <a:t>Редакт. стил загл. образец</a:t>
            </a:r>
            <a:endParaRPr kumimoji="0" lang="en-US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bg-BG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lang="bg-BG"/>
              <a:t>Второ ниво</a:t>
            </a:r>
          </a:p>
          <a:p>
            <a:pPr lvl="2" eaLnBrk="1" latinLnBrk="0" hangingPunct="1"/>
            <a:r>
              <a:rPr lang="bg-BG"/>
              <a:t>Трето ниво</a:t>
            </a:r>
          </a:p>
          <a:p>
            <a:pPr lvl="3" eaLnBrk="1" latinLnBrk="0" hangingPunct="1"/>
            <a:r>
              <a:rPr lang="bg-BG"/>
              <a:t>Четвърто ниво</a:t>
            </a:r>
          </a:p>
          <a:p>
            <a:pPr lvl="4" eaLnBrk="1" latinLnBrk="0" hangingPunct="1"/>
            <a:r>
              <a:rPr lang="bg-BG"/>
              <a:t>Пето ниво</a:t>
            </a:r>
            <a:endParaRPr kumimoji="0" lang="en-US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pPr/>
              <a:t>1.3.2023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Заглавие, съдържание и 2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685800" y="152400"/>
            <a:ext cx="6870700" cy="1600200"/>
          </a:xfrm>
        </p:spPr>
        <p:txBody>
          <a:bodyPr/>
          <a:lstStyle/>
          <a:p>
            <a:r>
              <a:rPr lang="bg-BG"/>
              <a:t>Щракнете, за да редактирате стила на заглавието в образеца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half" idx="1"/>
          </p:nvPr>
        </p:nvSpPr>
        <p:spPr>
          <a:xfrm>
            <a:off x="685800" y="1828800"/>
            <a:ext cx="3771900" cy="3657600"/>
          </a:xfrm>
        </p:spPr>
        <p:txBody>
          <a:bodyPr/>
          <a:lstStyle/>
          <a:p>
            <a:pPr lvl="0"/>
            <a:r>
              <a:rPr lang="bg-BG"/>
              <a:t>Щракн., за да ред. стил на загл. в обр.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quarter" idx="2"/>
          </p:nvPr>
        </p:nvSpPr>
        <p:spPr>
          <a:xfrm>
            <a:off x="4610100" y="1828800"/>
            <a:ext cx="3771900" cy="1752600"/>
          </a:xfrm>
        </p:spPr>
        <p:txBody>
          <a:bodyPr/>
          <a:lstStyle/>
          <a:p>
            <a:pPr lvl="0"/>
            <a:r>
              <a:rPr lang="bg-BG"/>
              <a:t>Щракн., за да ред. стил на загл. в обр.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5" name="Контейнер за съдържание 4"/>
          <p:cNvSpPr>
            <a:spLocks noGrp="1"/>
          </p:cNvSpPr>
          <p:nvPr>
            <p:ph sz="quarter" idx="3"/>
          </p:nvPr>
        </p:nvSpPr>
        <p:spPr>
          <a:xfrm>
            <a:off x="4610100" y="3733800"/>
            <a:ext cx="3771900" cy="1752600"/>
          </a:xfrm>
        </p:spPr>
        <p:txBody>
          <a:bodyPr/>
          <a:lstStyle/>
          <a:p>
            <a:pPr lvl="0"/>
            <a:r>
              <a:rPr lang="bg-BG"/>
              <a:t>Щракн., за да ред. стил на загл. в обр.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8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CCE8C7-C735-4B4F-965A-A9E21C4B0498}" type="slidenum">
              <a:rPr lang="bg-BG"/>
              <a:pPr>
                <a:defRPr/>
              </a:pPr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225024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Контейнер за заглавие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bg-BG"/>
              <a:t>Редакт. стил загл. образец</a:t>
            </a:r>
            <a:endParaRPr kumimoji="0" lang="en-US"/>
          </a:p>
        </p:txBody>
      </p:sp>
      <p:sp>
        <p:nvSpPr>
          <p:cNvPr id="13" name="Текстов контейнер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bg-BG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kumimoji="0" lang="bg-BG"/>
              <a:t>Второ ниво</a:t>
            </a:r>
          </a:p>
          <a:p>
            <a:pPr lvl="2" eaLnBrk="1" latinLnBrk="0" hangingPunct="1"/>
            <a:r>
              <a:rPr kumimoji="0" lang="bg-BG"/>
              <a:t>Трето ниво</a:t>
            </a:r>
          </a:p>
          <a:p>
            <a:pPr lvl="3" eaLnBrk="1" latinLnBrk="0" hangingPunct="1"/>
            <a:r>
              <a:rPr kumimoji="0" lang="bg-BG"/>
              <a:t>Четвърто ниво</a:t>
            </a:r>
          </a:p>
          <a:p>
            <a:pPr lvl="4" eaLnBrk="1" latinLnBrk="0" hangingPunct="1"/>
            <a:r>
              <a:rPr kumimoji="0" lang="bg-BG"/>
              <a:t>Пето ниво</a:t>
            </a:r>
            <a:endParaRPr kumimoji="0" lang="en-US"/>
          </a:p>
        </p:txBody>
      </p:sp>
      <p:sp>
        <p:nvSpPr>
          <p:cNvPr id="14" name="Контейнер за 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273CC536-4F3D-4E22-A9F1-A3C6D40310AC}" type="datetimeFigureOut">
              <a:rPr lang="bg-BG" smtClean="0"/>
              <a:pPr/>
              <a:t>1.3.2023 г.</a:t>
            </a:fld>
            <a:endParaRPr lang="bg-BG"/>
          </a:p>
        </p:txBody>
      </p:sp>
      <p:sp>
        <p:nvSpPr>
          <p:cNvPr id="3" name="Контейнер за долния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23" name="Контейнер за номер на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353F3F3C-A60D-426C-8F94-912700854F7B}" type="slidenum">
              <a:rPr lang="bg-BG" smtClean="0"/>
              <a:pPr/>
              <a:t>‹#›</a:t>
            </a:fld>
            <a:endParaRPr lang="bg-BG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wmf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9.wmf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image" Target="../media/image10.wmf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422030" y="2060848"/>
            <a:ext cx="8229600" cy="1584176"/>
          </a:xfrm>
        </p:spPr>
        <p:txBody>
          <a:bodyPr>
            <a:normAutofit/>
          </a:bodyPr>
          <a:lstStyle/>
          <a:p>
            <a:r>
              <a:rPr lang="bg-BG" dirty="0"/>
              <a:t>БТЕ</a:t>
            </a:r>
          </a:p>
        </p:txBody>
      </p:sp>
      <p:sp>
        <p:nvSpPr>
          <p:cNvPr id="5" name="Подзаглавие 4">
            <a:extLst>
              <a:ext uri="{FF2B5EF4-FFF2-40B4-BE49-F238E27FC236}">
                <a16:creationId xmlns:a16="http://schemas.microsoft.com/office/drawing/2014/main" id="{21AE59B5-339D-8B6D-1AD1-0841C7CF461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05164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ДЕФИНИЦИЯ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5257800"/>
          </a:xfrm>
        </p:spPr>
        <p:txBody>
          <a:bodyPr>
            <a:normAutofit fontScale="92500" lnSpcReduction="10000"/>
          </a:bodyPr>
          <a:lstStyle/>
          <a:p>
            <a:r>
              <a:rPr lang="ru-RU" dirty="0" err="1"/>
              <a:t>Запушване</a:t>
            </a:r>
            <a:r>
              <a:rPr lang="ru-RU" dirty="0"/>
              <a:t> на </a:t>
            </a:r>
            <a:r>
              <a:rPr lang="ru-RU" dirty="0" err="1"/>
              <a:t>артериални</a:t>
            </a:r>
            <a:r>
              <a:rPr lang="ru-RU" dirty="0"/>
              <a:t> </a:t>
            </a:r>
            <a:r>
              <a:rPr lang="ru-RU" dirty="0" err="1"/>
              <a:t>белодробни</a:t>
            </a:r>
            <a:r>
              <a:rPr lang="ru-RU" dirty="0"/>
              <a:t> </a:t>
            </a:r>
            <a:r>
              <a:rPr lang="ru-RU" dirty="0" err="1"/>
              <a:t>съдове</a:t>
            </a:r>
            <a:r>
              <a:rPr lang="ru-RU" dirty="0"/>
              <a:t> от </a:t>
            </a:r>
            <a:r>
              <a:rPr lang="ru-RU" dirty="0" err="1"/>
              <a:t>тромби</a:t>
            </a:r>
            <a:r>
              <a:rPr lang="ru-RU" dirty="0"/>
              <a:t>, </a:t>
            </a:r>
            <a:r>
              <a:rPr lang="ru-RU" dirty="0" err="1"/>
              <a:t>изхождащи</a:t>
            </a:r>
            <a:r>
              <a:rPr lang="ru-RU" dirty="0"/>
              <a:t> от </a:t>
            </a:r>
            <a:r>
              <a:rPr lang="ru-RU" dirty="0" err="1"/>
              <a:t>тромби</a:t>
            </a:r>
            <a:r>
              <a:rPr lang="ru-RU" dirty="0"/>
              <a:t> при </a:t>
            </a:r>
            <a:r>
              <a:rPr lang="ru-RU" dirty="0" err="1"/>
              <a:t>периферна</a:t>
            </a:r>
            <a:r>
              <a:rPr lang="ru-RU" dirty="0"/>
              <a:t> </a:t>
            </a:r>
            <a:r>
              <a:rPr lang="ru-RU" dirty="0" err="1"/>
              <a:t>венозна</a:t>
            </a:r>
            <a:r>
              <a:rPr lang="ru-RU" dirty="0"/>
              <a:t> система. </a:t>
            </a:r>
          </a:p>
          <a:p>
            <a:r>
              <a:rPr lang="bg-BG" i="1" dirty="0"/>
              <a:t>Белодробния тромбоемболизъм (БТЕ) е етап от единен болестен процес,</a:t>
            </a:r>
            <a:r>
              <a:rPr lang="en-US" i="1" dirty="0"/>
              <a:t> </a:t>
            </a:r>
            <a:r>
              <a:rPr lang="bg-BG" i="1" dirty="0"/>
              <a:t>започващ с тромбоза на периферна </a:t>
            </a:r>
            <a:r>
              <a:rPr lang="en-US" i="1" dirty="0"/>
              <a:t> </a:t>
            </a:r>
            <a:r>
              <a:rPr lang="bg-BG" i="1" dirty="0"/>
              <a:t>вена и тромбоза в клон на белодробната артерия.</a:t>
            </a:r>
          </a:p>
          <a:p>
            <a:r>
              <a:rPr lang="ru-RU" dirty="0" err="1"/>
              <a:t>Честотата</a:t>
            </a:r>
            <a:r>
              <a:rPr lang="ru-RU" dirty="0"/>
              <a:t> на БТЕ </a:t>
            </a:r>
            <a:r>
              <a:rPr lang="ru-RU" dirty="0" err="1"/>
              <a:t>варира</a:t>
            </a:r>
            <a:r>
              <a:rPr lang="ru-RU" dirty="0"/>
              <a:t>- в Европа </a:t>
            </a:r>
            <a:r>
              <a:rPr lang="ru-RU" dirty="0" err="1"/>
              <a:t>тя</a:t>
            </a:r>
            <a:r>
              <a:rPr lang="ru-RU" dirty="0"/>
              <a:t> е 60/10 000. </a:t>
            </a:r>
          </a:p>
          <a:p>
            <a:r>
              <a:rPr lang="en-CA" dirty="0"/>
              <a:t>30 % </a:t>
            </a:r>
            <a:r>
              <a:rPr lang="bg-BG" dirty="0"/>
              <a:t>смъртност при нелекувани</a:t>
            </a:r>
            <a:endParaRPr lang="ru-RU" dirty="0"/>
          </a:p>
          <a:p>
            <a:r>
              <a:rPr lang="ru-RU" dirty="0" err="1"/>
              <a:t>Диагнозата</a:t>
            </a:r>
            <a:r>
              <a:rPr lang="ru-RU" dirty="0"/>
              <a:t> на </a:t>
            </a:r>
            <a:r>
              <a:rPr lang="ru-RU" dirty="0" err="1"/>
              <a:t>заболяването</a:t>
            </a:r>
            <a:r>
              <a:rPr lang="ru-RU" dirty="0"/>
              <a:t> е трудна и </a:t>
            </a:r>
            <a:r>
              <a:rPr lang="ru-RU" dirty="0" err="1"/>
              <a:t>тя</a:t>
            </a:r>
            <a:r>
              <a:rPr lang="ru-RU" dirty="0"/>
              <a:t> </a:t>
            </a:r>
            <a:r>
              <a:rPr lang="ru-RU" dirty="0" err="1"/>
              <a:t>може</a:t>
            </a:r>
            <a:r>
              <a:rPr lang="ru-RU" dirty="0"/>
              <a:t> да </a:t>
            </a:r>
            <a:r>
              <a:rPr lang="ru-RU" dirty="0" err="1"/>
              <a:t>бъде</a:t>
            </a:r>
            <a:r>
              <a:rPr lang="ru-RU" dirty="0"/>
              <a:t> </a:t>
            </a:r>
            <a:r>
              <a:rPr lang="ru-RU" dirty="0" err="1"/>
              <a:t>поставена</a:t>
            </a:r>
            <a:r>
              <a:rPr lang="ru-RU" dirty="0"/>
              <a:t> своевременно, </a:t>
            </a:r>
            <a:r>
              <a:rPr lang="ru-RU" dirty="0" err="1"/>
              <a:t>ако</a:t>
            </a:r>
            <a:r>
              <a:rPr lang="ru-RU" dirty="0"/>
              <a:t> </a:t>
            </a:r>
            <a:r>
              <a:rPr lang="ru-RU" dirty="0" err="1"/>
              <a:t>клиницистите</a:t>
            </a:r>
            <a:r>
              <a:rPr lang="ru-RU" dirty="0"/>
              <a:t> </a:t>
            </a:r>
            <a:r>
              <a:rPr lang="ru-RU" dirty="0" err="1"/>
              <a:t>мислят</a:t>
            </a:r>
            <a:r>
              <a:rPr lang="ru-RU" dirty="0"/>
              <a:t> за </a:t>
            </a:r>
            <a:r>
              <a:rPr lang="ru-RU" dirty="0" err="1"/>
              <a:t>това</a:t>
            </a:r>
            <a:r>
              <a:rPr lang="ru-RU" dirty="0"/>
              <a:t> </a:t>
            </a:r>
            <a:r>
              <a:rPr lang="ru-RU" dirty="0" err="1"/>
              <a:t>заболяване</a:t>
            </a:r>
            <a:r>
              <a:rPr lang="ru-RU" dirty="0"/>
              <a:t>. </a:t>
            </a:r>
          </a:p>
          <a:p>
            <a:r>
              <a:rPr lang="ru-RU" dirty="0" err="1"/>
              <a:t>Това</a:t>
            </a:r>
            <a:r>
              <a:rPr lang="ru-RU" dirty="0"/>
              <a:t> е един </a:t>
            </a:r>
            <a:r>
              <a:rPr lang="ru-RU" dirty="0" err="1"/>
              <a:t>интердисциплинарен</a:t>
            </a:r>
            <a:r>
              <a:rPr lang="ru-RU" dirty="0"/>
              <a:t> проблем, </a:t>
            </a:r>
            <a:r>
              <a:rPr lang="ru-RU" dirty="0" err="1"/>
              <a:t>който</a:t>
            </a:r>
            <a:r>
              <a:rPr lang="ru-RU" dirty="0"/>
              <a:t> </a:t>
            </a:r>
            <a:r>
              <a:rPr lang="ru-RU" dirty="0" err="1"/>
              <a:t>засяга</a:t>
            </a:r>
            <a:r>
              <a:rPr lang="ru-RU" dirty="0"/>
              <a:t> </a:t>
            </a:r>
            <a:r>
              <a:rPr lang="ru-RU" dirty="0" err="1"/>
              <a:t>пулмолози</a:t>
            </a:r>
            <a:r>
              <a:rPr lang="ru-RU" dirty="0"/>
              <a:t>, </a:t>
            </a:r>
            <a:r>
              <a:rPr lang="ru-RU" dirty="0" err="1"/>
              <a:t>кардиолози</a:t>
            </a:r>
            <a:r>
              <a:rPr lang="ru-RU" dirty="0"/>
              <a:t>, </a:t>
            </a:r>
            <a:r>
              <a:rPr lang="ru-RU" dirty="0" err="1"/>
              <a:t>хирурзи</a:t>
            </a:r>
            <a:r>
              <a:rPr lang="ru-RU" dirty="0"/>
              <a:t>, </a:t>
            </a:r>
            <a:r>
              <a:rPr lang="ru-RU" dirty="0" err="1"/>
              <a:t>ортопеди</a:t>
            </a:r>
            <a:r>
              <a:rPr lang="ru-RU" dirty="0"/>
              <a:t>, акушер-</a:t>
            </a:r>
            <a:r>
              <a:rPr lang="ru-RU" dirty="0" err="1"/>
              <a:t>гинеколози</a:t>
            </a:r>
            <a:r>
              <a:rPr lang="ru-RU" dirty="0"/>
              <a:t>.  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41952179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ПАТОГЕНЕЗА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4709160"/>
          </a:xfrm>
        </p:spPr>
        <p:txBody>
          <a:bodyPr/>
          <a:lstStyle/>
          <a:p>
            <a:r>
              <a:rPr lang="ru-RU" dirty="0"/>
              <a:t> Вирхов(известен </a:t>
            </a:r>
            <a:r>
              <a:rPr lang="ru-RU" dirty="0" err="1"/>
              <a:t>немски</a:t>
            </a:r>
            <a:r>
              <a:rPr lang="ru-RU" dirty="0"/>
              <a:t> патолог)  </a:t>
            </a:r>
            <a:r>
              <a:rPr lang="ru-RU" dirty="0" err="1"/>
              <a:t>определя</a:t>
            </a:r>
            <a:r>
              <a:rPr lang="ru-RU" dirty="0"/>
              <a:t> трите </a:t>
            </a:r>
            <a:r>
              <a:rPr lang="ru-RU" dirty="0" err="1"/>
              <a:t>основни</a:t>
            </a:r>
            <a:r>
              <a:rPr lang="ru-RU" dirty="0"/>
              <a:t> </a:t>
            </a:r>
            <a:r>
              <a:rPr lang="ru-RU" dirty="0" err="1"/>
              <a:t>патогенетични</a:t>
            </a:r>
            <a:r>
              <a:rPr lang="ru-RU" dirty="0"/>
              <a:t> </a:t>
            </a:r>
            <a:r>
              <a:rPr lang="ru-RU" dirty="0" err="1"/>
              <a:t>механизми</a:t>
            </a:r>
            <a:r>
              <a:rPr lang="ru-RU" dirty="0"/>
              <a:t> на </a:t>
            </a:r>
            <a:r>
              <a:rPr lang="ru-RU" dirty="0" err="1"/>
              <a:t>заболяването</a:t>
            </a:r>
            <a:r>
              <a:rPr lang="ru-RU" dirty="0"/>
              <a:t>:  </a:t>
            </a:r>
            <a:br>
              <a:rPr lang="ru-RU" dirty="0"/>
            </a:br>
            <a:endParaRPr lang="ru-RU" dirty="0"/>
          </a:p>
          <a:p>
            <a:pPr marL="585216" lvl="1" indent="0">
              <a:buNone/>
            </a:pPr>
            <a:r>
              <a:rPr lang="ru-RU" dirty="0"/>
              <a:t>1.   </a:t>
            </a:r>
            <a:r>
              <a:rPr lang="ru-RU" dirty="0" err="1"/>
              <a:t>Увреждане</a:t>
            </a:r>
            <a:r>
              <a:rPr lang="ru-RU" dirty="0"/>
              <a:t> на </a:t>
            </a:r>
            <a:r>
              <a:rPr lang="ru-RU" dirty="0" err="1"/>
              <a:t>съдовата</a:t>
            </a:r>
            <a:r>
              <a:rPr lang="ru-RU" dirty="0"/>
              <a:t> стена  при </a:t>
            </a:r>
            <a:r>
              <a:rPr lang="ru-RU" dirty="0" err="1"/>
              <a:t>правени</a:t>
            </a:r>
            <a:r>
              <a:rPr lang="ru-RU" dirty="0"/>
              <a:t> операции.  </a:t>
            </a:r>
          </a:p>
          <a:p>
            <a:pPr marL="585216" lvl="1" indent="0">
              <a:buNone/>
            </a:pPr>
            <a:br>
              <a:rPr lang="ru-RU" dirty="0"/>
            </a:br>
            <a:r>
              <a:rPr lang="ru-RU" dirty="0"/>
              <a:t>2.   </a:t>
            </a:r>
            <a:r>
              <a:rPr lang="ru-RU" dirty="0" err="1"/>
              <a:t>Промени</a:t>
            </a:r>
            <a:r>
              <a:rPr lang="ru-RU" dirty="0"/>
              <a:t> в </a:t>
            </a:r>
            <a:r>
              <a:rPr lang="ru-RU" dirty="0" err="1"/>
              <a:t>съсирването</a:t>
            </a:r>
            <a:r>
              <a:rPr lang="ru-RU" dirty="0"/>
              <a:t>.  </a:t>
            </a:r>
          </a:p>
          <a:p>
            <a:pPr marL="585216" lvl="1" indent="0">
              <a:buNone/>
            </a:pPr>
            <a:br>
              <a:rPr lang="ru-RU" dirty="0"/>
            </a:br>
            <a:r>
              <a:rPr lang="ru-RU" dirty="0"/>
              <a:t>3.   </a:t>
            </a:r>
            <a:r>
              <a:rPr lang="ru-RU" dirty="0" err="1"/>
              <a:t>Промени</a:t>
            </a:r>
            <a:r>
              <a:rPr lang="ru-RU" dirty="0"/>
              <a:t> в </a:t>
            </a:r>
            <a:r>
              <a:rPr lang="ru-RU" dirty="0" err="1"/>
              <a:t>кръвотока</a:t>
            </a:r>
            <a:r>
              <a:rPr lang="ru-RU" dirty="0"/>
              <a:t> - </a:t>
            </a:r>
            <a:r>
              <a:rPr lang="ru-RU" dirty="0" err="1"/>
              <a:t>венозна</a:t>
            </a:r>
            <a:r>
              <a:rPr lang="ru-RU" dirty="0"/>
              <a:t> стаза.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3014834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ru-RU" dirty="0" err="1"/>
              <a:t>Източници</a:t>
            </a:r>
            <a:r>
              <a:rPr lang="ru-RU" dirty="0"/>
              <a:t> на </a:t>
            </a:r>
            <a:r>
              <a:rPr lang="ru-RU" dirty="0" err="1"/>
              <a:t>белодробна</a:t>
            </a:r>
            <a:r>
              <a:rPr lang="ru-RU" dirty="0"/>
              <a:t> </a:t>
            </a:r>
            <a:r>
              <a:rPr lang="ru-RU" dirty="0" err="1"/>
              <a:t>емболия</a:t>
            </a:r>
            <a:r>
              <a:rPr lang="ru-RU" dirty="0"/>
              <a:t>: 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0" y="1268760"/>
            <a:ext cx="9144000" cy="5472608"/>
          </a:xfrm>
        </p:spPr>
        <p:txBody>
          <a:bodyPr>
            <a:normAutofit fontScale="92500"/>
          </a:bodyPr>
          <a:lstStyle/>
          <a:p>
            <a:pPr marL="137160" indent="0">
              <a:buNone/>
            </a:pPr>
            <a:r>
              <a:rPr lang="en-CA" dirty="0">
                <a:solidFill>
                  <a:srgbClr val="FF0000"/>
                </a:solidFill>
              </a:rPr>
              <a:t>90% </a:t>
            </a:r>
            <a:r>
              <a:rPr lang="bg-BG" dirty="0">
                <a:solidFill>
                  <a:srgbClr val="FF0000"/>
                </a:solidFill>
              </a:rPr>
              <a:t>от клинично изявения БТЕ е свързан ДВТ</a:t>
            </a:r>
            <a:endParaRPr lang="en-CA" dirty="0">
              <a:solidFill>
                <a:srgbClr val="FF0000"/>
              </a:solidFill>
            </a:endParaRPr>
          </a:p>
          <a:p>
            <a:pPr marL="137160" indent="0">
              <a:buNone/>
            </a:pPr>
            <a:r>
              <a:rPr lang="ru-RU" dirty="0"/>
              <a:t>-   Вени на </a:t>
            </a:r>
            <a:r>
              <a:rPr lang="ru-RU" dirty="0" err="1">
                <a:solidFill>
                  <a:srgbClr val="FF0000"/>
                </a:solidFill>
              </a:rPr>
              <a:t>долни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крайници</a:t>
            </a:r>
            <a:r>
              <a:rPr lang="ru-RU" dirty="0" err="1"/>
              <a:t>-флеботромбоза</a:t>
            </a:r>
            <a:r>
              <a:rPr lang="ru-RU" dirty="0"/>
              <a:t>, тромбофлебит в 70-75% от </a:t>
            </a:r>
            <a:r>
              <a:rPr lang="ru-RU" dirty="0" err="1"/>
              <a:t>случаите</a:t>
            </a:r>
            <a:r>
              <a:rPr lang="ru-RU" dirty="0"/>
              <a:t>.  </a:t>
            </a:r>
            <a:br>
              <a:rPr lang="ru-RU" dirty="0"/>
            </a:br>
            <a:r>
              <a:rPr lang="ru-RU" dirty="0"/>
              <a:t>-   </a:t>
            </a:r>
            <a:r>
              <a:rPr lang="ru-RU" dirty="0" err="1">
                <a:solidFill>
                  <a:srgbClr val="FF0000"/>
                </a:solidFill>
              </a:rPr>
              <a:t>Тазови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вени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/>
              <a:t>при </a:t>
            </a:r>
            <a:r>
              <a:rPr lang="ru-RU" dirty="0" err="1"/>
              <a:t>родилки</a:t>
            </a:r>
            <a:r>
              <a:rPr lang="ru-RU" dirty="0"/>
              <a:t>, </a:t>
            </a:r>
            <a:r>
              <a:rPr lang="ru-RU" dirty="0" err="1"/>
              <a:t>гинекологични</a:t>
            </a:r>
            <a:r>
              <a:rPr lang="ru-RU" dirty="0"/>
              <a:t> операции, </a:t>
            </a:r>
            <a:r>
              <a:rPr lang="ru-RU" dirty="0" err="1"/>
              <a:t>аборти</a:t>
            </a:r>
            <a:r>
              <a:rPr lang="ru-RU" dirty="0"/>
              <a:t>, </a:t>
            </a:r>
            <a:r>
              <a:rPr lang="ru-RU" dirty="0" err="1"/>
              <a:t>простатен</a:t>
            </a:r>
            <a:r>
              <a:rPr lang="ru-RU" dirty="0"/>
              <a:t> </a:t>
            </a:r>
            <a:r>
              <a:rPr lang="ru-RU" dirty="0" err="1"/>
              <a:t>плексус</a:t>
            </a:r>
            <a:r>
              <a:rPr lang="ru-RU" dirty="0"/>
              <a:t>.  </a:t>
            </a:r>
            <a:br>
              <a:rPr lang="ru-RU" dirty="0"/>
            </a:br>
            <a:r>
              <a:rPr lang="ru-RU" dirty="0"/>
              <a:t>-   </a:t>
            </a:r>
            <a:r>
              <a:rPr lang="ru-RU" dirty="0" err="1">
                <a:solidFill>
                  <a:srgbClr val="FF0000"/>
                </a:solidFill>
              </a:rPr>
              <a:t>Сърдечно-съдови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заболявания</a:t>
            </a:r>
            <a:r>
              <a:rPr lang="ru-RU" dirty="0">
                <a:solidFill>
                  <a:srgbClr val="FF0000"/>
                </a:solidFill>
              </a:rPr>
              <a:t> - </a:t>
            </a:r>
            <a:r>
              <a:rPr lang="ru-RU" dirty="0" err="1"/>
              <a:t>сърдечни</a:t>
            </a:r>
            <a:r>
              <a:rPr lang="ru-RU" dirty="0"/>
              <a:t> </a:t>
            </a:r>
            <a:r>
              <a:rPr lang="ru-RU" dirty="0" err="1"/>
              <a:t>пороци</a:t>
            </a:r>
            <a:r>
              <a:rPr lang="ru-RU" dirty="0"/>
              <a:t>, </a:t>
            </a:r>
            <a:r>
              <a:rPr lang="ru-RU" dirty="0" err="1"/>
              <a:t>митрална</a:t>
            </a:r>
            <a:r>
              <a:rPr lang="ru-RU" dirty="0"/>
              <a:t> стеноза.</a:t>
            </a:r>
            <a:r>
              <a:rPr lang="bg-BG" b="1" dirty="0">
                <a:solidFill>
                  <a:schemeClr val="tx2"/>
                </a:solidFill>
              </a:rPr>
              <a:t> Източник на емболизъм  може  и   да е първична тромбоза в дясно сърце или автохтонна тромбоза в самата а.</a:t>
            </a:r>
            <a:r>
              <a:rPr lang="en-US" b="1" dirty="0" err="1">
                <a:solidFill>
                  <a:schemeClr val="tx2"/>
                </a:solidFill>
              </a:rPr>
              <a:t>pulmonalis</a:t>
            </a:r>
            <a:r>
              <a:rPr lang="bg-BG" b="1" dirty="0">
                <a:solidFill>
                  <a:schemeClr val="tx2"/>
                </a:solidFill>
              </a:rPr>
              <a:t>  и / или нейните клонове</a:t>
            </a:r>
          </a:p>
          <a:p>
            <a:pPr marL="137160" indent="0">
              <a:buNone/>
            </a:pPr>
            <a:r>
              <a:rPr lang="ru-RU" dirty="0"/>
              <a:t>-   </a:t>
            </a:r>
            <a:r>
              <a:rPr lang="ru-RU" dirty="0" err="1">
                <a:solidFill>
                  <a:srgbClr val="FF0000"/>
                </a:solidFill>
              </a:rPr>
              <a:t>Фрактури</a:t>
            </a:r>
            <a:r>
              <a:rPr lang="ru-RU" dirty="0"/>
              <a:t> на таза, </a:t>
            </a:r>
            <a:r>
              <a:rPr lang="ru-RU" dirty="0" err="1"/>
              <a:t>крайници</a:t>
            </a:r>
            <a:r>
              <a:rPr lang="ru-RU" dirty="0"/>
              <a:t> (в </a:t>
            </a:r>
            <a:r>
              <a:rPr lang="ru-RU" dirty="0" err="1"/>
              <a:t>тези</a:t>
            </a:r>
            <a:r>
              <a:rPr lang="ru-RU" dirty="0"/>
              <a:t> случаи се </a:t>
            </a:r>
            <a:r>
              <a:rPr lang="ru-RU" dirty="0" err="1"/>
              <a:t>развива</a:t>
            </a:r>
            <a:r>
              <a:rPr lang="ru-RU" dirty="0"/>
              <a:t> и </a:t>
            </a:r>
            <a:r>
              <a:rPr lang="ru-RU" dirty="0" err="1"/>
              <a:t>мастна</a:t>
            </a:r>
            <a:r>
              <a:rPr lang="ru-RU" dirty="0"/>
              <a:t> </a:t>
            </a:r>
            <a:r>
              <a:rPr lang="ru-RU" dirty="0" err="1"/>
              <a:t>емболия</a:t>
            </a:r>
            <a:r>
              <a:rPr lang="ru-RU" dirty="0"/>
              <a:t>).  </a:t>
            </a:r>
            <a:br>
              <a:rPr lang="ru-RU" dirty="0"/>
            </a:br>
            <a:r>
              <a:rPr lang="ru-RU" dirty="0"/>
              <a:t>-   </a:t>
            </a:r>
            <a:r>
              <a:rPr lang="ru-RU" dirty="0" err="1">
                <a:solidFill>
                  <a:srgbClr val="FF0000"/>
                </a:solidFill>
              </a:rPr>
              <a:t>Оперативни</a:t>
            </a:r>
            <a:r>
              <a:rPr lang="ru-RU" dirty="0">
                <a:solidFill>
                  <a:srgbClr val="FF0000"/>
                </a:solidFill>
              </a:rPr>
              <a:t> интервенции </a:t>
            </a:r>
            <a:r>
              <a:rPr lang="ru-RU" dirty="0"/>
              <a:t>с </a:t>
            </a:r>
            <a:r>
              <a:rPr lang="ru-RU" dirty="0" err="1"/>
              <a:t>хипостаза</a:t>
            </a:r>
            <a:r>
              <a:rPr lang="ru-RU" dirty="0"/>
              <a:t> </a:t>
            </a:r>
            <a:r>
              <a:rPr lang="ru-RU" dirty="0" err="1"/>
              <a:t>особено</a:t>
            </a:r>
            <a:r>
              <a:rPr lang="ru-RU" dirty="0"/>
              <a:t> </a:t>
            </a:r>
            <a:r>
              <a:rPr lang="ru-RU" dirty="0" err="1"/>
              <a:t>ортопедични</a:t>
            </a:r>
            <a:r>
              <a:rPr lang="ru-RU" dirty="0"/>
              <a:t> , </a:t>
            </a:r>
            <a:r>
              <a:rPr lang="ru-RU" dirty="0" err="1"/>
              <a:t>алопластика</a:t>
            </a:r>
            <a:r>
              <a:rPr lang="ru-RU" dirty="0"/>
              <a:t> на </a:t>
            </a:r>
            <a:r>
              <a:rPr lang="ru-RU" dirty="0" err="1"/>
              <a:t>тазобедрената</a:t>
            </a:r>
            <a:r>
              <a:rPr lang="ru-RU" dirty="0"/>
              <a:t> става. 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2050563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18058"/>
          </a:xfrm>
        </p:spPr>
        <p:txBody>
          <a:bodyPr>
            <a:normAutofit fontScale="90000"/>
          </a:bodyPr>
          <a:lstStyle/>
          <a:p>
            <a:r>
              <a:rPr lang="ru-RU" dirty="0" err="1"/>
              <a:t>Рискови</a:t>
            </a:r>
            <a:r>
              <a:rPr lang="ru-RU" dirty="0"/>
              <a:t> </a:t>
            </a:r>
            <a:r>
              <a:rPr lang="ru-RU" dirty="0" err="1"/>
              <a:t>фактори</a:t>
            </a:r>
            <a:r>
              <a:rPr lang="ru-RU" dirty="0"/>
              <a:t>: 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14256" y="1268760"/>
            <a:ext cx="8964488" cy="5569768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120000"/>
              </a:lnSpc>
            </a:pPr>
            <a:r>
              <a:rPr lang="en-CA" dirty="0"/>
              <a:t>96% </a:t>
            </a:r>
            <a:r>
              <a:rPr lang="bg-BG" dirty="0"/>
              <a:t>от пациентите с ДВТ или БТЕ имат един или повече рискови фактори</a:t>
            </a:r>
            <a:endParaRPr lang="en-CA" dirty="0"/>
          </a:p>
          <a:p>
            <a:pPr>
              <a:lnSpc>
                <a:spcPct val="120000"/>
              </a:lnSpc>
            </a:pPr>
            <a:r>
              <a:rPr lang="bg-BG" dirty="0"/>
              <a:t>Рискът нараства пропорционалн</a:t>
            </a:r>
            <a:r>
              <a:rPr lang="en-CA" dirty="0"/>
              <a:t>o</a:t>
            </a:r>
            <a:r>
              <a:rPr lang="bg-BG" dirty="0"/>
              <a:t> на броя РФ</a:t>
            </a:r>
          </a:p>
          <a:p>
            <a:pPr>
              <a:lnSpc>
                <a:spcPct val="90000"/>
              </a:lnSpc>
              <a:buClr>
                <a:schemeClr val="tx1"/>
              </a:buClr>
            </a:pPr>
            <a:r>
              <a:rPr lang="bg-BG" dirty="0"/>
              <a:t>Дълбоката венозна тромбоза(ДВТ) и белодробния емболизъм (БТЕ) са състояния с еднаква патогенеза, етапи на един болестен процес- венозен тромбоемболизъм.</a:t>
            </a:r>
          </a:p>
          <a:p>
            <a:pPr>
              <a:lnSpc>
                <a:spcPct val="90000"/>
              </a:lnSpc>
              <a:buClr>
                <a:schemeClr val="tx1"/>
              </a:buClr>
            </a:pPr>
            <a:r>
              <a:rPr lang="bg-BG" dirty="0"/>
              <a:t>Рисковите фактори за ДВТ са рискови фактори и за БТЕ.</a:t>
            </a:r>
          </a:p>
          <a:p>
            <a:pPr>
              <a:lnSpc>
                <a:spcPct val="90000"/>
              </a:lnSpc>
              <a:buClr>
                <a:schemeClr val="tx1"/>
              </a:buClr>
            </a:pPr>
            <a:r>
              <a:rPr lang="bg-BG" dirty="0"/>
              <a:t>В 70%–90% от пациентите с остра БТЕ –наличие на една или повече тромбози в областта на долната празна вена, по-често на нивото на феморалните и илиачните вени.</a:t>
            </a:r>
          </a:p>
          <a:p>
            <a:pPr marL="137160" indent="0">
              <a:buNone/>
            </a:pPr>
            <a:endParaRPr lang="ru-RU" dirty="0"/>
          </a:p>
          <a:p>
            <a:pPr marL="457200" lvl="1" indent="0">
              <a:buNone/>
            </a:pPr>
            <a:r>
              <a:rPr lang="ru-RU" dirty="0"/>
              <a:t>-   </a:t>
            </a:r>
            <a:r>
              <a:rPr lang="ru-RU" dirty="0" err="1"/>
              <a:t>Залежаване</a:t>
            </a:r>
            <a:r>
              <a:rPr lang="ru-RU" dirty="0"/>
              <a:t>, </a:t>
            </a:r>
            <a:r>
              <a:rPr lang="ru-RU" dirty="0" err="1"/>
              <a:t>продължително</a:t>
            </a:r>
            <a:r>
              <a:rPr lang="ru-RU" dirty="0"/>
              <a:t> </a:t>
            </a:r>
            <a:r>
              <a:rPr lang="ru-RU" dirty="0" err="1"/>
              <a:t>пътуване</a:t>
            </a:r>
            <a:r>
              <a:rPr lang="ru-RU" dirty="0"/>
              <a:t> с </a:t>
            </a:r>
            <a:r>
              <a:rPr lang="ru-RU" dirty="0" err="1"/>
              <a:t>обездвижване</a:t>
            </a:r>
            <a:r>
              <a:rPr lang="ru-RU" dirty="0"/>
              <a:t>.  </a:t>
            </a:r>
            <a:br>
              <a:rPr lang="ru-RU" dirty="0"/>
            </a:br>
            <a:r>
              <a:rPr lang="ru-RU" dirty="0"/>
              <a:t>-   </a:t>
            </a:r>
            <a:r>
              <a:rPr lang="ru-RU" dirty="0" err="1"/>
              <a:t>Затлъстяване</a:t>
            </a:r>
            <a:r>
              <a:rPr lang="ru-RU" dirty="0"/>
              <a:t>.  </a:t>
            </a:r>
            <a:br>
              <a:rPr lang="ru-RU" dirty="0"/>
            </a:br>
            <a:r>
              <a:rPr lang="ru-RU" dirty="0"/>
              <a:t>-   </a:t>
            </a:r>
            <a:r>
              <a:rPr lang="ru-RU" dirty="0" err="1"/>
              <a:t>Хронични</a:t>
            </a:r>
            <a:r>
              <a:rPr lang="ru-RU" dirty="0"/>
              <a:t> </a:t>
            </a:r>
            <a:r>
              <a:rPr lang="ru-RU" dirty="0" err="1"/>
              <a:t>белодробни</a:t>
            </a:r>
            <a:r>
              <a:rPr lang="ru-RU" dirty="0"/>
              <a:t> </a:t>
            </a:r>
            <a:r>
              <a:rPr lang="ru-RU" dirty="0" err="1"/>
              <a:t>заболявания</a:t>
            </a:r>
            <a:r>
              <a:rPr lang="ru-RU" dirty="0"/>
              <a:t> с </a:t>
            </a:r>
            <a:r>
              <a:rPr lang="ru-RU" dirty="0" err="1"/>
              <a:t>дихателна</a:t>
            </a:r>
            <a:r>
              <a:rPr lang="ru-RU" dirty="0"/>
              <a:t> </a:t>
            </a:r>
            <a:r>
              <a:rPr lang="ru-RU" dirty="0" err="1"/>
              <a:t>недостатъчност</a:t>
            </a:r>
            <a:r>
              <a:rPr lang="ru-RU" dirty="0"/>
              <a:t>.  </a:t>
            </a:r>
            <a:br>
              <a:rPr lang="ru-RU" dirty="0"/>
            </a:br>
            <a:r>
              <a:rPr lang="ru-RU" dirty="0"/>
              <a:t>-   </a:t>
            </a:r>
            <a:r>
              <a:rPr lang="ru-RU" dirty="0" err="1"/>
              <a:t>Медикаменти</a:t>
            </a:r>
            <a:r>
              <a:rPr lang="ru-RU" dirty="0"/>
              <a:t> - </a:t>
            </a:r>
            <a:r>
              <a:rPr lang="ru-RU" dirty="0" err="1"/>
              <a:t>масивна</a:t>
            </a:r>
            <a:r>
              <a:rPr lang="ru-RU" dirty="0"/>
              <a:t> терапия с </a:t>
            </a:r>
            <a:r>
              <a:rPr lang="ru-RU" dirty="0" err="1"/>
              <a:t>диуретици</a:t>
            </a:r>
            <a:r>
              <a:rPr lang="ru-RU" dirty="0"/>
              <a:t>, </a:t>
            </a:r>
            <a:r>
              <a:rPr lang="ru-RU" dirty="0" err="1"/>
              <a:t>лаксативи</a:t>
            </a:r>
            <a:r>
              <a:rPr lang="ru-RU" dirty="0"/>
              <a:t>, </a:t>
            </a:r>
            <a:r>
              <a:rPr lang="ru-RU" dirty="0" err="1"/>
              <a:t>цитостатици</a:t>
            </a:r>
            <a:r>
              <a:rPr lang="ru-RU" dirty="0"/>
              <a:t>, </a:t>
            </a:r>
            <a:r>
              <a:rPr lang="ru-RU" dirty="0" err="1"/>
              <a:t>психофармака</a:t>
            </a:r>
            <a:r>
              <a:rPr lang="ru-RU" dirty="0"/>
              <a:t>, </a:t>
            </a:r>
            <a:r>
              <a:rPr lang="ru-RU" dirty="0" err="1"/>
              <a:t>хормони</a:t>
            </a:r>
            <a:r>
              <a:rPr lang="ru-RU" dirty="0"/>
              <a:t>, </a:t>
            </a:r>
            <a:r>
              <a:rPr lang="ru-RU" dirty="0" err="1"/>
              <a:t>противозачатъчни</a:t>
            </a:r>
            <a:r>
              <a:rPr lang="ru-RU" dirty="0"/>
              <a:t> средства.  </a:t>
            </a:r>
            <a:br>
              <a:rPr lang="ru-RU" dirty="0"/>
            </a:br>
            <a:r>
              <a:rPr lang="ru-RU" dirty="0"/>
              <a:t>-   </a:t>
            </a:r>
            <a:r>
              <a:rPr lang="ru-RU" dirty="0" err="1"/>
              <a:t>Карциноми</a:t>
            </a:r>
            <a:r>
              <a:rPr lang="ru-RU" dirty="0"/>
              <a:t> (на </a:t>
            </a:r>
            <a:r>
              <a:rPr lang="ru-RU" dirty="0" err="1"/>
              <a:t>бял</a:t>
            </a:r>
            <a:r>
              <a:rPr lang="ru-RU" dirty="0"/>
              <a:t> </a:t>
            </a:r>
            <a:r>
              <a:rPr lang="ru-RU" dirty="0" err="1"/>
              <a:t>дроб</a:t>
            </a:r>
            <a:r>
              <a:rPr lang="ru-RU" dirty="0"/>
              <a:t>, панкреас, матка, </a:t>
            </a:r>
            <a:r>
              <a:rPr lang="ru-RU" dirty="0" err="1"/>
              <a:t>яйчници</a:t>
            </a:r>
            <a:r>
              <a:rPr lang="ru-RU" dirty="0"/>
              <a:t>), </a:t>
            </a:r>
            <a:r>
              <a:rPr lang="ru-RU" dirty="0" err="1"/>
              <a:t>които</a:t>
            </a:r>
            <a:r>
              <a:rPr lang="ru-RU" dirty="0"/>
              <a:t> отделят </a:t>
            </a:r>
            <a:r>
              <a:rPr lang="ru-RU" dirty="0" err="1"/>
              <a:t>съсирващи</a:t>
            </a:r>
            <a:r>
              <a:rPr lang="ru-RU" dirty="0"/>
              <a:t> субстанции, </a:t>
            </a:r>
            <a:r>
              <a:rPr lang="ru-RU" dirty="0" err="1"/>
              <a:t>т.нар</a:t>
            </a:r>
            <a:r>
              <a:rPr lang="ru-RU" dirty="0"/>
              <a:t>. симптоматичен БТЕ (синдром на </a:t>
            </a:r>
            <a:r>
              <a:rPr lang="ru-RU" dirty="0" err="1"/>
              <a:t>Трусо</a:t>
            </a:r>
            <a:r>
              <a:rPr lang="ru-RU" dirty="0"/>
              <a:t>).  </a:t>
            </a:r>
            <a:br>
              <a:rPr lang="ru-RU" dirty="0"/>
            </a:br>
            <a:r>
              <a:rPr lang="ru-RU" dirty="0"/>
              <a:t>-   Нарушение на </a:t>
            </a:r>
            <a:r>
              <a:rPr lang="ru-RU" dirty="0" err="1"/>
              <a:t>хемостазата</a:t>
            </a:r>
            <a:r>
              <a:rPr lang="bg-BG" b="1" dirty="0"/>
              <a:t> (състояние на т.н.“тромбофилия” или хиперкоагулобилитет )</a:t>
            </a:r>
            <a:r>
              <a:rPr lang="ru-RU" dirty="0"/>
              <a:t>- </a:t>
            </a:r>
            <a:r>
              <a:rPr lang="ru-RU" dirty="0" err="1"/>
              <a:t>вроден</a:t>
            </a:r>
            <a:r>
              <a:rPr lang="ru-RU" dirty="0"/>
              <a:t> (</a:t>
            </a:r>
            <a:r>
              <a:rPr lang="ru-RU" dirty="0" err="1"/>
              <a:t>дифицит</a:t>
            </a:r>
            <a:r>
              <a:rPr lang="ru-RU" dirty="0"/>
              <a:t> на антитромбин 3 и аномалии на фактор 5), </a:t>
            </a:r>
            <a:r>
              <a:rPr lang="ru-RU" dirty="0" err="1"/>
              <a:t>придобит</a:t>
            </a:r>
            <a:r>
              <a:rPr lang="ru-RU" dirty="0"/>
              <a:t>  </a:t>
            </a:r>
            <a:r>
              <a:rPr lang="ru-RU" dirty="0" err="1"/>
              <a:t>антифосфолипиден</a:t>
            </a:r>
            <a:r>
              <a:rPr lang="ru-RU" dirty="0"/>
              <a:t> синдром, </a:t>
            </a:r>
            <a:r>
              <a:rPr lang="ru-RU" dirty="0" err="1"/>
              <a:t>нефрозен</a:t>
            </a:r>
            <a:r>
              <a:rPr lang="ru-RU" dirty="0"/>
              <a:t> синдром и др.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75895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0" y="0"/>
            <a:ext cx="8964488" cy="6858000"/>
          </a:xfrm>
        </p:spPr>
        <p:txBody>
          <a:bodyPr>
            <a:normAutofit/>
          </a:bodyPr>
          <a:lstStyle/>
          <a:p>
            <a:pPr algn="l"/>
            <a:r>
              <a:rPr lang="bg-BG" sz="2400" dirty="0">
                <a:solidFill>
                  <a:schemeClr val="tx1"/>
                </a:solidFill>
              </a:rPr>
              <a:t>Честотата на ДВТ при хирургичните пациенти е приблизително 50%–75% при случаите на оперирани фрактури на шийката на бедрената кост, и от 50% до 100% при травмите на гръбначния мозък.</a:t>
            </a:r>
            <a:br>
              <a:rPr lang="bg-BG" sz="2400" dirty="0">
                <a:solidFill>
                  <a:schemeClr val="tx1"/>
                </a:solidFill>
              </a:rPr>
            </a:br>
            <a:br>
              <a:rPr lang="bg-BG" sz="2400" dirty="0">
                <a:solidFill>
                  <a:schemeClr val="tx1"/>
                </a:solidFill>
              </a:rPr>
            </a:br>
            <a:r>
              <a:rPr lang="bg-BG" sz="2400" dirty="0">
                <a:solidFill>
                  <a:schemeClr val="tx1"/>
                </a:solidFill>
              </a:rPr>
              <a:t>Около една четвърт от всички постоперативни БТЕ настъпват след изписване от болницата .</a:t>
            </a:r>
            <a:br>
              <a:rPr lang="bg-BG" sz="2400" dirty="0">
                <a:solidFill>
                  <a:schemeClr val="tx1"/>
                </a:solidFill>
              </a:rPr>
            </a:br>
            <a:br>
              <a:rPr lang="bg-BG" sz="2400" dirty="0">
                <a:solidFill>
                  <a:schemeClr val="tx1"/>
                </a:solidFill>
              </a:rPr>
            </a:br>
            <a:r>
              <a:rPr lang="bg-BG" sz="2400" dirty="0">
                <a:solidFill>
                  <a:schemeClr val="tx1"/>
                </a:solidFill>
              </a:rPr>
              <a:t>БТБ е пет пъти по-висок при бременните жени, отколкото при не бременните жени на същата възраст, като 75% от ДВТ настъпват преди раждането, а 66% от БТЕ настъпват след раждането</a:t>
            </a:r>
            <a:br>
              <a:rPr lang="bg-BG" sz="2400" dirty="0">
                <a:solidFill>
                  <a:schemeClr val="tx1"/>
                </a:solidFill>
              </a:rPr>
            </a:br>
            <a:br>
              <a:rPr lang="bg-BG" sz="2400" dirty="0">
                <a:solidFill>
                  <a:schemeClr val="tx2"/>
                </a:solidFill>
              </a:rPr>
            </a:br>
            <a:r>
              <a:rPr lang="en-US" sz="2400" i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NB! </a:t>
            </a:r>
            <a:r>
              <a:rPr lang="bg-BG" sz="2400" i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Пациентите с т.н. идиопатичен БТE развиват в последствие злокачествени новообразувания в приблизително 10% от случаите</a:t>
            </a:r>
            <a:r>
              <a:rPr lang="en-US" sz="2400" i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br>
              <a:rPr lang="en-US" sz="2400" i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endParaRPr lang="bg-BG" sz="2400" dirty="0"/>
          </a:p>
        </p:txBody>
      </p:sp>
    </p:spTree>
    <p:extLst>
      <p:ext uri="{BB962C8B-B14F-4D97-AF65-F5344CB8AC3E}">
        <p14:creationId xmlns:p14="http://schemas.microsoft.com/office/powerpoint/2010/main" val="39078489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685800"/>
            <a:ext cx="82296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bg-BG" sz="2400" b="1" dirty="0">
                <a:solidFill>
                  <a:srgbClr val="FF0000"/>
                </a:solidFill>
              </a:rPr>
              <a:t>Придобити рискови фактори и болестни състояния-преходни или трайни за ДВТ</a:t>
            </a:r>
            <a:r>
              <a:rPr lang="bg-BG" sz="2400" dirty="0"/>
              <a:t> </a:t>
            </a:r>
            <a:br>
              <a:rPr lang="bg-BG" sz="2400" dirty="0"/>
            </a:br>
            <a:r>
              <a:rPr lang="bg-BG" sz="2400" dirty="0"/>
              <a:t>                                        </a:t>
            </a:r>
            <a:r>
              <a:rPr lang="en-CA" sz="2400" b="1" i="1" dirty="0"/>
              <a:t>                  n = 1231</a:t>
            </a:r>
            <a:r>
              <a:rPr lang="en-CA" sz="4000" b="1" i="1" dirty="0"/>
              <a:t>                       </a:t>
            </a:r>
            <a:r>
              <a:rPr lang="bg-BG" sz="4000" b="1" i="1" dirty="0"/>
              <a:t> </a:t>
            </a:r>
            <a:r>
              <a:rPr lang="en-CA" sz="4000" dirty="0"/>
              <a:t> </a:t>
            </a:r>
            <a:endParaRPr lang="en-US" sz="4000" dirty="0"/>
          </a:p>
        </p:txBody>
      </p:sp>
      <p:sp>
        <p:nvSpPr>
          <p:cNvPr id="14339" name="Text Box 3"/>
          <p:cNvSpPr>
            <a:spLocks noGrp="1" noChangeArrowheads="1"/>
          </p:cNvSpPr>
          <p:nvPr>
            <p:ph type="body" idx="1"/>
          </p:nvPr>
        </p:nvSpPr>
        <p:spPr>
          <a:xfrm>
            <a:off x="381000" y="1828800"/>
            <a:ext cx="8435975" cy="4114800"/>
          </a:xfrm>
          <a:noFill/>
        </p:spPr>
        <p:txBody>
          <a:bodyPr/>
          <a:lstStyle/>
          <a:p>
            <a:pPr eaLnBrk="1" hangingPunct="1">
              <a:lnSpc>
                <a:spcPct val="90000"/>
              </a:lnSpc>
              <a:buClr>
                <a:schemeClr val="tx1"/>
              </a:buClr>
              <a:buFontTx/>
              <a:buNone/>
            </a:pPr>
            <a:r>
              <a:rPr lang="bg-BG" sz="2400" b="1" dirty="0">
                <a:solidFill>
                  <a:schemeClr val="tx2"/>
                </a:solidFill>
              </a:rPr>
              <a:t>Рискови фактори                 относителен риск в %</a:t>
            </a:r>
            <a:r>
              <a:rPr lang="bg-BG" sz="2400" b="1" dirty="0"/>
              <a:t> </a:t>
            </a:r>
          </a:p>
          <a:p>
            <a:pPr eaLnBrk="1" hangingPunct="1">
              <a:lnSpc>
                <a:spcPct val="90000"/>
              </a:lnSpc>
              <a:buClr>
                <a:schemeClr val="tx1"/>
              </a:buClr>
            </a:pPr>
            <a:r>
              <a:rPr lang="bg-BG" sz="2400" dirty="0"/>
              <a:t>Възраст</a:t>
            </a:r>
            <a:r>
              <a:rPr lang="en-CA" sz="2400" dirty="0"/>
              <a:t> </a:t>
            </a:r>
            <a:r>
              <a:rPr lang="en-CA" sz="2400" u="sng" dirty="0"/>
              <a:t>&gt;</a:t>
            </a:r>
            <a:r>
              <a:rPr lang="en-CA" sz="2400" dirty="0"/>
              <a:t> 40 </a:t>
            </a:r>
            <a:r>
              <a:rPr lang="bg-BG" sz="2400" dirty="0"/>
              <a:t>год.                                         </a:t>
            </a:r>
            <a:r>
              <a:rPr lang="en-CA" sz="2400" dirty="0"/>
              <a:t>88.5</a:t>
            </a:r>
            <a:r>
              <a:rPr lang="bg-BG" sz="2400" dirty="0"/>
              <a:t>%</a:t>
            </a:r>
            <a:r>
              <a:rPr lang="en-CA" sz="2400" dirty="0"/>
              <a:t> </a:t>
            </a:r>
            <a:endParaRPr lang="bg-BG" sz="2400" dirty="0"/>
          </a:p>
          <a:p>
            <a:pPr eaLnBrk="1" hangingPunct="1">
              <a:lnSpc>
                <a:spcPct val="90000"/>
              </a:lnSpc>
              <a:buClr>
                <a:schemeClr val="tx1"/>
              </a:buClr>
            </a:pPr>
            <a:r>
              <a:rPr lang="bg-BG" sz="2400" dirty="0"/>
              <a:t>Затлъстяване</a:t>
            </a:r>
            <a:r>
              <a:rPr lang="en-CA" sz="2400" dirty="0"/>
              <a:t> </a:t>
            </a:r>
            <a:r>
              <a:rPr lang="bg-BG" sz="2400" dirty="0"/>
              <a:t>                                              </a:t>
            </a:r>
            <a:r>
              <a:rPr lang="en-CA" sz="2400" dirty="0"/>
              <a:t>37.8</a:t>
            </a:r>
            <a:r>
              <a:rPr lang="bg-BG" sz="2400" dirty="0"/>
              <a:t>%</a:t>
            </a:r>
            <a:endParaRPr lang="en-CA" sz="2400" dirty="0"/>
          </a:p>
          <a:p>
            <a:pPr eaLnBrk="1" hangingPunct="1">
              <a:lnSpc>
                <a:spcPct val="90000"/>
              </a:lnSpc>
              <a:buClr>
                <a:schemeClr val="tx1"/>
              </a:buClr>
            </a:pPr>
            <a:r>
              <a:rPr lang="bg-BG" sz="2400" dirty="0"/>
              <a:t>Преживян епизод </a:t>
            </a:r>
          </a:p>
          <a:p>
            <a:pPr eaLnBrk="1" hangingPunct="1">
              <a:lnSpc>
                <a:spcPct val="90000"/>
              </a:lnSpc>
              <a:buClr>
                <a:schemeClr val="tx1"/>
              </a:buClr>
              <a:buFontTx/>
              <a:buNone/>
            </a:pPr>
            <a:r>
              <a:rPr lang="bg-BG" sz="2400" b="1" dirty="0"/>
              <a:t>    </a:t>
            </a:r>
            <a:r>
              <a:rPr lang="bg-BG" sz="2400" dirty="0"/>
              <a:t>на</a:t>
            </a:r>
            <a:r>
              <a:rPr lang="bg-BG" sz="2400" b="1" dirty="0"/>
              <a:t> </a:t>
            </a:r>
            <a:r>
              <a:rPr lang="bg-BG" sz="2400" dirty="0"/>
              <a:t>тромбоемболизъм                               26%</a:t>
            </a:r>
            <a:r>
              <a:rPr lang="en-CA" sz="2400" dirty="0"/>
              <a:t>  </a:t>
            </a:r>
            <a:endParaRPr lang="bg-BG" sz="2400" dirty="0"/>
          </a:p>
          <a:p>
            <a:pPr eaLnBrk="1" hangingPunct="1">
              <a:lnSpc>
                <a:spcPct val="90000"/>
              </a:lnSpc>
              <a:buClr>
                <a:schemeClr val="tx1"/>
              </a:buClr>
            </a:pPr>
            <a:r>
              <a:rPr lang="bg-BG" sz="2400" dirty="0"/>
              <a:t>Неоплазма                                                  </a:t>
            </a:r>
            <a:r>
              <a:rPr lang="en-CA" sz="2400" dirty="0"/>
              <a:t>22.3</a:t>
            </a:r>
            <a:r>
              <a:rPr lang="bg-BG" sz="2400" dirty="0"/>
              <a:t>%</a:t>
            </a:r>
            <a:endParaRPr lang="en-CA" sz="2400" dirty="0"/>
          </a:p>
          <a:p>
            <a:pPr eaLnBrk="1" hangingPunct="1">
              <a:lnSpc>
                <a:spcPct val="90000"/>
              </a:lnSpc>
              <a:buClr>
                <a:schemeClr val="tx1"/>
              </a:buClr>
            </a:pPr>
            <a:r>
              <a:rPr lang="bg-BG" sz="2400" dirty="0"/>
              <a:t> Режим на легло </a:t>
            </a:r>
            <a:r>
              <a:rPr lang="en-CA" sz="2400" u="sng" dirty="0"/>
              <a:t>&gt;</a:t>
            </a:r>
            <a:r>
              <a:rPr lang="en-CA" sz="2400" dirty="0"/>
              <a:t> </a:t>
            </a:r>
            <a:r>
              <a:rPr lang="bg-BG" sz="2400" dirty="0"/>
              <a:t>5дни                              12%</a:t>
            </a:r>
            <a:endParaRPr lang="en-CA" sz="2400" dirty="0"/>
          </a:p>
          <a:p>
            <a:pPr eaLnBrk="1" hangingPunct="1">
              <a:lnSpc>
                <a:spcPct val="90000"/>
              </a:lnSpc>
              <a:buClr>
                <a:schemeClr val="tx1"/>
              </a:buClr>
            </a:pPr>
            <a:r>
              <a:rPr lang="bg-BG" sz="2400" dirty="0"/>
              <a:t>Голяма хирургична намеса                        11,2%</a:t>
            </a:r>
            <a:endParaRPr lang="en-CA" sz="2400" dirty="0"/>
          </a:p>
          <a:p>
            <a:pPr>
              <a:lnSpc>
                <a:spcPct val="90000"/>
              </a:lnSpc>
              <a:spcBef>
                <a:spcPct val="0"/>
              </a:spcBef>
              <a:buClr>
                <a:schemeClr val="tx1"/>
              </a:buClr>
            </a:pPr>
            <a:endParaRPr lang="en-CA" sz="2400" dirty="0"/>
          </a:p>
        </p:txBody>
      </p:sp>
      <p:sp>
        <p:nvSpPr>
          <p:cNvPr id="14340" name="Text Box 4"/>
          <p:cNvSpPr txBox="1">
            <a:spLocks noChangeArrowheads="1"/>
          </p:cNvSpPr>
          <p:nvPr/>
        </p:nvSpPr>
        <p:spPr bwMode="auto">
          <a:xfrm>
            <a:off x="3657600" y="6400800"/>
            <a:ext cx="5232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r>
              <a:rPr lang="en-CA" sz="2400">
                <a:latin typeface="Arial" charset="0"/>
              </a:rPr>
              <a:t>Anderson FA et. Al J Vasc Surg 1992</a:t>
            </a:r>
          </a:p>
        </p:txBody>
      </p:sp>
    </p:spTree>
    <p:extLst>
      <p:ext uri="{BB962C8B-B14F-4D97-AF65-F5344CB8AC3E}">
        <p14:creationId xmlns:p14="http://schemas.microsoft.com/office/powerpoint/2010/main" val="4118223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23850" y="476250"/>
            <a:ext cx="8208963" cy="5689600"/>
          </a:xfrm>
          <a:noFill/>
        </p:spPr>
        <p:txBody>
          <a:bodyPr/>
          <a:lstStyle/>
          <a:p>
            <a:pPr eaLnBrk="1" hangingPunct="1">
              <a:buFontTx/>
              <a:buNone/>
            </a:pPr>
            <a:endParaRPr lang="en-CA" sz="2800" b="1" i="1"/>
          </a:p>
          <a:p>
            <a:pPr eaLnBrk="1" hangingPunct="1">
              <a:buClr>
                <a:schemeClr val="tx1"/>
              </a:buClr>
            </a:pPr>
            <a:r>
              <a:rPr lang="bg-BG" sz="2400"/>
              <a:t>Хронична сърдечна недостатъчност             8,2%</a:t>
            </a:r>
            <a:r>
              <a:rPr lang="en-CA" sz="2400"/>
              <a:t>                                            </a:t>
            </a:r>
          </a:p>
          <a:p>
            <a:pPr eaLnBrk="1" hangingPunct="1">
              <a:buClr>
                <a:schemeClr val="tx1"/>
              </a:buClr>
            </a:pPr>
            <a:r>
              <a:rPr lang="bg-BG" sz="2400"/>
              <a:t>Варикозни вени</a:t>
            </a:r>
            <a:r>
              <a:rPr lang="en-CA" sz="2400"/>
              <a:t>                        </a:t>
            </a:r>
            <a:r>
              <a:rPr lang="bg-BG" sz="2400"/>
              <a:t>          </a:t>
            </a:r>
            <a:r>
              <a:rPr lang="en-CA" sz="2400"/>
              <a:t>  </a:t>
            </a:r>
            <a:r>
              <a:rPr lang="bg-BG" sz="2400"/>
              <a:t>         </a:t>
            </a:r>
            <a:r>
              <a:rPr lang="en-CA" sz="2400"/>
              <a:t>5.8</a:t>
            </a:r>
            <a:r>
              <a:rPr lang="bg-BG" sz="2400"/>
              <a:t>%</a:t>
            </a:r>
            <a:endParaRPr lang="en-CA" sz="2400"/>
          </a:p>
          <a:p>
            <a:pPr eaLnBrk="1" hangingPunct="1">
              <a:buClr>
                <a:schemeClr val="tx1"/>
              </a:buClr>
            </a:pPr>
            <a:r>
              <a:rPr lang="bg-BG" sz="2400"/>
              <a:t>Фрактура на таза или крака                           3,7%</a:t>
            </a:r>
            <a:r>
              <a:rPr lang="en-CA" sz="2400"/>
              <a:t>                       </a:t>
            </a:r>
          </a:p>
          <a:p>
            <a:pPr eaLnBrk="1" hangingPunct="1">
              <a:buClr>
                <a:schemeClr val="tx1"/>
              </a:buClr>
            </a:pPr>
            <a:r>
              <a:rPr lang="bg-BG" sz="2400"/>
              <a:t>Хормон-заместителна терапия                     2%</a:t>
            </a:r>
            <a:r>
              <a:rPr lang="en-CA" sz="2400"/>
              <a:t>                                     </a:t>
            </a:r>
          </a:p>
          <a:p>
            <a:pPr eaLnBrk="1" hangingPunct="1">
              <a:buClr>
                <a:schemeClr val="tx1"/>
              </a:buClr>
            </a:pPr>
            <a:r>
              <a:rPr lang="bg-BG" sz="2400"/>
              <a:t>Инсулт </a:t>
            </a:r>
            <a:r>
              <a:rPr lang="en-CA" sz="2400"/>
              <a:t>                            </a:t>
            </a:r>
            <a:r>
              <a:rPr lang="bg-BG" sz="2400"/>
              <a:t>                              </a:t>
            </a:r>
            <a:r>
              <a:rPr lang="en-CA" sz="2400"/>
              <a:t>1.8</a:t>
            </a:r>
            <a:r>
              <a:rPr lang="bg-BG" sz="2400"/>
              <a:t>%</a:t>
            </a:r>
          </a:p>
          <a:p>
            <a:pPr eaLnBrk="1" hangingPunct="1">
              <a:lnSpc>
                <a:spcPct val="120000"/>
              </a:lnSpc>
              <a:buClr>
                <a:schemeClr val="tx1"/>
              </a:buClr>
            </a:pPr>
            <a:r>
              <a:rPr lang="bg-BG" sz="2400"/>
              <a:t>Множествена травма</a:t>
            </a:r>
            <a:r>
              <a:rPr lang="en-CA" sz="2400"/>
              <a:t>                         </a:t>
            </a:r>
            <a:r>
              <a:rPr lang="bg-BG" sz="2400"/>
              <a:t>           </a:t>
            </a:r>
            <a:r>
              <a:rPr lang="en-CA" sz="2400"/>
              <a:t> 1.1</a:t>
            </a:r>
            <a:r>
              <a:rPr lang="bg-BG" sz="2400"/>
              <a:t>%</a:t>
            </a:r>
            <a:endParaRPr lang="en-CA" sz="2400"/>
          </a:p>
          <a:p>
            <a:pPr eaLnBrk="1" hangingPunct="1">
              <a:lnSpc>
                <a:spcPct val="120000"/>
              </a:lnSpc>
              <a:buClr>
                <a:schemeClr val="tx1"/>
              </a:buClr>
            </a:pPr>
            <a:r>
              <a:rPr lang="bg-BG" sz="2400"/>
              <a:t>Бременност и раждане</a:t>
            </a:r>
            <a:r>
              <a:rPr lang="en-CA" sz="2400"/>
              <a:t>                       </a:t>
            </a:r>
            <a:r>
              <a:rPr lang="bg-BG" sz="2400"/>
              <a:t>           </a:t>
            </a:r>
            <a:r>
              <a:rPr lang="en-CA" sz="2400"/>
              <a:t>1.1</a:t>
            </a:r>
            <a:r>
              <a:rPr lang="bg-BG" sz="2400"/>
              <a:t>%</a:t>
            </a:r>
            <a:endParaRPr lang="en-CA" sz="2400"/>
          </a:p>
          <a:p>
            <a:pPr eaLnBrk="1" hangingPunct="1">
              <a:lnSpc>
                <a:spcPct val="120000"/>
              </a:lnSpc>
              <a:buClr>
                <a:schemeClr val="tx1"/>
              </a:buClr>
            </a:pPr>
            <a:r>
              <a:rPr lang="bg-BG" sz="2400"/>
              <a:t>ОМИ</a:t>
            </a:r>
            <a:r>
              <a:rPr lang="en-CA" sz="2400"/>
              <a:t>                     </a:t>
            </a:r>
            <a:r>
              <a:rPr lang="bg-BG" sz="2400"/>
              <a:t>                                         </a:t>
            </a:r>
            <a:r>
              <a:rPr lang="en-CA" sz="2400"/>
              <a:t>0.7</a:t>
            </a:r>
            <a:r>
              <a:rPr lang="bg-BG" sz="2400"/>
              <a:t>%</a:t>
            </a:r>
          </a:p>
          <a:p>
            <a:pPr eaLnBrk="1" hangingPunct="1">
              <a:lnSpc>
                <a:spcPct val="120000"/>
              </a:lnSpc>
              <a:buClr>
                <a:schemeClr val="tx1"/>
              </a:buClr>
              <a:buFontTx/>
              <a:buNone/>
            </a:pPr>
            <a:endParaRPr lang="en-CA" sz="2400"/>
          </a:p>
        </p:txBody>
      </p:sp>
      <p:sp>
        <p:nvSpPr>
          <p:cNvPr id="15363" name="Text Box 3"/>
          <p:cNvSpPr txBox="1">
            <a:spLocks noChangeArrowheads="1"/>
          </p:cNvSpPr>
          <p:nvPr/>
        </p:nvSpPr>
        <p:spPr bwMode="auto">
          <a:xfrm>
            <a:off x="468313" y="4292600"/>
            <a:ext cx="8351837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en-US">
              <a:latin typeface="Tahoma" pitchFamily="34" charset="0"/>
            </a:endParaRPr>
          </a:p>
        </p:txBody>
      </p:sp>
      <p:sp>
        <p:nvSpPr>
          <p:cNvPr id="15364" name="Text Box 4"/>
          <p:cNvSpPr txBox="1">
            <a:spLocks noChangeArrowheads="1"/>
          </p:cNvSpPr>
          <p:nvPr/>
        </p:nvSpPr>
        <p:spPr bwMode="auto">
          <a:xfrm>
            <a:off x="3657600" y="6400800"/>
            <a:ext cx="5232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r>
              <a:rPr lang="en-CA" sz="2400">
                <a:latin typeface="Arial" charset="0"/>
              </a:rPr>
              <a:t>Anderson FA et. Al J Vasc Surg 1992</a:t>
            </a:r>
          </a:p>
        </p:txBody>
      </p:sp>
    </p:spTree>
    <p:extLst>
      <p:ext uri="{BB962C8B-B14F-4D97-AF65-F5344CB8AC3E}">
        <p14:creationId xmlns:p14="http://schemas.microsoft.com/office/powerpoint/2010/main" val="7022965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Clr>
                <a:schemeClr val="tx1"/>
              </a:buClr>
            </a:pPr>
            <a:r>
              <a:rPr lang="bg-BG" sz="2800">
                <a:solidFill>
                  <a:schemeClr val="tx2"/>
                </a:solidFill>
              </a:rPr>
              <a:t>Пероралните контрацептиви и пост-менопаузалната хормонална заместителна терапия повишават риска от ДВТ трикратно.</a:t>
            </a:r>
          </a:p>
          <a:p>
            <a:pPr eaLnBrk="1" hangingPunct="1">
              <a:buClr>
                <a:schemeClr val="tx1"/>
              </a:buClr>
            </a:pPr>
            <a:r>
              <a:rPr lang="bg-BG" sz="2800">
                <a:solidFill>
                  <a:schemeClr val="tx2"/>
                </a:solidFill>
              </a:rPr>
              <a:t>Тютюнопушенето е независим рисков фактор за белодробен тромбемболизъм.</a:t>
            </a:r>
          </a:p>
          <a:p>
            <a:pPr eaLnBrk="1" hangingPunct="1">
              <a:buClr>
                <a:schemeClr val="tx1"/>
              </a:buClr>
            </a:pPr>
            <a:endParaRPr lang="bg-BG" sz="2800">
              <a:solidFill>
                <a:schemeClr val="tx2"/>
              </a:solidFill>
            </a:endParaRPr>
          </a:p>
          <a:p>
            <a:pPr eaLnBrk="1" hangingPunct="1"/>
            <a:endParaRPr lang="bg-BG" sz="2800"/>
          </a:p>
        </p:txBody>
      </p:sp>
    </p:spTree>
    <p:extLst>
      <p:ext uri="{BB962C8B-B14F-4D97-AF65-F5344CB8AC3E}">
        <p14:creationId xmlns:p14="http://schemas.microsoft.com/office/powerpoint/2010/main" val="41131922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6870700" cy="1600200"/>
          </a:xfrm>
        </p:spPr>
        <p:txBody>
          <a:bodyPr/>
          <a:lstStyle/>
          <a:p>
            <a:pPr eaLnBrk="1" hangingPunct="1"/>
            <a:r>
              <a:rPr lang="bg-BG" sz="3600">
                <a:solidFill>
                  <a:srgbClr val="FF0000"/>
                </a:solidFill>
              </a:rPr>
              <a:t>Антифосфолипиден синдром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Clr>
                <a:schemeClr val="tx1"/>
              </a:buClr>
              <a:buFontTx/>
              <a:buNone/>
            </a:pPr>
            <a:r>
              <a:rPr lang="bg-BG" sz="3600" b="1">
                <a:solidFill>
                  <a:schemeClr val="tx2"/>
                </a:solidFill>
                <a:latin typeface="Times New Roman" pitchFamily="18" charset="0"/>
              </a:rPr>
              <a:t>   </a:t>
            </a:r>
            <a:r>
              <a:rPr lang="bg-BG" sz="2800" b="1">
                <a:solidFill>
                  <a:schemeClr val="tx2"/>
                </a:solidFill>
              </a:rPr>
              <a:t>При наличие на рецидивиращи спонтанни аборти през I-ия триместър (&gt; 2 пъти), един епизод на интраутеринна смърт на плода или загуба на плода през средния триместър на бременността-скрининг за антифосфолипиден синдром</a:t>
            </a:r>
          </a:p>
          <a:p>
            <a:pPr eaLnBrk="1" hangingPunct="1">
              <a:buFontTx/>
              <a:buNone/>
            </a:pPr>
            <a:endParaRPr lang="bg-BG" sz="2800"/>
          </a:p>
        </p:txBody>
      </p:sp>
    </p:spTree>
    <p:extLst>
      <p:ext uri="{BB962C8B-B14F-4D97-AF65-F5344CB8AC3E}">
        <p14:creationId xmlns:p14="http://schemas.microsoft.com/office/powerpoint/2010/main" val="34676572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6870700" cy="914400"/>
          </a:xfrm>
        </p:spPr>
        <p:txBody>
          <a:bodyPr/>
          <a:lstStyle/>
          <a:p>
            <a:pPr eaLnBrk="1" hangingPunct="1"/>
            <a:r>
              <a:rPr lang="bg-BG" sz="3600">
                <a:solidFill>
                  <a:srgbClr val="FF0000"/>
                </a:solidFill>
              </a:rPr>
              <a:t>ДИАГНОЗАТА</a:t>
            </a:r>
            <a:endParaRPr lang="en-CA" sz="3600">
              <a:solidFill>
                <a:srgbClr val="FF0000"/>
              </a:solidFill>
            </a:endParaRPr>
          </a:p>
        </p:txBody>
      </p:sp>
      <p:sp>
        <p:nvSpPr>
          <p:cNvPr id="132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447800"/>
            <a:ext cx="7410450" cy="3325813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bg-BG" sz="2800"/>
              <a:t>Базира се на:</a:t>
            </a:r>
            <a:endParaRPr lang="en-CA" sz="2800"/>
          </a:p>
          <a:p>
            <a:pPr eaLnBrk="1" hangingPunct="1"/>
            <a:r>
              <a:rPr lang="bg-BG" sz="2800"/>
              <a:t>Симптоматиката</a:t>
            </a:r>
            <a:r>
              <a:rPr lang="en-CA" sz="2800"/>
              <a:t> </a:t>
            </a:r>
            <a:r>
              <a:rPr lang="bg-BG" sz="2800"/>
              <a:t> </a:t>
            </a:r>
            <a:endParaRPr lang="en-CA" sz="2800"/>
          </a:p>
          <a:p>
            <a:pPr eaLnBrk="1" hangingPunct="1"/>
            <a:r>
              <a:rPr lang="bg-BG" sz="2800"/>
              <a:t>Броят на асоциираните рискови фактори</a:t>
            </a:r>
            <a:endParaRPr lang="en-CA" sz="2800"/>
          </a:p>
          <a:p>
            <a:pPr eaLnBrk="1" hangingPunct="1"/>
            <a:r>
              <a:rPr lang="bg-BG" sz="2800"/>
              <a:t>Вероятността за алтернативна диагноза</a:t>
            </a:r>
            <a:endParaRPr lang="en-CA" sz="2800"/>
          </a:p>
          <a:p>
            <a:pPr eaLnBrk="1" hangingPunct="1"/>
            <a:r>
              <a:rPr lang="bg-BG" sz="2800"/>
              <a:t>Обективни методи</a:t>
            </a:r>
            <a:endParaRPr lang="en-CA" sz="2800"/>
          </a:p>
        </p:txBody>
      </p:sp>
    </p:spTree>
    <p:extLst>
      <p:ext uri="{BB962C8B-B14F-4D97-AF65-F5344CB8AC3E}">
        <p14:creationId xmlns:p14="http://schemas.microsoft.com/office/powerpoint/2010/main" val="1525735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2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2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2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2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2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2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2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2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2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2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2099" grpId="0" build="p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6870700" cy="679450"/>
          </a:xfrm>
        </p:spPr>
        <p:txBody>
          <a:bodyPr>
            <a:normAutofit fontScale="90000"/>
          </a:bodyPr>
          <a:lstStyle/>
          <a:p>
            <a:r>
              <a:rPr lang="bg-BG" sz="4000" dirty="0">
                <a:solidFill>
                  <a:srgbClr val="FF0000"/>
                </a:solidFill>
              </a:rPr>
              <a:t>  </a:t>
            </a:r>
            <a:br>
              <a:rPr lang="bg-BG" sz="4000" dirty="0">
                <a:solidFill>
                  <a:srgbClr val="FF0000"/>
                </a:solidFill>
              </a:rPr>
            </a:br>
            <a:br>
              <a:rPr lang="bg-BG" sz="4000" dirty="0">
                <a:solidFill>
                  <a:srgbClr val="FF0000"/>
                </a:solidFill>
              </a:rPr>
            </a:br>
            <a:br>
              <a:rPr lang="bg-BG" sz="4000" dirty="0">
                <a:solidFill>
                  <a:srgbClr val="FF0000"/>
                </a:solidFill>
              </a:rPr>
            </a:br>
            <a:r>
              <a:rPr lang="bg-BG" sz="4000" dirty="0">
                <a:solidFill>
                  <a:srgbClr val="FF0000"/>
                </a:solidFill>
              </a:rPr>
              <a:t>Клинична картина на БТЕ</a:t>
            </a:r>
            <a:br>
              <a:rPr lang="bg-BG" sz="4000" dirty="0">
                <a:solidFill>
                  <a:srgbClr val="FF0000"/>
                </a:solidFill>
              </a:rPr>
            </a:br>
            <a:br>
              <a:rPr lang="en-US" sz="4000" dirty="0">
                <a:solidFill>
                  <a:srgbClr val="FF0000"/>
                </a:solidFill>
              </a:rPr>
            </a:br>
            <a:br>
              <a:rPr lang="bg-BG" sz="4000" dirty="0">
                <a:solidFill>
                  <a:srgbClr val="FF0000"/>
                </a:solidFill>
              </a:rPr>
            </a:br>
            <a:br>
              <a:rPr lang="bg-BG" sz="4000" dirty="0">
                <a:solidFill>
                  <a:srgbClr val="FF0000"/>
                </a:solidFill>
              </a:rPr>
            </a:br>
            <a:br>
              <a:rPr lang="bg-BG" sz="4000" dirty="0">
                <a:solidFill>
                  <a:srgbClr val="FF0000"/>
                </a:solidFill>
              </a:rPr>
            </a:br>
            <a:endParaRPr lang="en-US" sz="3600" dirty="0">
              <a:solidFill>
                <a:srgbClr val="FF0000"/>
              </a:solidFill>
            </a:endParaRP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6243" y="1484784"/>
            <a:ext cx="8839200" cy="4789487"/>
          </a:xfrm>
        </p:spPr>
        <p:txBody>
          <a:bodyPr/>
          <a:lstStyle/>
          <a:p>
            <a:pPr marL="609600" indent="-609600" eaLnBrk="1" hangingPunct="1">
              <a:buFont typeface="Wingdings" pitchFamily="2" charset="2"/>
              <a:buNone/>
            </a:pPr>
            <a:r>
              <a:rPr lang="bg-BG" sz="2800" dirty="0"/>
              <a:t>1.Задух и/или тахипнея,</a:t>
            </a:r>
            <a:endParaRPr lang="en-US" sz="2800" dirty="0"/>
          </a:p>
          <a:p>
            <a:pPr marL="609600" indent="-609600" eaLnBrk="1" hangingPunct="1">
              <a:buFont typeface="Wingdings" pitchFamily="2" charset="2"/>
              <a:buNone/>
            </a:pPr>
            <a:r>
              <a:rPr lang="bg-BG" sz="2800" dirty="0"/>
              <a:t>с или без плевритен тип </a:t>
            </a:r>
            <a:endParaRPr lang="en-US" sz="2800" dirty="0"/>
          </a:p>
          <a:p>
            <a:pPr marL="609600" indent="-609600">
              <a:buNone/>
            </a:pPr>
            <a:r>
              <a:rPr lang="bg-BG" sz="2800" dirty="0"/>
              <a:t>гръдна болка и/или хемоптое-</a:t>
            </a:r>
            <a:r>
              <a:rPr lang="en-US" sz="2800" dirty="0"/>
              <a:t>           </a:t>
            </a:r>
            <a:r>
              <a:rPr lang="bg-BG" sz="2800" dirty="0"/>
              <a:t>  </a:t>
            </a:r>
            <a:r>
              <a:rPr lang="bg-BG" dirty="0"/>
              <a:t>в 80</a:t>
            </a:r>
            <a:r>
              <a:rPr lang="en-US" dirty="0"/>
              <a:t>%</a:t>
            </a:r>
            <a:r>
              <a:rPr lang="bg-BG" dirty="0"/>
              <a:t> от случаите</a:t>
            </a:r>
            <a:r>
              <a:rPr lang="bg-BG" sz="2800" dirty="0"/>
              <a:t>           						</a:t>
            </a:r>
          </a:p>
          <a:p>
            <a:pPr marL="609600" indent="-609600" eaLnBrk="1" hangingPunct="1">
              <a:buFontTx/>
              <a:buNone/>
            </a:pPr>
            <a:endParaRPr lang="bg-BG" sz="2800" dirty="0"/>
          </a:p>
          <a:p>
            <a:pPr marL="609600" indent="-609600" eaLnBrk="1" hangingPunct="1">
              <a:buFontTx/>
              <a:buNone/>
            </a:pPr>
            <a:r>
              <a:rPr lang="bg-BG" sz="2800" dirty="0"/>
              <a:t> 2.Гръдна болка</a:t>
            </a:r>
            <a:r>
              <a:rPr lang="en-US" sz="2800" dirty="0"/>
              <a:t>                     </a:t>
            </a:r>
            <a:r>
              <a:rPr lang="bg-BG" sz="2800" dirty="0"/>
              <a:t>                              </a:t>
            </a:r>
            <a:r>
              <a:rPr lang="en-US" sz="2800" dirty="0"/>
              <a:t>88%</a:t>
            </a:r>
            <a:br>
              <a:rPr lang="en-US" sz="2800" dirty="0"/>
            </a:br>
            <a:r>
              <a:rPr lang="en-US" sz="2800" dirty="0"/>
              <a:t>   </a:t>
            </a:r>
            <a:r>
              <a:rPr lang="en-US" sz="2000" dirty="0"/>
              <a:t>- </a:t>
            </a:r>
            <a:r>
              <a:rPr lang="bg-BG" sz="2000" dirty="0"/>
              <a:t>плеврална</a:t>
            </a:r>
            <a:r>
              <a:rPr lang="en-US" sz="2000" dirty="0"/>
              <a:t>                   </a:t>
            </a:r>
            <a:r>
              <a:rPr lang="bg-BG" sz="2000" dirty="0"/>
              <a:t>              52</a:t>
            </a:r>
            <a:r>
              <a:rPr lang="en-US" sz="2000" dirty="0"/>
              <a:t>%</a:t>
            </a:r>
            <a:br>
              <a:rPr lang="en-US" sz="2000" dirty="0"/>
            </a:br>
            <a:r>
              <a:rPr lang="en-US" sz="2000" dirty="0"/>
              <a:t>   -</a:t>
            </a:r>
            <a:r>
              <a:rPr lang="bg-BG" sz="2000" dirty="0"/>
              <a:t>неплеврална/ субстернална/     </a:t>
            </a:r>
            <a:r>
              <a:rPr lang="en-US" sz="2000" dirty="0"/>
              <a:t>1</a:t>
            </a:r>
            <a:r>
              <a:rPr lang="bg-BG" sz="2000" dirty="0"/>
              <a:t>2</a:t>
            </a:r>
            <a:r>
              <a:rPr lang="en-US" sz="2000" dirty="0"/>
              <a:t>%</a:t>
            </a:r>
          </a:p>
          <a:p>
            <a:pPr marL="609600" indent="-609600" eaLnBrk="1" hangingPunct="1">
              <a:buFontTx/>
              <a:buNone/>
            </a:pPr>
            <a:r>
              <a:rPr lang="bg-BG" sz="2800" dirty="0"/>
              <a:t> </a:t>
            </a:r>
            <a:endParaRPr lang="en-US" sz="2800" dirty="0"/>
          </a:p>
          <a:p>
            <a:pPr marL="609600" indent="-609600" eaLnBrk="1" hangingPunct="1">
              <a:lnSpc>
                <a:spcPct val="150000"/>
              </a:lnSpc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9997760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533400"/>
            <a:ext cx="6870700" cy="1219200"/>
          </a:xfrm>
        </p:spPr>
        <p:txBody>
          <a:bodyPr>
            <a:normAutofit fontScale="90000"/>
          </a:bodyPr>
          <a:lstStyle/>
          <a:p>
            <a:pPr eaLnBrk="1" hangingPunct="1"/>
            <a:br>
              <a:rPr lang="bg-BG" sz="4000" b="1">
                <a:solidFill>
                  <a:srgbClr val="9E0000"/>
                </a:solidFill>
                <a:latin typeface="Times New Roman" pitchFamily="18" charset="0"/>
              </a:rPr>
            </a:br>
            <a:r>
              <a:rPr lang="bg-BG" sz="2800" b="1">
                <a:solidFill>
                  <a:srgbClr val="FF0000"/>
                </a:solidFill>
              </a:rPr>
              <a:t>І.1. Симптоми - честота на клинична изява в ( % )</a:t>
            </a:r>
            <a:br>
              <a:rPr lang="bg-BG" sz="2800" b="1">
                <a:solidFill>
                  <a:srgbClr val="9E0000"/>
                </a:solidFill>
                <a:latin typeface="Times New Roman" pitchFamily="18" charset="0"/>
              </a:rPr>
            </a:br>
            <a:endParaRPr lang="bg-BG" sz="2800" b="1">
              <a:solidFill>
                <a:srgbClr val="FFB7B7"/>
              </a:solidFill>
            </a:endParaRP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Clr>
                <a:srgbClr val="FF0000"/>
              </a:buClr>
            </a:pPr>
            <a:r>
              <a:rPr lang="bg-BG" sz="2800"/>
              <a:t>Диспнея                                           -80%</a:t>
            </a:r>
          </a:p>
          <a:p>
            <a:pPr eaLnBrk="1" hangingPunct="1">
              <a:buClr>
                <a:srgbClr val="FF0000"/>
              </a:buClr>
            </a:pPr>
            <a:r>
              <a:rPr lang="bg-BG" sz="2800"/>
              <a:t>Болка в гърдите (плеврална)         -52%</a:t>
            </a:r>
          </a:p>
          <a:p>
            <a:pPr eaLnBrk="1" hangingPunct="1">
              <a:buClr>
                <a:srgbClr val="FF0000"/>
              </a:buClr>
            </a:pPr>
            <a:r>
              <a:rPr lang="bg-BG" sz="2800"/>
              <a:t>Болка в гърдите (субстернална)     -12%</a:t>
            </a:r>
          </a:p>
          <a:p>
            <a:pPr eaLnBrk="1" hangingPunct="1">
              <a:buClr>
                <a:srgbClr val="FF0000"/>
              </a:buClr>
            </a:pPr>
            <a:r>
              <a:rPr lang="bg-BG" sz="2800"/>
              <a:t>Кашлица                                           -20%</a:t>
            </a:r>
          </a:p>
          <a:p>
            <a:pPr eaLnBrk="1" hangingPunct="1">
              <a:buClr>
                <a:srgbClr val="FF0000"/>
              </a:buClr>
            </a:pPr>
            <a:r>
              <a:rPr lang="bg-BG" sz="2800"/>
              <a:t>Кръвохрачене                                   -11%</a:t>
            </a:r>
          </a:p>
          <a:p>
            <a:pPr eaLnBrk="1" hangingPunct="1">
              <a:buClr>
                <a:srgbClr val="FF0000"/>
              </a:buClr>
            </a:pPr>
            <a:r>
              <a:rPr lang="bg-BG" sz="2800"/>
              <a:t>Синкоп                                              -19%</a:t>
            </a:r>
          </a:p>
          <a:p>
            <a:pPr eaLnBrk="1" hangingPunct="1">
              <a:buClr>
                <a:srgbClr val="FF0000"/>
              </a:buClr>
            </a:pPr>
            <a:endParaRPr lang="bg-BG" sz="2800"/>
          </a:p>
        </p:txBody>
      </p:sp>
    </p:spTree>
    <p:extLst>
      <p:ext uri="{BB962C8B-B14F-4D97-AF65-F5344CB8AC3E}">
        <p14:creationId xmlns:p14="http://schemas.microsoft.com/office/powerpoint/2010/main" val="34801101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bg-BG" sz="3600" b="1">
                <a:solidFill>
                  <a:srgbClr val="FF0000"/>
                </a:solidFill>
              </a:rPr>
              <a:t>І.2.Физикална находка</a:t>
            </a:r>
            <a:br>
              <a:rPr lang="bg-BG" sz="3600" b="1">
                <a:solidFill>
                  <a:srgbClr val="FF0000"/>
                </a:solidFill>
              </a:rPr>
            </a:br>
            <a:endParaRPr lang="bg-BG" sz="3600" b="1">
              <a:solidFill>
                <a:srgbClr val="FF0000"/>
              </a:solidFill>
            </a:endParaRP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Clr>
                <a:srgbClr val="FF0000"/>
              </a:buClr>
            </a:pPr>
            <a:r>
              <a:rPr lang="bg-BG" sz="2800"/>
              <a:t>Тахипнея  (</a:t>
            </a:r>
            <a:r>
              <a:rPr lang="bg-BG" sz="2800" i="1"/>
              <a:t>&gt;</a:t>
            </a:r>
            <a:r>
              <a:rPr lang="bg-BG" sz="2800"/>
              <a:t>20/min)          -70%</a:t>
            </a:r>
          </a:p>
          <a:p>
            <a:pPr eaLnBrk="1" hangingPunct="1">
              <a:buClr>
                <a:srgbClr val="FF0000"/>
              </a:buClr>
            </a:pPr>
            <a:r>
              <a:rPr lang="bg-BG" sz="2800"/>
              <a:t>Тахикардия  (&gt;100/min)     -26%</a:t>
            </a:r>
          </a:p>
          <a:p>
            <a:pPr eaLnBrk="1" hangingPunct="1">
              <a:buClr>
                <a:srgbClr val="FF0000"/>
              </a:buClr>
            </a:pPr>
            <a:r>
              <a:rPr lang="bg-BG" sz="2800"/>
              <a:t>Признаци на ДВТ               -15%</a:t>
            </a:r>
          </a:p>
          <a:p>
            <a:pPr eaLnBrk="1" hangingPunct="1">
              <a:buClr>
                <a:srgbClr val="FF0000"/>
              </a:buClr>
            </a:pPr>
            <a:r>
              <a:rPr lang="bg-BG" sz="2800"/>
              <a:t>Фебрилитет  (&gt;38·5 _C)       -7%</a:t>
            </a:r>
          </a:p>
          <a:p>
            <a:pPr eaLnBrk="1" hangingPunct="1">
              <a:buClr>
                <a:srgbClr val="FF0000"/>
              </a:buClr>
            </a:pPr>
            <a:r>
              <a:rPr lang="bg-BG" sz="2800"/>
              <a:t>Цианоза                             -11%</a:t>
            </a:r>
          </a:p>
          <a:p>
            <a:pPr eaLnBrk="1" hangingPunct="1">
              <a:buClr>
                <a:srgbClr val="FF0000"/>
              </a:buClr>
            </a:pPr>
            <a:endParaRPr lang="bg-BG" sz="2800"/>
          </a:p>
          <a:p>
            <a:pPr eaLnBrk="1" hangingPunct="1">
              <a:buClr>
                <a:srgbClr val="FF0000"/>
              </a:buClr>
            </a:pPr>
            <a:endParaRPr lang="bg-BG" sz="2800"/>
          </a:p>
        </p:txBody>
      </p:sp>
    </p:spTree>
    <p:extLst>
      <p:ext uri="{BB962C8B-B14F-4D97-AF65-F5344CB8AC3E}">
        <p14:creationId xmlns:p14="http://schemas.microsoft.com/office/powerpoint/2010/main" val="17462046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6870700" cy="1066800"/>
          </a:xfrm>
        </p:spPr>
        <p:txBody>
          <a:bodyPr/>
          <a:lstStyle/>
          <a:p>
            <a:pPr eaLnBrk="1" hangingPunct="1"/>
            <a:r>
              <a:rPr lang="bg-BG" sz="3600">
                <a:solidFill>
                  <a:srgbClr val="FF0000"/>
                </a:solidFill>
              </a:rPr>
              <a:t>Честота на симптомите</a:t>
            </a:r>
            <a:endParaRPr lang="en-CA" sz="3600">
              <a:solidFill>
                <a:srgbClr val="FF0000"/>
              </a:solidFill>
            </a:endParaRP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828800"/>
            <a:ext cx="5486400" cy="36576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CA" sz="4000"/>
              <a:t>                 </a:t>
            </a:r>
            <a:r>
              <a:rPr lang="bg-BG" sz="2800"/>
              <a:t>БТЕ</a:t>
            </a:r>
            <a:endParaRPr lang="en-CA" sz="2800"/>
          </a:p>
          <a:p>
            <a:pPr eaLnBrk="1" hangingPunct="1"/>
            <a:r>
              <a:rPr lang="bg-BG" sz="2800"/>
              <a:t>Диспнея</a:t>
            </a:r>
            <a:r>
              <a:rPr lang="en-CA" sz="2800"/>
              <a:t>       </a:t>
            </a:r>
            <a:r>
              <a:rPr lang="bg-BG" sz="2800"/>
              <a:t>          </a:t>
            </a:r>
            <a:r>
              <a:rPr lang="en-CA" sz="2800"/>
              <a:t>73%</a:t>
            </a:r>
          </a:p>
          <a:p>
            <a:pPr eaLnBrk="1" hangingPunct="1"/>
            <a:r>
              <a:rPr lang="bg-BG" sz="2800"/>
              <a:t>Плеврална болка</a:t>
            </a:r>
            <a:r>
              <a:rPr lang="en-CA" sz="2800"/>
              <a:t> </a:t>
            </a:r>
            <a:r>
              <a:rPr lang="bg-BG" sz="2800"/>
              <a:t> </a:t>
            </a:r>
            <a:r>
              <a:rPr lang="en-CA" sz="2800"/>
              <a:t>66%</a:t>
            </a:r>
          </a:p>
          <a:p>
            <a:pPr eaLnBrk="1" hangingPunct="1"/>
            <a:r>
              <a:rPr lang="bg-BG" sz="2800"/>
              <a:t>Кашлица    </a:t>
            </a:r>
            <a:r>
              <a:rPr lang="en-CA" sz="2800"/>
              <a:t>          </a:t>
            </a:r>
            <a:r>
              <a:rPr lang="bg-BG" sz="2800"/>
              <a:t> </a:t>
            </a:r>
            <a:r>
              <a:rPr lang="en-CA" sz="2800"/>
              <a:t> 37%</a:t>
            </a:r>
          </a:p>
          <a:p>
            <a:pPr eaLnBrk="1" hangingPunct="1"/>
            <a:r>
              <a:rPr lang="bg-BG" sz="2800"/>
              <a:t>Болки в краката</a:t>
            </a:r>
            <a:r>
              <a:rPr lang="en-CA" sz="2800"/>
              <a:t>    </a:t>
            </a:r>
            <a:r>
              <a:rPr lang="bg-BG" sz="2800"/>
              <a:t> </a:t>
            </a:r>
            <a:r>
              <a:rPr lang="en-CA" sz="2800"/>
              <a:t>26%</a:t>
            </a:r>
          </a:p>
          <a:p>
            <a:pPr eaLnBrk="1" hangingPunct="1"/>
            <a:r>
              <a:rPr lang="bg-BG" sz="2800"/>
              <a:t>Хемоптое           </a:t>
            </a:r>
            <a:r>
              <a:rPr lang="en-CA" sz="2800"/>
              <a:t>   13%</a:t>
            </a:r>
          </a:p>
        </p:txBody>
      </p:sp>
      <p:sp>
        <p:nvSpPr>
          <p:cNvPr id="140292" name="Text Box 4"/>
          <p:cNvSpPr txBox="1">
            <a:spLocks noChangeArrowheads="1"/>
          </p:cNvSpPr>
          <p:nvPr/>
        </p:nvSpPr>
        <p:spPr bwMode="auto">
          <a:xfrm>
            <a:off x="6477000" y="1676400"/>
            <a:ext cx="1577975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r>
              <a:rPr lang="en-CA" sz="4000">
                <a:latin typeface="Arial" charset="0"/>
              </a:rPr>
              <a:t> </a:t>
            </a:r>
            <a:r>
              <a:rPr lang="bg-BG" sz="2800"/>
              <a:t>Не БТЕ</a:t>
            </a:r>
            <a:endParaRPr lang="en-CA" sz="2800"/>
          </a:p>
        </p:txBody>
      </p:sp>
      <p:sp>
        <p:nvSpPr>
          <p:cNvPr id="140293" name="Text Box 5"/>
          <p:cNvSpPr txBox="1">
            <a:spLocks noChangeArrowheads="1"/>
          </p:cNvSpPr>
          <p:nvPr/>
        </p:nvSpPr>
        <p:spPr bwMode="auto">
          <a:xfrm>
            <a:off x="6934200" y="2667000"/>
            <a:ext cx="911225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r>
              <a:rPr lang="en-CA" sz="2800"/>
              <a:t>72%</a:t>
            </a:r>
          </a:p>
        </p:txBody>
      </p:sp>
      <p:sp>
        <p:nvSpPr>
          <p:cNvPr id="140294" name="Text Box 6"/>
          <p:cNvSpPr txBox="1">
            <a:spLocks noChangeArrowheads="1"/>
          </p:cNvSpPr>
          <p:nvPr/>
        </p:nvSpPr>
        <p:spPr bwMode="auto">
          <a:xfrm>
            <a:off x="6934200" y="3200400"/>
            <a:ext cx="911225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r>
              <a:rPr lang="en-CA" sz="2800"/>
              <a:t>59%</a:t>
            </a:r>
          </a:p>
        </p:txBody>
      </p:sp>
      <p:sp>
        <p:nvSpPr>
          <p:cNvPr id="140295" name="Text Box 7"/>
          <p:cNvSpPr txBox="1">
            <a:spLocks noChangeArrowheads="1"/>
          </p:cNvSpPr>
          <p:nvPr/>
        </p:nvSpPr>
        <p:spPr bwMode="auto">
          <a:xfrm>
            <a:off x="6934200" y="3657600"/>
            <a:ext cx="911225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r>
              <a:rPr lang="en-CA" sz="2800"/>
              <a:t>36%</a:t>
            </a:r>
          </a:p>
        </p:txBody>
      </p:sp>
      <p:sp>
        <p:nvSpPr>
          <p:cNvPr id="140296" name="Text Box 8"/>
          <p:cNvSpPr txBox="1">
            <a:spLocks noChangeArrowheads="1"/>
          </p:cNvSpPr>
          <p:nvPr/>
        </p:nvSpPr>
        <p:spPr bwMode="auto">
          <a:xfrm>
            <a:off x="6858000" y="4162425"/>
            <a:ext cx="911225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r>
              <a:rPr lang="en-CA" sz="2800"/>
              <a:t>24%</a:t>
            </a:r>
          </a:p>
        </p:txBody>
      </p:sp>
      <p:sp>
        <p:nvSpPr>
          <p:cNvPr id="140297" name="Text Box 9"/>
          <p:cNvSpPr txBox="1">
            <a:spLocks noChangeArrowheads="1"/>
          </p:cNvSpPr>
          <p:nvPr/>
        </p:nvSpPr>
        <p:spPr bwMode="auto">
          <a:xfrm>
            <a:off x="6934200" y="4648200"/>
            <a:ext cx="693738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r>
              <a:rPr lang="en-CA" sz="2800"/>
              <a:t>8%</a:t>
            </a:r>
          </a:p>
        </p:txBody>
      </p:sp>
    </p:spTree>
    <p:extLst>
      <p:ext uri="{BB962C8B-B14F-4D97-AF65-F5344CB8AC3E}">
        <p14:creationId xmlns:p14="http://schemas.microsoft.com/office/powerpoint/2010/main" val="25045959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02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02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02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02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402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402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402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402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402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402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02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402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0292" grpId="0" autoUpdateAnimBg="0"/>
      <p:bldP spid="140293" grpId="0" autoUpdateAnimBg="0"/>
      <p:bldP spid="140294" grpId="0" autoUpdateAnimBg="0"/>
      <p:bldP spid="140295" grpId="0" autoUpdateAnimBg="0"/>
      <p:bldP spid="140296" grpId="0" autoUpdateAnimBg="0"/>
      <p:bldP spid="140297" grpId="0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6870700" cy="914400"/>
          </a:xfrm>
        </p:spPr>
        <p:txBody>
          <a:bodyPr/>
          <a:lstStyle/>
          <a:p>
            <a:pPr eaLnBrk="1" hangingPunct="1"/>
            <a:r>
              <a:rPr lang="bg-BG" sz="3600">
                <a:solidFill>
                  <a:srgbClr val="FF0000"/>
                </a:solidFill>
              </a:rPr>
              <a:t>Честота на симптомите</a:t>
            </a:r>
            <a:endParaRPr lang="en-CA" sz="3600">
              <a:solidFill>
                <a:srgbClr val="FF0000"/>
              </a:solidFill>
            </a:endParaRP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2286000"/>
            <a:ext cx="5562600" cy="4114800"/>
          </a:xfrm>
        </p:spPr>
        <p:txBody>
          <a:bodyPr/>
          <a:lstStyle/>
          <a:p>
            <a:pPr eaLnBrk="1" hangingPunct="1"/>
            <a:r>
              <a:rPr lang="bg-BG" sz="2800"/>
              <a:t>тахипнея</a:t>
            </a:r>
            <a:r>
              <a:rPr lang="en-CA" sz="2800"/>
              <a:t>   </a:t>
            </a:r>
            <a:r>
              <a:rPr lang="bg-BG" sz="2800"/>
              <a:t>       </a:t>
            </a:r>
            <a:r>
              <a:rPr lang="en-CA" sz="2800"/>
              <a:t>70%</a:t>
            </a:r>
          </a:p>
          <a:p>
            <a:pPr eaLnBrk="1" hangingPunct="1"/>
            <a:r>
              <a:rPr lang="bg-BG" sz="2800"/>
              <a:t>тахикардия</a:t>
            </a:r>
            <a:r>
              <a:rPr lang="en-CA" sz="2800"/>
              <a:t>   </a:t>
            </a:r>
            <a:r>
              <a:rPr lang="bg-BG" sz="2800"/>
              <a:t>    </a:t>
            </a:r>
            <a:r>
              <a:rPr lang="en-CA" sz="2800"/>
              <a:t>35%</a:t>
            </a:r>
          </a:p>
          <a:p>
            <a:pPr eaLnBrk="1" hangingPunct="1"/>
            <a:r>
              <a:rPr lang="bg-BG" sz="2800"/>
              <a:t>температура</a:t>
            </a:r>
            <a:br>
              <a:rPr lang="en-CA" sz="2800"/>
            </a:br>
            <a:r>
              <a:rPr lang="en-CA" sz="2800"/>
              <a:t>   </a:t>
            </a:r>
            <a:r>
              <a:rPr lang="en-CA" sz="2800" u="sng"/>
              <a:t>&gt;</a:t>
            </a:r>
            <a:r>
              <a:rPr lang="en-CA" sz="2800"/>
              <a:t> 38.5          </a:t>
            </a:r>
            <a:r>
              <a:rPr lang="bg-BG" sz="2800"/>
              <a:t>   </a:t>
            </a:r>
            <a:r>
              <a:rPr lang="en-CA" sz="2800"/>
              <a:t>7%</a:t>
            </a:r>
          </a:p>
          <a:p>
            <a:pPr eaLnBrk="1" hangingPunct="1"/>
            <a:r>
              <a:rPr lang="bg-BG" sz="2800"/>
              <a:t>Белези на ДВТ</a:t>
            </a:r>
            <a:r>
              <a:rPr lang="en-CA" sz="2800"/>
              <a:t>  11%</a:t>
            </a:r>
          </a:p>
        </p:txBody>
      </p:sp>
      <p:sp>
        <p:nvSpPr>
          <p:cNvPr id="25604" name="Text Box 4"/>
          <p:cNvSpPr txBox="1">
            <a:spLocks noChangeArrowheads="1"/>
          </p:cNvSpPr>
          <p:nvPr/>
        </p:nvSpPr>
        <p:spPr bwMode="auto">
          <a:xfrm>
            <a:off x="3886200" y="1066800"/>
            <a:ext cx="2057400" cy="1300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bg-BG" sz="3600"/>
              <a:t>БТЕ</a:t>
            </a:r>
            <a:endParaRPr lang="en-CA" sz="3600"/>
          </a:p>
          <a:p>
            <a:pPr eaLnBrk="1" hangingPunct="1">
              <a:spcBef>
                <a:spcPct val="20000"/>
              </a:spcBef>
            </a:pPr>
            <a:endParaRPr lang="en-CA" sz="3600"/>
          </a:p>
        </p:txBody>
      </p:sp>
      <p:sp>
        <p:nvSpPr>
          <p:cNvPr id="141317" name="Text Box 5"/>
          <p:cNvSpPr txBox="1">
            <a:spLocks noChangeArrowheads="1"/>
          </p:cNvSpPr>
          <p:nvPr/>
        </p:nvSpPr>
        <p:spPr bwMode="auto">
          <a:xfrm>
            <a:off x="6324600" y="1066800"/>
            <a:ext cx="1795463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r>
              <a:rPr lang="bg-BG" sz="3600"/>
              <a:t>Не БТЕ</a:t>
            </a:r>
            <a:endParaRPr lang="en-CA" sz="3600"/>
          </a:p>
        </p:txBody>
      </p:sp>
      <p:sp>
        <p:nvSpPr>
          <p:cNvPr id="141318" name="Text Box 6"/>
          <p:cNvSpPr txBox="1">
            <a:spLocks noChangeArrowheads="1"/>
          </p:cNvSpPr>
          <p:nvPr/>
        </p:nvSpPr>
        <p:spPr bwMode="auto">
          <a:xfrm>
            <a:off x="6705600" y="2216150"/>
            <a:ext cx="911225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r>
              <a:rPr lang="en-CA" sz="2800"/>
              <a:t>68%</a:t>
            </a:r>
          </a:p>
        </p:txBody>
      </p:sp>
      <p:sp>
        <p:nvSpPr>
          <p:cNvPr id="141319" name="Text Box 7"/>
          <p:cNvSpPr txBox="1">
            <a:spLocks noChangeArrowheads="1"/>
          </p:cNvSpPr>
          <p:nvPr/>
        </p:nvSpPr>
        <p:spPr bwMode="auto">
          <a:xfrm>
            <a:off x="6629400" y="2819400"/>
            <a:ext cx="911225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r>
              <a:rPr lang="en-CA" sz="2800"/>
              <a:t>24%</a:t>
            </a:r>
          </a:p>
        </p:txBody>
      </p:sp>
      <p:sp>
        <p:nvSpPr>
          <p:cNvPr id="141320" name="Text Box 8"/>
          <p:cNvSpPr txBox="1">
            <a:spLocks noChangeArrowheads="1"/>
          </p:cNvSpPr>
          <p:nvPr/>
        </p:nvSpPr>
        <p:spPr bwMode="auto">
          <a:xfrm>
            <a:off x="6705600" y="3733800"/>
            <a:ext cx="854075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r>
              <a:rPr lang="en-CA" sz="2800"/>
              <a:t>12%</a:t>
            </a:r>
          </a:p>
        </p:txBody>
      </p:sp>
      <p:sp>
        <p:nvSpPr>
          <p:cNvPr id="141321" name="Text Box 9"/>
          <p:cNvSpPr txBox="1">
            <a:spLocks noChangeArrowheads="1"/>
          </p:cNvSpPr>
          <p:nvPr/>
        </p:nvSpPr>
        <p:spPr bwMode="auto">
          <a:xfrm>
            <a:off x="6629400" y="4267200"/>
            <a:ext cx="796925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r>
              <a:rPr lang="en-CA" sz="2800"/>
              <a:t>11%</a:t>
            </a:r>
          </a:p>
        </p:txBody>
      </p:sp>
    </p:spTree>
    <p:extLst>
      <p:ext uri="{BB962C8B-B14F-4D97-AF65-F5344CB8AC3E}">
        <p14:creationId xmlns:p14="http://schemas.microsoft.com/office/powerpoint/2010/main" val="38740198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13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13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13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13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413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413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413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413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413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413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1317" grpId="0" autoUpdateAnimBg="0"/>
      <p:bldP spid="141318" grpId="0" autoUpdateAnimBg="0"/>
      <p:bldP spid="141319" grpId="0" autoUpdateAnimBg="0"/>
      <p:bldP spid="141320" grpId="0" autoUpdateAnimBg="0"/>
      <p:bldP spid="141321" grpId="0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305800" cy="1143000"/>
          </a:xfrm>
        </p:spPr>
        <p:txBody>
          <a:bodyPr/>
          <a:lstStyle/>
          <a:p>
            <a:pPr eaLnBrk="1" hangingPunct="1"/>
            <a:r>
              <a:rPr lang="bg-BG" sz="3600">
                <a:solidFill>
                  <a:srgbClr val="FF0000"/>
                </a:solidFill>
              </a:rPr>
              <a:t>Прогностичен</a:t>
            </a:r>
            <a:r>
              <a:rPr lang="en-US" sz="3600">
                <a:solidFill>
                  <a:srgbClr val="FF0000"/>
                </a:solidFill>
              </a:rPr>
              <a:t> score</a:t>
            </a:r>
            <a:r>
              <a:rPr lang="bg-BG" sz="3600">
                <a:solidFill>
                  <a:srgbClr val="FF0000"/>
                </a:solidFill>
              </a:rPr>
              <a:t> за БТЕ</a:t>
            </a:r>
            <a:endParaRPr lang="en-US" sz="3600">
              <a:solidFill>
                <a:srgbClr val="FF0000"/>
              </a:solidFill>
            </a:endParaRP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143000"/>
            <a:ext cx="9144000" cy="4114800"/>
          </a:xfrm>
        </p:spPr>
        <p:txBody>
          <a:bodyPr/>
          <a:lstStyle/>
          <a:p>
            <a:pPr eaLnBrk="1" hangingPunct="1"/>
            <a:r>
              <a:rPr lang="bg-BG" sz="2800"/>
              <a:t>Клинични симптоми за ДВТ</a:t>
            </a:r>
            <a:r>
              <a:rPr lang="en-US" sz="2800"/>
              <a:t> </a:t>
            </a:r>
            <a:r>
              <a:rPr lang="bg-BG" sz="2800"/>
              <a:t>                  </a:t>
            </a:r>
            <a:r>
              <a:rPr lang="en-US" sz="2800"/>
              <a:t>3.0</a:t>
            </a:r>
          </a:p>
          <a:p>
            <a:pPr eaLnBrk="1" hangingPunct="1"/>
            <a:r>
              <a:rPr lang="bg-BG" sz="2800"/>
              <a:t>Няма алтернативна диагноза</a:t>
            </a:r>
            <a:r>
              <a:rPr lang="en-US" sz="2800"/>
              <a:t>        </a:t>
            </a:r>
            <a:r>
              <a:rPr lang="bg-BG" sz="2800"/>
              <a:t>        </a:t>
            </a:r>
            <a:r>
              <a:rPr lang="en-US" sz="2800"/>
              <a:t> </a:t>
            </a:r>
            <a:r>
              <a:rPr lang="bg-BG" sz="2800"/>
              <a:t>  </a:t>
            </a:r>
            <a:r>
              <a:rPr lang="en-US" sz="2800"/>
              <a:t>3.0</a:t>
            </a:r>
          </a:p>
          <a:p>
            <a:pPr eaLnBrk="1" hangingPunct="1"/>
            <a:r>
              <a:rPr lang="bg-BG" sz="2800"/>
              <a:t>СЧ</a:t>
            </a:r>
            <a:r>
              <a:rPr lang="en-US" sz="2800"/>
              <a:t> &gt; 100                </a:t>
            </a:r>
            <a:r>
              <a:rPr lang="bg-BG" sz="2800"/>
              <a:t>                      </a:t>
            </a:r>
            <a:r>
              <a:rPr lang="en-US" sz="2800"/>
              <a:t>     </a:t>
            </a:r>
            <a:r>
              <a:rPr lang="bg-BG" sz="2800"/>
              <a:t>         </a:t>
            </a:r>
            <a:r>
              <a:rPr lang="en-US" sz="2800"/>
              <a:t>1.5</a:t>
            </a:r>
          </a:p>
          <a:p>
            <a:pPr eaLnBrk="1" hangingPunct="1"/>
            <a:r>
              <a:rPr lang="bg-BG" sz="2800"/>
              <a:t>Обездвижване или хирургия</a:t>
            </a:r>
            <a:r>
              <a:rPr lang="en-US" sz="2800"/>
              <a:t> &lt; 4 </a:t>
            </a:r>
            <a:r>
              <a:rPr lang="bg-BG" sz="2800"/>
              <a:t>седм</a:t>
            </a:r>
            <a:r>
              <a:rPr lang="en-US" sz="2800"/>
              <a:t>   </a:t>
            </a:r>
            <a:r>
              <a:rPr lang="bg-BG" sz="2800"/>
              <a:t> </a:t>
            </a:r>
            <a:r>
              <a:rPr lang="en-US" sz="2800"/>
              <a:t>1.5</a:t>
            </a:r>
          </a:p>
          <a:p>
            <a:pPr eaLnBrk="1" hangingPunct="1"/>
            <a:r>
              <a:rPr lang="bg-BG" sz="2800"/>
              <a:t>Предшестваща ДВТ или БТЕ</a:t>
            </a:r>
            <a:r>
              <a:rPr lang="en-US" sz="2800"/>
              <a:t>                  1.5</a:t>
            </a:r>
          </a:p>
          <a:p>
            <a:pPr eaLnBrk="1" hangingPunct="1"/>
            <a:r>
              <a:rPr lang="bg-BG" sz="2800"/>
              <a:t>Хемоптое</a:t>
            </a:r>
            <a:r>
              <a:rPr lang="en-US" sz="2800"/>
              <a:t>                          </a:t>
            </a:r>
            <a:r>
              <a:rPr lang="bg-BG" sz="2800"/>
              <a:t>                       </a:t>
            </a:r>
            <a:r>
              <a:rPr lang="en-US" sz="2800"/>
              <a:t>1.0</a:t>
            </a:r>
          </a:p>
          <a:p>
            <a:pPr eaLnBrk="1" hangingPunct="1"/>
            <a:r>
              <a:rPr lang="bg-BG" sz="2800"/>
              <a:t>Злокачествено заболявания</a:t>
            </a:r>
            <a:r>
              <a:rPr lang="en-US" sz="2800"/>
              <a:t> </a:t>
            </a:r>
            <a:r>
              <a:rPr lang="bg-BG" sz="2800"/>
              <a:t> </a:t>
            </a:r>
            <a:r>
              <a:rPr lang="en-US" sz="2800"/>
              <a:t>               </a:t>
            </a:r>
            <a:r>
              <a:rPr lang="bg-BG" sz="2800"/>
              <a:t>    </a:t>
            </a:r>
            <a:r>
              <a:rPr lang="en-US" sz="2800"/>
              <a:t>1.0</a:t>
            </a:r>
          </a:p>
        </p:txBody>
      </p:sp>
      <p:sp>
        <p:nvSpPr>
          <p:cNvPr id="26628" name="Text Box 4"/>
          <p:cNvSpPr txBox="1">
            <a:spLocks noChangeArrowheads="1"/>
          </p:cNvSpPr>
          <p:nvPr/>
        </p:nvSpPr>
        <p:spPr bwMode="auto">
          <a:xfrm>
            <a:off x="0" y="6216650"/>
            <a:ext cx="70294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r>
              <a:rPr lang="en-US">
                <a:latin typeface="Arial" charset="0"/>
              </a:rPr>
              <a:t>Wells, Anderson, Rodger, Ginsberg, Kearon,Gent,Turpie Bormanis,</a:t>
            </a:r>
          </a:p>
          <a:p>
            <a:r>
              <a:rPr lang="en-US">
                <a:latin typeface="Arial" charset="0"/>
              </a:rPr>
              <a:t>WeitzChamberlain,Bowie,Barnes,Hirsh Thromb.Haemost. 2000 416</a:t>
            </a:r>
            <a:endParaRPr lang="en-US" sz="280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364454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bg-BG" sz="3600">
                <a:solidFill>
                  <a:srgbClr val="FF0000"/>
                </a:solidFill>
              </a:rPr>
              <a:t>Диагноза на БТЕ по предиктивния</a:t>
            </a:r>
            <a:r>
              <a:rPr lang="en-US" sz="3600">
                <a:solidFill>
                  <a:srgbClr val="FF0000"/>
                </a:solidFill>
              </a:rPr>
              <a:t>  score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219200"/>
            <a:ext cx="7772400" cy="4114800"/>
          </a:xfrm>
        </p:spPr>
        <p:txBody>
          <a:bodyPr/>
          <a:lstStyle/>
          <a:p>
            <a:pPr eaLnBrk="1" hangingPunct="1"/>
            <a:r>
              <a:rPr lang="bg-BG" sz="2800" dirty="0"/>
              <a:t>Малко вероятен</a:t>
            </a:r>
            <a:r>
              <a:rPr lang="en-US" sz="2800" dirty="0"/>
              <a:t> </a:t>
            </a:r>
            <a:r>
              <a:rPr lang="bg-BG" sz="2800" dirty="0"/>
              <a:t>                      </a:t>
            </a:r>
            <a:r>
              <a:rPr lang="en-US" sz="2800" dirty="0"/>
              <a:t>&lt; 2.0</a:t>
            </a:r>
            <a:br>
              <a:rPr lang="en-US" sz="2800" dirty="0"/>
            </a:br>
            <a:endParaRPr lang="bg-BG" sz="2800" dirty="0"/>
          </a:p>
          <a:p>
            <a:pPr eaLnBrk="1" hangingPunct="1"/>
            <a:r>
              <a:rPr lang="bg-BG" sz="2800" dirty="0"/>
              <a:t>умерено вероятен</a:t>
            </a:r>
            <a:r>
              <a:rPr lang="en-US" sz="2800" dirty="0"/>
              <a:t>  </a:t>
            </a:r>
            <a:r>
              <a:rPr lang="bg-BG" sz="2800" dirty="0"/>
              <a:t>                     </a:t>
            </a:r>
            <a:r>
              <a:rPr lang="en-US" sz="2800" dirty="0"/>
              <a:t>2 - 6</a:t>
            </a:r>
            <a:br>
              <a:rPr lang="en-US" sz="2800" dirty="0"/>
            </a:br>
            <a:endParaRPr lang="bg-BG" sz="2800" dirty="0"/>
          </a:p>
          <a:p>
            <a:pPr eaLnBrk="1" hangingPunct="1"/>
            <a:r>
              <a:rPr lang="bg-BG" sz="2800" dirty="0"/>
              <a:t>висок</a:t>
            </a:r>
            <a:r>
              <a:rPr lang="en-US" sz="2800" dirty="0"/>
              <a:t>                  </a:t>
            </a:r>
            <a:r>
              <a:rPr lang="bg-BG" sz="2800" dirty="0"/>
              <a:t>                      </a:t>
            </a:r>
            <a:r>
              <a:rPr lang="en-US" sz="2800" dirty="0"/>
              <a:t> &gt; 6</a:t>
            </a:r>
            <a:br>
              <a:rPr lang="en-US" sz="2800" dirty="0"/>
            </a:br>
            <a:endParaRPr lang="en-US" sz="2800" dirty="0"/>
          </a:p>
          <a:p>
            <a:pPr eaLnBrk="1" hangingPunct="1"/>
            <a:endParaRPr lang="bg-BG" sz="2800" dirty="0"/>
          </a:p>
          <a:p>
            <a:pPr eaLnBrk="1" hangingPunct="1"/>
            <a:r>
              <a:rPr lang="bg-BG" sz="2800" i="1" dirty="0"/>
              <a:t>пациенти</a:t>
            </a:r>
            <a:r>
              <a:rPr lang="en-US" sz="2800" i="1" dirty="0"/>
              <a:t> </a:t>
            </a:r>
            <a:r>
              <a:rPr lang="en-US" sz="2800" i="1" u="sng" dirty="0"/>
              <a:t>&lt;</a:t>
            </a:r>
            <a:r>
              <a:rPr lang="en-US" sz="2800" i="1" dirty="0"/>
              <a:t> 4 </a:t>
            </a:r>
            <a:r>
              <a:rPr lang="bg-BG" sz="2800" i="1" dirty="0"/>
              <a:t>имат</a:t>
            </a:r>
            <a:r>
              <a:rPr lang="en-US" sz="2800" i="1" dirty="0"/>
              <a:t> 7.8% </a:t>
            </a:r>
            <a:r>
              <a:rPr lang="bg-BG" sz="2800" i="1" dirty="0"/>
              <a:t>инциденти на БТЕ</a:t>
            </a:r>
            <a:endParaRPr lang="en-US" sz="2800" i="1" dirty="0"/>
          </a:p>
        </p:txBody>
      </p:sp>
      <p:sp>
        <p:nvSpPr>
          <p:cNvPr id="27652" name="Text Box 4"/>
          <p:cNvSpPr txBox="1">
            <a:spLocks noChangeArrowheads="1"/>
          </p:cNvSpPr>
          <p:nvPr/>
        </p:nvSpPr>
        <p:spPr bwMode="auto">
          <a:xfrm>
            <a:off x="0" y="5410200"/>
            <a:ext cx="9226550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r>
              <a:rPr lang="en-US">
                <a:latin typeface="Arial" charset="0"/>
              </a:rPr>
              <a:t>Wells, Anderson, Rodger, Ginsberg, Kearon,Gent,Turpie, Bormanis, Weitz, Chamberlain,</a:t>
            </a:r>
          </a:p>
          <a:p>
            <a:r>
              <a:rPr lang="en-US">
                <a:latin typeface="Arial" charset="0"/>
              </a:rPr>
              <a:t>Bowie,Barnes,Hirsh Derivation of a simple clinical model to categorize patients probability</a:t>
            </a:r>
          </a:p>
          <a:p>
            <a:r>
              <a:rPr lang="en-US">
                <a:latin typeface="Arial" charset="0"/>
              </a:rPr>
              <a:t>of pulmonary embolism: increasing the models utility with the SimpliRED D-dimer</a:t>
            </a:r>
          </a:p>
          <a:p>
            <a:r>
              <a:rPr lang="en-US">
                <a:latin typeface="Arial" charset="0"/>
              </a:rPr>
              <a:t> Thromb.Haemost. 2000 416</a:t>
            </a:r>
          </a:p>
        </p:txBody>
      </p:sp>
    </p:spTree>
    <p:extLst>
      <p:ext uri="{BB962C8B-B14F-4D97-AF65-F5344CB8AC3E}">
        <p14:creationId xmlns:p14="http://schemas.microsoft.com/office/powerpoint/2010/main" val="427562249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КЛАСИФИКАЦИЯ НА БТЕ  </a:t>
            </a:r>
            <a:br>
              <a:rPr lang="ru-RU" dirty="0"/>
            </a:b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4997152"/>
          </a:xfrm>
        </p:spPr>
        <p:txBody>
          <a:bodyPr/>
          <a:lstStyle/>
          <a:p>
            <a:r>
              <a:rPr lang="ru-RU" b="1" dirty="0"/>
              <a:t>1.</a:t>
            </a:r>
            <a:r>
              <a:rPr lang="ru-RU" dirty="0"/>
              <a:t>   </a:t>
            </a:r>
            <a:r>
              <a:rPr lang="ru-RU" dirty="0" err="1"/>
              <a:t>Масивна</a:t>
            </a:r>
            <a:r>
              <a:rPr lang="ru-RU" dirty="0"/>
              <a:t> </a:t>
            </a:r>
            <a:r>
              <a:rPr lang="ru-RU" dirty="0" err="1"/>
              <a:t>емболия</a:t>
            </a:r>
            <a:r>
              <a:rPr lang="ru-RU" dirty="0"/>
              <a:t> (</a:t>
            </a:r>
            <a:r>
              <a:rPr lang="ru-RU" dirty="0" err="1"/>
              <a:t>Кардиална</a:t>
            </a:r>
            <a:r>
              <a:rPr lang="ru-RU" dirty="0"/>
              <a:t> форма)- на </a:t>
            </a:r>
            <a:r>
              <a:rPr lang="ru-RU" dirty="0" err="1"/>
              <a:t>голям</a:t>
            </a:r>
            <a:r>
              <a:rPr lang="ru-RU" dirty="0"/>
              <a:t> клон на </a:t>
            </a:r>
            <a:r>
              <a:rPr lang="ru-RU" dirty="0" err="1"/>
              <a:t>белодробната</a:t>
            </a:r>
            <a:r>
              <a:rPr lang="ru-RU" dirty="0"/>
              <a:t> артерия. </a:t>
            </a:r>
            <a:r>
              <a:rPr lang="ru-RU" dirty="0" err="1"/>
              <a:t>Шоково</a:t>
            </a:r>
            <a:r>
              <a:rPr lang="ru-RU" dirty="0"/>
              <a:t> </a:t>
            </a:r>
            <a:r>
              <a:rPr lang="ru-RU" dirty="0" err="1"/>
              <a:t>състояние</a:t>
            </a:r>
            <a:r>
              <a:rPr lang="ru-RU" dirty="0"/>
              <a:t>.  </a:t>
            </a:r>
            <a:br>
              <a:rPr lang="ru-RU" dirty="0"/>
            </a:br>
            <a:r>
              <a:rPr lang="ru-RU" b="1" dirty="0"/>
              <a:t>2.</a:t>
            </a:r>
            <a:r>
              <a:rPr lang="ru-RU" dirty="0"/>
              <a:t>   </a:t>
            </a:r>
            <a:r>
              <a:rPr lang="ru-RU" dirty="0" err="1"/>
              <a:t>Субмасивна</a:t>
            </a:r>
            <a:r>
              <a:rPr lang="ru-RU" dirty="0"/>
              <a:t> (</a:t>
            </a:r>
            <a:r>
              <a:rPr lang="ru-RU" dirty="0" err="1"/>
              <a:t>белодробна</a:t>
            </a:r>
            <a:r>
              <a:rPr lang="ru-RU" dirty="0"/>
              <a:t> форма)-</a:t>
            </a:r>
            <a:r>
              <a:rPr lang="ru-RU" dirty="0" err="1"/>
              <a:t>най-честа</a:t>
            </a:r>
            <a:r>
              <a:rPr lang="ru-RU" dirty="0"/>
              <a:t>.  </a:t>
            </a:r>
            <a:r>
              <a:rPr lang="ru-RU" dirty="0" err="1"/>
              <a:t>Изявена</a:t>
            </a:r>
            <a:r>
              <a:rPr lang="ru-RU" dirty="0"/>
              <a:t> симптоматика, прояви на остро ДК-</a:t>
            </a:r>
            <a:r>
              <a:rPr lang="ru-RU" dirty="0" err="1"/>
              <a:t>обременяване</a:t>
            </a:r>
            <a:r>
              <a:rPr lang="ru-RU" dirty="0"/>
              <a:t>, без </a:t>
            </a:r>
            <a:r>
              <a:rPr lang="ru-RU" dirty="0" err="1"/>
              <a:t>срив</a:t>
            </a:r>
            <a:r>
              <a:rPr lang="ru-RU" dirty="0"/>
              <a:t> на </a:t>
            </a:r>
            <a:r>
              <a:rPr lang="ru-RU" dirty="0" err="1"/>
              <a:t>хемодинамиката</a:t>
            </a:r>
            <a:r>
              <a:rPr lang="ru-RU" dirty="0"/>
              <a:t>.</a:t>
            </a:r>
            <a:br>
              <a:rPr lang="ru-RU" dirty="0"/>
            </a:br>
            <a:r>
              <a:rPr lang="ru-RU" b="1" dirty="0"/>
              <a:t>3.</a:t>
            </a:r>
            <a:r>
              <a:rPr lang="ru-RU" dirty="0"/>
              <a:t>   </a:t>
            </a:r>
            <a:r>
              <a:rPr lang="ru-RU" dirty="0" err="1"/>
              <a:t>Немасивна</a:t>
            </a:r>
            <a:r>
              <a:rPr lang="ru-RU" dirty="0"/>
              <a:t> форма.</a:t>
            </a:r>
          </a:p>
          <a:p>
            <a:endParaRPr lang="ru-RU" dirty="0"/>
          </a:p>
          <a:p>
            <a:r>
              <a:rPr lang="ru-RU" dirty="0" err="1"/>
              <a:t>Рецидивираща</a:t>
            </a:r>
            <a:r>
              <a:rPr lang="ru-RU" dirty="0"/>
              <a:t> </a:t>
            </a:r>
            <a:r>
              <a:rPr lang="ru-RU" dirty="0" err="1"/>
              <a:t>микроемболична</a:t>
            </a:r>
            <a:r>
              <a:rPr lang="ru-RU" dirty="0"/>
              <a:t> форма- води до </a:t>
            </a:r>
            <a:r>
              <a:rPr lang="ru-RU" dirty="0" err="1"/>
              <a:t>хронично</a:t>
            </a:r>
            <a:r>
              <a:rPr lang="ru-RU" dirty="0"/>
              <a:t> ДК-</a:t>
            </a:r>
            <a:r>
              <a:rPr lang="ru-RU" dirty="0" err="1"/>
              <a:t>обременяване</a:t>
            </a:r>
            <a:r>
              <a:rPr lang="ru-RU" dirty="0"/>
              <a:t>. 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51877337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260350"/>
            <a:ext cx="8229600" cy="2649538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bg-BG" sz="3600">
                <a:solidFill>
                  <a:srgbClr val="FF0000"/>
                </a:solidFill>
              </a:rPr>
              <a:t>Диагностични мероприятия от първи ред </a:t>
            </a:r>
            <a:br>
              <a:rPr lang="bg-BG" sz="3600">
                <a:solidFill>
                  <a:srgbClr val="FF0000"/>
                </a:solidFill>
              </a:rPr>
            </a:br>
            <a:r>
              <a:rPr lang="bg-BG" sz="3200">
                <a:solidFill>
                  <a:srgbClr val="FF0000"/>
                </a:solidFill>
              </a:rPr>
              <a:t>Целта-оценка на вероятноста за БТЕ и оценка клиничното състояние на  пациента</a:t>
            </a:r>
            <a:endParaRPr lang="en-US" sz="3200">
              <a:solidFill>
                <a:srgbClr val="FF0000"/>
              </a:solidFill>
            </a:endParaRPr>
          </a:p>
        </p:txBody>
      </p:sp>
      <p:sp>
        <p:nvSpPr>
          <p:cNvPr id="2140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2636838"/>
            <a:ext cx="8229600" cy="3744912"/>
          </a:xfrm>
        </p:spPr>
        <p:txBody>
          <a:bodyPr/>
          <a:lstStyle/>
          <a:p>
            <a:pPr eaLnBrk="1" hangingPunct="1"/>
            <a:r>
              <a:rPr lang="bg-BG" sz="2800"/>
              <a:t>ЕКГ</a:t>
            </a:r>
          </a:p>
          <a:p>
            <a:pPr eaLnBrk="1" hangingPunct="1"/>
            <a:r>
              <a:rPr lang="bg-BG" sz="2800"/>
              <a:t>Рентгенова графия бял дроб и сърце</a:t>
            </a:r>
          </a:p>
          <a:p>
            <a:pPr eaLnBrk="1" hangingPunct="1"/>
            <a:r>
              <a:rPr lang="bg-BG" sz="2800"/>
              <a:t>Кръвно-газов анализ</a:t>
            </a:r>
          </a:p>
          <a:p>
            <a:pPr eaLnBrk="1" hangingPunct="1"/>
            <a:r>
              <a:rPr lang="bg-BG" sz="2800"/>
              <a:t>Д-димер </a:t>
            </a:r>
          </a:p>
        </p:txBody>
      </p:sp>
    </p:spTree>
    <p:extLst>
      <p:ext uri="{BB962C8B-B14F-4D97-AF65-F5344CB8AC3E}">
        <p14:creationId xmlns:p14="http://schemas.microsoft.com/office/powerpoint/2010/main" val="37510294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0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40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40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40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0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140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140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140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0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140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140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140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0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140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140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140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4019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bg-BG" sz="3600" b="1">
                <a:solidFill>
                  <a:srgbClr val="FF0000"/>
                </a:solidFill>
              </a:rPr>
              <a:t>ІІ.Инструментални изследвания</a:t>
            </a:r>
            <a:br>
              <a:rPr lang="bg-BG" sz="3600" b="1">
                <a:solidFill>
                  <a:srgbClr val="FF0000"/>
                </a:solidFill>
              </a:rPr>
            </a:br>
            <a:endParaRPr lang="bg-BG" sz="3600" b="1">
              <a:solidFill>
                <a:srgbClr val="FF0000"/>
              </a:solidFill>
            </a:endParaRP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268413"/>
            <a:ext cx="8697913" cy="4897437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bg-BG" sz="2400" b="1">
                <a:latin typeface="Times New Roman" pitchFamily="18" charset="0"/>
              </a:rPr>
              <a:t>                </a:t>
            </a:r>
            <a:r>
              <a:rPr lang="bg-BG" sz="2800" b="1"/>
              <a:t>ІІ.1.Рентгенография на гръден кош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bg-BG" sz="2800" b="1"/>
          </a:p>
          <a:p>
            <a:pPr eaLnBrk="1" hangingPunct="1">
              <a:lnSpc>
                <a:spcPct val="90000"/>
              </a:lnSpc>
              <a:buClr>
                <a:srgbClr val="FF0000"/>
              </a:buClr>
            </a:pPr>
            <a:r>
              <a:rPr lang="bg-BG" sz="2400"/>
              <a:t>Ателектаза или инфилтрат                                  -49%</a:t>
            </a:r>
          </a:p>
          <a:p>
            <a:pPr eaLnBrk="1" hangingPunct="1">
              <a:lnSpc>
                <a:spcPct val="90000"/>
              </a:lnSpc>
              <a:buClr>
                <a:srgbClr val="FF0000"/>
              </a:buClr>
            </a:pPr>
            <a:r>
              <a:rPr lang="bg-BG" sz="2400"/>
              <a:t>Плеврален излив  /необясним/                           -46%</a:t>
            </a:r>
          </a:p>
          <a:p>
            <a:pPr eaLnBrk="1" hangingPunct="1">
              <a:lnSpc>
                <a:spcPct val="90000"/>
              </a:lnSpc>
              <a:buClr>
                <a:srgbClr val="FF0000"/>
              </a:buClr>
            </a:pPr>
            <a:r>
              <a:rPr lang="bg-BG" sz="2400"/>
              <a:t>Засенчване с основа към плеврата (инфаркт)      -23%</a:t>
            </a:r>
          </a:p>
          <a:p>
            <a:pPr eaLnBrk="1" hangingPunct="1">
              <a:lnSpc>
                <a:spcPct val="90000"/>
              </a:lnSpc>
              <a:buClr>
                <a:srgbClr val="FF0000"/>
              </a:buClr>
            </a:pPr>
            <a:r>
              <a:rPr lang="bg-BG" sz="2400"/>
              <a:t>Повдигната диафрагма                                         -36%</a:t>
            </a:r>
          </a:p>
          <a:p>
            <a:pPr eaLnBrk="1" hangingPunct="1">
              <a:lnSpc>
                <a:spcPct val="90000"/>
              </a:lnSpc>
              <a:buClr>
                <a:srgbClr val="FF0000"/>
              </a:buClr>
            </a:pPr>
            <a:r>
              <a:rPr lang="bg-BG" sz="2400"/>
              <a:t>Понижен белодробен съдов рисунък-олигемия  -36%</a:t>
            </a:r>
          </a:p>
          <a:p>
            <a:pPr eaLnBrk="1" hangingPunct="1">
              <a:lnSpc>
                <a:spcPct val="90000"/>
              </a:lnSpc>
              <a:buClr>
                <a:srgbClr val="FF0000"/>
              </a:buClr>
            </a:pPr>
            <a:r>
              <a:rPr lang="bg-BG" sz="2400"/>
              <a:t>Ампутиране на хилусна артерия                           -36%</a:t>
            </a:r>
          </a:p>
          <a:p>
            <a:pPr eaLnBrk="1" hangingPunct="1">
              <a:lnSpc>
                <a:spcPct val="90000"/>
              </a:lnSpc>
              <a:buClr>
                <a:srgbClr val="FF0000"/>
              </a:buClr>
            </a:pPr>
            <a:endParaRPr lang="bg-BG" sz="2400"/>
          </a:p>
          <a:p>
            <a:pPr eaLnBrk="1" hangingPunct="1">
              <a:lnSpc>
                <a:spcPct val="90000"/>
              </a:lnSpc>
              <a:buClr>
                <a:srgbClr val="9E0000"/>
              </a:buClr>
            </a:pPr>
            <a:endParaRPr lang="bg-BG" sz="2400"/>
          </a:p>
        </p:txBody>
      </p:sp>
    </p:spTree>
    <p:extLst>
      <p:ext uri="{BB962C8B-B14F-4D97-AF65-F5344CB8AC3E}">
        <p14:creationId xmlns:p14="http://schemas.microsoft.com/office/powerpoint/2010/main" val="59139689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1312863"/>
            <a:ext cx="5759450" cy="5545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3" name="Rectangle 3"/>
          <p:cNvSpPr>
            <a:spLocks noGrp="1" noChangeArrowheads="1"/>
          </p:cNvSpPr>
          <p:nvPr>
            <p:ph type="title"/>
          </p:nvPr>
        </p:nvSpPr>
        <p:spPr>
          <a:xfrm>
            <a:off x="468313" y="-242888"/>
            <a:ext cx="8229600" cy="1384301"/>
          </a:xfrm>
        </p:spPr>
        <p:txBody>
          <a:bodyPr/>
          <a:lstStyle/>
          <a:p>
            <a:pPr eaLnBrk="1" hangingPunct="1"/>
            <a:r>
              <a:rPr lang="bg-BG" sz="3600">
                <a:solidFill>
                  <a:srgbClr val="FF0000"/>
                </a:solidFill>
              </a:rPr>
              <a:t>Рентгенова графия бял дроб и сърце</a:t>
            </a:r>
          </a:p>
        </p:txBody>
      </p:sp>
    </p:spTree>
    <p:extLst>
      <p:ext uri="{BB962C8B-B14F-4D97-AF65-F5344CB8AC3E}">
        <p14:creationId xmlns:p14="http://schemas.microsoft.com/office/powerpoint/2010/main" val="58046757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6375" y="1125538"/>
            <a:ext cx="6335713" cy="5732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47" name="Rectangle 3"/>
          <p:cNvSpPr>
            <a:spLocks noGrp="1" noChangeArrowheads="1"/>
          </p:cNvSpPr>
          <p:nvPr>
            <p:ph type="title"/>
          </p:nvPr>
        </p:nvSpPr>
        <p:spPr>
          <a:xfrm>
            <a:off x="468313" y="0"/>
            <a:ext cx="8229600" cy="1049338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bg-BG" sz="3600">
                <a:solidFill>
                  <a:srgbClr val="FF0000"/>
                </a:solidFill>
              </a:rPr>
              <a:t>Рентгенова графия бял дроб и сърце</a:t>
            </a:r>
          </a:p>
        </p:txBody>
      </p:sp>
    </p:spTree>
    <p:extLst>
      <p:ext uri="{BB962C8B-B14F-4D97-AF65-F5344CB8AC3E}">
        <p14:creationId xmlns:p14="http://schemas.microsoft.com/office/powerpoint/2010/main" val="339351582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450" y="1196975"/>
            <a:ext cx="7129463" cy="566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1" name="Rectangle 3"/>
          <p:cNvSpPr>
            <a:spLocks noGrp="1" noChangeArrowheads="1"/>
          </p:cNvSpPr>
          <p:nvPr>
            <p:ph type="title"/>
          </p:nvPr>
        </p:nvSpPr>
        <p:spPr>
          <a:xfrm>
            <a:off x="468313" y="188913"/>
            <a:ext cx="8229600" cy="904875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bg-BG" sz="3600">
                <a:solidFill>
                  <a:srgbClr val="FF0000"/>
                </a:solidFill>
              </a:rPr>
              <a:t>Рентгенова графия бял дроб и сърце</a:t>
            </a:r>
          </a:p>
        </p:txBody>
      </p:sp>
    </p:spTree>
    <p:extLst>
      <p:ext uri="{BB962C8B-B14F-4D97-AF65-F5344CB8AC3E}">
        <p14:creationId xmlns:p14="http://schemas.microsoft.com/office/powerpoint/2010/main" val="424333909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6870700" cy="990600"/>
          </a:xfrm>
        </p:spPr>
        <p:txBody>
          <a:bodyPr/>
          <a:lstStyle/>
          <a:p>
            <a:pPr algn="l" eaLnBrk="1" hangingPunct="1"/>
            <a:r>
              <a:rPr lang="bg-BG" sz="3600" b="1">
                <a:solidFill>
                  <a:srgbClr val="FF0000"/>
                </a:solidFill>
              </a:rPr>
              <a:t>ІІ.2. Кръвни газове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268760"/>
            <a:ext cx="9144000" cy="5009803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endParaRPr lang="bg-BG" sz="1800" b="1" i="1" dirty="0"/>
          </a:p>
          <a:p>
            <a:pPr eaLnBrk="1" hangingPunct="1">
              <a:lnSpc>
                <a:spcPct val="80000"/>
              </a:lnSpc>
              <a:buClr>
                <a:srgbClr val="FF0000"/>
              </a:buClr>
            </a:pPr>
            <a:r>
              <a:rPr lang="bg-BG" sz="2800" dirty="0">
                <a:solidFill>
                  <a:schemeClr val="tx2"/>
                </a:solidFill>
              </a:rPr>
              <a:t>Хипоксемия /с или без хипокапния/                    -75%</a:t>
            </a:r>
          </a:p>
          <a:p>
            <a:pPr eaLnBrk="1" hangingPunct="1">
              <a:lnSpc>
                <a:spcPct val="80000"/>
              </a:lnSpc>
              <a:buClr>
                <a:srgbClr val="FF0000"/>
              </a:buClr>
            </a:pPr>
            <a:endParaRPr lang="bg-BG" sz="2800" dirty="0">
              <a:solidFill>
                <a:srgbClr val="FF0000"/>
              </a:solidFill>
            </a:endParaRPr>
          </a:p>
          <a:p>
            <a:pPr eaLnBrk="1" hangingPunct="1">
              <a:lnSpc>
                <a:spcPct val="80000"/>
              </a:lnSpc>
              <a:buClr>
                <a:srgbClr val="FF0000"/>
              </a:buClr>
            </a:pPr>
            <a:endParaRPr lang="bg-BG" dirty="0">
              <a:solidFill>
                <a:srgbClr val="FF0000"/>
              </a:solidFill>
            </a:endParaRPr>
          </a:p>
          <a:p>
            <a:pPr eaLnBrk="1" hangingPunct="1">
              <a:lnSpc>
                <a:spcPct val="80000"/>
              </a:lnSpc>
              <a:buClr>
                <a:srgbClr val="FF0000"/>
              </a:buClr>
            </a:pPr>
            <a:r>
              <a:rPr lang="en-CA" sz="2800" dirty="0">
                <a:solidFill>
                  <a:srgbClr val="FF0000"/>
                </a:solidFill>
              </a:rPr>
              <a:t>D-dimer</a:t>
            </a:r>
            <a:endParaRPr lang="bg-BG" sz="2800" dirty="0">
              <a:solidFill>
                <a:srgbClr val="FF0000"/>
              </a:solidFill>
            </a:endParaRPr>
          </a:p>
          <a:p>
            <a:pPr lvl="1">
              <a:lnSpc>
                <a:spcPct val="80000"/>
              </a:lnSpc>
              <a:buClr>
                <a:srgbClr val="FF0000"/>
              </a:buClr>
            </a:pPr>
            <a:r>
              <a:rPr lang="bg-BG" sz="2400" dirty="0"/>
              <a:t>Деградационен продукт на фибрина</a:t>
            </a:r>
          </a:p>
          <a:p>
            <a:pPr lvl="1">
              <a:lnSpc>
                <a:spcPct val="80000"/>
              </a:lnSpc>
              <a:buClr>
                <a:srgbClr val="FF0000"/>
              </a:buClr>
            </a:pPr>
            <a:r>
              <a:rPr lang="bg-BG" sz="2400" dirty="0"/>
              <a:t>Голям брой от патологичните състояния  водят до повишаването му-фибринолиза, хирургия, възпаление, карцином,травма</a:t>
            </a:r>
          </a:p>
          <a:p>
            <a:pPr lvl="1">
              <a:lnSpc>
                <a:spcPct val="80000"/>
              </a:lnSpc>
              <a:buClr>
                <a:srgbClr val="FF0000"/>
              </a:buClr>
            </a:pPr>
            <a:r>
              <a:rPr lang="bg-BG" sz="2400" dirty="0"/>
              <a:t>Има висока негативна предиктивна стойност</a:t>
            </a:r>
            <a:r>
              <a:rPr lang="en-CA" sz="2400" dirty="0"/>
              <a:t> </a:t>
            </a:r>
            <a:r>
              <a:rPr lang="bg-BG" sz="2400" dirty="0"/>
              <a:t> </a:t>
            </a:r>
            <a:endParaRPr lang="en-CA" sz="2400" dirty="0"/>
          </a:p>
          <a:p>
            <a:pPr eaLnBrk="1" hangingPunct="1">
              <a:lnSpc>
                <a:spcPct val="80000"/>
              </a:lnSpc>
              <a:buClr>
                <a:srgbClr val="FF0000"/>
              </a:buClr>
            </a:pPr>
            <a:endParaRPr lang="bg-BG" sz="2800" dirty="0">
              <a:solidFill>
                <a:schemeClr val="tx2"/>
              </a:solidFill>
            </a:endParaRPr>
          </a:p>
          <a:p>
            <a:pPr marL="137160" indent="0" eaLnBrk="1" hangingPunct="1">
              <a:lnSpc>
                <a:spcPct val="80000"/>
              </a:lnSpc>
              <a:buClr>
                <a:srgbClr val="FF0000"/>
              </a:buClr>
              <a:buNone/>
            </a:pPr>
            <a:endParaRPr lang="bg-BG" sz="2800" b="1" dirty="0"/>
          </a:p>
        </p:txBody>
      </p:sp>
    </p:spTree>
    <p:extLst>
      <p:ext uri="{BB962C8B-B14F-4D97-AF65-F5344CB8AC3E}">
        <p14:creationId xmlns:p14="http://schemas.microsoft.com/office/powerpoint/2010/main" val="406672231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bg-BG" sz="4000" b="1">
                <a:solidFill>
                  <a:srgbClr val="FF0000"/>
                </a:solidFill>
              </a:rPr>
              <a:t>Електрокардиограма</a:t>
            </a:r>
            <a:r>
              <a:rPr lang="bg-BG" sz="4000" b="1" i="1">
                <a:solidFill>
                  <a:srgbClr val="FF0000"/>
                </a:solidFill>
              </a:rPr>
              <a:t> </a:t>
            </a:r>
            <a:br>
              <a:rPr lang="bg-BG" sz="5400" b="1" i="1"/>
            </a:br>
            <a:endParaRPr lang="bg-BG" sz="5400" b="1" i="1"/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052736"/>
            <a:ext cx="9144000" cy="5256624"/>
          </a:xfrm>
        </p:spPr>
        <p:txBody>
          <a:bodyPr/>
          <a:lstStyle/>
          <a:p>
            <a:pPr eaLnBrk="1" hangingPunct="1">
              <a:buClr>
                <a:srgbClr val="9E0000"/>
              </a:buClr>
              <a:buFontTx/>
              <a:buNone/>
            </a:pPr>
            <a:r>
              <a:rPr lang="bg-BG" dirty="0">
                <a:latin typeface="Times New Roman" pitchFamily="18" charset="0"/>
              </a:rPr>
              <a:t>     </a:t>
            </a:r>
            <a:r>
              <a:rPr lang="bg-BG" dirty="0"/>
              <a:t>Деснокамерно обременяване (S1Q3 синдром); инверсия на Т- вълните V1-V3 отвеждания, ДББ/     -50%</a:t>
            </a:r>
            <a:endParaRPr lang="en-US" dirty="0"/>
          </a:p>
          <a:p>
            <a:pPr eaLnBrk="1" hangingPunct="1"/>
            <a:endParaRPr lang="bg-BG" dirty="0"/>
          </a:p>
        </p:txBody>
      </p:sp>
      <p:pic>
        <p:nvPicPr>
          <p:cNvPr id="4" name="Picture 3" descr="PulmonaryEmbolism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420888"/>
            <a:ext cx="9144000" cy="4437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2533330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-315913"/>
            <a:ext cx="8229600" cy="1077913"/>
          </a:xfrm>
        </p:spPr>
        <p:txBody>
          <a:bodyPr/>
          <a:lstStyle/>
          <a:p>
            <a:pPr eaLnBrk="1" hangingPunct="1"/>
            <a:r>
              <a:rPr lang="bg-BG" sz="3200" b="1" dirty="0">
                <a:solidFill>
                  <a:srgbClr val="FF0000"/>
                </a:solidFill>
              </a:rPr>
              <a:t>Диагностични методи от втори  ред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-15711" y="548680"/>
            <a:ext cx="9144000" cy="935038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bg-BG" sz="2400" dirty="0"/>
              <a:t>/Подлежат пациенти стратифицирани в групата на вероятен БТЕ/</a:t>
            </a:r>
            <a:endParaRPr lang="en-US" sz="2400" dirty="0"/>
          </a:p>
        </p:txBody>
      </p:sp>
      <p:sp>
        <p:nvSpPr>
          <p:cNvPr id="39940" name="Text Box 4"/>
          <p:cNvSpPr txBox="1">
            <a:spLocks noChangeArrowheads="1"/>
          </p:cNvSpPr>
          <p:nvPr/>
        </p:nvSpPr>
        <p:spPr bwMode="auto">
          <a:xfrm>
            <a:off x="468313" y="2997200"/>
            <a:ext cx="80645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>
              <a:spcBef>
                <a:spcPct val="50000"/>
              </a:spcBef>
            </a:pPr>
            <a:endParaRPr lang="en-US">
              <a:latin typeface="Tahoma" pitchFamily="34" charset="0"/>
            </a:endParaRPr>
          </a:p>
        </p:txBody>
      </p:sp>
      <p:sp>
        <p:nvSpPr>
          <p:cNvPr id="39941" name="Text Box 5"/>
          <p:cNvSpPr txBox="1">
            <a:spLocks noChangeArrowheads="1"/>
          </p:cNvSpPr>
          <p:nvPr/>
        </p:nvSpPr>
        <p:spPr bwMode="auto">
          <a:xfrm>
            <a:off x="-71437" y="1190822"/>
            <a:ext cx="9143999" cy="58415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bg-BG" sz="2800" b="1" dirty="0">
                <a:solidFill>
                  <a:srgbClr val="FF0000"/>
                </a:solidFill>
              </a:rPr>
              <a:t>ЕхоКГ</a:t>
            </a:r>
          </a:p>
          <a:p>
            <a:pPr algn="ctr">
              <a:spcBef>
                <a:spcPct val="50000"/>
              </a:spcBef>
            </a:pPr>
            <a:endParaRPr lang="bg-BG" sz="2800" b="1" dirty="0">
              <a:solidFill>
                <a:srgbClr val="FF0000"/>
              </a:solidFill>
            </a:endParaRPr>
          </a:p>
          <a:p>
            <a:pPr algn="ctr" eaLnBrk="1" hangingPunct="1">
              <a:buClr>
                <a:srgbClr val="FF0000"/>
              </a:buClr>
            </a:pPr>
            <a:r>
              <a:rPr lang="bg-BG" sz="2800" dirty="0">
                <a:solidFill>
                  <a:srgbClr val="FF0000"/>
                </a:solidFill>
              </a:rPr>
              <a:t>Обективизиране на ДВТ</a:t>
            </a:r>
            <a:br>
              <a:rPr lang="bg-BG" sz="2800" dirty="0">
                <a:solidFill>
                  <a:srgbClr val="9E0000"/>
                </a:solidFill>
              </a:rPr>
            </a:br>
            <a:endParaRPr lang="bg-BG" sz="2800" dirty="0">
              <a:solidFill>
                <a:srgbClr val="9E0000"/>
              </a:solidFill>
            </a:endParaRPr>
          </a:p>
          <a:p>
            <a:pPr eaLnBrk="1" hangingPunct="1">
              <a:buClr>
                <a:srgbClr val="FF0000"/>
              </a:buClr>
            </a:pPr>
            <a:r>
              <a:rPr lang="bg-BG" sz="2400" u="sng" dirty="0"/>
              <a:t>Клиничен метод</a:t>
            </a:r>
            <a:r>
              <a:rPr lang="bg-BG" sz="2400" dirty="0"/>
              <a:t>- до 50% диагностична достоверност</a:t>
            </a:r>
            <a:endParaRPr lang="bg-BG" sz="2400" u="sng" dirty="0"/>
          </a:p>
          <a:p>
            <a:pPr eaLnBrk="1" hangingPunct="1">
              <a:buClr>
                <a:srgbClr val="FF0000"/>
              </a:buClr>
            </a:pPr>
            <a:r>
              <a:rPr lang="bg-BG" sz="2400" u="sng" dirty="0"/>
              <a:t>Лабораторен  метод</a:t>
            </a:r>
            <a:r>
              <a:rPr lang="bg-BG" sz="2400" dirty="0"/>
              <a:t>- за скрининг – Д-димер</a:t>
            </a:r>
            <a:endParaRPr lang="bg-BG" sz="2400" u="sng" dirty="0"/>
          </a:p>
          <a:p>
            <a:pPr eaLnBrk="1" hangingPunct="1">
              <a:lnSpc>
                <a:spcPct val="90000"/>
              </a:lnSpc>
              <a:buClr>
                <a:srgbClr val="FF0000"/>
              </a:buClr>
            </a:pPr>
            <a:r>
              <a:rPr lang="bg-BG" sz="2400" u="sng" dirty="0"/>
              <a:t>Доплерова сонография</a:t>
            </a:r>
            <a:r>
              <a:rPr lang="bg-BG" sz="2400" dirty="0"/>
              <a:t>- сегментна локализация на тромбозата.</a:t>
            </a:r>
            <a:r>
              <a:rPr lang="bg-BG" sz="2400" u="sng" dirty="0"/>
              <a:t> </a:t>
            </a:r>
          </a:p>
          <a:p>
            <a:pPr eaLnBrk="1" hangingPunct="1">
              <a:lnSpc>
                <a:spcPct val="90000"/>
              </a:lnSpc>
              <a:buClr>
                <a:srgbClr val="FF0000"/>
              </a:buClr>
            </a:pPr>
            <a:r>
              <a:rPr lang="bg-BG" sz="2400" u="sng" dirty="0"/>
              <a:t>Цветно кодиране дуплекс сканиране</a:t>
            </a:r>
            <a:r>
              <a:rPr lang="bg-BG" sz="2400" dirty="0"/>
              <a:t>: локализира тромбозата, диагностицира  и пристенни тромбози, извършва оценка на хемодинамиката</a:t>
            </a:r>
            <a:endParaRPr lang="bg-BG" sz="2400" u="sng" dirty="0"/>
          </a:p>
          <a:p>
            <a:pPr eaLnBrk="1" hangingPunct="1">
              <a:lnSpc>
                <a:spcPct val="90000"/>
              </a:lnSpc>
              <a:buClr>
                <a:srgbClr val="FF0000"/>
              </a:buClr>
            </a:pPr>
            <a:r>
              <a:rPr lang="bg-BG" sz="2400" u="sng" dirty="0"/>
              <a:t>Флебография</a:t>
            </a:r>
            <a:r>
              <a:rPr lang="bg-BG" sz="2400" dirty="0"/>
              <a:t>- 90 до 100% диагностична достоверност</a:t>
            </a:r>
            <a:endParaRPr lang="en-US" sz="2400" dirty="0"/>
          </a:p>
          <a:p>
            <a:pPr eaLnBrk="1" hangingPunct="1">
              <a:buClr>
                <a:srgbClr val="FF0000"/>
              </a:buClr>
            </a:pPr>
            <a:endParaRPr lang="bg-BG" sz="2800" u="sng" dirty="0"/>
          </a:p>
          <a:p>
            <a:pPr algn="ctr">
              <a:spcBef>
                <a:spcPct val="50000"/>
              </a:spcBef>
            </a:pPr>
            <a:endParaRPr lang="bg-BG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7921509"/>
      </p:ext>
    </p:extLst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64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64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98" decel="100000" fill="hold"/>
                                        <p:tgtEl>
                                          <p:spTgt spid="1064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1064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064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64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98" decel="100000" fill="hold"/>
                                        <p:tgtEl>
                                          <p:spTgt spid="1064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6498" grpId="0"/>
      <p:bldP spid="106499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bg-BG" sz="3200" b="1">
                <a:solidFill>
                  <a:srgbClr val="FF0000"/>
                </a:solidFill>
              </a:rPr>
              <a:t>Белодробна сцинтиграфия</a:t>
            </a:r>
            <a:r>
              <a:rPr lang="bg-BG" sz="3200" b="1">
                <a:solidFill>
                  <a:srgbClr val="9E0000"/>
                </a:solidFill>
              </a:rPr>
              <a:t> </a:t>
            </a:r>
            <a:br>
              <a:rPr lang="bg-BG" sz="3200" b="1">
                <a:solidFill>
                  <a:srgbClr val="9E0000"/>
                </a:solidFill>
              </a:rPr>
            </a:br>
            <a:r>
              <a:rPr lang="en-CA" sz="2400"/>
              <a:t>VENTILATION / PERFUSION SCAN</a:t>
            </a:r>
            <a:br>
              <a:rPr lang="en-CA" sz="2400"/>
            </a:br>
            <a:r>
              <a:rPr lang="en-US" sz="2400"/>
              <a:t>V/Q scan</a:t>
            </a:r>
            <a:r>
              <a:rPr lang="en-CA" sz="2400"/>
              <a:t> </a:t>
            </a:r>
            <a:br>
              <a:rPr lang="bg-BG" sz="2400"/>
            </a:br>
            <a:endParaRPr lang="bg-BG" sz="2400"/>
          </a:p>
        </p:txBody>
      </p:sp>
      <p:sp>
        <p:nvSpPr>
          <p:cNvPr id="46083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eaLnBrk="1" hangingPunct="1">
              <a:buFontTx/>
              <a:buNone/>
            </a:pPr>
            <a:r>
              <a:rPr lang="bg-BG" b="1" dirty="0"/>
              <a:t>    </a:t>
            </a:r>
            <a:r>
              <a:rPr lang="bg-BG" sz="2800" b="1" dirty="0">
                <a:solidFill>
                  <a:schemeClr val="tx2"/>
                </a:solidFill>
              </a:rPr>
              <a:t>МЕТОДИКА-симултантна перфузионна и вентилационна образна диагностика</a:t>
            </a:r>
            <a:r>
              <a:rPr lang="bg-BG" sz="2800" b="1" dirty="0"/>
              <a:t> Визуализира газовата обмяна в белия дроб с помощта на Xenon-133 и перфузията на белия дроб посредством technetium99m- маркирани албуминови агрегати</a:t>
            </a:r>
          </a:p>
          <a:p>
            <a:pPr marL="137160" indent="0">
              <a:buNone/>
            </a:pPr>
            <a:endParaRPr lang="bg-BG" b="1" dirty="0"/>
          </a:p>
          <a:p>
            <a:pPr marL="137160" indent="0">
              <a:buNone/>
            </a:pPr>
            <a:r>
              <a:rPr lang="bg-BG" b="1" dirty="0"/>
              <a:t>Практически теста може да бъде:</a:t>
            </a:r>
          </a:p>
          <a:p>
            <a:r>
              <a:rPr lang="bg-BG" b="1" dirty="0"/>
              <a:t>С голяма вероятност за БТЕ</a:t>
            </a:r>
          </a:p>
          <a:p>
            <a:r>
              <a:rPr lang="bg-BG" b="1" dirty="0"/>
              <a:t>Умерена вероятност.</a:t>
            </a:r>
          </a:p>
          <a:p>
            <a:r>
              <a:rPr lang="bg-BG" b="1" dirty="0"/>
              <a:t>Ниска вероятност.</a:t>
            </a:r>
          </a:p>
          <a:p>
            <a:r>
              <a:rPr lang="bg-BG" b="1" dirty="0"/>
              <a:t>Нормален .</a:t>
            </a:r>
          </a:p>
          <a:p>
            <a:pPr eaLnBrk="1" hangingPunct="1">
              <a:buFontTx/>
              <a:buNone/>
            </a:pPr>
            <a:endParaRPr lang="bg-BG" sz="2800" b="1" dirty="0"/>
          </a:p>
        </p:txBody>
      </p:sp>
    </p:spTree>
    <p:extLst>
      <p:ext uri="{BB962C8B-B14F-4D97-AF65-F5344CB8AC3E}">
        <p14:creationId xmlns:p14="http://schemas.microsoft.com/office/powerpoint/2010/main" val="201090073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1371600"/>
            <a:ext cx="6553200" cy="520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8131" name="Rectangle 3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pPr eaLnBrk="1" hangingPunct="1"/>
            <a:r>
              <a:rPr lang="bg-BG" sz="3600">
                <a:solidFill>
                  <a:srgbClr val="FF0000"/>
                </a:solidFill>
              </a:rPr>
              <a:t>Висока вероятност за БТЕ</a:t>
            </a:r>
          </a:p>
        </p:txBody>
      </p:sp>
    </p:spTree>
    <p:extLst>
      <p:ext uri="{BB962C8B-B14F-4D97-AF65-F5344CB8AC3E}">
        <p14:creationId xmlns:p14="http://schemas.microsoft.com/office/powerpoint/2010/main" val="204614633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6870700" cy="762000"/>
          </a:xfrm>
        </p:spPr>
        <p:txBody>
          <a:bodyPr/>
          <a:lstStyle/>
          <a:p>
            <a:pPr eaLnBrk="1" hangingPunct="1"/>
            <a:r>
              <a:rPr lang="bg-BG" sz="3600">
                <a:solidFill>
                  <a:srgbClr val="FF0000"/>
                </a:solidFill>
              </a:rPr>
              <a:t>Внимание!</a:t>
            </a:r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bg-BG" b="1">
                <a:solidFill>
                  <a:srgbClr val="FF0000"/>
                </a:solidFill>
              </a:rPr>
              <a:t>	</a:t>
            </a:r>
            <a:r>
              <a:rPr lang="bg-BG" sz="2800" b="1"/>
              <a:t>Нормалната белодробна сцинтиграфия с голяма вероятност изключва наличието на БТЕ, но значителна част от високо суспектните резултати са фалшиво-позитивни. </a:t>
            </a:r>
            <a:endParaRPr lang="en-US" sz="2800" b="1"/>
          </a:p>
          <a:p>
            <a:pPr eaLnBrk="1" hangingPunct="1"/>
            <a:endParaRPr lang="bg-BG" sz="2800"/>
          </a:p>
        </p:txBody>
      </p:sp>
    </p:spTree>
    <p:extLst>
      <p:ext uri="{BB962C8B-B14F-4D97-AF65-F5344CB8AC3E}">
        <p14:creationId xmlns:p14="http://schemas.microsoft.com/office/powerpoint/2010/main" val="71370396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384300"/>
          </a:xfrm>
        </p:spPr>
        <p:txBody>
          <a:bodyPr/>
          <a:lstStyle/>
          <a:p>
            <a:pPr eaLnBrk="1" hangingPunct="1"/>
            <a:r>
              <a:rPr lang="bg-BG" sz="3600" b="1">
                <a:solidFill>
                  <a:srgbClr val="FF0000"/>
                </a:solidFill>
              </a:rPr>
              <a:t>Спиралнa компютърна </a:t>
            </a:r>
            <a:br>
              <a:rPr lang="bg-BG" sz="3600" b="1">
                <a:solidFill>
                  <a:srgbClr val="FF0000"/>
                </a:solidFill>
              </a:rPr>
            </a:br>
            <a:r>
              <a:rPr lang="bg-BG" sz="3600" b="1">
                <a:solidFill>
                  <a:srgbClr val="FF0000"/>
                </a:solidFill>
              </a:rPr>
              <a:t>томография (сКТ)</a:t>
            </a:r>
            <a:r>
              <a:rPr lang="bg-BG"/>
              <a:t> </a:t>
            </a:r>
            <a:endParaRPr lang="en-US"/>
          </a:p>
        </p:txBody>
      </p:sp>
      <p:sp>
        <p:nvSpPr>
          <p:cNvPr id="1157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412875"/>
            <a:ext cx="9144000" cy="4114800"/>
          </a:xfrm>
        </p:spPr>
        <p:txBody>
          <a:bodyPr/>
          <a:lstStyle/>
          <a:p>
            <a:pPr eaLnBrk="1" hangingPunct="1">
              <a:buClr>
                <a:srgbClr val="FF0000"/>
              </a:buClr>
            </a:pPr>
            <a:r>
              <a:rPr lang="bg-BG" sz="2800">
                <a:solidFill>
                  <a:schemeClr val="tx2"/>
                </a:solidFill>
              </a:rPr>
              <a:t>Основен диагностичен метод при установяването на белодробната тромбемболия –позволява прякото визуализиране на интралуминален дефект – тромб под формата на хиподензна зона на фона на контрастирания съд.</a:t>
            </a:r>
          </a:p>
          <a:p>
            <a:pPr eaLnBrk="1" hangingPunct="1">
              <a:buClr>
                <a:srgbClr val="FF0000"/>
              </a:buClr>
            </a:pPr>
            <a:r>
              <a:rPr lang="bg-BG" sz="2800">
                <a:solidFill>
                  <a:schemeClr val="tx2"/>
                </a:solidFill>
              </a:rPr>
              <a:t>Когато е налице пълна обструкция, луменът може да е с нормални размери или дилатиран, а дистално не се проследява стълб от инжектираната контрастна</a:t>
            </a:r>
            <a:r>
              <a:rPr lang="bg-BG" sz="2400">
                <a:solidFill>
                  <a:schemeClr val="tx2"/>
                </a:solidFill>
              </a:rPr>
              <a:t> </a:t>
            </a:r>
            <a:r>
              <a:rPr lang="bg-BG" sz="2800">
                <a:solidFill>
                  <a:schemeClr val="tx2"/>
                </a:solidFill>
              </a:rPr>
              <a:t>материя</a:t>
            </a:r>
          </a:p>
          <a:p>
            <a:pPr eaLnBrk="1" hangingPunct="1">
              <a:buClr>
                <a:srgbClr val="FF0000"/>
              </a:buClr>
            </a:pPr>
            <a:endParaRPr lang="en-US" sz="280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81001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57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57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57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57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57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57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5715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274638"/>
            <a:ext cx="4648200" cy="1930226"/>
          </a:xfrm>
        </p:spPr>
        <p:txBody>
          <a:bodyPr>
            <a:normAutofit fontScale="90000"/>
          </a:bodyPr>
          <a:lstStyle/>
          <a:p>
            <a:pPr algn="l" eaLnBrk="1" hangingPunct="1"/>
            <a:br>
              <a:rPr lang="bg-BG" sz="2400" dirty="0">
                <a:solidFill>
                  <a:schemeClr val="tx2"/>
                </a:solidFill>
                <a:latin typeface="Times New Roman" pitchFamily="18" charset="0"/>
              </a:rPr>
            </a:br>
            <a:br>
              <a:rPr lang="bg-BG" sz="2400" dirty="0">
                <a:latin typeface="Times New Roman" pitchFamily="18" charset="0"/>
              </a:rPr>
            </a:br>
            <a:r>
              <a:rPr lang="bg-BG" sz="2400" dirty="0">
                <a:solidFill>
                  <a:srgbClr val="FF0000"/>
                </a:solidFill>
              </a:rPr>
              <a:t>П</a:t>
            </a:r>
            <a:r>
              <a:rPr lang="bg-BG" sz="2000" b="1" dirty="0">
                <a:solidFill>
                  <a:srgbClr val="FF0000"/>
                </a:solidFill>
              </a:rPr>
              <a:t>ериферни зони на консолидация на паренхима с триъгълна форма и основа, разположена към плеврата - морфологичен субстрат на белодробния инфаркт.</a:t>
            </a:r>
            <a:br>
              <a:rPr lang="bg-BG" sz="2000" b="1" dirty="0">
                <a:solidFill>
                  <a:srgbClr val="FF0000"/>
                </a:solidFill>
              </a:rPr>
            </a:br>
            <a:endParaRPr lang="bg-BG" sz="2000" b="1" dirty="0">
              <a:solidFill>
                <a:srgbClr val="FF0000"/>
              </a:solidFill>
            </a:endParaRPr>
          </a:p>
        </p:txBody>
      </p:sp>
      <p:pic>
        <p:nvPicPr>
          <p:cNvPr id="54275" name="Picture 8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5400000">
            <a:off x="342900" y="2705100"/>
            <a:ext cx="3810000" cy="4495800"/>
          </a:xfrm>
          <a:noFill/>
        </p:spPr>
      </p:pic>
      <p:pic>
        <p:nvPicPr>
          <p:cNvPr id="54276" name="Picture 9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800600" y="457200"/>
            <a:ext cx="4038600" cy="3071813"/>
          </a:xfrm>
          <a:noFill/>
        </p:spPr>
      </p:pic>
      <p:pic>
        <p:nvPicPr>
          <p:cNvPr id="54277" name="Picture 10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5400000">
            <a:off x="5219700" y="3162300"/>
            <a:ext cx="3200400" cy="4191000"/>
          </a:xfrm>
          <a:noFill/>
        </p:spPr>
      </p:pic>
    </p:spTree>
    <p:extLst>
      <p:ext uri="{BB962C8B-B14F-4D97-AF65-F5344CB8AC3E}">
        <p14:creationId xmlns:p14="http://schemas.microsoft.com/office/powerpoint/2010/main" val="374525750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381000"/>
            <a:ext cx="7772400" cy="685800"/>
          </a:xfrm>
        </p:spPr>
        <p:txBody>
          <a:bodyPr/>
          <a:lstStyle/>
          <a:p>
            <a:pPr eaLnBrk="1" hangingPunct="1"/>
            <a:r>
              <a:rPr lang="bg-BG" sz="3600">
                <a:solidFill>
                  <a:srgbClr val="FF0000"/>
                </a:solidFill>
              </a:rPr>
              <a:t>Предимства</a:t>
            </a:r>
            <a:endParaRPr lang="en-US" sz="3600">
              <a:solidFill>
                <a:srgbClr val="FF0000"/>
              </a:solidFill>
            </a:endParaRPr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295400"/>
            <a:ext cx="8458200" cy="4114800"/>
          </a:xfrm>
        </p:spPr>
        <p:txBody>
          <a:bodyPr/>
          <a:lstStyle/>
          <a:p>
            <a:pPr eaLnBrk="1" hangingPunct="1">
              <a:buClr>
                <a:schemeClr val="tx1"/>
              </a:buClr>
              <a:buFontTx/>
              <a:buNone/>
            </a:pPr>
            <a:r>
              <a:rPr lang="en-US"/>
              <a:t>  </a:t>
            </a:r>
            <a:r>
              <a:rPr lang="en-US" sz="2800"/>
              <a:t>1.</a:t>
            </a:r>
            <a:r>
              <a:rPr lang="bg-BG" sz="2800"/>
              <a:t>Възможност за директна  визуализация на емболи</a:t>
            </a:r>
          </a:p>
          <a:p>
            <a:pPr eaLnBrk="1" hangingPunct="1">
              <a:buClr>
                <a:schemeClr val="tx1"/>
              </a:buClr>
              <a:buFontTx/>
              <a:buNone/>
            </a:pPr>
            <a:r>
              <a:rPr lang="en-US" sz="2800"/>
              <a:t> 2.</a:t>
            </a:r>
            <a:r>
              <a:rPr lang="bg-BG" sz="2800"/>
              <a:t>Висока прецизност за големите емболи</a:t>
            </a:r>
            <a:endParaRPr lang="en-US" sz="2800"/>
          </a:p>
          <a:p>
            <a:pPr eaLnBrk="1" hangingPunct="1">
              <a:buClr>
                <a:schemeClr val="tx1"/>
              </a:buClr>
              <a:buFontTx/>
              <a:buNone/>
            </a:pPr>
            <a:r>
              <a:rPr lang="en-US" sz="2800"/>
              <a:t> 3.</a:t>
            </a:r>
            <a:r>
              <a:rPr lang="bg-BG" sz="2800"/>
              <a:t>Възможност за алтернативна диагноза при пациенти без БТЕ </a:t>
            </a:r>
            <a:endParaRPr lang="en-US" sz="2800"/>
          </a:p>
          <a:p>
            <a:pPr eaLnBrk="1" hangingPunct="1">
              <a:buClr>
                <a:schemeClr val="tx1"/>
              </a:buClr>
              <a:buFontTx/>
              <a:buNone/>
            </a:pPr>
            <a:endParaRPr lang="en-US" sz="2800"/>
          </a:p>
        </p:txBody>
      </p:sp>
    </p:spTree>
    <p:extLst>
      <p:ext uri="{BB962C8B-B14F-4D97-AF65-F5344CB8AC3E}">
        <p14:creationId xmlns:p14="http://schemas.microsoft.com/office/powerpoint/2010/main" val="59300296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7772400" cy="685800"/>
          </a:xfrm>
        </p:spPr>
        <p:txBody>
          <a:bodyPr/>
          <a:lstStyle/>
          <a:p>
            <a:pPr eaLnBrk="1" hangingPunct="1"/>
            <a:r>
              <a:rPr lang="bg-BG" sz="3600">
                <a:solidFill>
                  <a:srgbClr val="FF0000"/>
                </a:solidFill>
              </a:rPr>
              <a:t>Ограничения за</a:t>
            </a:r>
            <a:r>
              <a:rPr lang="en-US" sz="3600">
                <a:solidFill>
                  <a:srgbClr val="FF0000"/>
                </a:solidFill>
              </a:rPr>
              <a:t> SCT </a:t>
            </a:r>
            <a:r>
              <a:rPr lang="bg-BG" sz="3600">
                <a:solidFill>
                  <a:srgbClr val="FF0000"/>
                </a:solidFill>
              </a:rPr>
              <a:t> </a:t>
            </a:r>
            <a:r>
              <a:rPr lang="en-US" sz="3600">
                <a:solidFill>
                  <a:srgbClr val="FF0000"/>
                </a:solidFill>
              </a:rPr>
              <a:t>:</a:t>
            </a:r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676400"/>
            <a:ext cx="7543800" cy="3429000"/>
          </a:xfrm>
        </p:spPr>
        <p:txBody>
          <a:bodyPr/>
          <a:lstStyle/>
          <a:p>
            <a:pPr eaLnBrk="1" hangingPunct="1">
              <a:lnSpc>
                <a:spcPct val="120000"/>
              </a:lnSpc>
              <a:buClr>
                <a:schemeClr val="tx1"/>
              </a:buClr>
              <a:buFontTx/>
              <a:buNone/>
            </a:pPr>
            <a:r>
              <a:rPr lang="en-US" sz="3600"/>
              <a:t>1.</a:t>
            </a:r>
            <a:r>
              <a:rPr lang="bg-BG" sz="2800"/>
              <a:t>Трудно се диагностицират по – малките съдове</a:t>
            </a:r>
            <a:r>
              <a:rPr lang="en-US" sz="2800"/>
              <a:t> </a:t>
            </a:r>
          </a:p>
          <a:p>
            <a:pPr eaLnBrk="1" hangingPunct="1">
              <a:lnSpc>
                <a:spcPct val="120000"/>
              </a:lnSpc>
              <a:buClr>
                <a:schemeClr val="tx1"/>
              </a:buClr>
              <a:buFontTx/>
              <a:buNone/>
            </a:pPr>
            <a:r>
              <a:rPr lang="en-US" sz="2800"/>
              <a:t>2.</a:t>
            </a:r>
            <a:r>
              <a:rPr lang="bg-BG" sz="2800"/>
              <a:t>Контрастът може да усложни предшестващо бъбречно заболяване</a:t>
            </a:r>
          </a:p>
          <a:p>
            <a:pPr eaLnBrk="1" hangingPunct="1">
              <a:lnSpc>
                <a:spcPct val="120000"/>
              </a:lnSpc>
              <a:buClr>
                <a:schemeClr val="tx1"/>
              </a:buClr>
              <a:buFontTx/>
              <a:buNone/>
            </a:pPr>
            <a:r>
              <a:rPr lang="bg-BG" sz="2800"/>
              <a:t>3</a:t>
            </a:r>
            <a:r>
              <a:rPr lang="en-US" sz="2800"/>
              <a:t>.</a:t>
            </a:r>
            <a:r>
              <a:rPr lang="bg-BG" sz="2800"/>
              <a:t>Сигнификантна радиация</a:t>
            </a:r>
            <a:endParaRPr lang="en-US" sz="2800"/>
          </a:p>
        </p:txBody>
      </p:sp>
    </p:spTree>
    <p:extLst>
      <p:ext uri="{BB962C8B-B14F-4D97-AF65-F5344CB8AC3E}">
        <p14:creationId xmlns:p14="http://schemas.microsoft.com/office/powerpoint/2010/main" val="94253029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8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bg-BG" sz="3600">
                <a:solidFill>
                  <a:srgbClr val="FF0000"/>
                </a:solidFill>
              </a:rPr>
              <a:t>Пулмоналната ангиография демонстрира вътрелуменните дефекти</a:t>
            </a:r>
          </a:p>
        </p:txBody>
      </p:sp>
      <p:pic>
        <p:nvPicPr>
          <p:cNvPr id="59395" name="Picture 11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10800000">
            <a:off x="828675" y="2012950"/>
            <a:ext cx="3919538" cy="3449638"/>
          </a:xfrm>
          <a:noFill/>
        </p:spPr>
      </p:pic>
      <p:pic>
        <p:nvPicPr>
          <p:cNvPr id="59396" name="Picture 1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5400000">
            <a:off x="4395788" y="2157412"/>
            <a:ext cx="4325938" cy="3821113"/>
          </a:xfrm>
          <a:noFill/>
        </p:spPr>
      </p:pic>
    </p:spTree>
    <p:extLst>
      <p:ext uri="{BB962C8B-B14F-4D97-AF65-F5344CB8AC3E}">
        <p14:creationId xmlns:p14="http://schemas.microsoft.com/office/powerpoint/2010/main" val="371111502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ДИФЕРЕНЦИАЛНА ДИАГНОЗА 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37160" indent="0">
              <a:buNone/>
            </a:pPr>
            <a:r>
              <a:rPr lang="ru-RU" b="1" dirty="0"/>
              <a:t>1.</a:t>
            </a:r>
            <a:r>
              <a:rPr lang="ru-RU" dirty="0"/>
              <a:t>   С пневмонии.  </a:t>
            </a:r>
            <a:br>
              <a:rPr lang="ru-RU" dirty="0"/>
            </a:br>
            <a:r>
              <a:rPr lang="ru-RU" b="1" dirty="0"/>
              <a:t>2.</a:t>
            </a:r>
            <a:r>
              <a:rPr lang="ru-RU" dirty="0"/>
              <a:t>   </a:t>
            </a:r>
            <a:r>
              <a:rPr lang="ru-RU" dirty="0" err="1"/>
              <a:t>Миокарден</a:t>
            </a:r>
            <a:r>
              <a:rPr lang="ru-RU" dirty="0"/>
              <a:t> инфаркт.  </a:t>
            </a:r>
            <a:br>
              <a:rPr lang="ru-RU" dirty="0"/>
            </a:br>
            <a:r>
              <a:rPr lang="ru-RU" b="1" dirty="0"/>
              <a:t>3.</a:t>
            </a:r>
            <a:r>
              <a:rPr lang="ru-RU" dirty="0"/>
              <a:t>   </a:t>
            </a:r>
            <a:r>
              <a:rPr lang="ru-RU" dirty="0" err="1"/>
              <a:t>Плеврити</a:t>
            </a:r>
            <a:r>
              <a:rPr lang="ru-RU" dirty="0"/>
              <a:t>.  </a:t>
            </a:r>
            <a:br>
              <a:rPr lang="ru-RU" dirty="0"/>
            </a:br>
            <a:r>
              <a:rPr lang="ru-RU" b="1" dirty="0"/>
              <a:t>4.</a:t>
            </a:r>
            <a:r>
              <a:rPr lang="ru-RU" dirty="0"/>
              <a:t>   </a:t>
            </a:r>
            <a:r>
              <a:rPr lang="ru-RU" dirty="0" err="1"/>
              <a:t>Интракостална</a:t>
            </a:r>
            <a:r>
              <a:rPr lang="ru-RU" dirty="0"/>
              <a:t> невралгия.  </a:t>
            </a:r>
            <a:br>
              <a:rPr lang="ru-RU" dirty="0"/>
            </a:br>
            <a:r>
              <a:rPr lang="ru-RU" b="1" dirty="0"/>
              <a:t>5.</a:t>
            </a:r>
            <a:r>
              <a:rPr lang="ru-RU" dirty="0"/>
              <a:t>   </a:t>
            </a:r>
            <a:r>
              <a:rPr lang="ru-RU" dirty="0" err="1"/>
              <a:t>Бронхиална</a:t>
            </a:r>
            <a:r>
              <a:rPr lang="ru-RU" dirty="0"/>
              <a:t> астма.  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06250703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лавие 4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 fontScale="90000"/>
          </a:bodyPr>
          <a:lstStyle/>
          <a:p>
            <a:r>
              <a:rPr lang="ru-RU" dirty="0"/>
              <a:t>ЛЕЧЕНИЕ  </a:t>
            </a:r>
            <a:endParaRPr lang="bg-BG" dirty="0"/>
          </a:p>
        </p:txBody>
      </p:sp>
      <p:sp>
        <p:nvSpPr>
          <p:cNvPr id="6" name="Контейнер за съдържание 5"/>
          <p:cNvSpPr>
            <a:spLocks noGrp="1"/>
          </p:cNvSpPr>
          <p:nvPr>
            <p:ph idx="1"/>
          </p:nvPr>
        </p:nvSpPr>
        <p:spPr>
          <a:xfrm>
            <a:off x="0" y="1052736"/>
            <a:ext cx="9144000" cy="5688632"/>
          </a:xfrm>
        </p:spPr>
        <p:txBody>
          <a:bodyPr>
            <a:normAutofit fontScale="92500" lnSpcReduction="10000"/>
          </a:bodyPr>
          <a:lstStyle/>
          <a:p>
            <a:pPr marL="137160" indent="0">
              <a:buNone/>
            </a:pPr>
            <a:r>
              <a:rPr lang="ru-RU" b="1" dirty="0"/>
              <a:t>А. </a:t>
            </a:r>
            <a:r>
              <a:rPr lang="ru-RU" b="1" dirty="0" err="1"/>
              <a:t>Доболнично</a:t>
            </a:r>
            <a:r>
              <a:rPr lang="ru-RU" dirty="0"/>
              <a:t>  </a:t>
            </a:r>
            <a:br>
              <a:rPr lang="ru-RU" dirty="0"/>
            </a:br>
            <a:r>
              <a:rPr lang="ru-RU" dirty="0"/>
              <a:t>1.   </a:t>
            </a:r>
            <a:r>
              <a:rPr lang="ru-RU" dirty="0" err="1"/>
              <a:t>Подаване</a:t>
            </a:r>
            <a:r>
              <a:rPr lang="ru-RU" dirty="0"/>
              <a:t> на кислород 2-3 l/</a:t>
            </a:r>
            <a:r>
              <a:rPr lang="ru-RU" dirty="0" err="1"/>
              <a:t>min</a:t>
            </a:r>
            <a:r>
              <a:rPr lang="ru-RU" dirty="0"/>
              <a:t>.  </a:t>
            </a:r>
            <a:br>
              <a:rPr lang="ru-RU" dirty="0"/>
            </a:br>
            <a:r>
              <a:rPr lang="ru-RU" dirty="0"/>
              <a:t>2.   </a:t>
            </a:r>
            <a:r>
              <a:rPr lang="ru-RU" dirty="0" err="1"/>
              <a:t>Обезболяване</a:t>
            </a:r>
            <a:r>
              <a:rPr lang="ru-RU" dirty="0"/>
              <a:t> - Морфин, </a:t>
            </a:r>
            <a:r>
              <a:rPr lang="ru-RU" dirty="0" err="1"/>
              <a:t>Фентанил</a:t>
            </a:r>
            <a:r>
              <a:rPr lang="ru-RU" dirty="0"/>
              <a:t>.  </a:t>
            </a:r>
            <a:br>
              <a:rPr lang="ru-RU" dirty="0"/>
            </a:br>
            <a:r>
              <a:rPr lang="ru-RU" dirty="0"/>
              <a:t>3.   Венозно </a:t>
            </a:r>
            <a:r>
              <a:rPr lang="ru-RU" dirty="0" err="1"/>
              <a:t>инжектиране</a:t>
            </a:r>
            <a:r>
              <a:rPr lang="ru-RU" dirty="0"/>
              <a:t> на </a:t>
            </a:r>
            <a:r>
              <a:rPr lang="ru-RU" dirty="0" err="1"/>
              <a:t>Хепарин</a:t>
            </a:r>
            <a:r>
              <a:rPr lang="ru-RU" dirty="0"/>
              <a:t> 4000-5000Е/</a:t>
            </a:r>
            <a:r>
              <a:rPr lang="ru-RU" dirty="0" err="1"/>
              <a:t>Болус</a:t>
            </a:r>
            <a:r>
              <a:rPr lang="ru-RU" dirty="0"/>
              <a:t>/ с </a:t>
            </a:r>
            <a:r>
              <a:rPr lang="ru-RU" dirty="0" err="1"/>
              <a:t>последваща</a:t>
            </a:r>
            <a:r>
              <a:rPr lang="ru-RU" dirty="0"/>
              <a:t> </a:t>
            </a:r>
            <a:r>
              <a:rPr lang="ru-RU" dirty="0" err="1"/>
              <a:t>инфузия</a:t>
            </a:r>
            <a:r>
              <a:rPr lang="ru-RU" dirty="0"/>
              <a:t>.  </a:t>
            </a:r>
            <a:br>
              <a:rPr lang="ru-RU" dirty="0"/>
            </a:br>
            <a:r>
              <a:rPr lang="ru-RU" b="1" dirty="0"/>
              <a:t>Б. </a:t>
            </a:r>
            <a:r>
              <a:rPr lang="ru-RU" b="1" dirty="0" err="1"/>
              <a:t>Болнично</a:t>
            </a:r>
            <a:r>
              <a:rPr lang="ru-RU" b="1" dirty="0"/>
              <a:t> лечение</a:t>
            </a:r>
            <a:r>
              <a:rPr lang="ru-RU" dirty="0"/>
              <a:t>  </a:t>
            </a:r>
            <a:br>
              <a:rPr lang="ru-RU" dirty="0"/>
            </a:br>
            <a:r>
              <a:rPr lang="ru-RU" dirty="0"/>
              <a:t>1.   </a:t>
            </a:r>
            <a:r>
              <a:rPr lang="ru-RU" dirty="0" err="1"/>
              <a:t>Фибринолитици</a:t>
            </a:r>
            <a:r>
              <a:rPr lang="ru-RU" dirty="0"/>
              <a:t>- </a:t>
            </a:r>
            <a:r>
              <a:rPr lang="ru-RU" dirty="0" err="1"/>
              <a:t>стрептокиназа</a:t>
            </a:r>
            <a:r>
              <a:rPr lang="ru-RU" dirty="0"/>
              <a:t>, </a:t>
            </a:r>
            <a:r>
              <a:rPr lang="ru-RU" dirty="0" err="1"/>
              <a:t>урокиназа</a:t>
            </a:r>
            <a:r>
              <a:rPr lang="ru-RU" dirty="0"/>
              <a:t> , </a:t>
            </a:r>
            <a:r>
              <a:rPr lang="ru-RU" dirty="0" err="1"/>
              <a:t>Актилизе</a:t>
            </a:r>
            <a:r>
              <a:rPr lang="ru-RU" dirty="0"/>
              <a:t>. След </a:t>
            </a:r>
            <a:r>
              <a:rPr lang="ru-RU" dirty="0" err="1"/>
              <a:t>реканилизиране</a:t>
            </a:r>
            <a:r>
              <a:rPr lang="ru-RU" dirty="0"/>
              <a:t> </a:t>
            </a:r>
            <a:r>
              <a:rPr lang="ru-RU" dirty="0" err="1"/>
              <a:t>лечението</a:t>
            </a:r>
            <a:r>
              <a:rPr lang="ru-RU" dirty="0"/>
              <a:t> </a:t>
            </a:r>
            <a:r>
              <a:rPr lang="ru-RU" dirty="0" err="1"/>
              <a:t>продължава</a:t>
            </a:r>
            <a:r>
              <a:rPr lang="ru-RU" dirty="0"/>
              <a:t> с </a:t>
            </a:r>
            <a:r>
              <a:rPr lang="ru-RU" dirty="0" err="1"/>
              <a:t>Хепарин</a:t>
            </a:r>
            <a:r>
              <a:rPr lang="ru-RU" dirty="0"/>
              <a:t> за 3 до 5 дни, след </a:t>
            </a:r>
            <a:r>
              <a:rPr lang="ru-RU" dirty="0" err="1"/>
              <a:t>това</a:t>
            </a:r>
            <a:r>
              <a:rPr lang="ru-RU" dirty="0"/>
              <a:t> с </a:t>
            </a:r>
            <a:r>
              <a:rPr lang="ru-RU" dirty="0" err="1"/>
              <a:t>индиректен</a:t>
            </a:r>
            <a:r>
              <a:rPr lang="ru-RU" dirty="0"/>
              <a:t> </a:t>
            </a:r>
            <a:r>
              <a:rPr lang="ru-RU" dirty="0" err="1"/>
              <a:t>антикоагулант</a:t>
            </a:r>
            <a:r>
              <a:rPr lang="ru-RU" dirty="0"/>
              <a:t>(</a:t>
            </a:r>
            <a:r>
              <a:rPr lang="ru-RU" dirty="0" err="1"/>
              <a:t>Синтром</a:t>
            </a:r>
            <a:r>
              <a:rPr lang="ru-RU" dirty="0"/>
              <a:t>, </a:t>
            </a:r>
            <a:r>
              <a:rPr lang="ru-RU" dirty="0" err="1"/>
              <a:t>Валфарин</a:t>
            </a:r>
            <a:r>
              <a:rPr lang="ru-RU" dirty="0"/>
              <a:t>) или НОАК(</a:t>
            </a:r>
            <a:r>
              <a:rPr lang="ru-RU" dirty="0" err="1"/>
              <a:t>Дабигатран,Апиксабан</a:t>
            </a:r>
            <a:r>
              <a:rPr lang="ru-RU" dirty="0"/>
              <a:t>, </a:t>
            </a:r>
            <a:r>
              <a:rPr lang="ru-RU" dirty="0" err="1"/>
              <a:t>Ривароксабан</a:t>
            </a:r>
            <a:r>
              <a:rPr lang="ru-RU" dirty="0"/>
              <a:t>).  </a:t>
            </a:r>
            <a:br>
              <a:rPr lang="ru-RU" dirty="0"/>
            </a:br>
            <a:r>
              <a:rPr lang="ru-RU" dirty="0" err="1">
                <a:solidFill>
                  <a:srgbClr val="FF0000"/>
                </a:solidFill>
              </a:rPr>
              <a:t>Контраиндикации</a:t>
            </a:r>
            <a:r>
              <a:rPr lang="ru-RU" dirty="0"/>
              <a:t> - </a:t>
            </a:r>
            <a:r>
              <a:rPr lang="ru-RU" dirty="0" err="1"/>
              <a:t>скорошен</a:t>
            </a:r>
            <a:r>
              <a:rPr lang="ru-RU" dirty="0"/>
              <a:t> </a:t>
            </a:r>
            <a:r>
              <a:rPr lang="ru-RU" dirty="0" err="1"/>
              <a:t>мозъчен</a:t>
            </a:r>
            <a:r>
              <a:rPr lang="ru-RU" dirty="0"/>
              <a:t> </a:t>
            </a:r>
            <a:r>
              <a:rPr lang="ru-RU" dirty="0" err="1"/>
              <a:t>инсулт</a:t>
            </a:r>
            <a:r>
              <a:rPr lang="ru-RU" dirty="0"/>
              <a:t>, </a:t>
            </a:r>
            <a:r>
              <a:rPr lang="ru-RU" dirty="0" err="1"/>
              <a:t>неконтролирана</a:t>
            </a:r>
            <a:r>
              <a:rPr lang="ru-RU" dirty="0"/>
              <a:t> АХ, </a:t>
            </a:r>
            <a:r>
              <a:rPr lang="ru-RU" dirty="0" err="1"/>
              <a:t>хеморагична</a:t>
            </a:r>
            <a:r>
              <a:rPr lang="ru-RU" dirty="0"/>
              <a:t> диатеза.  </a:t>
            </a:r>
            <a:br>
              <a:rPr lang="ru-RU" dirty="0"/>
            </a:br>
            <a:r>
              <a:rPr lang="ru-RU" dirty="0"/>
              <a:t>2. Оперативно-</a:t>
            </a:r>
            <a:r>
              <a:rPr lang="ru-RU" dirty="0" err="1"/>
              <a:t>емболектомия</a:t>
            </a:r>
            <a:r>
              <a:rPr lang="ru-RU" dirty="0"/>
              <a:t> (оперативно </a:t>
            </a:r>
            <a:r>
              <a:rPr lang="ru-RU" dirty="0" err="1"/>
              <a:t>отстраняване</a:t>
            </a:r>
            <a:r>
              <a:rPr lang="ru-RU" dirty="0"/>
              <a:t> на </a:t>
            </a:r>
            <a:r>
              <a:rPr lang="ru-RU" dirty="0" err="1"/>
              <a:t>ембола</a:t>
            </a:r>
            <a:r>
              <a:rPr lang="ru-RU" dirty="0"/>
              <a:t>) в </a:t>
            </a:r>
            <a:r>
              <a:rPr lang="ru-RU" dirty="0" err="1"/>
              <a:t>условията</a:t>
            </a:r>
            <a:r>
              <a:rPr lang="ru-RU" dirty="0"/>
              <a:t> на </a:t>
            </a:r>
            <a:r>
              <a:rPr lang="ru-RU" dirty="0" err="1"/>
              <a:t>екстракорпорално</a:t>
            </a:r>
            <a:r>
              <a:rPr lang="ru-RU" dirty="0"/>
              <a:t> </a:t>
            </a:r>
            <a:r>
              <a:rPr lang="ru-RU" dirty="0" err="1"/>
              <a:t>кръвообръщение</a:t>
            </a:r>
            <a:r>
              <a:rPr lang="ru-RU" dirty="0"/>
              <a:t>.  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76044713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ПРОФИЛАКТИКА НА БТЕ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 </a:t>
            </a:r>
            <a:r>
              <a:rPr lang="ru-RU" dirty="0" err="1"/>
              <a:t>Тя</a:t>
            </a:r>
            <a:r>
              <a:rPr lang="ru-RU" dirty="0"/>
              <a:t> </a:t>
            </a:r>
            <a:r>
              <a:rPr lang="ru-RU" dirty="0" err="1"/>
              <a:t>трябва</a:t>
            </a:r>
            <a:r>
              <a:rPr lang="ru-RU" dirty="0"/>
              <a:t> да </a:t>
            </a:r>
            <a:r>
              <a:rPr lang="ru-RU" dirty="0" err="1"/>
              <a:t>бъде</a:t>
            </a:r>
            <a:r>
              <a:rPr lang="ru-RU" dirty="0"/>
              <a:t> </a:t>
            </a:r>
            <a:r>
              <a:rPr lang="ru-RU" dirty="0" err="1"/>
              <a:t>прилагана</a:t>
            </a:r>
            <a:r>
              <a:rPr lang="ru-RU" dirty="0"/>
              <a:t> при </a:t>
            </a:r>
            <a:r>
              <a:rPr lang="ru-RU" dirty="0" err="1"/>
              <a:t>рискови</a:t>
            </a:r>
            <a:r>
              <a:rPr lang="ru-RU" dirty="0"/>
              <a:t> </a:t>
            </a:r>
            <a:r>
              <a:rPr lang="ru-RU" dirty="0" err="1"/>
              <a:t>болни</a:t>
            </a:r>
            <a:r>
              <a:rPr lang="ru-RU" dirty="0"/>
              <a:t> в </a:t>
            </a:r>
            <a:r>
              <a:rPr lang="ru-RU" dirty="0" err="1"/>
              <a:t>съвременната</a:t>
            </a:r>
            <a:r>
              <a:rPr lang="ru-RU" dirty="0"/>
              <a:t> хирургия, травматология, гинекология и </a:t>
            </a:r>
            <a:r>
              <a:rPr lang="ru-RU" dirty="0" err="1"/>
              <a:t>вътрешна</a:t>
            </a:r>
            <a:r>
              <a:rPr lang="ru-RU" dirty="0"/>
              <a:t> медицина.</a:t>
            </a:r>
          </a:p>
          <a:p>
            <a:r>
              <a:rPr lang="ru-RU" dirty="0"/>
              <a:t>При висок риск се </a:t>
            </a:r>
            <a:r>
              <a:rPr lang="ru-RU" dirty="0" err="1"/>
              <a:t>прилага</a:t>
            </a:r>
            <a:r>
              <a:rPr lang="ru-RU" dirty="0"/>
              <a:t> </a:t>
            </a:r>
            <a:r>
              <a:rPr lang="ru-RU" dirty="0" err="1"/>
              <a:t>нискомулекулярен</a:t>
            </a:r>
            <a:r>
              <a:rPr lang="ru-RU" dirty="0"/>
              <a:t> </a:t>
            </a:r>
            <a:r>
              <a:rPr lang="ru-RU" dirty="0" err="1"/>
              <a:t>Хепарин</a:t>
            </a:r>
            <a:r>
              <a:rPr lang="ru-RU" dirty="0"/>
              <a:t>. При </a:t>
            </a:r>
            <a:r>
              <a:rPr lang="ru-RU" dirty="0" err="1"/>
              <a:t>малък</a:t>
            </a:r>
            <a:r>
              <a:rPr lang="ru-RU" dirty="0"/>
              <a:t> и </a:t>
            </a:r>
            <a:r>
              <a:rPr lang="ru-RU" dirty="0" err="1"/>
              <a:t>среден</a:t>
            </a:r>
            <a:r>
              <a:rPr lang="ru-RU" dirty="0"/>
              <a:t> риск се </a:t>
            </a:r>
            <a:r>
              <a:rPr lang="ru-RU" dirty="0" err="1"/>
              <a:t>прилагат</a:t>
            </a:r>
            <a:r>
              <a:rPr lang="ru-RU" dirty="0"/>
              <a:t> </a:t>
            </a:r>
            <a:r>
              <a:rPr lang="ru-RU" dirty="0" err="1"/>
              <a:t>антиагреганти</a:t>
            </a:r>
            <a:r>
              <a:rPr lang="ru-RU" dirty="0"/>
              <a:t>. </a:t>
            </a:r>
          </a:p>
          <a:p>
            <a:r>
              <a:rPr lang="ru-RU" dirty="0" err="1"/>
              <a:t>Възможно</a:t>
            </a:r>
            <a:r>
              <a:rPr lang="ru-RU" dirty="0"/>
              <a:t> е </a:t>
            </a:r>
            <a:r>
              <a:rPr lang="ru-RU" dirty="0" err="1"/>
              <a:t>прилагане</a:t>
            </a:r>
            <a:r>
              <a:rPr lang="ru-RU" dirty="0"/>
              <a:t> на </a:t>
            </a:r>
            <a:r>
              <a:rPr lang="ru-RU" dirty="0" err="1"/>
              <a:t>класическа</a:t>
            </a:r>
            <a:r>
              <a:rPr lang="ru-RU" dirty="0"/>
              <a:t> схема с малки </a:t>
            </a:r>
            <a:r>
              <a:rPr lang="ru-RU" dirty="0" err="1"/>
              <a:t>дози</a:t>
            </a:r>
            <a:r>
              <a:rPr lang="ru-RU" dirty="0"/>
              <a:t> </a:t>
            </a:r>
            <a:r>
              <a:rPr lang="ru-RU" dirty="0" err="1"/>
              <a:t>обикновен</a:t>
            </a:r>
            <a:r>
              <a:rPr lang="ru-RU" dirty="0"/>
              <a:t> </a:t>
            </a:r>
            <a:r>
              <a:rPr lang="ru-RU" dirty="0" err="1"/>
              <a:t>хепарин</a:t>
            </a:r>
            <a:r>
              <a:rPr lang="ru-RU" dirty="0"/>
              <a:t> подкожно.  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6460846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ръх">
  <a:themeElements>
    <a:clrScheme name="Връх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Връх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Връх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2979</TotalTime>
  <Words>1842</Words>
  <Application>Microsoft Office PowerPoint</Application>
  <PresentationFormat>Презентация на цял екран (4:3)</PresentationFormat>
  <Paragraphs>194</Paragraphs>
  <Slides>38</Slides>
  <Notes>0</Notes>
  <HiddenSlides>0</HiddenSlides>
  <MMClips>0</MMClips>
  <ScaleCrop>false</ScaleCrop>
  <HeadingPairs>
    <vt:vector size="6" baseType="variant">
      <vt:variant>
        <vt:lpstr>Използвани шрифтове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38</vt:i4>
      </vt:variant>
    </vt:vector>
  </HeadingPairs>
  <TitlesOfParts>
    <vt:vector size="48" baseType="lpstr">
      <vt:lpstr>Arial</vt:lpstr>
      <vt:lpstr>Book Antiqua</vt:lpstr>
      <vt:lpstr>Comic Sans MS</vt:lpstr>
      <vt:lpstr>Lucida Sans</vt:lpstr>
      <vt:lpstr>Tahoma</vt:lpstr>
      <vt:lpstr>Times New Roman</vt:lpstr>
      <vt:lpstr>Wingdings</vt:lpstr>
      <vt:lpstr>Wingdings 2</vt:lpstr>
      <vt:lpstr>Wingdings 3</vt:lpstr>
      <vt:lpstr>Връх</vt:lpstr>
      <vt:lpstr>БТЕ</vt:lpstr>
      <vt:lpstr>ДЕФИНИЦИЯ</vt:lpstr>
      <vt:lpstr>ПАТОГЕНЕЗА</vt:lpstr>
      <vt:lpstr>Източници на белодробна емболия: </vt:lpstr>
      <vt:lpstr>Рискови фактори: </vt:lpstr>
      <vt:lpstr>Честотата на ДВТ при хирургичните пациенти е приблизително 50%–75% при случаите на оперирани фрактури на шийката на бедрената кост, и от 50% до 100% при травмите на гръбначния мозък.  Около една четвърт от всички постоперативни БТЕ настъпват след изписване от болницата .  БТБ е пет пъти по-висок при бременните жени, отколкото при не бременните жени на същата възраст, като 75% от ДВТ настъпват преди раждането, а 66% от БТЕ настъпват след раждането  NB! Пациентите с т.н. идиопатичен БТE развиват в последствие злокачествени новообразувания в приблизително 10% от случаите  </vt:lpstr>
      <vt:lpstr>Придобити рискови фактори и болестни състояния-преходни или трайни за ДВТ                                                            n = 1231                         </vt:lpstr>
      <vt:lpstr>Презентация на PowerPoint</vt:lpstr>
      <vt:lpstr>Презентация на PowerPoint</vt:lpstr>
      <vt:lpstr>Антифосфолипиден синдром</vt:lpstr>
      <vt:lpstr>ДИАГНОЗАТА</vt:lpstr>
      <vt:lpstr>     Клинична картина на БТЕ     </vt:lpstr>
      <vt:lpstr> І.1. Симптоми - честота на клинична изява в ( % ) </vt:lpstr>
      <vt:lpstr>І.2.Физикална находка </vt:lpstr>
      <vt:lpstr>Честота на симптомите</vt:lpstr>
      <vt:lpstr>Честота на симптомите</vt:lpstr>
      <vt:lpstr>Прогностичен score за БТЕ</vt:lpstr>
      <vt:lpstr>Диагноза на БТЕ по предиктивния  score</vt:lpstr>
      <vt:lpstr>КЛАСИФИКАЦИЯ НА БТЕ   </vt:lpstr>
      <vt:lpstr>Диагностични мероприятия от първи ред  Целта-оценка на вероятноста за БТЕ и оценка клиничното състояние на  пациента</vt:lpstr>
      <vt:lpstr>ІІ.Инструментални изследвания </vt:lpstr>
      <vt:lpstr>Рентгенова графия бял дроб и сърце</vt:lpstr>
      <vt:lpstr>Рентгенова графия бял дроб и сърце</vt:lpstr>
      <vt:lpstr>Рентгенова графия бял дроб и сърце</vt:lpstr>
      <vt:lpstr>ІІ.2. Кръвни газове</vt:lpstr>
      <vt:lpstr>Електрокардиограма  </vt:lpstr>
      <vt:lpstr>Диагностични методи от втори  ред</vt:lpstr>
      <vt:lpstr>Белодробна сцинтиграфия  VENTILATION / PERFUSION SCAN V/Q scan  </vt:lpstr>
      <vt:lpstr>Висока вероятност за БТЕ</vt:lpstr>
      <vt:lpstr>Внимание!</vt:lpstr>
      <vt:lpstr>Спиралнa компютърна  томография (сКТ) </vt:lpstr>
      <vt:lpstr>  Периферни зони на консолидация на паренхима с триъгълна форма и основа, разположена към плеврата - морфологичен субстрат на белодробния инфаркт. </vt:lpstr>
      <vt:lpstr>Предимства</vt:lpstr>
      <vt:lpstr>Ограничения за SCT  :</vt:lpstr>
      <vt:lpstr>Пулмоналната ангиография демонстрира вътрелуменните дефекти</vt:lpstr>
      <vt:lpstr>ДИФЕРЕНЦИАЛНА ДИАГНОЗА </vt:lpstr>
      <vt:lpstr>ЛЕЧЕНИЕ  </vt:lpstr>
      <vt:lpstr>ПРОФИЛАКТИКА НА БТЕ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на PowerPoint</dc:title>
  <dc:creator>BG</dc:creator>
  <cp:lastModifiedBy>fandango</cp:lastModifiedBy>
  <cp:revision>120</cp:revision>
  <dcterms:created xsi:type="dcterms:W3CDTF">2016-08-07T14:16:13Z</dcterms:created>
  <dcterms:modified xsi:type="dcterms:W3CDTF">2023-03-01T09:51:19Z</dcterms:modified>
</cp:coreProperties>
</file>