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8" r:id="rId9"/>
    <p:sldId id="262" r:id="rId10"/>
    <p:sldId id="263" r:id="rId11"/>
    <p:sldId id="265" r:id="rId12"/>
    <p:sldId id="264" r:id="rId13"/>
    <p:sldId id="266" r:id="rId1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Балканска ендемична нефропатия</a:t>
            </a:r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Балканска</a:t>
            </a:r>
            <a:r>
              <a:rPr lang="ru-RU" dirty="0"/>
              <a:t> </a:t>
            </a:r>
            <a:r>
              <a:rPr lang="ru-RU" dirty="0" err="1"/>
              <a:t>ендемична</a:t>
            </a:r>
            <a:r>
              <a:rPr lang="ru-RU" dirty="0"/>
              <a:t> нефропатия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2132856"/>
            <a:ext cx="9144000" cy="4320480"/>
          </a:xfrm>
        </p:spPr>
        <p:txBody>
          <a:bodyPr>
            <a:normAutofit/>
          </a:bodyPr>
          <a:lstStyle/>
          <a:p>
            <a:r>
              <a:rPr lang="bg-BG" dirty="0"/>
              <a:t>Х</a:t>
            </a:r>
            <a:r>
              <a:rPr lang="ru-RU" dirty="0" err="1"/>
              <a:t>ронично</a:t>
            </a:r>
            <a:r>
              <a:rPr lang="ru-RU" dirty="0"/>
              <a:t> </a:t>
            </a:r>
            <a:r>
              <a:rPr lang="ru-RU" dirty="0" err="1"/>
              <a:t>невъзпалително</a:t>
            </a:r>
            <a:r>
              <a:rPr lang="ru-RU" dirty="0"/>
              <a:t> </a:t>
            </a:r>
            <a:r>
              <a:rPr lang="ru-RU" dirty="0" err="1"/>
              <a:t>тубуло-интерстициално</a:t>
            </a:r>
            <a:r>
              <a:rPr lang="ru-RU" dirty="0"/>
              <a:t> </a:t>
            </a:r>
            <a:r>
              <a:rPr lang="ru-RU" dirty="0" err="1"/>
              <a:t>бъбречно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Бавна</a:t>
            </a:r>
            <a:r>
              <a:rPr lang="ru-RU" dirty="0"/>
              <a:t> </a:t>
            </a:r>
            <a:r>
              <a:rPr lang="ru-RU" dirty="0" err="1"/>
              <a:t>прогресия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6787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8475" y="-243408"/>
            <a:ext cx="8229600" cy="1143000"/>
          </a:xfrm>
        </p:spPr>
        <p:txBody>
          <a:bodyPr/>
          <a:lstStyle/>
          <a:p>
            <a:r>
              <a:rPr lang="bg-BG" dirty="0"/>
              <a:t>Епидемиология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764704"/>
            <a:ext cx="9036496" cy="259228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Среща</a:t>
            </a:r>
            <a:r>
              <a:rPr lang="ru-RU" dirty="0"/>
              <a:t> се в </a:t>
            </a:r>
            <a:r>
              <a:rPr lang="ru-RU" dirty="0" err="1"/>
              <a:t>определени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 на </a:t>
            </a:r>
            <a:r>
              <a:rPr lang="ru-RU" dirty="0" err="1"/>
              <a:t>Балканския</a:t>
            </a:r>
            <a:r>
              <a:rPr lang="ru-RU" dirty="0"/>
              <a:t> полуостров - </a:t>
            </a:r>
            <a:r>
              <a:rPr lang="ru-RU" dirty="0" err="1"/>
              <a:t>България</a:t>
            </a:r>
            <a:r>
              <a:rPr lang="ru-RU" dirty="0"/>
              <a:t>, </a:t>
            </a:r>
            <a:r>
              <a:rPr lang="ru-RU" dirty="0" err="1"/>
              <a:t>Румъния</a:t>
            </a:r>
            <a:r>
              <a:rPr lang="ru-RU" dirty="0"/>
              <a:t>, </a:t>
            </a:r>
            <a:r>
              <a:rPr lang="ru-RU" dirty="0" err="1"/>
              <a:t>Централна</a:t>
            </a:r>
            <a:r>
              <a:rPr lang="ru-RU" dirty="0"/>
              <a:t> </a:t>
            </a:r>
            <a:r>
              <a:rPr lang="ru-RU" dirty="0" err="1"/>
              <a:t>Сърбия</a:t>
            </a:r>
            <a:r>
              <a:rPr lang="ru-RU" dirty="0"/>
              <a:t>, </a:t>
            </a:r>
            <a:r>
              <a:rPr lang="ru-RU" dirty="0" err="1"/>
              <a:t>Хърватия</a:t>
            </a:r>
            <a:r>
              <a:rPr lang="ru-RU" dirty="0"/>
              <a:t> и Македония.</a:t>
            </a:r>
          </a:p>
          <a:p>
            <a:r>
              <a:rPr lang="ru-RU" dirty="0" err="1"/>
              <a:t>Ендемично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среща</a:t>
            </a:r>
            <a:r>
              <a:rPr lang="ru-RU" dirty="0"/>
              <a:t> се </a:t>
            </a:r>
            <a:r>
              <a:rPr lang="ru-RU" dirty="0" err="1"/>
              <a:t>предимно</a:t>
            </a:r>
            <a:r>
              <a:rPr lang="ru-RU" dirty="0"/>
              <a:t> в </a:t>
            </a:r>
            <a:r>
              <a:rPr lang="ru-RU" dirty="0" err="1"/>
              <a:t>селските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, </a:t>
            </a:r>
            <a:r>
              <a:rPr lang="ru-RU" dirty="0" err="1"/>
              <a:t>покрай</a:t>
            </a:r>
            <a:r>
              <a:rPr lang="ru-RU" dirty="0"/>
              <a:t> </a:t>
            </a:r>
            <a:r>
              <a:rPr lang="ru-RU" dirty="0" err="1"/>
              <a:t>притоците</a:t>
            </a:r>
            <a:r>
              <a:rPr lang="ru-RU" dirty="0"/>
              <a:t> на </a:t>
            </a:r>
            <a:r>
              <a:rPr lang="ru-RU" dirty="0" err="1"/>
              <a:t>някои</a:t>
            </a:r>
            <a:r>
              <a:rPr lang="ru-RU" dirty="0"/>
              <a:t> реки. </a:t>
            </a:r>
          </a:p>
          <a:p>
            <a:r>
              <a:rPr lang="ru-RU" dirty="0"/>
              <a:t>В </a:t>
            </a:r>
            <a:r>
              <a:rPr lang="ru-RU" dirty="0" err="1"/>
              <a:t>България</a:t>
            </a:r>
            <a:r>
              <a:rPr lang="ru-RU" dirty="0"/>
              <a:t> </a:t>
            </a:r>
            <a:r>
              <a:rPr lang="ru-RU" dirty="0" err="1"/>
              <a:t>ендемичният</a:t>
            </a:r>
            <a:r>
              <a:rPr lang="ru-RU" dirty="0"/>
              <a:t> район </a:t>
            </a:r>
            <a:r>
              <a:rPr lang="ru-RU" dirty="0" err="1"/>
              <a:t>обхваща</a:t>
            </a:r>
            <a:r>
              <a:rPr lang="ru-RU" dirty="0"/>
              <a:t> 77 села и 3 града (</a:t>
            </a:r>
            <a:r>
              <a:rPr lang="ru-RU" dirty="0">
                <a:solidFill>
                  <a:srgbClr val="FF0000"/>
                </a:solidFill>
              </a:rPr>
              <a:t>Монтана, </a:t>
            </a:r>
            <a:r>
              <a:rPr lang="ru-RU" dirty="0" err="1">
                <a:solidFill>
                  <a:srgbClr val="FF0000"/>
                </a:solidFill>
              </a:rPr>
              <a:t>Враца</a:t>
            </a:r>
            <a:r>
              <a:rPr lang="ru-RU" dirty="0">
                <a:solidFill>
                  <a:srgbClr val="FF0000"/>
                </a:solidFill>
              </a:rPr>
              <a:t> и Лом</a:t>
            </a:r>
            <a:r>
              <a:rPr lang="ru-RU" dirty="0"/>
              <a:t>) между </a:t>
            </a:r>
            <a:r>
              <a:rPr lang="ru-RU" dirty="0" err="1"/>
              <a:t>реките</a:t>
            </a:r>
            <a:r>
              <a:rPr lang="ru-RU" dirty="0"/>
              <a:t> Мали </a:t>
            </a:r>
            <a:r>
              <a:rPr lang="ru-RU" dirty="0" err="1"/>
              <a:t>Искър</a:t>
            </a:r>
            <a:r>
              <a:rPr lang="ru-RU" dirty="0"/>
              <a:t> и </a:t>
            </a:r>
            <a:r>
              <a:rPr lang="ru-RU" dirty="0" err="1"/>
              <a:t>Огоста</a:t>
            </a:r>
            <a:r>
              <a:rPr lang="ru-RU" dirty="0"/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275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545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Епидемиология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 </a:t>
            </a:r>
            <a:r>
              <a:rPr lang="ru-RU" dirty="0" err="1"/>
              <a:t>последните</a:t>
            </a:r>
            <a:r>
              <a:rPr lang="ru-RU" dirty="0"/>
              <a:t> 10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броят</a:t>
            </a:r>
            <a:r>
              <a:rPr lang="ru-RU" dirty="0"/>
              <a:t> на </a:t>
            </a:r>
            <a:r>
              <a:rPr lang="ru-RU" dirty="0" err="1"/>
              <a:t>болните</a:t>
            </a:r>
            <a:r>
              <a:rPr lang="ru-RU" dirty="0"/>
              <a:t> от </a:t>
            </a:r>
            <a:r>
              <a:rPr lang="ru-RU" dirty="0" err="1"/>
              <a:t>балканската</a:t>
            </a:r>
            <a:r>
              <a:rPr lang="ru-RU" dirty="0"/>
              <a:t> </a:t>
            </a:r>
            <a:r>
              <a:rPr lang="ru-RU" dirty="0" err="1"/>
              <a:t>ендемична</a:t>
            </a:r>
            <a:r>
              <a:rPr lang="ru-RU" dirty="0"/>
              <a:t> нефропатия </a:t>
            </a:r>
            <a:r>
              <a:rPr lang="ru-RU" dirty="0" err="1"/>
              <a:t>остава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постоянен или </a:t>
            </a:r>
            <a:r>
              <a:rPr lang="ru-RU" dirty="0" err="1">
                <a:solidFill>
                  <a:srgbClr val="FF0000"/>
                </a:solidFill>
              </a:rPr>
              <a:t>бавно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намалява</a:t>
            </a:r>
            <a:r>
              <a:rPr lang="ru-RU" dirty="0">
                <a:solidFill>
                  <a:srgbClr val="FF0000"/>
                </a:solidFill>
              </a:rPr>
              <a:t>. </a:t>
            </a:r>
          </a:p>
          <a:p>
            <a:r>
              <a:rPr lang="ru-RU" dirty="0" err="1"/>
              <a:t>Боледуват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по-често</a:t>
            </a:r>
            <a:r>
              <a:rPr lang="ru-RU" dirty="0">
                <a:solidFill>
                  <a:srgbClr val="FF0000"/>
                </a:solidFill>
              </a:rPr>
              <a:t> жени</a:t>
            </a:r>
            <a:r>
              <a:rPr lang="ru-RU" dirty="0"/>
              <a:t>. </a:t>
            </a:r>
            <a:r>
              <a:rPr lang="ru-RU" dirty="0" err="1"/>
              <a:t>Клинична</a:t>
            </a:r>
            <a:r>
              <a:rPr lang="ru-RU" dirty="0"/>
              <a:t> </a:t>
            </a:r>
            <a:r>
              <a:rPr lang="ru-RU" dirty="0" err="1"/>
              <a:t>изява</a:t>
            </a:r>
            <a:r>
              <a:rPr lang="ru-RU" dirty="0"/>
              <a:t> едва между 40-60 год </a:t>
            </a:r>
            <a:r>
              <a:rPr lang="ru-RU" dirty="0" err="1"/>
              <a:t>възраст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засегнатите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туморите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пикочните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пътища</a:t>
            </a:r>
            <a:r>
              <a:rPr lang="ru-RU" dirty="0"/>
              <a:t> се </a:t>
            </a:r>
            <a:r>
              <a:rPr lang="ru-RU" dirty="0" err="1"/>
              <a:t>срещат</a:t>
            </a:r>
            <a:r>
              <a:rPr lang="ru-RU" dirty="0"/>
              <a:t> </a:t>
            </a:r>
            <a:r>
              <a:rPr lang="ru-RU" dirty="0" err="1"/>
              <a:t>самостоятелно</a:t>
            </a:r>
            <a:r>
              <a:rPr lang="ru-RU" dirty="0"/>
              <a:t> около 100 </a:t>
            </a:r>
            <a:r>
              <a:rPr lang="ru-RU" dirty="0" err="1"/>
              <a:t>пъти</a:t>
            </a:r>
            <a:r>
              <a:rPr lang="ru-RU" dirty="0"/>
              <a:t> </a:t>
            </a:r>
            <a:r>
              <a:rPr lang="ru-RU" dirty="0" err="1"/>
              <a:t>по-често</a:t>
            </a:r>
            <a:r>
              <a:rPr lang="ru-RU" dirty="0"/>
              <a:t> </a:t>
            </a:r>
            <a:r>
              <a:rPr lang="ru-RU" dirty="0" err="1"/>
              <a:t>отколкото</a:t>
            </a:r>
            <a:r>
              <a:rPr lang="ru-RU" dirty="0"/>
              <a:t> в </a:t>
            </a:r>
            <a:r>
              <a:rPr lang="ru-RU" dirty="0" err="1"/>
              <a:t>незасегнатите</a:t>
            </a:r>
            <a:r>
              <a:rPr lang="ru-RU" dirty="0"/>
              <a:t>, а </a:t>
            </a:r>
            <a:r>
              <a:rPr lang="ru-RU" dirty="0">
                <a:solidFill>
                  <a:srgbClr val="FF0000"/>
                </a:solidFill>
              </a:rPr>
              <a:t>в 1/3 от </a:t>
            </a:r>
            <a:r>
              <a:rPr lang="ru-RU" dirty="0" err="1">
                <a:solidFill>
                  <a:srgbClr val="FF0000"/>
                </a:solidFill>
              </a:rPr>
              <a:t>случаите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комбинирани</a:t>
            </a:r>
            <a:r>
              <a:rPr lang="ru-RU" dirty="0">
                <a:solidFill>
                  <a:srgbClr val="FF0000"/>
                </a:solidFill>
              </a:rPr>
              <a:t> с </a:t>
            </a:r>
            <a:r>
              <a:rPr lang="ru-RU" dirty="0" err="1">
                <a:solidFill>
                  <a:srgbClr val="FF0000"/>
                </a:solidFill>
              </a:rPr>
              <a:t>балканската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ендемична</a:t>
            </a:r>
            <a:r>
              <a:rPr lang="ru-RU" dirty="0">
                <a:solidFill>
                  <a:srgbClr val="FF0000"/>
                </a:solidFill>
              </a:rPr>
              <a:t> нефропатия.</a:t>
            </a:r>
            <a:endParaRPr lang="bg-BG" dirty="0">
              <a:solidFill>
                <a:srgbClr val="FF0000"/>
              </a:solidFill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92822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Не е </a:t>
            </a:r>
            <a:r>
              <a:rPr lang="ru-RU" dirty="0" err="1"/>
              <a:t>изяснена</a:t>
            </a:r>
            <a:r>
              <a:rPr lang="ru-RU" dirty="0"/>
              <a:t>. </a:t>
            </a:r>
          </a:p>
          <a:p>
            <a:r>
              <a:rPr lang="ru-RU" dirty="0" err="1"/>
              <a:t>Съществуват</a:t>
            </a:r>
            <a:r>
              <a:rPr lang="ru-RU" dirty="0"/>
              <a:t> 3 </a:t>
            </a:r>
            <a:r>
              <a:rPr lang="ru-RU" dirty="0" err="1"/>
              <a:t>хипотези</a:t>
            </a:r>
            <a:r>
              <a:rPr lang="ru-RU" dirty="0"/>
              <a:t>:</a:t>
            </a:r>
          </a:p>
          <a:p>
            <a:pPr lvl="1"/>
            <a:r>
              <a:rPr lang="ru-RU" dirty="0">
                <a:solidFill>
                  <a:srgbClr val="FF0000"/>
                </a:solidFill>
              </a:rPr>
              <a:t>Токсична </a:t>
            </a:r>
            <a:r>
              <a:rPr lang="ru-RU" dirty="0"/>
              <a:t>- </a:t>
            </a:r>
            <a:r>
              <a:rPr lang="ru-RU" dirty="0" err="1"/>
              <a:t>заради</a:t>
            </a:r>
            <a:r>
              <a:rPr lang="ru-RU" dirty="0"/>
              <a:t> </a:t>
            </a:r>
            <a:r>
              <a:rPr lang="ru-RU" dirty="0" err="1"/>
              <a:t>микроелементи</a:t>
            </a:r>
            <a:r>
              <a:rPr lang="ru-RU" dirty="0"/>
              <a:t>: </a:t>
            </a:r>
            <a:r>
              <a:rPr lang="ru-RU" dirty="0" err="1"/>
              <a:t>манган</a:t>
            </a:r>
            <a:r>
              <a:rPr lang="ru-RU" dirty="0"/>
              <a:t>, кадмий, хром, олово, </a:t>
            </a:r>
            <a:r>
              <a:rPr lang="ru-RU" dirty="0" err="1"/>
              <a:t>алуминий</a:t>
            </a:r>
            <a:r>
              <a:rPr lang="ru-RU" dirty="0"/>
              <a:t>, мед и др.;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Инфекциозна</a:t>
            </a:r>
            <a:r>
              <a:rPr lang="ru-RU" dirty="0"/>
              <a:t> – </a:t>
            </a:r>
            <a:r>
              <a:rPr lang="ru-RU" dirty="0" err="1"/>
              <a:t>микотоксини</a:t>
            </a:r>
            <a:r>
              <a:rPr lang="ru-RU" dirty="0"/>
              <a:t>, </a:t>
            </a:r>
            <a:r>
              <a:rPr lang="ru-RU" dirty="0" err="1"/>
              <a:t>изолирани</a:t>
            </a:r>
            <a:r>
              <a:rPr lang="ru-RU" dirty="0"/>
              <a:t> от </a:t>
            </a:r>
            <a:r>
              <a:rPr lang="ru-RU" dirty="0" err="1"/>
              <a:t>зърнените</a:t>
            </a:r>
            <a:r>
              <a:rPr lang="ru-RU" dirty="0"/>
              <a:t> храни (</a:t>
            </a:r>
            <a:r>
              <a:rPr lang="ru-RU" dirty="0" err="1"/>
              <a:t>аристохолова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и </a:t>
            </a:r>
            <a:r>
              <a:rPr lang="ru-RU" dirty="0" err="1"/>
              <a:t>охратоксин</a:t>
            </a:r>
            <a:r>
              <a:rPr lang="ru-RU" dirty="0"/>
              <a:t> А, </a:t>
            </a:r>
            <a:r>
              <a:rPr lang="ru-RU" dirty="0" err="1"/>
              <a:t>доказани</a:t>
            </a:r>
            <a:r>
              <a:rPr lang="ru-RU" dirty="0"/>
              <a:t> </a:t>
            </a:r>
            <a:r>
              <a:rPr lang="ru-RU" dirty="0" err="1"/>
              <a:t>нефротоксини</a:t>
            </a:r>
            <a:r>
              <a:rPr lang="ru-RU" dirty="0"/>
              <a:t> с висок канцерогенен потенциал) или </a:t>
            </a:r>
            <a:r>
              <a:rPr lang="ru-RU" dirty="0" err="1"/>
              <a:t>бавноразвиващи</a:t>
            </a:r>
            <a:r>
              <a:rPr lang="ru-RU" dirty="0"/>
              <a:t> се </a:t>
            </a:r>
            <a:r>
              <a:rPr lang="ru-RU" dirty="0" err="1"/>
              <a:t>вируси</a:t>
            </a:r>
            <a:r>
              <a:rPr lang="ru-RU" dirty="0"/>
              <a:t> (</a:t>
            </a:r>
            <a:r>
              <a:rPr lang="ru-RU" dirty="0" err="1"/>
              <a:t>Corona</a:t>
            </a:r>
            <a:r>
              <a:rPr lang="ru-RU" dirty="0"/>
              <a:t>), </a:t>
            </a:r>
            <a:r>
              <a:rPr lang="ru-RU" dirty="0" err="1"/>
              <a:t>пичиняващи</a:t>
            </a:r>
            <a:r>
              <a:rPr lang="ru-RU" dirty="0"/>
              <a:t> </a:t>
            </a:r>
            <a:r>
              <a:rPr lang="ru-RU" dirty="0" err="1"/>
              <a:t>генетични</a:t>
            </a:r>
            <a:r>
              <a:rPr lang="ru-RU" dirty="0"/>
              <a:t> мутации;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Генетична</a:t>
            </a:r>
            <a:r>
              <a:rPr lang="ru-RU" dirty="0"/>
              <a:t> – при </a:t>
            </a:r>
            <a:r>
              <a:rPr lang="ru-RU" dirty="0" err="1"/>
              <a:t>болни</a:t>
            </a:r>
            <a:r>
              <a:rPr lang="ru-RU" dirty="0"/>
              <a:t> и </a:t>
            </a:r>
            <a:r>
              <a:rPr lang="ru-RU" dirty="0" err="1"/>
              <a:t>техни</a:t>
            </a:r>
            <a:r>
              <a:rPr lang="ru-RU" dirty="0"/>
              <a:t> </a:t>
            </a:r>
            <a:r>
              <a:rPr lang="ru-RU" dirty="0" err="1"/>
              <a:t>родственици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доказани</a:t>
            </a:r>
            <a:r>
              <a:rPr lang="ru-RU" dirty="0"/>
              <a:t> </a:t>
            </a:r>
            <a:r>
              <a:rPr lang="ru-RU" dirty="0" err="1"/>
              <a:t>хромозомни</a:t>
            </a:r>
            <a:r>
              <a:rPr lang="ru-RU" dirty="0"/>
              <a:t> </a:t>
            </a:r>
            <a:r>
              <a:rPr lang="ru-RU" dirty="0" err="1"/>
              <a:t>аберации</a:t>
            </a:r>
            <a:r>
              <a:rPr lang="ru-RU" dirty="0"/>
              <a:t>.</a:t>
            </a:r>
          </a:p>
          <a:p>
            <a:pPr marL="457200" lvl="1" indent="0">
              <a:buNone/>
            </a:pPr>
            <a:endParaRPr lang="ru-RU" dirty="0"/>
          </a:p>
          <a:p>
            <a:r>
              <a:rPr lang="ru-RU" dirty="0" err="1"/>
              <a:t>Подчертан</a:t>
            </a:r>
            <a:r>
              <a:rPr lang="ru-RU" dirty="0"/>
              <a:t> </a:t>
            </a:r>
            <a:r>
              <a:rPr lang="ru-RU" dirty="0" err="1"/>
              <a:t>фамилен</a:t>
            </a:r>
            <a:r>
              <a:rPr lang="ru-RU" dirty="0"/>
              <a:t> характер. </a:t>
            </a:r>
            <a:r>
              <a:rPr lang="ru-RU" dirty="0" err="1"/>
              <a:t>Младежи</a:t>
            </a:r>
            <a:r>
              <a:rPr lang="ru-RU" dirty="0"/>
              <a:t>, </a:t>
            </a:r>
            <a:r>
              <a:rPr lang="ru-RU" dirty="0" err="1"/>
              <a:t>емигрирали</a:t>
            </a:r>
            <a:r>
              <a:rPr lang="ru-RU" dirty="0"/>
              <a:t> от района, </a:t>
            </a:r>
            <a:r>
              <a:rPr lang="ru-RU" dirty="0" err="1"/>
              <a:t>по-късно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заболяват</a:t>
            </a:r>
            <a:r>
              <a:rPr lang="ru-RU" dirty="0"/>
              <a:t>. </a:t>
            </a:r>
            <a:r>
              <a:rPr lang="ru-RU" dirty="0" err="1"/>
              <a:t>Предполага</a:t>
            </a:r>
            <a:r>
              <a:rPr lang="ru-RU" dirty="0"/>
              <a:t> се, че се </a:t>
            </a:r>
            <a:r>
              <a:rPr lang="ru-RU" dirty="0" err="1"/>
              <a:t>касае</a:t>
            </a:r>
            <a:r>
              <a:rPr lang="ru-RU" dirty="0"/>
              <a:t> за </a:t>
            </a:r>
            <a:r>
              <a:rPr lang="ru-RU" dirty="0" err="1"/>
              <a:t>наследствено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от </a:t>
            </a:r>
            <a:r>
              <a:rPr lang="ru-RU" dirty="0" err="1"/>
              <a:t>автозомно</a:t>
            </a:r>
            <a:r>
              <a:rPr lang="ru-RU" dirty="0"/>
              <a:t>-доминантен тип с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пенетратност</a:t>
            </a:r>
            <a:r>
              <a:rPr lang="ru-RU" dirty="0"/>
              <a:t> и </a:t>
            </a:r>
            <a:r>
              <a:rPr lang="ru-RU" dirty="0" err="1"/>
              <a:t>експресивност</a:t>
            </a:r>
            <a:r>
              <a:rPr lang="ru-RU" dirty="0"/>
              <a:t> на </a:t>
            </a:r>
            <a:r>
              <a:rPr lang="ru-RU" dirty="0" err="1"/>
              <a:t>болестния</a:t>
            </a:r>
            <a:r>
              <a:rPr lang="ru-RU" dirty="0"/>
              <a:t> ген (</a:t>
            </a:r>
            <a:r>
              <a:rPr lang="ru-RU" dirty="0" err="1"/>
              <a:t>установен</a:t>
            </a:r>
            <a:r>
              <a:rPr lang="ru-RU" dirty="0"/>
              <a:t> е </a:t>
            </a:r>
            <a:r>
              <a:rPr lang="ru-RU" dirty="0" err="1"/>
              <a:t>хромозомен</a:t>
            </a:r>
            <a:r>
              <a:rPr lang="ru-RU" dirty="0"/>
              <a:t> маркер). </a:t>
            </a:r>
            <a:r>
              <a:rPr lang="ru-RU" dirty="0" err="1"/>
              <a:t>Външните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</a:t>
            </a:r>
            <a:r>
              <a:rPr lang="ru-RU" dirty="0" err="1"/>
              <a:t>играят</a:t>
            </a:r>
            <a:r>
              <a:rPr lang="ru-RU" dirty="0"/>
              <a:t> роля на </a:t>
            </a:r>
            <a:r>
              <a:rPr lang="ru-RU" dirty="0" err="1"/>
              <a:t>отключващ</a:t>
            </a:r>
            <a:r>
              <a:rPr lang="ru-RU" dirty="0"/>
              <a:t> фактор.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58280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Патогенеза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485740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Вероятно, при </a:t>
            </a:r>
            <a:r>
              <a:rPr lang="ru-RU" dirty="0" err="1"/>
              <a:t>налична</a:t>
            </a:r>
            <a:r>
              <a:rPr lang="ru-RU" dirty="0"/>
              <a:t> </a:t>
            </a:r>
            <a:r>
              <a:rPr lang="ru-RU" dirty="0" err="1"/>
              <a:t>генетична</a:t>
            </a:r>
            <a:r>
              <a:rPr lang="ru-RU" dirty="0"/>
              <a:t> </a:t>
            </a:r>
            <a:r>
              <a:rPr lang="ru-RU" dirty="0" err="1"/>
              <a:t>предиспозиция</a:t>
            </a:r>
            <a:r>
              <a:rPr lang="ru-RU" dirty="0"/>
              <a:t>, </a:t>
            </a:r>
            <a:r>
              <a:rPr lang="ru-RU" dirty="0" err="1"/>
              <a:t>токсичните</a:t>
            </a:r>
            <a:r>
              <a:rPr lang="ru-RU" dirty="0"/>
              <a:t> вещества </a:t>
            </a:r>
            <a:r>
              <a:rPr lang="ru-RU" dirty="0" err="1"/>
              <a:t>увреждат</a:t>
            </a:r>
            <a:r>
              <a:rPr lang="ru-RU" dirty="0"/>
              <a:t> </a:t>
            </a:r>
            <a:r>
              <a:rPr lang="ru-RU" dirty="0" err="1"/>
              <a:t>бъбречните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всичко</a:t>
            </a:r>
            <a:r>
              <a:rPr lang="ru-RU" dirty="0"/>
              <a:t> – </a:t>
            </a:r>
            <a:r>
              <a:rPr lang="ru-RU" dirty="0" err="1"/>
              <a:t>проксималните</a:t>
            </a:r>
            <a:r>
              <a:rPr lang="ru-RU" dirty="0"/>
              <a:t> </a:t>
            </a:r>
            <a:r>
              <a:rPr lang="ru-RU" dirty="0" err="1"/>
              <a:t>тубули</a:t>
            </a:r>
            <a:r>
              <a:rPr lang="ru-RU" dirty="0"/>
              <a:t> и </a:t>
            </a:r>
            <a:r>
              <a:rPr lang="ru-RU" dirty="0" err="1"/>
              <a:t>тяхната</a:t>
            </a:r>
            <a:r>
              <a:rPr lang="ru-RU" dirty="0"/>
              <a:t> функция,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стават</a:t>
            </a:r>
            <a:r>
              <a:rPr lang="ru-RU" dirty="0"/>
              <a:t> причина за </a:t>
            </a:r>
            <a:r>
              <a:rPr lang="ru-RU" dirty="0" err="1"/>
              <a:t>неоплазми</a:t>
            </a:r>
            <a:r>
              <a:rPr lang="ru-RU" dirty="0"/>
              <a:t> на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400" dirty="0" err="1"/>
              <a:t>Патоанатомия</a:t>
            </a:r>
            <a:endParaRPr lang="ru-RU" sz="4400" dirty="0"/>
          </a:p>
          <a:p>
            <a:pPr algn="just"/>
            <a:r>
              <a:rPr lang="ru-RU" dirty="0"/>
              <a:t>Огнища от </a:t>
            </a:r>
            <a:r>
              <a:rPr lang="ru-RU" dirty="0" err="1"/>
              <a:t>тубулно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и </a:t>
            </a:r>
            <a:r>
              <a:rPr lang="ru-RU" dirty="0" err="1"/>
              <a:t>интерстициална</a:t>
            </a:r>
            <a:r>
              <a:rPr lang="ru-RU" dirty="0"/>
              <a:t> фиброза, </a:t>
            </a:r>
            <a:r>
              <a:rPr lang="ru-RU" dirty="0" err="1"/>
              <a:t>предимно</a:t>
            </a:r>
            <a:r>
              <a:rPr lang="ru-RU" dirty="0"/>
              <a:t> в </a:t>
            </a:r>
            <a:r>
              <a:rPr lang="ru-RU" dirty="0" err="1"/>
              <a:t>бъбречната</a:t>
            </a:r>
            <a:r>
              <a:rPr lang="ru-RU" dirty="0"/>
              <a:t> кора.</a:t>
            </a:r>
          </a:p>
          <a:p>
            <a:pPr algn="just"/>
            <a:r>
              <a:rPr lang="ru-RU" dirty="0"/>
              <a:t>В </a:t>
            </a:r>
            <a:r>
              <a:rPr lang="ru-RU" dirty="0" err="1"/>
              <a:t>крайния</a:t>
            </a:r>
            <a:r>
              <a:rPr lang="ru-RU" dirty="0"/>
              <a:t> стадий – </a:t>
            </a:r>
            <a:r>
              <a:rPr lang="ru-RU" dirty="0" err="1"/>
              <a:t>дифузно</a:t>
            </a:r>
            <a:r>
              <a:rPr lang="ru-RU" dirty="0"/>
              <a:t> </a:t>
            </a:r>
            <a:r>
              <a:rPr lang="ru-RU" dirty="0" err="1"/>
              <a:t>склерозирала</a:t>
            </a:r>
            <a:r>
              <a:rPr lang="ru-RU" dirty="0"/>
              <a:t> </a:t>
            </a:r>
            <a:r>
              <a:rPr lang="ru-RU" dirty="0" err="1"/>
              <a:t>тънка</a:t>
            </a:r>
            <a:r>
              <a:rPr lang="ru-RU" dirty="0"/>
              <a:t> кора.</a:t>
            </a:r>
          </a:p>
          <a:p>
            <a:pPr algn="just"/>
            <a:r>
              <a:rPr lang="ru-RU" dirty="0"/>
              <a:t>Сред </a:t>
            </a:r>
            <a:r>
              <a:rPr lang="ru-RU" dirty="0" err="1"/>
              <a:t>съединителната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не се </a:t>
            </a:r>
            <a:r>
              <a:rPr lang="ru-RU" dirty="0" err="1"/>
              <a:t>откриват</a:t>
            </a:r>
            <a:r>
              <a:rPr lang="ru-RU" dirty="0"/>
              <a:t> </a:t>
            </a:r>
            <a:r>
              <a:rPr lang="ru-RU" dirty="0" err="1"/>
              <a:t>каналчета</a:t>
            </a:r>
            <a:r>
              <a:rPr lang="ru-RU" dirty="0"/>
              <a:t>, а </a:t>
            </a:r>
            <a:r>
              <a:rPr lang="ru-RU" dirty="0" err="1"/>
              <a:t>гломерулите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изцяло</a:t>
            </a:r>
            <a:r>
              <a:rPr lang="ru-RU" dirty="0"/>
              <a:t> </a:t>
            </a:r>
            <a:r>
              <a:rPr lang="ru-RU" dirty="0" err="1"/>
              <a:t>хиалинизирани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Независимо от </a:t>
            </a:r>
            <a:r>
              <a:rPr lang="ru-RU" dirty="0" err="1"/>
              <a:t>тежестта</a:t>
            </a:r>
            <a:r>
              <a:rPr lang="ru-RU" dirty="0"/>
              <a:t> на </a:t>
            </a:r>
            <a:r>
              <a:rPr lang="ru-RU" dirty="0" err="1"/>
              <a:t>пораженията</a:t>
            </a:r>
            <a:r>
              <a:rPr lang="ru-RU" dirty="0"/>
              <a:t>, </a:t>
            </a:r>
            <a:r>
              <a:rPr lang="ru-RU" dirty="0" err="1"/>
              <a:t>интерстициалните</a:t>
            </a:r>
            <a:r>
              <a:rPr lang="ru-RU" dirty="0"/>
              <a:t> </a:t>
            </a:r>
            <a:r>
              <a:rPr lang="ru-RU" dirty="0" err="1"/>
              <a:t>лимфоидни</a:t>
            </a:r>
            <a:r>
              <a:rPr lang="ru-RU" dirty="0"/>
              <a:t> </a:t>
            </a:r>
            <a:r>
              <a:rPr lang="ru-RU" dirty="0" err="1"/>
              <a:t>инфилтрати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оскъдни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Бъбреците</a:t>
            </a:r>
            <a:r>
              <a:rPr lang="ru-RU" dirty="0"/>
              <a:t> </a:t>
            </a:r>
            <a:r>
              <a:rPr lang="ru-RU" dirty="0" err="1"/>
              <a:t>достигат</a:t>
            </a:r>
            <a:r>
              <a:rPr lang="ru-RU" dirty="0"/>
              <a:t> много малки </a:t>
            </a:r>
            <a:r>
              <a:rPr lang="ru-RU" dirty="0" err="1"/>
              <a:t>размери</a:t>
            </a:r>
            <a:r>
              <a:rPr lang="ru-RU" dirty="0"/>
              <a:t>.</a:t>
            </a: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31613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Отпадналост</a:t>
            </a:r>
            <a:r>
              <a:rPr lang="ru-RU" dirty="0"/>
              <a:t>, </a:t>
            </a:r>
            <a:r>
              <a:rPr lang="ru-RU" dirty="0" err="1"/>
              <a:t>безапетитие</a:t>
            </a:r>
            <a:r>
              <a:rPr lang="ru-RU" dirty="0"/>
              <a:t>, </a:t>
            </a:r>
            <a:r>
              <a:rPr lang="ru-RU" dirty="0" err="1"/>
              <a:t>главоболие</a:t>
            </a:r>
            <a:r>
              <a:rPr lang="ru-RU" dirty="0"/>
              <a:t>. </a:t>
            </a:r>
          </a:p>
          <a:p>
            <a:r>
              <a:rPr lang="ru-RU" dirty="0" err="1"/>
              <a:t>Подчертана</a:t>
            </a:r>
            <a:r>
              <a:rPr lang="ru-RU" dirty="0"/>
              <a:t> </a:t>
            </a:r>
            <a:r>
              <a:rPr lang="ru-RU" dirty="0" err="1"/>
              <a:t>бледност</a:t>
            </a:r>
            <a:r>
              <a:rPr lang="ru-RU" dirty="0"/>
              <a:t>, </a:t>
            </a:r>
            <a:r>
              <a:rPr lang="ru-RU" dirty="0" err="1"/>
              <a:t>бакърен</a:t>
            </a:r>
            <a:r>
              <a:rPr lang="ru-RU" dirty="0"/>
              <a:t> </a:t>
            </a:r>
            <a:r>
              <a:rPr lang="ru-RU" dirty="0" err="1"/>
              <a:t>оттенък</a:t>
            </a:r>
            <a:r>
              <a:rPr lang="ru-RU" dirty="0"/>
              <a:t> на </a:t>
            </a:r>
            <a:r>
              <a:rPr lang="ru-RU" dirty="0" err="1"/>
              <a:t>кожата</a:t>
            </a:r>
            <a:r>
              <a:rPr lang="ru-RU" dirty="0"/>
              <a:t>, </a:t>
            </a:r>
            <a:r>
              <a:rPr lang="ru-RU" dirty="0" err="1"/>
              <a:t>ксантохромия</a:t>
            </a:r>
            <a:r>
              <a:rPr lang="ru-RU" dirty="0"/>
              <a:t> на </a:t>
            </a:r>
            <a:r>
              <a:rPr lang="ru-RU" dirty="0" err="1"/>
              <a:t>дланите</a:t>
            </a:r>
            <a:r>
              <a:rPr lang="ru-RU" dirty="0"/>
              <a:t> и </a:t>
            </a:r>
            <a:r>
              <a:rPr lang="ru-RU" dirty="0" err="1"/>
              <a:t>ходилата</a:t>
            </a:r>
            <a:r>
              <a:rPr lang="ru-RU" dirty="0"/>
              <a:t>. </a:t>
            </a:r>
          </a:p>
          <a:p>
            <a:r>
              <a:rPr lang="ru-RU" dirty="0" err="1"/>
              <a:t>Бавно</a:t>
            </a:r>
            <a:r>
              <a:rPr lang="ru-RU" dirty="0"/>
              <a:t> развитие на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тумори</a:t>
            </a:r>
            <a:r>
              <a:rPr lang="ru-RU" dirty="0"/>
              <a:t> на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- </a:t>
            </a:r>
            <a:r>
              <a:rPr lang="ru-RU" dirty="0" err="1"/>
              <a:t>изява</a:t>
            </a:r>
            <a:r>
              <a:rPr lang="ru-RU" dirty="0"/>
              <a:t> на </a:t>
            </a:r>
            <a:r>
              <a:rPr lang="ru-RU" dirty="0" err="1"/>
              <a:t>макроскопска</a:t>
            </a:r>
            <a:r>
              <a:rPr lang="ru-RU" dirty="0"/>
              <a:t> </a:t>
            </a:r>
            <a:r>
              <a:rPr lang="ru-RU" dirty="0" err="1"/>
              <a:t>хематурия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88454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416824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80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Лабораторни стигми на болестта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Нискостепенна</a:t>
            </a:r>
            <a:r>
              <a:rPr lang="ru-RU" dirty="0"/>
              <a:t> </a:t>
            </a:r>
            <a:r>
              <a:rPr lang="ru-RU" dirty="0" err="1"/>
              <a:t>тубулна</a:t>
            </a:r>
            <a:r>
              <a:rPr lang="ru-RU" dirty="0"/>
              <a:t> протеинурия, </a:t>
            </a:r>
            <a:r>
              <a:rPr lang="ru-RU" dirty="0" err="1"/>
              <a:t>съдържаща</a:t>
            </a:r>
            <a:r>
              <a:rPr lang="ru-RU" dirty="0"/>
              <a:t> b2-микроглобулин и α1-микроглобулин. </a:t>
            </a:r>
          </a:p>
          <a:p>
            <a:r>
              <a:rPr lang="ru-RU" dirty="0" err="1"/>
              <a:t>Аминоацидурия</a:t>
            </a:r>
            <a:r>
              <a:rPr lang="ru-RU" dirty="0"/>
              <a:t> (</a:t>
            </a:r>
            <a:r>
              <a:rPr lang="ru-RU" dirty="0" err="1"/>
              <a:t>повишено</a:t>
            </a:r>
            <a:r>
              <a:rPr lang="ru-RU" dirty="0"/>
              <a:t> количество на </a:t>
            </a:r>
            <a:r>
              <a:rPr lang="ru-RU" dirty="0" err="1"/>
              <a:t>аминокиселини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), </a:t>
            </a:r>
            <a:r>
              <a:rPr lang="ru-RU" dirty="0" err="1"/>
              <a:t>глюкозурия</a:t>
            </a:r>
            <a:r>
              <a:rPr lang="ru-RU" dirty="0"/>
              <a:t> (глюкоза в </a:t>
            </a:r>
            <a:r>
              <a:rPr lang="ru-RU" dirty="0" err="1"/>
              <a:t>урината</a:t>
            </a:r>
            <a:r>
              <a:rPr lang="ru-RU" dirty="0"/>
              <a:t>). </a:t>
            </a:r>
          </a:p>
          <a:p>
            <a:r>
              <a:rPr lang="ru-RU" dirty="0"/>
              <a:t>Нарушена </a:t>
            </a:r>
            <a:r>
              <a:rPr lang="ru-RU" dirty="0" err="1"/>
              <a:t>концентрационна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57901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Допълнителни промени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Нормоцитна</a:t>
            </a:r>
            <a:r>
              <a:rPr lang="ru-RU" dirty="0"/>
              <a:t> </a:t>
            </a:r>
            <a:r>
              <a:rPr lang="ru-RU" dirty="0" err="1"/>
              <a:t>нормохромна</a:t>
            </a:r>
            <a:r>
              <a:rPr lang="ru-RU" dirty="0"/>
              <a:t> анемия, </a:t>
            </a:r>
            <a:r>
              <a:rPr lang="ru-RU" dirty="0" err="1"/>
              <a:t>дължаща</a:t>
            </a:r>
            <a:r>
              <a:rPr lang="ru-RU" dirty="0"/>
              <a:t> се на ранен дефицит на </a:t>
            </a:r>
            <a:r>
              <a:rPr lang="ru-RU" dirty="0" err="1"/>
              <a:t>еритропоетин</a:t>
            </a:r>
            <a:r>
              <a:rPr lang="ru-RU" dirty="0"/>
              <a:t>. </a:t>
            </a:r>
          </a:p>
          <a:p>
            <a:r>
              <a:rPr lang="ru-RU" dirty="0" err="1"/>
              <a:t>Повишена</a:t>
            </a:r>
            <a:r>
              <a:rPr lang="ru-RU" dirty="0"/>
              <a:t> СУЕ. </a:t>
            </a:r>
          </a:p>
          <a:p>
            <a:r>
              <a:rPr lang="ru-RU" dirty="0" err="1"/>
              <a:t>Дизаминоацидемия</a:t>
            </a:r>
            <a:r>
              <a:rPr lang="ru-RU" dirty="0"/>
              <a:t> (увеличение на </a:t>
            </a:r>
            <a:r>
              <a:rPr lang="ru-RU" dirty="0" err="1"/>
              <a:t>аланин</a:t>
            </a:r>
            <a:r>
              <a:rPr lang="ru-RU" dirty="0"/>
              <a:t>, </a:t>
            </a:r>
            <a:r>
              <a:rPr lang="ru-RU" dirty="0" err="1"/>
              <a:t>пролин</a:t>
            </a:r>
            <a:r>
              <a:rPr lang="ru-RU" dirty="0"/>
              <a:t>, глицин и </a:t>
            </a:r>
            <a:r>
              <a:rPr lang="ru-RU" dirty="0" err="1"/>
              <a:t>др</a:t>
            </a:r>
            <a:r>
              <a:rPr lang="ru-RU" dirty="0"/>
              <a:t>).</a:t>
            </a:r>
          </a:p>
          <a:p>
            <a:r>
              <a:rPr lang="ru-RU" dirty="0" err="1"/>
              <a:t>Прогресивно</a:t>
            </a:r>
            <a:r>
              <a:rPr lang="ru-RU" dirty="0"/>
              <a:t>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креатинина</a:t>
            </a:r>
            <a:r>
              <a:rPr lang="ru-RU" dirty="0"/>
              <a:t>, </a:t>
            </a:r>
            <a:r>
              <a:rPr lang="ru-RU" dirty="0" err="1"/>
              <a:t>по-значително</a:t>
            </a:r>
            <a:r>
              <a:rPr lang="ru-RU" dirty="0"/>
              <a:t>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уреята</a:t>
            </a:r>
            <a:r>
              <a:rPr lang="ru-RU" dirty="0"/>
              <a:t>, </a:t>
            </a:r>
            <a:r>
              <a:rPr lang="ru-RU" dirty="0" err="1"/>
              <a:t>ранна</a:t>
            </a:r>
            <a:r>
              <a:rPr lang="ru-RU" dirty="0"/>
              <a:t> </a:t>
            </a:r>
            <a:r>
              <a:rPr lang="ru-RU" dirty="0" err="1"/>
              <a:t>метаболитна</a:t>
            </a:r>
            <a:r>
              <a:rPr lang="ru-RU" dirty="0"/>
              <a:t> ацидоза в хода на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бъбречба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r>
              <a:rPr lang="ru-RU" dirty="0" err="1"/>
              <a:t>Абдоминална</a:t>
            </a:r>
            <a:r>
              <a:rPr lang="ru-RU" dirty="0"/>
              <a:t> </a:t>
            </a:r>
            <a:r>
              <a:rPr lang="ru-RU" dirty="0" err="1"/>
              <a:t>ехография</a:t>
            </a:r>
            <a:r>
              <a:rPr lang="ru-RU" dirty="0"/>
              <a:t>: </a:t>
            </a:r>
            <a:r>
              <a:rPr lang="ru-RU" dirty="0" err="1"/>
              <a:t>силно</a:t>
            </a:r>
            <a:r>
              <a:rPr lang="ru-RU" dirty="0"/>
              <a:t> </a:t>
            </a:r>
            <a:r>
              <a:rPr lang="ru-RU" dirty="0" err="1"/>
              <a:t>намалени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</a:t>
            </a:r>
            <a:r>
              <a:rPr lang="ru-RU" dirty="0" err="1"/>
              <a:t>двустранно</a:t>
            </a:r>
            <a:r>
              <a:rPr lang="ru-RU" dirty="0"/>
              <a:t> (до 6-7 </a:t>
            </a:r>
            <a:r>
              <a:rPr lang="ru-RU" dirty="0" err="1"/>
              <a:t>cm</a:t>
            </a:r>
            <a:r>
              <a:rPr lang="ru-RU" dirty="0"/>
              <a:t>),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ехогенност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4363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Поставяне на 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Ендемичен</a:t>
            </a:r>
            <a:r>
              <a:rPr lang="ru-RU" dirty="0"/>
              <a:t> характер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</a:t>
            </a:r>
            <a:r>
              <a:rPr lang="ru-RU" dirty="0" err="1"/>
              <a:t>определени</a:t>
            </a:r>
            <a:r>
              <a:rPr lang="ru-RU" dirty="0"/>
              <a:t> фамилии в </a:t>
            </a:r>
            <a:r>
              <a:rPr lang="ru-RU" dirty="0" err="1"/>
              <a:t>съответните</a:t>
            </a:r>
            <a:r>
              <a:rPr lang="ru-RU" dirty="0"/>
              <a:t> </a:t>
            </a:r>
            <a:r>
              <a:rPr lang="ru-RU" dirty="0" err="1"/>
              <a:t>географски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. </a:t>
            </a:r>
          </a:p>
          <a:p>
            <a:r>
              <a:rPr lang="ru-RU" dirty="0"/>
              <a:t>Характерна </a:t>
            </a:r>
            <a:r>
              <a:rPr lang="ru-RU" dirty="0" err="1"/>
              <a:t>клинична</a:t>
            </a:r>
            <a:r>
              <a:rPr lang="ru-RU" dirty="0"/>
              <a:t> картина, </a:t>
            </a:r>
            <a:r>
              <a:rPr lang="ru-RU" dirty="0" err="1"/>
              <a:t>твърде</a:t>
            </a:r>
            <a:r>
              <a:rPr lang="ru-RU" dirty="0"/>
              <a:t> малки </a:t>
            </a:r>
            <a:r>
              <a:rPr lang="ru-RU" dirty="0" err="1"/>
              <a:t>бъбреци</a:t>
            </a:r>
            <a:r>
              <a:rPr lang="ru-RU" dirty="0"/>
              <a:t>, </a:t>
            </a:r>
            <a:r>
              <a:rPr lang="ru-RU" dirty="0" err="1"/>
              <a:t>съчетание</a:t>
            </a:r>
            <a:r>
              <a:rPr lang="ru-RU" dirty="0"/>
              <a:t> с Ту на </a:t>
            </a:r>
            <a:r>
              <a:rPr lang="ru-RU" dirty="0" err="1"/>
              <a:t>отделителната</a:t>
            </a:r>
            <a:r>
              <a:rPr lang="ru-RU" dirty="0"/>
              <a:t> с-</a:t>
            </a:r>
            <a:r>
              <a:rPr lang="ru-RU" dirty="0" err="1"/>
              <a:t>ма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dirty="0" err="1"/>
              <a:t>Пункционна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биопсия - в </a:t>
            </a:r>
            <a:r>
              <a:rPr lang="ru-RU" dirty="0" err="1"/>
              <a:t>началните</a:t>
            </a:r>
            <a:r>
              <a:rPr lang="ru-RU" dirty="0"/>
              <a:t> стадии.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51856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Диференциална 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хронични</a:t>
            </a:r>
            <a:r>
              <a:rPr lang="ru-RU" dirty="0"/>
              <a:t> </a:t>
            </a:r>
            <a:r>
              <a:rPr lang="ru-RU" dirty="0" err="1"/>
              <a:t>тубулоинтерстициални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(</a:t>
            </a:r>
            <a:r>
              <a:rPr lang="ru-RU" dirty="0" err="1"/>
              <a:t>аналгетична</a:t>
            </a:r>
            <a:r>
              <a:rPr lang="ru-RU" dirty="0"/>
              <a:t> нефропатия, нефропатия от </a:t>
            </a:r>
            <a:r>
              <a:rPr lang="ru-RU" dirty="0" err="1"/>
              <a:t>китайски</a:t>
            </a:r>
            <a:r>
              <a:rPr lang="ru-RU" dirty="0"/>
              <a:t> чай и др.).</a:t>
            </a:r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r>
              <a:rPr lang="ru-RU" sz="4400" dirty="0"/>
              <a:t>Профилактика</a:t>
            </a:r>
          </a:p>
          <a:p>
            <a:pPr marL="0" indent="0" algn="ctr">
              <a:buNone/>
            </a:pPr>
            <a:r>
              <a:rPr lang="ru-RU" dirty="0" err="1"/>
              <a:t>Диспансерен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 </a:t>
            </a:r>
            <a:r>
              <a:rPr lang="ru-RU" dirty="0" err="1"/>
              <a:t>членовете</a:t>
            </a:r>
            <a:r>
              <a:rPr lang="ru-RU" dirty="0"/>
              <a:t> на </a:t>
            </a:r>
            <a:r>
              <a:rPr lang="ru-RU" dirty="0" err="1"/>
              <a:t>засегнатите</a:t>
            </a:r>
            <a:r>
              <a:rPr lang="ru-RU" dirty="0"/>
              <a:t> фамилии. </a:t>
            </a:r>
            <a:r>
              <a:rPr lang="ru-RU" dirty="0" err="1"/>
              <a:t>Хранене</a:t>
            </a:r>
            <a:r>
              <a:rPr lang="ru-RU" dirty="0"/>
              <a:t> с </a:t>
            </a:r>
            <a:r>
              <a:rPr lang="ru-RU" dirty="0" err="1"/>
              <a:t>индустриално</a:t>
            </a:r>
            <a:r>
              <a:rPr lang="ru-RU" dirty="0"/>
              <a:t>, а не с </a:t>
            </a:r>
            <a:r>
              <a:rPr lang="ru-RU" dirty="0" err="1"/>
              <a:t>домашно</a:t>
            </a:r>
            <a:r>
              <a:rPr lang="ru-RU" dirty="0"/>
              <a:t> </a:t>
            </a:r>
            <a:r>
              <a:rPr lang="ru-RU" dirty="0" err="1"/>
              <a:t>отглеждани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. </a:t>
            </a:r>
            <a:r>
              <a:rPr lang="ru-RU" dirty="0" err="1"/>
              <a:t>Изселване</a:t>
            </a:r>
            <a:r>
              <a:rPr lang="ru-RU" dirty="0"/>
              <a:t> на </a:t>
            </a:r>
            <a:r>
              <a:rPr lang="ru-RU" dirty="0" err="1"/>
              <a:t>жителите</a:t>
            </a:r>
            <a:r>
              <a:rPr lang="ru-RU" dirty="0"/>
              <a:t> от </a:t>
            </a:r>
            <a:r>
              <a:rPr lang="ru-RU" dirty="0" err="1"/>
              <a:t>ендемичните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55285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/>
              <a:t>Лечение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Симптоматично лечение на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лечение на </a:t>
            </a:r>
            <a:r>
              <a:rPr lang="ru-RU" dirty="0" err="1"/>
              <a:t>анемията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средства, </a:t>
            </a:r>
            <a:r>
              <a:rPr lang="ru-RU" dirty="0" err="1"/>
              <a:t>стимулиращи</a:t>
            </a:r>
            <a:r>
              <a:rPr lang="ru-RU" dirty="0"/>
              <a:t> </a:t>
            </a:r>
            <a:r>
              <a:rPr lang="ru-RU" dirty="0" err="1"/>
              <a:t>еритропоезата</a:t>
            </a:r>
            <a:r>
              <a:rPr lang="ru-RU" dirty="0"/>
              <a:t> (ССЕ). </a:t>
            </a:r>
          </a:p>
          <a:p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обичайно</a:t>
            </a:r>
            <a:r>
              <a:rPr lang="ru-RU" dirty="0"/>
              <a:t> </a:t>
            </a:r>
            <a:r>
              <a:rPr lang="ru-RU" dirty="0" err="1"/>
              <a:t>нямат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не се </a:t>
            </a:r>
            <a:r>
              <a:rPr lang="ru-RU" dirty="0" err="1"/>
              <a:t>ограничава</a:t>
            </a:r>
            <a:r>
              <a:rPr lang="ru-RU" dirty="0"/>
              <a:t> </a:t>
            </a:r>
            <a:r>
              <a:rPr lang="ru-RU" dirty="0" err="1"/>
              <a:t>солта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краен</a:t>
            </a:r>
            <a:r>
              <a:rPr lang="ru-RU" dirty="0"/>
              <a:t> стадий на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</a:t>
            </a:r>
            <a:r>
              <a:rPr lang="ru-RU" dirty="0" err="1"/>
              <a:t>диализни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на </a:t>
            </a:r>
            <a:r>
              <a:rPr lang="ru-RU" dirty="0" err="1"/>
              <a:t>очистване</a:t>
            </a:r>
            <a:r>
              <a:rPr lang="ru-RU" dirty="0"/>
              <a:t> (</a:t>
            </a:r>
            <a:r>
              <a:rPr lang="ru-RU" dirty="0" err="1"/>
              <a:t>хемодиализа</a:t>
            </a:r>
            <a:r>
              <a:rPr lang="ru-RU" dirty="0"/>
              <a:t>, </a:t>
            </a:r>
            <a:r>
              <a:rPr lang="ru-RU" dirty="0" err="1"/>
              <a:t>перитонеална</a:t>
            </a:r>
            <a:r>
              <a:rPr lang="ru-RU" dirty="0"/>
              <a:t> диализа) и </a:t>
            </a:r>
            <a:r>
              <a:rPr lang="ru-RU" dirty="0" err="1"/>
              <a:t>бъбречна</a:t>
            </a:r>
            <a:r>
              <a:rPr lang="ru-RU" dirty="0"/>
              <a:t> трансплантация.</a:t>
            </a:r>
            <a:br>
              <a:rPr lang="ru-RU" dirty="0"/>
            </a:b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20513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624</Words>
  <Application>Microsoft Office PowerPoint</Application>
  <PresentationFormat>Презентация на цял екран (4:3)</PresentationFormat>
  <Paragraphs>58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тема</vt:lpstr>
      <vt:lpstr>Балканска ендемична нефропатия</vt:lpstr>
      <vt:lpstr>Балканска ендемична нефропатия </vt:lpstr>
      <vt:lpstr>Епидемиология</vt:lpstr>
      <vt:lpstr>Епидемиология</vt:lpstr>
      <vt:lpstr>Етиология</vt:lpstr>
      <vt:lpstr>Патогенеза</vt:lpstr>
      <vt:lpstr>Клиника</vt:lpstr>
      <vt:lpstr>Презентация на PowerPoint</vt:lpstr>
      <vt:lpstr>Лабораторни стигми на болестта</vt:lpstr>
      <vt:lpstr>Допълнителни промени</vt:lpstr>
      <vt:lpstr>Поставяне на диагноза</vt:lpstr>
      <vt:lpstr>Диференциална диагноза</vt:lpstr>
      <vt:lpstr>Лечение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197</cp:revision>
  <dcterms:created xsi:type="dcterms:W3CDTF">2016-08-07T14:16:13Z</dcterms:created>
  <dcterms:modified xsi:type="dcterms:W3CDTF">2022-10-27T05:16:23Z</dcterms:modified>
</cp:coreProperties>
</file>