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18.10.2022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Исхемична болест на сърцето</a:t>
            </a:r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Стеснение и/или </a:t>
            </a:r>
            <a:r>
              <a:rPr lang="ru-RU" dirty="0" err="1"/>
              <a:t>запушване</a:t>
            </a:r>
            <a:r>
              <a:rPr lang="ru-RU" dirty="0"/>
              <a:t> на </a:t>
            </a:r>
            <a:r>
              <a:rPr lang="ru-RU" dirty="0" err="1"/>
              <a:t>кръвоносните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, </a:t>
            </a:r>
            <a:r>
              <a:rPr lang="ru-RU" dirty="0" err="1"/>
              <a:t>доставящи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(</a:t>
            </a:r>
            <a:r>
              <a:rPr lang="ru-RU" dirty="0" err="1"/>
              <a:t>коронарни</a:t>
            </a:r>
            <a:r>
              <a:rPr lang="ru-RU" dirty="0"/>
              <a:t> артерии),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част от </a:t>
            </a:r>
            <a:r>
              <a:rPr lang="ru-RU" dirty="0" err="1"/>
              <a:t>сърдечния</a:t>
            </a:r>
            <a:r>
              <a:rPr lang="ru-RU" dirty="0"/>
              <a:t> мускул </a:t>
            </a:r>
            <a:r>
              <a:rPr lang="ru-RU" dirty="0" err="1"/>
              <a:t>получава</a:t>
            </a:r>
            <a:r>
              <a:rPr lang="ru-RU" dirty="0"/>
              <a:t> </a:t>
            </a:r>
            <a:r>
              <a:rPr lang="ru-RU" dirty="0" err="1"/>
              <a:t>недостатъчно</a:t>
            </a:r>
            <a:r>
              <a:rPr lang="ru-RU" dirty="0"/>
              <a:t> кислород. 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нарушава</a:t>
            </a:r>
            <a:r>
              <a:rPr lang="ru-RU" dirty="0"/>
              <a:t> </a:t>
            </a:r>
            <a:r>
              <a:rPr lang="ru-RU" dirty="0" err="1"/>
              <a:t>функцията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5443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В 90%- коронарна атеросклероза</a:t>
            </a:r>
          </a:p>
          <a:p>
            <a:pPr marL="0" indent="0">
              <a:buNone/>
            </a:pPr>
            <a:r>
              <a:rPr lang="bg-BG" dirty="0"/>
              <a:t>В 10 %-други причини:</a:t>
            </a:r>
          </a:p>
          <a:p>
            <a:pPr marL="857250" lvl="1" indent="-457200"/>
            <a:r>
              <a:rPr lang="bg-BG" dirty="0"/>
              <a:t>Коронарен спазъм(3-5%)</a:t>
            </a:r>
          </a:p>
          <a:p>
            <a:pPr marL="857250" lvl="1" indent="-457200"/>
            <a:r>
              <a:rPr lang="bg-BG" dirty="0"/>
              <a:t>Емболия</a:t>
            </a:r>
          </a:p>
          <a:p>
            <a:pPr marL="857250" lvl="1" indent="-457200"/>
            <a:r>
              <a:rPr lang="bg-BG" dirty="0" smtClean="0"/>
              <a:t>Вродени </a:t>
            </a:r>
            <a:r>
              <a:rPr lang="bg-BG" dirty="0"/>
              <a:t>аномалии</a:t>
            </a:r>
          </a:p>
          <a:p>
            <a:pPr marL="857250" lvl="1" indent="-457200"/>
            <a:r>
              <a:rPr lang="bg-BG" dirty="0"/>
              <a:t>Дисекация(разцепване)</a:t>
            </a:r>
          </a:p>
          <a:p>
            <a:pPr marL="857250" lvl="1" indent="-457200"/>
            <a:r>
              <a:rPr lang="bg-BG" dirty="0"/>
              <a:t>Фиброза на остиума на коронарен съд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09907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РФ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дислипидемии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 err="1"/>
              <a:t>тютюнопушенето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 err="1"/>
              <a:t>захарен</a:t>
            </a:r>
            <a:r>
              <a:rPr lang="ru-RU" dirty="0"/>
              <a:t> диабет</a:t>
            </a:r>
          </a:p>
          <a:p>
            <a:pPr marL="0" indent="0">
              <a:buNone/>
            </a:pPr>
            <a:r>
              <a:rPr lang="ru-RU" dirty="0" err="1"/>
              <a:t>мъжки</a:t>
            </a:r>
            <a:r>
              <a:rPr lang="ru-RU" dirty="0"/>
              <a:t> пол, </a:t>
            </a:r>
            <a:r>
              <a:rPr lang="ru-RU" dirty="0" err="1"/>
              <a:t>възраст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наследственост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наднормено</a:t>
            </a:r>
            <a:r>
              <a:rPr lang="ru-RU" dirty="0"/>
              <a:t> телесно </a:t>
            </a:r>
            <a:r>
              <a:rPr lang="ru-RU" dirty="0" err="1"/>
              <a:t>тегло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 err="1"/>
              <a:t>обездвижване</a:t>
            </a:r>
            <a:r>
              <a:rPr lang="ru-RU" dirty="0"/>
              <a:t>, </a:t>
            </a:r>
          </a:p>
          <a:p>
            <a:pPr marL="0" indent="0">
              <a:buNone/>
            </a:pPr>
            <a:r>
              <a:rPr lang="ru-RU" dirty="0" err="1"/>
              <a:t>стрес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78758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>
                <a:solidFill>
                  <a:srgbClr val="FF0000"/>
                </a:solidFill>
              </a:rPr>
              <a:t>Несъответствие между кислородни нужди и кислородна доставка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421367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Форми на изява: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bg-BG" dirty="0"/>
              <a:t>Ангина пекторис- стабилна, нестабилна форма, ангина на </a:t>
            </a:r>
            <a:r>
              <a:rPr lang="en-US" dirty="0" err="1"/>
              <a:t>Prinzmetal</a:t>
            </a:r>
            <a:endParaRPr lang="bg-BG" dirty="0"/>
          </a:p>
          <a:p>
            <a:r>
              <a:rPr lang="bg-BG" dirty="0"/>
              <a:t>Остър миокарден инфаркт</a:t>
            </a:r>
          </a:p>
          <a:p>
            <a:r>
              <a:rPr lang="bg-BG" dirty="0"/>
              <a:t>С изява на ритъмни и/или проводни нарушения</a:t>
            </a:r>
          </a:p>
          <a:p>
            <a:r>
              <a:rPr lang="bg-BG" dirty="0"/>
              <a:t>„Тиха“ исхемия</a:t>
            </a:r>
          </a:p>
          <a:p>
            <a:r>
              <a:rPr lang="bg-BG" dirty="0"/>
              <a:t>Внезапна сърдечна смърт</a:t>
            </a:r>
          </a:p>
        </p:txBody>
      </p:sp>
    </p:spTree>
    <p:extLst>
      <p:ext uri="{BB962C8B-B14F-4D97-AF65-F5344CB8AC3E}">
        <p14:creationId xmlns:p14="http://schemas.microsoft.com/office/powerpoint/2010/main" xmlns="" val="347465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Стабилна стенокардия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bg-BG" dirty="0"/>
              <a:t>Пристъпна предноторакална болка или дискомфорт в гърдите, резултат на преходна миокардна исхемия.</a:t>
            </a:r>
          </a:p>
          <a:p>
            <a:pPr marL="857250" lvl="1" indent="-457200"/>
            <a:r>
              <a:rPr lang="bg-BG" dirty="0"/>
              <a:t> с давност &gt;30 дни, </a:t>
            </a:r>
          </a:p>
          <a:p>
            <a:pPr marL="857250" lvl="1" indent="-457200"/>
            <a:r>
              <a:rPr lang="bg-BG" dirty="0"/>
              <a:t> запазваща характера си</a:t>
            </a:r>
          </a:p>
          <a:p>
            <a:pPr marL="0" indent="0">
              <a:buNone/>
            </a:pPr>
            <a:r>
              <a:rPr lang="bg-BG" dirty="0"/>
              <a:t>Класификация по </a:t>
            </a:r>
            <a:r>
              <a:rPr lang="en-US" dirty="0"/>
              <a:t>CCS (</a:t>
            </a:r>
            <a:r>
              <a:rPr lang="bg-BG" dirty="0"/>
              <a:t>Канадско кардиологично дружество): </a:t>
            </a:r>
            <a:r>
              <a:rPr lang="en-US" dirty="0"/>
              <a:t>I- IV </a:t>
            </a:r>
            <a:r>
              <a:rPr lang="bg-BG" dirty="0"/>
              <a:t>ФК.</a:t>
            </a:r>
          </a:p>
        </p:txBody>
      </p:sp>
    </p:spTree>
    <p:extLst>
      <p:ext uri="{BB962C8B-B14F-4D97-AF65-F5344CB8AC3E}">
        <p14:creationId xmlns:p14="http://schemas.microsoft.com/office/powerpoint/2010/main" xmlns="" val="130643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Клиника (болка, провоцация от натоварване, отминаване в покой);</a:t>
            </a:r>
          </a:p>
          <a:p>
            <a:r>
              <a:rPr lang="bg-BG" dirty="0"/>
              <a:t>ЕКГ;</a:t>
            </a:r>
          </a:p>
          <a:p>
            <a:r>
              <a:rPr lang="bg-BG" dirty="0"/>
              <a:t>БХ-маркери;</a:t>
            </a:r>
          </a:p>
          <a:p>
            <a:r>
              <a:rPr lang="bg-BG" dirty="0"/>
              <a:t>Тест с натоварване-ВЕТ, „бягаща пътека“;</a:t>
            </a:r>
          </a:p>
          <a:p>
            <a:r>
              <a:rPr lang="bg-BG" dirty="0"/>
              <a:t>ЕхоКГ</a:t>
            </a:r>
          </a:p>
        </p:txBody>
      </p:sp>
    </p:spTree>
    <p:extLst>
      <p:ext uri="{BB962C8B-B14F-4D97-AF65-F5344CB8AC3E}">
        <p14:creationId xmlns:p14="http://schemas.microsoft.com/office/powerpoint/2010/main" xmlns="" val="74270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Диференциална 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Неврологични и психиатрични болести:</a:t>
            </a:r>
          </a:p>
          <a:p>
            <a:pPr marL="400050" lvl="1" indent="0">
              <a:buNone/>
            </a:pPr>
            <a:r>
              <a:rPr lang="bg-BG" sz="2000" dirty="0"/>
              <a:t>неврастения, депресия, психоза, симулации</a:t>
            </a:r>
          </a:p>
          <a:p>
            <a:r>
              <a:rPr lang="bg-BG" dirty="0"/>
              <a:t>Некоронарни сърдечни заболявания:</a:t>
            </a:r>
          </a:p>
          <a:p>
            <a:pPr marL="400050" lvl="1" indent="0">
              <a:buNone/>
            </a:pPr>
            <a:r>
              <a:rPr lang="bg-BG" sz="2000" dirty="0"/>
              <a:t>аритмии, перикардит,миокардит, пороци, дисекация, БТЕ</a:t>
            </a:r>
          </a:p>
          <a:p>
            <a:r>
              <a:rPr lang="bg-BG" dirty="0"/>
              <a:t>Нарушения на ХС:</a:t>
            </a:r>
          </a:p>
          <a:p>
            <a:pPr marL="400050" lvl="1" indent="0">
              <a:buNone/>
            </a:pPr>
            <a:r>
              <a:rPr lang="bg-BG" sz="2000" dirty="0"/>
              <a:t>възпаление или спазъм на хранопровод, язва, жлъчна криза</a:t>
            </a:r>
          </a:p>
          <a:p>
            <a:r>
              <a:rPr lang="bg-BG" dirty="0"/>
              <a:t>Костно-ставни заболявания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826321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ОМИ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err="1"/>
              <a:t>Инфарктът</a:t>
            </a:r>
            <a:r>
              <a:rPr lang="ru-RU" dirty="0"/>
              <a:t> на миокарда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некроза</a:t>
            </a:r>
            <a:r>
              <a:rPr lang="ru-RU" dirty="0"/>
              <a:t> на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исхемия</a:t>
            </a:r>
            <a:r>
              <a:rPr lang="ru-RU" dirty="0"/>
              <a:t>, </a:t>
            </a:r>
            <a:r>
              <a:rPr lang="ru-RU" dirty="0" err="1"/>
              <a:t>настъпваща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високостепенна</a:t>
            </a:r>
            <a:r>
              <a:rPr lang="ru-RU" dirty="0">
                <a:solidFill>
                  <a:srgbClr val="FF0000"/>
                </a:solidFill>
              </a:rPr>
              <a:t> стеноза или </a:t>
            </a:r>
            <a:r>
              <a:rPr lang="ru-RU" dirty="0" err="1">
                <a:solidFill>
                  <a:srgbClr val="FF0000"/>
                </a:solidFill>
              </a:rPr>
              <a:t>пълно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запушване</a:t>
            </a:r>
            <a:r>
              <a:rPr lang="ru-RU" dirty="0"/>
              <a:t> на </a:t>
            </a:r>
            <a:r>
              <a:rPr lang="ru-RU" dirty="0" err="1"/>
              <a:t>една</a:t>
            </a:r>
            <a:r>
              <a:rPr lang="ru-RU" dirty="0"/>
              <a:t> от </a:t>
            </a:r>
            <a:r>
              <a:rPr lang="ru-RU" dirty="0" err="1"/>
              <a:t>коронарните</a:t>
            </a:r>
            <a:r>
              <a:rPr lang="ru-RU" dirty="0"/>
              <a:t> артерии. </a:t>
            </a:r>
          </a:p>
          <a:p>
            <a:pPr marL="0" indent="0">
              <a:buNone/>
            </a:pP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инфарктът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вследствие на </a:t>
            </a:r>
            <a:r>
              <a:rPr lang="ru-RU" dirty="0" err="1" smtClean="0">
                <a:solidFill>
                  <a:srgbClr val="FF0000"/>
                </a:solidFill>
              </a:rPr>
              <a:t>тро</a:t>
            </a:r>
            <a:r>
              <a:rPr lang="bg-BG" dirty="0" err="1" smtClean="0">
                <a:solidFill>
                  <a:srgbClr val="FF0000"/>
                </a:solidFill>
              </a:rPr>
              <a:t>мб</a:t>
            </a:r>
            <a:r>
              <a:rPr lang="ru-RU" dirty="0" err="1" smtClean="0">
                <a:solidFill>
                  <a:srgbClr val="FF0000"/>
                </a:solidFill>
              </a:rPr>
              <a:t>озиране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и </a:t>
            </a:r>
            <a:r>
              <a:rPr lang="ru-RU" dirty="0" err="1">
                <a:solidFill>
                  <a:srgbClr val="FF0000"/>
                </a:solidFill>
              </a:rPr>
              <a:t>разязвяване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атеросклеротична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плака</a:t>
            </a:r>
            <a:r>
              <a:rPr lang="ru-RU" dirty="0"/>
              <a:t>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коронарните</a:t>
            </a:r>
            <a:r>
              <a:rPr lang="ru-RU" dirty="0"/>
              <a:t> артерии. </a:t>
            </a:r>
            <a:r>
              <a:rPr lang="ru-RU" dirty="0" err="1"/>
              <a:t>Образува</a:t>
            </a:r>
            <a:r>
              <a:rPr lang="ru-RU" dirty="0"/>
              <a:t> се тромб, </a:t>
            </a:r>
            <a:r>
              <a:rPr lang="ru-RU" dirty="0" err="1"/>
              <a:t>който</a:t>
            </a:r>
            <a:r>
              <a:rPr lang="ru-RU" dirty="0"/>
              <a:t> води до критично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 smtClean="0"/>
              <a:t>кръвоснабдяването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съответната</a:t>
            </a:r>
            <a:r>
              <a:rPr lang="ru-RU" dirty="0"/>
              <a:t> </a:t>
            </a:r>
            <a:r>
              <a:rPr lang="ru-RU" dirty="0" err="1"/>
              <a:t>миокардна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с </a:t>
            </a:r>
            <a:r>
              <a:rPr lang="ru-RU" dirty="0" err="1"/>
              <a:t>последваща</a:t>
            </a:r>
            <a:r>
              <a:rPr lang="ru-RU" dirty="0"/>
              <a:t> некроза.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26833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bg-BG" dirty="0"/>
              <a:t>Болка: </a:t>
            </a:r>
            <a:r>
              <a:rPr lang="ru-RU" dirty="0"/>
              <a:t>&gt;30 </a:t>
            </a:r>
            <a:r>
              <a:rPr lang="ru-RU" dirty="0" err="1"/>
              <a:t>минути</a:t>
            </a:r>
            <a:r>
              <a:rPr lang="ru-RU" dirty="0"/>
              <a:t> и за </a:t>
            </a:r>
            <a:r>
              <a:rPr lang="ru-RU" dirty="0" err="1"/>
              <a:t>разлика</a:t>
            </a:r>
            <a:r>
              <a:rPr lang="ru-RU" dirty="0"/>
              <a:t> от </a:t>
            </a:r>
            <a:r>
              <a:rPr lang="ru-RU" dirty="0" err="1"/>
              <a:t>болката</a:t>
            </a:r>
            <a:r>
              <a:rPr lang="ru-RU" dirty="0"/>
              <a:t> при </a:t>
            </a:r>
            <a:r>
              <a:rPr lang="ru-RU" dirty="0" err="1"/>
              <a:t>стабилната</a:t>
            </a:r>
            <a:r>
              <a:rPr lang="ru-RU" dirty="0"/>
              <a:t> стенокардия, не се </a:t>
            </a:r>
            <a:r>
              <a:rPr lang="ru-RU" dirty="0" err="1"/>
              <a:t>повлиява</a:t>
            </a:r>
            <a:r>
              <a:rPr lang="ru-RU" dirty="0"/>
              <a:t> от покой и от приема на нитроглицерин. </a:t>
            </a:r>
            <a:r>
              <a:rPr lang="ru-RU" dirty="0" err="1"/>
              <a:t>Ирадиация</a:t>
            </a:r>
            <a:r>
              <a:rPr lang="ru-RU" dirty="0"/>
              <a:t> на </a:t>
            </a:r>
            <a:r>
              <a:rPr lang="ru-RU" dirty="0" err="1"/>
              <a:t>болката</a:t>
            </a:r>
            <a:r>
              <a:rPr lang="ru-RU" dirty="0"/>
              <a:t>.</a:t>
            </a:r>
          </a:p>
          <a:p>
            <a:r>
              <a:rPr lang="ru-RU" dirty="0" err="1"/>
              <a:t>Вегетативни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- </a:t>
            </a:r>
            <a:r>
              <a:rPr lang="ru-RU" dirty="0" err="1"/>
              <a:t>гадене</a:t>
            </a:r>
            <a:r>
              <a:rPr lang="ru-RU" dirty="0"/>
              <a:t>, </a:t>
            </a:r>
            <a:r>
              <a:rPr lang="ru-RU" dirty="0" err="1"/>
              <a:t>повръщане</a:t>
            </a:r>
            <a:r>
              <a:rPr lang="ru-RU" dirty="0"/>
              <a:t>, </a:t>
            </a:r>
            <a:r>
              <a:rPr lang="ru-RU" dirty="0" err="1"/>
              <a:t>изпотяване</a:t>
            </a:r>
            <a:r>
              <a:rPr lang="ru-RU" dirty="0"/>
              <a:t>, </a:t>
            </a:r>
            <a:r>
              <a:rPr lang="ru-RU" dirty="0" err="1"/>
              <a:t>възможни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ритъмни</a:t>
            </a:r>
            <a:r>
              <a:rPr lang="ru-RU" dirty="0"/>
              <a:t> нарушения, </a:t>
            </a:r>
            <a:r>
              <a:rPr lang="ru-RU" dirty="0" err="1"/>
              <a:t>субфебрилна</a:t>
            </a:r>
            <a:r>
              <a:rPr lang="ru-RU" dirty="0"/>
              <a:t> температура (</a:t>
            </a:r>
            <a:r>
              <a:rPr lang="ru-RU" dirty="0" err="1"/>
              <a:t>по-късно</a:t>
            </a:r>
            <a:r>
              <a:rPr lang="ru-RU" dirty="0"/>
              <a:t>)</a:t>
            </a:r>
          </a:p>
          <a:p>
            <a:r>
              <a:rPr lang="ru-RU" dirty="0" err="1"/>
              <a:t>Задух</a:t>
            </a:r>
            <a:r>
              <a:rPr lang="ru-RU" dirty="0"/>
              <a:t>- </a:t>
            </a:r>
            <a:r>
              <a:rPr lang="ru-RU" dirty="0" err="1"/>
              <a:t>вегетативна</a:t>
            </a:r>
            <a:r>
              <a:rPr lang="ru-RU" dirty="0"/>
              <a:t> прояви или </a:t>
            </a:r>
            <a:r>
              <a:rPr lang="ru-RU" dirty="0" err="1"/>
              <a:t>израз</a:t>
            </a:r>
            <a:r>
              <a:rPr lang="ru-RU" dirty="0"/>
              <a:t>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6082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Диагностика: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  <a:p>
            <a:r>
              <a:rPr lang="bg-BG" dirty="0"/>
              <a:t>ЕКГ</a:t>
            </a:r>
          </a:p>
          <a:p>
            <a:r>
              <a:rPr lang="bg-BG" dirty="0"/>
              <a:t>БХ-маркери</a:t>
            </a:r>
          </a:p>
          <a:p>
            <a:r>
              <a:rPr lang="bg-BG" dirty="0"/>
              <a:t>ЕхоКГ</a:t>
            </a:r>
          </a:p>
          <a:p>
            <a:endParaRPr lang="bg-BG" dirty="0"/>
          </a:p>
          <a:p>
            <a:r>
              <a:rPr lang="bg-BG" dirty="0">
                <a:solidFill>
                  <a:srgbClr val="FF0000"/>
                </a:solidFill>
              </a:rPr>
              <a:t>Трансмурален и нетрансмурален</a:t>
            </a:r>
          </a:p>
        </p:txBody>
      </p:sp>
    </p:spTree>
    <p:extLst>
      <p:ext uri="{BB962C8B-B14F-4D97-AF65-F5344CB8AC3E}">
        <p14:creationId xmlns:p14="http://schemas.microsoft.com/office/powerpoint/2010/main" xmlns="" val="2775841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367</Words>
  <Application>Microsoft Office PowerPoint</Application>
  <PresentationFormat>Презентация на цял екран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Office тема</vt:lpstr>
      <vt:lpstr>Исхемична болест на сърцето</vt:lpstr>
      <vt:lpstr>Определение:</vt:lpstr>
      <vt:lpstr>Причини</vt:lpstr>
      <vt:lpstr>РФ</vt:lpstr>
      <vt:lpstr>Патогенеза</vt:lpstr>
      <vt:lpstr>Форми на изява:</vt:lpstr>
      <vt:lpstr>Стабилна стенокардия</vt:lpstr>
      <vt:lpstr>Диагноза:</vt:lpstr>
      <vt:lpstr>Диференциална диагноза</vt:lpstr>
      <vt:lpstr>ОМИ</vt:lpstr>
      <vt:lpstr>Клиника</vt:lpstr>
      <vt:lpstr>Диагностика: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User</cp:lastModifiedBy>
  <cp:revision>34</cp:revision>
  <dcterms:created xsi:type="dcterms:W3CDTF">2016-08-07T14:16:13Z</dcterms:created>
  <dcterms:modified xsi:type="dcterms:W3CDTF">2022-10-18T11:45:22Z</dcterms:modified>
</cp:coreProperties>
</file>