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302" r:id="rId6"/>
    <p:sldId id="279" r:id="rId7"/>
    <p:sldId id="280" r:id="rId8"/>
    <p:sldId id="281" r:id="rId9"/>
    <p:sldId id="263" r:id="rId10"/>
    <p:sldId id="283" r:id="rId11"/>
    <p:sldId id="284" r:id="rId12"/>
    <p:sldId id="285" r:id="rId13"/>
    <p:sldId id="286" r:id="rId14"/>
    <p:sldId id="287" r:id="rId15"/>
    <p:sldId id="282" r:id="rId1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200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Основни методи за изследване</a:t>
            </a:r>
            <a:r>
              <a:rPr lang="en-US" dirty="0"/>
              <a:t> </a:t>
            </a:r>
            <a:r>
              <a:rPr lang="bg-BG" dirty="0"/>
              <a:t>в медицината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8FE9CA93-9CC5-8B1E-EE1C-268F21018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Основни методи за изследване</a:t>
            </a:r>
            <a:r>
              <a:rPr lang="en-US" dirty="0"/>
              <a:t> </a:t>
            </a:r>
            <a:r>
              <a:rPr lang="bg-BG"/>
              <a:t>в медицината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82453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bg-BG">
                <a:solidFill>
                  <a:srgbClr val="FF0000"/>
                </a:solidFill>
              </a:rPr>
              <a:t>АНАМНЕЗА </a:t>
            </a:r>
            <a:r>
              <a:rPr lang="bg-BG" sz="2400"/>
              <a:t>(от гръцки- </a:t>
            </a:r>
            <a:r>
              <a:rPr lang="bg-BG" sz="2400" i="1"/>
              <a:t>Припомняне</a:t>
            </a:r>
            <a:r>
              <a:rPr lang="bg-BG" sz="2400"/>
              <a:t>)</a:t>
            </a:r>
            <a:endParaRPr lang="bg-BG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i="1" u="sng"/>
              <a:t>На </a:t>
            </a:r>
            <a:r>
              <a:rPr lang="ru-RU" b="1" i="1" u="sng" dirty="0" err="1"/>
              <a:t>болестта</a:t>
            </a:r>
            <a:r>
              <a:rPr lang="ru-RU" dirty="0"/>
              <a:t>-</a:t>
            </a:r>
            <a:r>
              <a:rPr lang="ru-RU" b="1" i="1" dirty="0"/>
              <a:t> </a:t>
            </a:r>
            <a:r>
              <a:rPr lang="ru-RU" dirty="0" err="1"/>
              <a:t>подробното</a:t>
            </a:r>
            <a:r>
              <a:rPr lang="ru-RU" dirty="0"/>
              <a:t> и </a:t>
            </a:r>
            <a:r>
              <a:rPr lang="ru-RU" dirty="0" err="1"/>
              <a:t>последователно</a:t>
            </a:r>
            <a:r>
              <a:rPr lang="ru-RU" dirty="0"/>
              <a:t> </a:t>
            </a:r>
            <a:r>
              <a:rPr lang="ru-RU" dirty="0" err="1"/>
              <a:t>получаване</a:t>
            </a:r>
            <a:r>
              <a:rPr lang="ru-RU" dirty="0"/>
              <a:t> на сведения от пациента или </a:t>
            </a:r>
            <a:r>
              <a:rPr lang="ru-RU" dirty="0" err="1"/>
              <a:t>негови</a:t>
            </a:r>
            <a:r>
              <a:rPr lang="ru-RU" dirty="0"/>
              <a:t> близки, за характера на </a:t>
            </a:r>
            <a:r>
              <a:rPr lang="ru-RU" dirty="0" err="1"/>
              <a:t>възникналото</a:t>
            </a:r>
            <a:r>
              <a:rPr lang="ru-RU" dirty="0"/>
              <a:t> </a:t>
            </a:r>
            <a:r>
              <a:rPr lang="ru-RU" dirty="0" err="1"/>
              <a:t>заболяване</a:t>
            </a:r>
            <a:r>
              <a:rPr lang="ru-RU" dirty="0"/>
              <a:t>:</a:t>
            </a:r>
          </a:p>
          <a:p>
            <a:r>
              <a:rPr lang="ru-RU" dirty="0" err="1"/>
              <a:t>Паспортна</a:t>
            </a:r>
            <a:r>
              <a:rPr lang="ru-RU" dirty="0"/>
              <a:t> част (</a:t>
            </a:r>
            <a:r>
              <a:rPr lang="ru-RU" dirty="0" err="1"/>
              <a:t>име,пол,възраст</a:t>
            </a:r>
            <a:r>
              <a:rPr lang="ru-RU" dirty="0"/>
              <a:t>  и др.)</a:t>
            </a:r>
          </a:p>
          <a:p>
            <a:r>
              <a:rPr lang="ru-RU" dirty="0" err="1"/>
              <a:t>Кога</a:t>
            </a:r>
            <a:r>
              <a:rPr lang="ru-RU" dirty="0"/>
              <a:t> е </a:t>
            </a:r>
            <a:r>
              <a:rPr lang="ru-RU" dirty="0" err="1"/>
              <a:t>започнало</a:t>
            </a:r>
            <a:r>
              <a:rPr lang="ru-RU" dirty="0"/>
              <a:t> </a:t>
            </a:r>
            <a:r>
              <a:rPr lang="ru-RU" dirty="0" err="1"/>
              <a:t>заболяването</a:t>
            </a:r>
            <a:r>
              <a:rPr lang="ru-RU" dirty="0"/>
              <a:t>?</a:t>
            </a:r>
          </a:p>
          <a:p>
            <a:r>
              <a:rPr lang="ru-RU" dirty="0" err="1"/>
              <a:t>Какви</a:t>
            </a:r>
            <a:r>
              <a:rPr lang="ru-RU" dirty="0"/>
              <a:t> </a:t>
            </a:r>
            <a:r>
              <a:rPr lang="ru-RU" dirty="0" err="1"/>
              <a:t>признаци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се проявили до момента и в </a:t>
            </a:r>
            <a:r>
              <a:rPr lang="ru-RU" dirty="0" err="1"/>
              <a:t>каква</a:t>
            </a:r>
            <a:r>
              <a:rPr lang="ru-RU" dirty="0"/>
              <a:t> </a:t>
            </a:r>
            <a:r>
              <a:rPr lang="ru-RU" dirty="0" err="1"/>
              <a:t>последователност</a:t>
            </a:r>
            <a:r>
              <a:rPr lang="ru-RU" dirty="0"/>
              <a:t>?</a:t>
            </a:r>
          </a:p>
          <a:p>
            <a:r>
              <a:rPr lang="ru-RU" dirty="0" err="1"/>
              <a:t>Има</a:t>
            </a:r>
            <a:r>
              <a:rPr lang="ru-RU" dirty="0"/>
              <a:t> ли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 с </a:t>
            </a:r>
            <a:r>
              <a:rPr lang="ru-RU" dirty="0" err="1"/>
              <a:t>подобни</a:t>
            </a:r>
            <a:r>
              <a:rPr lang="ru-RU" dirty="0"/>
              <a:t> </a:t>
            </a:r>
            <a:r>
              <a:rPr lang="ru-RU" dirty="0" err="1"/>
              <a:t>оплаквания</a:t>
            </a:r>
            <a:r>
              <a:rPr lang="ru-RU" dirty="0"/>
              <a:t>- в дома или на </a:t>
            </a:r>
            <a:r>
              <a:rPr lang="ru-RU" dirty="0" err="1"/>
              <a:t>работното</a:t>
            </a:r>
            <a:r>
              <a:rPr lang="ru-RU" dirty="0"/>
              <a:t> </a:t>
            </a:r>
            <a:r>
              <a:rPr lang="ru-RU" dirty="0" err="1"/>
              <a:t>място</a:t>
            </a:r>
            <a:r>
              <a:rPr lang="ru-RU" dirty="0"/>
              <a:t> на пациента?</a:t>
            </a:r>
          </a:p>
          <a:p>
            <a:r>
              <a:rPr lang="ru-RU" dirty="0" err="1"/>
              <a:t>Боледувал</a:t>
            </a:r>
            <a:r>
              <a:rPr lang="ru-RU" dirty="0"/>
              <a:t> ли е друг </a:t>
            </a:r>
            <a:r>
              <a:rPr lang="ru-RU" dirty="0" err="1"/>
              <a:t>път</a:t>
            </a:r>
            <a:r>
              <a:rPr lang="ru-RU" dirty="0"/>
              <a:t> </a:t>
            </a:r>
            <a:r>
              <a:rPr lang="ru-RU" dirty="0" err="1"/>
              <a:t>пациентът</a:t>
            </a:r>
            <a:r>
              <a:rPr lang="ru-RU" dirty="0"/>
              <a:t> с </a:t>
            </a:r>
            <a:r>
              <a:rPr lang="ru-RU" dirty="0" err="1"/>
              <a:t>подобни</a:t>
            </a:r>
            <a:r>
              <a:rPr lang="ru-RU" dirty="0"/>
              <a:t> </a:t>
            </a:r>
            <a:r>
              <a:rPr lang="ru-RU" dirty="0" err="1"/>
              <a:t>оплаквания</a:t>
            </a:r>
            <a:r>
              <a:rPr lang="ru-RU" dirty="0"/>
              <a:t> или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болести</a:t>
            </a:r>
            <a:r>
              <a:rPr lang="ru-RU" dirty="0"/>
              <a:t> (от </a:t>
            </a:r>
            <a:r>
              <a:rPr lang="ru-RU" dirty="0" err="1"/>
              <a:t>какво</a:t>
            </a:r>
            <a:r>
              <a:rPr lang="ru-RU" dirty="0"/>
              <a:t>)?</a:t>
            </a:r>
          </a:p>
          <a:p>
            <a:r>
              <a:rPr lang="ru-RU" dirty="0" err="1"/>
              <a:t>Каква</a:t>
            </a:r>
            <a:r>
              <a:rPr lang="ru-RU" dirty="0"/>
              <a:t> е </a:t>
            </a:r>
            <a:r>
              <a:rPr lang="ru-RU" dirty="0" err="1"/>
              <a:t>причината</a:t>
            </a:r>
            <a:r>
              <a:rPr lang="ru-RU" dirty="0"/>
              <a:t> за </a:t>
            </a:r>
            <a:r>
              <a:rPr lang="ru-RU" dirty="0" err="1"/>
              <a:t>възникване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, </a:t>
            </a:r>
            <a:r>
              <a:rPr lang="ru-RU" dirty="0" err="1"/>
              <a:t>според</a:t>
            </a:r>
            <a:r>
              <a:rPr lang="ru-RU" dirty="0"/>
              <a:t> пациента?</a:t>
            </a:r>
          </a:p>
          <a:p>
            <a:r>
              <a:rPr lang="ru-RU" dirty="0" err="1"/>
              <a:t>Провеждано</a:t>
            </a:r>
            <a:r>
              <a:rPr lang="ru-RU" dirty="0"/>
              <a:t> до момента лечение- с </a:t>
            </a:r>
            <a:r>
              <a:rPr lang="ru-RU" dirty="0" err="1"/>
              <a:t>какво</a:t>
            </a:r>
            <a:r>
              <a:rPr lang="ru-RU" dirty="0"/>
              <a:t> и от кого?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74203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Основни методи за изследване: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452596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bg-BG" dirty="0">
                <a:solidFill>
                  <a:srgbClr val="FF0000"/>
                </a:solidFill>
              </a:rPr>
              <a:t>Анамнеза</a:t>
            </a:r>
          </a:p>
          <a:p>
            <a:pPr marL="0" indent="0">
              <a:buNone/>
            </a:pPr>
            <a:r>
              <a:rPr lang="bg-BG" b="1" i="1" u="sng" dirty="0"/>
              <a:t>На живота:</a:t>
            </a:r>
            <a:r>
              <a:rPr lang="bg-BG" dirty="0"/>
              <a:t> </a:t>
            </a:r>
            <a:r>
              <a:rPr lang="ru-RU" dirty="0" err="1"/>
              <a:t>данни</a:t>
            </a:r>
            <a:r>
              <a:rPr lang="ru-RU" dirty="0"/>
              <a:t> за </a:t>
            </a:r>
            <a:r>
              <a:rPr lang="ru-RU" dirty="0" err="1"/>
              <a:t>жизнената</a:t>
            </a:r>
            <a:r>
              <a:rPr lang="ru-RU" dirty="0"/>
              <a:t> среда и </a:t>
            </a:r>
            <a:r>
              <a:rPr lang="ru-RU" dirty="0" err="1"/>
              <a:t>наследствената</a:t>
            </a:r>
            <a:r>
              <a:rPr lang="ru-RU" dirty="0"/>
              <a:t> </a:t>
            </a:r>
            <a:r>
              <a:rPr lang="ru-RU" dirty="0" err="1"/>
              <a:t>обремененост</a:t>
            </a:r>
            <a:r>
              <a:rPr lang="ru-RU" dirty="0"/>
              <a:t> на пациента</a:t>
            </a:r>
          </a:p>
          <a:p>
            <a:r>
              <a:rPr lang="ru-RU" sz="2800" i="1" u="sng" dirty="0" err="1"/>
              <a:t>Хранителни</a:t>
            </a:r>
            <a:r>
              <a:rPr lang="ru-RU" sz="2800" i="1" u="sng" dirty="0"/>
              <a:t> </a:t>
            </a:r>
            <a:r>
              <a:rPr lang="ru-RU" sz="2800" i="1" u="sng" dirty="0" err="1"/>
              <a:t>навици</a:t>
            </a:r>
            <a:endParaRPr lang="ru-RU" sz="2800" i="1" u="sng" dirty="0"/>
          </a:p>
          <a:p>
            <a:r>
              <a:rPr lang="ru-RU" sz="2800" i="1" u="sng" dirty="0" err="1"/>
              <a:t>Битова</a:t>
            </a:r>
            <a:r>
              <a:rPr lang="ru-RU" sz="2800" i="1" u="sng" dirty="0"/>
              <a:t> среда и </a:t>
            </a:r>
            <a:r>
              <a:rPr lang="ru-RU" sz="2800" i="1" u="sng" dirty="0" err="1"/>
              <a:t>вредни</a:t>
            </a:r>
            <a:r>
              <a:rPr lang="ru-RU" sz="2800" i="1" u="sng" dirty="0"/>
              <a:t> </a:t>
            </a:r>
            <a:r>
              <a:rPr lang="ru-RU" sz="2800" i="1" u="sng" dirty="0" err="1"/>
              <a:t>навици</a:t>
            </a:r>
            <a:endParaRPr lang="ru-RU" sz="2800" i="1" u="sng" dirty="0"/>
          </a:p>
          <a:p>
            <a:r>
              <a:rPr lang="ru-RU" sz="2800" i="1" u="sng" dirty="0" err="1"/>
              <a:t>Професионални</a:t>
            </a:r>
            <a:r>
              <a:rPr lang="ru-RU" sz="2800" i="1" u="sng" dirty="0"/>
              <a:t> вредности</a:t>
            </a:r>
          </a:p>
          <a:p>
            <a:r>
              <a:rPr lang="ru-RU" sz="2800" i="1" u="sng" dirty="0" err="1"/>
              <a:t>Фамилна</a:t>
            </a:r>
            <a:r>
              <a:rPr lang="ru-RU" sz="2800" i="1" u="sng" dirty="0"/>
              <a:t> </a:t>
            </a:r>
            <a:r>
              <a:rPr lang="ru-RU" sz="2800" i="1" u="sng" dirty="0" err="1"/>
              <a:t>обремененост</a:t>
            </a:r>
            <a:endParaRPr lang="ru-RU" sz="2800" i="1" u="sng" dirty="0"/>
          </a:p>
          <a:p>
            <a:endParaRPr lang="ru-RU" sz="2800" dirty="0"/>
          </a:p>
          <a:p>
            <a:pPr marL="0" indent="0">
              <a:buNone/>
            </a:pPr>
            <a:r>
              <a:rPr lang="ru-RU" sz="2800" dirty="0"/>
              <a:t>При </a:t>
            </a:r>
            <a:r>
              <a:rPr lang="ru-RU" sz="2800" dirty="0" err="1"/>
              <a:t>сваляне</a:t>
            </a:r>
            <a:r>
              <a:rPr lang="ru-RU" sz="2800" dirty="0"/>
              <a:t> на анамнеза </a:t>
            </a:r>
            <a:r>
              <a:rPr lang="ru-RU" sz="2800" dirty="0" err="1"/>
              <a:t>трябва</a:t>
            </a:r>
            <a:r>
              <a:rPr lang="ru-RU" sz="2800" dirty="0"/>
              <a:t> да </a:t>
            </a:r>
            <a:r>
              <a:rPr lang="ru-RU" sz="2800" dirty="0" err="1"/>
              <a:t>проявяваме</a:t>
            </a:r>
            <a:r>
              <a:rPr lang="ru-RU" sz="2800" dirty="0"/>
              <a:t> </a:t>
            </a:r>
            <a:r>
              <a:rPr lang="ru-RU" sz="2800" dirty="0" err="1"/>
              <a:t>търпение</a:t>
            </a:r>
            <a:r>
              <a:rPr lang="ru-RU" sz="2800" dirty="0"/>
              <a:t> </a:t>
            </a:r>
            <a:r>
              <a:rPr lang="ru-RU" sz="2800" dirty="0" err="1"/>
              <a:t>към</a:t>
            </a:r>
            <a:r>
              <a:rPr lang="ru-RU" sz="2800" dirty="0"/>
              <a:t> </a:t>
            </a:r>
            <a:r>
              <a:rPr lang="ru-RU" sz="2800" dirty="0" err="1"/>
              <a:t>болния</a:t>
            </a:r>
            <a:r>
              <a:rPr lang="ru-RU" sz="2800" dirty="0"/>
              <a:t>, да не </a:t>
            </a:r>
            <a:r>
              <a:rPr lang="ru-RU" sz="2800" dirty="0" err="1"/>
              <a:t>го</a:t>
            </a:r>
            <a:r>
              <a:rPr lang="ru-RU" sz="2800" dirty="0"/>
              <a:t> </a:t>
            </a:r>
            <a:r>
              <a:rPr lang="ru-RU" sz="2800" dirty="0" err="1"/>
              <a:t>насочваме</a:t>
            </a:r>
            <a:r>
              <a:rPr lang="ru-RU" sz="2800" dirty="0"/>
              <a:t> </a:t>
            </a:r>
            <a:r>
              <a:rPr lang="ru-RU" sz="2800" dirty="0" err="1"/>
              <a:t>към</a:t>
            </a:r>
            <a:r>
              <a:rPr lang="ru-RU" sz="2800" dirty="0"/>
              <a:t> </a:t>
            </a:r>
            <a:r>
              <a:rPr lang="ru-RU" sz="2800" dirty="0" err="1"/>
              <a:t>търсените</a:t>
            </a:r>
            <a:r>
              <a:rPr lang="ru-RU" sz="2800" dirty="0"/>
              <a:t> от нас отговори, да се </a:t>
            </a:r>
            <a:r>
              <a:rPr lang="ru-RU" sz="2800" dirty="0" err="1"/>
              <a:t>съобразим</a:t>
            </a:r>
            <a:r>
              <a:rPr lang="ru-RU" sz="2800" dirty="0"/>
              <a:t> с </a:t>
            </a:r>
            <a:r>
              <a:rPr lang="ru-RU" sz="2800" dirty="0" err="1"/>
              <a:t>медицинските</a:t>
            </a:r>
            <a:r>
              <a:rPr lang="ru-RU" sz="2800" dirty="0"/>
              <a:t> познания на </a:t>
            </a:r>
            <a:r>
              <a:rPr lang="ru-RU" sz="2800" dirty="0" err="1"/>
              <a:t>болния</a:t>
            </a:r>
            <a:r>
              <a:rPr lang="ru-RU" sz="2800" dirty="0"/>
              <a:t>, да </a:t>
            </a:r>
            <a:r>
              <a:rPr lang="ru-RU" sz="2800" dirty="0" err="1"/>
              <a:t>задаваме</a:t>
            </a:r>
            <a:r>
              <a:rPr lang="ru-RU" sz="2800" dirty="0"/>
              <a:t> </a:t>
            </a:r>
            <a:r>
              <a:rPr lang="ru-RU" sz="2800" dirty="0" err="1"/>
              <a:t>ясни</a:t>
            </a:r>
            <a:r>
              <a:rPr lang="ru-RU" sz="2800" dirty="0"/>
              <a:t> и </a:t>
            </a:r>
            <a:r>
              <a:rPr lang="ru-RU" sz="2800" dirty="0" err="1"/>
              <a:t>конкретни</a:t>
            </a:r>
            <a:r>
              <a:rPr lang="ru-RU" sz="2800" dirty="0"/>
              <a:t> </a:t>
            </a:r>
            <a:r>
              <a:rPr lang="ru-RU" sz="2800" dirty="0" err="1"/>
              <a:t>въпроси</a:t>
            </a:r>
            <a:r>
              <a:rPr lang="ru-RU" sz="2800" dirty="0"/>
              <a:t>.</a:t>
            </a:r>
            <a:endParaRPr lang="ru-RU" sz="2800" i="1" u="sng" dirty="0"/>
          </a:p>
          <a:p>
            <a:pPr marL="0" indent="0">
              <a:buNone/>
            </a:pPr>
            <a:endParaRPr lang="ru-RU" i="1" u="sng" dirty="0"/>
          </a:p>
          <a:p>
            <a:pPr marL="0" indent="0">
              <a:buNone/>
            </a:pPr>
            <a:endParaRPr lang="bg-BG" i="1" u="sng" dirty="0"/>
          </a:p>
        </p:txBody>
      </p:sp>
    </p:spTree>
    <p:extLst>
      <p:ext uri="{BB962C8B-B14F-4D97-AF65-F5344CB8AC3E}">
        <p14:creationId xmlns:p14="http://schemas.microsoft.com/office/powerpoint/2010/main" val="3969930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Основни методи за изследване</a:t>
            </a:r>
            <a:endParaRPr lang="bg-BG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4139952" cy="48531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dirty="0">
                <a:solidFill>
                  <a:srgbClr val="FF0000"/>
                </a:solidFill>
              </a:rPr>
              <a:t>Физикален преглед</a:t>
            </a:r>
          </a:p>
          <a:p>
            <a:r>
              <a:rPr lang="bg-BG" b="1" dirty="0"/>
              <a:t>Оглед</a:t>
            </a:r>
            <a:r>
              <a:rPr lang="bg-BG" dirty="0"/>
              <a:t>-кожа, видими лигавици, </a:t>
            </a:r>
            <a:r>
              <a:rPr lang="ru-RU" dirty="0" err="1"/>
              <a:t>окосмяване</a:t>
            </a:r>
            <a:r>
              <a:rPr lang="ru-RU" dirty="0"/>
              <a:t>, форма на </a:t>
            </a:r>
            <a:r>
              <a:rPr lang="ru-RU" dirty="0" err="1"/>
              <a:t>лицето</a:t>
            </a:r>
            <a:r>
              <a:rPr lang="ru-RU" dirty="0"/>
              <a:t>, </a:t>
            </a:r>
            <a:r>
              <a:rPr lang="ru-RU" dirty="0" err="1"/>
              <a:t>шията</a:t>
            </a:r>
            <a:r>
              <a:rPr lang="ru-RU" dirty="0"/>
              <a:t>, </a:t>
            </a:r>
            <a:r>
              <a:rPr lang="ru-RU" dirty="0" err="1"/>
              <a:t>гръден</a:t>
            </a:r>
            <a:r>
              <a:rPr lang="ru-RU" dirty="0"/>
              <a:t> кош, </a:t>
            </a:r>
            <a:r>
              <a:rPr lang="ru-RU" dirty="0" err="1"/>
              <a:t>корем</a:t>
            </a:r>
            <a:r>
              <a:rPr lang="ru-RU" dirty="0"/>
              <a:t> и пропорции на </a:t>
            </a:r>
            <a:r>
              <a:rPr lang="ru-RU" dirty="0" err="1"/>
              <a:t>тялото</a:t>
            </a:r>
            <a:r>
              <a:rPr lang="ru-RU" dirty="0"/>
              <a:t>, </a:t>
            </a:r>
            <a:r>
              <a:rPr lang="ru-RU" dirty="0" err="1"/>
              <a:t>крайници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492896"/>
            <a:ext cx="396044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70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Какво да правим при подути лимфни възли? - Здраве и Красо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080" y="-40568"/>
            <a:ext cx="4667273" cy="246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Подуване на шията | Симпто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788"/>
            <a:ext cx="4393332" cy="241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Подути лимфни възли на врата | Симпто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753" y="2053636"/>
            <a:ext cx="466727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Дифузна (ендемична) гуша, свързана с йоден недоимък | мкб E01.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820" y="2447038"/>
            <a:ext cx="4371519" cy="271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4" descr="Страдала от болки в корема, но всички я пренебрегвали, когато на ултразвук  открили ужасно нещо! - За Жен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4112" name="Picture 16" descr="Страдала от болки в корема, но всички я пренебрегвали, когато на ултразвук  открили ужасно нещо! - За Женат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77" y="4355857"/>
            <a:ext cx="4668270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Дълбок тромбофлебит (ДВТ) - симптоми, лечение, рискови фактори и усложнения  – Д-р Денислав Кехайов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493" y="5013176"/>
            <a:ext cx="4332846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891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260649"/>
            <a:ext cx="8496944" cy="3096344"/>
          </a:xfrm>
        </p:spPr>
        <p:txBody>
          <a:bodyPr>
            <a:normAutofit/>
          </a:bodyPr>
          <a:lstStyle/>
          <a:p>
            <a:r>
              <a:rPr lang="bg-BG" b="1" dirty="0"/>
              <a:t>Палпация</a:t>
            </a:r>
            <a:r>
              <a:rPr lang="bg-BG" dirty="0">
                <a:solidFill>
                  <a:srgbClr val="FF0000"/>
                </a:solidFill>
              </a:rPr>
              <a:t>(повърхностна и дълбока)</a:t>
            </a:r>
            <a:r>
              <a:rPr lang="bg-BG" dirty="0"/>
              <a:t>- п</a:t>
            </a:r>
            <a:r>
              <a:rPr lang="ru-RU" dirty="0" err="1"/>
              <a:t>оследователно</a:t>
            </a:r>
            <a:r>
              <a:rPr lang="ru-RU" dirty="0"/>
              <a:t> и системно се </a:t>
            </a:r>
            <a:r>
              <a:rPr lang="ru-RU" dirty="0" err="1"/>
              <a:t>опипват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достъпни</a:t>
            </a:r>
            <a:r>
              <a:rPr lang="ru-RU" dirty="0"/>
              <a:t> </a:t>
            </a:r>
            <a:r>
              <a:rPr lang="ru-RU" dirty="0" err="1"/>
              <a:t>вътрешни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на </a:t>
            </a:r>
            <a:r>
              <a:rPr lang="ru-RU" dirty="0" err="1"/>
              <a:t>болния</a:t>
            </a:r>
            <a:r>
              <a:rPr lang="ru-RU" dirty="0"/>
              <a:t>, </a:t>
            </a:r>
            <a:r>
              <a:rPr lang="ru-RU" dirty="0" err="1"/>
              <a:t>преценява</a:t>
            </a:r>
            <a:r>
              <a:rPr lang="ru-RU" dirty="0"/>
              <a:t> се </a:t>
            </a:r>
            <a:r>
              <a:rPr lang="ru-RU" dirty="0" err="1"/>
              <a:t>тяхната</a:t>
            </a:r>
            <a:r>
              <a:rPr lang="ru-RU" dirty="0"/>
              <a:t> </a:t>
            </a:r>
            <a:r>
              <a:rPr lang="ru-RU" dirty="0" err="1"/>
              <a:t>големина</a:t>
            </a:r>
            <a:r>
              <a:rPr lang="ru-RU" dirty="0"/>
              <a:t>, форма и </a:t>
            </a:r>
            <a:r>
              <a:rPr lang="ru-RU" dirty="0" err="1"/>
              <a:t>плътност</a:t>
            </a:r>
            <a:r>
              <a:rPr lang="ru-RU" dirty="0"/>
              <a:t>. На </a:t>
            </a:r>
            <a:r>
              <a:rPr lang="ru-RU" dirty="0" err="1"/>
              <a:t>повърхността</a:t>
            </a:r>
            <a:r>
              <a:rPr lang="ru-RU" dirty="0"/>
              <a:t> на </a:t>
            </a:r>
            <a:r>
              <a:rPr lang="ru-RU" dirty="0" err="1"/>
              <a:t>тялото</a:t>
            </a:r>
            <a:r>
              <a:rPr lang="ru-RU" dirty="0"/>
              <a:t> се </a:t>
            </a:r>
            <a:r>
              <a:rPr lang="ru-RU" dirty="0" err="1"/>
              <a:t>усеща</a:t>
            </a:r>
            <a:r>
              <a:rPr lang="ru-RU" dirty="0"/>
              <a:t> </a:t>
            </a:r>
            <a:r>
              <a:rPr lang="ru-RU" dirty="0" err="1"/>
              <a:t>температурата</a:t>
            </a:r>
            <a:r>
              <a:rPr lang="ru-RU" dirty="0"/>
              <a:t> и </a:t>
            </a:r>
            <a:r>
              <a:rPr lang="ru-RU" dirty="0" err="1"/>
              <a:t>влажността</a:t>
            </a:r>
            <a:r>
              <a:rPr lang="ru-RU" dirty="0"/>
              <a:t> на </a:t>
            </a:r>
            <a:r>
              <a:rPr lang="ru-RU" dirty="0" err="1"/>
              <a:t>кожата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3" y="3202969"/>
            <a:ext cx="2162175" cy="183832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30" y="4800600"/>
            <a:ext cx="1676400" cy="205740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05" y="3202969"/>
            <a:ext cx="2333625" cy="2057400"/>
          </a:xfrm>
          <a:prstGeom prst="rect">
            <a:avLst/>
          </a:prstGeom>
        </p:spPr>
      </p:pic>
      <p:pic>
        <p:nvPicPr>
          <p:cNvPr id="6146" name="Picture 2" descr="Артериален импулс: правила за измерване, норми Компетентно за здравето на  iLiv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005" y="3167700"/>
            <a:ext cx="2626795" cy="362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200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2520280"/>
          </a:xfrm>
        </p:spPr>
        <p:txBody>
          <a:bodyPr>
            <a:normAutofit lnSpcReduction="10000"/>
          </a:bodyPr>
          <a:lstStyle/>
          <a:p>
            <a:r>
              <a:rPr lang="bg-BG" b="1" dirty="0"/>
              <a:t>Почукване (Перкусия</a:t>
            </a:r>
            <a:r>
              <a:rPr lang="bg-BG" dirty="0"/>
              <a:t>)- </a:t>
            </a:r>
            <a:r>
              <a:rPr lang="ru-RU" dirty="0"/>
              <a:t>при </a:t>
            </a:r>
            <a:r>
              <a:rPr lang="ru-RU" dirty="0" err="1"/>
              <a:t>почукване</a:t>
            </a:r>
            <a:r>
              <a:rPr lang="ru-RU" dirty="0"/>
              <a:t> по </a:t>
            </a:r>
            <a:r>
              <a:rPr lang="ru-RU" dirty="0" err="1"/>
              <a:t>повърхността</a:t>
            </a:r>
            <a:r>
              <a:rPr lang="ru-RU" dirty="0"/>
              <a:t> на </a:t>
            </a:r>
            <a:r>
              <a:rPr lang="ru-RU" dirty="0" err="1"/>
              <a:t>тялото</a:t>
            </a:r>
            <a:r>
              <a:rPr lang="ru-RU" dirty="0"/>
              <a:t> се </a:t>
            </a:r>
            <a:r>
              <a:rPr lang="ru-RU" dirty="0" err="1"/>
              <a:t>получават</a:t>
            </a:r>
            <a:r>
              <a:rPr lang="ru-RU" dirty="0"/>
              <a:t>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тонове</a:t>
            </a:r>
            <a:r>
              <a:rPr lang="ru-RU" dirty="0"/>
              <a:t> и по </a:t>
            </a:r>
            <a:r>
              <a:rPr lang="ru-RU" dirty="0" err="1"/>
              <a:t>техния</a:t>
            </a:r>
            <a:r>
              <a:rPr lang="ru-RU" dirty="0"/>
              <a:t> характер се </a:t>
            </a:r>
            <a:r>
              <a:rPr lang="ru-RU" dirty="0" err="1"/>
              <a:t>съди</a:t>
            </a:r>
            <a:r>
              <a:rPr lang="ru-RU" dirty="0"/>
              <a:t> за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състоянието</a:t>
            </a:r>
            <a:r>
              <a:rPr lang="ru-RU" dirty="0"/>
              <a:t> на </a:t>
            </a:r>
            <a:r>
              <a:rPr lang="ru-RU" dirty="0" err="1"/>
              <a:t>вътрешните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09870"/>
            <a:ext cx="3192973" cy="220838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368" y="2725999"/>
            <a:ext cx="2569252" cy="2208385"/>
          </a:xfrm>
          <a:prstGeom prst="rect">
            <a:avLst/>
          </a:prstGeom>
        </p:spPr>
      </p:pic>
      <p:pic>
        <p:nvPicPr>
          <p:cNvPr id="5122" name="Picture 2" descr="Асцит | мкб R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575187"/>
            <a:ext cx="3131840" cy="228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Удари на белите дробове: техника на изпълнение Компетентно за здравето на  iLiv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164" y="3146979"/>
            <a:ext cx="3234705" cy="350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433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404664"/>
            <a:ext cx="8784976" cy="6264696"/>
          </a:xfrm>
        </p:spPr>
        <p:txBody>
          <a:bodyPr>
            <a:normAutofit/>
          </a:bodyPr>
          <a:lstStyle/>
          <a:p>
            <a:r>
              <a:rPr lang="bg-BG" b="1" dirty="0"/>
              <a:t>Преслушване (аускултация</a:t>
            </a:r>
            <a:r>
              <a:rPr lang="bg-BG" dirty="0"/>
              <a:t>)-</a:t>
            </a:r>
            <a:r>
              <a:rPr lang="ru-RU" dirty="0"/>
              <a:t> белите </a:t>
            </a:r>
            <a:r>
              <a:rPr lang="ru-RU" dirty="0" err="1"/>
              <a:t>дробове</a:t>
            </a:r>
            <a:r>
              <a:rPr lang="ru-RU" dirty="0"/>
              <a:t>, </a:t>
            </a:r>
            <a:r>
              <a:rPr lang="ru-RU" dirty="0" err="1"/>
              <a:t>сърцето</a:t>
            </a:r>
            <a:r>
              <a:rPr lang="ru-RU" dirty="0"/>
              <a:t> и </a:t>
            </a:r>
            <a:r>
              <a:rPr lang="ru-RU" dirty="0" err="1"/>
              <a:t>коремът</a:t>
            </a:r>
            <a:r>
              <a:rPr lang="ru-RU" dirty="0"/>
              <a:t>, </a:t>
            </a:r>
            <a:r>
              <a:rPr lang="ru-RU" dirty="0" err="1"/>
              <a:t>съдовите</a:t>
            </a:r>
            <a:r>
              <a:rPr lang="ru-RU" dirty="0"/>
              <a:t> </a:t>
            </a:r>
            <a:r>
              <a:rPr lang="ru-RU" dirty="0" err="1"/>
              <a:t>зони</a:t>
            </a:r>
            <a:endParaRPr lang="ru-RU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 algn="ctr">
              <a:buNone/>
            </a:pPr>
            <a:r>
              <a:rPr lang="bg-BG" dirty="0"/>
              <a:t>Последователно- общо състояние, глава, шия, кожа и лигавици, бял дроб, сърце и съдове, корем, крайници</a:t>
            </a:r>
          </a:p>
          <a:p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87" y="1988840"/>
            <a:ext cx="2707209" cy="238198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88840"/>
            <a:ext cx="3096344" cy="238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677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Специални методи за изследване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 lnSpcReduction="20000"/>
          </a:bodyPr>
          <a:lstStyle/>
          <a:p>
            <a:r>
              <a:rPr lang="bg-BG" dirty="0"/>
              <a:t>Лабораторни- кръв, урина, биологични секрети, микробиогия и др.</a:t>
            </a:r>
          </a:p>
          <a:p>
            <a:r>
              <a:rPr lang="bg-BG" dirty="0"/>
              <a:t>Инструментални: </a:t>
            </a:r>
          </a:p>
          <a:p>
            <a:pPr marL="914400" lvl="1" indent="-514350">
              <a:buFont typeface="+mj-lt"/>
              <a:buAutoNum type="arabicPeriod"/>
            </a:pPr>
            <a:r>
              <a:rPr lang="bg-BG" dirty="0"/>
              <a:t>Термометрия</a:t>
            </a:r>
          </a:p>
          <a:p>
            <a:pPr marL="914400" lvl="1" indent="-514350">
              <a:buFont typeface="+mj-lt"/>
              <a:buAutoNum type="arabicPeriod"/>
            </a:pPr>
            <a:r>
              <a:rPr lang="bg-BG" dirty="0"/>
              <a:t>Артериално налягане</a:t>
            </a:r>
          </a:p>
          <a:p>
            <a:pPr marL="914400" lvl="1" indent="-514350">
              <a:buFont typeface="+mj-lt"/>
              <a:buAutoNum type="arabicPeriod"/>
            </a:pPr>
            <a:r>
              <a:rPr lang="bg-BG" dirty="0"/>
              <a:t>ЕКГ</a:t>
            </a:r>
          </a:p>
          <a:p>
            <a:pPr marL="914400" lvl="1" indent="-514350">
              <a:buFont typeface="+mj-lt"/>
              <a:buAutoNum type="arabicPeriod"/>
            </a:pPr>
            <a:r>
              <a:rPr lang="bg-BG" dirty="0"/>
              <a:t>Рентген, радиоизотопи</a:t>
            </a:r>
          </a:p>
          <a:p>
            <a:pPr marL="914400" lvl="1" indent="-514350">
              <a:buFont typeface="+mj-lt"/>
              <a:buAutoNum type="arabicPeriod"/>
            </a:pPr>
            <a:r>
              <a:rPr lang="bg-BG" dirty="0"/>
              <a:t>Ултразвук, </a:t>
            </a:r>
          </a:p>
          <a:p>
            <a:pPr marL="914400" lvl="1" indent="-514350">
              <a:buFont typeface="+mj-lt"/>
              <a:buAutoNum type="arabicPeriod"/>
            </a:pPr>
            <a:r>
              <a:rPr lang="bg-BG" dirty="0"/>
              <a:t>Ендоскопии,</a:t>
            </a:r>
          </a:p>
          <a:p>
            <a:pPr marL="914400" lvl="1" indent="-514350">
              <a:buFont typeface="+mj-lt"/>
              <a:buAutoNum type="arabicPeriod"/>
            </a:pPr>
            <a:r>
              <a:rPr lang="bg-BG" dirty="0"/>
              <a:t>Пункции,</a:t>
            </a:r>
          </a:p>
          <a:p>
            <a:pPr marL="914400" lvl="1" indent="-514350">
              <a:buFont typeface="+mj-lt"/>
              <a:buAutoNum type="arabicPeriod"/>
            </a:pPr>
            <a:r>
              <a:rPr lang="bg-BG" dirty="0"/>
              <a:t>Инвазивни и др.</a:t>
            </a:r>
          </a:p>
        </p:txBody>
      </p:sp>
    </p:spTree>
    <p:extLst>
      <p:ext uri="{BB962C8B-B14F-4D97-AF65-F5344CB8AC3E}">
        <p14:creationId xmlns:p14="http://schemas.microsoft.com/office/powerpoint/2010/main" val="608783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Медицинска</a:t>
            </a:r>
            <a:r>
              <a:rPr lang="ru-RU" b="1" dirty="0"/>
              <a:t> диагноза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8964488" cy="5688632"/>
          </a:xfrm>
        </p:spPr>
        <p:txBody>
          <a:bodyPr>
            <a:normAutofit/>
          </a:bodyPr>
          <a:lstStyle/>
          <a:p>
            <a:r>
              <a:rPr lang="ru-RU" dirty="0"/>
              <a:t> (от гр. </a:t>
            </a:r>
            <a:r>
              <a:rPr lang="ru-RU" i="1" dirty="0" err="1"/>
              <a:t>διάγνωση</a:t>
            </a:r>
            <a:r>
              <a:rPr lang="ru-RU" dirty="0"/>
              <a:t> - </a:t>
            </a:r>
            <a:r>
              <a:rPr lang="ru-RU" dirty="0" err="1"/>
              <a:t>установявам</a:t>
            </a:r>
            <a:r>
              <a:rPr lang="ru-RU" dirty="0"/>
              <a:t>, </a:t>
            </a:r>
            <a:r>
              <a:rPr lang="ru-RU" dirty="0" err="1"/>
              <a:t>разпознавам</a:t>
            </a:r>
            <a:r>
              <a:rPr lang="ru-RU" dirty="0"/>
              <a:t>) е </a:t>
            </a:r>
            <a:r>
              <a:rPr lang="ru-RU" dirty="0" err="1"/>
              <a:t>медицински</a:t>
            </a:r>
            <a:r>
              <a:rPr lang="ru-RU" dirty="0"/>
              <a:t> термин за точно </a:t>
            </a:r>
            <a:r>
              <a:rPr lang="ru-RU" dirty="0" err="1"/>
              <a:t>означаване</a:t>
            </a:r>
            <a:r>
              <a:rPr lang="ru-RU" dirty="0"/>
              <a:t> на </a:t>
            </a:r>
            <a:r>
              <a:rPr lang="ru-RU" dirty="0" err="1"/>
              <a:t>болестното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 на пациента. </a:t>
            </a:r>
          </a:p>
          <a:p>
            <a:r>
              <a:rPr lang="ru-RU" dirty="0" err="1"/>
              <a:t>Диагнозата</a:t>
            </a:r>
            <a:r>
              <a:rPr lang="ru-RU" dirty="0"/>
              <a:t> по правило се </a:t>
            </a:r>
            <a:r>
              <a:rPr lang="ru-RU" dirty="0" err="1"/>
              <a:t>изписва</a:t>
            </a:r>
            <a:r>
              <a:rPr lang="ru-RU" dirty="0"/>
              <a:t> на </a:t>
            </a:r>
            <a:r>
              <a:rPr lang="ru-RU" dirty="0" err="1"/>
              <a:t>латински</a:t>
            </a:r>
            <a:r>
              <a:rPr lang="ru-RU" dirty="0"/>
              <a:t> </a:t>
            </a:r>
            <a:r>
              <a:rPr lang="ru-RU" dirty="0" err="1"/>
              <a:t>език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позволява</a:t>
            </a:r>
            <a:r>
              <a:rPr lang="ru-RU" dirty="0"/>
              <a:t> </a:t>
            </a:r>
            <a:r>
              <a:rPr lang="ru-RU" dirty="0" err="1"/>
              <a:t>пълноценна</a:t>
            </a:r>
            <a:r>
              <a:rPr lang="ru-RU" dirty="0"/>
              <a:t> </a:t>
            </a:r>
            <a:r>
              <a:rPr lang="ru-RU" dirty="0" err="1"/>
              <a:t>професионална</a:t>
            </a:r>
            <a:r>
              <a:rPr lang="ru-RU" dirty="0"/>
              <a:t> </a:t>
            </a:r>
            <a:r>
              <a:rPr lang="ru-RU" dirty="0" err="1"/>
              <a:t>комуникация</a:t>
            </a:r>
            <a:r>
              <a:rPr lang="ru-RU" dirty="0"/>
              <a:t> между </a:t>
            </a:r>
            <a:r>
              <a:rPr lang="ru-RU" dirty="0" err="1"/>
              <a:t>медицинските</a:t>
            </a:r>
            <a:r>
              <a:rPr lang="ru-RU" dirty="0"/>
              <a:t> </a:t>
            </a:r>
            <a:r>
              <a:rPr lang="ru-RU" dirty="0" err="1"/>
              <a:t>специалисти</a:t>
            </a:r>
            <a:r>
              <a:rPr lang="ru-RU" dirty="0"/>
              <a:t> от </a:t>
            </a:r>
            <a:r>
              <a:rPr lang="ru-RU" dirty="0" err="1"/>
              <a:t>цял</a:t>
            </a:r>
            <a:r>
              <a:rPr lang="ru-RU" dirty="0"/>
              <a:t> свят, независимо от </a:t>
            </a:r>
            <a:r>
              <a:rPr lang="ru-RU" dirty="0" err="1"/>
              <a:t>тяхната</a:t>
            </a:r>
            <a:r>
              <a:rPr lang="ru-RU" dirty="0"/>
              <a:t> </a:t>
            </a:r>
            <a:r>
              <a:rPr lang="ru-RU" dirty="0" err="1"/>
              <a:t>националност</a:t>
            </a:r>
            <a:r>
              <a:rPr lang="ru-RU" dirty="0"/>
              <a:t> и </a:t>
            </a:r>
            <a:r>
              <a:rPr lang="ru-RU" dirty="0" err="1"/>
              <a:t>езикови</a:t>
            </a:r>
            <a:r>
              <a:rPr lang="ru-RU" dirty="0"/>
              <a:t> умения.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29162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</a:t>
            </a:r>
            <a:r>
              <a:rPr lang="ru-RU" dirty="0" err="1"/>
              <a:t>зависимост</a:t>
            </a:r>
            <a:r>
              <a:rPr lang="ru-RU" dirty="0"/>
              <a:t> от начина за </a:t>
            </a:r>
            <a:r>
              <a:rPr lang="ru-RU" dirty="0" err="1"/>
              <a:t>достигане</a:t>
            </a:r>
            <a:r>
              <a:rPr lang="ru-RU" dirty="0"/>
              <a:t> до </a:t>
            </a:r>
            <a:r>
              <a:rPr lang="ru-RU" dirty="0" err="1"/>
              <a:t>диагнозата</a:t>
            </a:r>
            <a:r>
              <a:rPr lang="ru-RU" dirty="0"/>
              <a:t>,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573216"/>
          </a:xfrm>
        </p:spPr>
        <p:txBody>
          <a:bodyPr>
            <a:normAutofit fontScale="62500" lnSpcReduction="20000"/>
          </a:bodyPr>
          <a:lstStyle/>
          <a:p>
            <a:r>
              <a:rPr lang="ru-RU" i="1" dirty="0" err="1">
                <a:solidFill>
                  <a:srgbClr val="FF0000"/>
                </a:solidFill>
              </a:rPr>
              <a:t>diagnosis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per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conclusionem</a:t>
            </a:r>
            <a:r>
              <a:rPr lang="ru-RU" dirty="0"/>
              <a:t> - диагноза чрез заключение; </a:t>
            </a:r>
            <a:r>
              <a:rPr lang="ru-RU" dirty="0" err="1"/>
              <a:t>методът</a:t>
            </a:r>
            <a:r>
              <a:rPr lang="ru-RU" dirty="0"/>
              <a:t> се </a:t>
            </a:r>
            <a:r>
              <a:rPr lang="ru-RU" dirty="0" err="1"/>
              <a:t>използва</a:t>
            </a:r>
            <a:r>
              <a:rPr lang="ru-RU" dirty="0"/>
              <a:t> </a:t>
            </a:r>
            <a:r>
              <a:rPr lang="ru-RU" dirty="0" err="1"/>
              <a:t>винаги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е </a:t>
            </a:r>
            <a:r>
              <a:rPr lang="ru-RU" dirty="0" err="1"/>
              <a:t>възможно</a:t>
            </a:r>
            <a:r>
              <a:rPr lang="ru-RU" dirty="0"/>
              <a:t>; </a:t>
            </a:r>
            <a:r>
              <a:rPr lang="ru-RU" dirty="0" err="1"/>
              <a:t>диагнозата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</a:t>
            </a:r>
            <a:r>
              <a:rPr lang="ru-RU" dirty="0" err="1"/>
              <a:t>въз</a:t>
            </a:r>
            <a:r>
              <a:rPr lang="ru-RU" dirty="0"/>
              <a:t> основа на </a:t>
            </a:r>
            <a:r>
              <a:rPr lang="ru-RU" dirty="0" err="1"/>
              <a:t>характерните</a:t>
            </a:r>
            <a:r>
              <a:rPr lang="ru-RU" dirty="0"/>
              <a:t> за </a:t>
            </a:r>
            <a:r>
              <a:rPr lang="ru-RU" dirty="0" err="1"/>
              <a:t>болестта</a:t>
            </a:r>
            <a:r>
              <a:rPr lang="ru-RU" dirty="0"/>
              <a:t> и категорично </a:t>
            </a:r>
            <a:r>
              <a:rPr lang="ru-RU" dirty="0" err="1"/>
              <a:t>установени</a:t>
            </a:r>
            <a:r>
              <a:rPr lang="ru-RU" dirty="0"/>
              <a:t> от лекаря </a:t>
            </a:r>
            <a:r>
              <a:rPr lang="ru-RU" dirty="0" err="1">
                <a:solidFill>
                  <a:srgbClr val="FF0000"/>
                </a:solidFill>
              </a:rPr>
              <a:t>симптоми</a:t>
            </a:r>
            <a:r>
              <a:rPr lang="ru-RU" dirty="0"/>
              <a:t>, и </a:t>
            </a:r>
            <a:r>
              <a:rPr lang="ru-RU" dirty="0" err="1">
                <a:solidFill>
                  <a:srgbClr val="FF0000"/>
                </a:solidFill>
              </a:rPr>
              <a:t>синдроми</a:t>
            </a:r>
            <a:r>
              <a:rPr lang="ru-RU" dirty="0"/>
              <a:t>; 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най-бързият</a:t>
            </a:r>
            <a:r>
              <a:rPr lang="ru-RU" dirty="0"/>
              <a:t>, </a:t>
            </a:r>
            <a:r>
              <a:rPr lang="ru-RU" dirty="0" err="1"/>
              <a:t>най-лесният</a:t>
            </a:r>
            <a:r>
              <a:rPr lang="ru-RU" dirty="0"/>
              <a:t> и </a:t>
            </a:r>
            <a:r>
              <a:rPr lang="ru-RU" dirty="0" err="1"/>
              <a:t>най-сигурният</a:t>
            </a:r>
            <a:r>
              <a:rPr lang="ru-RU" dirty="0"/>
              <a:t> начин за </a:t>
            </a:r>
            <a:r>
              <a:rPr lang="ru-RU" dirty="0" err="1"/>
              <a:t>поставяне</a:t>
            </a:r>
            <a:r>
              <a:rPr lang="ru-RU" dirty="0"/>
              <a:t> на диагноза, но за </a:t>
            </a:r>
            <a:r>
              <a:rPr lang="ru-RU" dirty="0" err="1"/>
              <a:t>съжаление</a:t>
            </a:r>
            <a:r>
              <a:rPr lang="ru-RU" dirty="0"/>
              <a:t> не </a:t>
            </a:r>
            <a:r>
              <a:rPr lang="ru-RU" dirty="0" err="1"/>
              <a:t>винаги</a:t>
            </a:r>
            <a:r>
              <a:rPr lang="ru-RU" dirty="0"/>
              <a:t> е </a:t>
            </a:r>
            <a:r>
              <a:rPr lang="ru-RU" dirty="0" err="1"/>
              <a:t>достъпен</a:t>
            </a:r>
            <a:endParaRPr lang="ru-RU" dirty="0"/>
          </a:p>
          <a:p>
            <a:r>
              <a:rPr lang="ru-RU" i="1" dirty="0" err="1">
                <a:solidFill>
                  <a:srgbClr val="FF0000"/>
                </a:solidFill>
              </a:rPr>
              <a:t>diagnosis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per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exclusionem</a:t>
            </a:r>
            <a:r>
              <a:rPr lang="ru-RU" dirty="0"/>
              <a:t> - диагноза чрез </a:t>
            </a:r>
            <a:r>
              <a:rPr lang="ru-RU" dirty="0" err="1"/>
              <a:t>изключване</a:t>
            </a:r>
            <a:r>
              <a:rPr lang="ru-RU" dirty="0"/>
              <a:t>; </a:t>
            </a:r>
            <a:r>
              <a:rPr lang="ru-RU" dirty="0" err="1"/>
              <a:t>методът</a:t>
            </a:r>
            <a:r>
              <a:rPr lang="ru-RU" dirty="0"/>
              <a:t> се </a:t>
            </a:r>
            <a:r>
              <a:rPr lang="ru-RU" dirty="0" err="1"/>
              <a:t>използва</a:t>
            </a:r>
            <a:r>
              <a:rPr lang="ru-RU" dirty="0"/>
              <a:t> само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наблюдаваните</a:t>
            </a:r>
            <a:r>
              <a:rPr lang="ru-RU" dirty="0"/>
              <a:t> у пациента </a:t>
            </a:r>
            <a:r>
              <a:rPr lang="ru-RU" dirty="0" err="1"/>
              <a:t>болестни</a:t>
            </a:r>
            <a:r>
              <a:rPr lang="ru-RU" dirty="0"/>
              <a:t> </a:t>
            </a:r>
            <a:r>
              <a:rPr lang="ru-RU" dirty="0" err="1"/>
              <a:t>признаци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типични</a:t>
            </a:r>
            <a:r>
              <a:rPr lang="ru-RU" dirty="0"/>
              <a:t> за две или </a:t>
            </a:r>
            <a:r>
              <a:rPr lang="ru-RU" dirty="0" err="1"/>
              <a:t>повече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; </a:t>
            </a:r>
            <a:r>
              <a:rPr lang="ru-RU" dirty="0" err="1"/>
              <a:t>тогава</a:t>
            </a:r>
            <a:r>
              <a:rPr lang="ru-RU" dirty="0"/>
              <a:t> </a:t>
            </a:r>
            <a:r>
              <a:rPr lang="ru-RU" dirty="0" err="1"/>
              <a:t>лекарят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състави</a:t>
            </a:r>
            <a:r>
              <a:rPr lang="ru-RU" dirty="0"/>
              <a:t> </a:t>
            </a:r>
            <a:r>
              <a:rPr lang="ru-RU" dirty="0" err="1"/>
              <a:t>списък</a:t>
            </a:r>
            <a:r>
              <a:rPr lang="ru-RU" dirty="0"/>
              <a:t> на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болести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предизвикат</a:t>
            </a:r>
            <a:r>
              <a:rPr lang="ru-RU" dirty="0"/>
              <a:t> </a:t>
            </a:r>
            <a:r>
              <a:rPr lang="ru-RU" dirty="0" err="1"/>
              <a:t>установените</a:t>
            </a:r>
            <a:r>
              <a:rPr lang="ru-RU" dirty="0"/>
              <a:t> </a:t>
            </a:r>
            <a:r>
              <a:rPr lang="ru-RU" dirty="0" err="1"/>
              <a:t>признаци</a:t>
            </a:r>
            <a:r>
              <a:rPr lang="ru-RU" dirty="0"/>
              <a:t> и да </a:t>
            </a:r>
            <a:r>
              <a:rPr lang="ru-RU" dirty="0" err="1"/>
              <a:t>започне</a:t>
            </a:r>
            <a:r>
              <a:rPr lang="ru-RU" dirty="0"/>
              <a:t> да </a:t>
            </a:r>
            <a:r>
              <a:rPr lang="ru-RU" dirty="0" err="1"/>
              <a:t>назначава</a:t>
            </a:r>
            <a:r>
              <a:rPr lang="ru-RU" dirty="0"/>
              <a:t> </a:t>
            </a:r>
            <a:r>
              <a:rPr lang="ru-RU" dirty="0" err="1"/>
              <a:t>специални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, за да </a:t>
            </a:r>
            <a:r>
              <a:rPr lang="ru-RU" dirty="0" err="1"/>
              <a:t>елиминира</a:t>
            </a:r>
            <a:r>
              <a:rPr lang="ru-RU" dirty="0"/>
              <a:t> </a:t>
            </a:r>
            <a:r>
              <a:rPr lang="ru-RU" dirty="0" err="1"/>
              <a:t>неверните</a:t>
            </a:r>
            <a:r>
              <a:rPr lang="ru-RU" dirty="0"/>
              <a:t> предположения </a:t>
            </a:r>
            <a:r>
              <a:rPr lang="ru-RU" dirty="0" err="1"/>
              <a:t>едно</a:t>
            </a:r>
            <a:r>
              <a:rPr lang="ru-RU" dirty="0"/>
              <a:t> по </a:t>
            </a:r>
            <a:r>
              <a:rPr lang="ru-RU" dirty="0" err="1"/>
              <a:t>едно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първо</a:t>
            </a:r>
            <a:r>
              <a:rPr lang="ru-RU" dirty="0"/>
              <a:t> се </a:t>
            </a:r>
            <a:r>
              <a:rPr lang="ru-RU" dirty="0" err="1"/>
              <a:t>изключва</a:t>
            </a:r>
            <a:r>
              <a:rPr lang="ru-RU" dirty="0"/>
              <a:t> </a:t>
            </a:r>
            <a:r>
              <a:rPr lang="ru-RU" dirty="0" err="1"/>
              <a:t>най-вероятното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след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следващото</a:t>
            </a:r>
            <a:r>
              <a:rPr lang="ru-RU" dirty="0"/>
              <a:t> </a:t>
            </a:r>
            <a:r>
              <a:rPr lang="ru-RU" dirty="0" err="1"/>
              <a:t>най</a:t>
            </a:r>
            <a:r>
              <a:rPr lang="ru-RU" dirty="0"/>
              <a:t>-вероятно и т.н.; </a:t>
            </a:r>
            <a:r>
              <a:rPr lang="ru-RU" dirty="0" err="1"/>
              <a:t>поставянето</a:t>
            </a:r>
            <a:r>
              <a:rPr lang="ru-RU" dirty="0"/>
              <a:t> на </a:t>
            </a:r>
            <a:r>
              <a:rPr lang="ru-RU" dirty="0" err="1"/>
              <a:t>диагнозата</a:t>
            </a:r>
            <a:r>
              <a:rPr lang="ru-RU" dirty="0"/>
              <a:t> чрез </a:t>
            </a:r>
            <a:r>
              <a:rPr lang="ru-RU" dirty="0" err="1"/>
              <a:t>този</a:t>
            </a:r>
            <a:r>
              <a:rPr lang="ru-RU" dirty="0"/>
              <a:t> метод </a:t>
            </a:r>
            <a:r>
              <a:rPr lang="ru-RU" dirty="0" err="1"/>
              <a:t>отнема</a:t>
            </a:r>
            <a:r>
              <a:rPr lang="ru-RU" dirty="0"/>
              <a:t> дни, а </a:t>
            </a:r>
            <a:r>
              <a:rPr lang="ru-RU" dirty="0" err="1"/>
              <a:t>понякога</a:t>
            </a:r>
            <a:r>
              <a:rPr lang="ru-RU" dirty="0"/>
              <a:t> и </a:t>
            </a:r>
            <a:r>
              <a:rPr lang="ru-RU" dirty="0" err="1"/>
              <a:t>седмици</a:t>
            </a:r>
            <a:endParaRPr lang="ru-RU" dirty="0"/>
          </a:p>
          <a:p>
            <a:r>
              <a:rPr lang="ru-RU" i="1" dirty="0" err="1">
                <a:solidFill>
                  <a:srgbClr val="FF0000"/>
                </a:solidFill>
              </a:rPr>
              <a:t>diagnosis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ex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juvantibus</a:t>
            </a:r>
            <a:r>
              <a:rPr lang="ru-RU" dirty="0"/>
              <a:t> - диагноза чрез </a:t>
            </a:r>
            <a:r>
              <a:rPr lang="ru-RU" dirty="0" err="1"/>
              <a:t>ефекта</a:t>
            </a:r>
            <a:r>
              <a:rPr lang="ru-RU" dirty="0"/>
              <a:t> от </a:t>
            </a:r>
            <a:r>
              <a:rPr lang="ru-RU" dirty="0" err="1"/>
              <a:t>използваните</a:t>
            </a:r>
            <a:r>
              <a:rPr lang="ru-RU" dirty="0"/>
              <a:t> лекарства; </a:t>
            </a:r>
            <a:r>
              <a:rPr lang="ru-RU" dirty="0" err="1"/>
              <a:t>методът</a:t>
            </a:r>
            <a:r>
              <a:rPr lang="ru-RU" dirty="0"/>
              <a:t> се </a:t>
            </a:r>
            <a:r>
              <a:rPr lang="ru-RU" dirty="0" err="1"/>
              <a:t>използва</a:t>
            </a:r>
            <a:r>
              <a:rPr lang="ru-RU" dirty="0"/>
              <a:t> само при </a:t>
            </a:r>
            <a:r>
              <a:rPr lang="ru-RU" dirty="0" err="1"/>
              <a:t>непознати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или при </a:t>
            </a:r>
            <a:r>
              <a:rPr lang="ru-RU" dirty="0" err="1"/>
              <a:t>тежки</a:t>
            </a:r>
            <a:r>
              <a:rPr lang="ru-RU" dirty="0"/>
              <a:t>, </a:t>
            </a:r>
            <a:r>
              <a:rPr lang="ru-RU" dirty="0" err="1"/>
              <a:t>животозастрашаващи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; </a:t>
            </a:r>
            <a:r>
              <a:rPr lang="ru-RU" dirty="0" err="1"/>
              <a:t>състои</a:t>
            </a:r>
            <a:r>
              <a:rPr lang="ru-RU" dirty="0"/>
              <a:t> се в </a:t>
            </a:r>
            <a:r>
              <a:rPr lang="ru-RU" dirty="0" err="1"/>
              <a:t>последователно</a:t>
            </a:r>
            <a:r>
              <a:rPr lang="ru-RU" dirty="0"/>
              <a:t> </a:t>
            </a:r>
            <a:r>
              <a:rPr lang="ru-RU" dirty="0" err="1"/>
              <a:t>прилагане</a:t>
            </a:r>
            <a:r>
              <a:rPr lang="ru-RU" dirty="0"/>
              <a:t> на лекарства от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и </a:t>
            </a:r>
            <a:r>
              <a:rPr lang="ru-RU" dirty="0" err="1"/>
              <a:t>непрекъснато</a:t>
            </a:r>
            <a:r>
              <a:rPr lang="ru-RU" dirty="0"/>
              <a:t>, </a:t>
            </a:r>
            <a:r>
              <a:rPr lang="ru-RU" dirty="0" err="1"/>
              <a:t>стриктно</a:t>
            </a:r>
            <a:r>
              <a:rPr lang="ru-RU" dirty="0"/>
              <a:t> наблюдение на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жизнени</a:t>
            </a:r>
            <a:r>
              <a:rPr lang="ru-RU" dirty="0"/>
              <a:t> показатели на пациента; </a:t>
            </a:r>
            <a:r>
              <a:rPr lang="ru-RU" dirty="0" err="1"/>
              <a:t>диагнозата</a:t>
            </a:r>
            <a:r>
              <a:rPr lang="ru-RU" dirty="0"/>
              <a:t> се </a:t>
            </a:r>
            <a:r>
              <a:rPr lang="ru-RU" dirty="0" err="1"/>
              <a:t>установава</a:t>
            </a:r>
            <a:r>
              <a:rPr lang="ru-RU" dirty="0"/>
              <a:t> чрез </a:t>
            </a:r>
            <a:r>
              <a:rPr lang="ru-RU" dirty="0" err="1"/>
              <a:t>ефекта</a:t>
            </a:r>
            <a:r>
              <a:rPr lang="ru-RU" dirty="0"/>
              <a:t> от </a:t>
            </a:r>
            <a:r>
              <a:rPr lang="ru-RU" dirty="0" err="1"/>
              <a:t>приложените</a:t>
            </a:r>
            <a:r>
              <a:rPr lang="ru-RU" dirty="0"/>
              <a:t> лекарства;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поставената</a:t>
            </a:r>
            <a:r>
              <a:rPr lang="ru-RU" dirty="0"/>
              <a:t> диагноза </a:t>
            </a:r>
            <a:r>
              <a:rPr lang="ru-RU" dirty="0" err="1"/>
              <a:t>обикновено</a:t>
            </a:r>
            <a:r>
              <a:rPr lang="ru-RU" dirty="0"/>
              <a:t> е обща и </a:t>
            </a:r>
            <a:r>
              <a:rPr lang="ru-RU" dirty="0" err="1"/>
              <a:t>несигурна</a:t>
            </a:r>
            <a:r>
              <a:rPr lang="ru-RU" dirty="0"/>
              <a:t>; </a:t>
            </a:r>
            <a:r>
              <a:rPr lang="ru-RU" dirty="0" err="1"/>
              <a:t>методът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отнеме</a:t>
            </a:r>
            <a:r>
              <a:rPr lang="ru-RU" dirty="0"/>
              <a:t> </a:t>
            </a:r>
            <a:r>
              <a:rPr lang="ru-RU" dirty="0" err="1"/>
              <a:t>седмици</a:t>
            </a:r>
            <a:r>
              <a:rPr lang="ru-RU" dirty="0"/>
              <a:t> и </a:t>
            </a:r>
            <a:r>
              <a:rPr lang="ru-RU" dirty="0" err="1"/>
              <a:t>месеци</a:t>
            </a: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07273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В </a:t>
            </a:r>
            <a:r>
              <a:rPr lang="ru-RU" dirty="0" err="1"/>
              <a:t>зависимост</a:t>
            </a:r>
            <a:r>
              <a:rPr lang="ru-RU" dirty="0"/>
              <a:t> от характера на </a:t>
            </a:r>
            <a:r>
              <a:rPr lang="ru-RU" dirty="0" err="1"/>
              <a:t>поставената</a:t>
            </a:r>
            <a:r>
              <a:rPr lang="ru-RU" dirty="0"/>
              <a:t> диагноза,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41168"/>
          </a:xfrm>
        </p:spPr>
        <p:txBody>
          <a:bodyPr>
            <a:normAutofit fontScale="85000" lnSpcReduction="20000"/>
          </a:bodyPr>
          <a:lstStyle/>
          <a:p>
            <a:r>
              <a:rPr lang="ru-RU" i="1" dirty="0" err="1">
                <a:solidFill>
                  <a:srgbClr val="FF0000"/>
                </a:solidFill>
              </a:rPr>
              <a:t>diagnosis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sympthomatica</a:t>
            </a:r>
            <a:r>
              <a:rPr lang="ru-RU" dirty="0"/>
              <a:t> (симптоматична диагноза)</a:t>
            </a:r>
          </a:p>
          <a:p>
            <a:pPr lvl="1"/>
            <a:r>
              <a:rPr lang="ru-RU" dirty="0" err="1"/>
              <a:t>основава</a:t>
            </a:r>
            <a:r>
              <a:rPr lang="ru-RU" dirty="0"/>
              <a:t> се на </a:t>
            </a:r>
            <a:r>
              <a:rPr lang="ru-RU" dirty="0" err="1"/>
              <a:t>установените</a:t>
            </a:r>
            <a:r>
              <a:rPr lang="ru-RU" dirty="0"/>
              <a:t> </a:t>
            </a:r>
            <a:r>
              <a:rPr lang="ru-RU" dirty="0" err="1"/>
              <a:t>тъканни</a:t>
            </a:r>
            <a:r>
              <a:rPr lang="ru-RU" dirty="0"/>
              <a:t> и </a:t>
            </a:r>
            <a:r>
              <a:rPr lang="ru-RU" dirty="0" err="1"/>
              <a:t>органни</a:t>
            </a:r>
            <a:r>
              <a:rPr lang="ru-RU" dirty="0"/>
              <a:t> нарушения; </a:t>
            </a:r>
          </a:p>
          <a:p>
            <a:pPr lvl="1"/>
            <a:r>
              <a:rPr lang="ru-RU" dirty="0" err="1"/>
              <a:t>симптоматичните</a:t>
            </a:r>
            <a:r>
              <a:rPr lang="ru-RU" dirty="0"/>
              <a:t> </a:t>
            </a:r>
            <a:r>
              <a:rPr lang="ru-RU" dirty="0" err="1"/>
              <a:t>диагнози</a:t>
            </a:r>
            <a:r>
              <a:rPr lang="ru-RU" dirty="0"/>
              <a:t> се поставят </a:t>
            </a:r>
            <a:r>
              <a:rPr lang="ru-RU" dirty="0" err="1"/>
              <a:t>бързо</a:t>
            </a:r>
            <a:r>
              <a:rPr lang="ru-RU" dirty="0"/>
              <a:t> и </a:t>
            </a:r>
            <a:r>
              <a:rPr lang="ru-RU" dirty="0" err="1"/>
              <a:t>лесно</a:t>
            </a:r>
            <a:r>
              <a:rPr lang="ru-RU" dirty="0"/>
              <a:t>, по правило </a:t>
            </a:r>
            <a:r>
              <a:rPr lang="ru-RU" i="1" dirty="0" err="1"/>
              <a:t>per</a:t>
            </a:r>
            <a:r>
              <a:rPr lang="ru-RU" i="1" dirty="0"/>
              <a:t> </a:t>
            </a:r>
            <a:r>
              <a:rPr lang="ru-RU" i="1" dirty="0" err="1"/>
              <a:t>conclusionem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симптоматични</a:t>
            </a:r>
            <a:r>
              <a:rPr lang="ru-RU" dirty="0"/>
              <a:t> </a:t>
            </a:r>
            <a:r>
              <a:rPr lang="ru-RU" dirty="0" err="1"/>
              <a:t>диагнози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: </a:t>
            </a:r>
            <a:r>
              <a:rPr lang="ru-RU" dirty="0" err="1"/>
              <a:t>Pneumonia</a:t>
            </a:r>
            <a:r>
              <a:rPr lang="ru-RU" dirty="0"/>
              <a:t> (</a:t>
            </a:r>
            <a:r>
              <a:rPr lang="ru-RU" dirty="0" err="1"/>
              <a:t>възпаление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), </a:t>
            </a:r>
            <a:r>
              <a:rPr lang="ru-RU" dirty="0" err="1"/>
              <a:t>Pharyngitis</a:t>
            </a:r>
            <a:r>
              <a:rPr lang="ru-RU" dirty="0"/>
              <a:t> (</a:t>
            </a:r>
            <a:r>
              <a:rPr lang="ru-RU" dirty="0" err="1"/>
              <a:t>възпаление</a:t>
            </a:r>
            <a:r>
              <a:rPr lang="ru-RU" dirty="0"/>
              <a:t> на </a:t>
            </a:r>
            <a:r>
              <a:rPr lang="ru-RU" dirty="0" err="1"/>
              <a:t>глътката</a:t>
            </a:r>
            <a:r>
              <a:rPr lang="ru-RU" dirty="0"/>
              <a:t>), </a:t>
            </a:r>
            <a:r>
              <a:rPr lang="ru-RU" dirty="0" err="1"/>
              <a:t>Fractura</a:t>
            </a:r>
            <a:r>
              <a:rPr lang="ru-RU" dirty="0"/>
              <a:t> </a:t>
            </a:r>
            <a:r>
              <a:rPr lang="ru-RU" dirty="0" err="1"/>
              <a:t>ossis</a:t>
            </a:r>
            <a:r>
              <a:rPr lang="ru-RU" dirty="0"/>
              <a:t> </a:t>
            </a:r>
            <a:r>
              <a:rPr lang="ru-RU" dirty="0" err="1"/>
              <a:t>radii</a:t>
            </a:r>
            <a:r>
              <a:rPr lang="ru-RU" dirty="0"/>
              <a:t> (</a:t>
            </a:r>
            <a:r>
              <a:rPr lang="ru-RU" dirty="0" err="1"/>
              <a:t>счупване</a:t>
            </a:r>
            <a:r>
              <a:rPr lang="ru-RU" dirty="0"/>
              <a:t> на </a:t>
            </a:r>
            <a:r>
              <a:rPr lang="ru-RU" dirty="0" err="1"/>
              <a:t>лъчевата</a:t>
            </a:r>
            <a:r>
              <a:rPr lang="ru-RU" dirty="0"/>
              <a:t> </a:t>
            </a:r>
            <a:r>
              <a:rPr lang="ru-RU" dirty="0" err="1"/>
              <a:t>кост</a:t>
            </a:r>
            <a:r>
              <a:rPr lang="ru-RU" dirty="0"/>
              <a:t>) и т.н.</a:t>
            </a:r>
          </a:p>
          <a:p>
            <a:r>
              <a:rPr lang="ru-RU" i="1" dirty="0" err="1">
                <a:solidFill>
                  <a:srgbClr val="FF0000"/>
                </a:solidFill>
              </a:rPr>
              <a:t>diagnosis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aethiologica</a:t>
            </a:r>
            <a:r>
              <a:rPr lang="ru-RU" dirty="0"/>
              <a:t> (</a:t>
            </a:r>
            <a:r>
              <a:rPr lang="ru-RU" dirty="0" err="1"/>
              <a:t>етиологична</a:t>
            </a:r>
            <a:r>
              <a:rPr lang="ru-RU" dirty="0"/>
              <a:t> диагноза)</a:t>
            </a:r>
          </a:p>
          <a:p>
            <a:pPr lvl="1"/>
            <a:r>
              <a:rPr lang="ru-RU" dirty="0" err="1"/>
              <a:t>основава</a:t>
            </a:r>
            <a:r>
              <a:rPr lang="ru-RU" dirty="0"/>
              <a:t> се на точно </a:t>
            </a:r>
            <a:r>
              <a:rPr lang="ru-RU" dirty="0" err="1"/>
              <a:t>установената</a:t>
            </a:r>
            <a:r>
              <a:rPr lang="ru-RU" dirty="0"/>
              <a:t> причина за </a:t>
            </a:r>
            <a:r>
              <a:rPr lang="ru-RU" dirty="0" err="1"/>
              <a:t>възникналото</a:t>
            </a:r>
            <a:r>
              <a:rPr lang="ru-RU" dirty="0"/>
              <a:t> </a:t>
            </a:r>
            <a:r>
              <a:rPr lang="ru-RU" dirty="0" err="1"/>
              <a:t>болестно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етиологичните</a:t>
            </a:r>
            <a:r>
              <a:rPr lang="ru-RU" dirty="0"/>
              <a:t> </a:t>
            </a:r>
            <a:r>
              <a:rPr lang="ru-RU" dirty="0" err="1"/>
              <a:t>диагнози</a:t>
            </a:r>
            <a:r>
              <a:rPr lang="ru-RU" dirty="0"/>
              <a:t> се поставят трудно, по правило </a:t>
            </a:r>
            <a:r>
              <a:rPr lang="ru-RU" i="1" dirty="0" err="1"/>
              <a:t>per</a:t>
            </a:r>
            <a:r>
              <a:rPr lang="ru-RU" i="1" dirty="0"/>
              <a:t> </a:t>
            </a:r>
            <a:r>
              <a:rPr lang="ru-RU" i="1" dirty="0" err="1"/>
              <a:t>exclusionem</a:t>
            </a:r>
            <a:r>
              <a:rPr lang="ru-RU" dirty="0"/>
              <a:t>, след </a:t>
            </a:r>
            <a:r>
              <a:rPr lang="ru-RU" dirty="0" err="1"/>
              <a:t>назначаване</a:t>
            </a:r>
            <a:r>
              <a:rPr lang="ru-RU" dirty="0"/>
              <a:t> на </a:t>
            </a:r>
            <a:r>
              <a:rPr lang="ru-RU" dirty="0" err="1"/>
              <a:t>специални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етиологични</a:t>
            </a:r>
            <a:r>
              <a:rPr lang="ru-RU" dirty="0"/>
              <a:t> </a:t>
            </a:r>
            <a:r>
              <a:rPr lang="ru-RU" dirty="0" err="1"/>
              <a:t>диагнози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: </a:t>
            </a:r>
            <a:r>
              <a:rPr lang="ru-RU" dirty="0" err="1"/>
              <a:t>Хепатит</a:t>
            </a:r>
            <a:r>
              <a:rPr lang="ru-RU" dirty="0"/>
              <a:t> С </a:t>
            </a:r>
            <a:r>
              <a:rPr lang="en-US" dirty="0"/>
              <a:t>(HCV)</a:t>
            </a:r>
            <a:r>
              <a:rPr lang="ru-RU" dirty="0"/>
              <a:t>, </a:t>
            </a:r>
            <a:r>
              <a:rPr lang="ru-RU" dirty="0" err="1"/>
              <a:t>Morbil</a:t>
            </a:r>
            <a:r>
              <a:rPr lang="en-US" dirty="0"/>
              <a:t>l</a:t>
            </a:r>
            <a:r>
              <a:rPr lang="ru-RU" dirty="0"/>
              <a:t>i (</a:t>
            </a:r>
            <a:r>
              <a:rPr lang="ru-RU" dirty="0" err="1"/>
              <a:t>дребна</a:t>
            </a:r>
            <a:r>
              <a:rPr lang="ru-RU" dirty="0"/>
              <a:t> </a:t>
            </a:r>
            <a:r>
              <a:rPr lang="ru-RU" dirty="0" err="1"/>
              <a:t>шарка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en-US" dirty="0" err="1"/>
              <a:t>Mirbillivirus</a:t>
            </a:r>
            <a:r>
              <a:rPr lang="ru-RU" dirty="0"/>
              <a:t>), СПИН(</a:t>
            </a:r>
            <a:r>
              <a:rPr lang="en-US" dirty="0"/>
              <a:t>Human immunodeficiency virus</a:t>
            </a:r>
            <a:r>
              <a:rPr lang="bg-BG" dirty="0"/>
              <a:t>)</a:t>
            </a:r>
            <a:r>
              <a:rPr lang="ru-RU" dirty="0"/>
              <a:t> и т.н.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68161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Медицинска прогноза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41168"/>
          </a:xfrm>
        </p:spPr>
        <p:txBody>
          <a:bodyPr>
            <a:normAutofit fontScale="92500" lnSpcReduction="20000"/>
          </a:bodyPr>
          <a:lstStyle/>
          <a:p>
            <a:r>
              <a:rPr lang="bg-BG" dirty="0"/>
              <a:t>Предвиждане на вероятното развитие и изхода на болестта.От гръцки- </a:t>
            </a:r>
            <a:r>
              <a:rPr lang="en-US" i="1" dirty="0"/>
              <a:t>prognosis</a:t>
            </a:r>
            <a:endParaRPr lang="bg-BG" dirty="0"/>
          </a:p>
          <a:p>
            <a:r>
              <a:rPr lang="bg-BG" dirty="0"/>
              <a:t>Основава се на наличните знания за закономерностите на патологичните процеси и развитието на болестта.</a:t>
            </a:r>
          </a:p>
          <a:p>
            <a:r>
              <a:rPr lang="bg-BG" dirty="0"/>
              <a:t>По-ясна при остро заболяване и по-трудна при хронично заболяване</a:t>
            </a:r>
          </a:p>
          <a:p>
            <a:r>
              <a:rPr lang="bg-BG" dirty="0"/>
              <a:t>Болния се интересува от прогнозата и по-малко от диагнозата</a:t>
            </a:r>
          </a:p>
          <a:p>
            <a:r>
              <a:rPr lang="bg-BG" dirty="0"/>
              <a:t>Прогнозата се представя винаги в условно наклонение-</a:t>
            </a:r>
            <a:r>
              <a:rPr lang="bg-BG" i="1" dirty="0"/>
              <a:t> ако няма усложнения, ако протича стандартно и т.н.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29661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Видове медицинска прогноза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g-BG" dirty="0"/>
              <a:t>По отношение на риск за живота: </a:t>
            </a:r>
            <a:r>
              <a:rPr lang="en-GB" i="1" dirty="0">
                <a:solidFill>
                  <a:srgbClr val="FF0000"/>
                </a:solidFill>
              </a:rPr>
              <a:t>prognosis </a:t>
            </a:r>
            <a:r>
              <a:rPr lang="en-GB" i="1" dirty="0" err="1">
                <a:solidFill>
                  <a:srgbClr val="FF0000"/>
                </a:solidFill>
              </a:rPr>
              <a:t>quoad</a:t>
            </a:r>
            <a:r>
              <a:rPr lang="en-GB" i="1" dirty="0">
                <a:solidFill>
                  <a:srgbClr val="FF0000"/>
                </a:solidFill>
              </a:rPr>
              <a:t> </a:t>
            </a:r>
            <a:r>
              <a:rPr lang="en-GB" i="1" dirty="0" err="1">
                <a:solidFill>
                  <a:srgbClr val="FF0000"/>
                </a:solidFill>
              </a:rPr>
              <a:t>vitam</a:t>
            </a:r>
            <a:endParaRPr lang="bg-BG" i="1" dirty="0">
              <a:solidFill>
                <a:srgbClr val="FF0000"/>
              </a:solidFill>
            </a:endParaRPr>
          </a:p>
          <a:p>
            <a:r>
              <a:rPr lang="bg-BG" dirty="0"/>
              <a:t>По отношение оздравяване: </a:t>
            </a:r>
            <a:r>
              <a:rPr lang="en-GB" i="1" dirty="0">
                <a:solidFill>
                  <a:srgbClr val="FF0000"/>
                </a:solidFill>
              </a:rPr>
              <a:t>prognosis </a:t>
            </a:r>
            <a:r>
              <a:rPr lang="en-GB" i="1" dirty="0" err="1">
                <a:solidFill>
                  <a:srgbClr val="FF0000"/>
                </a:solidFill>
              </a:rPr>
              <a:t>quoad</a:t>
            </a:r>
            <a:r>
              <a:rPr lang="en-GB" i="1" dirty="0">
                <a:solidFill>
                  <a:srgbClr val="FF0000"/>
                </a:solidFill>
              </a:rPr>
              <a:t> </a:t>
            </a:r>
            <a:r>
              <a:rPr lang="en-GB" i="1" dirty="0" err="1">
                <a:solidFill>
                  <a:srgbClr val="FF0000"/>
                </a:solidFill>
              </a:rPr>
              <a:t>sanationem</a:t>
            </a:r>
            <a:endParaRPr lang="bg-BG" i="1" dirty="0">
              <a:solidFill>
                <a:srgbClr val="FF0000"/>
              </a:solidFill>
            </a:endParaRPr>
          </a:p>
          <a:p>
            <a:r>
              <a:rPr lang="bg-BG" dirty="0"/>
              <a:t>По отношение продължителност на живота: </a:t>
            </a:r>
            <a:r>
              <a:rPr lang="en-GB" i="1" dirty="0">
                <a:solidFill>
                  <a:srgbClr val="FF0000"/>
                </a:solidFill>
              </a:rPr>
              <a:t>prognosis </a:t>
            </a:r>
            <a:r>
              <a:rPr lang="en-GB" i="1" dirty="0" err="1">
                <a:solidFill>
                  <a:srgbClr val="FF0000"/>
                </a:solidFill>
              </a:rPr>
              <a:t>quoad</a:t>
            </a:r>
            <a:r>
              <a:rPr lang="en-GB" i="1" dirty="0">
                <a:solidFill>
                  <a:srgbClr val="FF0000"/>
                </a:solidFill>
              </a:rPr>
              <a:t> </a:t>
            </a:r>
            <a:r>
              <a:rPr lang="en-GB" i="1" dirty="0" err="1">
                <a:solidFill>
                  <a:srgbClr val="FF0000"/>
                </a:solidFill>
              </a:rPr>
              <a:t>longitudinem</a:t>
            </a:r>
            <a:r>
              <a:rPr lang="en-GB" i="1" dirty="0">
                <a:solidFill>
                  <a:srgbClr val="FF0000"/>
                </a:solidFill>
              </a:rPr>
              <a:t> vitae</a:t>
            </a:r>
            <a:endParaRPr lang="bg-BG" i="1" dirty="0">
              <a:solidFill>
                <a:srgbClr val="FF0000"/>
              </a:solidFill>
            </a:endParaRPr>
          </a:p>
          <a:p>
            <a:r>
              <a:rPr lang="bg-BG" dirty="0"/>
              <a:t>По отношение протичане на болестта: </a:t>
            </a:r>
            <a:r>
              <a:rPr lang="en-GB" i="1" dirty="0">
                <a:solidFill>
                  <a:srgbClr val="FF0000"/>
                </a:solidFill>
              </a:rPr>
              <a:t>prognosis </a:t>
            </a:r>
            <a:r>
              <a:rPr lang="en-GB" i="1" dirty="0" err="1">
                <a:solidFill>
                  <a:srgbClr val="FF0000"/>
                </a:solidFill>
              </a:rPr>
              <a:t>quoad</a:t>
            </a:r>
            <a:r>
              <a:rPr lang="en-GB" i="1" dirty="0">
                <a:solidFill>
                  <a:srgbClr val="FF0000"/>
                </a:solidFill>
              </a:rPr>
              <a:t> </a:t>
            </a:r>
            <a:r>
              <a:rPr lang="en-GB" i="1" dirty="0" err="1">
                <a:solidFill>
                  <a:srgbClr val="FF0000"/>
                </a:solidFill>
              </a:rPr>
              <a:t>decursum</a:t>
            </a:r>
            <a:r>
              <a:rPr lang="en-GB" i="1" dirty="0">
                <a:solidFill>
                  <a:srgbClr val="FF0000"/>
                </a:solidFill>
              </a:rPr>
              <a:t> </a:t>
            </a:r>
            <a:r>
              <a:rPr lang="en-GB" i="1" dirty="0" err="1">
                <a:solidFill>
                  <a:srgbClr val="FF0000"/>
                </a:solidFill>
              </a:rPr>
              <a:t>morbi</a:t>
            </a:r>
            <a:endParaRPr lang="bg-BG" i="1" dirty="0">
              <a:solidFill>
                <a:srgbClr val="FF0000"/>
              </a:solidFill>
            </a:endParaRPr>
          </a:p>
          <a:p>
            <a:r>
              <a:rPr lang="bg-BG" dirty="0"/>
              <a:t>Като цяло прогнозите са: </a:t>
            </a:r>
            <a:r>
              <a:rPr lang="en-GB" dirty="0">
                <a:solidFill>
                  <a:srgbClr val="FF0000"/>
                </a:solidFill>
              </a:rPr>
              <a:t>prognosis bona </a:t>
            </a:r>
            <a:r>
              <a:rPr lang="en-GB" dirty="0"/>
              <a:t>(</a:t>
            </a:r>
            <a:r>
              <a:rPr lang="bg-BG" dirty="0"/>
              <a:t>добра), </a:t>
            </a:r>
            <a:r>
              <a:rPr lang="en-GB" dirty="0" err="1">
                <a:solidFill>
                  <a:srgbClr val="FF0000"/>
                </a:solidFill>
              </a:rPr>
              <a:t>dubia</a:t>
            </a:r>
            <a:r>
              <a:rPr lang="en-GB" dirty="0"/>
              <a:t> (</a:t>
            </a:r>
            <a:r>
              <a:rPr lang="bg-BG" dirty="0"/>
              <a:t>съмнителна), </a:t>
            </a:r>
            <a:r>
              <a:rPr lang="en-GB" dirty="0">
                <a:solidFill>
                  <a:srgbClr val="FF0000"/>
                </a:solidFill>
              </a:rPr>
              <a:t>mala</a:t>
            </a:r>
            <a:r>
              <a:rPr lang="en-GB" dirty="0"/>
              <a:t> (</a:t>
            </a:r>
            <a:r>
              <a:rPr lang="bg-BG" dirty="0"/>
              <a:t>лоша), </a:t>
            </a:r>
            <a:r>
              <a:rPr lang="en-GB" dirty="0" err="1">
                <a:solidFill>
                  <a:srgbClr val="FF0000"/>
                </a:solidFill>
              </a:rPr>
              <a:t>pessima</a:t>
            </a:r>
            <a:r>
              <a:rPr lang="en-GB" dirty="0"/>
              <a:t> (</a:t>
            </a:r>
            <a:r>
              <a:rPr lang="bg-BG" dirty="0"/>
              <a:t>много лоша)</a:t>
            </a:r>
            <a:endParaRPr lang="bg-BG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346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722314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/>
              <a:t>Декурзус-</a:t>
            </a:r>
            <a:r>
              <a:rPr lang="ru-RU" sz="2700" dirty="0"/>
              <a:t> </a:t>
            </a:r>
            <a:r>
              <a:rPr lang="ru-RU" sz="2700" dirty="0" err="1"/>
              <a:t>протичане</a:t>
            </a:r>
            <a:r>
              <a:rPr lang="ru-RU" sz="2700" dirty="0"/>
              <a:t>, ход, развитие. </a:t>
            </a:r>
            <a:br>
              <a:rPr lang="ru-RU" sz="2700" dirty="0"/>
            </a:br>
            <a:r>
              <a:rPr lang="ru-RU" sz="2200" dirty="0"/>
              <a:t>Например </a:t>
            </a:r>
            <a:r>
              <a:rPr lang="ru-RU" sz="2200" dirty="0" err="1"/>
              <a:t>декурзус</a:t>
            </a:r>
            <a:r>
              <a:rPr lang="ru-RU" sz="2200" dirty="0"/>
              <a:t> на </a:t>
            </a:r>
            <a:r>
              <a:rPr lang="ru-RU" sz="2200" dirty="0" err="1"/>
              <a:t>едно</a:t>
            </a:r>
            <a:r>
              <a:rPr lang="ru-RU" sz="2200" dirty="0"/>
              <a:t> </a:t>
            </a:r>
            <a:r>
              <a:rPr lang="ru-RU" sz="2200" dirty="0" err="1"/>
              <a:t>заболяване</a:t>
            </a:r>
            <a:r>
              <a:rPr lang="ru-RU" sz="2200" dirty="0"/>
              <a:t> е </a:t>
            </a:r>
            <a:r>
              <a:rPr lang="ru-RU" sz="2200" dirty="0" err="1"/>
              <a:t>неговото</a:t>
            </a:r>
            <a:r>
              <a:rPr lang="ru-RU" sz="2200" dirty="0"/>
              <a:t> </a:t>
            </a:r>
            <a:r>
              <a:rPr lang="ru-RU" sz="2200" dirty="0" err="1"/>
              <a:t>протичане</a:t>
            </a:r>
            <a:r>
              <a:rPr lang="ru-RU" sz="2200" dirty="0"/>
              <a:t>. </a:t>
            </a:r>
            <a:r>
              <a:rPr lang="ru-RU" sz="2200" dirty="0" err="1"/>
              <a:t>Провеждане</a:t>
            </a:r>
            <a:r>
              <a:rPr lang="ru-RU" sz="2200" dirty="0"/>
              <a:t> на </a:t>
            </a:r>
            <a:r>
              <a:rPr lang="ru-RU" sz="2200" dirty="0" err="1"/>
              <a:t>периодични</a:t>
            </a:r>
            <a:r>
              <a:rPr lang="ru-RU" sz="2200" dirty="0"/>
              <a:t> </a:t>
            </a:r>
            <a:r>
              <a:rPr lang="ru-RU" sz="2200" dirty="0" err="1"/>
              <a:t>контролни</a:t>
            </a:r>
            <a:r>
              <a:rPr lang="ru-RU" sz="2200" dirty="0"/>
              <a:t> </a:t>
            </a:r>
            <a:r>
              <a:rPr lang="ru-RU" sz="2200" dirty="0" err="1"/>
              <a:t>прегледи</a:t>
            </a:r>
            <a:r>
              <a:rPr lang="ru-RU" sz="2200" dirty="0"/>
              <a:t> с анамнеза, </a:t>
            </a:r>
            <a:r>
              <a:rPr lang="ru-RU" sz="2200" dirty="0" err="1"/>
              <a:t>физик.статус</a:t>
            </a:r>
            <a:r>
              <a:rPr lang="ru-RU" sz="2200" dirty="0"/>
              <a:t> и </a:t>
            </a:r>
            <a:r>
              <a:rPr lang="ru-RU" sz="2200" dirty="0" err="1"/>
              <a:t>изследвания</a:t>
            </a:r>
            <a:r>
              <a:rPr lang="ru-RU" sz="2200" dirty="0"/>
              <a:t>, </a:t>
            </a:r>
            <a:r>
              <a:rPr lang="ru-RU" sz="2200" dirty="0" err="1"/>
              <a:t>специфични</a:t>
            </a:r>
            <a:r>
              <a:rPr lang="ru-RU" sz="2200" dirty="0"/>
              <a:t> за </a:t>
            </a:r>
            <a:r>
              <a:rPr lang="ru-RU" sz="2200" dirty="0" err="1"/>
              <a:t>дадената</a:t>
            </a:r>
            <a:r>
              <a:rPr lang="ru-RU" sz="2200" dirty="0"/>
              <a:t> </a:t>
            </a:r>
            <a:r>
              <a:rPr lang="ru-RU" sz="2200" dirty="0" err="1"/>
              <a:t>болест</a:t>
            </a:r>
            <a:r>
              <a:rPr lang="ru-RU" sz="2200" dirty="0"/>
              <a:t>.</a:t>
            </a:r>
            <a:br>
              <a:rPr lang="ru-RU" sz="2200" dirty="0"/>
            </a:br>
            <a:r>
              <a:rPr lang="ru-RU" sz="2200" dirty="0"/>
              <a:t>В </a:t>
            </a:r>
            <a:r>
              <a:rPr lang="ru-RU" sz="2200" dirty="0" err="1"/>
              <a:t>по-тесен</a:t>
            </a:r>
            <a:r>
              <a:rPr lang="ru-RU" sz="2200" dirty="0"/>
              <a:t> </a:t>
            </a:r>
            <a:r>
              <a:rPr lang="ru-RU" sz="2200" dirty="0" err="1"/>
              <a:t>смисъл</a:t>
            </a:r>
            <a:r>
              <a:rPr lang="ru-RU" sz="2200" dirty="0"/>
              <a:t> се </a:t>
            </a:r>
            <a:r>
              <a:rPr lang="ru-RU" sz="2200" dirty="0" err="1"/>
              <a:t>има</a:t>
            </a:r>
            <a:r>
              <a:rPr lang="ru-RU" sz="2200" dirty="0"/>
              <a:t> </a:t>
            </a:r>
            <a:r>
              <a:rPr lang="ru-RU" sz="2200" dirty="0" err="1"/>
              <a:t>предвид</a:t>
            </a:r>
            <a:r>
              <a:rPr lang="ru-RU" sz="2200" dirty="0"/>
              <a:t> </a:t>
            </a:r>
            <a:r>
              <a:rPr lang="ru-RU" sz="2200" dirty="0" err="1"/>
              <a:t>медицински</a:t>
            </a:r>
            <a:r>
              <a:rPr lang="ru-RU" sz="2200" dirty="0"/>
              <a:t> </a:t>
            </a:r>
            <a:r>
              <a:rPr lang="ru-RU" sz="2200" dirty="0" err="1"/>
              <a:t>запис</a:t>
            </a:r>
            <a:r>
              <a:rPr lang="ru-RU" sz="2200" dirty="0"/>
              <a:t> на </a:t>
            </a:r>
            <a:r>
              <a:rPr lang="ru-RU" sz="2200" dirty="0" err="1"/>
              <a:t>това</a:t>
            </a:r>
            <a:r>
              <a:rPr lang="ru-RU" sz="2200" dirty="0"/>
              <a:t> </a:t>
            </a:r>
            <a:r>
              <a:rPr lang="ru-RU" sz="2200" dirty="0" err="1"/>
              <a:t>протичане</a:t>
            </a:r>
            <a:r>
              <a:rPr lang="ru-RU" sz="2200" dirty="0"/>
              <a:t> </a:t>
            </a:r>
            <a:r>
              <a:rPr lang="ru-RU" sz="2200" dirty="0" err="1"/>
              <a:t>отразено</a:t>
            </a:r>
            <a:r>
              <a:rPr lang="ru-RU" sz="2200" dirty="0"/>
              <a:t> в </a:t>
            </a:r>
            <a:r>
              <a:rPr lang="ru-RU" sz="2200" dirty="0" err="1"/>
              <a:t>историята</a:t>
            </a:r>
            <a:r>
              <a:rPr lang="ru-RU" sz="2200" dirty="0"/>
              <a:t> на </a:t>
            </a:r>
            <a:r>
              <a:rPr lang="ru-RU" sz="2200" dirty="0" err="1"/>
              <a:t>заболяването</a:t>
            </a:r>
            <a:r>
              <a:rPr lang="ru-RU" sz="2200" dirty="0"/>
              <a:t> на пациента. </a:t>
            </a:r>
            <a:br>
              <a:rPr lang="ru-RU" sz="2200" dirty="0"/>
            </a:br>
            <a:r>
              <a:rPr lang="ru-RU" sz="2200" dirty="0" err="1"/>
              <a:t>Има</a:t>
            </a:r>
            <a:r>
              <a:rPr lang="ru-RU" sz="2200" dirty="0"/>
              <a:t> значение за </a:t>
            </a:r>
            <a:r>
              <a:rPr lang="ru-RU" sz="2200" dirty="0" err="1"/>
              <a:t>пълното</a:t>
            </a:r>
            <a:r>
              <a:rPr lang="ru-RU" sz="2200" dirty="0"/>
              <a:t> </a:t>
            </a:r>
            <a:r>
              <a:rPr lang="ru-RU" sz="2200" dirty="0" err="1"/>
              <a:t>документиране</a:t>
            </a:r>
            <a:r>
              <a:rPr lang="ru-RU" sz="2200" dirty="0"/>
              <a:t> на </a:t>
            </a:r>
            <a:r>
              <a:rPr lang="ru-RU" sz="2200" dirty="0" err="1"/>
              <a:t>заболяването</a:t>
            </a:r>
            <a:r>
              <a:rPr lang="ru-RU" sz="2200" dirty="0"/>
              <a:t> и </a:t>
            </a:r>
            <a:r>
              <a:rPr lang="ru-RU" sz="2200" dirty="0" err="1"/>
              <a:t>протичането</a:t>
            </a:r>
            <a:r>
              <a:rPr lang="ru-RU" sz="2200" dirty="0"/>
              <a:t> </a:t>
            </a:r>
            <a:r>
              <a:rPr lang="ru-RU" sz="2200" dirty="0" err="1"/>
              <a:t>му</a:t>
            </a:r>
            <a:r>
              <a:rPr lang="ru-RU" sz="2200" dirty="0"/>
              <a:t>.</a:t>
            </a:r>
            <a:br>
              <a:rPr lang="ru-RU" sz="2200" dirty="0"/>
            </a:br>
            <a:endParaRPr lang="bg-BG" sz="2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3068960"/>
            <a:ext cx="8856984" cy="3600400"/>
          </a:xfrm>
        </p:spPr>
        <p:txBody>
          <a:bodyPr>
            <a:normAutofit fontScale="85000" lnSpcReduction="20000"/>
          </a:bodyPr>
          <a:lstStyle/>
          <a:p>
            <a:r>
              <a:rPr lang="bg-BG" dirty="0"/>
              <a:t>Ежедневна кратка информация от анамнеза и физикален преглед, отразяващи се в медицинската документация на пациента.</a:t>
            </a:r>
          </a:p>
          <a:p>
            <a:r>
              <a:rPr lang="bg-BG" dirty="0"/>
              <a:t>Пациентът се оплаква от….(…не се оплаква)</a:t>
            </a:r>
          </a:p>
          <a:p>
            <a:r>
              <a:rPr lang="bg-BG" dirty="0"/>
              <a:t>Заема активно(принудително, ортопноично) положение в леглото. Фебрилитет. Глава и шия. ДС. ССС. Корем. Крайници.</a:t>
            </a:r>
          </a:p>
          <a:p>
            <a:r>
              <a:rPr lang="bg-BG" dirty="0"/>
              <a:t>Диуреза. Дефекация.</a:t>
            </a:r>
          </a:p>
          <a:p>
            <a:r>
              <a:rPr lang="bg-BG" dirty="0"/>
              <a:t>Назначения.</a:t>
            </a:r>
          </a:p>
        </p:txBody>
      </p:sp>
    </p:spTree>
    <p:extLst>
      <p:ext uri="{BB962C8B-B14F-4D97-AF65-F5344CB8AC3E}">
        <p14:creationId xmlns:p14="http://schemas.microsoft.com/office/powerpoint/2010/main" val="3190879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1031</Words>
  <Application>Microsoft Office PowerPoint</Application>
  <PresentationFormat>Презентация на цял екран (4:3)</PresentationFormat>
  <Paragraphs>78</Paragraphs>
  <Slides>15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тема</vt:lpstr>
      <vt:lpstr>Основни методи за изследване в медицината</vt:lpstr>
      <vt:lpstr>Основни методи за изследване в медицината</vt:lpstr>
      <vt:lpstr>Основни методи за изследване:</vt:lpstr>
      <vt:lpstr>Основни методи за изследване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Специални методи за изследване</vt:lpstr>
      <vt:lpstr>Медицинска диагноза</vt:lpstr>
      <vt:lpstr>В зависимост от начина за достигане до диагнозата, тя може да бъде: </vt:lpstr>
      <vt:lpstr>В зависимост от характера на поставената диагноза, тя може да бъде: </vt:lpstr>
      <vt:lpstr>Медицинска прогноза</vt:lpstr>
      <vt:lpstr>Видове медицинска прогноза</vt:lpstr>
      <vt:lpstr>Декурзус- протичане, ход, развитие.  Например декурзус на едно заболяване е неговото протичане. Провеждане на периодични контролни прегледи с анамнеза, физик.статус и изследвания, специфични за дадената болест. В по-тесен смисъл се има предвид медицински запис на това протичане отразено в историята на заболяването на пациента.  Има значение за пълното документиране на заболяването и протичането му.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Monika Varbanova</cp:lastModifiedBy>
  <cp:revision>89</cp:revision>
  <dcterms:created xsi:type="dcterms:W3CDTF">2016-08-07T14:16:13Z</dcterms:created>
  <dcterms:modified xsi:type="dcterms:W3CDTF">2023-02-22T19:50:28Z</dcterms:modified>
</cp:coreProperties>
</file>