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2"/>
    <p:sldMasterId id="2147483790" r:id="rId3"/>
  </p:sldMasterIdLst>
  <p:notesMasterIdLst>
    <p:notesMasterId r:id="rId34"/>
  </p:notesMasterIdLst>
  <p:handoutMasterIdLst>
    <p:handoutMasterId r:id="rId35"/>
  </p:handoutMasterIdLst>
  <p:sldIdLst>
    <p:sldId id="262" r:id="rId4"/>
    <p:sldId id="263" r:id="rId5"/>
    <p:sldId id="264" r:id="rId6"/>
    <p:sldId id="334" r:id="rId7"/>
    <p:sldId id="335" r:id="rId8"/>
    <p:sldId id="336" r:id="rId9"/>
    <p:sldId id="337" r:id="rId10"/>
    <p:sldId id="338" r:id="rId11"/>
    <p:sldId id="339" r:id="rId12"/>
    <p:sldId id="340" r:id="rId13"/>
    <p:sldId id="341" r:id="rId14"/>
    <p:sldId id="342" r:id="rId15"/>
    <p:sldId id="343" r:id="rId16"/>
    <p:sldId id="344" r:id="rId17"/>
    <p:sldId id="345" r:id="rId18"/>
    <p:sldId id="346" r:id="rId19"/>
    <p:sldId id="347" r:id="rId20"/>
    <p:sldId id="348" r:id="rId21"/>
    <p:sldId id="349" r:id="rId22"/>
    <p:sldId id="350" r:id="rId23"/>
    <p:sldId id="351" r:id="rId24"/>
    <p:sldId id="352" r:id="rId25"/>
    <p:sldId id="353" r:id="rId26"/>
    <p:sldId id="354" r:id="rId27"/>
    <p:sldId id="355" r:id="rId28"/>
    <p:sldId id="356" r:id="rId29"/>
    <p:sldId id="357" r:id="rId30"/>
    <p:sldId id="358" r:id="rId31"/>
    <p:sldId id="359" r:id="rId32"/>
    <p:sldId id="360" r:id="rId33"/>
  </p:sldIdLst>
  <p:sldSz cx="12188825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864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  <p15:guide id="7" pos="717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844" autoAdjust="0"/>
  </p:normalViewPr>
  <p:slideViewPr>
    <p:cSldViewPr>
      <p:cViewPr varScale="1">
        <p:scale>
          <a:sx n="94" d="100"/>
          <a:sy n="94" d="100"/>
        </p:scale>
        <p:origin x="1194" y="78"/>
      </p:cViewPr>
      <p:guideLst>
        <p:guide orient="horz" pos="2160"/>
        <p:guide orient="horz" pos="1008"/>
        <p:guide orient="horz" pos="3888"/>
        <p:guide orient="horz" pos="864"/>
        <p:guide pos="3839"/>
        <p:guide pos="1007"/>
        <p:guide pos="7173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2562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A077C2D-103C-4CDE-983C-026E0602C584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5D99E30-CE02-40AA-BDF0-E5BC09C1EF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4135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EE18B8D-B895-4ABA-BFD1-014A8D508F53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F9F155-EDBA-4522-B04A-C70E6BDA8F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9026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bg-BG" altLang="bg-BG" dirty="0"/>
              <a:t>Рядко спешно състояние. Лошият изход се определя от усложненията, които могат да настъпят.</a:t>
            </a: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AE7848-0AEF-4372-9482-5D67773B7618}" type="slidenum">
              <a:rPr lang="bg-B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81082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bg-BG" altLang="bg-BG"/>
              <a:t>Представени са детерминантите на острите отравяния.</a:t>
            </a: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7734246-74E2-4BB4-8B18-D35C445D6666}" type="slidenum">
              <a:rPr lang="bg-B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661570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66F76-5104-4891-8811-516B9CEF64FC}" type="slidenum">
              <a:rPr lang="bg-B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bg-BG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bg-BG" altLang="bg-BG"/>
              <a:t>Още древните римляни са казвали, че само дозата прави отровата. Дори кислородът в определени дози може да се окаже токсична нокса. Парацелз, който е считан за основател на съвременната токсикология казва, че само дозата различава отровата от лекарството.</a:t>
            </a:r>
          </a:p>
        </p:txBody>
      </p:sp>
    </p:spTree>
    <p:extLst>
      <p:ext uri="{BB962C8B-B14F-4D97-AF65-F5344CB8AC3E}">
        <p14:creationId xmlns:p14="http://schemas.microsoft.com/office/powerpoint/2010/main" val="19553867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8FB8B65-81E0-4B4E-B447-CC61CC232E2D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/>
              <a:t>Преди да се започне елиминирането на отровата, добре е да се направи литературна справка (</a:t>
            </a:r>
            <a:r>
              <a:rPr lang="en-US" altLang="bg-BG"/>
              <a:t>Poison index) </a:t>
            </a:r>
            <a:r>
              <a:rPr lang="bg-BG" altLang="bg-BG"/>
              <a:t> за това как най-добре се елиминира дадения токсин.</a:t>
            </a:r>
          </a:p>
        </p:txBody>
      </p:sp>
    </p:spTree>
    <p:extLst>
      <p:ext uri="{BB962C8B-B14F-4D97-AF65-F5344CB8AC3E}">
        <p14:creationId xmlns:p14="http://schemas.microsoft.com/office/powerpoint/2010/main" val="2240514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bg-BG" altLang="bg-BG"/>
              <a:t>Противопоказание се явява и възраст под 2 години.</a:t>
            </a: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CED5FC-528F-4C13-982C-9A170D90C8D0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927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bg-BG" altLang="bg-BG"/>
              <a:t>Внимателно се извършва само при пациент в съзнание и запазени рефлекси от ГДП.</a:t>
            </a: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247590-1DE5-4CA3-B4F6-0A73878A25C2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2255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94FD738-B590-4496-80A2-18118503339C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bg-BG" altLang="bg-BG" dirty="0"/>
              <a:t>Никога да не се справи промивка на пациент в безсъзнание с подтиснати рефлекси поради опасността от аспирация. Предварителната ЕТинтубация осигурява и разделя дихателните пътища от ГИТ.</a:t>
            </a:r>
          </a:p>
        </p:txBody>
      </p:sp>
    </p:spTree>
    <p:extLst>
      <p:ext uri="{BB962C8B-B14F-4D97-AF65-F5344CB8AC3E}">
        <p14:creationId xmlns:p14="http://schemas.microsoft.com/office/powerpoint/2010/main" val="35245304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E55176-B7D6-442F-984A-D80161ABD76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/>
              <a:t>За да бъде ефективна стомашната промивка трябва да се извърши с 6 до 10 </a:t>
            </a:r>
            <a:r>
              <a:rPr lang="en-US" altLang="bg-BG"/>
              <a:t>l</a:t>
            </a:r>
            <a:r>
              <a:rPr lang="bg-BG" altLang="bg-BG"/>
              <a:t> при възрастен пациент.</a:t>
            </a:r>
          </a:p>
        </p:txBody>
      </p:sp>
    </p:spTree>
    <p:extLst>
      <p:ext uri="{BB962C8B-B14F-4D97-AF65-F5344CB8AC3E}">
        <p14:creationId xmlns:p14="http://schemas.microsoft.com/office/powerpoint/2010/main" val="35972760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A10696C-016C-40B6-B90B-60EA9B155FC8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bg-BG" altLang="bg-BG" dirty="0"/>
              <a:t>Никога да не се справи промивка на пациент в безсъзнание с подтиснати рефлекси поради опасността от аспирация. Предварителната ЕТинтубация осигурява и разделя дихателните пътища от ГИТ.</a:t>
            </a:r>
          </a:p>
        </p:txBody>
      </p:sp>
    </p:spTree>
    <p:extLst>
      <p:ext uri="{BB962C8B-B14F-4D97-AF65-F5344CB8AC3E}">
        <p14:creationId xmlns:p14="http://schemas.microsoft.com/office/powerpoint/2010/main" val="31142511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bg-BG" altLang="bg-BG" dirty="0"/>
              <a:t>Пациентът е в съзнание и с налични рефлекси от ГДП. Промиването става на принципа на скачените съдове на малки порции. Стомашната сонда е достатъчно широка.</a:t>
            </a: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D02103-03B6-491C-B346-ADAC983BBE09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8442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bg-BG" altLang="bg-BG" dirty="0"/>
              <a:t>Положението на пациента е стабилно странично наляво. Наличието на ъгъла на </a:t>
            </a:r>
            <a:r>
              <a:rPr lang="en-US" altLang="bg-BG" dirty="0"/>
              <a:t>His</a:t>
            </a:r>
            <a:r>
              <a:rPr lang="bg-BG" altLang="bg-BG" dirty="0"/>
              <a:t> възпрепятства възможността за лесно излизане на течности от стомаха.</a:t>
            </a: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8DF487-0C93-4735-AC3D-30EAF52B60D3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7379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bg-BG" altLang="bg-BG"/>
              <a:t>Активният въглен неспецифично потиска абсорбцията и може да повлияе действието на пероралните антидоти.</a:t>
            </a: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AFE38F-81D6-485A-BB6C-23E76C4B3A4F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2866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6BCD54-E6A1-4CFA-ADA6-D77303418AAB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bg-BG" altLang="bg-BG" dirty="0"/>
              <a:t>Изборът на средствата трябва да е внимателен. Съществува възможност стимулиращите перисталтиката средства да потенцират абсорбцията на токсините през ГИТ.</a:t>
            </a:r>
          </a:p>
        </p:txBody>
      </p:sp>
    </p:spTree>
    <p:extLst>
      <p:ext uri="{BB962C8B-B14F-4D97-AF65-F5344CB8AC3E}">
        <p14:creationId xmlns:p14="http://schemas.microsoft.com/office/powerpoint/2010/main" val="24233273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4A65F9-2E93-4319-939D-8DB5955C620A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bg-BG" altLang="bg-BG" dirty="0"/>
              <a:t>Например при катетеризацията на пикочния мехур пациента отделя 200 </a:t>
            </a:r>
            <a:r>
              <a:rPr lang="en-US" altLang="bg-BG" dirty="0"/>
              <a:t>ml </a:t>
            </a:r>
            <a:r>
              <a:rPr lang="bg-BG" altLang="bg-BG" dirty="0"/>
              <a:t>урина. За следващия час той трябва да получи 200</a:t>
            </a:r>
            <a:r>
              <a:rPr lang="en-US" altLang="bg-BG" dirty="0"/>
              <a:t> ml</a:t>
            </a:r>
            <a:r>
              <a:rPr lang="bg-BG" altLang="bg-BG" dirty="0"/>
              <a:t> инфузионни разтвори.</a:t>
            </a:r>
          </a:p>
        </p:txBody>
      </p:sp>
    </p:spTree>
    <p:extLst>
      <p:ext uri="{BB962C8B-B14F-4D97-AF65-F5344CB8AC3E}">
        <p14:creationId xmlns:p14="http://schemas.microsoft.com/office/powerpoint/2010/main" val="28834957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0733329-A636-4267-AA92-4C461B4BE242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bg-BG" altLang="bg-BG" dirty="0"/>
              <a:t>Хиповолемията е резултат от неадекватното обемно заместване. Абсолютната хиперволемия настъпва при бъбречно увреждане и невъзможност на отделителната система да осигури определеното количество диуреза, а относителната при пациенти с помпена недостатъчност. Форсираната диуреза може да доведе до хипокалиемия, хипокалциемия, хипомагнезиемия. Корекцията на рН на урината може да бъде в помощ да подобрено елиминиране на токсините. Агресивната инфузионна терапия може да доведе най-често до хипотермия.</a:t>
            </a:r>
          </a:p>
        </p:txBody>
      </p:sp>
    </p:spTree>
    <p:extLst>
      <p:ext uri="{BB962C8B-B14F-4D97-AF65-F5344CB8AC3E}">
        <p14:creationId xmlns:p14="http://schemas.microsoft.com/office/powerpoint/2010/main" val="36684310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78925E-8F2F-4685-8614-8CEDB670F2D0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bg-BG" altLang="bg-BG" dirty="0"/>
              <a:t>Тези техники се използват при животозастрашаващи или неповлияващи се от останалите средства на лечение интоксикации: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altLang="bg-BG" dirty="0"/>
              <a:t> Тежки степенни нарушения в съзнанието за повече от 24 часа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bg-BG" altLang="bg-BG" dirty="0"/>
              <a:t> Алкохол над 7 промила в кръвта.</a:t>
            </a:r>
          </a:p>
        </p:txBody>
      </p:sp>
    </p:spTree>
    <p:extLst>
      <p:ext uri="{BB962C8B-B14F-4D97-AF65-F5344CB8AC3E}">
        <p14:creationId xmlns:p14="http://schemas.microsoft.com/office/powerpoint/2010/main" val="16284202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bg-BG" altLang="bg-BG" dirty="0"/>
              <a:t>При извънтелесната депурация кръв се извежда от съдовата система и се прекарва през диализатор, където токсичните материи се филтрират.</a:t>
            </a: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E8277C-280F-4365-9620-CD7D6170559A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6377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bg-BG" dirty="0"/>
              <a:t>Неудобствата са:</a:t>
            </a:r>
          </a:p>
          <a:p>
            <a:pPr marL="228600" indent="-228600">
              <a:buFontTx/>
              <a:buAutoNum type="arabicPeriod"/>
              <a:defRPr/>
            </a:pPr>
            <a:r>
              <a:rPr lang="bg-BG" dirty="0"/>
              <a:t>Нуждата от голямо количество съвместима кръв</a:t>
            </a:r>
          </a:p>
          <a:p>
            <a:pPr marL="228600" indent="-228600">
              <a:buFontTx/>
              <a:buAutoNum type="arabicPeriod"/>
              <a:defRPr/>
            </a:pPr>
            <a:r>
              <a:rPr lang="bg-BG" dirty="0"/>
              <a:t>Промени в имунитета.</a:t>
            </a: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46E3F18-3B3B-44EE-B9FC-27BD8B26B650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3556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8BF2C2-93DA-4D8C-88D4-887CBCE7146D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bg-BG" altLang="bg-BG" dirty="0"/>
              <a:t>Антидотите противодействат на ефектите на токсина. Едни от тях (специфичните) атакуват директно самия токсин, а други имат неспецифично действие, като блокират токсичните ефекти върху отделните органи и системи.</a:t>
            </a:r>
          </a:p>
        </p:txBody>
      </p:sp>
    </p:spTree>
    <p:extLst>
      <p:ext uri="{BB962C8B-B14F-4D97-AF65-F5344CB8AC3E}">
        <p14:creationId xmlns:p14="http://schemas.microsoft.com/office/powerpoint/2010/main" val="38024354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368CDE-A82F-4DB0-B387-D687B4D33BAB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bg-BG" altLang="bg-BG" dirty="0"/>
              <a:t>Специфичните антидоти обикновено се свързват с токсина, като го неутрализират и спират неговите ефекти или подобряват елиминирането му.</a:t>
            </a:r>
          </a:p>
        </p:txBody>
      </p:sp>
    </p:spTree>
    <p:extLst>
      <p:ext uri="{BB962C8B-B14F-4D97-AF65-F5344CB8AC3E}">
        <p14:creationId xmlns:p14="http://schemas.microsoft.com/office/powerpoint/2010/main" val="40635316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D9889F-423A-4C40-A61E-94472A52F131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bg-BG" altLang="bg-BG" dirty="0"/>
              <a:t>Неспецифичните противодействат на ефектите на токсина. Ако ноксата води до брадикардия, уместно е прилагането на Атропин, ако води до хипертензия – на антихипертензивни средства.</a:t>
            </a:r>
          </a:p>
        </p:txBody>
      </p:sp>
    </p:spTree>
    <p:extLst>
      <p:ext uri="{BB962C8B-B14F-4D97-AF65-F5344CB8AC3E}">
        <p14:creationId xmlns:p14="http://schemas.microsoft.com/office/powerpoint/2010/main" val="10673992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C71C8C2-F226-43AF-A84E-CEFDDFFE1DB7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bg-BG" altLang="bg-BG" dirty="0"/>
              <a:t>Поддържащото лечение осигурява правилното функциониране на основните витални системи: ЦНС, ССС, дихателна система с използването на конвенционални или неконвенционални средства.</a:t>
            </a:r>
          </a:p>
        </p:txBody>
      </p:sp>
    </p:spTree>
    <p:extLst>
      <p:ext uri="{BB962C8B-B14F-4D97-AF65-F5344CB8AC3E}">
        <p14:creationId xmlns:p14="http://schemas.microsoft.com/office/powerpoint/2010/main" val="6810622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/>
              <a:t>ВТЕ – венозна тромбемболия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9F155-EDBA-4522-B04A-C70E6BDA8F9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153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891963" y="0"/>
            <a:ext cx="304800" cy="6858000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pic>
        <p:nvPicPr>
          <p:cNvPr id="5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0"/>
            <a:ext cx="1803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</p:spPr>
        <p:txBody>
          <a:bodyPr>
            <a:no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699000" y="6356350"/>
            <a:ext cx="1219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640B38C-980F-4AD4-960C-8D0F9E099DE1}" type="datetime1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15050" y="6356350"/>
            <a:ext cx="397351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85413" y="6356350"/>
            <a:ext cx="609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B3C568C-A0F7-4956-A413-9B260553B7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600194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452FA-F220-4EAF-A70C-859D47651E06}" type="datetime1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5E994-7B40-4720-A1F6-387C116C9F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788880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0"/>
            <a:ext cx="1803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1891963" y="0"/>
            <a:ext cx="304800" cy="6858000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19454" y="4259996"/>
            <a:ext cx="7264623" cy="1150203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454" y="1600201"/>
            <a:ext cx="8283272" cy="2654064"/>
          </a:xfrm>
        </p:spPr>
        <p:txBody>
          <a:bodyPr>
            <a:normAutofit/>
          </a:bodyPr>
          <a:lstStyle>
            <a:lvl1pPr algn="l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F6F47C6-6E13-48AC-9E61-286C33F50667}" type="datetime1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C283C54-8163-48A2-81DF-3871CF0DE7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266937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4328" y="1600200"/>
            <a:ext cx="4572000" cy="4572000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35496" y="1600200"/>
            <a:ext cx="4572000" cy="4572000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FF6C8-CC84-4664-9B75-422BE8F081F0}" type="datetime1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01FE0-ABEC-4E72-8C37-36A1251128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209817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4328" y="2514600"/>
            <a:ext cx="4572000" cy="36555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4328" y="1499616"/>
            <a:ext cx="4572000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36615" y="2514706"/>
            <a:ext cx="4572000" cy="3657493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36615" y="1499616"/>
            <a:ext cx="4572000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3413" y="177800"/>
            <a:ext cx="9472824" cy="123983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A9C6D-1DC0-413A-8E6E-F46216B3918A}" type="datetime1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86B1C-EF24-4080-9C2D-FF0141C357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59270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B5889-1E73-4242-A9DA-8A70C910B007}" type="datetime1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B94B4-990E-4729-887B-3DF15EDEB3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430763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AAB7E-D133-4A28-96AA-601D6CD36FD1}" type="datetime1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68A79-1A4D-445C-AAE8-B81D108B22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37055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884025" y="0"/>
            <a:ext cx="304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1884025" y="0"/>
            <a:ext cx="304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1884025" y="0"/>
            <a:ext cx="304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8" name="Rectangle 7"/>
          <p:cNvSpPr/>
          <p:nvPr userDrawn="1"/>
        </p:nvSpPr>
        <p:spPr>
          <a:xfrm>
            <a:off x="11884025" y="0"/>
            <a:ext cx="304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0251" y="482600"/>
            <a:ext cx="6195986" cy="5689600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white">
          <a:xfrm>
            <a:off x="1074240" y="1828800"/>
            <a:ext cx="3293422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1074240" y="381000"/>
            <a:ext cx="3293422" cy="1371600"/>
          </a:xfrm>
        </p:spPr>
        <p:txBody>
          <a:bodyPr>
            <a:normAutofit/>
          </a:bodyPr>
          <a:lstStyle>
            <a:lvl1pPr algn="l">
              <a:defRPr sz="2800" b="0" cap="all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28CEFDB-8127-44ED-BDEC-F11263FC5196}" type="datetime1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DD95D05-2C31-421F-A84B-D2DBFFF1F0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091870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884025" y="0"/>
            <a:ext cx="304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0251" y="482600"/>
            <a:ext cx="6195986" cy="5689600"/>
          </a:xfrm>
          <a:ln w="1905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4240" y="1828800"/>
            <a:ext cx="3293422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4240" y="381000"/>
            <a:ext cx="3293422" cy="1371600"/>
          </a:xfrm>
        </p:spPr>
        <p:txBody>
          <a:bodyPr>
            <a:normAutofit/>
          </a:bodyPr>
          <a:lstStyle>
            <a:lvl1pPr algn="l">
              <a:defRPr sz="2800" b="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7D0C0-37C1-4C8F-B336-BB2941389ED6}" type="datetime1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8AFA4-809C-4BB2-858A-BED50516AF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105872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93CF9-3A55-45AE-87DB-EF58F0049765}" type="datetime1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2C5F7-763D-4150-A079-1F4C79C9D8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658985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885613" y="0"/>
            <a:ext cx="304800" cy="6858000"/>
          </a:xfrm>
          <a:prstGeom prst="rect">
            <a:avLst/>
          </a:prstGeom>
          <a:solidFill>
            <a:schemeClr val="tx2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5" name="Rectangle 4"/>
          <p:cNvSpPr/>
          <p:nvPr userDrawn="1"/>
        </p:nvSpPr>
        <p:spPr>
          <a:xfrm>
            <a:off x="11885613" y="0"/>
            <a:ext cx="304800" cy="6858000"/>
          </a:xfrm>
          <a:prstGeom prst="rect">
            <a:avLst/>
          </a:prstGeom>
          <a:solidFill>
            <a:schemeClr val="tx2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5B1E0-972D-4498-B0DF-D9754E74409D}" type="datetime1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45957-D6F4-41FA-B08F-AF7D18B04A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114736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891963" y="0"/>
            <a:ext cx="304800" cy="6858000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white"/>
              </a:solidFill>
            </a:endParaRPr>
          </a:p>
        </p:txBody>
      </p:sp>
      <p:pic>
        <p:nvPicPr>
          <p:cNvPr id="5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0"/>
            <a:ext cx="1803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</p:spPr>
        <p:txBody>
          <a:bodyPr>
            <a:no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699000" y="6356350"/>
            <a:ext cx="1219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640B38C-980F-4AD4-960C-8D0F9E099DE1}" type="datetime1">
              <a:rPr lang="en-US">
                <a:solidFill>
                  <a:prstClr val="black"/>
                </a:solidFill>
              </a:rPr>
              <a:pPr>
                <a:defRPr/>
              </a:pPr>
              <a:t>11/3/2022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15050" y="6356350"/>
            <a:ext cx="397351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85413" y="6356350"/>
            <a:ext cx="609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B3C568C-A0F7-4956-A413-9B260553B78A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644030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452FA-F220-4EAF-A70C-859D47651E06}" type="datetime1">
              <a:rPr lang="en-US">
                <a:solidFill>
                  <a:prstClr val="black"/>
                </a:solidFill>
              </a:rPr>
              <a:pPr>
                <a:defRPr/>
              </a:pPr>
              <a:t>11/3/2022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5E994-7B40-4720-A1F6-387C116C9FC4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415511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0"/>
            <a:ext cx="1803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1891963" y="0"/>
            <a:ext cx="304800" cy="6858000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19454" y="4259996"/>
            <a:ext cx="7264623" cy="1150203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454" y="1600201"/>
            <a:ext cx="8283272" cy="2654064"/>
          </a:xfrm>
        </p:spPr>
        <p:txBody>
          <a:bodyPr>
            <a:normAutofit/>
          </a:bodyPr>
          <a:lstStyle>
            <a:lvl1pPr algn="l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F6F47C6-6E13-48AC-9E61-286C33F50667}" type="datetime1">
              <a:rPr lang="en-US">
                <a:solidFill>
                  <a:prstClr val="black"/>
                </a:solidFill>
              </a:rPr>
              <a:pPr>
                <a:defRPr/>
              </a:pPr>
              <a:t>11/3/2022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C283C54-8163-48A2-81DF-3871CF0DE7D6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0099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4328" y="1600200"/>
            <a:ext cx="4572000" cy="4572000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35496" y="1600200"/>
            <a:ext cx="4572000" cy="4572000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FF6C8-CC84-4664-9B75-422BE8F081F0}" type="datetime1">
              <a:rPr lang="en-US">
                <a:solidFill>
                  <a:prstClr val="black"/>
                </a:solidFill>
              </a:rPr>
              <a:pPr>
                <a:defRPr/>
              </a:pPr>
              <a:t>11/3/2022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01FE0-ABEC-4E72-8C37-36A1251128A8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253849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4328" y="2514600"/>
            <a:ext cx="4572000" cy="36555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4328" y="1499616"/>
            <a:ext cx="4572000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36615" y="2514706"/>
            <a:ext cx="4572000" cy="3657493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36615" y="1499616"/>
            <a:ext cx="4572000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3413" y="177800"/>
            <a:ext cx="9472824" cy="123983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A9C6D-1DC0-413A-8E6E-F46216B3918A}" type="datetime1">
              <a:rPr lang="en-US">
                <a:solidFill>
                  <a:prstClr val="black"/>
                </a:solidFill>
              </a:rPr>
              <a:pPr>
                <a:defRPr/>
              </a:pPr>
              <a:t>11/3/2022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86B1C-EF24-4080-9C2D-FF0141C3573A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814496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B5889-1E73-4242-A9DA-8A70C910B007}" type="datetime1">
              <a:rPr lang="en-US">
                <a:solidFill>
                  <a:prstClr val="black"/>
                </a:solidFill>
              </a:rPr>
              <a:pPr>
                <a:defRPr/>
              </a:pPr>
              <a:t>11/3/2022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B94B4-990E-4729-887B-3DF15EDEB32A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38245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AAB7E-D133-4A28-96AA-601D6CD36FD1}" type="datetime1">
              <a:rPr lang="en-US">
                <a:solidFill>
                  <a:prstClr val="black"/>
                </a:solidFill>
              </a:rPr>
              <a:pPr>
                <a:defRPr/>
              </a:pPr>
              <a:t>11/3/2022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68A79-1A4D-445C-AAE8-B81D108B22E2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964824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884025" y="0"/>
            <a:ext cx="304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84025" y="0"/>
            <a:ext cx="304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884025" y="0"/>
            <a:ext cx="304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1884025" y="0"/>
            <a:ext cx="304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0251" y="482600"/>
            <a:ext cx="6195986" cy="5689600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white">
          <a:xfrm>
            <a:off x="1074240" y="1828800"/>
            <a:ext cx="3293422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1074240" y="381000"/>
            <a:ext cx="3293422" cy="1371600"/>
          </a:xfrm>
        </p:spPr>
        <p:txBody>
          <a:bodyPr>
            <a:normAutofit/>
          </a:bodyPr>
          <a:lstStyle>
            <a:lvl1pPr algn="l">
              <a:defRPr sz="2800" b="0" cap="all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28CEFDB-8127-44ED-BDEC-F11263FC5196}" type="datetime1">
              <a:rPr lang="en-US">
                <a:solidFill>
                  <a:prstClr val="black"/>
                </a:solidFill>
              </a:rPr>
              <a:pPr>
                <a:defRPr/>
              </a:pPr>
              <a:t>11/3/2022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DD95D05-2C31-421F-A84B-D2DBFFF1F022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993372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884025" y="0"/>
            <a:ext cx="304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0251" y="482600"/>
            <a:ext cx="6195986" cy="5689600"/>
          </a:xfrm>
          <a:ln w="1905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4240" y="1828800"/>
            <a:ext cx="3293422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4240" y="381000"/>
            <a:ext cx="3293422" cy="1371600"/>
          </a:xfrm>
        </p:spPr>
        <p:txBody>
          <a:bodyPr>
            <a:normAutofit/>
          </a:bodyPr>
          <a:lstStyle>
            <a:lvl1pPr algn="l">
              <a:defRPr sz="2800" b="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7D0C0-37C1-4C8F-B336-BB2941389ED6}" type="datetime1">
              <a:rPr lang="en-US">
                <a:solidFill>
                  <a:prstClr val="black"/>
                </a:solidFill>
              </a:rPr>
              <a:pPr>
                <a:defRPr/>
              </a:pPr>
              <a:t>11/3/2022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8AFA4-809C-4BB2-858A-BED50516AF20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232888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93CF9-3A55-45AE-87DB-EF58F0049765}" type="datetime1">
              <a:rPr lang="en-US">
                <a:solidFill>
                  <a:prstClr val="black"/>
                </a:solidFill>
              </a:rPr>
              <a:pPr>
                <a:defRPr/>
              </a:pPr>
              <a:t>11/3/2022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2C5F7-763D-4150-A079-1F4C79C9D888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241270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885613" y="0"/>
            <a:ext cx="304800" cy="6858000"/>
          </a:xfrm>
          <a:prstGeom prst="rect">
            <a:avLst/>
          </a:prstGeom>
          <a:solidFill>
            <a:schemeClr val="tx2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11885613" y="0"/>
            <a:ext cx="304800" cy="6858000"/>
          </a:xfrm>
          <a:prstGeom prst="rect">
            <a:avLst/>
          </a:prstGeom>
          <a:solidFill>
            <a:schemeClr val="tx2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white"/>
              </a:solidFill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5B1E0-972D-4498-B0DF-D9754E74409D}" type="datetime1">
              <a:rPr lang="en-US">
                <a:solidFill>
                  <a:prstClr val="black"/>
                </a:solidFill>
              </a:rPr>
              <a:pPr>
                <a:defRPr/>
              </a:pPr>
              <a:t>11/3/2022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45957-D6F4-41FA-B08F-AF7D18B04A54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378943"/>
      </p:ext>
    </p:extLst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277813"/>
            <a:ext cx="10969943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441" y="1600201"/>
            <a:ext cx="5383398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prstClr val="black"/>
                </a:solidFill>
              </a:rPr>
              <a:t>01.11.2005</a:t>
            </a:r>
            <a:endParaRPr lang="bg-BG">
              <a:solidFill>
                <a:prstClr val="black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>
                <a:solidFill>
                  <a:prstClr val="black"/>
                </a:solidFill>
              </a:rPr>
              <a:t>Удавяне</a:t>
            </a: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668B7-854B-45F1-AB89-76B2FAB44821}" type="slidenum">
              <a:rPr lang="bg-BG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986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80013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cap="all" baseline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CB26D11-2B78-48C4-B2C2-3D81687EDFA4}" type="datetime1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6063" y="6356350"/>
            <a:ext cx="397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cap="all" baseline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6425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cap="all" baseline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BF85A19-51CD-463B-B949-34B918C91E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885613" y="0"/>
            <a:ext cx="304800" cy="6858000"/>
          </a:xfrm>
          <a:prstGeom prst="rect">
            <a:avLst/>
          </a:prstGeom>
          <a:solidFill>
            <a:schemeClr val="tx2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pic>
        <p:nvPicPr>
          <p:cNvPr id="10246" name="Picture 2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0"/>
            <a:ext cx="1803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903413" y="1600200"/>
            <a:ext cx="9472612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bg-BG"/>
              <a:t>Click to edit Master text styles</a:t>
            </a:r>
          </a:p>
          <a:p>
            <a:pPr lvl="1"/>
            <a:r>
              <a:rPr lang="en-US" altLang="bg-BG"/>
              <a:t>Second level</a:t>
            </a:r>
          </a:p>
          <a:p>
            <a:pPr lvl="2"/>
            <a:r>
              <a:rPr lang="en-US" altLang="bg-BG"/>
              <a:t>Third level</a:t>
            </a:r>
          </a:p>
          <a:p>
            <a:pPr lvl="3"/>
            <a:r>
              <a:rPr lang="en-US" altLang="bg-BG"/>
              <a:t>Fourth level</a:t>
            </a:r>
          </a:p>
          <a:p>
            <a:pPr lvl="4"/>
            <a:r>
              <a:rPr lang="en-US" altLang="bg-BG"/>
              <a:t>Fifth level</a:t>
            </a:r>
            <a:endParaRPr lang="bg-BG" altLang="bg-BG"/>
          </a:p>
        </p:txBody>
      </p:sp>
      <p:sp>
        <p:nvSpPr>
          <p:cNvPr id="10248" name="Title Placeholder 1"/>
          <p:cNvSpPr>
            <a:spLocks noGrp="1"/>
          </p:cNvSpPr>
          <p:nvPr>
            <p:ph type="title"/>
          </p:nvPr>
        </p:nvSpPr>
        <p:spPr bwMode="auto">
          <a:xfrm>
            <a:off x="1903413" y="177800"/>
            <a:ext cx="9472612" cy="123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bg-BG"/>
              <a:t>Click to edit Master title style</a:t>
            </a:r>
            <a:endParaRPr lang="bg-BG" alt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78" r:id="rId2"/>
    <p:sldLayoutId id="2147483784" r:id="rId3"/>
    <p:sldLayoutId id="2147483779" r:id="rId4"/>
    <p:sldLayoutId id="2147483780" r:id="rId5"/>
    <p:sldLayoutId id="2147483781" r:id="rId6"/>
    <p:sldLayoutId id="2147483785" r:id="rId7"/>
    <p:sldLayoutId id="2147483786" r:id="rId8"/>
    <p:sldLayoutId id="2147483787" r:id="rId9"/>
    <p:sldLayoutId id="2147483782" r:id="rId10"/>
    <p:sldLayoutId id="2147483788" r:id="rId11"/>
  </p:sldLayoutIdLst>
  <p:transition spd="med">
    <p:fade/>
  </p:transition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9pPr>
    </p:titleStyle>
    <p:bodyStyle>
      <a:lvl1pPr marL="246063" indent="-246063" algn="l" rtl="0" eaLnBrk="0" fontAlgn="base" hangingPunct="0">
        <a:lnSpc>
          <a:spcPct val="90000"/>
        </a:lnSpc>
        <a:spcBef>
          <a:spcPts val="1400"/>
        </a:spcBef>
        <a:spcAft>
          <a:spcPct val="0"/>
        </a:spcAft>
        <a:buFont typeface="Euphemia" pitchFamily="34" charset="0"/>
        <a:buChar char="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1188" indent="-246063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Euphemia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7900" indent="-246063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3025" indent="-246063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738" indent="-246063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80013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cap="all" baseline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CB26D11-2B78-48C4-B2C2-3D81687EDFA4}" type="datetime1">
              <a:rPr lang="en-US">
                <a:solidFill>
                  <a:prstClr val="black"/>
                </a:solidFill>
              </a:rPr>
              <a:pPr>
                <a:defRPr/>
              </a:pPr>
              <a:t>11/3/2022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6063" y="6356350"/>
            <a:ext cx="3973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cap="all" baseline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6425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cap="all" baseline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BF85A19-51CD-463B-B949-34B918C91EC3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885613" y="0"/>
            <a:ext cx="304800" cy="6858000"/>
          </a:xfrm>
          <a:prstGeom prst="rect">
            <a:avLst/>
          </a:prstGeom>
          <a:solidFill>
            <a:schemeClr val="tx2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white"/>
              </a:solidFill>
            </a:endParaRPr>
          </a:p>
        </p:txBody>
      </p:sp>
      <p:pic>
        <p:nvPicPr>
          <p:cNvPr id="10246" name="Picture 2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0"/>
            <a:ext cx="1803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903413" y="1600200"/>
            <a:ext cx="9472612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bg-BG"/>
              <a:t>Click to edit Master text styles</a:t>
            </a:r>
          </a:p>
          <a:p>
            <a:pPr lvl="1"/>
            <a:r>
              <a:rPr lang="en-US" altLang="bg-BG"/>
              <a:t>Second level</a:t>
            </a:r>
          </a:p>
          <a:p>
            <a:pPr lvl="2"/>
            <a:r>
              <a:rPr lang="en-US" altLang="bg-BG"/>
              <a:t>Third level</a:t>
            </a:r>
          </a:p>
          <a:p>
            <a:pPr lvl="3"/>
            <a:r>
              <a:rPr lang="en-US" altLang="bg-BG"/>
              <a:t>Fourth level</a:t>
            </a:r>
          </a:p>
          <a:p>
            <a:pPr lvl="4"/>
            <a:r>
              <a:rPr lang="en-US" altLang="bg-BG"/>
              <a:t>Fifth level</a:t>
            </a:r>
            <a:endParaRPr lang="bg-BG" altLang="bg-BG"/>
          </a:p>
        </p:txBody>
      </p:sp>
      <p:sp>
        <p:nvSpPr>
          <p:cNvPr id="10248" name="Title Placeholder 1"/>
          <p:cNvSpPr>
            <a:spLocks noGrp="1"/>
          </p:cNvSpPr>
          <p:nvPr>
            <p:ph type="title"/>
          </p:nvPr>
        </p:nvSpPr>
        <p:spPr bwMode="auto">
          <a:xfrm>
            <a:off x="1903413" y="177800"/>
            <a:ext cx="9472612" cy="123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bg-BG"/>
              <a:t>Click to edit Master title style</a:t>
            </a:r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917561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</p:sldLayoutIdLst>
  <p:transition spd="med">
    <p:fade/>
  </p:transition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9pPr>
    </p:titleStyle>
    <p:bodyStyle>
      <a:lvl1pPr marL="246063" indent="-246063" algn="l" rtl="0" eaLnBrk="0" fontAlgn="base" hangingPunct="0">
        <a:lnSpc>
          <a:spcPct val="90000"/>
        </a:lnSpc>
        <a:spcBef>
          <a:spcPts val="1400"/>
        </a:spcBef>
        <a:spcAft>
          <a:spcPct val="0"/>
        </a:spcAft>
        <a:buFont typeface="Euphemia" pitchFamily="34" charset="0"/>
        <a:buChar char="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1188" indent="-246063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Euphemia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7900" indent="-246063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3025" indent="-246063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738" indent="-246063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61964" y="1340768"/>
            <a:ext cx="9631362" cy="2583160"/>
          </a:xfrm>
        </p:spPr>
        <p:txBody>
          <a:bodyPr/>
          <a:lstStyle/>
          <a:p>
            <a:pPr algn="ctr" eaLnBrk="1" hangingPunct="1"/>
            <a:r>
              <a:rPr lang="bg-BG" altLang="bg-BG" sz="3600" dirty="0"/>
              <a:t>Остри отравяния</a:t>
            </a:r>
            <a:br>
              <a:rPr lang="en-US" altLang="bg-BG" sz="3600" dirty="0"/>
            </a:br>
            <a:r>
              <a:rPr lang="bg-BG" altLang="bg-BG" sz="3600" dirty="0"/>
              <a:t>Методи на елиминиране на отровата</a:t>
            </a:r>
            <a:br>
              <a:rPr lang="bg-BG" altLang="bg-BG" sz="6600" dirty="0"/>
            </a:br>
            <a:endParaRPr lang="bg-BG" altLang="bg-BG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altLang="bg-BG" sz="3200" dirty="0"/>
              <a:t>Определение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bg-BG" sz="2400" dirty="0"/>
              <a:t>Абсорбция в организма по различен път на химичен или природен продукт.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bg-BG" sz="2400" dirty="0"/>
              <a:t>В дози много по-високи от нормалните.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bg-BG" sz="2400" dirty="0"/>
              <a:t>Веществата могат да бъдат с или без фармакологична активност.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A5ABF-22AC-4A34-B40B-44C080E952AC}" type="slidenum">
              <a:rPr lang="bg-BG"/>
              <a:pPr>
                <a:defRPr/>
              </a:pPr>
              <a:t>2</a:t>
            </a:fld>
            <a:endParaRPr lang="bg-BG"/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4DDC33-9C7D-4BA4-BC56-596614684F7B}" type="slidenum">
              <a:rPr lang="bg-BG"/>
              <a:pPr>
                <a:defRPr/>
              </a:pPr>
              <a:t>3</a:t>
            </a:fld>
            <a:endParaRPr lang="bg-BG"/>
          </a:p>
        </p:txBody>
      </p:sp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476250" y="4725144"/>
            <a:ext cx="10258425" cy="1584176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Omnis dosis fascit venenum</a:t>
            </a:r>
            <a:endParaRPr lang="bg-BG" sz="48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4" name="Picture 4" descr="http://www.deinayurveda.net/wordpress/wp-content/uploads/2009/11/paracelsus-239x3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4732" y="278695"/>
            <a:ext cx="2608489" cy="3312368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618211" y="3861048"/>
            <a:ext cx="6092825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2400" dirty="0" err="1">
                <a:latin typeface="Calibri" panose="020F0502020204030204" pitchFamily="34" charset="0"/>
              </a:rPr>
              <a:t>Philippus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</a:rPr>
              <a:t>Aureolus</a:t>
            </a:r>
            <a:r>
              <a:rPr lang="en-US" sz="2400" dirty="0">
                <a:latin typeface="Calibri" panose="020F0502020204030204" pitchFamily="34" charset="0"/>
              </a:rPr>
              <a:t> Theophrastus </a:t>
            </a:r>
            <a:r>
              <a:rPr lang="en-US" sz="2400" dirty="0" err="1">
                <a:latin typeface="Calibri" panose="020F0502020204030204" pitchFamily="34" charset="0"/>
              </a:rPr>
              <a:t>Bombastus</a:t>
            </a:r>
            <a:r>
              <a:rPr lang="en-US" sz="2400" dirty="0">
                <a:latin typeface="Calibri" panose="020F0502020204030204" pitchFamily="34" charset="0"/>
              </a:rPr>
              <a:t> von </a:t>
            </a:r>
            <a:r>
              <a:rPr lang="en-US" sz="2400" dirty="0" err="1">
                <a:latin typeface="Calibri" panose="020F0502020204030204" pitchFamily="34" charset="0"/>
              </a:rPr>
              <a:t>Hohenheim</a:t>
            </a:r>
            <a:r>
              <a:rPr lang="en-US" sz="2400" dirty="0">
                <a:latin typeface="Calibri" panose="020F0502020204030204" pitchFamily="34" charset="0"/>
              </a:rPr>
              <a:t> Paracelsus (1493–1541)</a:t>
            </a:r>
            <a:endParaRPr lang="bg-BG" sz="24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B9C1C-0220-4442-A137-9382C2CDA0CD}" type="slidenum">
              <a:rPr lang="bg-BG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3200"/>
              <a:t>Методи на елиминиране на ноксата</a:t>
            </a:r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22475" y="2143125"/>
            <a:ext cx="9918700" cy="36480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Консултирайте </a:t>
            </a:r>
            <a:r>
              <a:rPr lang="en-US" altLang="bg-BG" sz="2400" dirty="0"/>
              <a:t>POISON INDEX! </a:t>
            </a:r>
            <a:r>
              <a:rPr lang="en-US" altLang="bg-BG" sz="2400" dirty="0">
                <a:solidFill>
                  <a:srgbClr val="FF0000"/>
                </a:solidFill>
              </a:rPr>
              <a:t>http://www.nnepc.org/poison-index-mobile</a:t>
            </a:r>
            <a:endParaRPr lang="bg-BG" altLang="bg-BG" sz="2400" dirty="0">
              <a:solidFill>
                <a:srgbClr val="FF0000"/>
              </a:solidFill>
            </a:endParaRP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Индуцирано повръщане</a:t>
            </a:r>
            <a:endParaRPr lang="en-US" altLang="bg-BG" sz="2400" dirty="0"/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Стомашна промивка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Стимулиращи перисталтиката средства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Очистителни клизми</a:t>
            </a:r>
          </a:p>
        </p:txBody>
      </p:sp>
    </p:spTree>
    <p:extLst>
      <p:ext uri="{BB962C8B-B14F-4D97-AF65-F5344CB8AC3E}">
        <p14:creationId xmlns:p14="http://schemas.microsoft.com/office/powerpoint/2010/main" val="2832728957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DCD53C-196B-4CCC-876A-BDD64485310B}" type="slidenum">
              <a:rPr lang="bg-BG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altLang="bg-BG" sz="3200"/>
              <a:t>Методи на елиминиране на ноксата</a:t>
            </a: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22475" y="1885950"/>
            <a:ext cx="9499600" cy="41148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/>
              <a:t>Форсирана диуреза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/>
              <a:t>Перитонеална диализа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/>
              <a:t>Извънбъбречни депурационни техники</a:t>
            </a:r>
          </a:p>
        </p:txBody>
      </p:sp>
    </p:spTree>
    <p:extLst>
      <p:ext uri="{BB962C8B-B14F-4D97-AF65-F5344CB8AC3E}">
        <p14:creationId xmlns:p14="http://schemas.microsoft.com/office/powerpoint/2010/main" val="528109191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A585A8-0A8E-4B85-A504-62D8FDE264D9}" type="slidenum">
              <a:rPr lang="bg-BG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altLang="bg-BG" sz="3200" dirty="0"/>
              <a:t>Индуцирано повръщане</a:t>
            </a: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Начини:</a:t>
            </a:r>
          </a:p>
          <a:p>
            <a:pPr lvl="1"/>
            <a:r>
              <a:rPr lang="bg-BG" altLang="bg-BG" dirty="0"/>
              <a:t>Дигитално</a:t>
            </a:r>
          </a:p>
          <a:p>
            <a:pPr lvl="1"/>
            <a:r>
              <a:rPr lang="bg-BG" altLang="bg-BG" dirty="0"/>
              <a:t>Приемане на течности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Противопоказания:</a:t>
            </a:r>
          </a:p>
          <a:p>
            <a:pPr lvl="1"/>
            <a:r>
              <a:rPr lang="bg-BG" altLang="bg-BG" dirty="0"/>
              <a:t>Кома, гърчове</a:t>
            </a:r>
          </a:p>
          <a:p>
            <a:pPr lvl="1"/>
            <a:r>
              <a:rPr lang="bg-BG" altLang="bg-BG" dirty="0"/>
              <a:t>Корозивни средства, петрол, </a:t>
            </a:r>
            <a:r>
              <a:rPr lang="en-US" altLang="bg-BG" dirty="0" err="1"/>
              <a:t>Strychninum</a:t>
            </a:r>
            <a:endParaRPr lang="en-US" altLang="bg-BG" dirty="0"/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Има ефект до 4 час след медикаменти и 2 час след приемането на течности.</a:t>
            </a:r>
          </a:p>
        </p:txBody>
      </p:sp>
    </p:spTree>
    <p:extLst>
      <p:ext uri="{BB962C8B-B14F-4D97-AF65-F5344CB8AC3E}">
        <p14:creationId xmlns:p14="http://schemas.microsoft.com/office/powerpoint/2010/main" val="1253647740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C06378-9A05-49CF-AF43-F34B102F8700}" type="slidenum">
              <a:rPr lang="bg-BG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3200"/>
              <a:t>Предизвикано повръщане</a:t>
            </a:r>
          </a:p>
        </p:txBody>
      </p:sp>
      <p:graphicFrame>
        <p:nvGraphicFramePr>
          <p:cNvPr id="9218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09425363"/>
              </p:ext>
            </p:extLst>
          </p:nvPr>
        </p:nvGraphicFramePr>
        <p:xfrm>
          <a:off x="2205980" y="1916832"/>
          <a:ext cx="4088980" cy="2651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3780952" imgH="2838846" progId="Paint.Picture">
                  <p:embed/>
                </p:oleObj>
              </mc:Choice>
              <mc:Fallback>
                <p:oleObj name="Bitmap Image" r:id="rId3" imgW="3780952" imgH="2838846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5980" y="1916832"/>
                        <a:ext cx="4088980" cy="2651745"/>
                      </a:xfrm>
                      <a:prstGeom prst="rect">
                        <a:avLst/>
                      </a:prstGeom>
                      <a:noFill/>
                      <a:ln w="19050" cmpd="sng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500" y="1916832"/>
            <a:ext cx="3824288" cy="35575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62216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629AE5-727D-4594-9DFA-9644911D6E49}" type="slidenum">
              <a:rPr lang="bg-BG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3200"/>
              <a:t>Стомашна промивка</a:t>
            </a:r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93913" y="1714500"/>
            <a:ext cx="9485312" cy="441642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Прави се ако не са минали повече от 1-2 часа от пероралния прием на токсина.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Противопоказана е при:</a:t>
            </a:r>
          </a:p>
          <a:p>
            <a:pPr lvl="1"/>
            <a:r>
              <a:rPr lang="bg-BG" altLang="bg-BG" dirty="0"/>
              <a:t> Отравяне с корозивни средства и перилни препарати</a:t>
            </a:r>
          </a:p>
          <a:p>
            <a:pPr lvl="1"/>
            <a:r>
              <a:rPr lang="bg-BG" altLang="bg-BG" dirty="0"/>
              <a:t>Незащитени дихателни пътища</a:t>
            </a:r>
          </a:p>
          <a:p>
            <a:pPr lvl="1"/>
            <a:r>
              <a:rPr lang="bg-BG" altLang="bg-BG" dirty="0"/>
              <a:t>Деца под 6 месечна възраст</a:t>
            </a:r>
          </a:p>
          <a:p>
            <a:pPr lvl="1"/>
            <a:r>
              <a:rPr lang="bg-BG" altLang="bg-BG" dirty="0"/>
              <a:t>Гърчове</a:t>
            </a:r>
          </a:p>
        </p:txBody>
      </p:sp>
    </p:spTree>
    <p:extLst>
      <p:ext uri="{BB962C8B-B14F-4D97-AF65-F5344CB8AC3E}">
        <p14:creationId xmlns:p14="http://schemas.microsoft.com/office/powerpoint/2010/main" val="2590161266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C0893B-1CB9-47FF-8EB7-0AF878A5F91E}" type="slidenum">
              <a:rPr lang="bg-BG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3200"/>
              <a:t>Стомашна промивка</a:t>
            </a:r>
          </a:p>
        </p:txBody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971" y="1772816"/>
            <a:ext cx="9242053" cy="439938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Поставя се сонда - 36-40 или 26-28 </a:t>
            </a:r>
            <a:r>
              <a:rPr lang="en-US" altLang="bg-BG" sz="2400" dirty="0"/>
              <a:t>F</a:t>
            </a:r>
            <a:r>
              <a:rPr lang="bg-BG" altLang="bg-BG" sz="2400" dirty="0"/>
              <a:t>.</a:t>
            </a:r>
            <a:endParaRPr lang="en-US" altLang="bg-BG" sz="2400" dirty="0"/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Използва се изотоничен 1/2 M </a:t>
            </a:r>
            <a:r>
              <a:rPr lang="en-US" altLang="bg-BG" sz="2400" dirty="0" err="1"/>
              <a:t>NaCl</a:t>
            </a:r>
            <a:r>
              <a:rPr lang="bg-BG" altLang="bg-BG" sz="2400" dirty="0"/>
              <a:t>.</a:t>
            </a:r>
            <a:endParaRPr lang="en-US" altLang="bg-BG" sz="2400" dirty="0"/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Течността да е с телесна температура.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Прави се с обем 100-150 </a:t>
            </a:r>
            <a:r>
              <a:rPr lang="en-US" altLang="bg-BG" sz="2400" dirty="0"/>
              <a:t>ml/kg </a:t>
            </a:r>
            <a:r>
              <a:rPr lang="bg-BG" altLang="bg-BG" sz="2400" dirty="0"/>
              <a:t>на порции от 50 - 300</a:t>
            </a:r>
            <a:r>
              <a:rPr lang="en-US" altLang="bg-BG" sz="2400" dirty="0"/>
              <a:t> ml</a:t>
            </a:r>
            <a:r>
              <a:rPr lang="bg-BG" altLang="bg-BG" sz="2400" dirty="0"/>
              <a:t>.</a:t>
            </a:r>
            <a:endParaRPr lang="en-US" altLang="bg-BG" sz="2400" dirty="0"/>
          </a:p>
        </p:txBody>
      </p:sp>
    </p:spTree>
    <p:extLst>
      <p:ext uri="{BB962C8B-B14F-4D97-AF65-F5344CB8AC3E}">
        <p14:creationId xmlns:p14="http://schemas.microsoft.com/office/powerpoint/2010/main" val="2354621158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DE92C9-3EDE-4477-9E00-CF2882851BE2}" type="slidenum">
              <a:rPr lang="bg-BG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3200"/>
              <a:t>Стомашна промивка</a:t>
            </a:r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В последната порция може да се добави активен въглен.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Прилагането й е безмислено при отравяне с бензодиазепини и барбитурати.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>
                <a:solidFill>
                  <a:srgbClr val="FF0000"/>
                </a:solidFill>
              </a:rPr>
              <a:t>Защитени или сепарирани дихателни пътища от ГИТ.</a:t>
            </a:r>
          </a:p>
        </p:txBody>
      </p:sp>
    </p:spTree>
    <p:extLst>
      <p:ext uri="{BB962C8B-B14F-4D97-AF65-F5344CB8AC3E}">
        <p14:creationId xmlns:p14="http://schemas.microsoft.com/office/powerpoint/2010/main" val="1693305795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8CBD79-BF70-4C55-B2D7-59C03E0724AA}" type="slidenum">
              <a:rPr lang="bg-BG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3200"/>
              <a:t>Стомашна промивка при пациент в съзнание</a:t>
            </a:r>
          </a:p>
        </p:txBody>
      </p:sp>
      <p:pic>
        <p:nvPicPr>
          <p:cNvPr id="31748" name="Picture 3" descr="SAVE0016"/>
          <p:cNvPicPr>
            <a:picLocks noChangeAspect="1" noChangeArrowheads="1"/>
          </p:cNvPicPr>
          <p:nvPr/>
        </p:nvPicPr>
        <p:blipFill>
          <a:blip r:embed="rId3"/>
          <a:srcRect r="4305"/>
          <a:stretch>
            <a:fillRect/>
          </a:stretch>
        </p:blipFill>
        <p:spPr bwMode="auto">
          <a:xfrm>
            <a:off x="2022475" y="1500188"/>
            <a:ext cx="4303713" cy="3071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749" name="Picture 4" descr="SAVE00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94475" y="2928938"/>
            <a:ext cx="4746625" cy="3400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6320846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9A2A98-4AAC-44E7-958A-847CE30B7D66}" type="slidenum">
              <a:rPr lang="bg-BG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3200"/>
              <a:t>Стомашна промивка при пациент в съзнание</a:t>
            </a:r>
          </a:p>
        </p:txBody>
      </p:sp>
      <p:pic>
        <p:nvPicPr>
          <p:cNvPr id="32772" name="Picture 5" descr="71_NP_0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22663" y="2071688"/>
            <a:ext cx="6315075" cy="3643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318870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3200"/>
              <a:t>Активен въглен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Приложим при всички абсорбиращи се продукти.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Абсорбцията е неспецифична.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Намалява количеството нокса в ГИТ.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Прекъсва ентеро-хепаталния цикъл.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Дозата е 1-1.5 </a:t>
            </a:r>
            <a:r>
              <a:rPr lang="en-US" altLang="bg-BG" sz="2400" dirty="0"/>
              <a:t>g</a:t>
            </a:r>
            <a:r>
              <a:rPr lang="bg-BG" altLang="bg-BG" sz="2400" dirty="0"/>
              <a:t>/</a:t>
            </a:r>
            <a:r>
              <a:rPr lang="en-US" altLang="bg-BG" sz="2400" dirty="0"/>
              <a:t>kg </a:t>
            </a:r>
            <a:r>
              <a:rPr lang="en-US" altLang="bg-BG" sz="2400" dirty="0" err="1"/>
              <a:t>po</a:t>
            </a:r>
            <a:r>
              <a:rPr lang="bg-BG" altLang="bg-BG" sz="240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A04086-67ED-4E2F-94E1-CEE0D8568568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638605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BAAA9E-5812-471C-90E4-81DBAFA6CAC3}" type="slidenum">
              <a:rPr lang="bg-BG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3200"/>
              <a:t>Стимулиращи перисталтиката средства</a:t>
            </a:r>
          </a:p>
        </p:txBody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22475" y="2071688"/>
            <a:ext cx="9556750" cy="405923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MgSO</a:t>
            </a:r>
            <a:r>
              <a:rPr lang="bg-BG" altLang="bg-BG" sz="2400" baseline="-25000" dirty="0"/>
              <a:t>4</a:t>
            </a:r>
            <a:r>
              <a:rPr lang="bg-BG" altLang="bg-BG" sz="2400" dirty="0"/>
              <a:t> - 250 mg/kg po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Mg Citrate - 4 ml/kg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Sorbitol - 70% + 20 g Активен въглен в </a:t>
            </a:r>
            <a:r>
              <a:rPr lang="en-US" altLang="bg-BG" sz="2400" dirty="0"/>
              <a:t>150 ml</a:t>
            </a:r>
            <a:endParaRPr lang="bg-BG" altLang="bg-BG" sz="2400" dirty="0"/>
          </a:p>
        </p:txBody>
      </p:sp>
    </p:spTree>
    <p:extLst>
      <p:ext uri="{BB962C8B-B14F-4D97-AF65-F5344CB8AC3E}">
        <p14:creationId xmlns:p14="http://schemas.microsoft.com/office/powerpoint/2010/main" val="2025575421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E16BF9-AD9A-41B5-8E56-D02F5D881814}" type="slidenum">
              <a:rPr lang="bg-BG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3200"/>
              <a:t>Форсирана диуреза</a:t>
            </a:r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22475" y="1643063"/>
            <a:ext cx="9258300" cy="41148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Диуреза над 3 </a:t>
            </a:r>
            <a:r>
              <a:rPr lang="en-US" altLang="bg-BG" sz="2400" dirty="0"/>
              <a:t>ml/kg/h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Стимулирането е с диуретици или с обемно натоварване.</a:t>
            </a:r>
            <a:endParaRPr lang="en-US" altLang="bg-BG" sz="2400" dirty="0"/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ИНФУЗИИТЕ ВИНАГИ СЛЕДВАТ ДИУРЕЗАТА!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bg-BG" altLang="bg-BG" sz="2400" dirty="0"/>
          </a:p>
        </p:txBody>
      </p:sp>
    </p:spTree>
    <p:extLst>
      <p:ext uri="{BB962C8B-B14F-4D97-AF65-F5344CB8AC3E}">
        <p14:creationId xmlns:p14="http://schemas.microsoft.com/office/powerpoint/2010/main" val="1302523382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5B90FC-6D81-4E62-9585-9E54390B2546}" type="slidenum">
              <a:rPr lang="bg-BG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3200"/>
              <a:t>Форсирана диуреза</a:t>
            </a:r>
          </a:p>
        </p:txBody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51038" y="1557338"/>
            <a:ext cx="9710737" cy="41148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/>
              <a:t>Опасностите които крие са:</a:t>
            </a:r>
          </a:p>
          <a:p>
            <a:pPr lvl="1"/>
            <a:r>
              <a:rPr lang="bg-BG" altLang="bg-BG"/>
              <a:t>Нарушена изоволемия в двете посоки</a:t>
            </a:r>
          </a:p>
          <a:p>
            <a:pPr lvl="1"/>
            <a:r>
              <a:rPr lang="bg-BG" altLang="bg-BG"/>
              <a:t>Нарушена изойония</a:t>
            </a:r>
          </a:p>
          <a:p>
            <a:pPr lvl="1"/>
            <a:r>
              <a:rPr lang="bg-BG" altLang="bg-BG"/>
              <a:t>Нарушена изохидрия</a:t>
            </a:r>
          </a:p>
          <a:p>
            <a:pPr lvl="1"/>
            <a:r>
              <a:rPr lang="bg-BG" altLang="bg-BG"/>
              <a:t>Нарушена изоосмия</a:t>
            </a:r>
          </a:p>
          <a:p>
            <a:pPr lvl="1"/>
            <a:r>
              <a:rPr lang="bg-BG" altLang="bg-BG"/>
              <a:t>Нарушена изотермия</a:t>
            </a:r>
          </a:p>
        </p:txBody>
      </p:sp>
    </p:spTree>
    <p:extLst>
      <p:ext uri="{BB962C8B-B14F-4D97-AF65-F5344CB8AC3E}">
        <p14:creationId xmlns:p14="http://schemas.microsoft.com/office/powerpoint/2010/main" val="189675113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3200"/>
              <a:t>Форсирана диуреза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Осмотична неутрална:</a:t>
            </a:r>
          </a:p>
          <a:p>
            <a:pPr lvl="1"/>
            <a:r>
              <a:rPr lang="en-US" altLang="bg-BG" dirty="0"/>
              <a:t>G 10% 500 ml iv</a:t>
            </a:r>
          </a:p>
          <a:p>
            <a:pPr lvl="1"/>
            <a:r>
              <a:rPr lang="en-US" altLang="bg-BG" dirty="0" err="1"/>
              <a:t>NaCl</a:t>
            </a:r>
            <a:r>
              <a:rPr lang="en-US" altLang="bg-BG" dirty="0"/>
              <a:t> 0.9% 1000 ml iv</a:t>
            </a:r>
          </a:p>
          <a:p>
            <a:pPr lvl="1"/>
            <a:r>
              <a:rPr lang="en-US" altLang="bg-BG" dirty="0"/>
              <a:t>Mannitol 10% 1000 ml iv </a:t>
            </a:r>
            <a:r>
              <a:rPr lang="bg-BG" altLang="bg-BG" dirty="0"/>
              <a:t>за 8 </a:t>
            </a:r>
            <a:r>
              <a:rPr lang="en-US" altLang="bg-BG" dirty="0"/>
              <a:t>h</a:t>
            </a:r>
            <a:endParaRPr lang="bg-BG" altLang="bg-BG" dirty="0"/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Осмотична алкална:</a:t>
            </a:r>
          </a:p>
          <a:p>
            <a:pPr lvl="1"/>
            <a:r>
              <a:rPr lang="bg-BG" altLang="bg-BG" dirty="0"/>
              <a:t>При отравяне с барбитурати и салицилати</a:t>
            </a:r>
          </a:p>
          <a:p>
            <a:pPr lvl="1"/>
            <a:r>
              <a:rPr lang="bg-BG" altLang="bg-BG" dirty="0"/>
              <a:t>500 </a:t>
            </a:r>
            <a:r>
              <a:rPr lang="en-US" altLang="bg-BG" dirty="0"/>
              <a:t>ml </a:t>
            </a:r>
            <a:r>
              <a:rPr lang="en-US" altLang="bg-BG" dirty="0" err="1"/>
              <a:t>NaCl</a:t>
            </a:r>
            <a:r>
              <a:rPr lang="bg-BG" altLang="bg-BG" dirty="0"/>
              <a:t> 0.9% се замества с </a:t>
            </a:r>
            <a:r>
              <a:rPr lang="en-US" altLang="bg-BG" dirty="0"/>
              <a:t>NaHCO</a:t>
            </a:r>
            <a:r>
              <a:rPr lang="en-US" altLang="bg-BG" baseline="-25000" dirty="0"/>
              <a:t>3</a:t>
            </a:r>
            <a:r>
              <a:rPr lang="en-US" altLang="bg-BG" dirty="0"/>
              <a:t> iv</a:t>
            </a:r>
            <a:endParaRPr lang="bg-BG" alt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A953C1-3222-4E4F-AD28-33F08B00B8CE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345427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34FD92-AF46-443A-96D4-44C3DA680703}" type="slidenum">
              <a:rPr lang="bg-BG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3200"/>
              <a:t>Извънтелесни депурационни техники</a:t>
            </a:r>
          </a:p>
        </p:txBody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22475" y="1916113"/>
            <a:ext cx="9859963" cy="280828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/>
              <a:t>Хемофилтрация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/>
              <a:t>Хемоперфузия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/>
              <a:t>Хемосорбция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/>
              <a:t>ЕСМО</a:t>
            </a:r>
          </a:p>
        </p:txBody>
      </p:sp>
    </p:spTree>
    <p:extLst>
      <p:ext uri="{BB962C8B-B14F-4D97-AF65-F5344CB8AC3E}">
        <p14:creationId xmlns:p14="http://schemas.microsoft.com/office/powerpoint/2010/main" val="3685386097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3200"/>
              <a:t>Критерии за извънтелесна депурация</a:t>
            </a:r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/>
              <a:t>Молекулно тегло на токсина под 1500</a:t>
            </a:r>
            <a:r>
              <a:rPr lang="en-US" altLang="bg-BG" sz="2400"/>
              <a:t> Da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/>
              <a:t>Високи плазмени концентрации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/>
              <a:t>Нисък обем на разпределение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/>
              <a:t>Обратимо свързване с белтъците</a:t>
            </a:r>
            <a:endParaRPr lang="en-US" altLang="bg-BG" sz="2400"/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bg-BG" altLang="bg-BG" sz="24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8B073F-2C13-4738-B879-D0D2DCA8310D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078543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3200"/>
              <a:t>Оценка на извънтелесната депурация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Измерване на отделеното количество = плазмената концентрация на продукта х обема на разпределение х теглото. Винаги да се сравнява с количеството в организма.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След завършване на може да настъпи преразпределение на токсина, което налага стриктно следене.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ABF48-6B95-4ED5-890F-CF0765EFA9E3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39132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3200"/>
              <a:t>Показания за извънтелесна депурация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Метаболитна ацидоза с РаСО</a:t>
            </a:r>
            <a:r>
              <a:rPr lang="bg-BG" altLang="bg-BG" sz="2400" baseline="-25000" dirty="0"/>
              <a:t>2</a:t>
            </a:r>
            <a:r>
              <a:rPr lang="bg-BG" altLang="bg-BG" sz="2400" dirty="0"/>
              <a:t>&lt;15 </a:t>
            </a:r>
            <a:r>
              <a:rPr lang="en-US" altLang="bg-BG" sz="2400" dirty="0"/>
              <a:t>mmHg(</a:t>
            </a:r>
            <a:r>
              <a:rPr lang="bg-BG" altLang="bg-BG" sz="2400" dirty="0"/>
              <a:t>етиленгликол, метанол</a:t>
            </a:r>
            <a:r>
              <a:rPr lang="en-US" altLang="bg-BG" sz="2400" dirty="0"/>
              <a:t>)</a:t>
            </a:r>
            <a:endParaRPr lang="bg-BG" altLang="bg-BG" sz="2400" dirty="0"/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Нарушения в зрението (метанол)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Гърчове или ритъмни нарушения (</a:t>
            </a:r>
            <a:r>
              <a:rPr lang="en-US" altLang="bg-BG" sz="2400" dirty="0"/>
              <a:t>Theophylline</a:t>
            </a:r>
            <a:r>
              <a:rPr lang="bg-BG" altLang="bg-BG" sz="2400" dirty="0"/>
              <a:t>)</a:t>
            </a:r>
            <a:endParaRPr lang="en-US" altLang="bg-BG" sz="2400" dirty="0"/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Продължителна кома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Енцефалопатия (литий)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Токсични плазмени нива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847332-E733-4913-A95D-D62312B86646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595629"/>
      </p:ext>
    </p:extLst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FF27D-432D-48CB-977A-4F7EF3D3969E}" type="slidenum">
              <a:rPr lang="bg-BG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3200"/>
              <a:t>Екстракорпорална депурация</a:t>
            </a:r>
          </a:p>
        </p:txBody>
      </p:sp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51100" y="2428875"/>
            <a:ext cx="8647113" cy="3714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66225" y="428625"/>
            <a:ext cx="2406650" cy="1357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8705978"/>
      </p:ext>
    </p:extLst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3200"/>
              <a:t>Перитонеална диализа</a:t>
            </a:r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>
          <a:xfrm>
            <a:off x="1989956" y="1556792"/>
            <a:ext cx="8928992" cy="45720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По-малък клирънс от хемодиализата (5-6 пъти), но може да продължи няколко дни.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Опростено приложение.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Опасност от инфекция.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Много ограничени показания, след въвеждането в клиничната практика на хемофилтрацията.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bg-BG" altLang="bg-BG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CFE7B5-3E11-402D-ADF0-80B94230588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155162"/>
      </p:ext>
    </p:extLst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3200"/>
              <a:t>Плазмафереза</a:t>
            </a:r>
          </a:p>
        </p:txBody>
      </p:sp>
      <p:sp>
        <p:nvSpPr>
          <p:cNvPr id="6656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С апарат за хемофилтрация става заместване на двойния плазмен обем с прясно замразена плазма или кристалоиди.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Показания:</a:t>
            </a:r>
          </a:p>
          <a:p>
            <a:pPr lvl="1"/>
            <a:r>
              <a:rPr lang="bg-BG" altLang="bg-BG" dirty="0"/>
              <a:t>Хемолитични токсини</a:t>
            </a:r>
          </a:p>
          <a:p>
            <a:pPr lvl="1"/>
            <a:r>
              <a:rPr lang="bg-BG" altLang="bg-BG" dirty="0"/>
              <a:t>Метхемоглобинемия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bg-BG" altLang="bg-BG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5FB57C-A1E9-4AA0-89B3-5C886E3B1CF2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75353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3200"/>
              <a:t>Екссангвинотрансфузия</a:t>
            </a:r>
          </a:p>
        </p:txBody>
      </p:sp>
      <p:sp>
        <p:nvSpPr>
          <p:cNvPr id="67587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/>
              <a:t>Замества се ОЦК:</a:t>
            </a:r>
          </a:p>
          <a:p>
            <a:pPr lvl="1"/>
            <a:r>
              <a:rPr lang="bg-BG" altLang="bg-BG"/>
              <a:t>1 ОЦК – извлича 63%</a:t>
            </a:r>
          </a:p>
          <a:p>
            <a:pPr lvl="1"/>
            <a:r>
              <a:rPr lang="bg-BG" altLang="bg-BG"/>
              <a:t>2 ОЦК – 87%</a:t>
            </a:r>
          </a:p>
          <a:p>
            <a:pPr lvl="1"/>
            <a:r>
              <a:rPr lang="bg-BG" altLang="bg-BG"/>
              <a:t>3 ОЦК – 95%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/>
              <a:t>Показания:</a:t>
            </a:r>
          </a:p>
          <a:p>
            <a:pPr lvl="1"/>
            <a:r>
              <a:rPr lang="bg-BG" altLang="bg-BG"/>
              <a:t>Метхемоглобинопатии</a:t>
            </a:r>
          </a:p>
          <a:p>
            <a:pPr lvl="1"/>
            <a:r>
              <a:rPr lang="bg-BG" altLang="bg-BG"/>
              <a:t>Хемолитични токсини</a:t>
            </a:r>
          </a:p>
          <a:p>
            <a:pPr lvl="1"/>
            <a:r>
              <a:rPr lang="bg-BG" altLang="bg-BG"/>
              <a:t>Високи плазмени нива на токсина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0DD9F6-467B-4FAC-B99A-68C502FCF0B2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619576"/>
      </p:ext>
    </p:extLst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458984-C1CE-41E8-873B-12CB2FCA75D2}" type="slidenum">
              <a:rPr lang="bg-BG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3200"/>
              <a:t>Антидоти</a:t>
            </a:r>
          </a:p>
        </p:txBody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/>
              <a:t>Специфични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/>
              <a:t>Неспецифични (симптоматични)</a:t>
            </a:r>
          </a:p>
        </p:txBody>
      </p:sp>
    </p:spTree>
    <p:extLst>
      <p:ext uri="{BB962C8B-B14F-4D97-AF65-F5344CB8AC3E}">
        <p14:creationId xmlns:p14="http://schemas.microsoft.com/office/powerpoint/2010/main" val="838158531"/>
      </p:ext>
    </p:extLst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10E683-E0FE-4E62-87CC-663EAE009ED4}" type="slidenum">
              <a:rPr lang="bg-BG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3200"/>
              <a:t>Антидоти</a:t>
            </a:r>
          </a:p>
        </p:txBody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22475" y="1600200"/>
            <a:ext cx="10166350" cy="452596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/>
              <a:t>Специфични:</a:t>
            </a:r>
          </a:p>
          <a:p>
            <a:pPr lvl="1"/>
            <a:r>
              <a:rPr lang="en-US" altLang="bg-BG"/>
              <a:t>Flumazenile – </a:t>
            </a:r>
            <a:r>
              <a:rPr lang="bg-BG" altLang="bg-BG"/>
              <a:t>при отравяне с бензодиазепини</a:t>
            </a:r>
          </a:p>
          <a:p>
            <a:pPr lvl="1"/>
            <a:r>
              <a:rPr lang="bg-BG" altLang="bg-BG"/>
              <a:t>Анти </a:t>
            </a:r>
            <a:r>
              <a:rPr lang="en-US" altLang="bg-BG"/>
              <a:t>Digoxine</a:t>
            </a:r>
            <a:r>
              <a:rPr lang="bg-BG" altLang="bg-BG"/>
              <a:t> антитела</a:t>
            </a:r>
          </a:p>
          <a:p>
            <a:pPr lvl="1"/>
            <a:r>
              <a:rPr lang="en-US" altLang="bg-BG"/>
              <a:t>N-acetylcystein </a:t>
            </a:r>
            <a:r>
              <a:rPr lang="bg-BG" altLang="bg-BG"/>
              <a:t>при отравяне с </a:t>
            </a:r>
            <a:r>
              <a:rPr lang="en-US" altLang="bg-BG"/>
              <a:t>Paracetamol</a:t>
            </a:r>
            <a:endParaRPr lang="bg-BG" altLang="bg-BG"/>
          </a:p>
          <a:p>
            <a:pPr lvl="1"/>
            <a:r>
              <a:rPr lang="en-US" altLang="bg-BG"/>
              <a:t>Naloxone </a:t>
            </a:r>
            <a:r>
              <a:rPr lang="bg-BG" altLang="bg-BG"/>
              <a:t>при отравяне с опиоди</a:t>
            </a:r>
          </a:p>
        </p:txBody>
      </p:sp>
    </p:spTree>
    <p:extLst>
      <p:ext uri="{BB962C8B-B14F-4D97-AF65-F5344CB8AC3E}">
        <p14:creationId xmlns:p14="http://schemas.microsoft.com/office/powerpoint/2010/main" val="2863690"/>
      </p:ext>
    </p:extLst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25E074-55C8-4583-8ECA-88E35AE91383}" type="slidenum">
              <a:rPr lang="bg-BG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3200"/>
              <a:t>Антидоти</a:t>
            </a:r>
          </a:p>
        </p:txBody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51038" y="1600200"/>
            <a:ext cx="10237787" cy="452596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/>
              <a:t>Неспецифични (симптоматични):</a:t>
            </a:r>
          </a:p>
          <a:p>
            <a:pPr lvl="1"/>
            <a:r>
              <a:rPr lang="bg-BG" altLang="bg-BG"/>
              <a:t>Антиаритмици</a:t>
            </a:r>
          </a:p>
          <a:p>
            <a:pPr lvl="1"/>
            <a:r>
              <a:rPr lang="bg-BG" altLang="bg-BG"/>
              <a:t>Бронходилататори</a:t>
            </a:r>
          </a:p>
          <a:p>
            <a:pPr lvl="1"/>
            <a:r>
              <a:rPr lang="bg-BG" altLang="bg-BG"/>
              <a:t>Глюкоза</a:t>
            </a:r>
          </a:p>
          <a:p>
            <a:pPr lvl="1"/>
            <a:r>
              <a:rPr lang="en-US" altLang="bg-BG"/>
              <a:t>Glucagone</a:t>
            </a:r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572731135"/>
      </p:ext>
    </p:extLst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64713C-C3CE-4B3D-A7EE-2265B0A41855}" type="slidenum">
              <a:rPr lang="bg-BG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3200"/>
              <a:t>Поддържащо лечение</a:t>
            </a:r>
          </a:p>
        </p:txBody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/>
              <a:t>Централна нервна система:</a:t>
            </a:r>
          </a:p>
          <a:p>
            <a:pPr lvl="1"/>
            <a:r>
              <a:rPr lang="bg-BG" altLang="bg-BG"/>
              <a:t>Противогърчова терапия</a:t>
            </a:r>
          </a:p>
          <a:p>
            <a:pPr lvl="1"/>
            <a:r>
              <a:rPr lang="bg-BG" altLang="bg-BG"/>
              <a:t>Специфични антидоти</a:t>
            </a:r>
          </a:p>
          <a:p>
            <a:pPr lvl="1"/>
            <a:r>
              <a:rPr lang="bg-BG" altLang="bg-BG"/>
              <a:t>Лечение на повишеното ВЧН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/>
              <a:t>Дихателна система:</a:t>
            </a:r>
          </a:p>
          <a:p>
            <a:pPr lvl="1"/>
            <a:r>
              <a:rPr lang="bg-BG" altLang="bg-BG"/>
              <a:t>Механична вентилация</a:t>
            </a:r>
            <a:r>
              <a:rPr lang="en-US" altLang="bg-BG"/>
              <a:t> </a:t>
            </a:r>
            <a:r>
              <a:rPr lang="bg-BG" altLang="bg-BG"/>
              <a:t> за преодоляване на нарушенията в газообмена</a:t>
            </a:r>
          </a:p>
          <a:p>
            <a:pPr lvl="1"/>
            <a:r>
              <a:rPr lang="bg-BG" altLang="bg-BG"/>
              <a:t>Антибиотично лечение</a:t>
            </a:r>
          </a:p>
        </p:txBody>
      </p:sp>
    </p:spTree>
    <p:extLst>
      <p:ext uri="{BB962C8B-B14F-4D97-AF65-F5344CB8AC3E}">
        <p14:creationId xmlns:p14="http://schemas.microsoft.com/office/powerpoint/2010/main" val="2331640062"/>
      </p:ext>
    </p:extLst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5215D-F7B2-437E-B939-8171CF104114}" type="slidenum">
              <a:rPr lang="bg-BG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bg-BG">
              <a:solidFill>
                <a:prstClr val="black"/>
              </a:solidFill>
            </a:endParaRPr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3200"/>
              <a:t>Поддържащо лечение</a:t>
            </a:r>
          </a:p>
        </p:txBody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22475" y="1600200"/>
            <a:ext cx="10166350" cy="453072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Сърдечносъдова система:</a:t>
            </a:r>
          </a:p>
          <a:p>
            <a:pPr lvl="1"/>
            <a:r>
              <a:rPr lang="bg-BG" altLang="bg-BG" dirty="0"/>
              <a:t>Борба с хипо/хипертензията:</a:t>
            </a:r>
          </a:p>
          <a:p>
            <a:pPr lvl="2"/>
            <a:r>
              <a:rPr lang="bg-BG" altLang="bg-BG" dirty="0"/>
              <a:t>Инфузии</a:t>
            </a:r>
          </a:p>
          <a:p>
            <a:pPr lvl="2"/>
            <a:r>
              <a:rPr lang="bg-BG" altLang="bg-BG" dirty="0"/>
              <a:t>Симпатикомометици</a:t>
            </a:r>
          </a:p>
          <a:p>
            <a:pPr lvl="2"/>
            <a:r>
              <a:rPr lang="bg-BG" altLang="bg-BG" dirty="0"/>
              <a:t>Диуретици</a:t>
            </a:r>
          </a:p>
          <a:p>
            <a:pPr lvl="2"/>
            <a:r>
              <a:rPr lang="bg-BG" altLang="bg-BG" dirty="0"/>
              <a:t>Вазодилататори/констриктори</a:t>
            </a:r>
          </a:p>
          <a:p>
            <a:pPr lvl="1"/>
            <a:r>
              <a:rPr lang="bg-BG" altLang="bg-BG" dirty="0"/>
              <a:t>Антиаритмици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altLang="bg-BG" sz="2400" dirty="0"/>
              <a:t>Профилактика на ВТЕ с нискомолекулен Хепарин</a:t>
            </a:r>
          </a:p>
        </p:txBody>
      </p:sp>
    </p:spTree>
    <p:extLst>
      <p:ext uri="{BB962C8B-B14F-4D97-AF65-F5344CB8AC3E}">
        <p14:creationId xmlns:p14="http://schemas.microsoft.com/office/powerpoint/2010/main" val="1544571373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TS103460537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tx2">
              <a:lumMod val="20000"/>
              <a:lumOff val="80000"/>
            </a:schemeClr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harmacy design template" id="{31B17BDC-8AFF-47FE-B8AB-2C77A3BDA084}" vid="{8178D3CA-D80E-49E3-B1D5-0DCCF7151C38}"/>
    </a:ext>
  </a:extLst>
</a:theme>
</file>

<file path=ppt/theme/theme2.xml><?xml version="1.0" encoding="utf-8"?>
<a:theme xmlns:a="http://schemas.openxmlformats.org/drawingml/2006/main" name="1_TS103460537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tx2">
              <a:lumMod val="20000"/>
              <a:lumOff val="80000"/>
            </a:schemeClr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harmacy design template" id="{31B17BDC-8AFF-47FE-B8AB-2C77A3BDA084}" vid="{8178D3CA-D80E-49E3-B1D5-0DCCF7151C3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B06AF52-9C9F-455C-9927-CBCF255C78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TS103460537</Template>
  <TotalTime>0</TotalTime>
  <Words>1294</Words>
  <Application>Microsoft Office PowerPoint</Application>
  <PresentationFormat>По избор</PresentationFormat>
  <Paragraphs>224</Paragraphs>
  <Slides>30</Slides>
  <Notes>23</Notes>
  <HiddenSlides>0</HiddenSlides>
  <MMClips>0</MMClips>
  <ScaleCrop>false</ScaleCrop>
  <HeadingPairs>
    <vt:vector size="8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2</vt:i4>
      </vt:variant>
      <vt:variant>
        <vt:lpstr>Вградени OLE сървъри</vt:lpstr>
      </vt:variant>
      <vt:variant>
        <vt:i4>1</vt:i4>
      </vt:variant>
      <vt:variant>
        <vt:lpstr>Заглавия на слайдовете</vt:lpstr>
      </vt:variant>
      <vt:variant>
        <vt:i4>30</vt:i4>
      </vt:variant>
    </vt:vector>
  </HeadingPairs>
  <TitlesOfParts>
    <vt:vector size="38" baseType="lpstr">
      <vt:lpstr>Arial</vt:lpstr>
      <vt:lpstr>Calibri</vt:lpstr>
      <vt:lpstr>Euphemia</vt:lpstr>
      <vt:lpstr>Franklin Gothic Book</vt:lpstr>
      <vt:lpstr>Wingdings</vt:lpstr>
      <vt:lpstr>TS103460537</vt:lpstr>
      <vt:lpstr>1_TS103460537</vt:lpstr>
      <vt:lpstr>Bitmap Image</vt:lpstr>
      <vt:lpstr>Остри отравяния Методи на елиминиране на отровата </vt:lpstr>
      <vt:lpstr>Определение</vt:lpstr>
      <vt:lpstr>Omnis dosis fascit venenum</vt:lpstr>
      <vt:lpstr>Методи на елиминиране на ноксата</vt:lpstr>
      <vt:lpstr>Методи на елиминиране на ноксата</vt:lpstr>
      <vt:lpstr>Индуцирано повръщане</vt:lpstr>
      <vt:lpstr>Предизвикано повръщане</vt:lpstr>
      <vt:lpstr>Стомашна промивка</vt:lpstr>
      <vt:lpstr>Стомашна промивка</vt:lpstr>
      <vt:lpstr>Стомашна промивка</vt:lpstr>
      <vt:lpstr>Стомашна промивка при пациент в съзнание</vt:lpstr>
      <vt:lpstr>Стомашна промивка при пациент в съзнание</vt:lpstr>
      <vt:lpstr>Активен въглен</vt:lpstr>
      <vt:lpstr>Стимулиращи перисталтиката средства</vt:lpstr>
      <vt:lpstr>Форсирана диуреза</vt:lpstr>
      <vt:lpstr>Форсирана диуреза</vt:lpstr>
      <vt:lpstr>Форсирана диуреза</vt:lpstr>
      <vt:lpstr>Извънтелесни депурационни техники</vt:lpstr>
      <vt:lpstr>Критерии за извънтелесна депурация</vt:lpstr>
      <vt:lpstr>Оценка на извънтелесната депурация</vt:lpstr>
      <vt:lpstr>Показания за извънтелесна депурация</vt:lpstr>
      <vt:lpstr>Екстракорпорална депурация</vt:lpstr>
      <vt:lpstr>Перитонеална диализа</vt:lpstr>
      <vt:lpstr>Плазмафереза</vt:lpstr>
      <vt:lpstr>Екссангвинотрансфузия</vt:lpstr>
      <vt:lpstr>Антидоти</vt:lpstr>
      <vt:lpstr>Антидоти</vt:lpstr>
      <vt:lpstr>Антидоти</vt:lpstr>
      <vt:lpstr>Поддържащо лечение</vt:lpstr>
      <vt:lpstr>Поддържащо лечение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Остри отравяния</dc:title>
  <dc:subject>Лекция за лекари по СМ</dc:subject>
  <dc:creator/>
  <cp:lastModifiedBy/>
  <cp:revision>1</cp:revision>
  <dcterms:created xsi:type="dcterms:W3CDTF">2013-04-19T17:19:44Z</dcterms:created>
  <dcterms:modified xsi:type="dcterms:W3CDTF">2022-11-03T09:08:33Z</dcterms:modified>
  <cp:category>Лекция по АИМ за студенти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TC034605379991</vt:lpwstr>
  </property>
</Properties>
</file>