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74" r:id="rId6"/>
    <p:sldId id="259" r:id="rId7"/>
    <p:sldId id="260" r:id="rId8"/>
    <p:sldId id="265" r:id="rId9"/>
    <p:sldId id="266" r:id="rId10"/>
    <p:sldId id="267" r:id="rId11"/>
    <p:sldId id="268" r:id="rId12"/>
    <p:sldId id="269" r:id="rId13"/>
    <p:sldId id="261" r:id="rId14"/>
    <p:sldId id="270" r:id="rId15"/>
    <p:sldId id="271" r:id="rId16"/>
    <p:sldId id="273" r:id="rId17"/>
    <p:sldId id="262" r:id="rId18"/>
    <p:sldId id="272" r:id="rId19"/>
    <p:sldId id="263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429684" cy="1470025"/>
          </a:xfrm>
        </p:spPr>
        <p:txBody>
          <a:bodyPr/>
          <a:lstStyle/>
          <a:p>
            <a:r>
              <a:rPr lang="bg-BG" dirty="0"/>
              <a:t>Остър и хроничен пиелонефрит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FCB614BB-2A69-58BF-9B7D-CF5700D972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Определние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Пиелонефритът</a:t>
            </a:r>
            <a:r>
              <a:rPr lang="ru-RU" dirty="0"/>
              <a:t> е </a:t>
            </a:r>
            <a:r>
              <a:rPr lang="ru-RU" dirty="0" err="1"/>
              <a:t>възпалително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обхваща</a:t>
            </a:r>
            <a:r>
              <a:rPr lang="ru-RU" dirty="0"/>
              <a:t> паренхима и </a:t>
            </a:r>
            <a:r>
              <a:rPr lang="ru-RU" dirty="0" err="1"/>
              <a:t>легенчето</a:t>
            </a:r>
            <a:r>
              <a:rPr lang="ru-RU" dirty="0"/>
              <a:t> на </a:t>
            </a:r>
            <a:r>
              <a:rPr lang="ru-RU" dirty="0" err="1"/>
              <a:t>бъбрека</a:t>
            </a:r>
            <a:r>
              <a:rPr lang="ru-RU" dirty="0"/>
              <a:t>- </a:t>
            </a:r>
            <a:r>
              <a:rPr lang="ru-RU" dirty="0" err="1"/>
              <a:t>директно</a:t>
            </a:r>
            <a:r>
              <a:rPr lang="ru-RU" dirty="0"/>
              <a:t> </a:t>
            </a:r>
            <a:r>
              <a:rPr lang="ru-RU" dirty="0" err="1"/>
              <a:t>попадане</a:t>
            </a:r>
            <a:r>
              <a:rPr lang="ru-RU" dirty="0"/>
              <a:t> на бактерии там. </a:t>
            </a:r>
          </a:p>
          <a:p>
            <a:r>
              <a:rPr lang="ru-RU" dirty="0"/>
              <a:t>Жените </a:t>
            </a:r>
            <a:r>
              <a:rPr lang="ru-RU" dirty="0" err="1"/>
              <a:t>боледуват</a:t>
            </a:r>
            <a:r>
              <a:rPr lang="ru-RU" dirty="0"/>
              <a:t> 2-3 </a:t>
            </a:r>
            <a:r>
              <a:rPr lang="ru-RU" dirty="0" err="1"/>
              <a:t>пъти</a:t>
            </a:r>
            <a:r>
              <a:rPr lang="ru-RU" dirty="0"/>
              <a:t> </a:t>
            </a:r>
            <a:r>
              <a:rPr lang="ru-RU" dirty="0" err="1"/>
              <a:t>по-често</a:t>
            </a:r>
            <a:r>
              <a:rPr lang="ru-RU" dirty="0"/>
              <a:t> от </a:t>
            </a:r>
            <a:r>
              <a:rPr lang="ru-RU" dirty="0" err="1"/>
              <a:t>мъжете</a:t>
            </a:r>
            <a:r>
              <a:rPr lang="ru-RU" dirty="0"/>
              <a:t>. </a:t>
            </a:r>
          </a:p>
          <a:p>
            <a:r>
              <a:rPr lang="ru-RU" dirty="0" err="1"/>
              <a:t>Недолекуването</a:t>
            </a:r>
            <a:r>
              <a:rPr lang="ru-RU" dirty="0"/>
              <a:t> или </a:t>
            </a:r>
            <a:r>
              <a:rPr lang="ru-RU" dirty="0" err="1"/>
              <a:t>неправилното</a:t>
            </a:r>
            <a:r>
              <a:rPr lang="ru-RU" dirty="0"/>
              <a:t> лечение на острия пиелонефрит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хронифицирането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. </a:t>
            </a:r>
          </a:p>
          <a:p>
            <a:r>
              <a:rPr lang="ru-RU" dirty="0" err="1"/>
              <a:t>Хроничният</a:t>
            </a:r>
            <a:r>
              <a:rPr lang="ru-RU" dirty="0"/>
              <a:t> пиелонефрит е </a:t>
            </a:r>
            <a:r>
              <a:rPr lang="ru-RU" dirty="0" err="1"/>
              <a:t>най-честото</a:t>
            </a:r>
            <a:r>
              <a:rPr lang="ru-RU" dirty="0"/>
              <a:t> </a:t>
            </a:r>
            <a:r>
              <a:rPr lang="ru-RU" dirty="0" err="1"/>
              <a:t>бъбречно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08403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1642194"/>
          </a:xfrm>
        </p:spPr>
        <p:txBody>
          <a:bodyPr>
            <a:normAutofit/>
          </a:bodyPr>
          <a:lstStyle/>
          <a:p>
            <a:r>
              <a:rPr lang="bg-BG" sz="1800" dirty="0"/>
              <a:t>Най-честият причинител на пиелонефрита са </a:t>
            </a:r>
            <a:r>
              <a:rPr lang="bg-BG" sz="1800" dirty="0">
                <a:solidFill>
                  <a:srgbClr val="FF0000"/>
                </a:solidFill>
              </a:rPr>
              <a:t>Грам (-) бактерии</a:t>
            </a:r>
            <a:r>
              <a:rPr lang="bg-BG" sz="1800" dirty="0"/>
              <a:t>: Е.</a:t>
            </a:r>
            <a:r>
              <a:rPr lang="en-GB" sz="1800" dirty="0"/>
              <a:t>coli </a:t>
            </a:r>
            <a:r>
              <a:rPr lang="bg-BG" sz="1800" dirty="0"/>
              <a:t>(при около 60-70% от болните)</a:t>
            </a:r>
            <a:r>
              <a:rPr lang="en-GB" sz="1800" dirty="0"/>
              <a:t>, Proteus, Pseudomonas </a:t>
            </a:r>
            <a:r>
              <a:rPr lang="bg-BG" sz="1800" dirty="0"/>
              <a:t>и др. </a:t>
            </a:r>
            <a:r>
              <a:rPr lang="bg-BG" sz="1800" dirty="0">
                <a:solidFill>
                  <a:srgbClr val="FF0000"/>
                </a:solidFill>
              </a:rPr>
              <a:t>Грам (+) бактерии </a:t>
            </a:r>
            <a:r>
              <a:rPr lang="bg-BG" sz="1800" dirty="0"/>
              <a:t>като </a:t>
            </a:r>
            <a:r>
              <a:rPr lang="en-GB" sz="1800" dirty="0" err="1"/>
              <a:t>Staphilococcus</a:t>
            </a:r>
            <a:r>
              <a:rPr lang="en-GB" sz="1800" dirty="0"/>
              <a:t> </a:t>
            </a:r>
            <a:r>
              <a:rPr lang="en-GB" sz="1800" dirty="0" err="1"/>
              <a:t>aureus</a:t>
            </a:r>
            <a:r>
              <a:rPr lang="en-GB" sz="1800" dirty="0"/>
              <a:t> </a:t>
            </a:r>
            <a:r>
              <a:rPr lang="bg-BG" sz="1800" dirty="0"/>
              <a:t>и </a:t>
            </a:r>
            <a:r>
              <a:rPr lang="en-GB" sz="1800" dirty="0"/>
              <a:t>Enterococcus </a:t>
            </a:r>
            <a:r>
              <a:rPr lang="en-GB" sz="1800" dirty="0" err="1"/>
              <a:t>faecalis</a:t>
            </a:r>
            <a:r>
              <a:rPr lang="en-GB" sz="1800" dirty="0"/>
              <a:t>  </a:t>
            </a:r>
            <a:r>
              <a:rPr lang="bg-BG" sz="1800" dirty="0"/>
              <a:t>се изолират по-рядко.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844824"/>
            <a:ext cx="5544616" cy="4392488"/>
          </a:xfrm>
        </p:spPr>
      </p:pic>
    </p:spTree>
    <p:extLst>
      <p:ext uri="{BB962C8B-B14F-4D97-AF65-F5344CB8AC3E}">
        <p14:creationId xmlns:p14="http://schemas.microsoft.com/office/powerpoint/2010/main" val="627841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Предразполагащи</a:t>
            </a:r>
            <a:r>
              <a:rPr lang="ru-RU" b="1" dirty="0"/>
              <a:t> </a:t>
            </a:r>
            <a:r>
              <a:rPr lang="ru-RU" b="1" dirty="0" err="1"/>
              <a:t>фактори</a:t>
            </a:r>
            <a:r>
              <a:rPr lang="ru-RU" dirty="0"/>
              <a:t>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16561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     1.Принадлежност </a:t>
            </a:r>
            <a:r>
              <a:rPr lang="ru-RU" dirty="0" err="1"/>
              <a:t>към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женския</a:t>
            </a:r>
            <a:r>
              <a:rPr lang="ru-RU" dirty="0">
                <a:solidFill>
                  <a:srgbClr val="FF0000"/>
                </a:solidFill>
              </a:rPr>
              <a:t> пол</a:t>
            </a:r>
            <a:r>
              <a:rPr lang="ru-RU" dirty="0"/>
              <a:t> (</a:t>
            </a:r>
            <a:r>
              <a:rPr lang="ru-RU" dirty="0" err="1"/>
              <a:t>поради</a:t>
            </a:r>
            <a:r>
              <a:rPr lang="ru-RU" dirty="0"/>
              <a:t> по </a:t>
            </a:r>
            <a:r>
              <a:rPr lang="ru-RU" dirty="0" err="1"/>
              <a:t>късата</a:t>
            </a:r>
            <a:r>
              <a:rPr lang="ru-RU" dirty="0"/>
              <a:t> уретра </a:t>
            </a:r>
            <a:r>
              <a:rPr lang="ru-RU" dirty="0" err="1"/>
              <a:t>която</a:t>
            </a:r>
            <a:r>
              <a:rPr lang="ru-RU" dirty="0"/>
              <a:t> е </a:t>
            </a:r>
            <a:r>
              <a:rPr lang="ru-RU" dirty="0" err="1"/>
              <a:t>първата</a:t>
            </a:r>
            <a:r>
              <a:rPr lang="ru-RU" dirty="0"/>
              <a:t> </a:t>
            </a:r>
            <a:r>
              <a:rPr lang="ru-RU" dirty="0" err="1"/>
              <a:t>бариера</a:t>
            </a:r>
            <a:r>
              <a:rPr lang="ru-RU" dirty="0"/>
              <a:t> пред </a:t>
            </a:r>
            <a:r>
              <a:rPr lang="ru-RU" dirty="0" err="1"/>
              <a:t>инфекцията</a:t>
            </a:r>
            <a:r>
              <a:rPr lang="ru-RU" dirty="0"/>
              <a:t>).</a:t>
            </a:r>
            <a:br>
              <a:rPr lang="ru-RU" dirty="0"/>
            </a:br>
            <a:r>
              <a:rPr lang="ru-RU" dirty="0"/>
              <a:t>     </a:t>
            </a:r>
            <a:endParaRPr lang="bg-B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2636912"/>
            <a:ext cx="67437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181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Предразполагащи</a:t>
            </a:r>
            <a:r>
              <a:rPr lang="ru-RU" b="1" dirty="0"/>
              <a:t> </a:t>
            </a:r>
            <a:r>
              <a:rPr lang="ru-RU" b="1" dirty="0" err="1"/>
              <a:t>фактори</a:t>
            </a:r>
            <a:r>
              <a:rPr lang="ru-RU" dirty="0"/>
              <a:t>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2.Смущения в </a:t>
            </a:r>
            <a:r>
              <a:rPr lang="ru-RU" dirty="0" err="1"/>
              <a:t>нормалното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оттичане</a:t>
            </a:r>
            <a:r>
              <a:rPr lang="ru-RU" dirty="0"/>
              <a:t> на </a:t>
            </a:r>
            <a:r>
              <a:rPr lang="ru-RU" dirty="0" err="1"/>
              <a:t>урината</a:t>
            </a:r>
            <a:r>
              <a:rPr lang="ru-RU" dirty="0"/>
              <a:t> </a:t>
            </a:r>
            <a:r>
              <a:rPr lang="ru-RU" dirty="0" err="1"/>
              <a:t>предизвикани</a:t>
            </a:r>
            <a:r>
              <a:rPr lang="ru-RU" dirty="0"/>
              <a:t> от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бъбречни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- </a:t>
            </a:r>
            <a:r>
              <a:rPr lang="ru-RU" dirty="0" err="1"/>
              <a:t>бъбречно-каменна</a:t>
            </a:r>
            <a:r>
              <a:rPr lang="ru-RU" dirty="0"/>
              <a:t> </a:t>
            </a:r>
            <a:r>
              <a:rPr lang="ru-RU" dirty="0" err="1"/>
              <a:t>болест,везикоуретерален</a:t>
            </a:r>
            <a:r>
              <a:rPr lang="ru-RU" dirty="0"/>
              <a:t> </a:t>
            </a:r>
            <a:r>
              <a:rPr lang="ru-RU" dirty="0" err="1"/>
              <a:t>рефлукс</a:t>
            </a:r>
            <a:r>
              <a:rPr lang="ru-RU" dirty="0"/>
              <a:t> (</a:t>
            </a:r>
            <a:r>
              <a:rPr lang="ru-RU" dirty="0" err="1"/>
              <a:t>връщане</a:t>
            </a:r>
            <a:r>
              <a:rPr lang="ru-RU" dirty="0"/>
              <a:t> на урина от </a:t>
            </a:r>
            <a:r>
              <a:rPr lang="ru-RU" dirty="0" err="1"/>
              <a:t>пикочния</a:t>
            </a:r>
            <a:r>
              <a:rPr lang="ru-RU" dirty="0"/>
              <a:t> </a:t>
            </a:r>
            <a:r>
              <a:rPr lang="ru-RU" dirty="0" err="1"/>
              <a:t>мехур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пикочопроводите</a:t>
            </a:r>
            <a:r>
              <a:rPr lang="ru-RU" dirty="0"/>
              <a:t>),</a:t>
            </a:r>
            <a:r>
              <a:rPr lang="ru-RU" dirty="0" err="1"/>
              <a:t>простатна</a:t>
            </a:r>
            <a:r>
              <a:rPr lang="ru-RU" dirty="0"/>
              <a:t> </a:t>
            </a:r>
            <a:r>
              <a:rPr lang="ru-RU" dirty="0" err="1"/>
              <a:t>хиперплазия</a:t>
            </a:r>
            <a:r>
              <a:rPr lang="ru-RU" dirty="0"/>
              <a:t> (</a:t>
            </a:r>
            <a:r>
              <a:rPr lang="ru-RU" dirty="0" err="1"/>
              <a:t>уголемяване</a:t>
            </a:r>
            <a:r>
              <a:rPr lang="ru-RU" dirty="0"/>
              <a:t> на </a:t>
            </a:r>
            <a:r>
              <a:rPr lang="ru-RU" dirty="0" err="1"/>
              <a:t>простатната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при </a:t>
            </a:r>
            <a:r>
              <a:rPr lang="ru-RU" dirty="0" err="1"/>
              <a:t>мъжете</a:t>
            </a:r>
            <a:r>
              <a:rPr lang="ru-RU" dirty="0"/>
              <a:t>), стриктура (стеснение) на </a:t>
            </a:r>
            <a:r>
              <a:rPr lang="ru-RU" dirty="0" err="1"/>
              <a:t>пикочните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     </a:t>
            </a:r>
            <a:r>
              <a:rPr lang="ru-RU" dirty="0">
                <a:solidFill>
                  <a:srgbClr val="FF0000"/>
                </a:solidFill>
              </a:rPr>
              <a:t>3.Повишена концентрация на </a:t>
            </a:r>
            <a:r>
              <a:rPr lang="ru-RU" dirty="0" err="1">
                <a:solidFill>
                  <a:srgbClr val="FF0000"/>
                </a:solidFill>
              </a:rPr>
              <a:t>урината</a:t>
            </a:r>
            <a:r>
              <a:rPr lang="ru-RU" dirty="0"/>
              <a:t> при </a:t>
            </a:r>
            <a:r>
              <a:rPr lang="ru-RU" dirty="0" err="1"/>
              <a:t>намален</a:t>
            </a:r>
            <a:r>
              <a:rPr lang="ru-RU" dirty="0"/>
              <a:t> прием на </a:t>
            </a:r>
            <a:r>
              <a:rPr lang="ru-RU" dirty="0" err="1"/>
              <a:t>течности,или</a:t>
            </a:r>
            <a:r>
              <a:rPr lang="ru-RU" dirty="0"/>
              <a:t> </a:t>
            </a:r>
            <a:r>
              <a:rPr lang="ru-RU" dirty="0" err="1"/>
              <a:t>значими</a:t>
            </a:r>
            <a:r>
              <a:rPr lang="ru-RU" dirty="0"/>
              <a:t> </a:t>
            </a:r>
            <a:r>
              <a:rPr lang="ru-RU" dirty="0" err="1"/>
              <a:t>водни</a:t>
            </a:r>
            <a:r>
              <a:rPr lang="ru-RU" dirty="0"/>
              <a:t> загуби на </a:t>
            </a:r>
            <a:r>
              <a:rPr lang="ru-RU" dirty="0" err="1"/>
              <a:t>организма,тъй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при </a:t>
            </a:r>
            <a:r>
              <a:rPr lang="ru-RU" dirty="0" err="1"/>
              <a:t>разредена</a:t>
            </a:r>
            <a:r>
              <a:rPr lang="ru-RU" dirty="0"/>
              <a:t> урина </a:t>
            </a:r>
            <a:r>
              <a:rPr lang="ru-RU" dirty="0" err="1"/>
              <a:t>бактериите</a:t>
            </a:r>
            <a:r>
              <a:rPr lang="ru-RU" dirty="0"/>
              <a:t> </a:t>
            </a:r>
            <a:r>
              <a:rPr lang="ru-RU" dirty="0" err="1"/>
              <a:t>изпитват</a:t>
            </a:r>
            <a:r>
              <a:rPr lang="ru-RU" dirty="0"/>
              <a:t> </a:t>
            </a:r>
            <a:r>
              <a:rPr lang="ru-RU" dirty="0" err="1"/>
              <a:t>значителни</a:t>
            </a:r>
            <a:r>
              <a:rPr lang="ru-RU" dirty="0"/>
              <a:t> трудности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намаление</a:t>
            </a:r>
            <a:r>
              <a:rPr lang="ru-RU" dirty="0"/>
              <a:t> на </a:t>
            </a:r>
            <a:r>
              <a:rPr lang="ru-RU" dirty="0" err="1"/>
              <a:t>осмотичното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</a:t>
            </a:r>
            <a:r>
              <a:rPr lang="ru-RU" dirty="0" err="1"/>
              <a:t>което</a:t>
            </a:r>
            <a:r>
              <a:rPr lang="ru-RU" dirty="0"/>
              <a:t> води до </a:t>
            </a:r>
            <a:r>
              <a:rPr lang="ru-RU" dirty="0" err="1"/>
              <a:t>преминаване</a:t>
            </a:r>
            <a:r>
              <a:rPr lang="ru-RU" dirty="0"/>
              <a:t> на вода </a:t>
            </a:r>
            <a:r>
              <a:rPr lang="ru-RU" dirty="0" err="1"/>
              <a:t>вътре</a:t>
            </a:r>
            <a:r>
              <a:rPr lang="ru-RU" dirty="0"/>
              <a:t> в </a:t>
            </a:r>
            <a:r>
              <a:rPr lang="ru-RU" dirty="0" err="1"/>
              <a:t>бактериалната</a:t>
            </a:r>
            <a:r>
              <a:rPr lang="ru-RU" dirty="0"/>
              <a:t> клетка </a:t>
            </a:r>
            <a:r>
              <a:rPr lang="ru-RU" dirty="0" err="1"/>
              <a:t>която</a:t>
            </a:r>
            <a:r>
              <a:rPr lang="ru-RU" dirty="0"/>
              <a:t> в един момент се </a:t>
            </a:r>
            <a:r>
              <a:rPr lang="ru-RU" dirty="0" err="1"/>
              <a:t>издува</a:t>
            </a:r>
            <a:r>
              <a:rPr lang="ru-RU" dirty="0"/>
              <a:t> вследствие на увеличения си </a:t>
            </a:r>
            <a:r>
              <a:rPr lang="ru-RU" dirty="0" err="1"/>
              <a:t>обем</a:t>
            </a:r>
            <a:r>
              <a:rPr lang="ru-RU" dirty="0"/>
              <a:t> и </a:t>
            </a:r>
            <a:r>
              <a:rPr lang="ru-RU" dirty="0" err="1"/>
              <a:t>дори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образно казано да се «</a:t>
            </a:r>
            <a:r>
              <a:rPr lang="ru-RU" dirty="0" err="1"/>
              <a:t>спука</a:t>
            </a:r>
            <a:r>
              <a:rPr lang="ru-RU" dirty="0"/>
              <a:t>». Не случайно </a:t>
            </a:r>
            <a:r>
              <a:rPr lang="ru-RU" dirty="0" err="1"/>
              <a:t>пиелонефритът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зачестява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през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летните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месеци</a:t>
            </a:r>
            <a:r>
              <a:rPr lang="ru-RU" dirty="0"/>
              <a:t> 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организмът</a:t>
            </a:r>
            <a:r>
              <a:rPr lang="ru-RU" dirty="0"/>
              <a:t> губи много </a:t>
            </a:r>
            <a:r>
              <a:rPr lang="ru-RU" dirty="0" err="1"/>
              <a:t>течности</a:t>
            </a:r>
            <a:r>
              <a:rPr lang="ru-RU" dirty="0"/>
              <a:t> вследствие на </a:t>
            </a:r>
            <a:r>
              <a:rPr lang="ru-RU" dirty="0" err="1"/>
              <a:t>изпотяването</a:t>
            </a:r>
            <a:r>
              <a:rPr lang="ru-RU" dirty="0"/>
              <a:t> и </a:t>
            </a:r>
            <a:r>
              <a:rPr lang="ru-RU" dirty="0" err="1"/>
              <a:t>съответно</a:t>
            </a:r>
            <a:r>
              <a:rPr lang="ru-RU" dirty="0"/>
              <a:t> </a:t>
            </a:r>
            <a:r>
              <a:rPr lang="ru-RU" dirty="0" err="1"/>
              <a:t>отделя</a:t>
            </a:r>
            <a:r>
              <a:rPr lang="ru-RU" dirty="0"/>
              <a:t> </a:t>
            </a:r>
            <a:r>
              <a:rPr lang="ru-RU" dirty="0" err="1"/>
              <a:t>по-малко</a:t>
            </a:r>
            <a:r>
              <a:rPr lang="ru-RU" dirty="0"/>
              <a:t> количество и </a:t>
            </a:r>
            <a:r>
              <a:rPr lang="ru-RU" dirty="0" err="1"/>
              <a:t>по-концентрирана</a:t>
            </a:r>
            <a:r>
              <a:rPr lang="ru-RU" dirty="0"/>
              <a:t> урина.</a:t>
            </a:r>
            <a:br>
              <a:rPr lang="ru-RU" dirty="0"/>
            </a:br>
            <a:r>
              <a:rPr lang="ru-RU" dirty="0"/>
              <a:t>      4.</a:t>
            </a:r>
            <a:r>
              <a:rPr lang="ru-RU" dirty="0">
                <a:solidFill>
                  <a:srgbClr val="FF0000"/>
                </a:solidFill>
              </a:rPr>
              <a:t>Друг</a:t>
            </a:r>
            <a:r>
              <a:rPr lang="ru-RU" dirty="0"/>
              <a:t>и </a:t>
            </a:r>
            <a:r>
              <a:rPr lang="ru-RU" dirty="0" err="1"/>
              <a:t>предразполагащи</a:t>
            </a:r>
            <a:r>
              <a:rPr lang="ru-RU" dirty="0"/>
              <a:t> </a:t>
            </a:r>
            <a:r>
              <a:rPr lang="ru-RU" dirty="0" err="1"/>
              <a:t>фактори-бременност</a:t>
            </a:r>
            <a:r>
              <a:rPr lang="ru-RU" dirty="0"/>
              <a:t> и наличие на </a:t>
            </a:r>
            <a:r>
              <a:rPr lang="ru-RU" dirty="0" err="1"/>
              <a:t>заболявания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: </a:t>
            </a:r>
            <a:r>
              <a:rPr lang="ru-RU" dirty="0" err="1"/>
              <a:t>Захарен</a:t>
            </a:r>
            <a:r>
              <a:rPr lang="ru-RU" dirty="0"/>
              <a:t> диабет, </a:t>
            </a:r>
            <a:r>
              <a:rPr lang="ru-RU" dirty="0" err="1"/>
              <a:t>Хроничен</a:t>
            </a:r>
            <a:r>
              <a:rPr lang="ru-RU" dirty="0"/>
              <a:t> </a:t>
            </a:r>
            <a:r>
              <a:rPr lang="ru-RU" dirty="0" err="1"/>
              <a:t>запек,Травма</a:t>
            </a:r>
            <a:r>
              <a:rPr lang="ru-RU" dirty="0"/>
              <a:t> при секс и </a:t>
            </a:r>
            <a:r>
              <a:rPr lang="ru-RU" dirty="0" err="1"/>
              <a:t>други</a:t>
            </a:r>
            <a:r>
              <a:rPr lang="ru-RU" dirty="0"/>
              <a:t>.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83101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Класификация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Според</a:t>
            </a:r>
            <a:r>
              <a:rPr lang="ru-RU" dirty="0"/>
              <a:t> </a:t>
            </a:r>
            <a:r>
              <a:rPr lang="ru-RU" dirty="0" err="1"/>
              <a:t>протичането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Остър</a:t>
            </a:r>
            <a:r>
              <a:rPr lang="ru-RU" dirty="0"/>
              <a:t> пиелонефрит.</a:t>
            </a:r>
          </a:p>
          <a:p>
            <a:pPr lvl="1"/>
            <a:r>
              <a:rPr lang="ru-RU" dirty="0" err="1"/>
              <a:t>Хроничен</a:t>
            </a:r>
            <a:r>
              <a:rPr lang="ru-RU" dirty="0"/>
              <a:t> пиелонефрит:</a:t>
            </a:r>
          </a:p>
          <a:p>
            <a:pPr lvl="2"/>
            <a:r>
              <a:rPr lang="ru-RU" dirty="0"/>
              <a:t>Активна форма;</a:t>
            </a:r>
          </a:p>
          <a:p>
            <a:pPr lvl="2"/>
            <a:r>
              <a:rPr lang="ru-RU" dirty="0"/>
              <a:t>Латентна форма;</a:t>
            </a:r>
          </a:p>
          <a:p>
            <a:pPr lvl="2"/>
            <a:r>
              <a:rPr lang="ru-RU" dirty="0" err="1"/>
              <a:t>Ремисия</a:t>
            </a:r>
            <a:r>
              <a:rPr lang="ru-RU" dirty="0"/>
              <a:t>.</a:t>
            </a:r>
          </a:p>
          <a:p>
            <a:pPr lvl="1"/>
            <a:r>
              <a:rPr lang="bg-BG" dirty="0"/>
              <a:t>Вторични пиелонефрити.</a:t>
            </a:r>
          </a:p>
          <a:p>
            <a:r>
              <a:rPr lang="bg-BG" dirty="0"/>
              <a:t>Според дренажа:</a:t>
            </a:r>
          </a:p>
          <a:p>
            <a:pPr lvl="1"/>
            <a:r>
              <a:rPr lang="bg-BG" dirty="0"/>
              <a:t>Обстуктивен</a:t>
            </a:r>
          </a:p>
          <a:p>
            <a:pPr lvl="1"/>
            <a:r>
              <a:rPr lang="bg-BG" dirty="0"/>
              <a:t>Необструктивен</a:t>
            </a:r>
          </a:p>
          <a:p>
            <a:r>
              <a:rPr lang="bg-BG" dirty="0"/>
              <a:t>Едностранен или двустранен</a:t>
            </a:r>
          </a:p>
          <a:p>
            <a:pPr marL="0" indent="0">
              <a:buNone/>
            </a:pP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7115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Патогенеза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Бактериите</a:t>
            </a:r>
            <a:r>
              <a:rPr lang="ru-RU" dirty="0"/>
              <a:t> </a:t>
            </a:r>
            <a:r>
              <a:rPr lang="ru-RU" dirty="0" err="1"/>
              <a:t>достигат</a:t>
            </a:r>
            <a:r>
              <a:rPr lang="ru-RU" dirty="0"/>
              <a:t> до </a:t>
            </a:r>
            <a:r>
              <a:rPr lang="ru-RU" dirty="0" err="1"/>
              <a:t>бъбреците</a:t>
            </a:r>
            <a:r>
              <a:rPr lang="ru-RU" dirty="0"/>
              <a:t> по три начина (</a:t>
            </a:r>
            <a:r>
              <a:rPr lang="ru-RU" dirty="0" err="1"/>
              <a:t>пътища</a:t>
            </a:r>
            <a:r>
              <a:rPr lang="ru-RU" dirty="0"/>
              <a:t>):</a:t>
            </a:r>
          </a:p>
          <a:p>
            <a:r>
              <a:rPr lang="ru-RU" dirty="0" err="1">
                <a:solidFill>
                  <a:srgbClr val="FF0000"/>
                </a:solidFill>
              </a:rPr>
              <a:t>Асцендентен</a:t>
            </a:r>
            <a:r>
              <a:rPr lang="ru-RU" dirty="0"/>
              <a:t> е </a:t>
            </a:r>
            <a:r>
              <a:rPr lang="ru-RU" dirty="0" err="1"/>
              <a:t>пътят</a:t>
            </a:r>
            <a:r>
              <a:rPr lang="ru-RU" dirty="0"/>
              <a:t>, при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бактериите</a:t>
            </a:r>
            <a:r>
              <a:rPr lang="ru-RU" dirty="0"/>
              <a:t> </a:t>
            </a:r>
            <a:r>
              <a:rPr lang="ru-RU" dirty="0" err="1"/>
              <a:t>достигат</a:t>
            </a:r>
            <a:r>
              <a:rPr lang="ru-RU" dirty="0"/>
              <a:t> </a:t>
            </a:r>
            <a:r>
              <a:rPr lang="ru-RU" dirty="0" err="1"/>
              <a:t>бъбречния</a:t>
            </a:r>
            <a:r>
              <a:rPr lang="ru-RU" dirty="0"/>
              <a:t> паренхим по хода на </a:t>
            </a:r>
            <a:r>
              <a:rPr lang="ru-RU" dirty="0" err="1"/>
              <a:t>пикочните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и </a:t>
            </a:r>
            <a:r>
              <a:rPr lang="ru-RU" dirty="0" err="1"/>
              <a:t>посока</a:t>
            </a:r>
            <a:r>
              <a:rPr lang="ru-RU" dirty="0"/>
              <a:t>, обратна на </a:t>
            </a:r>
            <a:r>
              <a:rPr lang="ru-RU" dirty="0" err="1"/>
              <a:t>уринния</a:t>
            </a:r>
            <a:r>
              <a:rPr lang="ru-RU" dirty="0"/>
              <a:t> ток (</a:t>
            </a:r>
            <a:r>
              <a:rPr lang="ru-RU" dirty="0" err="1"/>
              <a:t>пикочен</a:t>
            </a:r>
            <a:r>
              <a:rPr lang="ru-RU" dirty="0"/>
              <a:t> канал–</a:t>
            </a:r>
            <a:r>
              <a:rPr lang="ru-RU" dirty="0" err="1"/>
              <a:t>пикочен</a:t>
            </a:r>
            <a:r>
              <a:rPr lang="ru-RU" dirty="0"/>
              <a:t> </a:t>
            </a:r>
            <a:r>
              <a:rPr lang="ru-RU" dirty="0" err="1"/>
              <a:t>мехур</a:t>
            </a:r>
            <a:r>
              <a:rPr lang="ru-RU" dirty="0"/>
              <a:t>–</a:t>
            </a:r>
            <a:r>
              <a:rPr lang="ru-RU" dirty="0" err="1"/>
              <a:t>уретер</a:t>
            </a:r>
            <a:r>
              <a:rPr lang="ru-RU" dirty="0"/>
              <a:t>–</a:t>
            </a:r>
            <a:r>
              <a:rPr lang="ru-RU" dirty="0" err="1"/>
              <a:t>бъбрек</a:t>
            </a:r>
            <a:r>
              <a:rPr lang="ru-RU" dirty="0"/>
              <a:t>). От </a:t>
            </a:r>
            <a:r>
              <a:rPr lang="ru-RU" dirty="0" err="1"/>
              <a:t>голямо</a:t>
            </a:r>
            <a:r>
              <a:rPr lang="ru-RU" dirty="0"/>
              <a:t> значение е </a:t>
            </a:r>
            <a:r>
              <a:rPr lang="ru-RU" dirty="0" err="1"/>
              <a:t>наличието</a:t>
            </a:r>
            <a:r>
              <a:rPr lang="ru-RU" dirty="0"/>
              <a:t> на обструкции(</a:t>
            </a:r>
            <a:r>
              <a:rPr lang="ru-RU" dirty="0" err="1"/>
              <a:t>стеснения,запушвания</a:t>
            </a:r>
            <a:r>
              <a:rPr lang="ru-RU" dirty="0"/>
              <a:t>) по хода на </a:t>
            </a:r>
            <a:r>
              <a:rPr lang="ru-RU" dirty="0" err="1"/>
              <a:t>пикочните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благоприятства</a:t>
            </a:r>
            <a:r>
              <a:rPr lang="ru-RU" dirty="0"/>
              <a:t> „</a:t>
            </a:r>
            <a:r>
              <a:rPr lang="ru-RU" dirty="0" err="1"/>
              <a:t>изкачването</a:t>
            </a:r>
            <a:r>
              <a:rPr lang="ru-RU" dirty="0"/>
              <a:t>” на </a:t>
            </a:r>
            <a:r>
              <a:rPr lang="ru-RU" dirty="0" err="1"/>
              <a:t>бактериите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бъбрека</a:t>
            </a:r>
            <a:r>
              <a:rPr lang="ru-RU" dirty="0"/>
              <a:t>.</a:t>
            </a:r>
          </a:p>
          <a:p>
            <a:r>
              <a:rPr lang="ru-RU" dirty="0"/>
              <a:t>По </a:t>
            </a:r>
            <a:r>
              <a:rPr lang="ru-RU" dirty="0" err="1">
                <a:solidFill>
                  <a:srgbClr val="FF0000"/>
                </a:solidFill>
              </a:rPr>
              <a:t>кръвен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път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бактериите</a:t>
            </a:r>
            <a:r>
              <a:rPr lang="ru-RU" dirty="0"/>
              <a:t> </a:t>
            </a:r>
            <a:r>
              <a:rPr lang="ru-RU" dirty="0" err="1"/>
              <a:t>достигат</a:t>
            </a:r>
            <a:r>
              <a:rPr lang="ru-RU" dirty="0"/>
              <a:t> до </a:t>
            </a:r>
            <a:r>
              <a:rPr lang="ru-RU" dirty="0" err="1"/>
              <a:t>бъбреците</a:t>
            </a:r>
            <a:r>
              <a:rPr lang="ru-RU" dirty="0"/>
              <a:t> при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възпалително</a:t>
            </a:r>
            <a:r>
              <a:rPr lang="ru-RU" dirty="0"/>
              <a:t> огнище, </a:t>
            </a:r>
            <a:r>
              <a:rPr lang="ru-RU" dirty="0" err="1"/>
              <a:t>отдалечено</a:t>
            </a:r>
            <a:r>
              <a:rPr lang="ru-RU" dirty="0"/>
              <a:t> от </a:t>
            </a:r>
            <a:r>
              <a:rPr lang="ru-RU" dirty="0" err="1"/>
              <a:t>бъбреците</a:t>
            </a:r>
            <a:r>
              <a:rPr lang="ru-RU" dirty="0"/>
              <a:t> или при сепсис.</a:t>
            </a:r>
          </a:p>
          <a:p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Лимфният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път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на </a:t>
            </a:r>
            <a:r>
              <a:rPr lang="ru-RU" dirty="0" err="1"/>
              <a:t>проникване</a:t>
            </a:r>
            <a:r>
              <a:rPr lang="ru-RU" dirty="0"/>
              <a:t> на </a:t>
            </a:r>
            <a:r>
              <a:rPr lang="ru-RU" dirty="0" err="1"/>
              <a:t>инфекцията</a:t>
            </a:r>
            <a:r>
              <a:rPr lang="ru-RU" dirty="0"/>
              <a:t> се </a:t>
            </a:r>
            <a:r>
              <a:rPr lang="ru-RU" dirty="0" err="1"/>
              <a:t>оспорва</a:t>
            </a:r>
            <a:r>
              <a:rPr lang="ru-RU" dirty="0"/>
              <a:t> от много </a:t>
            </a:r>
            <a:r>
              <a:rPr lang="ru-RU" dirty="0" err="1"/>
              <a:t>автори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19979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78098"/>
          </a:xfrm>
        </p:spPr>
        <p:txBody>
          <a:bodyPr/>
          <a:lstStyle/>
          <a:p>
            <a:r>
              <a:rPr lang="bg-BG" dirty="0"/>
              <a:t>Остър ПН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3240360" cy="50691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На </a:t>
            </a:r>
            <a:r>
              <a:rPr lang="ru-RU" dirty="0" err="1"/>
              <a:t>повърхността</a:t>
            </a:r>
            <a:r>
              <a:rPr lang="ru-RU" dirty="0"/>
              <a:t> на </a:t>
            </a:r>
            <a:r>
              <a:rPr lang="ru-RU" dirty="0" err="1"/>
              <a:t>бъбрека</a:t>
            </a:r>
            <a:r>
              <a:rPr lang="ru-RU" dirty="0"/>
              <a:t> се </a:t>
            </a:r>
            <a:r>
              <a:rPr lang="ru-RU" dirty="0" err="1"/>
              <a:t>виждат</a:t>
            </a:r>
            <a:r>
              <a:rPr lang="ru-RU" dirty="0"/>
              <a:t> малки </a:t>
            </a:r>
            <a:r>
              <a:rPr lang="ru-RU" dirty="0" err="1"/>
              <a:t>кръвоизливи</a:t>
            </a:r>
            <a:r>
              <a:rPr lang="ru-RU" dirty="0"/>
              <a:t> и </a:t>
            </a:r>
            <a:r>
              <a:rPr lang="ru-RU" dirty="0" err="1"/>
              <a:t>абсцеси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При обструкция на </a:t>
            </a:r>
            <a:r>
              <a:rPr lang="ru-RU" dirty="0" err="1"/>
              <a:t>пикочните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и </a:t>
            </a:r>
            <a:r>
              <a:rPr lang="ru-RU" dirty="0" err="1"/>
              <a:t>асцендентна</a:t>
            </a:r>
            <a:r>
              <a:rPr lang="ru-RU" dirty="0"/>
              <a:t> инфекция </a:t>
            </a:r>
            <a:r>
              <a:rPr lang="ru-RU" dirty="0" err="1"/>
              <a:t>кухината</a:t>
            </a:r>
            <a:r>
              <a:rPr lang="ru-RU" dirty="0"/>
              <a:t> на </a:t>
            </a:r>
            <a:r>
              <a:rPr lang="ru-RU" dirty="0" err="1"/>
              <a:t>легенчето</a:t>
            </a:r>
            <a:r>
              <a:rPr lang="ru-RU" dirty="0"/>
              <a:t> е </a:t>
            </a:r>
            <a:r>
              <a:rPr lang="ru-RU" dirty="0" err="1"/>
              <a:t>разширена</a:t>
            </a:r>
            <a:r>
              <a:rPr lang="ru-RU" dirty="0"/>
              <a:t>, </a:t>
            </a:r>
            <a:r>
              <a:rPr lang="ru-RU" dirty="0" err="1"/>
              <a:t>лигавицата</a:t>
            </a:r>
            <a:r>
              <a:rPr lang="ru-RU" dirty="0"/>
              <a:t> е </a:t>
            </a:r>
            <a:r>
              <a:rPr lang="ru-RU" dirty="0" err="1"/>
              <a:t>зачервена</a:t>
            </a:r>
            <a:r>
              <a:rPr lang="ru-RU" dirty="0"/>
              <a:t> и </a:t>
            </a:r>
            <a:r>
              <a:rPr lang="ru-RU" dirty="0" err="1"/>
              <a:t>оточна</a:t>
            </a:r>
            <a:r>
              <a:rPr lang="ru-RU" dirty="0"/>
              <a:t>,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покрита</a:t>
            </a:r>
            <a:r>
              <a:rPr lang="ru-RU" dirty="0"/>
              <a:t> с гноевиден </a:t>
            </a:r>
            <a:r>
              <a:rPr lang="ru-RU" dirty="0" err="1"/>
              <a:t>налеп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err="1"/>
              <a:t>Серозен</a:t>
            </a:r>
            <a:r>
              <a:rPr lang="ru-RU" b="1" dirty="0"/>
              <a:t> и гноен </a:t>
            </a:r>
            <a:r>
              <a:rPr lang="ru-RU" dirty="0" err="1"/>
              <a:t>остър</a:t>
            </a:r>
            <a:r>
              <a:rPr lang="ru-RU" dirty="0"/>
              <a:t> пиелонефрит. 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779" y="706898"/>
            <a:ext cx="2520279" cy="345638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058" y="692696"/>
            <a:ext cx="2880320" cy="345638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293096"/>
            <a:ext cx="3528391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706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 на остър ПН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24744"/>
            <a:ext cx="8964488" cy="554461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остро начало. </a:t>
            </a:r>
            <a:r>
              <a:rPr lang="ru-RU" dirty="0" err="1"/>
              <a:t>Общото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на </a:t>
            </a:r>
            <a:r>
              <a:rPr lang="ru-RU" dirty="0" err="1"/>
              <a:t>болните</a:t>
            </a:r>
            <a:r>
              <a:rPr lang="ru-RU" dirty="0"/>
              <a:t> е </a:t>
            </a:r>
            <a:r>
              <a:rPr lang="ru-RU" dirty="0" err="1"/>
              <a:t>увредено</a:t>
            </a:r>
            <a:r>
              <a:rPr lang="ru-RU" dirty="0"/>
              <a:t>. </a:t>
            </a:r>
          </a:p>
          <a:p>
            <a:r>
              <a:rPr lang="ru-RU" dirty="0" err="1"/>
              <a:t>Фебрилитет</a:t>
            </a:r>
            <a:r>
              <a:rPr lang="ru-RU" dirty="0"/>
              <a:t> до 39-40° С, с </a:t>
            </a:r>
            <a:r>
              <a:rPr lang="ru-RU" dirty="0" err="1"/>
              <a:t>втрисания</a:t>
            </a:r>
            <a:r>
              <a:rPr lang="ru-RU" dirty="0"/>
              <a:t> и </a:t>
            </a:r>
            <a:r>
              <a:rPr lang="ru-RU" dirty="0" err="1"/>
              <a:t>изпотявания</a:t>
            </a:r>
            <a:r>
              <a:rPr lang="ru-RU" dirty="0"/>
              <a:t>. </a:t>
            </a:r>
          </a:p>
          <a:p>
            <a:r>
              <a:rPr lang="ru-RU" dirty="0" err="1"/>
              <a:t>Постоянни</a:t>
            </a:r>
            <a:r>
              <a:rPr lang="ru-RU" dirty="0"/>
              <a:t> </a:t>
            </a:r>
            <a:r>
              <a:rPr lang="ru-RU" dirty="0" err="1"/>
              <a:t>болки</a:t>
            </a:r>
            <a:r>
              <a:rPr lang="ru-RU" dirty="0"/>
              <a:t> в </a:t>
            </a:r>
            <a:r>
              <a:rPr lang="ru-RU" dirty="0" err="1"/>
              <a:t>лумбалната</a:t>
            </a:r>
            <a:r>
              <a:rPr lang="ru-RU" dirty="0"/>
              <a:t> </a:t>
            </a:r>
            <a:r>
              <a:rPr lang="ru-RU" dirty="0" err="1"/>
              <a:t>област</a:t>
            </a:r>
            <a:r>
              <a:rPr lang="ru-RU" dirty="0"/>
              <a:t> – </a:t>
            </a:r>
            <a:r>
              <a:rPr lang="ru-RU" dirty="0" err="1"/>
              <a:t>едностранно</a:t>
            </a:r>
            <a:r>
              <a:rPr lang="ru-RU" dirty="0"/>
              <a:t> или </a:t>
            </a:r>
            <a:r>
              <a:rPr lang="ru-RU" dirty="0" err="1"/>
              <a:t>двустранно</a:t>
            </a:r>
            <a:r>
              <a:rPr lang="ru-RU" dirty="0"/>
              <a:t>, с различна </a:t>
            </a:r>
            <a:r>
              <a:rPr lang="ru-RU" dirty="0" err="1"/>
              <a:t>интензивност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При </a:t>
            </a:r>
            <a:r>
              <a:rPr lang="ru-RU" dirty="0">
                <a:solidFill>
                  <a:srgbClr val="FF0000"/>
                </a:solidFill>
              </a:rPr>
              <a:t>серозно</a:t>
            </a:r>
            <a:r>
              <a:rPr lang="ru-RU" dirty="0"/>
              <a:t> </a:t>
            </a:r>
            <a:r>
              <a:rPr lang="ru-RU" dirty="0" err="1"/>
              <a:t>възпаление</a:t>
            </a:r>
            <a:r>
              <a:rPr lang="ru-RU" dirty="0"/>
              <a:t> </a:t>
            </a:r>
            <a:r>
              <a:rPr lang="ru-RU" dirty="0" err="1"/>
              <a:t>болката</a:t>
            </a:r>
            <a:r>
              <a:rPr lang="ru-RU" dirty="0"/>
              <a:t> е </a:t>
            </a:r>
            <a:r>
              <a:rPr lang="ru-RU" dirty="0" err="1"/>
              <a:t>тъпа</a:t>
            </a:r>
            <a:r>
              <a:rPr lang="ru-RU" dirty="0"/>
              <a:t>.</a:t>
            </a:r>
          </a:p>
          <a:p>
            <a:pPr lvl="1"/>
            <a:r>
              <a:rPr lang="ru-RU" dirty="0"/>
              <a:t>При </a:t>
            </a:r>
            <a:r>
              <a:rPr lang="ru-RU" dirty="0">
                <a:solidFill>
                  <a:srgbClr val="FF0000"/>
                </a:solidFill>
              </a:rPr>
              <a:t>гнойно</a:t>
            </a:r>
            <a:r>
              <a:rPr lang="ru-RU" dirty="0"/>
              <a:t> </a:t>
            </a:r>
            <a:r>
              <a:rPr lang="ru-RU" dirty="0" err="1"/>
              <a:t>възпаление</a:t>
            </a:r>
            <a:r>
              <a:rPr lang="ru-RU" dirty="0"/>
              <a:t>– </a:t>
            </a:r>
            <a:r>
              <a:rPr lang="ru-RU" dirty="0" err="1"/>
              <a:t>силна</a:t>
            </a:r>
            <a:r>
              <a:rPr lang="ru-RU" dirty="0"/>
              <a:t>, </a:t>
            </a:r>
            <a:r>
              <a:rPr lang="ru-RU" dirty="0" err="1"/>
              <a:t>пробождаща</a:t>
            </a:r>
            <a:r>
              <a:rPr lang="ru-RU" dirty="0"/>
              <a:t> </a:t>
            </a:r>
            <a:r>
              <a:rPr lang="ru-RU" dirty="0" err="1"/>
              <a:t>болка</a:t>
            </a:r>
            <a:r>
              <a:rPr lang="ru-RU" dirty="0"/>
              <a:t>, </a:t>
            </a:r>
            <a:r>
              <a:rPr lang="ru-RU" dirty="0" err="1"/>
              <a:t>съпроводена</a:t>
            </a:r>
            <a:r>
              <a:rPr lang="ru-RU" dirty="0"/>
              <a:t> с много </a:t>
            </a:r>
            <a:r>
              <a:rPr lang="ru-RU" dirty="0" err="1"/>
              <a:t>висока</a:t>
            </a:r>
            <a:r>
              <a:rPr lang="ru-RU" dirty="0"/>
              <a:t> температура и обща интоксикация. </a:t>
            </a:r>
          </a:p>
          <a:p>
            <a:pPr lvl="1"/>
            <a:r>
              <a:rPr lang="ru-RU" dirty="0"/>
              <a:t>При </a:t>
            </a:r>
            <a:r>
              <a:rPr lang="ru-RU" dirty="0">
                <a:solidFill>
                  <a:srgbClr val="FF0000"/>
                </a:solidFill>
              </a:rPr>
              <a:t>обструкция</a:t>
            </a:r>
            <a:r>
              <a:rPr lang="ru-RU" dirty="0"/>
              <a:t> </a:t>
            </a:r>
            <a:r>
              <a:rPr lang="ru-RU" dirty="0" err="1"/>
              <a:t>болката</a:t>
            </a:r>
            <a:r>
              <a:rPr lang="ru-RU" dirty="0"/>
              <a:t> е с </a:t>
            </a:r>
            <a:r>
              <a:rPr lang="ru-RU" dirty="0" err="1"/>
              <a:t>коликооб</a:t>
            </a:r>
            <a:r>
              <a:rPr lang="ru-RU" dirty="0"/>
              <a:t>-разен характер.</a:t>
            </a:r>
          </a:p>
          <a:p>
            <a:r>
              <a:rPr lang="ru-RU" dirty="0" err="1"/>
              <a:t>Дизурични</a:t>
            </a:r>
            <a:r>
              <a:rPr lang="ru-RU" dirty="0"/>
              <a:t> смущения – </a:t>
            </a:r>
            <a:r>
              <a:rPr lang="ru-RU" dirty="0" err="1"/>
              <a:t>парене</a:t>
            </a:r>
            <a:r>
              <a:rPr lang="ru-RU" dirty="0"/>
              <a:t> при </a:t>
            </a:r>
            <a:r>
              <a:rPr lang="ru-RU" dirty="0" err="1"/>
              <a:t>уриниране</a:t>
            </a:r>
            <a:r>
              <a:rPr lang="ru-RU" dirty="0"/>
              <a:t>, чести </a:t>
            </a:r>
            <a:r>
              <a:rPr lang="ru-RU" dirty="0" err="1"/>
              <a:t>позиви</a:t>
            </a:r>
            <a:r>
              <a:rPr lang="ru-RU" dirty="0"/>
              <a:t>. </a:t>
            </a:r>
          </a:p>
          <a:p>
            <a:r>
              <a:rPr lang="ru-RU" dirty="0"/>
              <a:t>Полиурия.</a:t>
            </a:r>
          </a:p>
          <a:p>
            <a:r>
              <a:rPr lang="ru-RU" dirty="0" err="1"/>
              <a:t>Сукусио</a:t>
            </a:r>
            <a:r>
              <a:rPr lang="ru-RU" dirty="0"/>
              <a:t> </a:t>
            </a:r>
            <a:r>
              <a:rPr lang="ru-RU" dirty="0" err="1"/>
              <a:t>реналис</a:t>
            </a:r>
            <a:r>
              <a:rPr lang="ru-RU" dirty="0"/>
              <a:t> (++), </a:t>
            </a:r>
            <a:r>
              <a:rPr lang="ru-RU" dirty="0" err="1"/>
              <a:t>болезненост</a:t>
            </a:r>
            <a:r>
              <a:rPr lang="ru-RU" dirty="0"/>
              <a:t> по хода на </a:t>
            </a:r>
            <a:r>
              <a:rPr lang="ru-RU" dirty="0" err="1"/>
              <a:t>уретерите</a:t>
            </a:r>
            <a:r>
              <a:rPr lang="ru-RU" dirty="0"/>
              <a:t> и/или </a:t>
            </a:r>
            <a:r>
              <a:rPr lang="ru-RU" dirty="0" err="1"/>
              <a:t>пикочния</a:t>
            </a:r>
            <a:r>
              <a:rPr lang="ru-RU" dirty="0"/>
              <a:t> </a:t>
            </a:r>
            <a:r>
              <a:rPr lang="ru-RU" dirty="0" err="1"/>
              <a:t>мехур</a:t>
            </a:r>
            <a:r>
              <a:rPr lang="ru-RU" dirty="0"/>
              <a:t>. </a:t>
            </a:r>
          </a:p>
          <a:p>
            <a:r>
              <a:rPr lang="ru-RU" dirty="0" err="1"/>
              <a:t>Артериалното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е </a:t>
            </a:r>
            <a:r>
              <a:rPr lang="ru-RU" dirty="0" err="1"/>
              <a:t>нормално</a:t>
            </a:r>
            <a:r>
              <a:rPr lang="ru-RU" dirty="0"/>
              <a:t>. </a:t>
            </a:r>
            <a:r>
              <a:rPr lang="ru-RU" dirty="0" err="1"/>
              <a:t>Отоци</a:t>
            </a:r>
            <a:r>
              <a:rPr lang="ru-RU" dirty="0"/>
              <a:t> </a:t>
            </a:r>
            <a:r>
              <a:rPr lang="ru-RU" dirty="0" err="1"/>
              <a:t>липсват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56323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Лабораторни</a:t>
            </a:r>
            <a:r>
              <a:rPr lang="ru-RU" b="1" dirty="0"/>
              <a:t> </a:t>
            </a:r>
            <a:r>
              <a:rPr lang="ru-RU" b="1" dirty="0" err="1"/>
              <a:t>изследвания</a:t>
            </a:r>
            <a:r>
              <a:rPr lang="ru-RU" b="1" dirty="0"/>
              <a:t>: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Изследването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</a:t>
            </a:r>
            <a:r>
              <a:rPr lang="ru-RU" dirty="0" err="1"/>
              <a:t>показва</a:t>
            </a:r>
            <a:r>
              <a:rPr lang="ru-RU" dirty="0"/>
              <a:t> </a:t>
            </a:r>
            <a:r>
              <a:rPr lang="ru-RU" dirty="0" err="1"/>
              <a:t>обилна</a:t>
            </a:r>
            <a:r>
              <a:rPr lang="ru-RU" dirty="0"/>
              <a:t> </a:t>
            </a:r>
            <a:r>
              <a:rPr lang="ru-RU" dirty="0" err="1"/>
              <a:t>левкоцитурия</a:t>
            </a:r>
            <a:r>
              <a:rPr lang="ru-RU" dirty="0"/>
              <a:t>, бактериурия, лека протеинурия, множество </a:t>
            </a:r>
            <a:r>
              <a:rPr lang="ru-RU" dirty="0" err="1"/>
              <a:t>епителни</a:t>
            </a:r>
            <a:r>
              <a:rPr lang="ru-RU" dirty="0"/>
              <a:t> клетки, </a:t>
            </a:r>
            <a:r>
              <a:rPr lang="ru-RU" dirty="0" err="1"/>
              <a:t>понякога</a:t>
            </a:r>
            <a:r>
              <a:rPr lang="ru-RU" dirty="0"/>
              <a:t> и </a:t>
            </a:r>
            <a:r>
              <a:rPr lang="ru-RU" dirty="0" err="1"/>
              <a:t>еритроцитурия</a:t>
            </a:r>
            <a:r>
              <a:rPr lang="ru-RU" dirty="0"/>
              <a:t>. </a:t>
            </a:r>
          </a:p>
          <a:p>
            <a:r>
              <a:rPr lang="ru-RU" dirty="0"/>
              <a:t>От </a:t>
            </a:r>
            <a:r>
              <a:rPr lang="ru-RU" dirty="0" err="1"/>
              <a:t>кръвните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– </a:t>
            </a:r>
            <a:r>
              <a:rPr lang="ru-RU" dirty="0" err="1"/>
              <a:t>силно</a:t>
            </a:r>
            <a:r>
              <a:rPr lang="ru-RU" dirty="0"/>
              <a:t> </a:t>
            </a:r>
            <a:r>
              <a:rPr lang="ru-RU" dirty="0" err="1"/>
              <a:t>повишена</a:t>
            </a:r>
            <a:r>
              <a:rPr lang="ru-RU" dirty="0"/>
              <a:t> СУЕ и </a:t>
            </a:r>
            <a:r>
              <a:rPr lang="ru-RU" dirty="0" err="1"/>
              <a:t>левкоцитоза</a:t>
            </a:r>
            <a:r>
              <a:rPr lang="ru-RU" dirty="0"/>
              <a:t>. </a:t>
            </a:r>
          </a:p>
          <a:p>
            <a:r>
              <a:rPr lang="ru-RU" dirty="0" err="1"/>
              <a:t>Стойностите</a:t>
            </a:r>
            <a:r>
              <a:rPr lang="ru-RU" dirty="0"/>
              <a:t> на </a:t>
            </a:r>
            <a:r>
              <a:rPr lang="ru-RU" dirty="0" err="1"/>
              <a:t>азотните</a:t>
            </a:r>
            <a:r>
              <a:rPr lang="ru-RU" dirty="0"/>
              <a:t> тела (</a:t>
            </a:r>
            <a:r>
              <a:rPr lang="ru-RU" dirty="0" err="1"/>
              <a:t>урея</a:t>
            </a:r>
            <a:r>
              <a:rPr lang="ru-RU" dirty="0"/>
              <a:t>, </a:t>
            </a:r>
            <a:r>
              <a:rPr lang="ru-RU" dirty="0" err="1"/>
              <a:t>креатини</a:t>
            </a:r>
            <a:r>
              <a:rPr lang="ru-RU" dirty="0"/>
              <a:t>) в </a:t>
            </a:r>
            <a:r>
              <a:rPr lang="ru-RU" dirty="0" err="1"/>
              <a:t>кръвта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нормални</a:t>
            </a:r>
            <a:r>
              <a:rPr lang="ru-RU" dirty="0"/>
              <a:t>,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предшестващо</a:t>
            </a:r>
            <a:r>
              <a:rPr lang="ru-RU" dirty="0"/>
              <a:t> </a:t>
            </a:r>
            <a:r>
              <a:rPr lang="ru-RU" dirty="0" err="1"/>
              <a:t>бъбречно</a:t>
            </a:r>
            <a:r>
              <a:rPr lang="ru-RU" dirty="0"/>
              <a:t> страдание.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67770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b="1" dirty="0"/>
              <a:t>Усложнения: </a:t>
            </a:r>
            <a:br>
              <a:rPr lang="bg-BG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052736"/>
            <a:ext cx="9036496" cy="580526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Некроза на </a:t>
            </a:r>
            <a:r>
              <a:rPr lang="ru-RU" dirty="0" err="1">
                <a:solidFill>
                  <a:srgbClr val="FF0000"/>
                </a:solidFill>
              </a:rPr>
              <a:t>бъбречните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папили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 </a:t>
            </a:r>
            <a:r>
              <a:rPr lang="ru-RU" dirty="0" err="1"/>
              <a:t>протича</a:t>
            </a:r>
            <a:r>
              <a:rPr lang="ru-RU" dirty="0"/>
              <a:t> с </a:t>
            </a:r>
            <a:r>
              <a:rPr lang="ru-RU" dirty="0" err="1"/>
              <a:t>хематурия</a:t>
            </a:r>
            <a:r>
              <a:rPr lang="ru-RU" dirty="0"/>
              <a:t>, </a:t>
            </a:r>
            <a:r>
              <a:rPr lang="ru-RU" dirty="0" err="1"/>
              <a:t>влошаване</a:t>
            </a:r>
            <a:r>
              <a:rPr lang="ru-RU" dirty="0"/>
              <a:t> на </a:t>
            </a:r>
            <a:r>
              <a:rPr lang="ru-RU" dirty="0" err="1"/>
              <a:t>бъбречната</a:t>
            </a:r>
            <a:r>
              <a:rPr lang="ru-RU" dirty="0"/>
              <a:t> функция.</a:t>
            </a:r>
          </a:p>
          <a:p>
            <a:r>
              <a:rPr lang="ru-RU" dirty="0">
                <a:solidFill>
                  <a:srgbClr val="FF0000"/>
                </a:solidFill>
              </a:rPr>
              <a:t>Паранефрит</a:t>
            </a:r>
            <a:r>
              <a:rPr lang="ru-RU" dirty="0"/>
              <a:t> – </a:t>
            </a:r>
            <a:r>
              <a:rPr lang="ru-RU" dirty="0" err="1"/>
              <a:t>възпаление</a:t>
            </a:r>
            <a:r>
              <a:rPr lang="ru-RU" dirty="0"/>
              <a:t> на </a:t>
            </a:r>
            <a:r>
              <a:rPr lang="ru-RU" dirty="0" err="1"/>
              <a:t>околобъбречните</a:t>
            </a:r>
            <a:r>
              <a:rPr lang="ru-RU" dirty="0"/>
              <a:t> </a:t>
            </a:r>
            <a:r>
              <a:rPr lang="ru-RU" dirty="0" err="1"/>
              <a:t>тъкани</a:t>
            </a:r>
            <a:r>
              <a:rPr lang="ru-RU" dirty="0"/>
              <a:t> – </a:t>
            </a:r>
            <a:r>
              <a:rPr lang="ru-RU" dirty="0" err="1"/>
              <a:t>протича</a:t>
            </a:r>
            <a:r>
              <a:rPr lang="ru-RU" dirty="0"/>
              <a:t> с много </a:t>
            </a:r>
            <a:r>
              <a:rPr lang="ru-RU" dirty="0" err="1"/>
              <a:t>висока</a:t>
            </a:r>
            <a:r>
              <a:rPr lang="ru-RU" dirty="0"/>
              <a:t> температура, </a:t>
            </a:r>
            <a:r>
              <a:rPr lang="ru-RU" dirty="0" err="1"/>
              <a:t>силни</a:t>
            </a:r>
            <a:r>
              <a:rPr lang="ru-RU" dirty="0"/>
              <a:t> </a:t>
            </a:r>
            <a:r>
              <a:rPr lang="ru-RU" dirty="0" err="1"/>
              <a:t>лумбални</a:t>
            </a:r>
            <a:r>
              <a:rPr lang="ru-RU" dirty="0"/>
              <a:t> </a:t>
            </a:r>
            <a:r>
              <a:rPr lang="ru-RU" dirty="0" err="1"/>
              <a:t>болки</a:t>
            </a:r>
            <a:r>
              <a:rPr lang="ru-RU" dirty="0"/>
              <a:t> .</a:t>
            </a:r>
          </a:p>
          <a:p>
            <a:r>
              <a:rPr lang="bg-BG" dirty="0">
                <a:solidFill>
                  <a:srgbClr val="FF0000"/>
                </a:solidFill>
              </a:rPr>
              <a:t>Остра бъбречна недостатъчност</a:t>
            </a:r>
            <a:r>
              <a:rPr lang="bg-BG" dirty="0"/>
              <a:t>. </a:t>
            </a:r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 algn="ctr">
              <a:buNone/>
            </a:pPr>
            <a:r>
              <a:rPr lang="ru-RU" dirty="0"/>
              <a:t>При </a:t>
            </a:r>
            <a:r>
              <a:rPr lang="ru-RU" dirty="0" err="1"/>
              <a:t>правилно</a:t>
            </a:r>
            <a:r>
              <a:rPr lang="ru-RU" dirty="0"/>
              <a:t> лечение </a:t>
            </a:r>
            <a:r>
              <a:rPr lang="ru-RU" dirty="0" err="1"/>
              <a:t>острият</a:t>
            </a:r>
            <a:r>
              <a:rPr lang="ru-RU" dirty="0"/>
              <a:t> пиелонефрит </a:t>
            </a:r>
            <a:r>
              <a:rPr lang="ru-RU" dirty="0" err="1"/>
              <a:t>преминава</a:t>
            </a:r>
            <a:r>
              <a:rPr lang="ru-RU" dirty="0"/>
              <a:t> за 10-15 дни. 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95050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bg-BG" dirty="0"/>
              <a:t>Хроничен ПН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268760"/>
            <a:ext cx="3744416" cy="5184576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Макроскопски</a:t>
            </a:r>
            <a:r>
              <a:rPr lang="ru-RU" dirty="0"/>
              <a:t> </a:t>
            </a:r>
            <a:r>
              <a:rPr lang="ru-RU" dirty="0" err="1"/>
              <a:t>двата</a:t>
            </a:r>
            <a:r>
              <a:rPr lang="ru-RU" dirty="0"/>
              <a:t> </a:t>
            </a:r>
            <a:r>
              <a:rPr lang="ru-RU" dirty="0" err="1"/>
              <a:t>бъбрека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намалени</a:t>
            </a:r>
            <a:r>
              <a:rPr lang="ru-RU" dirty="0"/>
              <a:t>, с различна </a:t>
            </a:r>
            <a:r>
              <a:rPr lang="ru-RU" dirty="0" err="1"/>
              <a:t>големина</a:t>
            </a:r>
            <a:r>
              <a:rPr lang="ru-RU" dirty="0"/>
              <a:t>. </a:t>
            </a:r>
          </a:p>
          <a:p>
            <a:r>
              <a:rPr lang="ru-RU" dirty="0" err="1"/>
              <a:t>Повърхността</a:t>
            </a:r>
            <a:r>
              <a:rPr lang="ru-RU" dirty="0"/>
              <a:t> им е неравна, с </a:t>
            </a:r>
            <a:r>
              <a:rPr lang="ru-RU" dirty="0" err="1"/>
              <a:t>характерни</a:t>
            </a:r>
            <a:r>
              <a:rPr lang="ru-RU" dirty="0"/>
              <a:t> </a:t>
            </a:r>
            <a:r>
              <a:rPr lang="ru-RU" dirty="0" err="1"/>
              <a:t>различни</a:t>
            </a:r>
            <a:r>
              <a:rPr lang="ru-RU" dirty="0"/>
              <a:t> по </a:t>
            </a:r>
            <a:r>
              <a:rPr lang="ru-RU" dirty="0" err="1"/>
              <a:t>големина</a:t>
            </a:r>
            <a:r>
              <a:rPr lang="ru-RU" dirty="0"/>
              <a:t> </a:t>
            </a:r>
            <a:r>
              <a:rPr lang="ru-RU" dirty="0" err="1"/>
              <a:t>цикатрикси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засягат</a:t>
            </a:r>
            <a:r>
              <a:rPr lang="ru-RU" dirty="0"/>
              <a:t> неравномерно </a:t>
            </a:r>
            <a:r>
              <a:rPr lang="ru-RU" dirty="0" err="1"/>
              <a:t>бъбрека</a:t>
            </a:r>
            <a:r>
              <a:rPr lang="ru-RU" dirty="0"/>
              <a:t>. </a:t>
            </a:r>
          </a:p>
          <a:p>
            <a:r>
              <a:rPr lang="ru-RU" dirty="0" err="1"/>
              <a:t>Образуват</a:t>
            </a:r>
            <a:r>
              <a:rPr lang="ru-RU" dirty="0"/>
              <a:t> се деформации на </a:t>
            </a:r>
            <a:r>
              <a:rPr lang="ru-RU" dirty="0" err="1"/>
              <a:t>повърхността</a:t>
            </a:r>
            <a:r>
              <a:rPr lang="ru-RU" dirty="0"/>
              <a:t> на </a:t>
            </a:r>
            <a:r>
              <a:rPr lang="ru-RU" dirty="0" err="1"/>
              <a:t>бъбрека</a:t>
            </a:r>
            <a:r>
              <a:rPr lang="ru-RU" dirty="0"/>
              <a:t>, </a:t>
            </a:r>
            <a:r>
              <a:rPr lang="ru-RU" dirty="0" err="1"/>
              <a:t>чашките</a:t>
            </a:r>
            <a:r>
              <a:rPr lang="ru-RU" dirty="0"/>
              <a:t> и </a:t>
            </a:r>
            <a:r>
              <a:rPr lang="ru-RU" dirty="0" err="1"/>
              <a:t>легенчето</a:t>
            </a:r>
            <a:r>
              <a:rPr lang="ru-RU" dirty="0"/>
              <a:t>. </a:t>
            </a:r>
          </a:p>
          <a:p>
            <a:r>
              <a:rPr lang="ru-RU" dirty="0" err="1"/>
              <a:t>Хистологично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лимфоцитни</a:t>
            </a:r>
            <a:r>
              <a:rPr lang="ru-RU" dirty="0"/>
              <a:t> </a:t>
            </a:r>
            <a:r>
              <a:rPr lang="ru-RU" dirty="0" err="1"/>
              <a:t>инфилтрати</a:t>
            </a:r>
            <a:r>
              <a:rPr lang="ru-RU" dirty="0"/>
              <a:t> и склероза. </a:t>
            </a:r>
          </a:p>
          <a:p>
            <a:pPr lvl="1"/>
            <a:r>
              <a:rPr lang="ru-RU" dirty="0"/>
              <a:t>Около </a:t>
            </a:r>
            <a:r>
              <a:rPr lang="ru-RU" dirty="0" err="1"/>
              <a:t>гломерулите</a:t>
            </a:r>
            <a:r>
              <a:rPr lang="ru-RU" dirty="0"/>
              <a:t> се </a:t>
            </a:r>
            <a:r>
              <a:rPr lang="ru-RU" dirty="0" err="1"/>
              <a:t>образува</a:t>
            </a:r>
            <a:r>
              <a:rPr lang="ru-RU" dirty="0"/>
              <a:t> фиброза. </a:t>
            </a:r>
          </a:p>
          <a:p>
            <a:pPr lvl="1"/>
            <a:r>
              <a:rPr lang="ru-RU" dirty="0" err="1"/>
              <a:t>Тубулите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 </a:t>
            </a:r>
            <a:r>
              <a:rPr lang="ru-RU" dirty="0" err="1"/>
              <a:t>тежка</a:t>
            </a:r>
            <a:r>
              <a:rPr lang="ru-RU" dirty="0"/>
              <a:t> атрофия. </a:t>
            </a:r>
          </a:p>
          <a:p>
            <a:pPr lvl="1"/>
            <a:r>
              <a:rPr lang="ru-RU" dirty="0" err="1"/>
              <a:t>Бъбречното</a:t>
            </a:r>
            <a:r>
              <a:rPr lang="ru-RU" dirty="0"/>
              <a:t> </a:t>
            </a:r>
            <a:r>
              <a:rPr lang="ru-RU" dirty="0" err="1"/>
              <a:t>легенче</a:t>
            </a:r>
            <a:r>
              <a:rPr lang="ru-RU" dirty="0"/>
              <a:t> е с </a:t>
            </a:r>
            <a:r>
              <a:rPr lang="ru-RU" dirty="0" err="1"/>
              <a:t>хронични</a:t>
            </a:r>
            <a:r>
              <a:rPr lang="ru-RU" dirty="0"/>
              <a:t> </a:t>
            </a:r>
            <a:r>
              <a:rPr lang="ru-RU" dirty="0" err="1"/>
              <a:t>възпалителни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. </a:t>
            </a: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340768"/>
            <a:ext cx="5220072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467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980728"/>
            <a:ext cx="8856984" cy="525658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равива</a:t>
            </a:r>
            <a:r>
              <a:rPr lang="ru-RU" dirty="0"/>
              <a:t> с </a:t>
            </a:r>
            <a:r>
              <a:rPr lang="ru-RU" dirty="0" err="1"/>
              <a:t>години</a:t>
            </a:r>
            <a:r>
              <a:rPr lang="ru-RU" dirty="0"/>
              <a:t> и </a:t>
            </a:r>
            <a:r>
              <a:rPr lang="ru-RU" dirty="0" err="1"/>
              <a:t>симптомите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много </a:t>
            </a:r>
            <a:r>
              <a:rPr lang="ru-RU" dirty="0" err="1"/>
              <a:t>малко</a:t>
            </a:r>
            <a:r>
              <a:rPr lang="ru-RU" dirty="0"/>
              <a:t>: </a:t>
            </a:r>
          </a:p>
          <a:p>
            <a:pPr lvl="1"/>
            <a:r>
              <a:rPr lang="ru-RU" dirty="0" err="1"/>
              <a:t>Тежест</a:t>
            </a:r>
            <a:r>
              <a:rPr lang="ru-RU" dirty="0"/>
              <a:t> в </a:t>
            </a:r>
            <a:r>
              <a:rPr lang="ru-RU" dirty="0" err="1"/>
              <a:t>кръста</a:t>
            </a:r>
            <a:r>
              <a:rPr lang="ru-RU" dirty="0"/>
              <a:t>, </a:t>
            </a:r>
            <a:r>
              <a:rPr lang="ru-RU" dirty="0" err="1"/>
              <a:t>лесна</a:t>
            </a:r>
            <a:r>
              <a:rPr lang="ru-RU" dirty="0"/>
              <a:t> </a:t>
            </a:r>
            <a:r>
              <a:rPr lang="ru-RU" dirty="0" err="1"/>
              <a:t>уморяемост</a:t>
            </a:r>
            <a:r>
              <a:rPr lang="ru-RU" dirty="0"/>
              <a:t> и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 (розова и </a:t>
            </a:r>
            <a:r>
              <a:rPr lang="ru-RU" dirty="0" err="1"/>
              <a:t>мътна</a:t>
            </a:r>
            <a:r>
              <a:rPr lang="ru-RU" dirty="0"/>
              <a:t>)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най</a:t>
            </a:r>
            <a:r>
              <a:rPr lang="ru-RU" dirty="0"/>
              <a:t>-честите причини. </a:t>
            </a:r>
          </a:p>
          <a:p>
            <a:pPr lvl="1"/>
            <a:r>
              <a:rPr lang="ru-RU" dirty="0"/>
              <a:t>С </a:t>
            </a:r>
            <a:r>
              <a:rPr lang="ru-RU" dirty="0" err="1"/>
              <a:t>напредване</a:t>
            </a:r>
            <a:r>
              <a:rPr lang="ru-RU" dirty="0"/>
              <a:t> на </a:t>
            </a:r>
            <a:r>
              <a:rPr lang="ru-RU" dirty="0" err="1"/>
              <a:t>процеса</a:t>
            </a:r>
            <a:r>
              <a:rPr lang="ru-RU" dirty="0"/>
              <a:t> се </a:t>
            </a:r>
            <a:r>
              <a:rPr lang="ru-RU" dirty="0" err="1"/>
              <a:t>появяват</a:t>
            </a:r>
            <a:r>
              <a:rPr lang="ru-RU" dirty="0"/>
              <a:t> сухота в </a:t>
            </a:r>
            <a:r>
              <a:rPr lang="ru-RU" dirty="0" err="1"/>
              <a:t>устата</a:t>
            </a:r>
            <a:r>
              <a:rPr lang="ru-RU" dirty="0"/>
              <a:t>, жажда и </a:t>
            </a:r>
            <a:r>
              <a:rPr lang="ru-RU" dirty="0" err="1"/>
              <a:t>увеличаване</a:t>
            </a:r>
            <a:r>
              <a:rPr lang="ru-RU" dirty="0"/>
              <a:t> на </a:t>
            </a:r>
            <a:r>
              <a:rPr lang="ru-RU" dirty="0" err="1"/>
              <a:t>количеството</a:t>
            </a:r>
            <a:r>
              <a:rPr lang="ru-RU" dirty="0"/>
              <a:t> на </a:t>
            </a:r>
            <a:r>
              <a:rPr lang="ru-RU" dirty="0" err="1"/>
              <a:t>отделената</a:t>
            </a:r>
            <a:r>
              <a:rPr lang="ru-RU" dirty="0"/>
              <a:t> урина. </a:t>
            </a:r>
          </a:p>
          <a:p>
            <a:pPr lvl="1"/>
            <a:r>
              <a:rPr lang="ru-RU" dirty="0" err="1"/>
              <a:t>Повишеното</a:t>
            </a:r>
            <a:r>
              <a:rPr lang="ru-RU" dirty="0"/>
              <a:t> </a:t>
            </a:r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при </a:t>
            </a:r>
            <a:r>
              <a:rPr lang="ru-RU" dirty="0" err="1"/>
              <a:t>млади</a:t>
            </a:r>
            <a:r>
              <a:rPr lang="ru-RU" dirty="0"/>
              <a:t> хора,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единствен симптом.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изостряне</a:t>
            </a:r>
            <a:r>
              <a:rPr lang="ru-RU" dirty="0"/>
              <a:t> на </a:t>
            </a:r>
            <a:r>
              <a:rPr lang="ru-RU" dirty="0" err="1"/>
              <a:t>хроничния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</a:t>
            </a:r>
            <a:r>
              <a:rPr lang="ru-RU" dirty="0" err="1"/>
              <a:t>симптомите</a:t>
            </a:r>
            <a:r>
              <a:rPr lang="ru-RU" dirty="0"/>
              <a:t> </a:t>
            </a:r>
            <a:r>
              <a:rPr lang="ru-RU" dirty="0" err="1"/>
              <a:t>наподобяват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острият</a:t>
            </a:r>
            <a:r>
              <a:rPr lang="ru-RU" dirty="0">
                <a:solidFill>
                  <a:srgbClr val="FF0000"/>
                </a:solidFill>
              </a:rPr>
              <a:t> пиелонефрит</a:t>
            </a:r>
            <a:r>
              <a:rPr lang="ru-RU" dirty="0"/>
              <a:t>-</a:t>
            </a:r>
            <a:r>
              <a:rPr lang="ru-RU" dirty="0" err="1"/>
              <a:t>висока</a:t>
            </a:r>
            <a:r>
              <a:rPr lang="ru-RU" dirty="0"/>
              <a:t> температура (38-40 С ̊), </a:t>
            </a:r>
            <a:r>
              <a:rPr lang="ru-RU" dirty="0" err="1"/>
              <a:t>разтрисане</a:t>
            </a:r>
            <a:r>
              <a:rPr lang="ru-RU" dirty="0"/>
              <a:t>, обща </a:t>
            </a:r>
            <a:r>
              <a:rPr lang="ru-RU" dirty="0" err="1"/>
              <a:t>отпадналост</a:t>
            </a:r>
            <a:r>
              <a:rPr lang="ru-RU" dirty="0"/>
              <a:t>, </a:t>
            </a:r>
            <a:r>
              <a:rPr lang="ru-RU" dirty="0" err="1"/>
              <a:t>главоболие</a:t>
            </a:r>
            <a:r>
              <a:rPr lang="ru-RU" dirty="0"/>
              <a:t>, </a:t>
            </a:r>
            <a:r>
              <a:rPr lang="ru-RU" dirty="0" err="1"/>
              <a:t>безапетитие</a:t>
            </a:r>
            <a:r>
              <a:rPr lang="ru-RU" dirty="0"/>
              <a:t>, </a:t>
            </a:r>
            <a:r>
              <a:rPr lang="ru-RU" dirty="0" err="1"/>
              <a:t>повръщане</a:t>
            </a:r>
            <a:r>
              <a:rPr lang="ru-RU" dirty="0"/>
              <a:t>, </a:t>
            </a:r>
            <a:r>
              <a:rPr lang="ru-RU" dirty="0" err="1"/>
              <a:t>болки</a:t>
            </a:r>
            <a:r>
              <a:rPr lang="ru-RU" dirty="0"/>
              <a:t> в </a:t>
            </a:r>
            <a:r>
              <a:rPr lang="ru-RU" dirty="0" err="1"/>
              <a:t>кръста</a:t>
            </a:r>
            <a:r>
              <a:rPr lang="ru-RU" dirty="0"/>
              <a:t> (</a:t>
            </a:r>
            <a:r>
              <a:rPr lang="ru-RU" dirty="0" err="1"/>
              <a:t>едностранно</a:t>
            </a:r>
            <a:r>
              <a:rPr lang="ru-RU" dirty="0"/>
              <a:t> или </a:t>
            </a:r>
            <a:r>
              <a:rPr lang="ru-RU" dirty="0" err="1"/>
              <a:t>двустранно</a:t>
            </a:r>
            <a:r>
              <a:rPr lang="ru-RU" dirty="0"/>
              <a:t>),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 (</a:t>
            </a:r>
            <a:r>
              <a:rPr lang="ru-RU" dirty="0" err="1"/>
              <a:t>мътна</a:t>
            </a:r>
            <a:r>
              <a:rPr lang="ru-RU" dirty="0"/>
              <a:t> и с „</a:t>
            </a:r>
            <a:r>
              <a:rPr lang="ru-RU" dirty="0" err="1"/>
              <a:t>парцалчета</a:t>
            </a:r>
            <a:r>
              <a:rPr lang="ru-RU" dirty="0"/>
              <a:t>”).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да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уриниране</a:t>
            </a:r>
            <a:r>
              <a:rPr lang="ru-RU" dirty="0"/>
              <a:t> и </a:t>
            </a:r>
            <a:r>
              <a:rPr lang="ru-RU" dirty="0" err="1"/>
              <a:t>болка</a:t>
            </a:r>
            <a:r>
              <a:rPr lang="ru-RU" dirty="0"/>
              <a:t> при  </a:t>
            </a:r>
            <a:r>
              <a:rPr lang="ru-RU" dirty="0" err="1"/>
              <a:t>уриниране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70269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bg-BG" dirty="0"/>
              <a:t>Параклиника: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ru-RU" dirty="0" err="1"/>
              <a:t>Изследването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</a:t>
            </a:r>
            <a:r>
              <a:rPr lang="ru-RU" dirty="0" err="1"/>
              <a:t>показва</a:t>
            </a:r>
            <a:r>
              <a:rPr lang="ru-RU" dirty="0"/>
              <a:t> </a:t>
            </a:r>
            <a:r>
              <a:rPr lang="ru-RU" dirty="0" err="1"/>
              <a:t>невисока</a:t>
            </a:r>
            <a:r>
              <a:rPr lang="ru-RU" dirty="0"/>
              <a:t> протеинурия, </a:t>
            </a:r>
            <a:r>
              <a:rPr lang="ru-RU" dirty="0" err="1"/>
              <a:t>левкоцитурия</a:t>
            </a:r>
            <a:r>
              <a:rPr lang="ru-RU" dirty="0"/>
              <a:t>, бактериурия, при </a:t>
            </a:r>
            <a:r>
              <a:rPr lang="ru-RU" dirty="0" err="1"/>
              <a:t>калкулозен</a:t>
            </a:r>
            <a:r>
              <a:rPr lang="ru-RU" dirty="0"/>
              <a:t> пиелонефрит – и </a:t>
            </a:r>
            <a:r>
              <a:rPr lang="ru-RU" dirty="0" err="1"/>
              <a:t>еритроцитурия</a:t>
            </a:r>
            <a:r>
              <a:rPr lang="ru-RU" dirty="0"/>
              <a:t>. </a:t>
            </a:r>
          </a:p>
          <a:p>
            <a:r>
              <a:rPr lang="en-US" dirty="0"/>
              <a:t>O</a:t>
            </a:r>
            <a:r>
              <a:rPr lang="bg-BG" dirty="0"/>
              <a:t>т кръвта- </a:t>
            </a:r>
            <a:r>
              <a:rPr lang="ru-RU" dirty="0"/>
              <a:t>анемия, ускорена СУЕ, висок </a:t>
            </a:r>
            <a:r>
              <a:rPr lang="en-US" dirty="0"/>
              <a:t>CRP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при </a:t>
            </a:r>
            <a:r>
              <a:rPr lang="ru-RU" dirty="0" err="1"/>
              <a:t>обостряне</a:t>
            </a:r>
            <a:r>
              <a:rPr lang="ru-RU" dirty="0"/>
              <a:t> на </a:t>
            </a:r>
            <a:r>
              <a:rPr lang="ru-RU" dirty="0" err="1"/>
              <a:t>инфекцията</a:t>
            </a:r>
            <a:r>
              <a:rPr lang="ru-RU" dirty="0"/>
              <a:t>. </a:t>
            </a:r>
            <a:endParaRPr lang="bg-BG" dirty="0"/>
          </a:p>
          <a:p>
            <a:r>
              <a:rPr lang="ru-RU" dirty="0" err="1"/>
              <a:t>Концентрационната</a:t>
            </a:r>
            <a:r>
              <a:rPr lang="ru-RU" dirty="0"/>
              <a:t> </a:t>
            </a:r>
            <a:r>
              <a:rPr lang="ru-RU" dirty="0" err="1"/>
              <a:t>способност</a:t>
            </a:r>
            <a:r>
              <a:rPr lang="ru-RU" dirty="0"/>
              <a:t> е </a:t>
            </a:r>
            <a:r>
              <a:rPr lang="ru-RU" dirty="0" err="1"/>
              <a:t>намалена</a:t>
            </a:r>
            <a:r>
              <a:rPr lang="ru-RU" dirty="0"/>
              <a:t>, понижена е </a:t>
            </a:r>
            <a:r>
              <a:rPr lang="ru-RU" dirty="0" err="1"/>
              <a:t>гломерулната</a:t>
            </a:r>
            <a:r>
              <a:rPr lang="ru-RU" dirty="0"/>
              <a:t> </a:t>
            </a:r>
            <a:r>
              <a:rPr lang="ru-RU" dirty="0" err="1"/>
              <a:t>филтрация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15343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Образни изследвания: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/>
          </a:bodyPr>
          <a:lstStyle/>
          <a:p>
            <a:r>
              <a:rPr lang="ru-RU" b="1" dirty="0" err="1"/>
              <a:t>Венозна</a:t>
            </a:r>
            <a:r>
              <a:rPr lang="ru-RU" b="1" dirty="0"/>
              <a:t> урография</a:t>
            </a:r>
            <a:r>
              <a:rPr lang="ru-RU" dirty="0"/>
              <a:t>: </a:t>
            </a:r>
          </a:p>
          <a:p>
            <a:pPr lvl="1"/>
            <a:r>
              <a:rPr lang="ru-RU" dirty="0" err="1"/>
              <a:t>увеличени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на </a:t>
            </a:r>
            <a:r>
              <a:rPr lang="ru-RU" dirty="0" err="1"/>
              <a:t>легенчето</a:t>
            </a:r>
            <a:r>
              <a:rPr lang="ru-RU" dirty="0"/>
              <a:t> (атония, </a:t>
            </a:r>
            <a:r>
              <a:rPr lang="ru-RU" dirty="0" err="1"/>
              <a:t>деформирани</a:t>
            </a:r>
            <a:r>
              <a:rPr lang="ru-RU" dirty="0"/>
              <a:t> чашки, </a:t>
            </a:r>
            <a:r>
              <a:rPr lang="ru-RU" dirty="0" err="1"/>
              <a:t>рефлукс</a:t>
            </a:r>
            <a:r>
              <a:rPr lang="ru-RU" dirty="0"/>
              <a:t>); </a:t>
            </a:r>
          </a:p>
          <a:p>
            <a:pPr lvl="1"/>
            <a:r>
              <a:rPr lang="ru-RU" dirty="0"/>
              <a:t>нарушено </a:t>
            </a:r>
            <a:r>
              <a:rPr lang="ru-RU" dirty="0" err="1"/>
              <a:t>излъчване</a:t>
            </a:r>
            <a:r>
              <a:rPr lang="ru-RU" dirty="0"/>
              <a:t> на </a:t>
            </a:r>
            <a:r>
              <a:rPr lang="ru-RU" dirty="0" err="1"/>
              <a:t>контрастната</a:t>
            </a:r>
            <a:r>
              <a:rPr lang="ru-RU" dirty="0"/>
              <a:t> материя от </a:t>
            </a:r>
            <a:r>
              <a:rPr lang="ru-RU" dirty="0" err="1"/>
              <a:t>бъбреците</a:t>
            </a:r>
            <a:r>
              <a:rPr lang="ru-RU" dirty="0"/>
              <a:t>; </a:t>
            </a:r>
          </a:p>
          <a:p>
            <a:pPr lvl="1"/>
            <a:r>
              <a:rPr lang="ru-RU" dirty="0"/>
              <a:t>изменение </a:t>
            </a:r>
            <a:r>
              <a:rPr lang="ru-RU" dirty="0" err="1"/>
              <a:t>във</a:t>
            </a:r>
            <a:r>
              <a:rPr lang="ru-RU" dirty="0"/>
              <a:t> формата и размерите на </a:t>
            </a:r>
            <a:r>
              <a:rPr lang="ru-RU" dirty="0" err="1"/>
              <a:t>бъбреците</a:t>
            </a:r>
            <a:r>
              <a:rPr lang="ru-RU" dirty="0"/>
              <a:t>.</a:t>
            </a:r>
          </a:p>
          <a:p>
            <a:endParaRPr lang="bg-B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861048"/>
            <a:ext cx="4414933" cy="2821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6501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Образни изследвания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/>
              <a:t>Бъбречната</a:t>
            </a:r>
            <a:r>
              <a:rPr lang="ru-RU" b="1" dirty="0"/>
              <a:t> </a:t>
            </a:r>
            <a:r>
              <a:rPr lang="ru-RU" b="1" dirty="0" err="1"/>
              <a:t>сцинтиграфия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/>
              <a:t>натрупване</a:t>
            </a:r>
            <a:r>
              <a:rPr lang="ru-RU" dirty="0"/>
              <a:t> на изотопа в </a:t>
            </a:r>
            <a:r>
              <a:rPr lang="ru-RU" dirty="0" err="1"/>
              <a:t>здравите</a:t>
            </a:r>
            <a:r>
              <a:rPr lang="ru-RU" dirty="0"/>
              <a:t> </a:t>
            </a:r>
            <a:r>
              <a:rPr lang="ru-RU" dirty="0" err="1"/>
              <a:t>участъци</a:t>
            </a:r>
            <a:r>
              <a:rPr lang="ru-RU" dirty="0"/>
              <a:t>, а в </a:t>
            </a:r>
            <a:r>
              <a:rPr lang="ru-RU" dirty="0" err="1"/>
              <a:t>огнищата</a:t>
            </a:r>
            <a:r>
              <a:rPr lang="ru-RU" dirty="0"/>
              <a:t> с </a:t>
            </a:r>
            <a:r>
              <a:rPr lang="ru-RU" dirty="0" err="1"/>
              <a:t>болестни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</a:t>
            </a:r>
            <a:r>
              <a:rPr lang="ru-RU" dirty="0" err="1"/>
              <a:t>липсва</a:t>
            </a:r>
            <a:r>
              <a:rPr lang="ru-RU" dirty="0"/>
              <a:t> </a:t>
            </a:r>
            <a:r>
              <a:rPr lang="ru-RU" dirty="0" err="1"/>
              <a:t>натрупване</a:t>
            </a:r>
            <a:r>
              <a:rPr lang="ru-RU" dirty="0"/>
              <a:t>. </a:t>
            </a:r>
          </a:p>
          <a:p>
            <a:r>
              <a:rPr lang="ru-RU" b="1" dirty="0" err="1"/>
              <a:t>Ехографията</a:t>
            </a:r>
            <a:r>
              <a:rPr lang="ru-RU" b="1" dirty="0"/>
              <a:t> на </a:t>
            </a:r>
            <a:r>
              <a:rPr lang="ru-RU" b="1" dirty="0" err="1"/>
              <a:t>бъбреците</a:t>
            </a:r>
            <a:r>
              <a:rPr lang="ru-RU" b="1" dirty="0"/>
              <a:t>:</a:t>
            </a:r>
          </a:p>
          <a:p>
            <a:pPr lvl="1"/>
            <a:r>
              <a:rPr lang="ru-RU" dirty="0" err="1"/>
              <a:t>намален</a:t>
            </a:r>
            <a:r>
              <a:rPr lang="ru-RU" dirty="0"/>
              <a:t> размер на </a:t>
            </a:r>
            <a:r>
              <a:rPr lang="ru-RU" dirty="0" err="1"/>
              <a:t>бъбрека</a:t>
            </a:r>
            <a:r>
              <a:rPr lang="ru-RU" dirty="0"/>
              <a:t>,</a:t>
            </a:r>
          </a:p>
          <a:p>
            <a:pPr lvl="1"/>
            <a:r>
              <a:rPr lang="ru-RU" dirty="0"/>
              <a:t>стеснен паренхим, </a:t>
            </a:r>
          </a:p>
          <a:p>
            <a:pPr lvl="1"/>
            <a:r>
              <a:rPr lang="ru-RU" dirty="0" err="1"/>
              <a:t>променен</a:t>
            </a:r>
            <a:r>
              <a:rPr lang="ru-RU" dirty="0"/>
              <a:t> </a:t>
            </a:r>
            <a:r>
              <a:rPr lang="ru-RU" dirty="0" err="1"/>
              <a:t>пиело-паренхимен</a:t>
            </a:r>
            <a:r>
              <a:rPr lang="ru-RU" dirty="0"/>
              <a:t> индекс &gt;1 с неравна граница между паренхим и </a:t>
            </a:r>
            <a:r>
              <a:rPr lang="ru-RU" dirty="0" err="1"/>
              <a:t>легенче</a:t>
            </a:r>
            <a:r>
              <a:rPr lang="ru-RU" dirty="0"/>
              <a:t>. </a:t>
            </a:r>
          </a:p>
          <a:p>
            <a:r>
              <a:rPr lang="ru-RU" b="1" dirty="0"/>
              <a:t>КАТ и ЯМР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19612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528" y="908720"/>
            <a:ext cx="8712968" cy="3240360"/>
          </a:xfrm>
        </p:spPr>
        <p:txBody>
          <a:bodyPr>
            <a:normAutofit/>
          </a:bodyPr>
          <a:lstStyle/>
          <a:p>
            <a:r>
              <a:rPr lang="ru-RU" b="1" dirty="0"/>
              <a:t>Усложнения: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, анемия, нефросклероза, ХБН. </a:t>
            </a:r>
          </a:p>
          <a:p>
            <a:r>
              <a:rPr lang="ru-RU" b="1" dirty="0" err="1"/>
              <a:t>Протичане</a:t>
            </a:r>
            <a:r>
              <a:rPr lang="ru-RU" b="1" dirty="0"/>
              <a:t>: </a:t>
            </a:r>
            <a:r>
              <a:rPr lang="ru-RU" dirty="0" err="1"/>
              <a:t>прогресивно</a:t>
            </a:r>
            <a:r>
              <a:rPr lang="ru-RU" dirty="0"/>
              <a:t>, </a:t>
            </a:r>
            <a:r>
              <a:rPr lang="ru-RU" dirty="0" err="1"/>
              <a:t>възпалителният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обхваща</a:t>
            </a:r>
            <a:r>
              <a:rPr lang="ru-RU" dirty="0"/>
              <a:t> все нови </a:t>
            </a:r>
            <a:r>
              <a:rPr lang="ru-RU" dirty="0" err="1"/>
              <a:t>зони</a:t>
            </a:r>
            <a:r>
              <a:rPr lang="ru-RU" dirty="0"/>
              <a:t> от </a:t>
            </a:r>
            <a:r>
              <a:rPr lang="ru-RU" dirty="0" err="1"/>
              <a:t>бъбречния</a:t>
            </a:r>
            <a:r>
              <a:rPr lang="ru-RU" dirty="0"/>
              <a:t> паренхим. </a:t>
            </a:r>
            <a:r>
              <a:rPr lang="ru-RU" dirty="0" err="1"/>
              <a:t>Крайният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е развитие на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79190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 </a:t>
            </a:r>
            <a:r>
              <a:rPr lang="bg-BG"/>
              <a:t>на хроничен ПН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328592"/>
          </a:xfrm>
        </p:spPr>
        <p:txBody>
          <a:bodyPr>
            <a:normAutofit/>
          </a:bodyPr>
          <a:lstStyle/>
          <a:p>
            <a:r>
              <a:rPr lang="bg-BG" dirty="0">
                <a:solidFill>
                  <a:srgbClr val="FF0000"/>
                </a:solidFill>
              </a:rPr>
              <a:t>Активната фаза</a:t>
            </a:r>
            <a:r>
              <a:rPr lang="bg-BG" dirty="0"/>
              <a:t>-като остър ПН</a:t>
            </a:r>
          </a:p>
          <a:p>
            <a:r>
              <a:rPr lang="bg-BG" dirty="0"/>
              <a:t>Търсене и лечение на </a:t>
            </a:r>
            <a:r>
              <a:rPr lang="bg-BG" dirty="0">
                <a:solidFill>
                  <a:srgbClr val="FF0000"/>
                </a:solidFill>
              </a:rPr>
              <a:t>предразполагащи състояния</a:t>
            </a:r>
            <a:r>
              <a:rPr lang="bg-BG" dirty="0"/>
              <a:t>-</a:t>
            </a:r>
            <a:r>
              <a:rPr lang="ru-RU" dirty="0"/>
              <a:t>нефролитиаза, </a:t>
            </a:r>
            <a:r>
              <a:rPr lang="ru-RU" dirty="0" err="1"/>
              <a:t>простатен</a:t>
            </a:r>
            <a:r>
              <a:rPr lang="ru-RU" dirty="0"/>
              <a:t> аденом, </a:t>
            </a:r>
            <a:r>
              <a:rPr lang="ru-RU" dirty="0" err="1"/>
              <a:t>захарен</a:t>
            </a:r>
            <a:r>
              <a:rPr lang="ru-RU" dirty="0"/>
              <a:t> диабет и др. </a:t>
            </a:r>
          </a:p>
          <a:p>
            <a:r>
              <a:rPr lang="ru-RU" dirty="0">
                <a:solidFill>
                  <a:srgbClr val="FF0000"/>
                </a:solidFill>
              </a:rPr>
              <a:t>Симптоматично лечение </a:t>
            </a:r>
            <a:r>
              <a:rPr lang="ru-RU" b="1" dirty="0"/>
              <a:t>– </a:t>
            </a:r>
            <a:r>
              <a:rPr lang="ru-RU" dirty="0" err="1"/>
              <a:t>хипотензивно</a:t>
            </a:r>
            <a:r>
              <a:rPr lang="ru-RU" dirty="0"/>
              <a:t> лечение при </a:t>
            </a:r>
            <a:r>
              <a:rPr lang="ru-RU" dirty="0" err="1"/>
              <a:t>хипертония</a:t>
            </a:r>
            <a:r>
              <a:rPr lang="ru-RU" dirty="0"/>
              <a:t>, </a:t>
            </a:r>
            <a:r>
              <a:rPr lang="ru-RU" dirty="0" err="1"/>
              <a:t>кръвопреливане</a:t>
            </a:r>
            <a:r>
              <a:rPr lang="ru-RU" dirty="0"/>
              <a:t> при анемия, </a:t>
            </a:r>
            <a:r>
              <a:rPr lang="ru-RU" dirty="0" err="1"/>
              <a:t>витамини</a:t>
            </a:r>
            <a:r>
              <a:rPr lang="ru-RU" dirty="0"/>
              <a:t>- А, В1, В6 и др. </a:t>
            </a:r>
          </a:p>
          <a:p>
            <a:r>
              <a:rPr lang="ru-RU" dirty="0"/>
              <a:t>След </a:t>
            </a:r>
            <a:r>
              <a:rPr lang="ru-RU" dirty="0" err="1"/>
              <a:t>стихване</a:t>
            </a:r>
            <a:r>
              <a:rPr lang="ru-RU" dirty="0"/>
              <a:t> на острите явления е </a:t>
            </a:r>
            <a:r>
              <a:rPr lang="ru-RU" dirty="0" err="1"/>
              <a:t>подходящо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балнеолечение</a:t>
            </a:r>
            <a:r>
              <a:rPr lang="ru-RU" dirty="0"/>
              <a:t> в Горна баня или </a:t>
            </a:r>
            <a:r>
              <a:rPr lang="ru-RU" dirty="0" err="1"/>
              <a:t>Хисаря</a:t>
            </a:r>
            <a:r>
              <a:rPr lang="ru-RU" dirty="0"/>
              <a:t> и </a:t>
            </a:r>
            <a:r>
              <a:rPr lang="ru-RU" dirty="0" err="1"/>
              <a:t>пиене</a:t>
            </a:r>
            <a:r>
              <a:rPr lang="ru-RU" dirty="0"/>
              <a:t> на </a:t>
            </a:r>
            <a:r>
              <a:rPr lang="ru-RU" dirty="0" err="1"/>
              <a:t>минерална</a:t>
            </a:r>
            <a:r>
              <a:rPr lang="ru-RU" dirty="0"/>
              <a:t> вода от </a:t>
            </a:r>
            <a:r>
              <a:rPr lang="ru-RU" dirty="0" err="1"/>
              <a:t>същите</a:t>
            </a:r>
            <a:r>
              <a:rPr lang="ru-RU" dirty="0"/>
              <a:t> места.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13956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bg-BG" dirty="0"/>
              <a:t>Профилактика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052736"/>
            <a:ext cx="9036496" cy="554461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За профилактика на пиелонефрита е важно:</a:t>
            </a:r>
          </a:p>
          <a:p>
            <a:pPr lvl="1"/>
            <a:r>
              <a:rPr lang="ru-RU" dirty="0"/>
              <a:t> </a:t>
            </a:r>
            <a:r>
              <a:rPr lang="ru-RU" dirty="0" err="1"/>
              <a:t>навреме</a:t>
            </a:r>
            <a:r>
              <a:rPr lang="ru-RU" dirty="0"/>
              <a:t> да се </a:t>
            </a:r>
            <a:r>
              <a:rPr lang="ru-RU" dirty="0" err="1"/>
              <a:t>лекуват</a:t>
            </a:r>
            <a:r>
              <a:rPr lang="ru-RU" dirty="0"/>
              <a:t> </a:t>
            </a:r>
            <a:r>
              <a:rPr lang="ru-RU" dirty="0" err="1"/>
              <a:t>инфекциите</a:t>
            </a:r>
            <a:r>
              <a:rPr lang="ru-RU" dirty="0"/>
              <a:t> на </a:t>
            </a:r>
            <a:r>
              <a:rPr lang="ru-RU" dirty="0" err="1"/>
              <a:t>долните</a:t>
            </a:r>
            <a:r>
              <a:rPr lang="ru-RU" dirty="0"/>
              <a:t> </a:t>
            </a:r>
            <a:r>
              <a:rPr lang="ru-RU" dirty="0" err="1"/>
              <a:t>пикочни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Вродените</a:t>
            </a:r>
            <a:r>
              <a:rPr lang="ru-RU" dirty="0"/>
              <a:t> </a:t>
            </a:r>
            <a:r>
              <a:rPr lang="ru-RU" dirty="0" err="1"/>
              <a:t>малоформации</a:t>
            </a:r>
            <a:r>
              <a:rPr lang="ru-RU" dirty="0"/>
              <a:t> на </a:t>
            </a:r>
            <a:r>
              <a:rPr lang="ru-RU" dirty="0" err="1"/>
              <a:t>отделителната</a:t>
            </a:r>
            <a:r>
              <a:rPr lang="ru-RU" dirty="0"/>
              <a:t> система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</a:t>
            </a:r>
            <a:r>
              <a:rPr lang="ru-RU" dirty="0" err="1"/>
              <a:t>навреме</a:t>
            </a:r>
            <a:r>
              <a:rPr lang="ru-RU" dirty="0"/>
              <a:t> да се </a:t>
            </a:r>
            <a:r>
              <a:rPr lang="ru-RU" dirty="0" err="1"/>
              <a:t>ликвидират</a:t>
            </a:r>
            <a:r>
              <a:rPr lang="ru-RU" dirty="0"/>
              <a:t>, за да се </a:t>
            </a:r>
            <a:r>
              <a:rPr lang="ru-RU" dirty="0" err="1"/>
              <a:t>избегнат</a:t>
            </a:r>
            <a:r>
              <a:rPr lang="ru-RU" dirty="0"/>
              <a:t> усложнения, </a:t>
            </a:r>
            <a:r>
              <a:rPr lang="ru-RU" dirty="0" err="1"/>
              <a:t>едно</a:t>
            </a:r>
            <a:r>
              <a:rPr lang="ru-RU" dirty="0"/>
              <a:t> от </a:t>
            </a:r>
            <a:r>
              <a:rPr lang="ru-RU" dirty="0" err="1"/>
              <a:t>което</a:t>
            </a:r>
            <a:r>
              <a:rPr lang="ru-RU" dirty="0"/>
              <a:t> е </a:t>
            </a:r>
            <a:r>
              <a:rPr lang="ru-RU" dirty="0" err="1"/>
              <a:t>пиелонефритът</a:t>
            </a:r>
            <a:r>
              <a:rPr lang="ru-RU" dirty="0"/>
              <a:t>.</a:t>
            </a:r>
          </a:p>
          <a:p>
            <a:pPr marL="457200" lvl="1" indent="0">
              <a:buNone/>
            </a:pPr>
            <a:endParaRPr lang="ru-RU" dirty="0"/>
          </a:p>
          <a:p>
            <a:r>
              <a:rPr lang="ru-RU" dirty="0"/>
              <a:t>При вече </a:t>
            </a:r>
            <a:r>
              <a:rPr lang="ru-RU" dirty="0" err="1"/>
              <a:t>диагностициран</a:t>
            </a:r>
            <a:r>
              <a:rPr lang="ru-RU" dirty="0"/>
              <a:t> пиелонефрит е от </a:t>
            </a:r>
            <a:r>
              <a:rPr lang="ru-RU" dirty="0" err="1"/>
              <a:t>изключително</a:t>
            </a:r>
            <a:r>
              <a:rPr lang="ru-RU" dirty="0"/>
              <a:t> значение да се </a:t>
            </a:r>
            <a:r>
              <a:rPr lang="ru-RU" dirty="0" err="1"/>
              <a:t>проведе</a:t>
            </a:r>
            <a:r>
              <a:rPr lang="ru-RU" dirty="0"/>
              <a:t> </a:t>
            </a:r>
            <a:r>
              <a:rPr lang="ru-RU" dirty="0" err="1"/>
              <a:t>пълният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антибиотичен</a:t>
            </a:r>
            <a:r>
              <a:rPr lang="ru-RU" dirty="0">
                <a:solidFill>
                  <a:srgbClr val="FF0000"/>
                </a:solidFill>
              </a:rPr>
              <a:t> курс</a:t>
            </a:r>
            <a:r>
              <a:rPr lang="ru-RU" dirty="0"/>
              <a:t>. </a:t>
            </a:r>
            <a:r>
              <a:rPr lang="ru-RU" dirty="0" err="1"/>
              <a:t>Укрепването</a:t>
            </a:r>
            <a:r>
              <a:rPr lang="ru-RU" dirty="0"/>
              <a:t> на </a:t>
            </a:r>
            <a:r>
              <a:rPr lang="ru-RU" dirty="0" err="1"/>
              <a:t>имумнитета</a:t>
            </a:r>
            <a:r>
              <a:rPr lang="ru-RU" dirty="0"/>
              <a:t>, а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и </a:t>
            </a:r>
            <a:r>
              <a:rPr lang="ru-RU" dirty="0" err="1">
                <a:solidFill>
                  <a:srgbClr val="FF0000"/>
                </a:solidFill>
              </a:rPr>
              <a:t>уроваксините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Уростим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Уроваксом</a:t>
            </a:r>
            <a:r>
              <a:rPr lang="ru-RU" dirty="0">
                <a:solidFill>
                  <a:srgbClr val="FF0000"/>
                </a:solidFill>
              </a:rPr>
              <a:t>)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от </a:t>
            </a:r>
            <a:r>
              <a:rPr lang="ru-RU" dirty="0" err="1"/>
              <a:t>голяма</a:t>
            </a:r>
            <a:r>
              <a:rPr lang="ru-RU" dirty="0"/>
              <a:t> </a:t>
            </a:r>
            <a:r>
              <a:rPr lang="ru-RU" dirty="0" err="1"/>
              <a:t>помощ</a:t>
            </a:r>
            <a:r>
              <a:rPr lang="ru-RU" dirty="0"/>
              <a:t> за </a:t>
            </a:r>
            <a:r>
              <a:rPr lang="ru-RU" dirty="0" err="1"/>
              <a:t>справянето</a:t>
            </a:r>
            <a:r>
              <a:rPr lang="ru-RU" dirty="0"/>
              <a:t> с </a:t>
            </a:r>
            <a:r>
              <a:rPr lang="ru-RU" dirty="0" err="1"/>
              <a:t>инфекциозния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. </a:t>
            </a:r>
          </a:p>
          <a:p>
            <a:r>
              <a:rPr lang="ru-RU" dirty="0" err="1"/>
              <a:t>Понякога</a:t>
            </a:r>
            <a:r>
              <a:rPr lang="ru-RU" dirty="0"/>
              <a:t> при </a:t>
            </a:r>
            <a:r>
              <a:rPr lang="ru-RU" dirty="0" err="1"/>
              <a:t>хроничните</a:t>
            </a:r>
            <a:r>
              <a:rPr lang="ru-RU" dirty="0"/>
              <a:t> </a:t>
            </a:r>
            <a:r>
              <a:rPr lang="ru-RU" dirty="0" err="1"/>
              <a:t>пиелонефрити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профилактика от </a:t>
            </a:r>
            <a:r>
              <a:rPr lang="ru-RU" dirty="0" err="1"/>
              <a:t>рецедив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използват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дълги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курсове</a:t>
            </a:r>
            <a:r>
              <a:rPr lang="ru-RU" dirty="0">
                <a:solidFill>
                  <a:srgbClr val="FF0000"/>
                </a:solidFill>
              </a:rPr>
              <a:t> (до </a:t>
            </a:r>
            <a:r>
              <a:rPr lang="ru-RU" dirty="0" err="1">
                <a:solidFill>
                  <a:srgbClr val="FF0000"/>
                </a:solidFill>
              </a:rPr>
              <a:t>няколко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месеца</a:t>
            </a:r>
            <a:r>
              <a:rPr lang="ru-RU" dirty="0">
                <a:solidFill>
                  <a:srgbClr val="FF0000"/>
                </a:solidFill>
              </a:rPr>
              <a:t>) с </a:t>
            </a:r>
            <a:r>
              <a:rPr lang="ru-RU" dirty="0" err="1">
                <a:solidFill>
                  <a:srgbClr val="FF0000"/>
                </a:solidFill>
              </a:rPr>
              <a:t>редуцирани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дози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антибиотици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уроантисептици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0000"/>
                </a:solidFill>
              </a:rPr>
              <a:t>Периодични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урокултури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41932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1217</Words>
  <Application>Microsoft Office PowerPoint</Application>
  <PresentationFormat>Презентация на цял екран (4:3)</PresentationFormat>
  <Paragraphs>101</Paragraphs>
  <Slides>19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тема</vt:lpstr>
      <vt:lpstr>Остър и хроничен пиелонефрит</vt:lpstr>
      <vt:lpstr>Определние</vt:lpstr>
      <vt:lpstr>Най-честият причинител на пиелонефрита са Грам (-) бактерии: Е.coli (при около 60-70% от болните), Proteus, Pseudomonas и др. Грам (+) бактерии като Staphilococcus aureus и Enterococcus faecalis  се изолират по-рядко.</vt:lpstr>
      <vt:lpstr>Предразполагащи фактори: </vt:lpstr>
      <vt:lpstr>Предразполагащи фактори:</vt:lpstr>
      <vt:lpstr>Класификация</vt:lpstr>
      <vt:lpstr>Патогенеза</vt:lpstr>
      <vt:lpstr>Остър ПН</vt:lpstr>
      <vt:lpstr>Клиника на остър ПН</vt:lpstr>
      <vt:lpstr>Лабораторни изследвания: </vt:lpstr>
      <vt:lpstr>Усложнения:  </vt:lpstr>
      <vt:lpstr>Хроничен ПН</vt:lpstr>
      <vt:lpstr>Клиника:</vt:lpstr>
      <vt:lpstr>Параклиника:</vt:lpstr>
      <vt:lpstr>Образни изследвания:</vt:lpstr>
      <vt:lpstr>Образни изследвания</vt:lpstr>
      <vt:lpstr>Презентация на PowerPoint</vt:lpstr>
      <vt:lpstr>Лечение на хроничен ПН</vt:lpstr>
      <vt:lpstr>Профилактика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184</cp:revision>
  <dcterms:created xsi:type="dcterms:W3CDTF">2016-08-07T14:16:13Z</dcterms:created>
  <dcterms:modified xsi:type="dcterms:W3CDTF">2022-10-27T05:17:21Z</dcterms:modified>
</cp:coreProperties>
</file>