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8" r:id="rId15"/>
    <p:sldId id="269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2030" y="2060848"/>
            <a:ext cx="8229600" cy="1584176"/>
          </a:xfrm>
        </p:spPr>
        <p:txBody>
          <a:bodyPr>
            <a:normAutofit/>
          </a:bodyPr>
          <a:lstStyle/>
          <a:p>
            <a:r>
              <a:rPr lang="bg-BG" dirty="0"/>
              <a:t>Плеврити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829AC0F2-DD95-5F04-930E-D1BFC549D4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Плевра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5580112" cy="4709160"/>
          </a:xfrm>
        </p:spPr>
        <p:txBody>
          <a:bodyPr>
            <a:normAutofit fontScale="92500"/>
          </a:bodyPr>
          <a:lstStyle/>
          <a:p>
            <a:r>
              <a:rPr lang="ru-RU" dirty="0"/>
              <a:t>Двуслойна мембрана, </a:t>
            </a:r>
            <a:r>
              <a:rPr lang="ru-RU" dirty="0" err="1"/>
              <a:t>покриваща</a:t>
            </a:r>
            <a:r>
              <a:rPr lang="ru-RU" dirty="0"/>
              <a:t> </a:t>
            </a:r>
            <a:r>
              <a:rPr lang="ru-RU" dirty="0" err="1"/>
              <a:t>двата</a:t>
            </a:r>
            <a:r>
              <a:rPr lang="ru-RU" dirty="0"/>
              <a:t> бели </a:t>
            </a:r>
            <a:r>
              <a:rPr lang="ru-RU" dirty="0" err="1"/>
              <a:t>дроба</a:t>
            </a:r>
            <a:r>
              <a:rPr lang="ru-RU" dirty="0"/>
              <a:t> и </a:t>
            </a:r>
            <a:r>
              <a:rPr lang="ru-RU" dirty="0" err="1"/>
              <a:t>вътрешната</a:t>
            </a:r>
            <a:r>
              <a:rPr lang="ru-RU" dirty="0"/>
              <a:t> </a:t>
            </a:r>
            <a:r>
              <a:rPr lang="ru-RU" dirty="0" err="1"/>
              <a:t>повърхност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кош. </a:t>
            </a:r>
          </a:p>
          <a:p>
            <a:r>
              <a:rPr lang="ru-RU" dirty="0" err="1"/>
              <a:t>Двата</a:t>
            </a:r>
            <a:r>
              <a:rPr lang="ru-RU" dirty="0"/>
              <a:t> листа на </a:t>
            </a:r>
            <a:r>
              <a:rPr lang="ru-RU" dirty="0" err="1"/>
              <a:t>плеврата</a:t>
            </a:r>
            <a:r>
              <a:rPr lang="ru-RU" dirty="0"/>
              <a:t> </a:t>
            </a:r>
            <a:r>
              <a:rPr lang="ru-RU" dirty="0" err="1"/>
              <a:t>поддържат</a:t>
            </a:r>
            <a:r>
              <a:rPr lang="ru-RU" dirty="0"/>
              <a:t> влажна среда в </a:t>
            </a:r>
            <a:r>
              <a:rPr lang="ru-RU" dirty="0" err="1"/>
              <a:t>пространството</a:t>
            </a:r>
            <a:r>
              <a:rPr lang="ru-RU" dirty="0"/>
              <a:t> между </a:t>
            </a:r>
            <a:r>
              <a:rPr lang="ru-RU" dirty="0" err="1"/>
              <a:t>гръдната</a:t>
            </a:r>
            <a:r>
              <a:rPr lang="ru-RU" dirty="0"/>
              <a:t> клетка и белите </a:t>
            </a:r>
            <a:r>
              <a:rPr lang="ru-RU" dirty="0" err="1"/>
              <a:t>дробове</a:t>
            </a:r>
            <a:r>
              <a:rPr lang="ru-RU" dirty="0"/>
              <a:t>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благоприятстват</a:t>
            </a:r>
            <a:r>
              <a:rPr lang="ru-RU" dirty="0"/>
              <a:t> </a:t>
            </a:r>
            <a:r>
              <a:rPr lang="ru-RU" dirty="0" err="1"/>
              <a:t>процесите</a:t>
            </a:r>
            <a:r>
              <a:rPr lang="ru-RU" dirty="0"/>
              <a:t> на </a:t>
            </a:r>
            <a:r>
              <a:rPr lang="ru-RU" dirty="0" err="1"/>
              <a:t>дишане</a:t>
            </a:r>
            <a:r>
              <a:rPr lang="ru-RU" dirty="0"/>
              <a:t> и </a:t>
            </a:r>
            <a:r>
              <a:rPr lang="ru-RU" dirty="0" err="1"/>
              <a:t>ефектът</a:t>
            </a:r>
            <a:r>
              <a:rPr lang="ru-RU" dirty="0"/>
              <a:t> на </a:t>
            </a:r>
            <a:r>
              <a:rPr lang="ru-RU" dirty="0" err="1"/>
              <a:t>триене</a:t>
            </a:r>
            <a:r>
              <a:rPr lang="ru-RU" dirty="0"/>
              <a:t> между </a:t>
            </a:r>
            <a:r>
              <a:rPr lang="ru-RU" dirty="0" err="1"/>
              <a:t>дробовете</a:t>
            </a:r>
            <a:r>
              <a:rPr lang="ru-RU" dirty="0"/>
              <a:t> и </a:t>
            </a:r>
            <a:r>
              <a:rPr lang="ru-RU" dirty="0" err="1"/>
              <a:t>гръдната</a:t>
            </a:r>
            <a:r>
              <a:rPr lang="ru-RU" dirty="0"/>
              <a:t> </a:t>
            </a:r>
            <a:r>
              <a:rPr lang="ru-RU" dirty="0" err="1"/>
              <a:t>кост</a:t>
            </a:r>
            <a:r>
              <a:rPr lang="ru-RU" dirty="0"/>
              <a:t> се </a:t>
            </a:r>
            <a:r>
              <a:rPr lang="ru-RU" dirty="0" err="1"/>
              <a:t>неутрализира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799" y="1700808"/>
            <a:ext cx="3816350" cy="43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7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Плеврит-определение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709160"/>
          </a:xfrm>
        </p:spPr>
        <p:txBody>
          <a:bodyPr>
            <a:normAutofit/>
          </a:bodyPr>
          <a:lstStyle/>
          <a:p>
            <a:r>
              <a:rPr lang="ru-RU" dirty="0" err="1"/>
              <a:t>Плевритът</a:t>
            </a:r>
            <a:r>
              <a:rPr lang="ru-RU" dirty="0"/>
              <a:t> е 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двуслойната</a:t>
            </a:r>
            <a:r>
              <a:rPr lang="ru-RU" dirty="0"/>
              <a:t> мембрана. </a:t>
            </a:r>
          </a:p>
          <a:p>
            <a:r>
              <a:rPr lang="ru-RU" dirty="0" err="1"/>
              <a:t>Състоянието</a:t>
            </a:r>
            <a:r>
              <a:rPr lang="ru-RU" dirty="0"/>
              <a:t> </a:t>
            </a:r>
            <a:r>
              <a:rPr lang="ru-RU" dirty="0" err="1"/>
              <a:t>причинява</a:t>
            </a:r>
            <a:r>
              <a:rPr lang="ru-RU" dirty="0"/>
              <a:t> трудно и </a:t>
            </a:r>
            <a:r>
              <a:rPr lang="ru-RU" dirty="0" err="1"/>
              <a:t>болезнено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. </a:t>
            </a:r>
          </a:p>
          <a:p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настъпват</a:t>
            </a:r>
            <a:r>
              <a:rPr lang="ru-RU" dirty="0"/>
              <a:t> усложнения, </a:t>
            </a:r>
            <a:r>
              <a:rPr lang="ru-RU" dirty="0" err="1"/>
              <a:t>ако</a:t>
            </a:r>
            <a:r>
              <a:rPr lang="ru-RU" dirty="0"/>
              <a:t> не се </a:t>
            </a:r>
            <a:r>
              <a:rPr lang="ru-RU" dirty="0" err="1"/>
              <a:t>предприеме</a:t>
            </a:r>
            <a:r>
              <a:rPr lang="ru-RU" dirty="0"/>
              <a:t> лечение – </a:t>
            </a:r>
            <a:r>
              <a:rPr lang="ru-RU" dirty="0" err="1"/>
              <a:t>образува</a:t>
            </a:r>
            <a:r>
              <a:rPr lang="ru-RU" dirty="0"/>
              <a:t> се </a:t>
            </a:r>
            <a:r>
              <a:rPr lang="ru-RU" dirty="0" err="1"/>
              <a:t>плеврален</a:t>
            </a:r>
            <a:r>
              <a:rPr lang="ru-RU" dirty="0"/>
              <a:t> излив, при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пространството</a:t>
            </a:r>
            <a:r>
              <a:rPr lang="ru-RU" dirty="0"/>
              <a:t> между </a:t>
            </a:r>
            <a:r>
              <a:rPr lang="ru-RU" dirty="0" err="1"/>
              <a:t>двата</a:t>
            </a:r>
            <a:r>
              <a:rPr lang="ru-RU" dirty="0"/>
              <a:t> листа на </a:t>
            </a:r>
            <a:r>
              <a:rPr lang="ru-RU" dirty="0" err="1"/>
              <a:t>белодробната</a:t>
            </a:r>
            <a:r>
              <a:rPr lang="ru-RU" dirty="0"/>
              <a:t> обвивка се </a:t>
            </a:r>
            <a:r>
              <a:rPr lang="ru-RU" dirty="0" err="1"/>
              <a:t>изпълва</a:t>
            </a:r>
            <a:r>
              <a:rPr lang="ru-RU" dirty="0"/>
              <a:t> с </a:t>
            </a:r>
            <a:r>
              <a:rPr lang="ru-RU" dirty="0" err="1"/>
              <a:t>течност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нарушава</a:t>
            </a:r>
            <a:r>
              <a:rPr lang="ru-RU" dirty="0"/>
              <a:t> акта на </a:t>
            </a:r>
            <a:r>
              <a:rPr lang="ru-RU" dirty="0" err="1"/>
              <a:t>дишане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31486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Плевритът</a:t>
            </a:r>
            <a:r>
              <a:rPr lang="ru-RU" dirty="0"/>
              <a:t> и </a:t>
            </a:r>
            <a:r>
              <a:rPr lang="ru-RU" dirty="0" err="1"/>
              <a:t>плевралният</a:t>
            </a:r>
            <a:r>
              <a:rPr lang="ru-RU" dirty="0"/>
              <a:t> излив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по-скоро</a:t>
            </a:r>
            <a:r>
              <a:rPr lang="ru-RU" dirty="0"/>
              <a:t> усложнения от друга </a:t>
            </a:r>
            <a:r>
              <a:rPr lang="ru-RU" dirty="0" err="1"/>
              <a:t>белодробна</a:t>
            </a:r>
            <a:r>
              <a:rPr lang="ru-RU" dirty="0"/>
              <a:t> (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инфекциозна</a:t>
            </a:r>
            <a:r>
              <a:rPr lang="ru-RU" dirty="0"/>
              <a:t>) патология. </a:t>
            </a:r>
          </a:p>
          <a:p>
            <a:r>
              <a:rPr lang="ru-RU" dirty="0" err="1"/>
              <a:t>Най-често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лобарна пневмония, </a:t>
            </a:r>
            <a:r>
              <a:rPr lang="ru-RU" dirty="0" err="1"/>
              <a:t>залежали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, </a:t>
            </a:r>
            <a:r>
              <a:rPr lang="ru-RU" dirty="0" err="1"/>
              <a:t>болни</a:t>
            </a:r>
            <a:r>
              <a:rPr lang="ru-RU" dirty="0"/>
              <a:t> </a:t>
            </a:r>
            <a:r>
              <a:rPr lang="ru-RU" dirty="0" err="1"/>
              <a:t>поставени</a:t>
            </a:r>
            <a:r>
              <a:rPr lang="ru-RU" dirty="0"/>
              <a:t> на </a:t>
            </a:r>
            <a:r>
              <a:rPr lang="ru-RU" dirty="0" err="1"/>
              <a:t>изкуствена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вентилация</a:t>
            </a:r>
            <a:r>
              <a:rPr lang="ru-RU" dirty="0"/>
              <a:t> (ИБВ </a:t>
            </a:r>
            <a:r>
              <a:rPr lang="ru-RU" dirty="0" err="1"/>
              <a:t>апарати</a:t>
            </a:r>
            <a:r>
              <a:rPr lang="ru-RU" dirty="0"/>
              <a:t>), при </a:t>
            </a:r>
            <a:r>
              <a:rPr lang="ru-RU" dirty="0" err="1"/>
              <a:t>туберкулоза</a:t>
            </a:r>
            <a:r>
              <a:rPr lang="ru-RU" dirty="0"/>
              <a:t>, системен </a:t>
            </a:r>
            <a:r>
              <a:rPr lang="ru-RU" dirty="0" err="1"/>
              <a:t>лупус-еритематозус</a:t>
            </a:r>
            <a:r>
              <a:rPr lang="ru-RU" dirty="0"/>
              <a:t>, </a:t>
            </a:r>
            <a:r>
              <a:rPr lang="ru-RU" dirty="0" err="1"/>
              <a:t>хипопротеинемия</a:t>
            </a:r>
            <a:r>
              <a:rPr lang="ru-RU" dirty="0"/>
              <a:t> и анемия.</a:t>
            </a:r>
          </a:p>
          <a:p>
            <a:r>
              <a:rPr lang="ru-RU" dirty="0"/>
              <a:t>По </a:t>
            </a:r>
            <a:r>
              <a:rPr lang="ru-RU" dirty="0" err="1"/>
              <a:t>индиректен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,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застойна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развият</a:t>
            </a:r>
            <a:r>
              <a:rPr lang="ru-RU" dirty="0"/>
              <a:t> плеврит.</a:t>
            </a:r>
          </a:p>
          <a:p>
            <a:r>
              <a:rPr lang="ru-RU" dirty="0" err="1"/>
              <a:t>Ревматоидният</a:t>
            </a:r>
            <a:r>
              <a:rPr lang="ru-RU" dirty="0"/>
              <a:t> артрит и </a:t>
            </a:r>
            <a:r>
              <a:rPr lang="ru-RU" dirty="0" err="1"/>
              <a:t>белодробният</a:t>
            </a:r>
            <a:r>
              <a:rPr lang="ru-RU" dirty="0"/>
              <a:t> карцином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подпомогнат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на плеврит.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1766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Видове плеврит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b="1" dirty="0" err="1"/>
              <a:t>Сухият</a:t>
            </a:r>
            <a:r>
              <a:rPr lang="ru-RU" b="1" dirty="0"/>
              <a:t> плеврит</a:t>
            </a:r>
          </a:p>
          <a:p>
            <a:pPr lvl="1" fontAlgn="base"/>
            <a:r>
              <a:rPr lang="ru-RU" dirty="0"/>
              <a:t>В </a:t>
            </a:r>
            <a:r>
              <a:rPr lang="ru-RU" dirty="0" err="1"/>
              <a:t>плевралната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събрана</a:t>
            </a:r>
            <a:r>
              <a:rPr lang="ru-RU" dirty="0"/>
              <a:t> </a:t>
            </a:r>
            <a:r>
              <a:rPr lang="ru-RU" dirty="0" err="1"/>
              <a:t>възпалителна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.</a:t>
            </a:r>
          </a:p>
          <a:p>
            <a:pPr lvl="1" fontAlgn="base"/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възниква</a:t>
            </a:r>
            <a:r>
              <a:rPr lang="ru-RU" dirty="0"/>
              <a:t> при пневмонии(</a:t>
            </a:r>
            <a:r>
              <a:rPr lang="ru-RU" dirty="0" err="1"/>
              <a:t>вирусни</a:t>
            </a:r>
            <a:r>
              <a:rPr lang="ru-RU" dirty="0"/>
              <a:t>, </a:t>
            </a:r>
            <a:r>
              <a:rPr lang="ru-RU" dirty="0" err="1"/>
              <a:t>бактериални</a:t>
            </a:r>
            <a:r>
              <a:rPr lang="ru-RU" dirty="0"/>
              <a:t>), </a:t>
            </a:r>
            <a:r>
              <a:rPr lang="ru-RU" dirty="0" err="1"/>
              <a:t>туберкулоза</a:t>
            </a:r>
            <a:r>
              <a:rPr lang="ru-RU" dirty="0"/>
              <a:t>, инфекции, </a:t>
            </a:r>
            <a:r>
              <a:rPr lang="ru-RU" dirty="0" err="1"/>
              <a:t>ревматизъм</a:t>
            </a:r>
            <a:r>
              <a:rPr lang="ru-RU" dirty="0"/>
              <a:t>.</a:t>
            </a:r>
          </a:p>
          <a:p>
            <a:pPr fontAlgn="base"/>
            <a:r>
              <a:rPr lang="ru-RU" b="1" dirty="0" err="1"/>
              <a:t>Водният</a:t>
            </a:r>
            <a:r>
              <a:rPr lang="ru-RU" b="1" dirty="0"/>
              <a:t> плеврит-</a:t>
            </a:r>
            <a:r>
              <a:rPr lang="ru-RU" dirty="0"/>
              <a:t>В </a:t>
            </a:r>
            <a:r>
              <a:rPr lang="ru-RU" dirty="0" err="1"/>
              <a:t>междуплевралното</a:t>
            </a:r>
            <a:r>
              <a:rPr lang="ru-RU" dirty="0"/>
              <a:t> пространство се </a:t>
            </a:r>
            <a:r>
              <a:rPr lang="ru-RU" dirty="0" err="1"/>
              <a:t>събира</a:t>
            </a:r>
            <a:r>
              <a:rPr lang="ru-RU" dirty="0"/>
              <a:t> бистра, </a:t>
            </a:r>
            <a:r>
              <a:rPr lang="ru-RU" dirty="0" err="1"/>
              <a:t>бледожълтеникава</a:t>
            </a:r>
            <a:r>
              <a:rPr lang="ru-RU" dirty="0"/>
              <a:t> </a:t>
            </a:r>
            <a:r>
              <a:rPr lang="ru-RU" dirty="0" err="1"/>
              <a:t>възпалителна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. При </a:t>
            </a:r>
            <a:r>
              <a:rPr lang="ru-RU" dirty="0" err="1"/>
              <a:t>водния</a:t>
            </a:r>
            <a:r>
              <a:rPr lang="ru-RU" dirty="0"/>
              <a:t> плеврит </a:t>
            </a:r>
            <a:r>
              <a:rPr lang="ru-RU" dirty="0" err="1"/>
              <a:t>причинителят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е </a:t>
            </a:r>
            <a:r>
              <a:rPr lang="ru-RU" dirty="0" err="1"/>
              <a:t>туберкулозният</a:t>
            </a:r>
            <a:r>
              <a:rPr lang="ru-RU" dirty="0"/>
              <a:t> </a:t>
            </a:r>
            <a:r>
              <a:rPr lang="ru-RU" dirty="0" err="1"/>
              <a:t>бацил</a:t>
            </a:r>
            <a:r>
              <a:rPr lang="ru-RU" dirty="0"/>
              <a:t>, </a:t>
            </a:r>
            <a:r>
              <a:rPr lang="ru-RU" dirty="0" err="1"/>
              <a:t>по-рядко</a:t>
            </a:r>
            <a:r>
              <a:rPr lang="ru-RU" dirty="0"/>
              <a:t> – </a:t>
            </a:r>
            <a:r>
              <a:rPr lang="ru-RU" dirty="0" err="1"/>
              <a:t>ревматизмът</a:t>
            </a:r>
            <a:r>
              <a:rPr lang="ru-RU" dirty="0"/>
              <a:t>, </a:t>
            </a:r>
            <a:r>
              <a:rPr lang="ru-RU" dirty="0" err="1"/>
              <a:t>сифилисът</a:t>
            </a:r>
            <a:r>
              <a:rPr lang="ru-RU" dirty="0"/>
              <a:t> 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.</a:t>
            </a:r>
          </a:p>
          <a:p>
            <a:pPr marL="137160" indent="0" fontAlgn="base">
              <a:buNone/>
            </a:pPr>
            <a:endParaRPr lang="ru-RU" dirty="0"/>
          </a:p>
          <a:p>
            <a:pPr fontAlgn="base"/>
            <a:r>
              <a:rPr lang="ru-RU" dirty="0" err="1"/>
              <a:t>Плевритът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едностранен</a:t>
            </a:r>
            <a:r>
              <a:rPr lang="ru-RU" dirty="0"/>
              <a:t> или </a:t>
            </a:r>
            <a:r>
              <a:rPr lang="ru-RU" dirty="0" err="1"/>
              <a:t>двустранен</a:t>
            </a:r>
            <a:r>
              <a:rPr lang="ru-RU" dirty="0"/>
              <a:t>.</a:t>
            </a:r>
          </a:p>
          <a:p>
            <a:pPr marL="137160" indent="0" fontAlgn="base">
              <a:buNone/>
            </a:pPr>
            <a:endParaRPr lang="ru-RU" dirty="0"/>
          </a:p>
          <a:p>
            <a:pPr fontAlgn="base"/>
            <a:r>
              <a:rPr lang="ru-RU" b="1" dirty="0" err="1"/>
              <a:t>Гнойният</a:t>
            </a:r>
            <a:r>
              <a:rPr lang="ru-RU" b="1" dirty="0"/>
              <a:t> плеврит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емпием</a:t>
            </a:r>
            <a:r>
              <a:rPr lang="ru-RU" dirty="0"/>
              <a:t>)</a:t>
            </a:r>
            <a:r>
              <a:rPr lang="ru-RU" dirty="0" err="1"/>
              <a:t>обикновено</a:t>
            </a:r>
            <a:r>
              <a:rPr lang="ru-RU" dirty="0"/>
              <a:t> е усложнение от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, </a:t>
            </a:r>
            <a:r>
              <a:rPr lang="ru-RU" dirty="0" err="1"/>
              <a:t>нараняване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кош, пневмония, </a:t>
            </a:r>
            <a:r>
              <a:rPr lang="ru-RU" dirty="0" err="1"/>
              <a:t>сериозно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.</a:t>
            </a:r>
          </a:p>
          <a:p>
            <a:pPr fontAlgn="base"/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9413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Клиника на сух плеврит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 err="1"/>
              <a:t>отпадналост</a:t>
            </a:r>
            <a:r>
              <a:rPr lang="ru-RU" dirty="0"/>
              <a:t> и </a:t>
            </a:r>
            <a:r>
              <a:rPr lang="ru-RU" dirty="0" err="1"/>
              <a:t>безапетитие</a:t>
            </a:r>
            <a:r>
              <a:rPr lang="ru-RU" dirty="0"/>
              <a:t> в </a:t>
            </a:r>
            <a:r>
              <a:rPr lang="ru-RU" dirty="0" err="1"/>
              <a:t>продължение</a:t>
            </a:r>
            <a:r>
              <a:rPr lang="ru-RU" dirty="0"/>
              <a:t> на </a:t>
            </a:r>
            <a:r>
              <a:rPr lang="ru-RU" dirty="0" err="1"/>
              <a:t>няколко</a:t>
            </a:r>
            <a:r>
              <a:rPr lang="ru-RU" dirty="0"/>
              <a:t> дни;</a:t>
            </a:r>
          </a:p>
          <a:p>
            <a:pPr fontAlgn="base"/>
            <a:r>
              <a:rPr lang="ru-RU" dirty="0" err="1"/>
              <a:t>болка</a:t>
            </a:r>
            <a:r>
              <a:rPr lang="ru-RU" dirty="0"/>
              <a:t> с характер на </a:t>
            </a:r>
            <a:r>
              <a:rPr lang="ru-RU" dirty="0" err="1"/>
              <a:t>бодеж</a:t>
            </a:r>
            <a:r>
              <a:rPr lang="ru-RU" dirty="0"/>
              <a:t>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засегнатата</a:t>
            </a:r>
            <a:r>
              <a:rPr lang="ru-RU" dirty="0"/>
              <a:t> част от </a:t>
            </a:r>
            <a:r>
              <a:rPr lang="ru-RU" dirty="0" err="1"/>
              <a:t>гръдния</a:t>
            </a:r>
            <a:r>
              <a:rPr lang="ru-RU" dirty="0"/>
              <a:t> кош;</a:t>
            </a:r>
          </a:p>
          <a:p>
            <a:pPr fontAlgn="base"/>
            <a:r>
              <a:rPr lang="ru-RU" dirty="0"/>
              <a:t>суха </a:t>
            </a:r>
            <a:r>
              <a:rPr lang="ru-RU" dirty="0" err="1"/>
              <a:t>кашлица</a:t>
            </a:r>
            <a:r>
              <a:rPr lang="ru-RU" dirty="0"/>
              <a:t>, от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болките</a:t>
            </a:r>
            <a:r>
              <a:rPr lang="ru-RU" dirty="0"/>
              <a:t> се </a:t>
            </a:r>
            <a:r>
              <a:rPr lang="ru-RU" dirty="0" err="1"/>
              <a:t>засилват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при </a:t>
            </a:r>
            <a:r>
              <a:rPr lang="ru-RU" dirty="0" err="1"/>
              <a:t>по-дълбоко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, </a:t>
            </a:r>
            <a:r>
              <a:rPr lang="ru-RU" dirty="0" err="1"/>
              <a:t>така</a:t>
            </a:r>
            <a:r>
              <a:rPr lang="ru-RU" dirty="0"/>
              <a:t> и при </a:t>
            </a:r>
            <a:r>
              <a:rPr lang="ru-RU" dirty="0" err="1"/>
              <a:t>кихане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повишена</a:t>
            </a:r>
            <a:r>
              <a:rPr lang="ru-RU" dirty="0"/>
              <a:t> температура;</a:t>
            </a:r>
          </a:p>
          <a:p>
            <a:pPr fontAlgn="base"/>
            <a:r>
              <a:rPr lang="ru-RU" dirty="0"/>
              <a:t>затруднено </a:t>
            </a:r>
            <a:r>
              <a:rPr lang="ru-RU" dirty="0" err="1"/>
              <a:t>дишане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оскъдно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храчки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кашлицата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по-мъчителна</a:t>
            </a:r>
            <a:r>
              <a:rPr lang="ru-RU" dirty="0"/>
              <a:t>. При </a:t>
            </a:r>
            <a:r>
              <a:rPr lang="ru-RU" dirty="0" err="1"/>
              <a:t>внимателно</a:t>
            </a:r>
            <a:r>
              <a:rPr lang="ru-RU" dirty="0"/>
              <a:t> </a:t>
            </a:r>
            <a:r>
              <a:rPr lang="ru-RU" dirty="0" err="1"/>
              <a:t>прислушване</a:t>
            </a:r>
            <a:r>
              <a:rPr lang="ru-RU" dirty="0"/>
              <a:t> на </a:t>
            </a:r>
            <a:r>
              <a:rPr lang="ru-RU" dirty="0" err="1"/>
              <a:t>гърдите</a:t>
            </a:r>
            <a:r>
              <a:rPr lang="ru-RU" dirty="0"/>
              <a:t> в </a:t>
            </a:r>
            <a:r>
              <a:rPr lang="ru-RU" dirty="0" err="1"/>
              <a:t>някои</a:t>
            </a:r>
            <a:r>
              <a:rPr lang="ru-RU" dirty="0"/>
              <a:t> случаи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чуе</a:t>
            </a:r>
            <a:r>
              <a:rPr lang="ru-RU" dirty="0"/>
              <a:t> подобен на </a:t>
            </a:r>
            <a:r>
              <a:rPr lang="ru-RU" dirty="0" err="1"/>
              <a:t>хъркане</a:t>
            </a:r>
            <a:r>
              <a:rPr lang="ru-RU" dirty="0"/>
              <a:t> звук от </a:t>
            </a:r>
            <a:r>
              <a:rPr lang="ru-RU" dirty="0" err="1"/>
              <a:t>триенето</a:t>
            </a:r>
            <a:r>
              <a:rPr lang="ru-RU" dirty="0"/>
              <a:t> на </a:t>
            </a:r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плеврални</a:t>
            </a:r>
            <a:r>
              <a:rPr lang="ru-RU" dirty="0"/>
              <a:t> пласта.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43274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/>
          <a:lstStyle/>
          <a:p>
            <a:r>
              <a:rPr lang="bg-BG" dirty="0"/>
              <a:t>Клиника на воден плеврит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 err="1"/>
              <a:t>отпадналост</a:t>
            </a:r>
            <a:r>
              <a:rPr lang="ru-RU" dirty="0"/>
              <a:t>;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апетит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повишена</a:t>
            </a:r>
            <a:r>
              <a:rPr lang="ru-RU" dirty="0"/>
              <a:t> температура и </a:t>
            </a:r>
            <a:r>
              <a:rPr lang="ru-RU" dirty="0" err="1"/>
              <a:t>бодежи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задух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задълбочава</a:t>
            </a:r>
            <a:r>
              <a:rPr lang="ru-RU" dirty="0"/>
              <a:t> с </a:t>
            </a:r>
            <a:r>
              <a:rPr lang="ru-RU" dirty="0" err="1"/>
              <a:t>натрупването</a:t>
            </a:r>
            <a:r>
              <a:rPr lang="ru-RU" dirty="0"/>
              <a:t> на </a:t>
            </a:r>
            <a:r>
              <a:rPr lang="ru-RU" dirty="0" err="1"/>
              <a:t>течност</a:t>
            </a:r>
            <a:r>
              <a:rPr lang="ru-RU" dirty="0"/>
              <a:t> в </a:t>
            </a:r>
            <a:r>
              <a:rPr lang="ru-RU" dirty="0" err="1"/>
              <a:t>плевралната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. </a:t>
            </a:r>
          </a:p>
          <a:p>
            <a:pPr fontAlgn="base"/>
            <a:r>
              <a:rPr lang="ru-RU" dirty="0"/>
              <a:t>След </a:t>
            </a:r>
            <a:r>
              <a:rPr lang="ru-RU" dirty="0" err="1"/>
              <a:t>набирането</a:t>
            </a:r>
            <a:r>
              <a:rPr lang="ru-RU" dirty="0"/>
              <a:t> на </a:t>
            </a:r>
            <a:r>
              <a:rPr lang="ru-RU" dirty="0" err="1"/>
              <a:t>течност</a:t>
            </a:r>
            <a:r>
              <a:rPr lang="ru-RU" dirty="0"/>
              <a:t> между </a:t>
            </a:r>
            <a:r>
              <a:rPr lang="ru-RU" dirty="0" err="1"/>
              <a:t>плевралните</a:t>
            </a:r>
            <a:r>
              <a:rPr lang="ru-RU" dirty="0"/>
              <a:t> </a:t>
            </a:r>
            <a:r>
              <a:rPr lang="ru-RU" dirty="0" err="1"/>
              <a:t>пластове</a:t>
            </a:r>
            <a:r>
              <a:rPr lang="ru-RU" dirty="0"/>
              <a:t> </a:t>
            </a:r>
            <a:r>
              <a:rPr lang="ru-RU" dirty="0" err="1"/>
              <a:t>болката</a:t>
            </a:r>
            <a:r>
              <a:rPr lang="ru-RU" dirty="0"/>
              <a:t> се </a:t>
            </a:r>
            <a:r>
              <a:rPr lang="ru-RU" dirty="0" err="1"/>
              <a:t>притъпява</a:t>
            </a:r>
            <a:r>
              <a:rPr lang="ru-RU" dirty="0"/>
              <a:t>, но след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изостря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туморните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плевритът</a:t>
            </a:r>
            <a:r>
              <a:rPr lang="ru-RU" dirty="0"/>
              <a:t>, </a:t>
            </a:r>
            <a:r>
              <a:rPr lang="ru-RU" dirty="0" err="1"/>
              <a:t>началото</a:t>
            </a:r>
            <a:r>
              <a:rPr lang="ru-RU" dirty="0"/>
              <a:t> е </a:t>
            </a:r>
            <a:r>
              <a:rPr lang="ru-RU" dirty="0" err="1"/>
              <a:t>незабележимо</a:t>
            </a:r>
            <a:r>
              <a:rPr lang="ru-RU" dirty="0"/>
              <a:t>, </a:t>
            </a:r>
            <a:r>
              <a:rPr lang="ru-RU" dirty="0" err="1"/>
              <a:t>по-бавно</a:t>
            </a:r>
            <a:r>
              <a:rPr lang="ru-RU" dirty="0"/>
              <a:t> и </a:t>
            </a:r>
            <a:r>
              <a:rPr lang="ru-RU" dirty="0" err="1"/>
              <a:t>първата</a:t>
            </a:r>
            <a:r>
              <a:rPr lang="ru-RU" dirty="0"/>
              <a:t> </a:t>
            </a:r>
            <a:r>
              <a:rPr lang="ru-RU" dirty="0" err="1"/>
              <a:t>проява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е </a:t>
            </a:r>
            <a:r>
              <a:rPr lang="ru-RU" dirty="0" err="1"/>
              <a:t>тежестта</a:t>
            </a:r>
            <a:r>
              <a:rPr lang="ru-RU" dirty="0"/>
              <a:t> в </a:t>
            </a:r>
            <a:r>
              <a:rPr lang="ru-RU" dirty="0" err="1"/>
              <a:t>гърдите</a:t>
            </a:r>
            <a:r>
              <a:rPr lang="ru-RU" dirty="0"/>
              <a:t>.</a:t>
            </a:r>
          </a:p>
          <a:p>
            <a:pPr fontAlgn="base"/>
            <a:r>
              <a:rPr lang="ru-RU" b="1" dirty="0">
                <a:solidFill>
                  <a:srgbClr val="FF0000"/>
                </a:solidFill>
              </a:rPr>
              <a:t>ГНОЙНИЯТ ПЛЕВРИТ- </a:t>
            </a:r>
            <a:r>
              <a:rPr lang="ru-RU" dirty="0" err="1"/>
              <a:t>Симптомите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при </a:t>
            </a:r>
            <a:r>
              <a:rPr lang="ru-RU" dirty="0" err="1"/>
              <a:t>водния</a:t>
            </a:r>
            <a:r>
              <a:rPr lang="ru-RU" dirty="0"/>
              <a:t> плеврит, но </a:t>
            </a:r>
            <a:r>
              <a:rPr lang="ru-RU" dirty="0" err="1"/>
              <a:t>доста</a:t>
            </a:r>
            <a:r>
              <a:rPr lang="ru-RU" dirty="0"/>
              <a:t> </a:t>
            </a:r>
            <a:r>
              <a:rPr lang="ru-RU" dirty="0" err="1"/>
              <a:t>по-драматични</a:t>
            </a:r>
            <a:r>
              <a:rPr lang="ru-RU" dirty="0"/>
              <a:t> – </a:t>
            </a:r>
            <a:r>
              <a:rPr lang="ru-RU" dirty="0" err="1"/>
              <a:t>по-висока</a:t>
            </a:r>
            <a:r>
              <a:rPr lang="ru-RU" dirty="0"/>
              <a:t> температура, треска, </a:t>
            </a:r>
            <a:r>
              <a:rPr lang="ru-RU" dirty="0" err="1"/>
              <a:t>обилно</a:t>
            </a:r>
            <a:r>
              <a:rPr lang="ru-RU" dirty="0"/>
              <a:t> </a:t>
            </a:r>
            <a:r>
              <a:rPr lang="ru-RU" dirty="0" err="1"/>
              <a:t>изпотяване</a:t>
            </a:r>
            <a:r>
              <a:rPr lang="ru-RU" dirty="0"/>
              <a:t>, обща </a:t>
            </a:r>
            <a:r>
              <a:rPr lang="ru-RU" dirty="0" err="1"/>
              <a:t>отпадналост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62692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bg-BG" dirty="0"/>
              <a:t>Диагностика: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661248"/>
          </a:xfrm>
        </p:spPr>
        <p:txBody>
          <a:bodyPr>
            <a:normAutofit fontScale="85000" lnSpcReduction="20000"/>
          </a:bodyPr>
          <a:lstStyle/>
          <a:p>
            <a:r>
              <a:rPr lang="bg-BG" dirty="0"/>
              <a:t>Клинична картина</a:t>
            </a:r>
          </a:p>
          <a:p>
            <a:r>
              <a:rPr lang="bg-BG" dirty="0"/>
              <a:t>Физикален преглед:</a:t>
            </a:r>
          </a:p>
          <a:p>
            <a:pPr lvl="1"/>
            <a:r>
              <a:rPr lang="bg-BG" dirty="0"/>
              <a:t>Оглед-изоставане в дишането на гр.половина</a:t>
            </a:r>
          </a:p>
          <a:p>
            <a:pPr lvl="1"/>
            <a:r>
              <a:rPr lang="bg-BG" dirty="0"/>
              <a:t>Перкусия- притъпление, намалена респираторна аподвижност</a:t>
            </a:r>
          </a:p>
          <a:p>
            <a:pPr lvl="1"/>
            <a:r>
              <a:rPr lang="bg-BG" dirty="0"/>
              <a:t>Аускултация:</a:t>
            </a:r>
          </a:p>
          <a:p>
            <a:pPr lvl="2"/>
            <a:r>
              <a:rPr lang="bg-BG" dirty="0"/>
              <a:t>Пларвално триене-сух плеврит(хъркане, хриптене)</a:t>
            </a:r>
          </a:p>
          <a:p>
            <a:pPr lvl="2"/>
            <a:r>
              <a:rPr lang="bg-BG" dirty="0"/>
              <a:t>Отлсабено до липсващо дишане при воден преврит</a:t>
            </a:r>
          </a:p>
          <a:p>
            <a:r>
              <a:rPr lang="ru-RU" dirty="0" err="1"/>
              <a:t>Лабораторни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- </a:t>
            </a:r>
            <a:r>
              <a:rPr lang="ru-RU" dirty="0" err="1"/>
              <a:t>назначават</a:t>
            </a:r>
            <a:r>
              <a:rPr lang="ru-RU" dirty="0"/>
              <a:t> се </a:t>
            </a:r>
            <a:r>
              <a:rPr lang="ru-RU" dirty="0" err="1"/>
              <a:t>рутинни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пълна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картина, </a:t>
            </a:r>
            <a:r>
              <a:rPr lang="ru-RU" dirty="0" err="1"/>
              <a:t>диференциална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картина. </a:t>
            </a:r>
            <a:endParaRPr lang="en-US" dirty="0"/>
          </a:p>
          <a:p>
            <a:pPr lvl="1"/>
            <a:r>
              <a:rPr lang="ru-RU" dirty="0"/>
              <a:t>При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инфекциозен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левкоцитите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повишени</a:t>
            </a:r>
            <a:r>
              <a:rPr lang="ru-RU" dirty="0"/>
              <a:t>. </a:t>
            </a:r>
            <a:endParaRPr lang="en-US" dirty="0"/>
          </a:p>
          <a:p>
            <a:pPr lvl="1"/>
            <a:r>
              <a:rPr lang="ru-RU" dirty="0"/>
              <a:t>↑СУЕ,↑</a:t>
            </a:r>
            <a:r>
              <a:rPr lang="en-US" dirty="0"/>
              <a:t>CRP. </a:t>
            </a:r>
          </a:p>
          <a:p>
            <a:pPr lvl="1"/>
            <a:r>
              <a:rPr lang="ru-RU" dirty="0" err="1"/>
              <a:t>Прилагат</a:t>
            </a:r>
            <a:r>
              <a:rPr lang="ru-RU" dirty="0"/>
              <a:t> се 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по-специфични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с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търсят</a:t>
            </a:r>
            <a:r>
              <a:rPr lang="ru-RU" dirty="0"/>
              <a:t> </a:t>
            </a:r>
            <a:r>
              <a:rPr lang="ru-RU" dirty="0" err="1"/>
              <a:t>евентуално</a:t>
            </a:r>
            <a:r>
              <a:rPr lang="ru-RU" dirty="0"/>
              <a:t> </a:t>
            </a:r>
            <a:r>
              <a:rPr lang="ru-RU" dirty="0" err="1"/>
              <a:t>автоимунни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проявяват</a:t>
            </a:r>
            <a:r>
              <a:rPr lang="ru-RU" dirty="0"/>
              <a:t> и с плеврит.</a:t>
            </a:r>
          </a:p>
          <a:p>
            <a:r>
              <a:rPr lang="ru-RU" dirty="0" err="1"/>
              <a:t>Неинвазивни</a:t>
            </a:r>
            <a:r>
              <a:rPr lang="ru-RU" dirty="0"/>
              <a:t> </a:t>
            </a:r>
            <a:r>
              <a:rPr lang="ru-RU" dirty="0" err="1"/>
              <a:t>образни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endParaRPr lang="ru-RU" dirty="0"/>
          </a:p>
          <a:p>
            <a:pPr lvl="1"/>
            <a:r>
              <a:rPr lang="ru-RU" dirty="0" err="1"/>
              <a:t>Рентгеновата</a:t>
            </a:r>
            <a:r>
              <a:rPr lang="ru-RU" dirty="0"/>
              <a:t> диагностика.</a:t>
            </a:r>
          </a:p>
          <a:p>
            <a:pPr lvl="1"/>
            <a:r>
              <a:rPr lang="ru-RU" dirty="0"/>
              <a:t>КАТ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bg-BG" dirty="0"/>
              <a:t>хография</a:t>
            </a:r>
          </a:p>
        </p:txBody>
      </p:sp>
    </p:spTree>
    <p:extLst>
      <p:ext uri="{BB962C8B-B14F-4D97-AF65-F5344CB8AC3E}">
        <p14:creationId xmlns:p14="http://schemas.microsoft.com/office/powerpoint/2010/main" val="957308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 наличие на </a:t>
            </a:r>
            <a:r>
              <a:rPr lang="ru-RU" dirty="0" err="1"/>
              <a:t>плеврална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 (</a:t>
            </a:r>
            <a:r>
              <a:rPr lang="ru-RU" dirty="0" err="1"/>
              <a:t>плеврален</a:t>
            </a:r>
            <a:r>
              <a:rPr lang="ru-RU" dirty="0"/>
              <a:t> излив), </a:t>
            </a:r>
            <a:r>
              <a:rPr lang="ru-RU" dirty="0" err="1"/>
              <a:t>съвременните</a:t>
            </a:r>
            <a:r>
              <a:rPr lang="ru-RU" dirty="0"/>
              <a:t> </a:t>
            </a:r>
            <a:r>
              <a:rPr lang="ru-RU" dirty="0" err="1"/>
              <a:t>протоколи</a:t>
            </a:r>
            <a:r>
              <a:rPr lang="ru-RU" dirty="0"/>
              <a:t> </a:t>
            </a:r>
            <a:r>
              <a:rPr lang="ru-RU" dirty="0" err="1"/>
              <a:t>изискват</a:t>
            </a:r>
            <a:r>
              <a:rPr lang="ru-RU" dirty="0"/>
              <a:t> и </a:t>
            </a:r>
            <a:r>
              <a:rPr lang="ru-RU" dirty="0" err="1"/>
              <a:t>прилагане</a:t>
            </a:r>
            <a:r>
              <a:rPr lang="ru-RU" dirty="0"/>
              <a:t> на друг </a:t>
            </a:r>
            <a:r>
              <a:rPr lang="ru-RU" dirty="0" err="1"/>
              <a:t>диагностичен</a:t>
            </a:r>
            <a:r>
              <a:rPr lang="ru-RU" dirty="0"/>
              <a:t> метод – </a:t>
            </a:r>
            <a:r>
              <a:rPr lang="ru-RU" dirty="0" err="1">
                <a:solidFill>
                  <a:srgbClr val="FF0000"/>
                </a:solidFill>
              </a:rPr>
              <a:t>плеврална</a:t>
            </a:r>
            <a:r>
              <a:rPr lang="ru-RU" dirty="0">
                <a:solidFill>
                  <a:srgbClr val="FF0000"/>
                </a:solidFill>
              </a:rPr>
              <a:t> пункция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Процесът</a:t>
            </a:r>
            <a:r>
              <a:rPr lang="ru-RU" dirty="0"/>
              <a:t> се </a:t>
            </a:r>
            <a:r>
              <a:rPr lang="ru-RU" dirty="0" err="1"/>
              <a:t>извършва</a:t>
            </a:r>
            <a:r>
              <a:rPr lang="ru-RU" dirty="0"/>
              <a:t> под </a:t>
            </a:r>
            <a:r>
              <a:rPr lang="ru-RU" dirty="0" err="1"/>
              <a:t>локална</a:t>
            </a:r>
            <a:r>
              <a:rPr lang="ru-RU" dirty="0"/>
              <a:t> анестезия с 1% </a:t>
            </a:r>
            <a:r>
              <a:rPr lang="ru-RU" dirty="0" err="1"/>
              <a:t>разтвор</a:t>
            </a:r>
            <a:r>
              <a:rPr lang="ru-RU" dirty="0"/>
              <a:t> на </a:t>
            </a:r>
            <a:r>
              <a:rPr lang="ru-RU" dirty="0" err="1"/>
              <a:t>лидокаин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Използва</a:t>
            </a:r>
            <a:r>
              <a:rPr lang="ru-RU" dirty="0"/>
              <a:t> се </a:t>
            </a:r>
            <a:r>
              <a:rPr lang="ru-RU" dirty="0" err="1"/>
              <a:t>дълга</a:t>
            </a:r>
            <a:r>
              <a:rPr lang="ru-RU" dirty="0"/>
              <a:t> </a:t>
            </a:r>
            <a:r>
              <a:rPr lang="ru-RU" dirty="0" err="1"/>
              <a:t>пункционна</a:t>
            </a:r>
            <a:r>
              <a:rPr lang="ru-RU" dirty="0"/>
              <a:t> игла и спринцовка, с </a:t>
            </a:r>
            <a:r>
              <a:rPr lang="ru-RU" dirty="0" err="1"/>
              <a:t>която</a:t>
            </a:r>
            <a:r>
              <a:rPr lang="ru-RU" dirty="0"/>
              <a:t> се </a:t>
            </a:r>
            <a:r>
              <a:rPr lang="ru-RU" dirty="0" err="1"/>
              <a:t>изтегля</a:t>
            </a:r>
            <a:r>
              <a:rPr lang="ru-RU" dirty="0"/>
              <a:t> част от </a:t>
            </a:r>
            <a:r>
              <a:rPr lang="ru-RU" dirty="0" err="1"/>
              <a:t>плевралната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 и се </a:t>
            </a:r>
            <a:r>
              <a:rPr lang="ru-RU" dirty="0" err="1"/>
              <a:t>подлага</a:t>
            </a:r>
            <a:r>
              <a:rPr lang="ru-RU" dirty="0"/>
              <a:t> на </a:t>
            </a:r>
            <a:r>
              <a:rPr lang="ru-RU" dirty="0" err="1"/>
              <a:t>биохимичен</a:t>
            </a:r>
            <a:r>
              <a:rPr lang="ru-RU" dirty="0"/>
              <a:t>, </a:t>
            </a:r>
            <a:r>
              <a:rPr lang="ru-RU" dirty="0" err="1"/>
              <a:t>цитологичен</a:t>
            </a:r>
            <a:r>
              <a:rPr lang="ru-RU" dirty="0"/>
              <a:t> и </a:t>
            </a:r>
            <a:r>
              <a:rPr lang="ru-RU" dirty="0" err="1"/>
              <a:t>микробиологичен</a:t>
            </a:r>
            <a:r>
              <a:rPr lang="ru-RU" dirty="0"/>
              <a:t> анализ. </a:t>
            </a:r>
          </a:p>
          <a:p>
            <a:pPr lvl="1"/>
            <a:r>
              <a:rPr lang="ru-RU" dirty="0" err="1"/>
              <a:t>Това</a:t>
            </a:r>
            <a:r>
              <a:rPr lang="ru-RU" dirty="0"/>
              <a:t> е важно за </a:t>
            </a:r>
            <a:r>
              <a:rPr lang="ru-RU" dirty="0" err="1"/>
              <a:t>диагностиката</a:t>
            </a:r>
            <a:r>
              <a:rPr lang="ru-RU" dirty="0"/>
              <a:t>, с цел </a:t>
            </a:r>
            <a:r>
              <a:rPr lang="ru-RU" dirty="0" err="1"/>
              <a:t>установяване</a:t>
            </a:r>
            <a:r>
              <a:rPr lang="ru-RU" dirty="0"/>
              <a:t> наличие на </a:t>
            </a:r>
            <a:r>
              <a:rPr lang="ru-RU" dirty="0" err="1"/>
              <a:t>болестотворни</a:t>
            </a:r>
            <a:r>
              <a:rPr lang="ru-RU" dirty="0"/>
              <a:t> </a:t>
            </a:r>
            <a:r>
              <a:rPr lang="ru-RU" dirty="0" err="1"/>
              <a:t>микроорганизми</a:t>
            </a:r>
            <a:r>
              <a:rPr lang="ru-RU" dirty="0"/>
              <a:t> (последствия от </a:t>
            </a:r>
            <a:r>
              <a:rPr lang="ru-RU" dirty="0" err="1"/>
              <a:t>белодробна</a:t>
            </a:r>
            <a:r>
              <a:rPr lang="ru-RU" dirty="0"/>
              <a:t> инфекция) и </a:t>
            </a:r>
            <a:r>
              <a:rPr lang="ru-RU" dirty="0" err="1"/>
              <a:t>доказване</a:t>
            </a:r>
            <a:r>
              <a:rPr lang="ru-RU" dirty="0"/>
              <a:t> на </a:t>
            </a:r>
            <a:r>
              <a:rPr lang="ru-RU" dirty="0" err="1"/>
              <a:t>първопричината</a:t>
            </a:r>
            <a:r>
              <a:rPr lang="ru-RU" dirty="0"/>
              <a:t> за </a:t>
            </a:r>
            <a:r>
              <a:rPr lang="ru-RU" dirty="0" err="1"/>
              <a:t>образуване</a:t>
            </a:r>
            <a:r>
              <a:rPr lang="ru-RU" dirty="0"/>
              <a:t> на плеврит или </a:t>
            </a:r>
            <a:r>
              <a:rPr lang="ru-RU" dirty="0" err="1"/>
              <a:t>плеврален</a:t>
            </a:r>
            <a:r>
              <a:rPr lang="ru-RU" dirty="0"/>
              <a:t> излив.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болни</a:t>
            </a:r>
            <a:r>
              <a:rPr lang="ru-RU" dirty="0"/>
              <a:t> с </a:t>
            </a:r>
            <a:r>
              <a:rPr lang="ru-RU" dirty="0" err="1"/>
              <a:t>хипопротеинемия</a:t>
            </a:r>
            <a:r>
              <a:rPr lang="ru-RU" dirty="0"/>
              <a:t> (</a:t>
            </a:r>
            <a:r>
              <a:rPr lang="ru-RU" dirty="0" err="1"/>
              <a:t>ниско</a:t>
            </a:r>
            <a:r>
              <a:rPr lang="ru-RU" dirty="0"/>
              <a:t> количество на </a:t>
            </a:r>
            <a:r>
              <a:rPr lang="ru-RU" dirty="0" err="1"/>
              <a:t>белтъци</a:t>
            </a:r>
            <a:r>
              <a:rPr lang="ru-RU" dirty="0"/>
              <a:t> в </a:t>
            </a:r>
            <a:r>
              <a:rPr lang="ru-RU" dirty="0" err="1"/>
              <a:t>плазмата</a:t>
            </a:r>
            <a:r>
              <a:rPr lang="ru-RU" dirty="0"/>
              <a:t>)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плазмена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 в </a:t>
            </a:r>
            <a:r>
              <a:rPr lang="ru-RU" dirty="0" err="1"/>
              <a:t>плевралното</a:t>
            </a:r>
            <a:r>
              <a:rPr lang="ru-RU" dirty="0"/>
              <a:t> пространство,  по </a:t>
            </a:r>
            <a:r>
              <a:rPr lang="ru-RU" dirty="0" err="1"/>
              <a:t>крайниците</a:t>
            </a:r>
            <a:r>
              <a:rPr lang="ru-RU" dirty="0"/>
              <a:t>, а </a:t>
            </a:r>
            <a:r>
              <a:rPr lang="ru-RU" dirty="0" err="1"/>
              <a:t>понякога</a:t>
            </a:r>
            <a:r>
              <a:rPr lang="ru-RU" dirty="0"/>
              <a:t> и в </a:t>
            </a:r>
            <a:r>
              <a:rPr lang="ru-RU" dirty="0" err="1"/>
              <a:t>корема</a:t>
            </a:r>
            <a:r>
              <a:rPr lang="ru-RU" dirty="0"/>
              <a:t> (асцит). </a:t>
            </a:r>
            <a:r>
              <a:rPr lang="ru-RU" dirty="0" err="1"/>
              <a:t>Причината</a:t>
            </a:r>
            <a:r>
              <a:rPr lang="ru-RU" dirty="0"/>
              <a:t> е в </a:t>
            </a:r>
            <a:r>
              <a:rPr lang="ru-RU" dirty="0" err="1"/>
              <a:t>съдовия</a:t>
            </a:r>
            <a:r>
              <a:rPr lang="ru-RU" dirty="0"/>
              <a:t> </a:t>
            </a:r>
            <a:r>
              <a:rPr lang="ru-RU" dirty="0" err="1"/>
              <a:t>пермеабилитет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нарушава</a:t>
            </a:r>
            <a:r>
              <a:rPr lang="ru-RU" dirty="0"/>
              <a:t> </a:t>
            </a:r>
            <a:r>
              <a:rPr lang="ru-RU" dirty="0" err="1"/>
              <a:t>силно</a:t>
            </a:r>
            <a:r>
              <a:rPr lang="ru-RU" dirty="0"/>
              <a:t> и </a:t>
            </a:r>
            <a:r>
              <a:rPr lang="ru-RU" dirty="0" err="1"/>
              <a:t>позволява</a:t>
            </a:r>
            <a:r>
              <a:rPr lang="ru-RU" dirty="0"/>
              <a:t> на </a:t>
            </a:r>
            <a:r>
              <a:rPr lang="ru-RU" dirty="0" err="1"/>
              <a:t>плазмена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 да </a:t>
            </a:r>
            <a:r>
              <a:rPr lang="ru-RU" dirty="0" err="1"/>
              <a:t>проникне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съдовете</a:t>
            </a:r>
            <a:r>
              <a:rPr lang="ru-RU" dirty="0"/>
              <a:t> в </a:t>
            </a:r>
            <a:r>
              <a:rPr lang="ru-RU" dirty="0" err="1"/>
              <a:t>перивазалното</a:t>
            </a:r>
            <a:r>
              <a:rPr lang="ru-RU" dirty="0"/>
              <a:t> пространство.</a:t>
            </a:r>
          </a:p>
          <a:p>
            <a:r>
              <a:rPr lang="ru-RU" dirty="0"/>
              <a:t>Биопсия- в </a:t>
            </a:r>
            <a:r>
              <a:rPr lang="ru-RU" dirty="0" err="1"/>
              <a:t>случаите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се </a:t>
            </a:r>
            <a:r>
              <a:rPr lang="ru-RU" dirty="0" err="1"/>
              <a:t>подозира</a:t>
            </a:r>
            <a:r>
              <a:rPr lang="ru-RU" dirty="0"/>
              <a:t> злокачествен </a:t>
            </a:r>
            <a:r>
              <a:rPr lang="ru-RU" dirty="0" err="1"/>
              <a:t>процес</a:t>
            </a:r>
            <a:r>
              <a:rPr lang="ru-RU" dirty="0"/>
              <a:t>, се </a:t>
            </a:r>
            <a:r>
              <a:rPr lang="ru-RU" dirty="0" err="1"/>
              <a:t>налага</a:t>
            </a:r>
            <a:r>
              <a:rPr lang="ru-RU" dirty="0"/>
              <a:t> </a:t>
            </a:r>
            <a:r>
              <a:rPr lang="ru-RU" dirty="0" err="1"/>
              <a:t>вземане</a:t>
            </a:r>
            <a:r>
              <a:rPr lang="ru-RU" dirty="0"/>
              <a:t> на материал от </a:t>
            </a:r>
            <a:r>
              <a:rPr lang="ru-RU" dirty="0" err="1"/>
              <a:t>самата</a:t>
            </a:r>
            <a:r>
              <a:rPr lang="ru-RU" dirty="0"/>
              <a:t> плевра и </a:t>
            </a:r>
            <a:r>
              <a:rPr lang="ru-RU" dirty="0" err="1"/>
              <a:t>нейното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8883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98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489"/>
            <a:ext cx="3240360" cy="340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90"/>
            <a:ext cx="3131840" cy="340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9853"/>
            <a:ext cx="2771800" cy="33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8998"/>
            <a:ext cx="8856984" cy="342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54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Пневмоторакс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1746845"/>
            <a:ext cx="607695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96" y="1746845"/>
            <a:ext cx="45847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210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Хидропневмоторакс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07695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232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ЛЕЧЕНИЕТО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 err="1"/>
              <a:t>Лечението</a:t>
            </a:r>
            <a:r>
              <a:rPr lang="ru-RU" dirty="0"/>
              <a:t> на плеврита (и на </a:t>
            </a:r>
            <a:r>
              <a:rPr lang="ru-RU" dirty="0" err="1"/>
              <a:t>емпиема</a:t>
            </a:r>
            <a:r>
              <a:rPr lang="ru-RU" dirty="0"/>
              <a:t>) се </a:t>
            </a:r>
            <a:r>
              <a:rPr lang="ru-RU" dirty="0" err="1"/>
              <a:t>провежда</a:t>
            </a:r>
            <a:r>
              <a:rPr lang="ru-RU" dirty="0"/>
              <a:t> в </a:t>
            </a:r>
            <a:r>
              <a:rPr lang="ru-RU" dirty="0" err="1"/>
              <a:t>болнично</a:t>
            </a:r>
            <a:r>
              <a:rPr lang="ru-RU" dirty="0"/>
              <a:t> заведение. </a:t>
            </a:r>
          </a:p>
          <a:p>
            <a:pPr fontAlgn="base"/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нуждае</a:t>
            </a:r>
            <a:r>
              <a:rPr lang="ru-RU" dirty="0"/>
              <a:t> от </a:t>
            </a:r>
            <a:r>
              <a:rPr lang="ru-RU" dirty="0" err="1"/>
              <a:t>почивка</a:t>
            </a:r>
            <a:r>
              <a:rPr lang="ru-RU" dirty="0"/>
              <a:t> на легло. </a:t>
            </a:r>
            <a:r>
              <a:rPr lang="ru-RU" dirty="0" err="1"/>
              <a:t>Препоръчва</a:t>
            </a:r>
            <a:r>
              <a:rPr lang="ru-RU" dirty="0"/>
              <a:t> се да лежи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болната</a:t>
            </a:r>
            <a:r>
              <a:rPr lang="ru-RU" dirty="0"/>
              <a:t> страна,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болката</a:t>
            </a:r>
            <a:r>
              <a:rPr lang="ru-RU" dirty="0"/>
              <a:t> </a:t>
            </a:r>
            <a:r>
              <a:rPr lang="ru-RU" dirty="0" err="1"/>
              <a:t>намялява</a:t>
            </a:r>
            <a:endParaRPr lang="ru-RU" dirty="0"/>
          </a:p>
          <a:p>
            <a:pPr fontAlgn="base"/>
            <a:r>
              <a:rPr lang="ru-RU" dirty="0" err="1"/>
              <a:t>Прилагат</a:t>
            </a:r>
            <a:r>
              <a:rPr lang="ru-RU" dirty="0"/>
              <a:t> се </a:t>
            </a:r>
            <a:r>
              <a:rPr lang="ru-RU" dirty="0" err="1"/>
              <a:t>антибактериални</a:t>
            </a:r>
            <a:r>
              <a:rPr lang="ru-RU" dirty="0"/>
              <a:t> средства (</a:t>
            </a:r>
            <a:r>
              <a:rPr lang="ru-RU" dirty="0" err="1"/>
              <a:t>антибиотици</a:t>
            </a:r>
            <a:r>
              <a:rPr lang="ru-RU" dirty="0"/>
              <a:t>, </a:t>
            </a:r>
            <a:r>
              <a:rPr lang="ru-RU" dirty="0" err="1"/>
              <a:t>химиотерапевтици</a:t>
            </a:r>
            <a:r>
              <a:rPr lang="ru-RU" dirty="0"/>
              <a:t>), </a:t>
            </a:r>
            <a:r>
              <a:rPr lang="ru-RU" dirty="0" err="1"/>
              <a:t>противовъзпалителни</a:t>
            </a:r>
            <a:r>
              <a:rPr lang="ru-RU" dirty="0"/>
              <a:t> лекарства(НСПВС, КС), правят се пункции, </a:t>
            </a:r>
            <a:r>
              <a:rPr lang="ru-RU" dirty="0" err="1"/>
              <a:t>дават</a:t>
            </a:r>
            <a:r>
              <a:rPr lang="ru-RU" dirty="0"/>
              <a:t> се </a:t>
            </a:r>
            <a:r>
              <a:rPr lang="ru-RU" dirty="0" err="1"/>
              <a:t>болкоуспокояващи</a:t>
            </a:r>
            <a:r>
              <a:rPr lang="ru-RU" dirty="0"/>
              <a:t> и кислород,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отхрачващи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. </a:t>
            </a:r>
          </a:p>
          <a:p>
            <a:pPr fontAlgn="base"/>
            <a:r>
              <a:rPr lang="ru-RU" dirty="0"/>
              <a:t>По показание при </a:t>
            </a:r>
            <a:r>
              <a:rPr lang="ru-RU" dirty="0" err="1"/>
              <a:t>плеврален</a:t>
            </a:r>
            <a:r>
              <a:rPr lang="ru-RU" dirty="0"/>
              <a:t> </a:t>
            </a:r>
            <a:r>
              <a:rPr lang="ru-RU" dirty="0" err="1"/>
              <a:t>емпием</a:t>
            </a:r>
            <a:r>
              <a:rPr lang="ru-RU" dirty="0"/>
              <a:t> се </a:t>
            </a:r>
            <a:r>
              <a:rPr lang="ru-RU" dirty="0" err="1"/>
              <a:t>пристъпва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оперативно лечение с </a:t>
            </a:r>
            <a:r>
              <a:rPr lang="ru-RU" dirty="0" err="1"/>
              <a:t>отстраняване</a:t>
            </a:r>
            <a:r>
              <a:rPr lang="ru-RU" dirty="0"/>
              <a:t> на </a:t>
            </a:r>
            <a:r>
              <a:rPr lang="ru-RU" dirty="0" err="1"/>
              <a:t>емпиема</a:t>
            </a:r>
            <a:r>
              <a:rPr lang="ru-RU" dirty="0"/>
              <a:t> </a:t>
            </a:r>
            <a:r>
              <a:rPr lang="ru-RU" dirty="0" err="1"/>
              <a:t>заедно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засегнатата</a:t>
            </a:r>
            <a:r>
              <a:rPr lang="ru-RU" dirty="0"/>
              <a:t> </a:t>
            </a:r>
            <a:r>
              <a:rPr lang="ru-RU" dirty="0" err="1"/>
              <a:t>плеврална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70798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Плеврит – профилактика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/>
          <a:lstStyle/>
          <a:p>
            <a:r>
              <a:rPr lang="ru-RU" dirty="0" err="1"/>
              <a:t>Избягването</a:t>
            </a:r>
            <a:r>
              <a:rPr lang="ru-RU" dirty="0"/>
              <a:t> на </a:t>
            </a:r>
            <a:r>
              <a:rPr lang="ru-RU" dirty="0" err="1"/>
              <a:t>състоянията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водят до плеврит </a:t>
            </a:r>
            <a:r>
              <a:rPr lang="ru-RU" dirty="0" err="1"/>
              <a:t>често</a:t>
            </a:r>
            <a:r>
              <a:rPr lang="ru-RU" dirty="0"/>
              <a:t> не е </a:t>
            </a:r>
            <a:r>
              <a:rPr lang="ru-RU" dirty="0" err="1"/>
              <a:t>възможно</a:t>
            </a:r>
            <a:r>
              <a:rPr lang="ru-RU" dirty="0"/>
              <a:t>.</a:t>
            </a:r>
          </a:p>
          <a:p>
            <a:r>
              <a:rPr lang="ru-RU" dirty="0" err="1"/>
              <a:t>Когато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възпалителен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бързото</a:t>
            </a:r>
            <a:r>
              <a:rPr lang="ru-RU" dirty="0"/>
              <a:t> </a:t>
            </a:r>
            <a:r>
              <a:rPr lang="ru-RU" dirty="0" err="1"/>
              <a:t>поставяне</a:t>
            </a:r>
            <a:r>
              <a:rPr lang="ru-RU" dirty="0"/>
              <a:t> на </a:t>
            </a:r>
            <a:r>
              <a:rPr lang="ru-RU" dirty="0" err="1"/>
              <a:t>диагнозата</a:t>
            </a:r>
            <a:r>
              <a:rPr lang="ru-RU" dirty="0"/>
              <a:t> и </a:t>
            </a:r>
            <a:r>
              <a:rPr lang="ru-RU" dirty="0" err="1"/>
              <a:t>адекватното</a:t>
            </a:r>
            <a:r>
              <a:rPr lang="ru-RU" dirty="0"/>
              <a:t> лечение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предпазят</a:t>
            </a:r>
            <a:r>
              <a:rPr lang="ru-RU" dirty="0"/>
              <a:t> от </a:t>
            </a:r>
            <a:r>
              <a:rPr lang="ru-RU" dirty="0" err="1"/>
              <a:t>въвличане</a:t>
            </a:r>
            <a:r>
              <a:rPr lang="ru-RU" dirty="0"/>
              <a:t> на </a:t>
            </a:r>
            <a:r>
              <a:rPr lang="ru-RU" dirty="0" err="1"/>
              <a:t>плеврата</a:t>
            </a:r>
            <a:r>
              <a:rPr lang="ru-RU" dirty="0"/>
              <a:t> в </a:t>
            </a:r>
            <a:r>
              <a:rPr lang="ru-RU" dirty="0" err="1"/>
              <a:t>процеса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68930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3056</TotalTime>
  <Words>855</Words>
  <Application>Microsoft Office PowerPoint</Application>
  <PresentationFormat>Презентация на цял екран (4:3)</PresentationFormat>
  <Paragraphs>68</Paragraphs>
  <Slides>15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Връх</vt:lpstr>
      <vt:lpstr>Плеврити</vt:lpstr>
      <vt:lpstr>Плевра</vt:lpstr>
      <vt:lpstr>Плеврит-определение</vt:lpstr>
      <vt:lpstr>Патогенеза</vt:lpstr>
      <vt:lpstr>Видове плеврит</vt:lpstr>
      <vt:lpstr>Клиника на сух плеврит </vt:lpstr>
      <vt:lpstr>Клиника на воден плеврит</vt:lpstr>
      <vt:lpstr>Диагностика:</vt:lpstr>
      <vt:lpstr>Презентация на PowerPoint</vt:lpstr>
      <vt:lpstr>Презентация на PowerPoint</vt:lpstr>
      <vt:lpstr>Презентация на PowerPoint</vt:lpstr>
      <vt:lpstr>Пневмоторакс</vt:lpstr>
      <vt:lpstr>Хидропневмоторакс</vt:lpstr>
      <vt:lpstr>ЛЕЧЕНИЕТО </vt:lpstr>
      <vt:lpstr>Плеврит – профилактика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141</cp:revision>
  <dcterms:created xsi:type="dcterms:W3CDTF">2016-08-07T14:16:13Z</dcterms:created>
  <dcterms:modified xsi:type="dcterms:W3CDTF">2023-03-01T09:51:36Z</dcterms:modified>
</cp:coreProperties>
</file>