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2" r:id="rId1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 за редакция стил подзагл. обр.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bg.wikipedia.org/w/index.php?title=%D0%A5%D0%BB%D0%B0%D0%BC%D0%B8%D0%B4%D0%BE%D1%84%D0%B8%D0%BB%D0%B0_%D0%BF%D0%BD%D0%B5%D0%B2%D0%BC%D0%BE%D0%BD%D0%B8%D1%8F&amp;action=edit&amp;redlink=1" TargetMode="External"/><Relationship Id="rId13" Type="http://schemas.openxmlformats.org/officeDocument/2006/relationships/hyperlink" Target="https://bg.wikipedia.org/w/index.php?title=%D0%93%D1%80%D0%B0%D0%BC-%D0%BE%D1%82%D1%80%D0%B8%D1%86%D0%B0%D1%82%D0%B5%D0%BB%D0%BD%D0%B8_%D0%B1%D0%B0%D1%86%D0%B8%D0%BB%D0%B8&amp;action=edit&amp;redlink=1" TargetMode="External"/><Relationship Id="rId18" Type="http://schemas.openxmlformats.org/officeDocument/2006/relationships/hyperlink" Target="https://bg.wikipedia.org/w/index.php?title=%D0%90%D0%B4%D0%B5%D0%BD%D0%BE%D0%B2%D0%B8%D1%80%D1%83%D1%81&amp;action=edit&amp;redlink=1" TargetMode="External"/><Relationship Id="rId3" Type="http://schemas.openxmlformats.org/officeDocument/2006/relationships/hyperlink" Target="https://bg.wikipedia.org/wiki/%D0%92%D0%B8%D1%80%D1%83%D1%81%D0%B8" TargetMode="External"/><Relationship Id="rId7" Type="http://schemas.openxmlformats.org/officeDocument/2006/relationships/hyperlink" Target="https://bg.wikipedia.org/w/index.php?title=%D0%A5%D0%B5%D0%BC%D0%BE%D1%84%D0%B8%D0%BB%D1%83%D1%81_%D0%B8%D0%BD%D1%84%D0%BB%D1%83%D0%B5%D0%BD%D1%86%D0%B5&amp;action=edit&amp;redlink=1" TargetMode="External"/><Relationship Id="rId12" Type="http://schemas.openxmlformats.org/officeDocument/2006/relationships/hyperlink" Target="https://bg.wikipedia.org/w/index.php?title=%D0%9B%D0%B5%D0%B3%D0%B8%D0%BE%D0%BD%D0%B5%D0%BB%D0%B0_%D0%BF%D0%BD%D0%B5%D0%B2%D0%BC%D0%BE%D1%84%D0%B8%D0%BB%D0%B0&amp;action=edit&amp;redlink=1" TargetMode="External"/><Relationship Id="rId17" Type="http://schemas.openxmlformats.org/officeDocument/2006/relationships/hyperlink" Target="https://bg.wikipedia.org/w/index.php?title=%D0%A0%D0%B5%D1%81%D0%BF%D0%B8%D1%80%D0%B0%D1%82%D0%BE%D1%80%D0%B5%D0%BD_%D1%81%D0%B8%D0%BD%D1%86%D0%B8%D1%82%D0%B8%D0%B0%D0%BB%D0%B5%D0%BD_%D0%B2%D0%B8%D1%80%D1%83%D1%81&amp;action=edit&amp;redlink=1" TargetMode="External"/><Relationship Id="rId2" Type="http://schemas.openxmlformats.org/officeDocument/2006/relationships/hyperlink" Target="https://bg.wikipedia.org/wiki/%D0%91%D0%B0%D0%BA%D1%82%D0%B5%D1%80%D0%B8%D0%B8" TargetMode="External"/><Relationship Id="rId16" Type="http://schemas.openxmlformats.org/officeDocument/2006/relationships/hyperlink" Target="https://bg.wikipedia.org/w/index.php?title=%D0%98%D0%BD%D1%84%D0%BB%D1%83%D0%B5%D0%BD%D1%86%D0%B0_%D0%B2%D0%B8%D1%80%D1%83%D1%81&amp;action=edit&amp;redlink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g.wikipedia.org/w/index.php?title=%D0%A1%D1%82%D1%80%D0%B5%D0%BF%D1%82%D0%BE%D0%BA%D0%BE%D0%BA%D1%83%D1%81_%D0%BF%D0%BD%D0%B5%D0%B2%D0%BC%D0%BE%D0%BD%D0%B8%D0%B5&amp;action=edit&amp;redlink=1" TargetMode="External"/><Relationship Id="rId11" Type="http://schemas.openxmlformats.org/officeDocument/2006/relationships/hyperlink" Target="https://bg.wikipedia.org/w/index.php?title=%D0%9C%D0%BE%D1%80%D0%B0%D0%BA%D1%81%D0%B5%D0%BB%D0%B0_%D0%BA%D0%B0%D1%82%D0%B0%D1%80%D0%B0%D0%BB%D0%B8%D1%81&amp;action=edit&amp;redlink=1" TargetMode="External"/><Relationship Id="rId5" Type="http://schemas.openxmlformats.org/officeDocument/2006/relationships/hyperlink" Target="https://bg.wikipedia.org/wiki/%D0%9F%D0%B0%D1%80%D0%B0%D0%B7%D0%B8%D1%82%D0%B8" TargetMode="External"/><Relationship Id="rId15" Type="http://schemas.openxmlformats.org/officeDocument/2006/relationships/hyperlink" Target="https://bg.wikipedia.org/w/index.php?title=%D0%9A%D0%BE%D1%80%D0%BE%D0%BD%D0%B0%D0%B2%D0%B8%D1%80%D1%83%D1%81%D0%B8&amp;action=edit&amp;redlink=1" TargetMode="External"/><Relationship Id="rId10" Type="http://schemas.openxmlformats.org/officeDocument/2006/relationships/hyperlink" Target="https://bg.wikipedia.org/w/index.php?title=%D0%A1%D1%82%D0%B0%D1%84%D0%B8%D0%BB%D0%BE%D0%BA%D0%BE%D0%BA%D1%83%D1%81_%D0%B0%D1%83%D1%80%D0%B5%D1%83%D1%81&amp;action=edit&amp;redlink=1" TargetMode="External"/><Relationship Id="rId19" Type="http://schemas.openxmlformats.org/officeDocument/2006/relationships/hyperlink" Target="https://bg.wikipedia.org/w/index.php?title=%D0%9F%D0%B0%D1%80%D0%B0%D0%B8%D0%BD%D1%84%D0%BB%D1%83%D0%B5%D0%BD%D1%86%D0%B0&amp;action=edit&amp;redlink=1" TargetMode="External"/><Relationship Id="rId4" Type="http://schemas.openxmlformats.org/officeDocument/2006/relationships/hyperlink" Target="https://bg.wikipedia.org/w/index.php?title=%D0%93%D1%8A%D0%B1%D0%B8%D1%87%D0%BA%D0%B8&amp;action=edit&amp;redlink=1" TargetMode="External"/><Relationship Id="rId9" Type="http://schemas.openxmlformats.org/officeDocument/2006/relationships/hyperlink" Target="https://bg.wikipedia.org/w/index.php?title=%D0%9C%D0%B8%D0%BA%D0%BE%D0%BF%D0%BB%D0%B0%D0%B7%D0%BC%D0%B0_%D0%BF%D0%BD%D0%B5%D0%B2%D0%BC%D0%BE%D0%BD%D0%B8%D1%8F&amp;action=edit&amp;redlink=1" TargetMode="External"/><Relationship Id="rId14" Type="http://schemas.openxmlformats.org/officeDocument/2006/relationships/hyperlink" Target="https://bg.wikipedia.org/w/index.php?title=%D0%A0%D0%B8%D0%BD%D0%BE%D0%B2%D0%B8%D1%80%D1%83%D1%81%D0%B8&amp;action=edit&amp;redlink=1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2030" y="2060848"/>
            <a:ext cx="8229600" cy="1139552"/>
          </a:xfrm>
        </p:spPr>
        <p:txBody>
          <a:bodyPr/>
          <a:lstStyle/>
          <a:p>
            <a:r>
              <a:rPr lang="bg-BG" dirty="0"/>
              <a:t>Пневмонии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DA0826BA-8D6D-6AC9-D149-DAE688AC0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Определние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err="1"/>
              <a:t>Пневмонията</a:t>
            </a:r>
            <a:r>
              <a:rPr lang="ru-RU" dirty="0"/>
              <a:t> е </a:t>
            </a:r>
            <a:r>
              <a:rPr lang="ru-RU" dirty="0" err="1"/>
              <a:t>възпаление</a:t>
            </a:r>
            <a:r>
              <a:rPr lang="ru-RU" dirty="0"/>
              <a:t> на белите </a:t>
            </a:r>
            <a:r>
              <a:rPr lang="ru-RU" dirty="0" err="1"/>
              <a:t>дробове</a:t>
            </a:r>
            <a:r>
              <a:rPr lang="ru-RU" dirty="0"/>
              <a:t>, причинено от </a:t>
            </a:r>
            <a:r>
              <a:rPr lang="ru-RU" dirty="0" err="1"/>
              <a:t>инфекциозни</a:t>
            </a:r>
            <a:r>
              <a:rPr lang="ru-RU" dirty="0"/>
              <a:t> </a:t>
            </a:r>
            <a:r>
              <a:rPr lang="ru-RU" dirty="0" err="1"/>
              <a:t>агенти</a:t>
            </a:r>
            <a:r>
              <a:rPr lang="ru-RU" dirty="0"/>
              <a:t>.</a:t>
            </a:r>
          </a:p>
          <a:p>
            <a:r>
              <a:rPr lang="ru-RU" dirty="0" err="1"/>
              <a:t>Терминът</a:t>
            </a:r>
            <a:r>
              <a:rPr lang="ru-RU" dirty="0"/>
              <a:t> </a:t>
            </a:r>
            <a:r>
              <a:rPr lang="ru-RU" dirty="0">
                <a:solidFill>
                  <a:srgbClr val="FF0000"/>
                </a:solidFill>
              </a:rPr>
              <a:t>пневмония</a:t>
            </a:r>
            <a:r>
              <a:rPr lang="ru-RU" dirty="0"/>
              <a:t> </a:t>
            </a:r>
            <a:r>
              <a:rPr lang="ru-RU" dirty="0" err="1"/>
              <a:t>понякога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</a:t>
            </a:r>
            <a:r>
              <a:rPr lang="ru-RU" dirty="0" err="1"/>
              <a:t>по-широко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всяко </a:t>
            </a:r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водещо</a:t>
            </a:r>
            <a:r>
              <a:rPr lang="ru-RU" dirty="0"/>
              <a:t> до </a:t>
            </a:r>
            <a:r>
              <a:rPr lang="ru-RU" dirty="0" err="1"/>
              <a:t>възпаление</a:t>
            </a:r>
            <a:r>
              <a:rPr lang="ru-RU" dirty="0"/>
              <a:t> на белите </a:t>
            </a:r>
            <a:r>
              <a:rPr lang="ru-RU" dirty="0" err="1"/>
              <a:t>дробове</a:t>
            </a:r>
            <a:r>
              <a:rPr lang="ru-RU" dirty="0"/>
              <a:t> (причинено например от </a:t>
            </a:r>
            <a:r>
              <a:rPr lang="ru-RU" u="sng" dirty="0" err="1"/>
              <a:t>автоимунни</a:t>
            </a:r>
            <a:r>
              <a:rPr lang="ru-RU" u="sng" dirty="0"/>
              <a:t> </a:t>
            </a:r>
            <a:r>
              <a:rPr lang="ru-RU" u="sng" dirty="0" err="1"/>
              <a:t>заболявания</a:t>
            </a:r>
            <a:r>
              <a:rPr lang="ru-RU" dirty="0"/>
              <a:t>, химически </a:t>
            </a:r>
            <a:r>
              <a:rPr lang="ru-RU" dirty="0" err="1"/>
              <a:t>изгаряния</a:t>
            </a:r>
            <a:r>
              <a:rPr lang="ru-RU" dirty="0"/>
              <a:t> или реакции от лекарства); </a:t>
            </a:r>
            <a:r>
              <a:rPr lang="ru-RU" dirty="0" err="1"/>
              <a:t>по-точно</a:t>
            </a:r>
            <a:r>
              <a:rPr lang="ru-RU" dirty="0"/>
              <a:t> е </a:t>
            </a:r>
            <a:r>
              <a:rPr lang="ru-RU" dirty="0" err="1"/>
              <a:t>обаче</a:t>
            </a:r>
            <a:r>
              <a:rPr lang="ru-RU" dirty="0"/>
              <a:t> такова </a:t>
            </a:r>
            <a:r>
              <a:rPr lang="ru-RU" dirty="0" err="1"/>
              <a:t>възпаление</a:t>
            </a:r>
            <a:r>
              <a:rPr lang="ru-RU" dirty="0"/>
              <a:t> да се </a:t>
            </a:r>
            <a:r>
              <a:rPr lang="ru-RU" dirty="0" err="1"/>
              <a:t>нарече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пневмонит</a:t>
            </a:r>
            <a:endParaRPr lang="ru-RU" baseline="30000" dirty="0">
              <a:solidFill>
                <a:srgbClr val="FF0000"/>
              </a:solidFill>
            </a:endParaRPr>
          </a:p>
          <a:p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</a:t>
            </a:r>
            <a:r>
              <a:rPr lang="ru-RU" dirty="0" err="1"/>
              <a:t>поотделно</a:t>
            </a:r>
            <a:r>
              <a:rPr lang="ru-RU" dirty="0"/>
              <a:t>, но </a:t>
            </a:r>
            <a:r>
              <a:rPr lang="ru-RU" dirty="0" err="1"/>
              <a:t>по-често</a:t>
            </a:r>
            <a:r>
              <a:rPr lang="ru-RU" dirty="0"/>
              <a:t> </a:t>
            </a:r>
            <a:r>
              <a:rPr lang="ru-RU" dirty="0" err="1"/>
              <a:t>едновременно</a:t>
            </a:r>
            <a:r>
              <a:rPr lang="ru-RU" dirty="0"/>
              <a:t>,  </a:t>
            </a:r>
            <a:r>
              <a:rPr lang="ru-RU" dirty="0" err="1"/>
              <a:t>алвеолите</a:t>
            </a:r>
            <a:r>
              <a:rPr lang="ru-RU" dirty="0"/>
              <a:t>  и </a:t>
            </a:r>
            <a:r>
              <a:rPr lang="ru-RU" dirty="0" err="1"/>
              <a:t>заобикалящата</a:t>
            </a:r>
            <a:r>
              <a:rPr lang="ru-RU" dirty="0"/>
              <a:t>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, наречена </a:t>
            </a:r>
            <a:r>
              <a:rPr lang="ru-RU" dirty="0" err="1"/>
              <a:t>интерстициум</a:t>
            </a:r>
            <a:r>
              <a:rPr lang="ru-RU" dirty="0"/>
              <a:t>, при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нарушава</a:t>
            </a:r>
            <a:r>
              <a:rPr lang="ru-RU" dirty="0"/>
              <a:t> </a:t>
            </a:r>
            <a:r>
              <a:rPr lang="ru-RU" dirty="0" err="1"/>
              <a:t>нормалния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на </a:t>
            </a:r>
            <a:r>
              <a:rPr lang="ru-RU" dirty="0" err="1"/>
              <a:t>дишане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21359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Епидемиология	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97152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Пневмонията</a:t>
            </a:r>
            <a:r>
              <a:rPr lang="ru-RU" dirty="0"/>
              <a:t> е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срещана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, </a:t>
            </a:r>
            <a:r>
              <a:rPr lang="ru-RU" dirty="0" err="1"/>
              <a:t>разпространена</a:t>
            </a:r>
            <a:r>
              <a:rPr lang="ru-RU" dirty="0"/>
              <a:t> сред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възрастови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, и е </a:t>
            </a:r>
            <a:r>
              <a:rPr lang="ru-RU" dirty="0" err="1"/>
              <a:t>нерядка</a:t>
            </a:r>
            <a:r>
              <a:rPr lang="ru-RU" dirty="0"/>
              <a:t> причина за </a:t>
            </a:r>
            <a:r>
              <a:rPr lang="ru-RU" dirty="0" err="1"/>
              <a:t>смърт</a:t>
            </a:r>
            <a:r>
              <a:rPr lang="ru-RU" dirty="0"/>
              <a:t> при </a:t>
            </a:r>
            <a:r>
              <a:rPr lang="ru-RU" dirty="0" err="1"/>
              <a:t>млади</a:t>
            </a:r>
            <a:r>
              <a:rPr lang="ru-RU" dirty="0"/>
              <a:t>, стари и </a:t>
            </a:r>
            <a:r>
              <a:rPr lang="ru-RU" dirty="0" err="1"/>
              <a:t>хронично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.</a:t>
            </a:r>
            <a:endParaRPr lang="ru-RU" baseline="30000" dirty="0"/>
          </a:p>
          <a:p>
            <a:r>
              <a:rPr lang="ru-RU" dirty="0"/>
              <a:t>Всяка година </a:t>
            </a:r>
            <a:r>
              <a:rPr lang="ru-RU" dirty="0" err="1"/>
              <a:t>приблизително</a:t>
            </a:r>
            <a:r>
              <a:rPr lang="ru-RU" dirty="0"/>
              <a:t> 450 </a:t>
            </a:r>
            <a:r>
              <a:rPr lang="ru-RU" dirty="0" err="1"/>
              <a:t>милиона</a:t>
            </a:r>
            <a:r>
              <a:rPr lang="ru-RU" dirty="0"/>
              <a:t> души се </a:t>
            </a:r>
            <a:r>
              <a:rPr lang="ru-RU" dirty="0" err="1"/>
              <a:t>разболяват</a:t>
            </a:r>
            <a:r>
              <a:rPr lang="ru-RU" dirty="0"/>
              <a:t> от пневмония,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7% от </a:t>
            </a:r>
            <a:r>
              <a:rPr lang="ru-RU" dirty="0" err="1"/>
              <a:t>общото</a:t>
            </a:r>
            <a:r>
              <a:rPr lang="ru-RU" dirty="0"/>
              <a:t> население,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резултатът</a:t>
            </a:r>
            <a:r>
              <a:rPr lang="ru-RU" dirty="0"/>
              <a:t> от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около 4 </a:t>
            </a:r>
            <a:r>
              <a:rPr lang="ru-RU" dirty="0" err="1"/>
              <a:t>милиона</a:t>
            </a:r>
            <a:r>
              <a:rPr lang="ru-RU" dirty="0"/>
              <a:t> </a:t>
            </a:r>
            <a:r>
              <a:rPr lang="ru-RU" dirty="0" err="1"/>
              <a:t>смъртни</a:t>
            </a:r>
            <a:r>
              <a:rPr lang="ru-RU" dirty="0"/>
              <a:t> случая. </a:t>
            </a:r>
          </a:p>
          <a:p>
            <a:r>
              <a:rPr lang="ru-RU" dirty="0" err="1"/>
              <a:t>Наричана</a:t>
            </a:r>
            <a:r>
              <a:rPr lang="ru-RU" dirty="0"/>
              <a:t> в </a:t>
            </a:r>
            <a:r>
              <a:rPr lang="ru-RU" dirty="0" err="1"/>
              <a:t>миналото</a:t>
            </a:r>
            <a:r>
              <a:rPr lang="ru-RU" dirty="0"/>
              <a:t>- „капитан на </a:t>
            </a:r>
            <a:r>
              <a:rPr lang="ru-RU" dirty="0" err="1"/>
              <a:t>армията</a:t>
            </a:r>
            <a:r>
              <a:rPr lang="ru-RU" dirty="0"/>
              <a:t> на </a:t>
            </a:r>
            <a:r>
              <a:rPr lang="ru-RU" dirty="0" err="1"/>
              <a:t>смъртта</a:t>
            </a:r>
            <a:r>
              <a:rPr lang="ru-RU" dirty="0"/>
              <a:t>“</a:t>
            </a:r>
          </a:p>
          <a:p>
            <a:r>
              <a:rPr lang="ru-RU" dirty="0"/>
              <a:t>В </a:t>
            </a:r>
            <a:r>
              <a:rPr lang="ru-RU" dirty="0" err="1"/>
              <a:t>съвременните</a:t>
            </a:r>
            <a:r>
              <a:rPr lang="ru-RU" dirty="0"/>
              <a:t> дни с </a:t>
            </a:r>
            <a:r>
              <a:rPr lang="ru-RU" dirty="0" err="1"/>
              <a:t>усъвършенстването</a:t>
            </a:r>
            <a:r>
              <a:rPr lang="ru-RU" dirty="0"/>
              <a:t> на </a:t>
            </a:r>
            <a:r>
              <a:rPr lang="ru-RU" dirty="0" err="1"/>
              <a:t>антибиотичните</a:t>
            </a:r>
            <a:r>
              <a:rPr lang="ru-RU" dirty="0"/>
              <a:t> терапии и </a:t>
            </a:r>
            <a:r>
              <a:rPr lang="ru-RU" dirty="0" err="1"/>
              <a:t>ваксините</a:t>
            </a:r>
            <a:r>
              <a:rPr lang="ru-RU" dirty="0"/>
              <a:t> се </a:t>
            </a:r>
            <a:r>
              <a:rPr lang="ru-RU" dirty="0" err="1"/>
              <a:t>бележи</a:t>
            </a:r>
            <a:r>
              <a:rPr lang="ru-RU" dirty="0"/>
              <a:t> </a:t>
            </a:r>
            <a:r>
              <a:rPr lang="ru-RU" dirty="0" err="1"/>
              <a:t>подобрение</a:t>
            </a:r>
            <a:r>
              <a:rPr lang="ru-RU" dirty="0"/>
              <a:t> в </a:t>
            </a:r>
            <a:r>
              <a:rPr lang="ru-RU" dirty="0" err="1"/>
              <a:t>броя</a:t>
            </a:r>
            <a:r>
              <a:rPr lang="ru-RU" dirty="0"/>
              <a:t> на </a:t>
            </a:r>
            <a:r>
              <a:rPr lang="ru-RU" dirty="0" err="1"/>
              <a:t>оцелелите</a:t>
            </a:r>
            <a:r>
              <a:rPr lang="ru-RU" dirty="0"/>
              <a:t> </a:t>
            </a:r>
            <a:r>
              <a:rPr lang="ru-RU" dirty="0" err="1"/>
              <a:t>болестта</a:t>
            </a:r>
            <a:r>
              <a:rPr lang="ru-RU" dirty="0"/>
              <a:t>.</a:t>
            </a:r>
          </a:p>
          <a:p>
            <a:r>
              <a:rPr lang="ru-RU" dirty="0" err="1"/>
              <a:t>Въпреки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, в </a:t>
            </a:r>
            <a:r>
              <a:rPr lang="ru-RU" dirty="0" err="1"/>
              <a:t>развиващите</a:t>
            </a:r>
            <a:r>
              <a:rPr lang="ru-RU" dirty="0"/>
              <a:t> се </a:t>
            </a:r>
            <a:r>
              <a:rPr lang="ru-RU" dirty="0" err="1"/>
              <a:t>страни</a:t>
            </a:r>
            <a:r>
              <a:rPr lang="ru-RU" dirty="0"/>
              <a:t> и сред </a:t>
            </a:r>
            <a:r>
              <a:rPr lang="ru-RU" dirty="0" err="1"/>
              <a:t>хората</a:t>
            </a:r>
            <a:r>
              <a:rPr lang="ru-RU" dirty="0"/>
              <a:t> в </a:t>
            </a:r>
            <a:r>
              <a:rPr lang="ru-RU" dirty="0" err="1"/>
              <a:t>напреднала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, </a:t>
            </a:r>
            <a:r>
              <a:rPr lang="ru-RU" dirty="0" err="1"/>
              <a:t>най-младите</a:t>
            </a:r>
            <a:r>
              <a:rPr lang="ru-RU" dirty="0"/>
              <a:t> и </a:t>
            </a:r>
            <a:r>
              <a:rPr lang="ru-RU" dirty="0" err="1"/>
              <a:t>хронично</a:t>
            </a:r>
            <a:r>
              <a:rPr lang="ru-RU" dirty="0"/>
              <a:t> </a:t>
            </a:r>
            <a:r>
              <a:rPr lang="ru-RU" dirty="0" err="1"/>
              <a:t>болните</a:t>
            </a:r>
            <a:r>
              <a:rPr lang="ru-RU" dirty="0"/>
              <a:t>, </a:t>
            </a:r>
            <a:r>
              <a:rPr lang="ru-RU" dirty="0" err="1"/>
              <a:t>пневмонията</a:t>
            </a:r>
            <a:r>
              <a:rPr lang="ru-RU" dirty="0"/>
              <a:t> си </a:t>
            </a:r>
            <a:r>
              <a:rPr lang="ru-RU" dirty="0" err="1"/>
              <a:t>остава</a:t>
            </a:r>
            <a:r>
              <a:rPr lang="ru-RU" dirty="0"/>
              <a:t> </a:t>
            </a:r>
            <a:r>
              <a:rPr lang="ru-RU" dirty="0" err="1"/>
              <a:t>водеща</a:t>
            </a:r>
            <a:r>
              <a:rPr lang="ru-RU" dirty="0"/>
              <a:t> причина за </a:t>
            </a:r>
            <a:r>
              <a:rPr lang="ru-RU" dirty="0" err="1"/>
              <a:t>смъртност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90206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bg-BG" dirty="0"/>
              <a:t>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805264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Пневмонията</a:t>
            </a:r>
            <a:r>
              <a:rPr lang="ru-RU" dirty="0"/>
              <a:t> се </a:t>
            </a:r>
            <a:r>
              <a:rPr lang="ru-RU" dirty="0" err="1"/>
              <a:t>дължи</a:t>
            </a:r>
            <a:r>
              <a:rPr lang="ru-RU" dirty="0"/>
              <a:t> </a:t>
            </a:r>
            <a:r>
              <a:rPr lang="ru-RU" dirty="0" err="1"/>
              <a:t>предимно</a:t>
            </a:r>
            <a:r>
              <a:rPr lang="ru-RU" dirty="0"/>
              <a:t> на инфекции, </a:t>
            </a:r>
            <a:r>
              <a:rPr lang="ru-RU" dirty="0" err="1"/>
              <a:t>причинени</a:t>
            </a:r>
            <a:r>
              <a:rPr lang="ru-RU" dirty="0"/>
              <a:t> от </a:t>
            </a:r>
            <a:r>
              <a:rPr lang="ru-RU" dirty="0">
                <a:hlinkClick r:id="rId2" tooltip="Бактерии"/>
              </a:rPr>
              <a:t>бактерии</a:t>
            </a:r>
            <a:r>
              <a:rPr lang="ru-RU" dirty="0"/>
              <a:t> или </a:t>
            </a:r>
            <a:r>
              <a:rPr lang="ru-RU" dirty="0" err="1">
                <a:hlinkClick r:id="rId3" tooltip="Вируси"/>
              </a:rPr>
              <a:t>вируси</a:t>
            </a:r>
            <a:r>
              <a:rPr lang="ru-RU" dirty="0"/>
              <a:t> и </a:t>
            </a:r>
            <a:r>
              <a:rPr lang="ru-RU" dirty="0" err="1"/>
              <a:t>по-рядко</a:t>
            </a:r>
            <a:r>
              <a:rPr lang="ru-RU" dirty="0"/>
              <a:t> от </a:t>
            </a:r>
            <a:r>
              <a:rPr lang="ru-RU" dirty="0" err="1">
                <a:hlinkClick r:id="rId4" tooltip="Гъбички (страницата не съществува)"/>
              </a:rPr>
              <a:t>гъбички</a:t>
            </a:r>
            <a:r>
              <a:rPr lang="ru-RU" dirty="0"/>
              <a:t>( при хора с </a:t>
            </a:r>
            <a:r>
              <a:rPr lang="ru-RU" dirty="0" err="1"/>
              <a:t>отслабена</a:t>
            </a:r>
            <a:r>
              <a:rPr lang="ru-RU" dirty="0"/>
              <a:t> </a:t>
            </a:r>
            <a:r>
              <a:rPr lang="ru-RU" dirty="0" err="1"/>
              <a:t>имунна</a:t>
            </a:r>
            <a:r>
              <a:rPr lang="ru-RU" dirty="0"/>
              <a:t> система </a:t>
            </a:r>
            <a:r>
              <a:rPr lang="ru-RU" dirty="0" err="1"/>
              <a:t>поради</a:t>
            </a:r>
            <a:r>
              <a:rPr lang="ru-RU" dirty="0"/>
              <a:t> СПИН, </a:t>
            </a:r>
            <a:r>
              <a:rPr lang="ru-RU" dirty="0" err="1"/>
              <a:t>имунопотискащи</a:t>
            </a:r>
            <a:r>
              <a:rPr lang="ru-RU" dirty="0"/>
              <a:t> лекарства или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медицински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) и </a:t>
            </a:r>
            <a:r>
              <a:rPr lang="ru-RU" dirty="0" err="1">
                <a:hlinkClick r:id="rId5" tooltip="Паразити"/>
              </a:rPr>
              <a:t>паразити</a:t>
            </a:r>
            <a:r>
              <a:rPr lang="ru-RU" dirty="0"/>
              <a:t>. </a:t>
            </a:r>
          </a:p>
          <a:p>
            <a:r>
              <a:rPr lang="ru-RU" dirty="0" err="1"/>
              <a:t>Въпреки</a:t>
            </a:r>
            <a:r>
              <a:rPr lang="ru-RU" dirty="0"/>
              <a:t> че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идентифицирани</a:t>
            </a:r>
            <a:r>
              <a:rPr lang="ru-RU" dirty="0"/>
              <a:t> над 100 </a:t>
            </a:r>
            <a:r>
              <a:rPr lang="ru-RU" dirty="0" err="1"/>
              <a:t>щама</a:t>
            </a:r>
            <a:r>
              <a:rPr lang="ru-RU" dirty="0"/>
              <a:t> на </a:t>
            </a:r>
            <a:r>
              <a:rPr lang="ru-RU" dirty="0" err="1"/>
              <a:t>заразни</a:t>
            </a:r>
            <a:r>
              <a:rPr lang="ru-RU" dirty="0"/>
              <a:t> </a:t>
            </a:r>
            <a:r>
              <a:rPr lang="ru-RU" dirty="0" err="1"/>
              <a:t>агенти</a:t>
            </a:r>
            <a:r>
              <a:rPr lang="ru-RU" dirty="0"/>
              <a:t>, само </a:t>
            </a:r>
            <a:r>
              <a:rPr lang="ru-RU" dirty="0" err="1"/>
              <a:t>няколко</a:t>
            </a:r>
            <a:r>
              <a:rPr lang="ru-RU" dirty="0"/>
              <a:t> от </a:t>
            </a:r>
            <a:r>
              <a:rPr lang="ru-RU" dirty="0" err="1"/>
              <a:t>тях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причина за </a:t>
            </a:r>
            <a:r>
              <a:rPr lang="ru-RU" dirty="0" err="1"/>
              <a:t>повечето</a:t>
            </a:r>
            <a:r>
              <a:rPr lang="ru-RU" dirty="0"/>
              <a:t> случаи на </a:t>
            </a:r>
            <a:r>
              <a:rPr lang="ru-RU" dirty="0" err="1"/>
              <a:t>заболяването</a:t>
            </a:r>
            <a:r>
              <a:rPr lang="ru-RU" dirty="0"/>
              <a:t>. </a:t>
            </a:r>
          </a:p>
          <a:p>
            <a:pPr lvl="1"/>
            <a:r>
              <a:rPr lang="ru-RU" i="1" dirty="0" err="1">
                <a:hlinkClick r:id="rId6" tooltip="Стрептококус пневмоние (страницата не съществува)"/>
              </a:rPr>
              <a:t>Стрептококус</a:t>
            </a:r>
            <a:r>
              <a:rPr lang="ru-RU" i="1" dirty="0">
                <a:hlinkClick r:id="rId6" tooltip="Стрептококус пневмоние (страницата не съществува)"/>
              </a:rPr>
              <a:t> </a:t>
            </a:r>
            <a:r>
              <a:rPr lang="ru-RU" i="1" dirty="0" err="1">
                <a:hlinkClick r:id="rId6" tooltip="Стрептококус пневмоние (страницата не съществува)"/>
              </a:rPr>
              <a:t>пневмоние</a:t>
            </a:r>
            <a:r>
              <a:rPr lang="ru-RU" dirty="0"/>
              <a:t> е </a:t>
            </a:r>
            <a:r>
              <a:rPr lang="ru-RU" dirty="0" err="1"/>
              <a:t>изолирана</a:t>
            </a:r>
            <a:r>
              <a:rPr lang="ru-RU" dirty="0"/>
              <a:t> в </a:t>
            </a:r>
            <a:r>
              <a:rPr lang="ru-RU" dirty="0" err="1"/>
              <a:t>приблизително</a:t>
            </a:r>
            <a:r>
              <a:rPr lang="ru-RU" dirty="0"/>
              <a:t> 50% от </a:t>
            </a:r>
            <a:r>
              <a:rPr lang="ru-RU" dirty="0" err="1"/>
              <a:t>случаите.Други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изолирани</a:t>
            </a:r>
            <a:r>
              <a:rPr lang="ru-RU" dirty="0"/>
              <a:t> бактерии </a:t>
            </a:r>
            <a:r>
              <a:rPr lang="ru-RU" dirty="0" err="1"/>
              <a:t>включват</a:t>
            </a:r>
            <a:r>
              <a:rPr lang="ru-RU" dirty="0"/>
              <a:t>: </a:t>
            </a:r>
            <a:r>
              <a:rPr lang="ru-RU" i="1" dirty="0" err="1">
                <a:hlinkClick r:id="rId7" tooltip="Хемофилус инфлуенце (страницата не съществува)"/>
              </a:rPr>
              <a:t>Хемофилус</a:t>
            </a:r>
            <a:r>
              <a:rPr lang="ru-RU" i="1" dirty="0">
                <a:hlinkClick r:id="rId7" tooltip="Хемофилус инфлуенце (страницата не съществува)"/>
              </a:rPr>
              <a:t> </a:t>
            </a:r>
            <a:r>
              <a:rPr lang="ru-RU" i="1" dirty="0" err="1">
                <a:hlinkClick r:id="rId7" tooltip="Хемофилус инфлуенце (страницата не съществува)"/>
              </a:rPr>
              <a:t>инфлуенце</a:t>
            </a:r>
            <a:r>
              <a:rPr lang="ru-RU" dirty="0"/>
              <a:t> в 20%, </a:t>
            </a:r>
            <a:r>
              <a:rPr lang="ru-RU" i="1" dirty="0" err="1">
                <a:hlinkClick r:id="rId8" tooltip="Хламидофила пневмония (страницата не съществува)"/>
              </a:rPr>
              <a:t>Хламидофила</a:t>
            </a:r>
            <a:r>
              <a:rPr lang="ru-RU" i="1" dirty="0">
                <a:hlinkClick r:id="rId8" tooltip="Хламидофила пневмония (страницата не съществува)"/>
              </a:rPr>
              <a:t> пневмония</a:t>
            </a:r>
            <a:r>
              <a:rPr lang="ru-RU" dirty="0"/>
              <a:t> в 13% и </a:t>
            </a:r>
            <a:r>
              <a:rPr lang="ru-RU" i="1" dirty="0">
                <a:hlinkClick r:id="rId9" tooltip="Микоплазма пневмония (страницата не съществува)"/>
              </a:rPr>
              <a:t>Микоплазма пневмония</a:t>
            </a:r>
            <a:r>
              <a:rPr lang="ru-RU" dirty="0"/>
              <a:t> в 3% от </a:t>
            </a:r>
            <a:r>
              <a:rPr lang="ru-RU" dirty="0" err="1"/>
              <a:t>случаите</a:t>
            </a:r>
            <a:r>
              <a:rPr lang="ru-RU" dirty="0"/>
              <a:t>; </a:t>
            </a:r>
            <a:r>
              <a:rPr lang="ru-RU" i="1" dirty="0" err="1">
                <a:hlinkClick r:id="rId10" tooltip="Стафилококус ауреус (страницата не съществува)"/>
              </a:rPr>
              <a:t>Стафилококус</a:t>
            </a:r>
            <a:r>
              <a:rPr lang="ru-RU" i="1" dirty="0">
                <a:hlinkClick r:id="rId10" tooltip="Стафилококус ауреус (страницата не съществува)"/>
              </a:rPr>
              <a:t> </a:t>
            </a:r>
            <a:r>
              <a:rPr lang="ru-RU" i="1" dirty="0" err="1">
                <a:hlinkClick r:id="rId10" tooltip="Стафилококус ауреус (страницата не съществува)"/>
              </a:rPr>
              <a:t>ауреус</a:t>
            </a:r>
            <a:r>
              <a:rPr lang="ru-RU" dirty="0"/>
              <a:t>; </a:t>
            </a:r>
            <a:r>
              <a:rPr lang="ru-RU" i="1" dirty="0" err="1">
                <a:hlinkClick r:id="rId11" tooltip="Мораксела катаралис (страницата не съществува)"/>
              </a:rPr>
              <a:t>Мораксела</a:t>
            </a:r>
            <a:r>
              <a:rPr lang="ru-RU" i="1" dirty="0">
                <a:hlinkClick r:id="rId11" tooltip="Мораксела катаралис (страницата не съществува)"/>
              </a:rPr>
              <a:t> </a:t>
            </a:r>
            <a:r>
              <a:rPr lang="ru-RU" i="1" dirty="0" err="1">
                <a:hlinkClick r:id="rId11" tooltip="Мораксела катаралис (страницата не съществува)"/>
              </a:rPr>
              <a:t>катаралис</a:t>
            </a:r>
            <a:r>
              <a:rPr lang="ru-RU" dirty="0"/>
              <a:t>; </a:t>
            </a:r>
            <a:r>
              <a:rPr lang="ru-RU" i="1" dirty="0" err="1">
                <a:hlinkClick r:id="rId12" tooltip="Легионела пневмофила (страницата не съществува)"/>
              </a:rPr>
              <a:t>Легионела</a:t>
            </a:r>
            <a:r>
              <a:rPr lang="ru-RU" i="1" dirty="0">
                <a:hlinkClick r:id="rId12" tooltip="Легионела пневмофила (страницата не съществува)"/>
              </a:rPr>
              <a:t> </a:t>
            </a:r>
            <a:r>
              <a:rPr lang="ru-RU" i="1" dirty="0" err="1">
                <a:hlinkClick r:id="rId12" tooltip="Легионела пневмофила (страницата не съществува)"/>
              </a:rPr>
              <a:t>пневмофила</a:t>
            </a:r>
            <a:r>
              <a:rPr lang="ru-RU" dirty="0"/>
              <a:t> и </a:t>
            </a:r>
            <a:r>
              <a:rPr lang="ru-RU" dirty="0" err="1">
                <a:hlinkClick r:id="rId13" tooltip="Грам-отрицателни бацили (страницата не съществува)"/>
              </a:rPr>
              <a:t>грам-отрицателни</a:t>
            </a:r>
            <a:r>
              <a:rPr lang="ru-RU" dirty="0">
                <a:hlinkClick r:id="rId13" tooltip="Грам-отрицателни бацили (страницата не съществува)"/>
              </a:rPr>
              <a:t> </a:t>
            </a:r>
            <a:r>
              <a:rPr lang="ru-RU" dirty="0" err="1">
                <a:hlinkClick r:id="rId13" tooltip="Грам-отрицателни бацили (страницата не съществува)"/>
              </a:rPr>
              <a:t>бацили</a:t>
            </a:r>
            <a:r>
              <a:rPr lang="ru-RU" dirty="0"/>
              <a:t>.</a:t>
            </a:r>
          </a:p>
          <a:p>
            <a:pPr lvl="1"/>
            <a:r>
              <a:rPr lang="ru-RU" dirty="0" err="1">
                <a:hlinkClick r:id="rId14" tooltip="Риновируси (страницата не съществува)"/>
              </a:rPr>
              <a:t>риновируси</a:t>
            </a:r>
            <a:r>
              <a:rPr lang="ru-RU" dirty="0"/>
              <a:t>, </a:t>
            </a:r>
            <a:r>
              <a:rPr lang="ru-RU" dirty="0" err="1">
                <a:hlinkClick r:id="rId15" tooltip="Коронавируси (страницата не съществува)"/>
              </a:rPr>
              <a:t>коронавируси</a:t>
            </a:r>
            <a:r>
              <a:rPr lang="ru-RU" dirty="0"/>
              <a:t>, </a:t>
            </a:r>
            <a:r>
              <a:rPr lang="ru-RU" dirty="0" err="1">
                <a:hlinkClick r:id="rId16" tooltip="Инфлуенца вирус (страницата не съществува)"/>
              </a:rPr>
              <a:t>инфлуенца</a:t>
            </a:r>
            <a:r>
              <a:rPr lang="ru-RU" dirty="0">
                <a:hlinkClick r:id="rId16" tooltip="Инфлуенца вирус (страницата не съществува)"/>
              </a:rPr>
              <a:t> вирус</a:t>
            </a:r>
            <a:r>
              <a:rPr lang="ru-RU" dirty="0"/>
              <a:t>, </a:t>
            </a:r>
            <a:r>
              <a:rPr lang="ru-RU" dirty="0" err="1">
                <a:hlinkClick r:id="rId17" tooltip="Респираторен синцитиален вирус (страницата не съществува)"/>
              </a:rPr>
              <a:t>респираторен</a:t>
            </a:r>
            <a:r>
              <a:rPr lang="ru-RU" dirty="0">
                <a:hlinkClick r:id="rId17" tooltip="Респираторен синцитиален вирус (страницата не съществува)"/>
              </a:rPr>
              <a:t> </a:t>
            </a:r>
            <a:r>
              <a:rPr lang="ru-RU" dirty="0" err="1">
                <a:hlinkClick r:id="rId17" tooltip="Респираторен синцитиален вирус (страницата не съществува)"/>
              </a:rPr>
              <a:t>синцитиален</a:t>
            </a:r>
            <a:r>
              <a:rPr lang="ru-RU" dirty="0">
                <a:hlinkClick r:id="rId17" tooltip="Респираторен синцитиален вирус (страницата не съществува)"/>
              </a:rPr>
              <a:t> вирус</a:t>
            </a:r>
            <a:r>
              <a:rPr lang="ru-RU" dirty="0"/>
              <a:t> (RSV), </a:t>
            </a:r>
            <a:r>
              <a:rPr lang="ru-RU" dirty="0">
                <a:hlinkClick r:id="rId18" tooltip="Аденовирус (страницата не съществува)"/>
              </a:rPr>
              <a:t>аденовирус</a:t>
            </a:r>
            <a:r>
              <a:rPr lang="ru-RU" dirty="0"/>
              <a:t> и </a:t>
            </a:r>
            <a:r>
              <a:rPr lang="ru-RU" u="sng" dirty="0" err="1">
                <a:hlinkClick r:id="rId19" tooltip="Параинфлуенца (страницата не съществува)"/>
              </a:rPr>
              <a:t>параинфлуенца</a:t>
            </a:r>
            <a:r>
              <a:rPr lang="ru-RU" dirty="0"/>
              <a:t>.</a:t>
            </a:r>
          </a:p>
          <a:p>
            <a:r>
              <a:rPr lang="ru-RU" dirty="0" err="1"/>
              <a:t>Смесени</a:t>
            </a:r>
            <a:r>
              <a:rPr lang="ru-RU" dirty="0"/>
              <a:t> инфекции от </a:t>
            </a:r>
            <a:r>
              <a:rPr lang="ru-RU" dirty="0" err="1"/>
              <a:t>вируси</a:t>
            </a:r>
            <a:r>
              <a:rPr lang="ru-RU" dirty="0"/>
              <a:t> и бактерии </a:t>
            </a:r>
            <a:r>
              <a:rPr lang="ru-RU" dirty="0" err="1"/>
              <a:t>едновременно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се проявят при до 45% от </a:t>
            </a:r>
            <a:r>
              <a:rPr lang="ru-RU" dirty="0" err="1"/>
              <a:t>инфекциите</a:t>
            </a:r>
            <a:r>
              <a:rPr lang="ru-RU" dirty="0"/>
              <a:t> при </a:t>
            </a:r>
            <a:r>
              <a:rPr lang="ru-RU" dirty="0" err="1"/>
              <a:t>децата</a:t>
            </a:r>
            <a:r>
              <a:rPr lang="ru-RU" dirty="0"/>
              <a:t> и 15% от </a:t>
            </a:r>
            <a:r>
              <a:rPr lang="ru-RU" dirty="0" err="1"/>
              <a:t>инфекциите</a:t>
            </a:r>
            <a:r>
              <a:rPr lang="ru-RU" dirty="0"/>
              <a:t> при </a:t>
            </a:r>
            <a:r>
              <a:rPr lang="ru-RU" dirty="0" err="1"/>
              <a:t>възрастните</a:t>
            </a:r>
            <a:r>
              <a:rPr lang="ru-RU" dirty="0"/>
              <a:t>.</a:t>
            </a:r>
            <a:endParaRPr lang="ru-RU" baseline="30000" dirty="0"/>
          </a:p>
          <a:p>
            <a:r>
              <a:rPr lang="ru-RU" dirty="0"/>
              <a:t>При </a:t>
            </a:r>
            <a:r>
              <a:rPr lang="ru-RU" dirty="0" err="1"/>
              <a:t>приблизително</a:t>
            </a:r>
            <a:r>
              <a:rPr lang="ru-RU" dirty="0"/>
              <a:t> </a:t>
            </a:r>
            <a:r>
              <a:rPr lang="ru-RU" dirty="0" err="1"/>
              <a:t>половината</a:t>
            </a:r>
            <a:r>
              <a:rPr lang="ru-RU" dirty="0"/>
              <a:t> случаи на </a:t>
            </a:r>
            <a:r>
              <a:rPr lang="ru-RU" dirty="0" err="1"/>
              <a:t>заболяване</a:t>
            </a:r>
            <a:r>
              <a:rPr lang="ru-RU" dirty="0"/>
              <a:t> </a:t>
            </a:r>
            <a:r>
              <a:rPr lang="ru-RU" dirty="0" err="1"/>
              <a:t>причинителят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изолиран</a:t>
            </a:r>
            <a:r>
              <a:rPr lang="ru-RU" dirty="0"/>
              <a:t>, </a:t>
            </a:r>
            <a:r>
              <a:rPr lang="ru-RU" dirty="0" err="1"/>
              <a:t>въпреки</a:t>
            </a:r>
            <a:r>
              <a:rPr lang="ru-RU" dirty="0"/>
              <a:t> </a:t>
            </a:r>
            <a:r>
              <a:rPr lang="ru-RU" dirty="0" err="1"/>
              <a:t>внимателното</a:t>
            </a:r>
            <a:r>
              <a:rPr lang="ru-RU" dirty="0"/>
              <a:t> </a:t>
            </a:r>
            <a:r>
              <a:rPr lang="ru-RU" dirty="0" err="1"/>
              <a:t>тестване</a:t>
            </a:r>
            <a:r>
              <a:rPr lang="ru-RU" dirty="0"/>
              <a:t>- </a:t>
            </a:r>
            <a:r>
              <a:rPr lang="ru-RU" dirty="0" err="1"/>
              <a:t>идиопатична</a:t>
            </a:r>
            <a:r>
              <a:rPr lang="ru-RU" dirty="0"/>
              <a:t> пневмония.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96454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Предразполагащи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709160"/>
          </a:xfrm>
        </p:spPr>
        <p:txBody>
          <a:bodyPr>
            <a:normAutofit/>
          </a:bodyPr>
          <a:lstStyle/>
          <a:p>
            <a:r>
              <a:rPr lang="ru-RU" dirty="0" err="1"/>
              <a:t>Тютюнопушене</a:t>
            </a:r>
            <a:r>
              <a:rPr lang="ru-RU" dirty="0"/>
              <a:t>, </a:t>
            </a:r>
            <a:r>
              <a:rPr lang="ru-RU" dirty="0" err="1"/>
              <a:t>алкохолизъм</a:t>
            </a:r>
            <a:r>
              <a:rPr lang="ru-RU" dirty="0"/>
              <a:t>, </a:t>
            </a:r>
            <a:r>
              <a:rPr lang="ru-RU" dirty="0" err="1"/>
              <a:t>имунна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 </a:t>
            </a:r>
            <a:r>
              <a:rPr lang="ru-RU" dirty="0" err="1"/>
              <a:t>алкохолизъм</a:t>
            </a:r>
            <a:r>
              <a:rPr lang="ru-RU" dirty="0"/>
              <a:t>, 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обструктивна</a:t>
            </a:r>
            <a:r>
              <a:rPr lang="ru-RU" dirty="0"/>
              <a:t>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, 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 и </a:t>
            </a:r>
            <a:r>
              <a:rPr lang="ru-RU" dirty="0" err="1"/>
              <a:t>чернодробно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.</a:t>
            </a:r>
            <a:endParaRPr lang="ru-RU" baseline="30000" dirty="0"/>
          </a:p>
          <a:p>
            <a:r>
              <a:rPr lang="ru-RU" dirty="0" err="1"/>
              <a:t>Напредналата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предразполага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пневмония</a:t>
            </a:r>
            <a:endParaRPr lang="bg-BG" dirty="0"/>
          </a:p>
          <a:p>
            <a:r>
              <a:rPr lang="ru-RU" dirty="0" err="1"/>
              <a:t>Употребата</a:t>
            </a:r>
            <a:r>
              <a:rPr lang="ru-RU" dirty="0"/>
              <a:t> на </a:t>
            </a:r>
            <a:r>
              <a:rPr lang="ru-RU" dirty="0" err="1"/>
              <a:t>киселинно</a:t>
            </a:r>
            <a:r>
              <a:rPr lang="ru-RU" dirty="0"/>
              <a:t> </a:t>
            </a:r>
            <a:r>
              <a:rPr lang="ru-RU" dirty="0" err="1"/>
              <a:t>потискащи</a:t>
            </a:r>
            <a:r>
              <a:rPr lang="ru-RU" dirty="0"/>
              <a:t> лекарства, </a:t>
            </a:r>
            <a:r>
              <a:rPr lang="ru-RU" dirty="0" err="1"/>
              <a:t>като</a:t>
            </a:r>
            <a:r>
              <a:rPr lang="ru-RU" dirty="0"/>
              <a:t> </a:t>
            </a:r>
            <a:r>
              <a:rPr lang="ru-RU" dirty="0" err="1"/>
              <a:t>инхибитори</a:t>
            </a:r>
            <a:r>
              <a:rPr lang="ru-RU" dirty="0"/>
              <a:t> на </a:t>
            </a:r>
            <a:r>
              <a:rPr lang="ru-RU" dirty="0" err="1"/>
              <a:t>протонната</a:t>
            </a:r>
            <a:r>
              <a:rPr lang="ru-RU" dirty="0"/>
              <a:t> помпа или H2 </a:t>
            </a:r>
            <a:r>
              <a:rPr lang="ru-RU" dirty="0" err="1"/>
              <a:t>блокери</a:t>
            </a:r>
            <a:r>
              <a:rPr lang="ru-RU" dirty="0"/>
              <a:t> е </a:t>
            </a:r>
            <a:r>
              <a:rPr lang="ru-RU" dirty="0" err="1"/>
              <a:t>свързана</a:t>
            </a:r>
            <a:r>
              <a:rPr lang="ru-RU" dirty="0"/>
              <a:t> с увеличен риск</a:t>
            </a:r>
            <a:r>
              <a:rPr lang="ru-RU" baseline="30000" dirty="0"/>
              <a:t> </a:t>
            </a:r>
            <a:r>
              <a:rPr lang="ru-RU" dirty="0"/>
              <a:t>от пневмония. </a:t>
            </a:r>
          </a:p>
          <a:p>
            <a:r>
              <a:rPr lang="ru-RU" dirty="0"/>
              <a:t>Работа в </a:t>
            </a:r>
            <a:r>
              <a:rPr lang="ru-RU" dirty="0" err="1"/>
              <a:t>птицеферми</a:t>
            </a:r>
            <a:r>
              <a:rPr lang="ru-RU" dirty="0"/>
              <a:t>(хламидии).</a:t>
            </a:r>
          </a:p>
        </p:txBody>
      </p:sp>
    </p:spTree>
    <p:extLst>
      <p:ext uri="{BB962C8B-B14F-4D97-AF65-F5344CB8AC3E}">
        <p14:creationId xmlns:p14="http://schemas.microsoft.com/office/powerpoint/2010/main" val="205220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Пътища на инфекцията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60480"/>
          </a:xfrm>
        </p:spPr>
        <p:txBody>
          <a:bodyPr/>
          <a:lstStyle/>
          <a:p>
            <a:r>
              <a:rPr lang="bg-BG" dirty="0"/>
              <a:t>Въздушно-капков</a:t>
            </a:r>
          </a:p>
          <a:p>
            <a:r>
              <a:rPr lang="bg-BG" dirty="0"/>
              <a:t>Кръвен</a:t>
            </a:r>
          </a:p>
          <a:p>
            <a:r>
              <a:rPr lang="bg-BG" dirty="0"/>
              <a:t>Лимфогенен</a:t>
            </a:r>
          </a:p>
          <a:p>
            <a:r>
              <a:rPr lang="bg-BG" dirty="0"/>
              <a:t>По съседство</a:t>
            </a:r>
          </a:p>
        </p:txBody>
      </p:sp>
    </p:spTree>
    <p:extLst>
      <p:ext uri="{BB962C8B-B14F-4D97-AF65-F5344CB8AC3E}">
        <p14:creationId xmlns:p14="http://schemas.microsoft.com/office/powerpoint/2010/main" val="1399237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82320" y="-315416"/>
            <a:ext cx="8229600" cy="1143000"/>
          </a:xfrm>
        </p:spPr>
        <p:txBody>
          <a:bodyPr/>
          <a:lstStyle/>
          <a:p>
            <a:r>
              <a:rPr lang="bg-BG" dirty="0"/>
              <a:t>Патогенеза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836712"/>
            <a:ext cx="4320480" cy="4536504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179512" y="587727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Пневмонията</a:t>
            </a:r>
            <a:r>
              <a:rPr lang="ru-RU" dirty="0"/>
              <a:t> </a:t>
            </a:r>
            <a:r>
              <a:rPr lang="ru-RU" dirty="0" err="1"/>
              <a:t>изпълва</a:t>
            </a:r>
            <a:r>
              <a:rPr lang="ru-RU" dirty="0"/>
              <a:t> </a:t>
            </a:r>
            <a:r>
              <a:rPr lang="ru-RU" dirty="0" err="1"/>
              <a:t>алвеолите</a:t>
            </a:r>
            <a:r>
              <a:rPr lang="ru-RU" dirty="0"/>
              <a:t> 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с </a:t>
            </a:r>
            <a:r>
              <a:rPr lang="ru-RU" dirty="0" err="1"/>
              <a:t>течност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пречи</a:t>
            </a:r>
            <a:r>
              <a:rPr lang="ru-RU" dirty="0"/>
              <a:t> на </a:t>
            </a:r>
            <a:r>
              <a:rPr lang="ru-RU" dirty="0" err="1"/>
              <a:t>достъпа</a:t>
            </a:r>
            <a:r>
              <a:rPr lang="ru-RU" dirty="0"/>
              <a:t> на кислород- </a:t>
            </a:r>
            <a:r>
              <a:rPr lang="ru-RU" dirty="0" err="1"/>
              <a:t>развива</a:t>
            </a:r>
            <a:r>
              <a:rPr lang="ru-RU" dirty="0"/>
              <a:t> се ДН.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48254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709160"/>
          </a:xfrm>
        </p:spPr>
        <p:txBody>
          <a:bodyPr/>
          <a:lstStyle/>
          <a:p>
            <a:r>
              <a:rPr lang="ru-RU" dirty="0"/>
              <a:t> влажна или суха </a:t>
            </a:r>
            <a:r>
              <a:rPr lang="ru-RU" dirty="0" err="1"/>
              <a:t>кашлица</a:t>
            </a:r>
            <a:r>
              <a:rPr lang="ru-RU" dirty="0"/>
              <a:t>, </a:t>
            </a:r>
          </a:p>
          <a:p>
            <a:r>
              <a:rPr lang="ru-RU" dirty="0"/>
              <a:t>температура, </a:t>
            </a:r>
            <a:r>
              <a:rPr lang="ru-RU" dirty="0" err="1"/>
              <a:t>придружена</a:t>
            </a:r>
            <a:r>
              <a:rPr lang="ru-RU" dirty="0"/>
              <a:t> от </a:t>
            </a:r>
            <a:r>
              <a:rPr lang="ru-RU" dirty="0" err="1"/>
              <a:t>втрисане</a:t>
            </a:r>
            <a:r>
              <a:rPr lang="ru-RU" dirty="0"/>
              <a:t>,</a:t>
            </a:r>
          </a:p>
          <a:p>
            <a:r>
              <a:rPr lang="ru-RU" dirty="0" err="1"/>
              <a:t>недостиг</a:t>
            </a:r>
            <a:r>
              <a:rPr lang="ru-RU" dirty="0"/>
              <a:t> на </a:t>
            </a:r>
            <a:r>
              <a:rPr lang="ru-RU" dirty="0" err="1"/>
              <a:t>въздух</a:t>
            </a:r>
            <a:r>
              <a:rPr lang="ru-RU" dirty="0"/>
              <a:t>, </a:t>
            </a:r>
          </a:p>
          <a:p>
            <a:r>
              <a:rPr lang="ru-RU" dirty="0"/>
              <a:t>остра или </a:t>
            </a:r>
            <a:r>
              <a:rPr lang="ru-RU" dirty="0" err="1"/>
              <a:t>пронизваща</a:t>
            </a:r>
            <a:r>
              <a:rPr lang="ru-RU" dirty="0"/>
              <a:t> </a:t>
            </a:r>
            <a:r>
              <a:rPr lang="ru-RU" dirty="0" err="1"/>
              <a:t>болка</a:t>
            </a:r>
            <a:r>
              <a:rPr lang="ru-RU" dirty="0"/>
              <a:t> в </a:t>
            </a:r>
            <a:r>
              <a:rPr lang="ru-RU" dirty="0" err="1"/>
              <a:t>гърдите</a:t>
            </a:r>
            <a:r>
              <a:rPr lang="ru-RU" dirty="0"/>
              <a:t> при </a:t>
            </a:r>
            <a:r>
              <a:rPr lang="ru-RU" dirty="0" err="1"/>
              <a:t>дълбоко</a:t>
            </a:r>
            <a:r>
              <a:rPr lang="ru-RU" dirty="0"/>
              <a:t> </a:t>
            </a:r>
            <a:r>
              <a:rPr lang="ru-RU" dirty="0" err="1"/>
              <a:t>поемане</a:t>
            </a:r>
            <a:r>
              <a:rPr lang="ru-RU" dirty="0"/>
              <a:t> на </a:t>
            </a:r>
            <a:r>
              <a:rPr lang="ru-RU" dirty="0" err="1"/>
              <a:t>въздух</a:t>
            </a:r>
            <a:endParaRPr lang="ru-RU" dirty="0"/>
          </a:p>
          <a:p>
            <a:r>
              <a:rPr lang="ru-RU" dirty="0" err="1"/>
              <a:t>повишена</a:t>
            </a:r>
            <a:r>
              <a:rPr lang="ru-RU" dirty="0"/>
              <a:t> </a:t>
            </a:r>
            <a:r>
              <a:rPr lang="ru-RU" dirty="0" err="1"/>
              <a:t>дихателна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endParaRPr lang="ru-RU" dirty="0"/>
          </a:p>
          <a:p>
            <a:r>
              <a:rPr lang="ru-RU" dirty="0" err="1"/>
              <a:t>ставно-мускулен</a:t>
            </a:r>
            <a:r>
              <a:rPr lang="ru-RU" dirty="0"/>
              <a:t> синдром</a:t>
            </a:r>
            <a:endParaRPr lang="ru-RU" baseline="30000" dirty="0"/>
          </a:p>
          <a:p>
            <a:r>
              <a:rPr lang="ru-RU" dirty="0"/>
              <a:t>при </a:t>
            </a:r>
            <a:r>
              <a:rPr lang="ru-RU" dirty="0" err="1"/>
              <a:t>тежко</a:t>
            </a:r>
            <a:r>
              <a:rPr lang="ru-RU" dirty="0"/>
              <a:t> </a:t>
            </a:r>
            <a:r>
              <a:rPr lang="ru-RU" dirty="0" err="1"/>
              <a:t>протичане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помраченото</a:t>
            </a:r>
            <a:r>
              <a:rPr lang="ru-RU" dirty="0"/>
              <a:t> </a:t>
            </a:r>
            <a:r>
              <a:rPr lang="ru-RU" dirty="0" err="1"/>
              <a:t>съзнание</a:t>
            </a:r>
            <a:r>
              <a:rPr lang="ru-RU" dirty="0"/>
              <a:t>, цианоза, </a:t>
            </a:r>
            <a:r>
              <a:rPr lang="ru-RU" dirty="0" err="1"/>
              <a:t>конвулсии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99231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Клиника</a:t>
            </a:r>
          </a:p>
          <a:p>
            <a:r>
              <a:rPr lang="bg-BG" dirty="0"/>
              <a:t>Физикален преглед- диспнея, тахипнея, цианоза, изоставане на гр.половина в дишането, скъсен перкуторен тон, бронхиално дишане с влажни и/или сухи хрипове, хипотония, тахикардия</a:t>
            </a:r>
          </a:p>
          <a:p>
            <a:r>
              <a:rPr lang="bg-BG" dirty="0"/>
              <a:t>ПКК-↑Лев с олевяване, ↑СУЕ, ↑</a:t>
            </a:r>
            <a:r>
              <a:rPr lang="en-US" dirty="0"/>
              <a:t>CRP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07914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bg-BG" dirty="0"/>
              <a:t>Рентгенова диагностика</a:t>
            </a: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50" y="836712"/>
            <a:ext cx="3096344" cy="2664296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28" y="764704"/>
            <a:ext cx="3456384" cy="2736304"/>
          </a:xfr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88" y="4173191"/>
            <a:ext cx="3096344" cy="2160240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583950" y="346029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Интерстициална (вирусна)</a:t>
            </a: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4903440" y="3464903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Лобуларна (бронхопневмония)</a:t>
            </a: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848824" y="630932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Лобарна пневмония</a:t>
            </a:r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440" y="4173191"/>
            <a:ext cx="2836912" cy="2136129"/>
          </a:xfrm>
          <a:prstGeom prst="rect">
            <a:avLst/>
          </a:prstGeom>
        </p:spPr>
      </p:pic>
      <p:sp>
        <p:nvSpPr>
          <p:cNvPr id="14" name="Текстово поле 13"/>
          <p:cNvSpPr txBox="1"/>
          <p:nvPr/>
        </p:nvSpPr>
        <p:spPr>
          <a:xfrm>
            <a:off x="5191472" y="6392111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КАТ</a:t>
            </a:r>
          </a:p>
        </p:txBody>
      </p:sp>
    </p:spTree>
    <p:extLst>
      <p:ext uri="{BB962C8B-B14F-4D97-AF65-F5344CB8AC3E}">
        <p14:creationId xmlns:p14="http://schemas.microsoft.com/office/powerpoint/2010/main" val="1759550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Микробилогия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384376"/>
          </a:xfrm>
        </p:spPr>
        <p:txBody>
          <a:bodyPr/>
          <a:lstStyle/>
          <a:p>
            <a:r>
              <a:rPr lang="bg-BG" dirty="0"/>
              <a:t>Храчка</a:t>
            </a:r>
          </a:p>
          <a:p>
            <a:r>
              <a:rPr lang="bg-BG" dirty="0"/>
              <a:t>Хемокултура</a:t>
            </a:r>
          </a:p>
          <a:p>
            <a:r>
              <a:rPr lang="bg-BG" dirty="0"/>
              <a:t>Вирусологични проби и др.</a:t>
            </a:r>
          </a:p>
        </p:txBody>
      </p:sp>
    </p:spTree>
    <p:extLst>
      <p:ext uri="{BB962C8B-B14F-4D97-AF65-F5344CB8AC3E}">
        <p14:creationId xmlns:p14="http://schemas.microsoft.com/office/powerpoint/2010/main" val="3079219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Диференциална 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обструктивна</a:t>
            </a:r>
            <a:r>
              <a:rPr lang="ru-RU" dirty="0"/>
              <a:t>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(ХОББ), </a:t>
            </a:r>
          </a:p>
          <a:p>
            <a:r>
              <a:rPr lang="ru-RU" dirty="0" err="1"/>
              <a:t>бронхиална</a:t>
            </a:r>
            <a:r>
              <a:rPr lang="ru-RU" dirty="0"/>
              <a:t> астма,  </a:t>
            </a:r>
          </a:p>
          <a:p>
            <a:r>
              <a:rPr lang="ru-RU" dirty="0" err="1"/>
              <a:t>бронхиектазна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, </a:t>
            </a:r>
          </a:p>
          <a:p>
            <a:r>
              <a:rPr lang="ru-RU" dirty="0" err="1"/>
              <a:t>белодробен</a:t>
            </a:r>
            <a:r>
              <a:rPr lang="ru-RU" dirty="0"/>
              <a:t> карцином,  </a:t>
            </a:r>
          </a:p>
          <a:p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емболия</a:t>
            </a:r>
            <a:r>
              <a:rPr lang="ru-RU" dirty="0"/>
              <a:t>,</a:t>
            </a:r>
          </a:p>
          <a:p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20131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Антипиретици</a:t>
            </a:r>
          </a:p>
          <a:p>
            <a:r>
              <a:rPr lang="bg-BG" dirty="0"/>
              <a:t>Секретолитици</a:t>
            </a:r>
          </a:p>
          <a:p>
            <a:r>
              <a:rPr lang="bg-BG" dirty="0"/>
              <a:t>Бронходилататори</a:t>
            </a:r>
          </a:p>
          <a:p>
            <a:r>
              <a:rPr lang="bg-BG" dirty="0"/>
              <a:t>АБ-при бактериална пневомия</a:t>
            </a:r>
          </a:p>
          <a:p>
            <a:r>
              <a:rPr lang="bg-BG" dirty="0"/>
              <a:t>Противовирусни- Тамифлу, Реленца и др.</a:t>
            </a:r>
          </a:p>
        </p:txBody>
      </p:sp>
    </p:spTree>
    <p:extLst>
      <p:ext uri="{BB962C8B-B14F-4D97-AF65-F5344CB8AC3E}">
        <p14:creationId xmlns:p14="http://schemas.microsoft.com/office/powerpoint/2010/main" val="3374064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Прогноза: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709160"/>
          </a:xfrm>
        </p:spPr>
        <p:txBody>
          <a:bodyPr/>
          <a:lstStyle/>
          <a:p>
            <a:r>
              <a:rPr lang="ru-RU" dirty="0"/>
              <a:t>При лечение </a:t>
            </a:r>
            <a:r>
              <a:rPr lang="ru-RU" dirty="0" err="1"/>
              <a:t>повечето</a:t>
            </a:r>
            <a:r>
              <a:rPr lang="ru-RU" dirty="0"/>
              <a:t> </a:t>
            </a:r>
            <a:r>
              <a:rPr lang="ru-RU" dirty="0" err="1"/>
              <a:t>типове</a:t>
            </a:r>
            <a:r>
              <a:rPr lang="ru-RU" dirty="0"/>
              <a:t> </a:t>
            </a:r>
            <a:r>
              <a:rPr lang="ru-RU" dirty="0" err="1"/>
              <a:t>бактериална</a:t>
            </a:r>
            <a:r>
              <a:rPr lang="ru-RU" dirty="0"/>
              <a:t> пневмония се </a:t>
            </a:r>
            <a:r>
              <a:rPr lang="ru-RU" dirty="0" err="1"/>
              <a:t>стабилизират</a:t>
            </a:r>
            <a:r>
              <a:rPr lang="ru-RU" dirty="0"/>
              <a:t> в </a:t>
            </a:r>
            <a:r>
              <a:rPr lang="ru-RU" dirty="0" err="1"/>
              <a:t>рамките</a:t>
            </a:r>
            <a:r>
              <a:rPr lang="ru-RU" dirty="0"/>
              <a:t> на 3 - 6 дни.</a:t>
            </a:r>
          </a:p>
          <a:p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необходими</a:t>
            </a:r>
            <a:r>
              <a:rPr lang="ru-RU" dirty="0"/>
              <a:t>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седмици</a:t>
            </a:r>
            <a:r>
              <a:rPr lang="ru-RU" dirty="0"/>
              <a:t>,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симптомите</a:t>
            </a:r>
            <a:r>
              <a:rPr lang="ru-RU" dirty="0"/>
              <a:t> да отшумят </a:t>
            </a:r>
            <a:r>
              <a:rPr lang="ru-RU" dirty="0" err="1"/>
              <a:t>напълно</a:t>
            </a:r>
            <a:r>
              <a:rPr lang="ru-RU" dirty="0"/>
              <a:t>.</a:t>
            </a:r>
          </a:p>
          <a:p>
            <a:r>
              <a:rPr lang="ru-RU" dirty="0" err="1"/>
              <a:t>Рентгеновите</a:t>
            </a:r>
            <a:r>
              <a:rPr lang="ru-RU" dirty="0"/>
              <a:t> находки се </a:t>
            </a:r>
            <a:r>
              <a:rPr lang="ru-RU" dirty="0" err="1"/>
              <a:t>нормализират</a:t>
            </a:r>
            <a:r>
              <a:rPr lang="ru-RU" dirty="0"/>
              <a:t> в </a:t>
            </a:r>
            <a:r>
              <a:rPr lang="ru-RU" dirty="0" err="1"/>
              <a:t>рамките</a:t>
            </a:r>
            <a:r>
              <a:rPr lang="ru-RU" dirty="0"/>
              <a:t> на </a:t>
            </a:r>
            <a:r>
              <a:rPr lang="ru-RU" dirty="0" err="1"/>
              <a:t>четири</a:t>
            </a:r>
            <a:r>
              <a:rPr lang="ru-RU" dirty="0"/>
              <a:t> </a:t>
            </a:r>
            <a:r>
              <a:rPr lang="ru-RU" dirty="0" err="1"/>
              <a:t>седмици</a:t>
            </a:r>
            <a:endParaRPr lang="ru-RU" dirty="0"/>
          </a:p>
          <a:p>
            <a:r>
              <a:rPr lang="ru-RU" dirty="0" err="1"/>
              <a:t>Смъртността</a:t>
            </a:r>
            <a:r>
              <a:rPr lang="ru-RU" dirty="0"/>
              <a:t> е </a:t>
            </a:r>
            <a:r>
              <a:rPr lang="ru-RU" dirty="0" err="1"/>
              <a:t>ниска</a:t>
            </a:r>
            <a:r>
              <a:rPr lang="ru-RU" dirty="0"/>
              <a:t> (</a:t>
            </a:r>
            <a:r>
              <a:rPr lang="ru-RU" dirty="0" err="1"/>
              <a:t>по-малко</a:t>
            </a:r>
            <a:r>
              <a:rPr lang="ru-RU" dirty="0"/>
              <a:t> от 1%)</a:t>
            </a:r>
          </a:p>
          <a:p>
            <a:r>
              <a:rPr lang="ru-RU" dirty="0"/>
              <a:t>Риск при </a:t>
            </a:r>
            <a:r>
              <a:rPr lang="ru-RU" dirty="0" err="1"/>
              <a:t>възрастни</a:t>
            </a:r>
            <a:r>
              <a:rPr lang="ru-RU" dirty="0"/>
              <a:t> и </a:t>
            </a:r>
            <a:r>
              <a:rPr lang="ru-RU" dirty="0" err="1"/>
              <a:t>хронично</a:t>
            </a:r>
            <a:r>
              <a:rPr lang="ru-RU" dirty="0"/>
              <a:t> </a:t>
            </a:r>
            <a:r>
              <a:rPr lang="ru-RU" dirty="0" err="1"/>
              <a:t>болни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09616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Усложнения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532655"/>
          </a:xfrm>
        </p:spPr>
        <p:txBody>
          <a:bodyPr/>
          <a:lstStyle/>
          <a:p>
            <a:r>
              <a:rPr lang="bg-BG" dirty="0"/>
              <a:t>Плеврален излив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604664"/>
          </a:xfrm>
        </p:spPr>
        <p:txBody>
          <a:bodyPr/>
          <a:lstStyle/>
          <a:p>
            <a:r>
              <a:rPr lang="bg-BG" dirty="0"/>
              <a:t>Абсцес, емпием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348880"/>
            <a:ext cx="3024336" cy="237626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348880"/>
            <a:ext cx="4812724" cy="2376264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251520" y="5301208"/>
            <a:ext cx="56166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bg-BG" sz="2800" dirty="0"/>
              <a:t>Дихателна недостатъчност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bg-BG" sz="2800" dirty="0"/>
              <a:t>Сепсис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bg-BG" sz="2800" dirty="0"/>
              <a:t>БТЕ</a:t>
            </a:r>
          </a:p>
        </p:txBody>
      </p:sp>
    </p:spTree>
    <p:extLst>
      <p:ext uri="{BB962C8B-B14F-4D97-AF65-F5344CB8AC3E}">
        <p14:creationId xmlns:p14="http://schemas.microsoft.com/office/powerpoint/2010/main" val="3037630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Връх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1661</TotalTime>
  <Words>663</Words>
  <Application>Microsoft Office PowerPoint</Application>
  <PresentationFormat>Презентация на цял екран (4:3)</PresentationFormat>
  <Paragraphs>76</Paragraphs>
  <Slides>15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23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Връх</vt:lpstr>
      <vt:lpstr>Пневмонии</vt:lpstr>
      <vt:lpstr>Определние</vt:lpstr>
      <vt:lpstr>Епидемиология </vt:lpstr>
      <vt:lpstr>Етиология</vt:lpstr>
      <vt:lpstr>Предразполагащи фактори </vt:lpstr>
      <vt:lpstr>Пътища на инфекцията</vt:lpstr>
      <vt:lpstr>Патогенеза</vt:lpstr>
      <vt:lpstr>Клиника</vt:lpstr>
      <vt:lpstr>Диагноза</vt:lpstr>
      <vt:lpstr>Рентгенова диагностика</vt:lpstr>
      <vt:lpstr>Микробилогия</vt:lpstr>
      <vt:lpstr>Диференциална диагноза</vt:lpstr>
      <vt:lpstr>Лечение</vt:lpstr>
      <vt:lpstr>Прогноза:</vt:lpstr>
      <vt:lpstr>Усложнения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63</cp:revision>
  <dcterms:created xsi:type="dcterms:W3CDTF">2016-08-07T14:16:13Z</dcterms:created>
  <dcterms:modified xsi:type="dcterms:W3CDTF">2023-03-01T09:51:42Z</dcterms:modified>
</cp:coreProperties>
</file>