
<file path=[Content_Types].xml><?xml version="1.0" encoding="utf-8"?>
<Types xmlns="http://schemas.openxmlformats.org/package/2006/content-types">
  <Default Extension="bin" ContentType="application/vnd.openxmlformats-officedocument.oleObject"/>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50" r:id="rId2"/>
  </p:sldMasterIdLst>
  <p:notesMasterIdLst>
    <p:notesMasterId r:id="rId50"/>
  </p:notesMasterIdLst>
  <p:sldIdLst>
    <p:sldId id="256" r:id="rId3"/>
    <p:sldId id="260" r:id="rId4"/>
    <p:sldId id="262" r:id="rId5"/>
    <p:sldId id="263" r:id="rId6"/>
    <p:sldId id="270" r:id="rId7"/>
    <p:sldId id="321" r:id="rId8"/>
    <p:sldId id="267" r:id="rId9"/>
    <p:sldId id="268" r:id="rId10"/>
    <p:sldId id="269" r:id="rId11"/>
    <p:sldId id="271" r:id="rId12"/>
    <p:sldId id="272" r:id="rId13"/>
    <p:sldId id="274" r:id="rId14"/>
    <p:sldId id="275" r:id="rId15"/>
    <p:sldId id="273" r:id="rId16"/>
    <p:sldId id="276" r:id="rId17"/>
    <p:sldId id="277" r:id="rId18"/>
    <p:sldId id="278" r:id="rId19"/>
    <p:sldId id="279" r:id="rId20"/>
    <p:sldId id="280" r:id="rId21"/>
    <p:sldId id="282" r:id="rId22"/>
    <p:sldId id="283" r:id="rId23"/>
    <p:sldId id="284" r:id="rId24"/>
    <p:sldId id="285" r:id="rId25"/>
    <p:sldId id="286" r:id="rId26"/>
    <p:sldId id="287" r:id="rId27"/>
    <p:sldId id="288" r:id="rId28"/>
    <p:sldId id="289" r:id="rId29"/>
    <p:sldId id="290" r:id="rId30"/>
    <p:sldId id="291" r:id="rId31"/>
    <p:sldId id="292" r:id="rId32"/>
    <p:sldId id="293" r:id="rId33"/>
    <p:sldId id="294" r:id="rId34"/>
    <p:sldId id="295" r:id="rId35"/>
    <p:sldId id="296" r:id="rId36"/>
    <p:sldId id="297" r:id="rId37"/>
    <p:sldId id="298" r:id="rId38"/>
    <p:sldId id="299" r:id="rId39"/>
    <p:sldId id="300" r:id="rId40"/>
    <p:sldId id="301" r:id="rId41"/>
    <p:sldId id="302" r:id="rId42"/>
    <p:sldId id="303" r:id="rId43"/>
    <p:sldId id="304" r:id="rId44"/>
    <p:sldId id="305" r:id="rId45"/>
    <p:sldId id="306" r:id="rId46"/>
    <p:sldId id="307" r:id="rId47"/>
    <p:sldId id="313" r:id="rId48"/>
    <p:sldId id="318" r:id="rId49"/>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00" autoAdjust="0"/>
    <p:restoredTop sz="85532" autoAdjust="0"/>
  </p:normalViewPr>
  <p:slideViewPr>
    <p:cSldViewPr>
      <p:cViewPr varScale="1">
        <p:scale>
          <a:sx n="98" d="100"/>
          <a:sy n="98" d="100"/>
        </p:scale>
        <p:origin x="1962" y="7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notesMaster" Target="notesMasters/notesMaster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theme" Target="theme/theme1.xml"/><Relationship Id="rId5" Type="http://schemas.openxmlformats.org/officeDocument/2006/relationships/slide" Target="slides/slide3.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8" Type="http://schemas.openxmlformats.org/officeDocument/2006/relationships/slide" Target="slides/slide6.xml"/><Relationship Id="rId51" Type="http://schemas.openxmlformats.org/officeDocument/2006/relationships/presProps" Target="presProp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9938"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US" altLang="bg-BG"/>
          </a:p>
        </p:txBody>
      </p:sp>
      <p:sp>
        <p:nvSpPr>
          <p:cNvPr id="39939"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US" altLang="bg-BG"/>
          </a:p>
        </p:txBody>
      </p:sp>
      <p:sp>
        <p:nvSpPr>
          <p:cNvPr id="39940"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39941"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bg-BG"/>
              <a:t>Click to edit Master text styles</a:t>
            </a:r>
          </a:p>
          <a:p>
            <a:pPr lvl="1"/>
            <a:r>
              <a:rPr lang="en-US" altLang="bg-BG"/>
              <a:t>Second level</a:t>
            </a:r>
          </a:p>
          <a:p>
            <a:pPr lvl="2"/>
            <a:r>
              <a:rPr lang="en-US" altLang="bg-BG"/>
              <a:t>Third level</a:t>
            </a:r>
          </a:p>
          <a:p>
            <a:pPr lvl="3"/>
            <a:r>
              <a:rPr lang="en-US" altLang="bg-BG"/>
              <a:t>Fourth level</a:t>
            </a:r>
          </a:p>
          <a:p>
            <a:pPr lvl="4"/>
            <a:r>
              <a:rPr lang="en-US" altLang="bg-BG"/>
              <a:t>Fifth level</a:t>
            </a:r>
          </a:p>
        </p:txBody>
      </p:sp>
      <p:sp>
        <p:nvSpPr>
          <p:cNvPr id="39942"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US" altLang="bg-BG"/>
          </a:p>
        </p:txBody>
      </p:sp>
      <p:sp>
        <p:nvSpPr>
          <p:cNvPr id="39943"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C377112-10ED-4EAF-B604-AF53740E0DB5}" type="slidenum">
              <a:rPr lang="en-US" altLang="bg-BG"/>
              <a:pPr/>
              <a:t>‹#›</a:t>
            </a:fld>
            <a:endParaRPr lang="en-US" altLang="bg-BG"/>
          </a:p>
        </p:txBody>
      </p:sp>
    </p:spTree>
    <p:extLst>
      <p:ext uri="{BB962C8B-B14F-4D97-AF65-F5344CB8AC3E}">
        <p14:creationId xmlns:p14="http://schemas.microsoft.com/office/powerpoint/2010/main" val="3957487965"/>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Image Placeholder 1"/>
          <p:cNvSpPr>
            <a:spLocks noGrp="1" noRot="1" noChangeAspect="1" noTextEdit="1"/>
          </p:cNvSpPr>
          <p:nvPr>
            <p:ph type="sldImg"/>
          </p:nvPr>
        </p:nvSpPr>
        <p:spPr>
          <a:ln/>
        </p:spPr>
      </p:sp>
      <p:sp>
        <p:nvSpPr>
          <p:cNvPr id="62467"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a:lstStyle/>
          <a:p>
            <a:endParaRPr lang="bg-BG" altLang="bg-BG"/>
          </a:p>
        </p:txBody>
      </p:sp>
      <p:sp>
        <p:nvSpPr>
          <p:cNvPr id="62468" name="Slide Number Placeholder 3"/>
          <p:cNvSpPr>
            <a:spLocks noGrp="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lstStyle>
            <a:lvl1pPr eaLnBrk="0" hangingPunct="0">
              <a:defRPr>
                <a:solidFill>
                  <a:schemeClr val="tx1"/>
                </a:solidFill>
                <a:latin typeface="Garamond" pitchFamily="18" charset="0"/>
              </a:defRPr>
            </a:lvl1pPr>
            <a:lvl2pPr marL="742950" indent="-285750" eaLnBrk="0" hangingPunct="0">
              <a:defRPr>
                <a:solidFill>
                  <a:schemeClr val="tx1"/>
                </a:solidFill>
                <a:latin typeface="Garamond" pitchFamily="18" charset="0"/>
              </a:defRPr>
            </a:lvl2pPr>
            <a:lvl3pPr marL="1143000" indent="-228600" eaLnBrk="0" hangingPunct="0">
              <a:defRPr>
                <a:solidFill>
                  <a:schemeClr val="tx1"/>
                </a:solidFill>
                <a:latin typeface="Garamond" pitchFamily="18" charset="0"/>
              </a:defRPr>
            </a:lvl3pPr>
            <a:lvl4pPr marL="1600200" indent="-228600" eaLnBrk="0" hangingPunct="0">
              <a:defRPr>
                <a:solidFill>
                  <a:schemeClr val="tx1"/>
                </a:solidFill>
                <a:latin typeface="Garamond" pitchFamily="18" charset="0"/>
              </a:defRPr>
            </a:lvl4pPr>
            <a:lvl5pPr marL="2057400" indent="-228600" eaLnBrk="0" hangingPunct="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fld id="{DAA25C67-F0FB-4A3B-B1D7-7F6A75351636}" type="slidenum">
              <a:rPr lang="en-US" altLang="bg-BG" smtClean="0">
                <a:latin typeface="Times New Roman" pitchFamily="18" charset="0"/>
              </a:rPr>
              <a:pPr/>
              <a:t>2</a:t>
            </a:fld>
            <a:endParaRPr lang="en-US" altLang="bg-BG">
              <a:latin typeface="Times New Roman" pitchFamily="18" charset="0"/>
            </a:endParaRPr>
          </a:p>
        </p:txBody>
      </p:sp>
    </p:spTree>
    <p:extLst>
      <p:ext uri="{BB962C8B-B14F-4D97-AF65-F5344CB8AC3E}">
        <p14:creationId xmlns:p14="http://schemas.microsoft.com/office/powerpoint/2010/main" val="7938566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p:cNvSpPr>
            <a:spLocks noGrp="1" noRot="1" noChangeAspect="1" noTextEdit="1"/>
          </p:cNvSpPr>
          <p:nvPr>
            <p:ph type="sldImg"/>
          </p:nvPr>
        </p:nvSpPr>
        <p:spPr>
          <a:ln/>
        </p:spPr>
      </p:sp>
      <p:sp>
        <p:nvSpPr>
          <p:cNvPr id="63491"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a:lstStyle/>
          <a:p>
            <a:pPr algn="just" eaLnBrk="1" hangingPunct="1"/>
            <a:r>
              <a:rPr lang="bg-BG" altLang="bg-BG" dirty="0"/>
              <a:t>Алгоритъмът за разширено </a:t>
            </a:r>
            <a:r>
              <a:rPr lang="en-US" altLang="bg-BG" dirty="0"/>
              <a:t>(</a:t>
            </a:r>
            <a:r>
              <a:rPr lang="bg-BG" altLang="bg-BG" dirty="0"/>
              <a:t>целенасочено)</a:t>
            </a:r>
            <a:r>
              <a:rPr lang="bg-BG" altLang="bg-BG" baseline="0" dirty="0"/>
              <a:t> </a:t>
            </a:r>
            <a:r>
              <a:rPr lang="bg-BG" altLang="bg-BG" dirty="0"/>
              <a:t>поддържане на живота е представен на основание на Правилата на Европейския съвет по ресусцитация от 20</a:t>
            </a:r>
            <a:r>
              <a:rPr lang="en-US" altLang="bg-BG" dirty="0"/>
              <a:t>1</a:t>
            </a:r>
            <a:r>
              <a:rPr lang="bg-BG" altLang="bg-BG" dirty="0"/>
              <a:t>5 година. </a:t>
            </a:r>
          </a:p>
        </p:txBody>
      </p:sp>
      <p:sp>
        <p:nvSpPr>
          <p:cNvPr id="63492" name="Slide Number Placeholder 3"/>
          <p:cNvSpPr>
            <a:spLocks noGrp="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lstStyle>
            <a:lvl1pPr eaLnBrk="0" hangingPunct="0">
              <a:defRPr>
                <a:solidFill>
                  <a:schemeClr val="tx1"/>
                </a:solidFill>
                <a:latin typeface="Garamond" pitchFamily="18" charset="0"/>
              </a:defRPr>
            </a:lvl1pPr>
            <a:lvl2pPr marL="742950" indent="-285750" eaLnBrk="0" hangingPunct="0">
              <a:defRPr>
                <a:solidFill>
                  <a:schemeClr val="tx1"/>
                </a:solidFill>
                <a:latin typeface="Garamond" pitchFamily="18" charset="0"/>
              </a:defRPr>
            </a:lvl2pPr>
            <a:lvl3pPr marL="1143000" indent="-228600" eaLnBrk="0" hangingPunct="0">
              <a:defRPr>
                <a:solidFill>
                  <a:schemeClr val="tx1"/>
                </a:solidFill>
                <a:latin typeface="Garamond" pitchFamily="18" charset="0"/>
              </a:defRPr>
            </a:lvl3pPr>
            <a:lvl4pPr marL="1600200" indent="-228600" eaLnBrk="0" hangingPunct="0">
              <a:defRPr>
                <a:solidFill>
                  <a:schemeClr val="tx1"/>
                </a:solidFill>
                <a:latin typeface="Garamond" pitchFamily="18" charset="0"/>
              </a:defRPr>
            </a:lvl4pPr>
            <a:lvl5pPr marL="2057400" indent="-228600" eaLnBrk="0" hangingPunct="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fld id="{C6FB5961-A30D-41D4-A972-9437A0A79BE5}" type="slidenum">
              <a:rPr lang="en-US" altLang="bg-BG" smtClean="0">
                <a:latin typeface="Times New Roman" pitchFamily="18" charset="0"/>
              </a:rPr>
              <a:pPr/>
              <a:t>3</a:t>
            </a:fld>
            <a:endParaRPr lang="en-US" altLang="bg-BG">
              <a:latin typeface="Times New Roman" pitchFamily="18" charset="0"/>
            </a:endParaRPr>
          </a:p>
        </p:txBody>
      </p:sp>
    </p:spTree>
    <p:extLst>
      <p:ext uri="{BB962C8B-B14F-4D97-AF65-F5344CB8AC3E}">
        <p14:creationId xmlns:p14="http://schemas.microsoft.com/office/powerpoint/2010/main" val="41565670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lstStyle>
            <a:lvl1pPr eaLnBrk="0" hangingPunct="0">
              <a:defRPr>
                <a:solidFill>
                  <a:schemeClr val="tx1"/>
                </a:solidFill>
                <a:latin typeface="Garamond" pitchFamily="18" charset="0"/>
              </a:defRPr>
            </a:lvl1pPr>
            <a:lvl2pPr marL="742950" indent="-285750" eaLnBrk="0" hangingPunct="0">
              <a:defRPr>
                <a:solidFill>
                  <a:schemeClr val="tx1"/>
                </a:solidFill>
                <a:latin typeface="Garamond" pitchFamily="18" charset="0"/>
              </a:defRPr>
            </a:lvl2pPr>
            <a:lvl3pPr marL="1143000" indent="-228600" eaLnBrk="0" hangingPunct="0">
              <a:defRPr>
                <a:solidFill>
                  <a:schemeClr val="tx1"/>
                </a:solidFill>
                <a:latin typeface="Garamond" pitchFamily="18" charset="0"/>
              </a:defRPr>
            </a:lvl3pPr>
            <a:lvl4pPr marL="1600200" indent="-228600" eaLnBrk="0" hangingPunct="0">
              <a:defRPr>
                <a:solidFill>
                  <a:schemeClr val="tx1"/>
                </a:solidFill>
                <a:latin typeface="Garamond" pitchFamily="18" charset="0"/>
              </a:defRPr>
            </a:lvl4pPr>
            <a:lvl5pPr marL="2057400" indent="-228600" eaLnBrk="0" hangingPunct="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fld id="{018E83C3-9250-456D-A542-AB4DD16627B8}" type="slidenum">
              <a:rPr lang="en-US" altLang="bg-BG" smtClean="0">
                <a:latin typeface="Times New Roman" pitchFamily="18" charset="0"/>
              </a:rPr>
              <a:pPr/>
              <a:t>4</a:t>
            </a:fld>
            <a:endParaRPr lang="en-US" altLang="bg-BG">
              <a:latin typeface="Times New Roman" pitchFamily="18" charset="0"/>
            </a:endParaRPr>
          </a:p>
        </p:txBody>
      </p:sp>
      <p:sp>
        <p:nvSpPr>
          <p:cNvPr id="64515" name="Rectangle 2"/>
          <p:cNvSpPr>
            <a:spLocks noGrp="1" noRot="1" noChangeAspect="1" noChangeArrowheads="1" noTextEdit="1"/>
          </p:cNvSpPr>
          <p:nvPr>
            <p:ph type="sldImg"/>
          </p:nvPr>
        </p:nvSpPr>
        <p:spPr>
          <a:ln/>
        </p:spPr>
      </p:sp>
      <p:sp>
        <p:nvSpPr>
          <p:cNvPr id="6451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a:lstStyle/>
          <a:p>
            <a:pPr algn="just" eaLnBrk="1" hangingPunct="1"/>
            <a:r>
              <a:rPr lang="bg-BG" altLang="bg-BG" dirty="0"/>
              <a:t>При клинична смърт се започва незабавно КПР.</a:t>
            </a:r>
          </a:p>
          <a:p>
            <a:pPr algn="just" eaLnBrk="1" hangingPunct="1"/>
            <a:r>
              <a:rPr lang="bg-BG" altLang="bg-BG" dirty="0"/>
              <a:t>Смъртта на мозъка превръща нашия пациент в потенциален донор. Това налага поддържане на функциите на останалите негови системи (кондициониране) и преценка на възможностите за провеждане на експлантация на някои негови органни с цел трансплантация на други пациенти.</a:t>
            </a:r>
          </a:p>
          <a:p>
            <a:pPr algn="just" eaLnBrk="1" hangingPunct="1"/>
            <a:r>
              <a:rPr lang="bg-BG" altLang="bg-BG" dirty="0"/>
              <a:t>За биологичната смърт нещата са ясни. На определена възраст и при определени заболявания медицината не може да помогне повече.</a:t>
            </a:r>
          </a:p>
          <a:p>
            <a:pPr algn="just" eaLnBrk="1" hangingPunct="1"/>
            <a:r>
              <a:rPr lang="bg-BG" altLang="bg-BG" dirty="0"/>
              <a:t>Най-голям социален проблем представляват пациентите с кортикална смърт. Те са загубени за обществото, но то е длъжно да продължава да се грижи за тях. В някои страни предварително изразената воля на пациента е определяща за по-нататъшното поведение.</a:t>
            </a:r>
          </a:p>
        </p:txBody>
      </p:sp>
    </p:spTree>
    <p:extLst>
      <p:ext uri="{BB962C8B-B14F-4D97-AF65-F5344CB8AC3E}">
        <p14:creationId xmlns:p14="http://schemas.microsoft.com/office/powerpoint/2010/main" val="38178843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bg-BG" dirty="0"/>
              <a:t>Алгоритъм на поведение при</a:t>
            </a:r>
            <a:r>
              <a:rPr lang="bg-BG" baseline="0" dirty="0"/>
              <a:t> провеждане на болнична КПР (Основно поддържане на живота).</a:t>
            </a:r>
            <a:endParaRPr lang="bg-BG" dirty="0"/>
          </a:p>
        </p:txBody>
      </p:sp>
      <p:sp>
        <p:nvSpPr>
          <p:cNvPr id="4" name="Slide Number Placeholder 3"/>
          <p:cNvSpPr>
            <a:spLocks noGrp="1"/>
          </p:cNvSpPr>
          <p:nvPr>
            <p:ph type="sldNum" sz="quarter" idx="10"/>
          </p:nvPr>
        </p:nvSpPr>
        <p:spPr/>
        <p:txBody>
          <a:bodyPr/>
          <a:lstStyle/>
          <a:p>
            <a:fld id="{8C377112-10ED-4EAF-B604-AF53740E0DB5}" type="slidenum">
              <a:rPr lang="en-US" altLang="bg-BG" smtClean="0"/>
              <a:pPr/>
              <a:t>5</a:t>
            </a:fld>
            <a:endParaRPr lang="en-US" altLang="bg-BG"/>
          </a:p>
        </p:txBody>
      </p:sp>
    </p:spTree>
    <p:extLst>
      <p:ext uri="{BB962C8B-B14F-4D97-AF65-F5344CB8AC3E}">
        <p14:creationId xmlns:p14="http://schemas.microsoft.com/office/powerpoint/2010/main" val="933136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just" defTabSz="914400" rtl="0" eaLnBrk="1" fontAlgn="base" latinLnBrk="0" hangingPunct="1">
              <a:lnSpc>
                <a:spcPct val="100000"/>
              </a:lnSpc>
              <a:spcBef>
                <a:spcPct val="30000"/>
              </a:spcBef>
              <a:spcAft>
                <a:spcPct val="0"/>
              </a:spcAft>
              <a:buClrTx/>
              <a:buSzTx/>
              <a:buFontTx/>
              <a:buNone/>
              <a:tabLst/>
              <a:defRPr/>
            </a:pPr>
            <a:r>
              <a:rPr lang="ru-RU" dirty="0"/>
              <a:t>Европейският съвет за реанимация, Европейският съвет по анестезиология и Европейското анестезиологично дружество днес 23.06.2017 издадоха съвместно изявление, с което призоваха всички европейски болници да използват един и същ вътрешен телефонен номер (2222), за да призоват помощ, когато един от техните пациенти има сърдечен арест.</a:t>
            </a:r>
          </a:p>
          <a:p>
            <a:pPr marL="0" marR="0" indent="0" algn="just" defTabSz="914400" rtl="0" eaLnBrk="1" fontAlgn="base" latinLnBrk="0" hangingPunct="1">
              <a:lnSpc>
                <a:spcPct val="100000"/>
              </a:lnSpc>
              <a:spcBef>
                <a:spcPct val="30000"/>
              </a:spcBef>
              <a:spcAft>
                <a:spcPct val="0"/>
              </a:spcAft>
              <a:buClrTx/>
              <a:buSzTx/>
              <a:buFontTx/>
              <a:buNone/>
              <a:tabLst/>
              <a:defRPr/>
            </a:pPr>
            <a:r>
              <a:rPr lang="ru-RU" dirty="0"/>
              <a:t>Неотдавнашно проучване показа, че 76% от европейските болници използват телефон, за да се обадят на екипа за реанимация, но се използват най-малко 105 различни номера, вариращи от 19 до 25445. Най-често използваният номер е 2222.</a:t>
            </a:r>
          </a:p>
          <a:p>
            <a:endParaRPr lang="bg-BG" dirty="0"/>
          </a:p>
        </p:txBody>
      </p:sp>
      <p:sp>
        <p:nvSpPr>
          <p:cNvPr id="4" name="Slide Number Placeholder 3"/>
          <p:cNvSpPr>
            <a:spLocks noGrp="1"/>
          </p:cNvSpPr>
          <p:nvPr>
            <p:ph type="sldNum" sz="quarter" idx="10"/>
          </p:nvPr>
        </p:nvSpPr>
        <p:spPr/>
        <p:txBody>
          <a:bodyPr/>
          <a:lstStyle/>
          <a:p>
            <a:fld id="{8C377112-10ED-4EAF-B604-AF53740E0DB5}" type="slidenum">
              <a:rPr lang="en-US" altLang="bg-BG" smtClean="0"/>
              <a:pPr/>
              <a:t>6</a:t>
            </a:fld>
            <a:endParaRPr lang="en-US" altLang="bg-BG"/>
          </a:p>
        </p:txBody>
      </p:sp>
    </p:spTree>
    <p:extLst>
      <p:ext uri="{BB962C8B-B14F-4D97-AF65-F5344CB8AC3E}">
        <p14:creationId xmlns:p14="http://schemas.microsoft.com/office/powerpoint/2010/main" val="7034255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lstStyle>
            <a:lvl1pPr eaLnBrk="0" hangingPunct="0">
              <a:defRPr>
                <a:solidFill>
                  <a:schemeClr val="tx1"/>
                </a:solidFill>
                <a:latin typeface="Garamond" pitchFamily="18" charset="0"/>
              </a:defRPr>
            </a:lvl1pPr>
            <a:lvl2pPr marL="742950" indent="-285750" eaLnBrk="0" hangingPunct="0">
              <a:defRPr>
                <a:solidFill>
                  <a:schemeClr val="tx1"/>
                </a:solidFill>
                <a:latin typeface="Garamond" pitchFamily="18" charset="0"/>
              </a:defRPr>
            </a:lvl2pPr>
            <a:lvl3pPr marL="1143000" indent="-228600" eaLnBrk="0" hangingPunct="0">
              <a:defRPr>
                <a:solidFill>
                  <a:schemeClr val="tx1"/>
                </a:solidFill>
                <a:latin typeface="Garamond" pitchFamily="18" charset="0"/>
              </a:defRPr>
            </a:lvl3pPr>
            <a:lvl4pPr marL="1600200" indent="-228600" eaLnBrk="0" hangingPunct="0">
              <a:defRPr>
                <a:solidFill>
                  <a:schemeClr val="tx1"/>
                </a:solidFill>
                <a:latin typeface="Garamond" pitchFamily="18" charset="0"/>
              </a:defRPr>
            </a:lvl4pPr>
            <a:lvl5pPr marL="2057400" indent="-228600" eaLnBrk="0" hangingPunct="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fld id="{38E1128C-2182-4EFB-A202-10F8B1AED1AA}" type="slidenum">
              <a:rPr lang="en-US" altLang="bg-BG" smtClean="0">
                <a:latin typeface="Times New Roman" pitchFamily="18" charset="0"/>
              </a:rPr>
              <a:pPr/>
              <a:t>7</a:t>
            </a:fld>
            <a:endParaRPr lang="en-US" altLang="bg-BG">
              <a:latin typeface="Times New Roman" pitchFamily="18" charset="0"/>
            </a:endParaRPr>
          </a:p>
        </p:txBody>
      </p:sp>
      <p:sp>
        <p:nvSpPr>
          <p:cNvPr id="68611" name="Rectangle 2"/>
          <p:cNvSpPr>
            <a:spLocks noGrp="1" noRot="1" noChangeAspect="1" noChangeArrowheads="1" noTextEdit="1"/>
          </p:cNvSpPr>
          <p:nvPr>
            <p:ph type="sldImg"/>
          </p:nvPr>
        </p:nvSpPr>
        <p:spPr>
          <a:ln/>
        </p:spPr>
      </p:sp>
      <p:sp>
        <p:nvSpPr>
          <p:cNvPr id="6861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a:lstStyle/>
          <a:p>
            <a:pPr algn="just" eaLnBrk="1" hangingPunct="1"/>
            <a:r>
              <a:rPr lang="bg-BG" altLang="bg-BG" dirty="0"/>
              <a:t>Представени са задължителните изисквания за провеждане на ефективно основно  и разширено подпомагане на живота.</a:t>
            </a:r>
          </a:p>
        </p:txBody>
      </p:sp>
    </p:spTree>
    <p:extLst>
      <p:ext uri="{BB962C8B-B14F-4D97-AF65-F5344CB8AC3E}">
        <p14:creationId xmlns:p14="http://schemas.microsoft.com/office/powerpoint/2010/main" val="20667389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lstStyle>
            <a:lvl1pPr eaLnBrk="0" hangingPunct="0">
              <a:defRPr>
                <a:solidFill>
                  <a:schemeClr val="tx1"/>
                </a:solidFill>
                <a:latin typeface="Garamond" pitchFamily="18" charset="0"/>
              </a:defRPr>
            </a:lvl1pPr>
            <a:lvl2pPr marL="742950" indent="-285750" eaLnBrk="0" hangingPunct="0">
              <a:defRPr>
                <a:solidFill>
                  <a:schemeClr val="tx1"/>
                </a:solidFill>
                <a:latin typeface="Garamond" pitchFamily="18" charset="0"/>
              </a:defRPr>
            </a:lvl2pPr>
            <a:lvl3pPr marL="1143000" indent="-228600" eaLnBrk="0" hangingPunct="0">
              <a:defRPr>
                <a:solidFill>
                  <a:schemeClr val="tx1"/>
                </a:solidFill>
                <a:latin typeface="Garamond" pitchFamily="18" charset="0"/>
              </a:defRPr>
            </a:lvl3pPr>
            <a:lvl4pPr marL="1600200" indent="-228600" eaLnBrk="0" hangingPunct="0">
              <a:defRPr>
                <a:solidFill>
                  <a:schemeClr val="tx1"/>
                </a:solidFill>
                <a:latin typeface="Garamond" pitchFamily="18" charset="0"/>
              </a:defRPr>
            </a:lvl4pPr>
            <a:lvl5pPr marL="2057400" indent="-228600" eaLnBrk="0" hangingPunct="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fld id="{A65D210F-AD7B-4F50-AEC6-96E61A735F1A}" type="slidenum">
              <a:rPr lang="en-US" altLang="bg-BG" smtClean="0">
                <a:latin typeface="Times New Roman" pitchFamily="18" charset="0"/>
              </a:rPr>
              <a:pPr/>
              <a:t>8</a:t>
            </a:fld>
            <a:endParaRPr lang="en-US" altLang="bg-BG">
              <a:latin typeface="Times New Roman" pitchFamily="18" charset="0"/>
            </a:endParaRPr>
          </a:p>
        </p:txBody>
      </p:sp>
      <p:sp>
        <p:nvSpPr>
          <p:cNvPr id="69635" name="Rectangle 2"/>
          <p:cNvSpPr>
            <a:spLocks noGrp="1" noRot="1" noChangeAspect="1" noChangeArrowheads="1" noTextEdit="1"/>
          </p:cNvSpPr>
          <p:nvPr>
            <p:ph type="sldImg"/>
          </p:nvPr>
        </p:nvSpPr>
        <p:spPr>
          <a:ln/>
        </p:spPr>
      </p:sp>
      <p:sp>
        <p:nvSpPr>
          <p:cNvPr id="6963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a:lstStyle/>
          <a:p>
            <a:pPr algn="just" eaLnBrk="1" hangingPunct="1"/>
            <a:r>
              <a:rPr lang="bg-BG" altLang="bg-BG" dirty="0"/>
              <a:t>Представени са задължителните изисквания за провеждане на ефективно основно  и разширено подпомагане на живота.</a:t>
            </a:r>
          </a:p>
          <a:p>
            <a:pPr algn="just" eaLnBrk="1" hangingPunct="1"/>
            <a:r>
              <a:rPr lang="bg-BG" altLang="bg-BG" dirty="0"/>
              <a:t>ЕТТ</a:t>
            </a:r>
            <a:r>
              <a:rPr lang="bg-BG" altLang="bg-BG" baseline="0" dirty="0"/>
              <a:t> – ендотрахеална тръба.</a:t>
            </a:r>
            <a:endParaRPr lang="bg-BG" altLang="bg-BG" dirty="0"/>
          </a:p>
        </p:txBody>
      </p:sp>
    </p:spTree>
    <p:extLst>
      <p:ext uri="{BB962C8B-B14F-4D97-AF65-F5344CB8AC3E}">
        <p14:creationId xmlns:p14="http://schemas.microsoft.com/office/powerpoint/2010/main" val="332756670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lstStyle>
            <a:lvl1pPr eaLnBrk="0" hangingPunct="0">
              <a:defRPr>
                <a:solidFill>
                  <a:schemeClr val="tx1"/>
                </a:solidFill>
                <a:latin typeface="Garamond" pitchFamily="18" charset="0"/>
              </a:defRPr>
            </a:lvl1pPr>
            <a:lvl2pPr marL="742950" indent="-285750" eaLnBrk="0" hangingPunct="0">
              <a:defRPr>
                <a:solidFill>
                  <a:schemeClr val="tx1"/>
                </a:solidFill>
                <a:latin typeface="Garamond" pitchFamily="18" charset="0"/>
              </a:defRPr>
            </a:lvl2pPr>
            <a:lvl3pPr marL="1143000" indent="-228600" eaLnBrk="0" hangingPunct="0">
              <a:defRPr>
                <a:solidFill>
                  <a:schemeClr val="tx1"/>
                </a:solidFill>
                <a:latin typeface="Garamond" pitchFamily="18" charset="0"/>
              </a:defRPr>
            </a:lvl3pPr>
            <a:lvl4pPr marL="1600200" indent="-228600" eaLnBrk="0" hangingPunct="0">
              <a:defRPr>
                <a:solidFill>
                  <a:schemeClr val="tx1"/>
                </a:solidFill>
                <a:latin typeface="Garamond" pitchFamily="18" charset="0"/>
              </a:defRPr>
            </a:lvl4pPr>
            <a:lvl5pPr marL="2057400" indent="-228600" eaLnBrk="0" hangingPunct="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fld id="{53B89B0B-809F-44C0-9C94-378B28E61B0B}" type="slidenum">
              <a:rPr lang="en-US" altLang="bg-BG" smtClean="0">
                <a:latin typeface="Times New Roman" pitchFamily="18" charset="0"/>
              </a:rPr>
              <a:pPr/>
              <a:t>9</a:t>
            </a:fld>
            <a:endParaRPr lang="en-US" altLang="bg-BG">
              <a:latin typeface="Times New Roman" pitchFamily="18" charset="0"/>
            </a:endParaRPr>
          </a:p>
        </p:txBody>
      </p:sp>
      <p:sp>
        <p:nvSpPr>
          <p:cNvPr id="70659" name="Rectangle 2"/>
          <p:cNvSpPr>
            <a:spLocks noGrp="1" noRot="1" noChangeAspect="1" noChangeArrowheads="1" noTextEdit="1"/>
          </p:cNvSpPr>
          <p:nvPr>
            <p:ph type="sldImg"/>
          </p:nvPr>
        </p:nvSpPr>
        <p:spPr>
          <a:ln/>
        </p:spPr>
      </p:sp>
      <p:sp>
        <p:nvSpPr>
          <p:cNvPr id="7066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a:lstStyle/>
          <a:p>
            <a:pPr algn="just" eaLnBrk="1" hangingPunct="1"/>
            <a:r>
              <a:rPr lang="bg-BG" altLang="bg-BG"/>
              <a:t>Представени са задължителните изисквания за провеждане на ефективно основно  и разширено поддържане на живота.</a:t>
            </a:r>
          </a:p>
        </p:txBody>
      </p:sp>
    </p:spTree>
    <p:extLst>
      <p:ext uri="{BB962C8B-B14F-4D97-AF65-F5344CB8AC3E}">
        <p14:creationId xmlns:p14="http://schemas.microsoft.com/office/powerpoint/2010/main" val="105369775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lstStyle>
            <a:lvl1pPr eaLnBrk="0" hangingPunct="0">
              <a:defRPr>
                <a:solidFill>
                  <a:schemeClr val="tx1"/>
                </a:solidFill>
                <a:latin typeface="Garamond" pitchFamily="18" charset="0"/>
              </a:defRPr>
            </a:lvl1pPr>
            <a:lvl2pPr marL="742950" indent="-285750" eaLnBrk="0" hangingPunct="0">
              <a:defRPr>
                <a:solidFill>
                  <a:schemeClr val="tx1"/>
                </a:solidFill>
                <a:latin typeface="Garamond" pitchFamily="18" charset="0"/>
              </a:defRPr>
            </a:lvl2pPr>
            <a:lvl3pPr marL="1143000" indent="-228600" eaLnBrk="0" hangingPunct="0">
              <a:defRPr>
                <a:solidFill>
                  <a:schemeClr val="tx1"/>
                </a:solidFill>
                <a:latin typeface="Garamond" pitchFamily="18" charset="0"/>
              </a:defRPr>
            </a:lvl3pPr>
            <a:lvl4pPr marL="1600200" indent="-228600" eaLnBrk="0" hangingPunct="0">
              <a:defRPr>
                <a:solidFill>
                  <a:schemeClr val="tx1"/>
                </a:solidFill>
                <a:latin typeface="Garamond" pitchFamily="18" charset="0"/>
              </a:defRPr>
            </a:lvl4pPr>
            <a:lvl5pPr marL="2057400" indent="-228600" eaLnBrk="0" hangingPunct="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fld id="{93F979CA-7148-4845-8061-C906BF68846A}" type="slidenum">
              <a:rPr lang="en-US" altLang="bg-BG" smtClean="0">
                <a:latin typeface="Times New Roman" pitchFamily="18" charset="0"/>
              </a:rPr>
              <a:pPr/>
              <a:t>10</a:t>
            </a:fld>
            <a:endParaRPr lang="en-US" altLang="bg-BG">
              <a:latin typeface="Times New Roman" pitchFamily="18" charset="0"/>
            </a:endParaRPr>
          </a:p>
        </p:txBody>
      </p:sp>
      <p:sp>
        <p:nvSpPr>
          <p:cNvPr id="71683" name="Rectangle 2"/>
          <p:cNvSpPr>
            <a:spLocks noGrp="1" noRot="1" noChangeAspect="1" noChangeArrowheads="1" noTextEdit="1"/>
          </p:cNvSpPr>
          <p:nvPr>
            <p:ph type="sldImg"/>
          </p:nvPr>
        </p:nvSpPr>
        <p:spPr>
          <a:ln/>
        </p:spPr>
      </p:sp>
      <p:sp>
        <p:nvSpPr>
          <p:cNvPr id="7168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a:lstStyle/>
          <a:p>
            <a:pPr eaLnBrk="1" hangingPunct="1"/>
            <a:endParaRPr lang="bg-BG" altLang="bg-BG" dirty="0"/>
          </a:p>
        </p:txBody>
      </p:sp>
    </p:spTree>
    <p:extLst>
      <p:ext uri="{BB962C8B-B14F-4D97-AF65-F5344CB8AC3E}">
        <p14:creationId xmlns:p14="http://schemas.microsoft.com/office/powerpoint/2010/main" val="34658086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lstStyle>
            <a:lvl1pPr eaLnBrk="0" hangingPunct="0">
              <a:defRPr>
                <a:solidFill>
                  <a:schemeClr val="tx1"/>
                </a:solidFill>
                <a:latin typeface="Garamond" pitchFamily="18" charset="0"/>
              </a:defRPr>
            </a:lvl1pPr>
            <a:lvl2pPr marL="742950" indent="-285750" eaLnBrk="0" hangingPunct="0">
              <a:defRPr>
                <a:solidFill>
                  <a:schemeClr val="tx1"/>
                </a:solidFill>
                <a:latin typeface="Garamond" pitchFamily="18" charset="0"/>
              </a:defRPr>
            </a:lvl2pPr>
            <a:lvl3pPr marL="1143000" indent="-228600" eaLnBrk="0" hangingPunct="0">
              <a:defRPr>
                <a:solidFill>
                  <a:schemeClr val="tx1"/>
                </a:solidFill>
                <a:latin typeface="Garamond" pitchFamily="18" charset="0"/>
              </a:defRPr>
            </a:lvl3pPr>
            <a:lvl4pPr marL="1600200" indent="-228600" eaLnBrk="0" hangingPunct="0">
              <a:defRPr>
                <a:solidFill>
                  <a:schemeClr val="tx1"/>
                </a:solidFill>
                <a:latin typeface="Garamond" pitchFamily="18" charset="0"/>
              </a:defRPr>
            </a:lvl4pPr>
            <a:lvl5pPr marL="2057400" indent="-228600" eaLnBrk="0" hangingPunct="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fld id="{90E8AD4C-2176-4D94-9164-73B7F411CB07}" type="slidenum">
              <a:rPr lang="en-US" altLang="bg-BG" smtClean="0">
                <a:latin typeface="Times New Roman" pitchFamily="18" charset="0"/>
              </a:rPr>
              <a:pPr/>
              <a:t>11</a:t>
            </a:fld>
            <a:endParaRPr lang="en-US" altLang="bg-BG">
              <a:latin typeface="Times New Roman" pitchFamily="18" charset="0"/>
            </a:endParaRPr>
          </a:p>
        </p:txBody>
      </p:sp>
      <p:sp>
        <p:nvSpPr>
          <p:cNvPr id="72707" name="Rectangle 2"/>
          <p:cNvSpPr>
            <a:spLocks noGrp="1" noRot="1" noChangeAspect="1" noChangeArrowheads="1" noTextEdit="1"/>
          </p:cNvSpPr>
          <p:nvPr>
            <p:ph type="sldImg"/>
          </p:nvPr>
        </p:nvSpPr>
        <p:spPr>
          <a:ln/>
        </p:spPr>
      </p:sp>
      <p:sp>
        <p:nvSpPr>
          <p:cNvPr id="7270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a:lstStyle/>
          <a:p>
            <a:pPr algn="just" eaLnBrk="1" hangingPunct="1"/>
            <a:r>
              <a:rPr lang="bg-BG" altLang="bg-BG" dirty="0"/>
              <a:t>Осигуряването на стабилен и функциониращ периферен венозен път е задължително за приложението на медикаменти и инфузионно лечение.</a:t>
            </a:r>
            <a:r>
              <a:rPr lang="en-US" altLang="bg-BG" dirty="0"/>
              <a:t> </a:t>
            </a:r>
            <a:r>
              <a:rPr lang="bg-BG" altLang="bg-BG" dirty="0"/>
              <a:t>Периферен венозен източник в басейна на горна празна вена е със същата ефикасност като централен венозен източник.</a:t>
            </a:r>
          </a:p>
        </p:txBody>
      </p:sp>
    </p:spTree>
    <p:extLst>
      <p:ext uri="{BB962C8B-B14F-4D97-AF65-F5344CB8AC3E}">
        <p14:creationId xmlns:p14="http://schemas.microsoft.com/office/powerpoint/2010/main" val="81383109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lstStyle>
            <a:lvl1pPr eaLnBrk="0" hangingPunct="0">
              <a:defRPr>
                <a:solidFill>
                  <a:schemeClr val="tx1"/>
                </a:solidFill>
                <a:latin typeface="Garamond" pitchFamily="18" charset="0"/>
              </a:defRPr>
            </a:lvl1pPr>
            <a:lvl2pPr marL="742950" indent="-285750" eaLnBrk="0" hangingPunct="0">
              <a:defRPr>
                <a:solidFill>
                  <a:schemeClr val="tx1"/>
                </a:solidFill>
                <a:latin typeface="Garamond" pitchFamily="18" charset="0"/>
              </a:defRPr>
            </a:lvl2pPr>
            <a:lvl3pPr marL="1143000" indent="-228600" eaLnBrk="0" hangingPunct="0">
              <a:defRPr>
                <a:solidFill>
                  <a:schemeClr val="tx1"/>
                </a:solidFill>
                <a:latin typeface="Garamond" pitchFamily="18" charset="0"/>
              </a:defRPr>
            </a:lvl3pPr>
            <a:lvl4pPr marL="1600200" indent="-228600" eaLnBrk="0" hangingPunct="0">
              <a:defRPr>
                <a:solidFill>
                  <a:schemeClr val="tx1"/>
                </a:solidFill>
                <a:latin typeface="Garamond" pitchFamily="18" charset="0"/>
              </a:defRPr>
            </a:lvl4pPr>
            <a:lvl5pPr marL="2057400" indent="-228600" eaLnBrk="0" hangingPunct="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fld id="{35604918-B556-482D-A1C9-983C1FA200D2}" type="slidenum">
              <a:rPr lang="en-US" altLang="bg-BG" smtClean="0">
                <a:latin typeface="Times New Roman" pitchFamily="18" charset="0"/>
              </a:rPr>
              <a:pPr/>
              <a:t>12</a:t>
            </a:fld>
            <a:endParaRPr lang="en-US" altLang="bg-BG">
              <a:latin typeface="Times New Roman" pitchFamily="18" charset="0"/>
            </a:endParaRPr>
          </a:p>
        </p:txBody>
      </p:sp>
      <p:sp>
        <p:nvSpPr>
          <p:cNvPr id="74755" name="Rectangle 2"/>
          <p:cNvSpPr>
            <a:spLocks noGrp="1" noRot="1" noChangeAspect="1" noChangeArrowheads="1" noTextEdit="1"/>
          </p:cNvSpPr>
          <p:nvPr>
            <p:ph type="sldImg"/>
          </p:nvPr>
        </p:nvSpPr>
        <p:spPr>
          <a:ln/>
        </p:spPr>
      </p:sp>
      <p:sp>
        <p:nvSpPr>
          <p:cNvPr id="7475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a:lstStyle/>
          <a:p>
            <a:pPr eaLnBrk="1" hangingPunct="1"/>
            <a:r>
              <a:rPr lang="bg-BG" altLang="bg-BG"/>
              <a:t>Интраосалният път все още няма разпространение в европейските страни.</a:t>
            </a:r>
          </a:p>
        </p:txBody>
      </p:sp>
    </p:spTree>
    <p:extLst>
      <p:ext uri="{BB962C8B-B14F-4D97-AF65-F5344CB8AC3E}">
        <p14:creationId xmlns:p14="http://schemas.microsoft.com/office/powerpoint/2010/main" val="237611722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lstStyle>
            <a:lvl1pPr eaLnBrk="0" hangingPunct="0">
              <a:defRPr>
                <a:solidFill>
                  <a:schemeClr val="tx1"/>
                </a:solidFill>
                <a:latin typeface="Garamond" pitchFamily="18" charset="0"/>
              </a:defRPr>
            </a:lvl1pPr>
            <a:lvl2pPr marL="742950" indent="-285750" eaLnBrk="0" hangingPunct="0">
              <a:defRPr>
                <a:solidFill>
                  <a:schemeClr val="tx1"/>
                </a:solidFill>
                <a:latin typeface="Garamond" pitchFamily="18" charset="0"/>
              </a:defRPr>
            </a:lvl2pPr>
            <a:lvl3pPr marL="1143000" indent="-228600" eaLnBrk="0" hangingPunct="0">
              <a:defRPr>
                <a:solidFill>
                  <a:schemeClr val="tx1"/>
                </a:solidFill>
                <a:latin typeface="Garamond" pitchFamily="18" charset="0"/>
              </a:defRPr>
            </a:lvl3pPr>
            <a:lvl4pPr marL="1600200" indent="-228600" eaLnBrk="0" hangingPunct="0">
              <a:defRPr>
                <a:solidFill>
                  <a:schemeClr val="tx1"/>
                </a:solidFill>
                <a:latin typeface="Garamond" pitchFamily="18" charset="0"/>
              </a:defRPr>
            </a:lvl4pPr>
            <a:lvl5pPr marL="2057400" indent="-228600" eaLnBrk="0" hangingPunct="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fld id="{0902B95D-FA77-45A8-B28F-576FCAC3D86F}" type="slidenum">
              <a:rPr lang="en-US" altLang="bg-BG" smtClean="0">
                <a:latin typeface="Times New Roman" pitchFamily="18" charset="0"/>
              </a:rPr>
              <a:pPr/>
              <a:t>13</a:t>
            </a:fld>
            <a:endParaRPr lang="en-US" altLang="bg-BG">
              <a:latin typeface="Times New Roman" pitchFamily="18" charset="0"/>
            </a:endParaRPr>
          </a:p>
        </p:txBody>
      </p:sp>
      <p:sp>
        <p:nvSpPr>
          <p:cNvPr id="75779" name="Rectangle 2"/>
          <p:cNvSpPr>
            <a:spLocks noGrp="1" noRot="1" noChangeAspect="1" noChangeArrowheads="1" noTextEdit="1"/>
          </p:cNvSpPr>
          <p:nvPr>
            <p:ph type="sldImg"/>
          </p:nvPr>
        </p:nvSpPr>
        <p:spPr>
          <a:ln/>
        </p:spPr>
      </p:sp>
      <p:sp>
        <p:nvSpPr>
          <p:cNvPr id="7578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a:lstStyle/>
          <a:p>
            <a:pPr eaLnBrk="1" hangingPunct="1"/>
            <a:r>
              <a:rPr lang="bg-BG" altLang="bg-BG"/>
              <a:t>Приложението става със специални игли в областта на добре перфузирани области на костната система.</a:t>
            </a:r>
          </a:p>
        </p:txBody>
      </p:sp>
    </p:spTree>
    <p:extLst>
      <p:ext uri="{BB962C8B-B14F-4D97-AF65-F5344CB8AC3E}">
        <p14:creationId xmlns:p14="http://schemas.microsoft.com/office/powerpoint/2010/main" val="234531854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lstStyle>
            <a:lvl1pPr eaLnBrk="0" hangingPunct="0">
              <a:defRPr>
                <a:solidFill>
                  <a:schemeClr val="tx1"/>
                </a:solidFill>
                <a:latin typeface="Garamond" pitchFamily="18" charset="0"/>
              </a:defRPr>
            </a:lvl1pPr>
            <a:lvl2pPr marL="742950" indent="-285750" eaLnBrk="0" hangingPunct="0">
              <a:defRPr>
                <a:solidFill>
                  <a:schemeClr val="tx1"/>
                </a:solidFill>
                <a:latin typeface="Garamond" pitchFamily="18" charset="0"/>
              </a:defRPr>
            </a:lvl2pPr>
            <a:lvl3pPr marL="1143000" indent="-228600" eaLnBrk="0" hangingPunct="0">
              <a:defRPr>
                <a:solidFill>
                  <a:schemeClr val="tx1"/>
                </a:solidFill>
                <a:latin typeface="Garamond" pitchFamily="18" charset="0"/>
              </a:defRPr>
            </a:lvl3pPr>
            <a:lvl4pPr marL="1600200" indent="-228600" eaLnBrk="0" hangingPunct="0">
              <a:defRPr>
                <a:solidFill>
                  <a:schemeClr val="tx1"/>
                </a:solidFill>
                <a:latin typeface="Garamond" pitchFamily="18" charset="0"/>
              </a:defRPr>
            </a:lvl4pPr>
            <a:lvl5pPr marL="2057400" indent="-228600" eaLnBrk="0" hangingPunct="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fld id="{8E4634FA-949E-4869-AD4B-0F282A372FD6}" type="slidenum">
              <a:rPr lang="en-US" altLang="bg-BG" smtClean="0">
                <a:latin typeface="Times New Roman" pitchFamily="18" charset="0"/>
              </a:rPr>
              <a:pPr/>
              <a:t>14</a:t>
            </a:fld>
            <a:endParaRPr lang="en-US" altLang="bg-BG">
              <a:latin typeface="Times New Roman" pitchFamily="18" charset="0"/>
            </a:endParaRPr>
          </a:p>
        </p:txBody>
      </p:sp>
      <p:sp>
        <p:nvSpPr>
          <p:cNvPr id="73731" name="Rectangle 2"/>
          <p:cNvSpPr>
            <a:spLocks noGrp="1" noRot="1" noChangeAspect="1" noChangeArrowheads="1" noTextEdit="1"/>
          </p:cNvSpPr>
          <p:nvPr>
            <p:ph type="sldImg"/>
          </p:nvPr>
        </p:nvSpPr>
        <p:spPr>
          <a:ln/>
        </p:spPr>
      </p:sp>
      <p:sp>
        <p:nvSpPr>
          <p:cNvPr id="7373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a:lstStyle/>
          <a:p>
            <a:pPr algn="just" eaLnBrk="1" hangingPunct="1"/>
            <a:r>
              <a:rPr lang="bg-BG" altLang="bg-BG" dirty="0"/>
              <a:t>Алтернативен път при невъзможност за осигуряване на венозен или интраосален източник е този през интубационната тръба. Дозите на прилаганите медикаменти са различни. За </a:t>
            </a:r>
            <a:r>
              <a:rPr lang="en-US" altLang="bg-BG" dirty="0"/>
              <a:t>Adrenaline</a:t>
            </a:r>
            <a:r>
              <a:rPr lang="bg-BG" altLang="bg-BG" dirty="0"/>
              <a:t> трябва да се има предвид, че след възстановяване на ефективно кръвообращение, дозата може да се окаже изведнъж много висока.</a:t>
            </a:r>
          </a:p>
        </p:txBody>
      </p:sp>
    </p:spTree>
    <p:extLst>
      <p:ext uri="{BB962C8B-B14F-4D97-AF65-F5344CB8AC3E}">
        <p14:creationId xmlns:p14="http://schemas.microsoft.com/office/powerpoint/2010/main" val="418685451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lstStyle>
            <a:lvl1pPr eaLnBrk="0" hangingPunct="0">
              <a:defRPr>
                <a:solidFill>
                  <a:schemeClr val="tx1"/>
                </a:solidFill>
                <a:latin typeface="Garamond" pitchFamily="18" charset="0"/>
              </a:defRPr>
            </a:lvl1pPr>
            <a:lvl2pPr marL="742950" indent="-285750" eaLnBrk="0" hangingPunct="0">
              <a:defRPr>
                <a:solidFill>
                  <a:schemeClr val="tx1"/>
                </a:solidFill>
                <a:latin typeface="Garamond" pitchFamily="18" charset="0"/>
              </a:defRPr>
            </a:lvl2pPr>
            <a:lvl3pPr marL="1143000" indent="-228600" eaLnBrk="0" hangingPunct="0">
              <a:defRPr>
                <a:solidFill>
                  <a:schemeClr val="tx1"/>
                </a:solidFill>
                <a:latin typeface="Garamond" pitchFamily="18" charset="0"/>
              </a:defRPr>
            </a:lvl3pPr>
            <a:lvl4pPr marL="1600200" indent="-228600" eaLnBrk="0" hangingPunct="0">
              <a:defRPr>
                <a:solidFill>
                  <a:schemeClr val="tx1"/>
                </a:solidFill>
                <a:latin typeface="Garamond" pitchFamily="18" charset="0"/>
              </a:defRPr>
            </a:lvl4pPr>
            <a:lvl5pPr marL="2057400" indent="-228600" eaLnBrk="0" hangingPunct="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fld id="{E9220E4D-3F98-4AAE-9614-D1DE920B919F}" type="slidenum">
              <a:rPr lang="en-US" altLang="bg-BG" smtClean="0">
                <a:latin typeface="Times New Roman" pitchFamily="18" charset="0"/>
              </a:rPr>
              <a:pPr/>
              <a:t>15</a:t>
            </a:fld>
            <a:endParaRPr lang="en-US" altLang="bg-BG">
              <a:latin typeface="Times New Roman" pitchFamily="18" charset="0"/>
            </a:endParaRPr>
          </a:p>
        </p:txBody>
      </p:sp>
      <p:sp>
        <p:nvSpPr>
          <p:cNvPr id="76803" name="Rectangle 2"/>
          <p:cNvSpPr>
            <a:spLocks noGrp="1" noRot="1" noChangeAspect="1" noChangeArrowheads="1" noTextEdit="1"/>
          </p:cNvSpPr>
          <p:nvPr>
            <p:ph type="sldImg"/>
          </p:nvPr>
        </p:nvSpPr>
        <p:spPr>
          <a:ln/>
        </p:spPr>
      </p:sp>
      <p:sp>
        <p:nvSpPr>
          <p:cNvPr id="7680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a:lstStyle/>
          <a:p>
            <a:pPr algn="just" eaLnBrk="1" hangingPunct="1"/>
            <a:r>
              <a:rPr lang="bg-BG" altLang="bg-BG" dirty="0"/>
              <a:t>Поради възможността за предизвикване на тежки нарушения в осмоларитета глюкозните разтвори са неуместни, освен ако не са строго индицирани във връзка с основното заболяване.</a:t>
            </a:r>
          </a:p>
        </p:txBody>
      </p:sp>
    </p:spTree>
    <p:extLst>
      <p:ext uri="{BB962C8B-B14F-4D97-AF65-F5344CB8AC3E}">
        <p14:creationId xmlns:p14="http://schemas.microsoft.com/office/powerpoint/2010/main" val="369274810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lstStyle>
            <a:lvl1pPr eaLnBrk="0" hangingPunct="0">
              <a:defRPr>
                <a:solidFill>
                  <a:schemeClr val="tx1"/>
                </a:solidFill>
                <a:latin typeface="Garamond" pitchFamily="18" charset="0"/>
              </a:defRPr>
            </a:lvl1pPr>
            <a:lvl2pPr marL="742950" indent="-285750" eaLnBrk="0" hangingPunct="0">
              <a:defRPr>
                <a:solidFill>
                  <a:schemeClr val="tx1"/>
                </a:solidFill>
                <a:latin typeface="Garamond" pitchFamily="18" charset="0"/>
              </a:defRPr>
            </a:lvl2pPr>
            <a:lvl3pPr marL="1143000" indent="-228600" eaLnBrk="0" hangingPunct="0">
              <a:defRPr>
                <a:solidFill>
                  <a:schemeClr val="tx1"/>
                </a:solidFill>
                <a:latin typeface="Garamond" pitchFamily="18" charset="0"/>
              </a:defRPr>
            </a:lvl3pPr>
            <a:lvl4pPr marL="1600200" indent="-228600" eaLnBrk="0" hangingPunct="0">
              <a:defRPr>
                <a:solidFill>
                  <a:schemeClr val="tx1"/>
                </a:solidFill>
                <a:latin typeface="Garamond" pitchFamily="18" charset="0"/>
              </a:defRPr>
            </a:lvl4pPr>
            <a:lvl5pPr marL="2057400" indent="-228600" eaLnBrk="0" hangingPunct="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fld id="{7B6C8A79-8542-4918-9F16-04BBC0DE8062}" type="slidenum">
              <a:rPr lang="en-US" altLang="bg-BG" smtClean="0">
                <a:latin typeface="Times New Roman" pitchFamily="18" charset="0"/>
              </a:rPr>
              <a:pPr/>
              <a:t>16</a:t>
            </a:fld>
            <a:endParaRPr lang="en-US" altLang="bg-BG">
              <a:latin typeface="Times New Roman" pitchFamily="18" charset="0"/>
            </a:endParaRPr>
          </a:p>
        </p:txBody>
      </p:sp>
      <p:sp>
        <p:nvSpPr>
          <p:cNvPr id="77827" name="Rectangle 2"/>
          <p:cNvSpPr>
            <a:spLocks noGrp="1" noRot="1" noChangeAspect="1" noChangeArrowheads="1" noTextEdit="1"/>
          </p:cNvSpPr>
          <p:nvPr>
            <p:ph type="sldImg"/>
          </p:nvPr>
        </p:nvSpPr>
        <p:spPr>
          <a:ln/>
        </p:spPr>
      </p:sp>
      <p:sp>
        <p:nvSpPr>
          <p:cNvPr id="7782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a:lstStyle/>
          <a:p>
            <a:pPr algn="just" eaLnBrk="1" hangingPunct="1"/>
            <a:r>
              <a:rPr lang="bg-BG" altLang="bg-BG"/>
              <a:t>ЕКГ диагнозата различава две основни състояния: неподлежащи и подлежащи на дефибрилация ритъмни нарушения.</a:t>
            </a:r>
          </a:p>
        </p:txBody>
      </p:sp>
    </p:spTree>
    <p:extLst>
      <p:ext uri="{BB962C8B-B14F-4D97-AF65-F5344CB8AC3E}">
        <p14:creationId xmlns:p14="http://schemas.microsoft.com/office/powerpoint/2010/main" val="71002610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lstStyle>
            <a:lvl1pPr eaLnBrk="0" hangingPunct="0">
              <a:defRPr>
                <a:solidFill>
                  <a:schemeClr val="tx1"/>
                </a:solidFill>
                <a:latin typeface="Garamond" pitchFamily="18" charset="0"/>
              </a:defRPr>
            </a:lvl1pPr>
            <a:lvl2pPr marL="742950" indent="-285750" eaLnBrk="0" hangingPunct="0">
              <a:defRPr>
                <a:solidFill>
                  <a:schemeClr val="tx1"/>
                </a:solidFill>
                <a:latin typeface="Garamond" pitchFamily="18" charset="0"/>
              </a:defRPr>
            </a:lvl2pPr>
            <a:lvl3pPr marL="1143000" indent="-228600" eaLnBrk="0" hangingPunct="0">
              <a:defRPr>
                <a:solidFill>
                  <a:schemeClr val="tx1"/>
                </a:solidFill>
                <a:latin typeface="Garamond" pitchFamily="18" charset="0"/>
              </a:defRPr>
            </a:lvl3pPr>
            <a:lvl4pPr marL="1600200" indent="-228600" eaLnBrk="0" hangingPunct="0">
              <a:defRPr>
                <a:solidFill>
                  <a:schemeClr val="tx1"/>
                </a:solidFill>
                <a:latin typeface="Garamond" pitchFamily="18" charset="0"/>
              </a:defRPr>
            </a:lvl4pPr>
            <a:lvl5pPr marL="2057400" indent="-228600" eaLnBrk="0" hangingPunct="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fld id="{D02A6E86-10CD-465B-8D9A-55FA2FE3BA77}" type="slidenum">
              <a:rPr lang="en-US" altLang="bg-BG" smtClean="0">
                <a:latin typeface="Times New Roman" pitchFamily="18" charset="0"/>
              </a:rPr>
              <a:pPr/>
              <a:t>17</a:t>
            </a:fld>
            <a:endParaRPr lang="en-US" altLang="bg-BG">
              <a:latin typeface="Times New Roman" pitchFamily="18" charset="0"/>
            </a:endParaRPr>
          </a:p>
        </p:txBody>
      </p:sp>
      <p:sp>
        <p:nvSpPr>
          <p:cNvPr id="78851" name="Rectangle 2"/>
          <p:cNvSpPr>
            <a:spLocks noGrp="1" noRot="1" noChangeAspect="1" noChangeArrowheads="1" noTextEdit="1"/>
          </p:cNvSpPr>
          <p:nvPr>
            <p:ph type="sldImg"/>
          </p:nvPr>
        </p:nvSpPr>
        <p:spPr>
          <a:ln/>
        </p:spPr>
      </p:sp>
      <p:sp>
        <p:nvSpPr>
          <p:cNvPr id="7885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a:lstStyle/>
          <a:p>
            <a:pPr eaLnBrk="1" hangingPunct="1"/>
            <a:r>
              <a:rPr lang="bg-BG" altLang="bg-BG"/>
              <a:t>При 40% от пациентите клиничната смърт е предизвикана от камерни фибрилации.</a:t>
            </a:r>
          </a:p>
        </p:txBody>
      </p:sp>
    </p:spTree>
    <p:extLst>
      <p:ext uri="{BB962C8B-B14F-4D97-AF65-F5344CB8AC3E}">
        <p14:creationId xmlns:p14="http://schemas.microsoft.com/office/powerpoint/2010/main" val="237695155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lstStyle>
            <a:lvl1pPr eaLnBrk="0" hangingPunct="0">
              <a:defRPr>
                <a:solidFill>
                  <a:schemeClr val="tx1"/>
                </a:solidFill>
                <a:latin typeface="Garamond" pitchFamily="18" charset="0"/>
              </a:defRPr>
            </a:lvl1pPr>
            <a:lvl2pPr marL="742950" indent="-285750" eaLnBrk="0" hangingPunct="0">
              <a:defRPr>
                <a:solidFill>
                  <a:schemeClr val="tx1"/>
                </a:solidFill>
                <a:latin typeface="Garamond" pitchFamily="18" charset="0"/>
              </a:defRPr>
            </a:lvl2pPr>
            <a:lvl3pPr marL="1143000" indent="-228600" eaLnBrk="0" hangingPunct="0">
              <a:defRPr>
                <a:solidFill>
                  <a:schemeClr val="tx1"/>
                </a:solidFill>
                <a:latin typeface="Garamond" pitchFamily="18" charset="0"/>
              </a:defRPr>
            </a:lvl3pPr>
            <a:lvl4pPr marL="1600200" indent="-228600" eaLnBrk="0" hangingPunct="0">
              <a:defRPr>
                <a:solidFill>
                  <a:schemeClr val="tx1"/>
                </a:solidFill>
                <a:latin typeface="Garamond" pitchFamily="18" charset="0"/>
              </a:defRPr>
            </a:lvl4pPr>
            <a:lvl5pPr marL="2057400" indent="-228600" eaLnBrk="0" hangingPunct="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fld id="{E83AA91B-4272-42CC-BB59-ADF594800292}" type="slidenum">
              <a:rPr lang="en-US" altLang="bg-BG" smtClean="0">
                <a:latin typeface="Times New Roman" pitchFamily="18" charset="0"/>
              </a:rPr>
              <a:pPr/>
              <a:t>18</a:t>
            </a:fld>
            <a:endParaRPr lang="en-US" altLang="bg-BG">
              <a:latin typeface="Times New Roman" pitchFamily="18" charset="0"/>
            </a:endParaRPr>
          </a:p>
        </p:txBody>
      </p:sp>
      <p:sp>
        <p:nvSpPr>
          <p:cNvPr id="79875" name="Rectangle 2"/>
          <p:cNvSpPr>
            <a:spLocks noGrp="1" noRot="1" noChangeAspect="1" noChangeArrowheads="1" noTextEdit="1"/>
          </p:cNvSpPr>
          <p:nvPr>
            <p:ph type="sldImg"/>
          </p:nvPr>
        </p:nvSpPr>
        <p:spPr>
          <a:ln/>
        </p:spPr>
      </p:sp>
      <p:sp>
        <p:nvSpPr>
          <p:cNvPr id="7987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a:lstStyle/>
          <a:p>
            <a:pPr algn="just" eaLnBrk="1" hangingPunct="1"/>
            <a:r>
              <a:rPr lang="bg-BG" altLang="bg-BG" dirty="0"/>
              <a:t>Камерната мултифокална екстрасистолия може да премине в биг</a:t>
            </a:r>
            <a:r>
              <a:rPr lang="en-US" altLang="bg-BG" dirty="0"/>
              <a:t>e</a:t>
            </a:r>
            <a:r>
              <a:rPr lang="bg-BG" altLang="bg-BG" dirty="0"/>
              <a:t>мения. Три или повече последователни камерни екстрасистоли се определят като камерна тахикардия. При липсата на пулс на магистралните артериални съдове, състоянието е клинична смърт с генеза безпулсова тахикардия или според ЕКГ диагнозата камерно мъждене. ЕКГ диагнозата определя само причината за клиничната смърт, без да бъде диагностичен белег за нея. Такъв представляват единствено клиничните данни за липсваща ефективно мозъчно кръвообращение.</a:t>
            </a:r>
          </a:p>
        </p:txBody>
      </p:sp>
    </p:spTree>
    <p:extLst>
      <p:ext uri="{BB962C8B-B14F-4D97-AF65-F5344CB8AC3E}">
        <p14:creationId xmlns:p14="http://schemas.microsoft.com/office/powerpoint/2010/main" val="211680734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lstStyle>
            <a:lvl1pPr eaLnBrk="0" hangingPunct="0">
              <a:defRPr>
                <a:solidFill>
                  <a:schemeClr val="tx1"/>
                </a:solidFill>
                <a:latin typeface="Garamond" pitchFamily="18" charset="0"/>
              </a:defRPr>
            </a:lvl1pPr>
            <a:lvl2pPr marL="742950" indent="-285750" eaLnBrk="0" hangingPunct="0">
              <a:defRPr>
                <a:solidFill>
                  <a:schemeClr val="tx1"/>
                </a:solidFill>
                <a:latin typeface="Garamond" pitchFamily="18" charset="0"/>
              </a:defRPr>
            </a:lvl2pPr>
            <a:lvl3pPr marL="1143000" indent="-228600" eaLnBrk="0" hangingPunct="0">
              <a:defRPr>
                <a:solidFill>
                  <a:schemeClr val="tx1"/>
                </a:solidFill>
                <a:latin typeface="Garamond" pitchFamily="18" charset="0"/>
              </a:defRPr>
            </a:lvl3pPr>
            <a:lvl4pPr marL="1600200" indent="-228600" eaLnBrk="0" hangingPunct="0">
              <a:defRPr>
                <a:solidFill>
                  <a:schemeClr val="tx1"/>
                </a:solidFill>
                <a:latin typeface="Garamond" pitchFamily="18" charset="0"/>
              </a:defRPr>
            </a:lvl4pPr>
            <a:lvl5pPr marL="2057400" indent="-228600" eaLnBrk="0" hangingPunct="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fld id="{9286BCF5-C8BE-4425-9331-C7B327865241}" type="slidenum">
              <a:rPr lang="en-US" altLang="bg-BG" smtClean="0">
                <a:latin typeface="Times New Roman" pitchFamily="18" charset="0"/>
              </a:rPr>
              <a:pPr/>
              <a:t>19</a:t>
            </a:fld>
            <a:endParaRPr lang="en-US" altLang="bg-BG">
              <a:latin typeface="Times New Roman" pitchFamily="18" charset="0"/>
            </a:endParaRPr>
          </a:p>
        </p:txBody>
      </p:sp>
      <p:sp>
        <p:nvSpPr>
          <p:cNvPr id="80899" name="Rectangle 2"/>
          <p:cNvSpPr>
            <a:spLocks noGrp="1" noRot="1" noChangeAspect="1" noChangeArrowheads="1" noTextEdit="1"/>
          </p:cNvSpPr>
          <p:nvPr>
            <p:ph type="sldImg"/>
          </p:nvPr>
        </p:nvSpPr>
        <p:spPr>
          <a:ln/>
        </p:spPr>
      </p:sp>
      <p:sp>
        <p:nvSpPr>
          <p:cNvPr id="8090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a:lstStyle/>
          <a:p>
            <a:pPr algn="just" eaLnBrk="1" hangingPunct="1"/>
            <a:r>
              <a:rPr lang="bg-BG" altLang="bg-BG" dirty="0"/>
              <a:t>При първа среща с пациента и при липсата на дефибрилатор може да се опита механично дефибрилиране с “прекордиален удар”, като веднага след това се проверява за ефект (налични пулсации). Рационалното в прекордиалния удар е превръщането на механичната енергия от удар в електрическа, която може да бъде достатъчна, за да предизвика кардиоверзия. Ефектът е най-добър при преминаването на </a:t>
            </a:r>
            <a:r>
              <a:rPr lang="en-US" altLang="bg-BG" dirty="0"/>
              <a:t>VF</a:t>
            </a:r>
            <a:r>
              <a:rPr lang="bg-BG" altLang="bg-BG" dirty="0"/>
              <a:t> в синусов ритъм. При</a:t>
            </a:r>
            <a:r>
              <a:rPr lang="bg-BG" altLang="bg-BG" baseline="0" dirty="0"/>
              <a:t> съвременните условия, значимостта на тази манипулация е много ниска.</a:t>
            </a:r>
            <a:endParaRPr lang="bg-BG" altLang="bg-BG" dirty="0"/>
          </a:p>
        </p:txBody>
      </p:sp>
    </p:spTree>
    <p:extLst>
      <p:ext uri="{BB962C8B-B14F-4D97-AF65-F5344CB8AC3E}">
        <p14:creationId xmlns:p14="http://schemas.microsoft.com/office/powerpoint/2010/main" val="275789239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lstStyle>
            <a:lvl1pPr eaLnBrk="0" hangingPunct="0">
              <a:defRPr>
                <a:solidFill>
                  <a:schemeClr val="tx1"/>
                </a:solidFill>
                <a:latin typeface="Garamond" pitchFamily="18" charset="0"/>
              </a:defRPr>
            </a:lvl1pPr>
            <a:lvl2pPr marL="742950" indent="-285750" eaLnBrk="0" hangingPunct="0">
              <a:defRPr>
                <a:solidFill>
                  <a:schemeClr val="tx1"/>
                </a:solidFill>
                <a:latin typeface="Garamond" pitchFamily="18" charset="0"/>
              </a:defRPr>
            </a:lvl2pPr>
            <a:lvl3pPr marL="1143000" indent="-228600" eaLnBrk="0" hangingPunct="0">
              <a:defRPr>
                <a:solidFill>
                  <a:schemeClr val="tx1"/>
                </a:solidFill>
                <a:latin typeface="Garamond" pitchFamily="18" charset="0"/>
              </a:defRPr>
            </a:lvl3pPr>
            <a:lvl4pPr marL="1600200" indent="-228600" eaLnBrk="0" hangingPunct="0">
              <a:defRPr>
                <a:solidFill>
                  <a:schemeClr val="tx1"/>
                </a:solidFill>
                <a:latin typeface="Garamond" pitchFamily="18" charset="0"/>
              </a:defRPr>
            </a:lvl4pPr>
            <a:lvl5pPr marL="2057400" indent="-228600" eaLnBrk="0" hangingPunct="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fld id="{5D4C548A-4751-4F70-A9F9-6AFA28AEC613}" type="slidenum">
              <a:rPr lang="en-US" altLang="bg-BG" smtClean="0">
                <a:latin typeface="Times New Roman" pitchFamily="18" charset="0"/>
              </a:rPr>
              <a:pPr/>
              <a:t>20</a:t>
            </a:fld>
            <a:endParaRPr lang="en-US" altLang="bg-BG">
              <a:latin typeface="Times New Roman" pitchFamily="18" charset="0"/>
            </a:endParaRPr>
          </a:p>
        </p:txBody>
      </p:sp>
      <p:sp>
        <p:nvSpPr>
          <p:cNvPr id="82947" name="Rectangle 2"/>
          <p:cNvSpPr>
            <a:spLocks noGrp="1" noRot="1" noChangeAspect="1" noChangeArrowheads="1" noTextEdit="1"/>
          </p:cNvSpPr>
          <p:nvPr>
            <p:ph type="sldImg"/>
          </p:nvPr>
        </p:nvSpPr>
        <p:spPr>
          <a:ln/>
        </p:spPr>
      </p:sp>
      <p:sp>
        <p:nvSpPr>
          <p:cNvPr id="8294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a:lstStyle/>
          <a:p>
            <a:pPr eaLnBrk="1" hangingPunct="1"/>
            <a:r>
              <a:rPr lang="bg-BG" altLang="bg-BG"/>
              <a:t>Дефибрилаторът е задължителен за реамобила, интензивното отделение и операционната зала.</a:t>
            </a:r>
          </a:p>
        </p:txBody>
      </p:sp>
    </p:spTree>
    <p:extLst>
      <p:ext uri="{BB962C8B-B14F-4D97-AF65-F5344CB8AC3E}">
        <p14:creationId xmlns:p14="http://schemas.microsoft.com/office/powerpoint/2010/main" val="294581177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lstStyle>
            <a:lvl1pPr eaLnBrk="0" hangingPunct="0">
              <a:defRPr>
                <a:solidFill>
                  <a:schemeClr val="tx1"/>
                </a:solidFill>
                <a:latin typeface="Garamond" pitchFamily="18" charset="0"/>
              </a:defRPr>
            </a:lvl1pPr>
            <a:lvl2pPr marL="742950" indent="-285750" eaLnBrk="0" hangingPunct="0">
              <a:defRPr>
                <a:solidFill>
                  <a:schemeClr val="tx1"/>
                </a:solidFill>
                <a:latin typeface="Garamond" pitchFamily="18" charset="0"/>
              </a:defRPr>
            </a:lvl2pPr>
            <a:lvl3pPr marL="1143000" indent="-228600" eaLnBrk="0" hangingPunct="0">
              <a:defRPr>
                <a:solidFill>
                  <a:schemeClr val="tx1"/>
                </a:solidFill>
                <a:latin typeface="Garamond" pitchFamily="18" charset="0"/>
              </a:defRPr>
            </a:lvl3pPr>
            <a:lvl4pPr marL="1600200" indent="-228600" eaLnBrk="0" hangingPunct="0">
              <a:defRPr>
                <a:solidFill>
                  <a:schemeClr val="tx1"/>
                </a:solidFill>
                <a:latin typeface="Garamond" pitchFamily="18" charset="0"/>
              </a:defRPr>
            </a:lvl4pPr>
            <a:lvl5pPr marL="2057400" indent="-228600" eaLnBrk="0" hangingPunct="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fld id="{87384829-CC50-4B4A-9BB6-4ECEF8448FDE}" type="slidenum">
              <a:rPr lang="en-US" altLang="bg-BG" smtClean="0">
                <a:latin typeface="Times New Roman" pitchFamily="18" charset="0"/>
              </a:rPr>
              <a:pPr/>
              <a:t>21</a:t>
            </a:fld>
            <a:endParaRPr lang="en-US" altLang="bg-BG">
              <a:latin typeface="Times New Roman" pitchFamily="18" charset="0"/>
            </a:endParaRPr>
          </a:p>
        </p:txBody>
      </p:sp>
      <p:sp>
        <p:nvSpPr>
          <p:cNvPr id="83971" name="Rectangle 2"/>
          <p:cNvSpPr>
            <a:spLocks noGrp="1" noRot="1" noChangeAspect="1" noChangeArrowheads="1" noTextEdit="1"/>
          </p:cNvSpPr>
          <p:nvPr>
            <p:ph type="sldImg"/>
          </p:nvPr>
        </p:nvSpPr>
        <p:spPr>
          <a:ln/>
        </p:spPr>
      </p:sp>
      <p:sp>
        <p:nvSpPr>
          <p:cNvPr id="8397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a:lstStyle/>
          <a:p>
            <a:pPr algn="just" eaLnBrk="1" hangingPunct="1"/>
            <a:r>
              <a:rPr lang="bg-BG" altLang="bg-BG"/>
              <a:t>Поставянето на електродите (предварително подготвени с гел или на специални самозалепващи се пластири) е в областта на върха на сърцето и върху или в дясно от стерналната кост. Обикновено самите електроди са надписани (</a:t>
            </a:r>
            <a:r>
              <a:rPr lang="en-US" altLang="bg-BG"/>
              <a:t>appex/sternum)</a:t>
            </a:r>
            <a:endParaRPr lang="bg-BG" altLang="bg-BG"/>
          </a:p>
        </p:txBody>
      </p:sp>
    </p:spTree>
    <p:extLst>
      <p:ext uri="{BB962C8B-B14F-4D97-AF65-F5344CB8AC3E}">
        <p14:creationId xmlns:p14="http://schemas.microsoft.com/office/powerpoint/2010/main" val="54467203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lstStyle>
            <a:lvl1pPr eaLnBrk="0" hangingPunct="0">
              <a:defRPr>
                <a:solidFill>
                  <a:schemeClr val="tx1"/>
                </a:solidFill>
                <a:latin typeface="Garamond" pitchFamily="18" charset="0"/>
              </a:defRPr>
            </a:lvl1pPr>
            <a:lvl2pPr marL="742950" indent="-285750" eaLnBrk="0" hangingPunct="0">
              <a:defRPr>
                <a:solidFill>
                  <a:schemeClr val="tx1"/>
                </a:solidFill>
                <a:latin typeface="Garamond" pitchFamily="18" charset="0"/>
              </a:defRPr>
            </a:lvl2pPr>
            <a:lvl3pPr marL="1143000" indent="-228600" eaLnBrk="0" hangingPunct="0">
              <a:defRPr>
                <a:solidFill>
                  <a:schemeClr val="tx1"/>
                </a:solidFill>
                <a:latin typeface="Garamond" pitchFamily="18" charset="0"/>
              </a:defRPr>
            </a:lvl3pPr>
            <a:lvl4pPr marL="1600200" indent="-228600" eaLnBrk="0" hangingPunct="0">
              <a:defRPr>
                <a:solidFill>
                  <a:schemeClr val="tx1"/>
                </a:solidFill>
                <a:latin typeface="Garamond" pitchFamily="18" charset="0"/>
              </a:defRPr>
            </a:lvl4pPr>
            <a:lvl5pPr marL="2057400" indent="-228600" eaLnBrk="0" hangingPunct="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fld id="{C9B5F0C4-07FC-4F0E-A92F-59BC964D4FA1}" type="slidenum">
              <a:rPr lang="en-US" altLang="bg-BG" smtClean="0">
                <a:latin typeface="Times New Roman" pitchFamily="18" charset="0"/>
              </a:rPr>
              <a:pPr/>
              <a:t>22</a:t>
            </a:fld>
            <a:endParaRPr lang="en-US" altLang="bg-BG">
              <a:latin typeface="Times New Roman" pitchFamily="18" charset="0"/>
            </a:endParaRPr>
          </a:p>
        </p:txBody>
      </p:sp>
      <p:sp>
        <p:nvSpPr>
          <p:cNvPr id="86019" name="Rectangle 2"/>
          <p:cNvSpPr>
            <a:spLocks noGrp="1" noRot="1" noChangeAspect="1" noChangeArrowheads="1" noTextEdit="1"/>
          </p:cNvSpPr>
          <p:nvPr>
            <p:ph type="sldImg"/>
          </p:nvPr>
        </p:nvSpPr>
        <p:spPr>
          <a:ln/>
        </p:spPr>
      </p:sp>
      <p:sp>
        <p:nvSpPr>
          <p:cNvPr id="8602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a:lstStyle/>
          <a:p>
            <a:pPr algn="just" eaLnBrk="1" hangingPunct="1"/>
            <a:r>
              <a:rPr lang="bg-BG" altLang="bg-BG" dirty="0"/>
              <a:t>Ресусцитаторът, който отговаря за дишането прави оценка на ефективността на кръвообращението на основание на клинични данни и мониторен контрол. При неуспех се провеждат 5 цикъла на КПР.</a:t>
            </a:r>
          </a:p>
        </p:txBody>
      </p:sp>
    </p:spTree>
    <p:extLst>
      <p:ext uri="{BB962C8B-B14F-4D97-AF65-F5344CB8AC3E}">
        <p14:creationId xmlns:p14="http://schemas.microsoft.com/office/powerpoint/2010/main" val="48707975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lstStyle>
            <a:lvl1pPr eaLnBrk="0" hangingPunct="0">
              <a:defRPr>
                <a:solidFill>
                  <a:schemeClr val="tx1"/>
                </a:solidFill>
                <a:latin typeface="Garamond" pitchFamily="18" charset="0"/>
              </a:defRPr>
            </a:lvl1pPr>
            <a:lvl2pPr marL="742950" indent="-285750" eaLnBrk="0" hangingPunct="0">
              <a:defRPr>
                <a:solidFill>
                  <a:schemeClr val="tx1"/>
                </a:solidFill>
                <a:latin typeface="Garamond" pitchFamily="18" charset="0"/>
              </a:defRPr>
            </a:lvl2pPr>
            <a:lvl3pPr marL="1143000" indent="-228600" eaLnBrk="0" hangingPunct="0">
              <a:defRPr>
                <a:solidFill>
                  <a:schemeClr val="tx1"/>
                </a:solidFill>
                <a:latin typeface="Garamond" pitchFamily="18" charset="0"/>
              </a:defRPr>
            </a:lvl3pPr>
            <a:lvl4pPr marL="1600200" indent="-228600" eaLnBrk="0" hangingPunct="0">
              <a:defRPr>
                <a:solidFill>
                  <a:schemeClr val="tx1"/>
                </a:solidFill>
                <a:latin typeface="Garamond" pitchFamily="18" charset="0"/>
              </a:defRPr>
            </a:lvl4pPr>
            <a:lvl5pPr marL="2057400" indent="-228600" eaLnBrk="0" hangingPunct="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fld id="{D1EF6E55-B914-41D3-8A4F-5A91E302BE63}" type="slidenum">
              <a:rPr lang="en-US" altLang="bg-BG" smtClean="0">
                <a:latin typeface="Times New Roman" pitchFamily="18" charset="0"/>
              </a:rPr>
              <a:pPr/>
              <a:t>23</a:t>
            </a:fld>
            <a:endParaRPr lang="en-US" altLang="bg-BG">
              <a:latin typeface="Times New Roman" pitchFamily="18" charset="0"/>
            </a:endParaRPr>
          </a:p>
        </p:txBody>
      </p:sp>
      <p:sp>
        <p:nvSpPr>
          <p:cNvPr id="87043" name="Rectangle 2"/>
          <p:cNvSpPr>
            <a:spLocks noGrp="1" noRot="1" noChangeAspect="1" noChangeArrowheads="1" noTextEdit="1"/>
          </p:cNvSpPr>
          <p:nvPr>
            <p:ph type="sldImg"/>
          </p:nvPr>
        </p:nvSpPr>
        <p:spPr>
          <a:ln/>
        </p:spPr>
      </p:sp>
      <p:sp>
        <p:nvSpPr>
          <p:cNvPr id="8704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a:lstStyle/>
          <a:p>
            <a:pPr algn="just" eaLnBrk="1" hangingPunct="1"/>
            <a:r>
              <a:rPr lang="bg-BG" altLang="bg-BG" dirty="0"/>
              <a:t>След третата дефибрилация се прилагат и медикаментозно лечение</a:t>
            </a:r>
            <a:r>
              <a:rPr lang="en-US" altLang="bg-BG" dirty="0"/>
              <a:t>.</a:t>
            </a:r>
            <a:r>
              <a:rPr lang="bg-BG" altLang="bg-BG" dirty="0"/>
              <a:t> Последващата медикаментозна терапия включва </a:t>
            </a:r>
            <a:r>
              <a:rPr lang="en-US" altLang="bg-BG" dirty="0" err="1"/>
              <a:t>Cordarone</a:t>
            </a:r>
            <a:r>
              <a:rPr lang="en-US" altLang="bg-BG" dirty="0"/>
              <a:t>, Lidocaine </a:t>
            </a:r>
            <a:r>
              <a:rPr lang="bg-BG" altLang="bg-BG" dirty="0"/>
              <a:t>или Магнезий при </a:t>
            </a:r>
            <a:r>
              <a:rPr lang="en-US" altLang="bg-BG" dirty="0" err="1"/>
              <a:t>torsades</a:t>
            </a:r>
            <a:r>
              <a:rPr lang="en-US" altLang="bg-BG" dirty="0"/>
              <a:t> de pointes (</a:t>
            </a:r>
            <a:r>
              <a:rPr lang="bg-BG" altLang="bg-BG" dirty="0"/>
              <a:t>камерна тахикардия и доказана хипомагнезиемия).</a:t>
            </a:r>
          </a:p>
        </p:txBody>
      </p:sp>
    </p:spTree>
    <p:extLst>
      <p:ext uri="{BB962C8B-B14F-4D97-AF65-F5344CB8AC3E}">
        <p14:creationId xmlns:p14="http://schemas.microsoft.com/office/powerpoint/2010/main" val="193102173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lstStyle>
            <a:lvl1pPr eaLnBrk="0" hangingPunct="0">
              <a:defRPr>
                <a:solidFill>
                  <a:schemeClr val="tx1"/>
                </a:solidFill>
                <a:latin typeface="Garamond" pitchFamily="18" charset="0"/>
              </a:defRPr>
            </a:lvl1pPr>
            <a:lvl2pPr marL="742950" indent="-285750" eaLnBrk="0" hangingPunct="0">
              <a:defRPr>
                <a:solidFill>
                  <a:schemeClr val="tx1"/>
                </a:solidFill>
                <a:latin typeface="Garamond" pitchFamily="18" charset="0"/>
              </a:defRPr>
            </a:lvl2pPr>
            <a:lvl3pPr marL="1143000" indent="-228600" eaLnBrk="0" hangingPunct="0">
              <a:defRPr>
                <a:solidFill>
                  <a:schemeClr val="tx1"/>
                </a:solidFill>
                <a:latin typeface="Garamond" pitchFamily="18" charset="0"/>
              </a:defRPr>
            </a:lvl3pPr>
            <a:lvl4pPr marL="1600200" indent="-228600" eaLnBrk="0" hangingPunct="0">
              <a:defRPr>
                <a:solidFill>
                  <a:schemeClr val="tx1"/>
                </a:solidFill>
                <a:latin typeface="Garamond" pitchFamily="18" charset="0"/>
              </a:defRPr>
            </a:lvl4pPr>
            <a:lvl5pPr marL="2057400" indent="-228600" eaLnBrk="0" hangingPunct="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fld id="{B6054894-FCDE-4376-8032-65655FDDF3D8}" type="slidenum">
              <a:rPr lang="en-US" altLang="bg-BG" smtClean="0">
                <a:latin typeface="Times New Roman" pitchFamily="18" charset="0"/>
              </a:rPr>
              <a:pPr/>
              <a:t>24</a:t>
            </a:fld>
            <a:endParaRPr lang="en-US" altLang="bg-BG">
              <a:latin typeface="Times New Roman" pitchFamily="18" charset="0"/>
            </a:endParaRPr>
          </a:p>
        </p:txBody>
      </p:sp>
      <p:sp>
        <p:nvSpPr>
          <p:cNvPr id="89091" name="Rectangle 2"/>
          <p:cNvSpPr>
            <a:spLocks noGrp="1" noRot="1" noChangeAspect="1" noChangeArrowheads="1" noTextEdit="1"/>
          </p:cNvSpPr>
          <p:nvPr>
            <p:ph type="sldImg"/>
          </p:nvPr>
        </p:nvSpPr>
        <p:spPr>
          <a:ln/>
        </p:spPr>
      </p:sp>
      <p:sp>
        <p:nvSpPr>
          <p:cNvPr id="8909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a:lstStyle/>
          <a:p>
            <a:pPr algn="just" eaLnBrk="1" hangingPunct="1"/>
            <a:r>
              <a:rPr lang="bg-BG" altLang="bg-BG"/>
              <a:t>Най-честите грешки стават при БЕА. Причината за тях е, че ресусцитаторът прави оценка на хемодинамиката само по ЕКГ записа, който в този случай не е съпроводен с ефективно мозъчно кръвообращение (пулс на сънните артерии).</a:t>
            </a:r>
          </a:p>
        </p:txBody>
      </p:sp>
    </p:spTree>
    <p:extLst>
      <p:ext uri="{BB962C8B-B14F-4D97-AF65-F5344CB8AC3E}">
        <p14:creationId xmlns:p14="http://schemas.microsoft.com/office/powerpoint/2010/main" val="165602524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lstStyle>
            <a:lvl1pPr eaLnBrk="0" hangingPunct="0">
              <a:defRPr>
                <a:solidFill>
                  <a:schemeClr val="tx1"/>
                </a:solidFill>
                <a:latin typeface="Garamond" pitchFamily="18" charset="0"/>
              </a:defRPr>
            </a:lvl1pPr>
            <a:lvl2pPr marL="742950" indent="-285750" eaLnBrk="0" hangingPunct="0">
              <a:defRPr>
                <a:solidFill>
                  <a:schemeClr val="tx1"/>
                </a:solidFill>
                <a:latin typeface="Garamond" pitchFamily="18" charset="0"/>
              </a:defRPr>
            </a:lvl2pPr>
            <a:lvl3pPr marL="1143000" indent="-228600" eaLnBrk="0" hangingPunct="0">
              <a:defRPr>
                <a:solidFill>
                  <a:schemeClr val="tx1"/>
                </a:solidFill>
                <a:latin typeface="Garamond" pitchFamily="18" charset="0"/>
              </a:defRPr>
            </a:lvl3pPr>
            <a:lvl4pPr marL="1600200" indent="-228600" eaLnBrk="0" hangingPunct="0">
              <a:defRPr>
                <a:solidFill>
                  <a:schemeClr val="tx1"/>
                </a:solidFill>
                <a:latin typeface="Garamond" pitchFamily="18" charset="0"/>
              </a:defRPr>
            </a:lvl4pPr>
            <a:lvl5pPr marL="2057400" indent="-228600" eaLnBrk="0" hangingPunct="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fld id="{94ED42A5-60DE-4749-B711-3B925C0C9B07}" type="slidenum">
              <a:rPr lang="en-US" altLang="bg-BG" smtClean="0">
                <a:latin typeface="Times New Roman" pitchFamily="18" charset="0"/>
              </a:rPr>
              <a:pPr/>
              <a:t>25</a:t>
            </a:fld>
            <a:endParaRPr lang="en-US" altLang="bg-BG">
              <a:latin typeface="Times New Roman" pitchFamily="18" charset="0"/>
            </a:endParaRPr>
          </a:p>
        </p:txBody>
      </p:sp>
      <p:sp>
        <p:nvSpPr>
          <p:cNvPr id="90115" name="Rectangle 2"/>
          <p:cNvSpPr>
            <a:spLocks noGrp="1" noRot="1" noChangeAspect="1" noChangeArrowheads="1" noTextEdit="1"/>
          </p:cNvSpPr>
          <p:nvPr>
            <p:ph type="sldImg"/>
          </p:nvPr>
        </p:nvSpPr>
        <p:spPr>
          <a:ln/>
        </p:spPr>
      </p:sp>
      <p:sp>
        <p:nvSpPr>
          <p:cNvPr id="9011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a:lstStyle/>
          <a:p>
            <a:pPr eaLnBrk="1" hangingPunct="1"/>
            <a:r>
              <a:rPr lang="bg-BG" altLang="bg-BG"/>
              <a:t>ЕКГ “кривата” при асистолия е съвсем права.</a:t>
            </a:r>
          </a:p>
        </p:txBody>
      </p:sp>
    </p:spTree>
    <p:extLst>
      <p:ext uri="{BB962C8B-B14F-4D97-AF65-F5344CB8AC3E}">
        <p14:creationId xmlns:p14="http://schemas.microsoft.com/office/powerpoint/2010/main" val="328067846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lstStyle>
            <a:lvl1pPr eaLnBrk="0" hangingPunct="0">
              <a:defRPr>
                <a:solidFill>
                  <a:schemeClr val="tx1"/>
                </a:solidFill>
                <a:latin typeface="Garamond" pitchFamily="18" charset="0"/>
              </a:defRPr>
            </a:lvl1pPr>
            <a:lvl2pPr marL="742950" indent="-285750" eaLnBrk="0" hangingPunct="0">
              <a:defRPr>
                <a:solidFill>
                  <a:schemeClr val="tx1"/>
                </a:solidFill>
                <a:latin typeface="Garamond" pitchFamily="18" charset="0"/>
              </a:defRPr>
            </a:lvl2pPr>
            <a:lvl3pPr marL="1143000" indent="-228600" eaLnBrk="0" hangingPunct="0">
              <a:defRPr>
                <a:solidFill>
                  <a:schemeClr val="tx1"/>
                </a:solidFill>
                <a:latin typeface="Garamond" pitchFamily="18" charset="0"/>
              </a:defRPr>
            </a:lvl3pPr>
            <a:lvl4pPr marL="1600200" indent="-228600" eaLnBrk="0" hangingPunct="0">
              <a:defRPr>
                <a:solidFill>
                  <a:schemeClr val="tx1"/>
                </a:solidFill>
                <a:latin typeface="Garamond" pitchFamily="18" charset="0"/>
              </a:defRPr>
            </a:lvl4pPr>
            <a:lvl5pPr marL="2057400" indent="-228600" eaLnBrk="0" hangingPunct="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fld id="{9C547EBD-0A7E-4ED9-8E43-911AA96DDE19}" type="slidenum">
              <a:rPr lang="en-US" altLang="bg-BG" smtClean="0">
                <a:latin typeface="Times New Roman" pitchFamily="18" charset="0"/>
              </a:rPr>
              <a:pPr/>
              <a:t>26</a:t>
            </a:fld>
            <a:endParaRPr lang="en-US" altLang="bg-BG">
              <a:latin typeface="Times New Roman" pitchFamily="18" charset="0"/>
            </a:endParaRPr>
          </a:p>
        </p:txBody>
      </p:sp>
      <p:sp>
        <p:nvSpPr>
          <p:cNvPr id="91139" name="Rectangle 2"/>
          <p:cNvSpPr>
            <a:spLocks noGrp="1" noRot="1" noChangeAspect="1" noChangeArrowheads="1" noTextEdit="1"/>
          </p:cNvSpPr>
          <p:nvPr>
            <p:ph type="sldImg"/>
          </p:nvPr>
        </p:nvSpPr>
        <p:spPr>
          <a:ln/>
        </p:spPr>
      </p:sp>
      <p:sp>
        <p:nvSpPr>
          <p:cNvPr id="9114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a:lstStyle/>
          <a:p>
            <a:pPr eaLnBrk="1" hangingPunct="1"/>
            <a:r>
              <a:rPr lang="bg-BG" altLang="bg-BG"/>
              <a:t>Единствена разлика в медикаментозното лечение е добавянето на </a:t>
            </a:r>
            <a:r>
              <a:rPr lang="en-US" altLang="bg-BG"/>
              <a:t>Atropine </a:t>
            </a:r>
            <a:r>
              <a:rPr lang="bg-BG" altLang="bg-BG"/>
              <a:t>при брадикардия.</a:t>
            </a:r>
          </a:p>
        </p:txBody>
      </p:sp>
    </p:spTree>
    <p:extLst>
      <p:ext uri="{BB962C8B-B14F-4D97-AF65-F5344CB8AC3E}">
        <p14:creationId xmlns:p14="http://schemas.microsoft.com/office/powerpoint/2010/main" val="281910391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lstStyle>
            <a:lvl1pPr eaLnBrk="0" hangingPunct="0">
              <a:defRPr>
                <a:solidFill>
                  <a:schemeClr val="tx1"/>
                </a:solidFill>
                <a:latin typeface="Garamond" pitchFamily="18" charset="0"/>
              </a:defRPr>
            </a:lvl1pPr>
            <a:lvl2pPr marL="742950" indent="-285750" eaLnBrk="0" hangingPunct="0">
              <a:defRPr>
                <a:solidFill>
                  <a:schemeClr val="tx1"/>
                </a:solidFill>
                <a:latin typeface="Garamond" pitchFamily="18" charset="0"/>
              </a:defRPr>
            </a:lvl2pPr>
            <a:lvl3pPr marL="1143000" indent="-228600" eaLnBrk="0" hangingPunct="0">
              <a:defRPr>
                <a:solidFill>
                  <a:schemeClr val="tx1"/>
                </a:solidFill>
                <a:latin typeface="Garamond" pitchFamily="18" charset="0"/>
              </a:defRPr>
            </a:lvl3pPr>
            <a:lvl4pPr marL="1600200" indent="-228600" eaLnBrk="0" hangingPunct="0">
              <a:defRPr>
                <a:solidFill>
                  <a:schemeClr val="tx1"/>
                </a:solidFill>
                <a:latin typeface="Garamond" pitchFamily="18" charset="0"/>
              </a:defRPr>
            </a:lvl4pPr>
            <a:lvl5pPr marL="2057400" indent="-228600" eaLnBrk="0" hangingPunct="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fld id="{0B160115-674B-4176-92C9-2CBECADDDF3A}" type="slidenum">
              <a:rPr lang="en-US" altLang="bg-BG" smtClean="0">
                <a:latin typeface="Times New Roman" pitchFamily="18" charset="0"/>
              </a:rPr>
              <a:pPr/>
              <a:t>27</a:t>
            </a:fld>
            <a:endParaRPr lang="en-US" altLang="bg-BG">
              <a:latin typeface="Times New Roman" pitchFamily="18" charset="0"/>
            </a:endParaRPr>
          </a:p>
        </p:txBody>
      </p:sp>
      <p:sp>
        <p:nvSpPr>
          <p:cNvPr id="92163" name="Rectangle 2"/>
          <p:cNvSpPr>
            <a:spLocks noGrp="1" noRot="1" noChangeAspect="1" noChangeArrowheads="1" noTextEdit="1"/>
          </p:cNvSpPr>
          <p:nvPr>
            <p:ph type="sldImg"/>
          </p:nvPr>
        </p:nvSpPr>
        <p:spPr>
          <a:ln/>
        </p:spPr>
      </p:sp>
      <p:sp>
        <p:nvSpPr>
          <p:cNvPr id="9216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a:lstStyle/>
          <a:p>
            <a:pPr eaLnBrk="1" hangingPunct="1"/>
            <a:r>
              <a:rPr lang="bg-BG" altLang="bg-BG"/>
              <a:t>Транскутанното пейсиране (ТСР) е противопоказано при асистолия.</a:t>
            </a:r>
          </a:p>
        </p:txBody>
      </p:sp>
    </p:spTree>
    <p:extLst>
      <p:ext uri="{BB962C8B-B14F-4D97-AF65-F5344CB8AC3E}">
        <p14:creationId xmlns:p14="http://schemas.microsoft.com/office/powerpoint/2010/main" val="162594704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lstStyle>
            <a:lvl1pPr eaLnBrk="0" hangingPunct="0">
              <a:defRPr>
                <a:solidFill>
                  <a:schemeClr val="tx1"/>
                </a:solidFill>
                <a:latin typeface="Garamond" pitchFamily="18" charset="0"/>
              </a:defRPr>
            </a:lvl1pPr>
            <a:lvl2pPr marL="742950" indent="-285750" eaLnBrk="0" hangingPunct="0">
              <a:defRPr>
                <a:solidFill>
                  <a:schemeClr val="tx1"/>
                </a:solidFill>
                <a:latin typeface="Garamond" pitchFamily="18" charset="0"/>
              </a:defRPr>
            </a:lvl2pPr>
            <a:lvl3pPr marL="1143000" indent="-228600" eaLnBrk="0" hangingPunct="0">
              <a:defRPr>
                <a:solidFill>
                  <a:schemeClr val="tx1"/>
                </a:solidFill>
                <a:latin typeface="Garamond" pitchFamily="18" charset="0"/>
              </a:defRPr>
            </a:lvl3pPr>
            <a:lvl4pPr marL="1600200" indent="-228600" eaLnBrk="0" hangingPunct="0">
              <a:defRPr>
                <a:solidFill>
                  <a:schemeClr val="tx1"/>
                </a:solidFill>
                <a:latin typeface="Garamond" pitchFamily="18" charset="0"/>
              </a:defRPr>
            </a:lvl4pPr>
            <a:lvl5pPr marL="2057400" indent="-228600" eaLnBrk="0" hangingPunct="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fld id="{FA40C3D0-6C13-482C-AE36-099B20CCEA16}" type="slidenum">
              <a:rPr lang="en-US" altLang="bg-BG" smtClean="0">
                <a:latin typeface="Times New Roman" pitchFamily="18" charset="0"/>
              </a:rPr>
              <a:pPr/>
              <a:t>28</a:t>
            </a:fld>
            <a:endParaRPr lang="en-US" altLang="bg-BG">
              <a:latin typeface="Times New Roman" pitchFamily="18" charset="0"/>
            </a:endParaRPr>
          </a:p>
        </p:txBody>
      </p:sp>
      <p:sp>
        <p:nvSpPr>
          <p:cNvPr id="93187" name="Rectangle 2"/>
          <p:cNvSpPr>
            <a:spLocks noGrp="1" noRot="1" noChangeAspect="1" noChangeArrowheads="1" noTextEdit="1"/>
          </p:cNvSpPr>
          <p:nvPr>
            <p:ph type="sldImg"/>
          </p:nvPr>
        </p:nvSpPr>
        <p:spPr>
          <a:ln/>
        </p:spPr>
      </p:sp>
      <p:sp>
        <p:nvSpPr>
          <p:cNvPr id="9318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a:lstStyle/>
          <a:p>
            <a:pPr algn="just" eaLnBrk="1" hangingPunct="1"/>
            <a:r>
              <a:rPr lang="bg-BG" altLang="bg-BG"/>
              <a:t>За качеството на провежданата КПР съдим по клинични белези за провеждане на ефективна вентилация и непряко притискане на сърцето.</a:t>
            </a:r>
          </a:p>
        </p:txBody>
      </p:sp>
    </p:spTree>
    <p:extLst>
      <p:ext uri="{BB962C8B-B14F-4D97-AF65-F5344CB8AC3E}">
        <p14:creationId xmlns:p14="http://schemas.microsoft.com/office/powerpoint/2010/main" val="183213755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bg-BG" dirty="0"/>
              <a:t>Алгоритъм на провеждане</a:t>
            </a:r>
            <a:r>
              <a:rPr lang="bg-BG" baseline="0" dirty="0"/>
              <a:t> на разширена (целенасочена) КПР.</a:t>
            </a:r>
            <a:endParaRPr lang="bg-BG" dirty="0"/>
          </a:p>
        </p:txBody>
      </p:sp>
      <p:sp>
        <p:nvSpPr>
          <p:cNvPr id="4" name="Slide Number Placeholder 3"/>
          <p:cNvSpPr>
            <a:spLocks noGrp="1"/>
          </p:cNvSpPr>
          <p:nvPr>
            <p:ph type="sldNum" sz="quarter" idx="10"/>
          </p:nvPr>
        </p:nvSpPr>
        <p:spPr/>
        <p:txBody>
          <a:bodyPr/>
          <a:lstStyle/>
          <a:p>
            <a:fld id="{8C377112-10ED-4EAF-B604-AF53740E0DB5}" type="slidenum">
              <a:rPr lang="en-US" altLang="bg-BG" smtClean="0"/>
              <a:pPr/>
              <a:t>31</a:t>
            </a:fld>
            <a:endParaRPr lang="en-US" altLang="bg-BG"/>
          </a:p>
        </p:txBody>
      </p:sp>
    </p:spTree>
    <p:extLst>
      <p:ext uri="{BB962C8B-B14F-4D97-AF65-F5344CB8AC3E}">
        <p14:creationId xmlns:p14="http://schemas.microsoft.com/office/powerpoint/2010/main" val="28573955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lstStyle>
            <a:lvl1pPr eaLnBrk="0" hangingPunct="0">
              <a:defRPr>
                <a:solidFill>
                  <a:schemeClr val="tx1"/>
                </a:solidFill>
                <a:latin typeface="Garamond" pitchFamily="18" charset="0"/>
              </a:defRPr>
            </a:lvl1pPr>
            <a:lvl2pPr marL="742950" indent="-285750" eaLnBrk="0" hangingPunct="0">
              <a:defRPr>
                <a:solidFill>
                  <a:schemeClr val="tx1"/>
                </a:solidFill>
                <a:latin typeface="Garamond" pitchFamily="18" charset="0"/>
              </a:defRPr>
            </a:lvl2pPr>
            <a:lvl3pPr marL="1143000" indent="-228600" eaLnBrk="0" hangingPunct="0">
              <a:defRPr>
                <a:solidFill>
                  <a:schemeClr val="tx1"/>
                </a:solidFill>
                <a:latin typeface="Garamond" pitchFamily="18" charset="0"/>
              </a:defRPr>
            </a:lvl3pPr>
            <a:lvl4pPr marL="1600200" indent="-228600" eaLnBrk="0" hangingPunct="0">
              <a:defRPr>
                <a:solidFill>
                  <a:schemeClr val="tx1"/>
                </a:solidFill>
                <a:latin typeface="Garamond" pitchFamily="18" charset="0"/>
              </a:defRPr>
            </a:lvl4pPr>
            <a:lvl5pPr marL="2057400" indent="-228600" eaLnBrk="0" hangingPunct="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fld id="{8061D52C-172A-457A-8690-80080DC8C816}" type="slidenum">
              <a:rPr lang="en-US" altLang="bg-BG" smtClean="0">
                <a:latin typeface="Times New Roman" pitchFamily="18" charset="0"/>
              </a:rPr>
              <a:pPr/>
              <a:t>32</a:t>
            </a:fld>
            <a:endParaRPr lang="en-US" altLang="bg-BG">
              <a:latin typeface="Times New Roman" pitchFamily="18" charset="0"/>
            </a:endParaRPr>
          </a:p>
        </p:txBody>
      </p:sp>
      <p:sp>
        <p:nvSpPr>
          <p:cNvPr id="95235" name="Rectangle 2"/>
          <p:cNvSpPr>
            <a:spLocks noGrp="1" noRot="1" noChangeAspect="1" noChangeArrowheads="1" noTextEdit="1"/>
          </p:cNvSpPr>
          <p:nvPr>
            <p:ph type="sldImg"/>
          </p:nvPr>
        </p:nvSpPr>
        <p:spPr>
          <a:ln/>
        </p:spPr>
      </p:sp>
      <p:sp>
        <p:nvSpPr>
          <p:cNvPr id="9523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a:lstStyle/>
          <a:p>
            <a:pPr algn="just" eaLnBrk="1" hangingPunct="1"/>
            <a:r>
              <a:rPr lang="bg-BG" altLang="bg-BG"/>
              <a:t>С осигуряването на проходими дихателни пътища, вентилация и ефективна циркулация, венозен източник и стартиране на инфузионна терапия ние се справяме само с част от причините за клинична смърт.</a:t>
            </a:r>
          </a:p>
        </p:txBody>
      </p:sp>
    </p:spTree>
    <p:extLst>
      <p:ext uri="{BB962C8B-B14F-4D97-AF65-F5344CB8AC3E}">
        <p14:creationId xmlns:p14="http://schemas.microsoft.com/office/powerpoint/2010/main" val="130026371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lstStyle>
            <a:lvl1pPr eaLnBrk="0" hangingPunct="0">
              <a:defRPr>
                <a:solidFill>
                  <a:schemeClr val="tx1"/>
                </a:solidFill>
                <a:latin typeface="Garamond" pitchFamily="18" charset="0"/>
              </a:defRPr>
            </a:lvl1pPr>
            <a:lvl2pPr marL="742950" indent="-285750" eaLnBrk="0" hangingPunct="0">
              <a:defRPr>
                <a:solidFill>
                  <a:schemeClr val="tx1"/>
                </a:solidFill>
                <a:latin typeface="Garamond" pitchFamily="18" charset="0"/>
              </a:defRPr>
            </a:lvl2pPr>
            <a:lvl3pPr marL="1143000" indent="-228600" eaLnBrk="0" hangingPunct="0">
              <a:defRPr>
                <a:solidFill>
                  <a:schemeClr val="tx1"/>
                </a:solidFill>
                <a:latin typeface="Garamond" pitchFamily="18" charset="0"/>
              </a:defRPr>
            </a:lvl3pPr>
            <a:lvl4pPr marL="1600200" indent="-228600" eaLnBrk="0" hangingPunct="0">
              <a:defRPr>
                <a:solidFill>
                  <a:schemeClr val="tx1"/>
                </a:solidFill>
                <a:latin typeface="Garamond" pitchFamily="18" charset="0"/>
              </a:defRPr>
            </a:lvl4pPr>
            <a:lvl5pPr marL="2057400" indent="-228600" eaLnBrk="0" hangingPunct="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fld id="{BE7C6084-FAB5-4728-8D10-46761D823915}" type="slidenum">
              <a:rPr lang="en-US" altLang="bg-BG" smtClean="0">
                <a:latin typeface="Times New Roman" pitchFamily="18" charset="0"/>
              </a:rPr>
              <a:pPr/>
              <a:t>33</a:t>
            </a:fld>
            <a:endParaRPr lang="en-US" altLang="bg-BG">
              <a:latin typeface="Times New Roman" pitchFamily="18" charset="0"/>
            </a:endParaRPr>
          </a:p>
        </p:txBody>
      </p:sp>
      <p:sp>
        <p:nvSpPr>
          <p:cNvPr id="96259" name="Rectangle 2"/>
          <p:cNvSpPr>
            <a:spLocks noGrp="1" noRot="1" noChangeAspect="1" noChangeArrowheads="1" noTextEdit="1"/>
          </p:cNvSpPr>
          <p:nvPr>
            <p:ph type="sldImg"/>
          </p:nvPr>
        </p:nvSpPr>
        <p:spPr>
          <a:ln/>
        </p:spPr>
      </p:sp>
      <p:sp>
        <p:nvSpPr>
          <p:cNvPr id="9626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a:lstStyle/>
          <a:p>
            <a:pPr eaLnBrk="1" hangingPunct="1"/>
            <a:r>
              <a:rPr lang="bg-BG" altLang="bg-BG" dirty="0"/>
              <a:t>Целенасоченото разширено подпомагане на живота включва и някои допълнителни процедури.</a:t>
            </a:r>
          </a:p>
        </p:txBody>
      </p:sp>
    </p:spTree>
    <p:extLst>
      <p:ext uri="{BB962C8B-B14F-4D97-AF65-F5344CB8AC3E}">
        <p14:creationId xmlns:p14="http://schemas.microsoft.com/office/powerpoint/2010/main" val="115770447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lstStyle>
            <a:lvl1pPr eaLnBrk="0" hangingPunct="0">
              <a:defRPr>
                <a:solidFill>
                  <a:schemeClr val="tx1"/>
                </a:solidFill>
                <a:latin typeface="Garamond" pitchFamily="18" charset="0"/>
              </a:defRPr>
            </a:lvl1pPr>
            <a:lvl2pPr marL="742950" indent="-285750" eaLnBrk="0" hangingPunct="0">
              <a:defRPr>
                <a:solidFill>
                  <a:schemeClr val="tx1"/>
                </a:solidFill>
                <a:latin typeface="Garamond" pitchFamily="18" charset="0"/>
              </a:defRPr>
            </a:lvl2pPr>
            <a:lvl3pPr marL="1143000" indent="-228600" eaLnBrk="0" hangingPunct="0">
              <a:defRPr>
                <a:solidFill>
                  <a:schemeClr val="tx1"/>
                </a:solidFill>
                <a:latin typeface="Garamond" pitchFamily="18" charset="0"/>
              </a:defRPr>
            </a:lvl3pPr>
            <a:lvl4pPr marL="1600200" indent="-228600" eaLnBrk="0" hangingPunct="0">
              <a:defRPr>
                <a:solidFill>
                  <a:schemeClr val="tx1"/>
                </a:solidFill>
                <a:latin typeface="Garamond" pitchFamily="18" charset="0"/>
              </a:defRPr>
            </a:lvl4pPr>
            <a:lvl5pPr marL="2057400" indent="-228600" eaLnBrk="0" hangingPunct="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fld id="{81B4A962-E05E-4AAE-9228-0E4B4FFB8D24}" type="slidenum">
              <a:rPr lang="en-US" altLang="bg-BG" smtClean="0">
                <a:latin typeface="Times New Roman" pitchFamily="18" charset="0"/>
              </a:rPr>
              <a:pPr/>
              <a:t>35</a:t>
            </a:fld>
            <a:endParaRPr lang="en-US" altLang="bg-BG">
              <a:latin typeface="Times New Roman" pitchFamily="18" charset="0"/>
            </a:endParaRPr>
          </a:p>
        </p:txBody>
      </p:sp>
      <p:sp>
        <p:nvSpPr>
          <p:cNvPr id="97283" name="Rectangle 2"/>
          <p:cNvSpPr>
            <a:spLocks noGrp="1" noRot="1" noChangeAspect="1" noChangeArrowheads="1" noTextEdit="1"/>
          </p:cNvSpPr>
          <p:nvPr>
            <p:ph type="sldImg"/>
          </p:nvPr>
        </p:nvSpPr>
        <p:spPr>
          <a:ln/>
        </p:spPr>
      </p:sp>
      <p:sp>
        <p:nvSpPr>
          <p:cNvPr id="9728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a:lstStyle/>
          <a:p>
            <a:pPr eaLnBrk="1" hangingPunct="1"/>
            <a:r>
              <a:rPr lang="bg-BG" altLang="bg-BG"/>
              <a:t>Добре е винаги да бъде регистриран часа на започване и завършване на провежданата ресусцитация.</a:t>
            </a:r>
          </a:p>
        </p:txBody>
      </p:sp>
    </p:spTree>
    <p:extLst>
      <p:ext uri="{BB962C8B-B14F-4D97-AF65-F5344CB8AC3E}">
        <p14:creationId xmlns:p14="http://schemas.microsoft.com/office/powerpoint/2010/main" val="368955389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lstStyle>
            <a:lvl1pPr eaLnBrk="0" hangingPunct="0">
              <a:defRPr>
                <a:solidFill>
                  <a:schemeClr val="tx1"/>
                </a:solidFill>
                <a:latin typeface="Garamond" pitchFamily="18" charset="0"/>
              </a:defRPr>
            </a:lvl1pPr>
            <a:lvl2pPr marL="742950" indent="-285750" eaLnBrk="0" hangingPunct="0">
              <a:defRPr>
                <a:solidFill>
                  <a:schemeClr val="tx1"/>
                </a:solidFill>
                <a:latin typeface="Garamond" pitchFamily="18" charset="0"/>
              </a:defRPr>
            </a:lvl2pPr>
            <a:lvl3pPr marL="1143000" indent="-228600" eaLnBrk="0" hangingPunct="0">
              <a:defRPr>
                <a:solidFill>
                  <a:schemeClr val="tx1"/>
                </a:solidFill>
                <a:latin typeface="Garamond" pitchFamily="18" charset="0"/>
              </a:defRPr>
            </a:lvl3pPr>
            <a:lvl4pPr marL="1600200" indent="-228600" eaLnBrk="0" hangingPunct="0">
              <a:defRPr>
                <a:solidFill>
                  <a:schemeClr val="tx1"/>
                </a:solidFill>
                <a:latin typeface="Garamond" pitchFamily="18" charset="0"/>
              </a:defRPr>
            </a:lvl4pPr>
            <a:lvl5pPr marL="2057400" indent="-228600" eaLnBrk="0" hangingPunct="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fld id="{9ED674A6-6F75-42A5-A894-AA262A8A07C0}" type="slidenum">
              <a:rPr lang="en-US" altLang="bg-BG" smtClean="0">
                <a:latin typeface="Times New Roman" pitchFamily="18" charset="0"/>
              </a:rPr>
              <a:pPr/>
              <a:t>36</a:t>
            </a:fld>
            <a:endParaRPr lang="en-US" altLang="bg-BG">
              <a:latin typeface="Times New Roman" pitchFamily="18" charset="0"/>
            </a:endParaRPr>
          </a:p>
        </p:txBody>
      </p:sp>
      <p:sp>
        <p:nvSpPr>
          <p:cNvPr id="98307" name="Rectangle 2"/>
          <p:cNvSpPr>
            <a:spLocks noGrp="1" noRot="1" noChangeAspect="1" noChangeArrowheads="1" noTextEdit="1"/>
          </p:cNvSpPr>
          <p:nvPr>
            <p:ph type="sldImg"/>
          </p:nvPr>
        </p:nvSpPr>
        <p:spPr>
          <a:ln/>
        </p:spPr>
      </p:sp>
      <p:sp>
        <p:nvSpPr>
          <p:cNvPr id="9830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a:lstStyle/>
          <a:p>
            <a:pPr eaLnBrk="1" hangingPunct="1"/>
            <a:r>
              <a:rPr lang="bg-BG" altLang="bg-BG" dirty="0"/>
              <a:t>Определянето на </a:t>
            </a:r>
            <a:r>
              <a:rPr lang="en-US" altLang="bg-BG" dirty="0"/>
              <a:t>DNACPR (Do not attempt CPR)</a:t>
            </a:r>
            <a:r>
              <a:rPr lang="bg-BG" altLang="bg-BG" dirty="0"/>
              <a:t> става много трудно в условията на спешност.</a:t>
            </a:r>
          </a:p>
        </p:txBody>
      </p:sp>
    </p:spTree>
    <p:extLst>
      <p:ext uri="{BB962C8B-B14F-4D97-AF65-F5344CB8AC3E}">
        <p14:creationId xmlns:p14="http://schemas.microsoft.com/office/powerpoint/2010/main" val="383222568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PCAS (Post Cardiac Arrest</a:t>
            </a:r>
            <a:r>
              <a:rPr lang="en-US" baseline="0" dirty="0"/>
              <a:t> Syndrome) </a:t>
            </a:r>
            <a:r>
              <a:rPr lang="bg-BG" dirty="0"/>
              <a:t>Синдром на поражения след сърдечен</a:t>
            </a:r>
            <a:r>
              <a:rPr lang="bg-BG" baseline="0" dirty="0"/>
              <a:t> арест.</a:t>
            </a:r>
          </a:p>
          <a:p>
            <a:pPr algn="just"/>
            <a:r>
              <a:rPr lang="bg-BG" baseline="0" dirty="0"/>
              <a:t>Увреждането на ЦНС се представя със степенни нарушения в съзнанието, гърчове, миоклонус, неврокогнитивна дисфункция или мозъчна смърт. То е причина за смърта на пациента в 35-30% от случаите. Нарушенията в мозъчните функции могат да включат или ускорят нарушения в микроциркулацията, авторегулацията, хипотензия, хиперкарбия, хиперпирексия, хипо/хупергликемия.</a:t>
            </a:r>
          </a:p>
          <a:p>
            <a:r>
              <a:rPr lang="bg-BG" baseline="0" dirty="0"/>
              <a:t>Миокардната дисфункция настъпва веднага след арест, като възстановяване може да настъпи след 72 часа.</a:t>
            </a:r>
          </a:p>
          <a:p>
            <a:pPr algn="just"/>
            <a:r>
              <a:rPr lang="bg-BG" baseline="0" dirty="0"/>
              <a:t>Исхемичните и реперфузионни нарушения на всички тъкани и органи активират нарушения в кръвосъсирването и имунодепресия и спомагат за развитието на синдром на множествена органна недостатъчност и риск от инфекции и сепсис, намален вътресъдов обем, вазодилатация,  ендотелиално увреждане и нарушения в микроциркулацията. </a:t>
            </a:r>
          </a:p>
          <a:p>
            <a:r>
              <a:rPr lang="bg-BG" baseline="0" dirty="0"/>
              <a:t> </a:t>
            </a:r>
            <a:endParaRPr lang="bg-BG" dirty="0"/>
          </a:p>
        </p:txBody>
      </p:sp>
      <p:sp>
        <p:nvSpPr>
          <p:cNvPr id="4" name="Slide Number Placeholder 3"/>
          <p:cNvSpPr>
            <a:spLocks noGrp="1"/>
          </p:cNvSpPr>
          <p:nvPr>
            <p:ph type="sldNum" sz="quarter" idx="10"/>
          </p:nvPr>
        </p:nvSpPr>
        <p:spPr/>
        <p:txBody>
          <a:bodyPr/>
          <a:lstStyle/>
          <a:p>
            <a:pPr>
              <a:defRPr/>
            </a:pPr>
            <a:fld id="{B1DD2C59-0D53-4078-859E-4A625ADD5D3F}" type="slidenum">
              <a:rPr lang="en-US" smtClean="0"/>
              <a:pPr>
                <a:defRPr/>
              </a:pPr>
              <a:t>37</a:t>
            </a:fld>
            <a:endParaRPr lang="en-US"/>
          </a:p>
        </p:txBody>
      </p:sp>
    </p:spTree>
    <p:extLst>
      <p:ext uri="{BB962C8B-B14F-4D97-AF65-F5344CB8AC3E}">
        <p14:creationId xmlns:p14="http://schemas.microsoft.com/office/powerpoint/2010/main" val="224568272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lstStyle>
            <a:lvl1pPr eaLnBrk="0" hangingPunct="0">
              <a:defRPr>
                <a:solidFill>
                  <a:schemeClr val="tx1"/>
                </a:solidFill>
                <a:latin typeface="Garamond" pitchFamily="18" charset="0"/>
              </a:defRPr>
            </a:lvl1pPr>
            <a:lvl2pPr marL="742950" indent="-285750" eaLnBrk="0" hangingPunct="0">
              <a:defRPr>
                <a:solidFill>
                  <a:schemeClr val="tx1"/>
                </a:solidFill>
                <a:latin typeface="Garamond" pitchFamily="18" charset="0"/>
              </a:defRPr>
            </a:lvl2pPr>
            <a:lvl3pPr marL="1143000" indent="-228600" eaLnBrk="0" hangingPunct="0">
              <a:defRPr>
                <a:solidFill>
                  <a:schemeClr val="tx1"/>
                </a:solidFill>
                <a:latin typeface="Garamond" pitchFamily="18" charset="0"/>
              </a:defRPr>
            </a:lvl3pPr>
            <a:lvl4pPr marL="1600200" indent="-228600" eaLnBrk="0" hangingPunct="0">
              <a:defRPr>
                <a:solidFill>
                  <a:schemeClr val="tx1"/>
                </a:solidFill>
                <a:latin typeface="Garamond" pitchFamily="18" charset="0"/>
              </a:defRPr>
            </a:lvl4pPr>
            <a:lvl5pPr marL="2057400" indent="-228600" eaLnBrk="0" hangingPunct="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fld id="{DBAFAAA7-A05F-48F3-81B1-83095AE1E5B8}" type="slidenum">
              <a:rPr lang="en-US" altLang="bg-BG" smtClean="0">
                <a:latin typeface="Times New Roman" pitchFamily="18" charset="0"/>
              </a:rPr>
              <a:pPr/>
              <a:t>38</a:t>
            </a:fld>
            <a:endParaRPr lang="en-US" altLang="bg-BG">
              <a:latin typeface="Times New Roman" pitchFamily="18" charset="0"/>
            </a:endParaRPr>
          </a:p>
        </p:txBody>
      </p:sp>
      <p:sp>
        <p:nvSpPr>
          <p:cNvPr id="99331" name="Rectangle 2"/>
          <p:cNvSpPr>
            <a:spLocks noGrp="1" noRot="1" noChangeAspect="1" noChangeArrowheads="1" noTextEdit="1"/>
          </p:cNvSpPr>
          <p:nvPr>
            <p:ph type="sldImg"/>
          </p:nvPr>
        </p:nvSpPr>
        <p:spPr>
          <a:ln/>
        </p:spPr>
      </p:sp>
      <p:sp>
        <p:nvSpPr>
          <p:cNvPr id="9933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a:lstStyle/>
          <a:p>
            <a:pPr algn="just" eaLnBrk="1" hangingPunct="1"/>
            <a:r>
              <a:rPr lang="bg-BG" altLang="bg-BG" dirty="0"/>
              <a:t>Постресусцитационната терапия е насочена към борба с тежкия мозъчен оток и повишеното вътречерепно налягане, резултат от временно нарушеното мозъчно крвъообращение. Подтисната мозъчна активност, контролираната хипотермия, поддържането на ефективна мозъчна перфузия и оксигенация повишават шансовете за възстановяване на мозъчните клетки.</a:t>
            </a:r>
          </a:p>
        </p:txBody>
      </p:sp>
    </p:spTree>
    <p:extLst>
      <p:ext uri="{BB962C8B-B14F-4D97-AF65-F5344CB8AC3E}">
        <p14:creationId xmlns:p14="http://schemas.microsoft.com/office/powerpoint/2010/main" val="152660400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lstStyle>
            <a:lvl1pPr eaLnBrk="0" hangingPunct="0">
              <a:defRPr>
                <a:solidFill>
                  <a:schemeClr val="tx1"/>
                </a:solidFill>
                <a:latin typeface="Garamond" pitchFamily="18" charset="0"/>
              </a:defRPr>
            </a:lvl1pPr>
            <a:lvl2pPr marL="742950" indent="-285750" eaLnBrk="0" hangingPunct="0">
              <a:defRPr>
                <a:solidFill>
                  <a:schemeClr val="tx1"/>
                </a:solidFill>
                <a:latin typeface="Garamond" pitchFamily="18" charset="0"/>
              </a:defRPr>
            </a:lvl2pPr>
            <a:lvl3pPr marL="1143000" indent="-228600" eaLnBrk="0" hangingPunct="0">
              <a:defRPr>
                <a:solidFill>
                  <a:schemeClr val="tx1"/>
                </a:solidFill>
                <a:latin typeface="Garamond" pitchFamily="18" charset="0"/>
              </a:defRPr>
            </a:lvl3pPr>
            <a:lvl4pPr marL="1600200" indent="-228600" eaLnBrk="0" hangingPunct="0">
              <a:defRPr>
                <a:solidFill>
                  <a:schemeClr val="tx1"/>
                </a:solidFill>
                <a:latin typeface="Garamond" pitchFamily="18" charset="0"/>
              </a:defRPr>
            </a:lvl4pPr>
            <a:lvl5pPr marL="2057400" indent="-228600" eaLnBrk="0" hangingPunct="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fld id="{A75A3D7A-0A2E-4B8E-936E-35EC18A2E23C}" type="slidenum">
              <a:rPr lang="en-US" altLang="bg-BG" smtClean="0">
                <a:latin typeface="Times New Roman" pitchFamily="18" charset="0"/>
              </a:rPr>
              <a:pPr/>
              <a:t>39</a:t>
            </a:fld>
            <a:endParaRPr lang="en-US" altLang="bg-BG">
              <a:latin typeface="Times New Roman" pitchFamily="18" charset="0"/>
            </a:endParaRPr>
          </a:p>
        </p:txBody>
      </p:sp>
      <p:sp>
        <p:nvSpPr>
          <p:cNvPr id="100355" name="Rectangle 2"/>
          <p:cNvSpPr>
            <a:spLocks noGrp="1" noRot="1" noChangeAspect="1" noChangeArrowheads="1" noTextEdit="1"/>
          </p:cNvSpPr>
          <p:nvPr>
            <p:ph type="sldImg"/>
          </p:nvPr>
        </p:nvSpPr>
        <p:spPr>
          <a:ln/>
        </p:spPr>
      </p:sp>
      <p:sp>
        <p:nvSpPr>
          <p:cNvPr id="10035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a:lstStyle/>
          <a:p>
            <a:pPr algn="just" eaLnBrk="1" hangingPunct="1"/>
            <a:r>
              <a:rPr lang="bg-BG" altLang="bg-BG" dirty="0"/>
              <a:t>Постресусцитационната терапия е насочена към борба с тежкия мозъчен оток и повишеното вътречерепно налягане, резултат от временно нарушеното мозъчно крвъообращение. Подтисната мозъчна активност, контролираната хипотермия, поддържането на ефективна мозъчна перфузия и оксигенация повишават шансовете за възстановяване на мозъчните клетки. Приложението на невропротектори – Коензим </a:t>
            </a:r>
            <a:r>
              <a:rPr lang="en-US" altLang="bg-BG" dirty="0"/>
              <a:t>Q</a:t>
            </a:r>
            <a:r>
              <a:rPr lang="bg-BG" altLang="bg-BG" dirty="0"/>
              <a:t>10, </a:t>
            </a:r>
            <a:r>
              <a:rPr lang="en-US" altLang="bg-BG" dirty="0"/>
              <a:t>Thiopental,</a:t>
            </a:r>
            <a:r>
              <a:rPr lang="en-US" altLang="bg-BG" baseline="0" dirty="0"/>
              <a:t> </a:t>
            </a:r>
            <a:r>
              <a:rPr lang="bg-BG" altLang="bg-BG" baseline="0" dirty="0"/>
              <a:t>глюкокортикоиди, </a:t>
            </a:r>
            <a:r>
              <a:rPr lang="en-US" altLang="bg-BG" baseline="0" dirty="0" err="1"/>
              <a:t>Nimodipine</a:t>
            </a:r>
            <a:r>
              <a:rPr lang="en-US" altLang="bg-BG" baseline="0" dirty="0"/>
              <a:t>, </a:t>
            </a:r>
            <a:r>
              <a:rPr lang="en-US" altLang="bg-BG" baseline="0" dirty="0" err="1"/>
              <a:t>Lidoflazine</a:t>
            </a:r>
            <a:r>
              <a:rPr lang="en-US" altLang="bg-BG" baseline="0" dirty="0"/>
              <a:t> </a:t>
            </a:r>
            <a:r>
              <a:rPr lang="bg-BG" altLang="bg-BG" baseline="0" dirty="0"/>
              <a:t>или </a:t>
            </a:r>
            <a:r>
              <a:rPr lang="en-US" altLang="bg-BG" baseline="0" dirty="0"/>
              <a:t>Diazepam</a:t>
            </a:r>
            <a:r>
              <a:rPr lang="bg-BG" altLang="bg-BG" baseline="0" dirty="0"/>
              <a:t>, в съчетание с лекостепенна контролирана хипотермия, може да подобри мозъчното възстановяване.</a:t>
            </a:r>
            <a:endParaRPr lang="bg-BG" altLang="bg-BG" dirty="0"/>
          </a:p>
        </p:txBody>
      </p:sp>
    </p:spTree>
    <p:extLst>
      <p:ext uri="{BB962C8B-B14F-4D97-AF65-F5344CB8AC3E}">
        <p14:creationId xmlns:p14="http://schemas.microsoft.com/office/powerpoint/2010/main" val="154651710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lstStyle>
            <a:lvl1pPr eaLnBrk="0" hangingPunct="0">
              <a:defRPr>
                <a:solidFill>
                  <a:schemeClr val="tx1"/>
                </a:solidFill>
                <a:latin typeface="Garamond" pitchFamily="18" charset="0"/>
              </a:defRPr>
            </a:lvl1pPr>
            <a:lvl2pPr marL="742950" indent="-285750" eaLnBrk="0" hangingPunct="0">
              <a:defRPr>
                <a:solidFill>
                  <a:schemeClr val="tx1"/>
                </a:solidFill>
                <a:latin typeface="Garamond" pitchFamily="18" charset="0"/>
              </a:defRPr>
            </a:lvl2pPr>
            <a:lvl3pPr marL="1143000" indent="-228600" eaLnBrk="0" hangingPunct="0">
              <a:defRPr>
                <a:solidFill>
                  <a:schemeClr val="tx1"/>
                </a:solidFill>
                <a:latin typeface="Garamond" pitchFamily="18" charset="0"/>
              </a:defRPr>
            </a:lvl3pPr>
            <a:lvl4pPr marL="1600200" indent="-228600" eaLnBrk="0" hangingPunct="0">
              <a:defRPr>
                <a:solidFill>
                  <a:schemeClr val="tx1"/>
                </a:solidFill>
                <a:latin typeface="Garamond" pitchFamily="18" charset="0"/>
              </a:defRPr>
            </a:lvl4pPr>
            <a:lvl5pPr marL="2057400" indent="-228600" eaLnBrk="0" hangingPunct="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fld id="{55249628-F971-49C2-9B0C-FC27D5C9CBB8}" type="slidenum">
              <a:rPr lang="en-US" altLang="bg-BG" smtClean="0">
                <a:latin typeface="Times New Roman" pitchFamily="18" charset="0"/>
              </a:rPr>
              <a:pPr/>
              <a:t>40</a:t>
            </a:fld>
            <a:endParaRPr lang="en-US" altLang="bg-BG">
              <a:latin typeface="Times New Roman" pitchFamily="18" charset="0"/>
            </a:endParaRPr>
          </a:p>
        </p:txBody>
      </p:sp>
      <p:sp>
        <p:nvSpPr>
          <p:cNvPr id="101379" name="Rectangle 2"/>
          <p:cNvSpPr>
            <a:spLocks noGrp="1" noRot="1" noChangeAspect="1" noChangeArrowheads="1" noTextEdit="1"/>
          </p:cNvSpPr>
          <p:nvPr>
            <p:ph type="sldImg"/>
          </p:nvPr>
        </p:nvSpPr>
        <p:spPr>
          <a:ln/>
        </p:spPr>
      </p:sp>
      <p:sp>
        <p:nvSpPr>
          <p:cNvPr id="10138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a:lstStyle/>
          <a:p>
            <a:pPr algn="just" eaLnBrk="1" hangingPunct="1"/>
            <a:r>
              <a:rPr lang="bg-BG" altLang="bg-BG" dirty="0"/>
              <a:t>Своевременно започнатата “профилактична” антиаритмична  терапия намалява възможността на рецидив на животозастрашаващите ритъмни нарушения. Винаги етиологичният подход може да доведе до своевременен ефективен резултат.</a:t>
            </a:r>
          </a:p>
        </p:txBody>
      </p:sp>
    </p:spTree>
    <p:extLst>
      <p:ext uri="{BB962C8B-B14F-4D97-AF65-F5344CB8AC3E}">
        <p14:creationId xmlns:p14="http://schemas.microsoft.com/office/powerpoint/2010/main" val="366887997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lstStyle>
            <a:lvl1pPr eaLnBrk="0" hangingPunct="0">
              <a:defRPr>
                <a:solidFill>
                  <a:schemeClr val="tx1"/>
                </a:solidFill>
                <a:latin typeface="Garamond" pitchFamily="18" charset="0"/>
              </a:defRPr>
            </a:lvl1pPr>
            <a:lvl2pPr marL="742950" indent="-285750" eaLnBrk="0" hangingPunct="0">
              <a:defRPr>
                <a:solidFill>
                  <a:schemeClr val="tx1"/>
                </a:solidFill>
                <a:latin typeface="Garamond" pitchFamily="18" charset="0"/>
              </a:defRPr>
            </a:lvl2pPr>
            <a:lvl3pPr marL="1143000" indent="-228600" eaLnBrk="0" hangingPunct="0">
              <a:defRPr>
                <a:solidFill>
                  <a:schemeClr val="tx1"/>
                </a:solidFill>
                <a:latin typeface="Garamond" pitchFamily="18" charset="0"/>
              </a:defRPr>
            </a:lvl3pPr>
            <a:lvl4pPr marL="1600200" indent="-228600" eaLnBrk="0" hangingPunct="0">
              <a:defRPr>
                <a:solidFill>
                  <a:schemeClr val="tx1"/>
                </a:solidFill>
                <a:latin typeface="Garamond" pitchFamily="18" charset="0"/>
              </a:defRPr>
            </a:lvl4pPr>
            <a:lvl5pPr marL="2057400" indent="-228600" eaLnBrk="0" hangingPunct="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fld id="{F26E2731-4EE0-46A7-B73A-8A18F205D16C}" type="slidenum">
              <a:rPr lang="en-US" altLang="bg-BG" smtClean="0">
                <a:latin typeface="Times New Roman" pitchFamily="18" charset="0"/>
              </a:rPr>
              <a:pPr/>
              <a:t>41</a:t>
            </a:fld>
            <a:endParaRPr lang="en-US" altLang="bg-BG">
              <a:latin typeface="Times New Roman" pitchFamily="18" charset="0"/>
            </a:endParaRPr>
          </a:p>
        </p:txBody>
      </p:sp>
      <p:sp>
        <p:nvSpPr>
          <p:cNvPr id="102403" name="Rectangle 2"/>
          <p:cNvSpPr>
            <a:spLocks noGrp="1" noRot="1" noChangeAspect="1" noChangeArrowheads="1" noTextEdit="1"/>
          </p:cNvSpPr>
          <p:nvPr>
            <p:ph type="sldImg"/>
          </p:nvPr>
        </p:nvSpPr>
        <p:spPr>
          <a:ln/>
        </p:spPr>
      </p:sp>
      <p:sp>
        <p:nvSpPr>
          <p:cNvPr id="10240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a:lstStyle/>
          <a:p>
            <a:pPr algn="just" eaLnBrk="1" hangingPunct="1"/>
            <a:r>
              <a:rPr lang="bg-BG" altLang="bg-BG"/>
              <a:t>Ако пациентът е със стабилизирана хемодинамика и възможности за провеждане на адекватна механична вентилация, той може да се транспортира до ИО за продължаване на лечението.</a:t>
            </a:r>
          </a:p>
        </p:txBody>
      </p:sp>
    </p:spTree>
    <p:extLst>
      <p:ext uri="{BB962C8B-B14F-4D97-AF65-F5344CB8AC3E}">
        <p14:creationId xmlns:p14="http://schemas.microsoft.com/office/powerpoint/2010/main" val="339387022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bg-BG" dirty="0"/>
              <a:t>Алгоритъм</a:t>
            </a:r>
            <a:r>
              <a:rPr lang="bg-BG" baseline="0" dirty="0"/>
              <a:t> на поведение при пациенти с прекаран арест на сърцето.</a:t>
            </a:r>
            <a:endParaRPr lang="bg-BG" dirty="0"/>
          </a:p>
        </p:txBody>
      </p:sp>
      <p:sp>
        <p:nvSpPr>
          <p:cNvPr id="4" name="Slide Number Placeholder 3"/>
          <p:cNvSpPr>
            <a:spLocks noGrp="1"/>
          </p:cNvSpPr>
          <p:nvPr>
            <p:ph type="sldNum" sz="quarter" idx="10"/>
          </p:nvPr>
        </p:nvSpPr>
        <p:spPr/>
        <p:txBody>
          <a:bodyPr/>
          <a:lstStyle/>
          <a:p>
            <a:pPr>
              <a:defRPr/>
            </a:pPr>
            <a:fld id="{B1DD2C59-0D53-4078-859E-4A625ADD5D3F}" type="slidenum">
              <a:rPr lang="en-US" smtClean="0"/>
              <a:pPr>
                <a:defRPr/>
              </a:pPr>
              <a:t>42</a:t>
            </a:fld>
            <a:endParaRPr lang="en-US"/>
          </a:p>
        </p:txBody>
      </p:sp>
    </p:spTree>
    <p:extLst>
      <p:ext uri="{BB962C8B-B14F-4D97-AF65-F5344CB8AC3E}">
        <p14:creationId xmlns:p14="http://schemas.microsoft.com/office/powerpoint/2010/main" val="194500990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lstStyle>
            <a:lvl1pPr eaLnBrk="0" hangingPunct="0">
              <a:defRPr>
                <a:solidFill>
                  <a:schemeClr val="tx1"/>
                </a:solidFill>
                <a:latin typeface="Garamond" pitchFamily="18" charset="0"/>
              </a:defRPr>
            </a:lvl1pPr>
            <a:lvl2pPr marL="742950" indent="-285750" eaLnBrk="0" hangingPunct="0">
              <a:defRPr>
                <a:solidFill>
                  <a:schemeClr val="tx1"/>
                </a:solidFill>
                <a:latin typeface="Garamond" pitchFamily="18" charset="0"/>
              </a:defRPr>
            </a:lvl2pPr>
            <a:lvl3pPr marL="1143000" indent="-228600" eaLnBrk="0" hangingPunct="0">
              <a:defRPr>
                <a:solidFill>
                  <a:schemeClr val="tx1"/>
                </a:solidFill>
                <a:latin typeface="Garamond" pitchFamily="18" charset="0"/>
              </a:defRPr>
            </a:lvl3pPr>
            <a:lvl4pPr marL="1600200" indent="-228600" eaLnBrk="0" hangingPunct="0">
              <a:defRPr>
                <a:solidFill>
                  <a:schemeClr val="tx1"/>
                </a:solidFill>
                <a:latin typeface="Garamond" pitchFamily="18" charset="0"/>
              </a:defRPr>
            </a:lvl4pPr>
            <a:lvl5pPr marL="2057400" indent="-228600" eaLnBrk="0" hangingPunct="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fld id="{A754D78D-5BAF-4386-AE27-1AC11894D19C}" type="slidenum">
              <a:rPr lang="en-US" altLang="bg-BG" smtClean="0">
                <a:latin typeface="Times New Roman" pitchFamily="18" charset="0"/>
              </a:rPr>
              <a:pPr/>
              <a:t>43</a:t>
            </a:fld>
            <a:endParaRPr lang="en-US" altLang="bg-BG">
              <a:latin typeface="Times New Roman" pitchFamily="18" charset="0"/>
            </a:endParaRPr>
          </a:p>
        </p:txBody>
      </p:sp>
      <p:sp>
        <p:nvSpPr>
          <p:cNvPr id="103427" name="Rectangle 2"/>
          <p:cNvSpPr>
            <a:spLocks noGrp="1" noRot="1" noChangeAspect="1" noChangeArrowheads="1" noTextEdit="1"/>
          </p:cNvSpPr>
          <p:nvPr>
            <p:ph type="sldImg"/>
          </p:nvPr>
        </p:nvSpPr>
        <p:spPr>
          <a:ln/>
        </p:spPr>
      </p:sp>
      <p:sp>
        <p:nvSpPr>
          <p:cNvPr id="10342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a:lstStyle/>
          <a:p>
            <a:pPr eaLnBrk="1" hangingPunct="1"/>
            <a:r>
              <a:rPr lang="bg-BG" altLang="bg-BG"/>
              <a:t>Клиничните тестове трябва да се провеждат винаги при доказана липса на ефект от приложението на медикаменти, повлияващи съзнанието, рефлексите и мускулната сила.</a:t>
            </a:r>
          </a:p>
        </p:txBody>
      </p:sp>
    </p:spTree>
    <p:extLst>
      <p:ext uri="{BB962C8B-B14F-4D97-AF65-F5344CB8AC3E}">
        <p14:creationId xmlns:p14="http://schemas.microsoft.com/office/powerpoint/2010/main" val="346451868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lstStyle>
            <a:lvl1pPr eaLnBrk="0" hangingPunct="0">
              <a:defRPr>
                <a:solidFill>
                  <a:schemeClr val="tx1"/>
                </a:solidFill>
                <a:latin typeface="Garamond" pitchFamily="18" charset="0"/>
              </a:defRPr>
            </a:lvl1pPr>
            <a:lvl2pPr marL="742950" indent="-285750" eaLnBrk="0" hangingPunct="0">
              <a:defRPr>
                <a:solidFill>
                  <a:schemeClr val="tx1"/>
                </a:solidFill>
                <a:latin typeface="Garamond" pitchFamily="18" charset="0"/>
              </a:defRPr>
            </a:lvl2pPr>
            <a:lvl3pPr marL="1143000" indent="-228600" eaLnBrk="0" hangingPunct="0">
              <a:defRPr>
                <a:solidFill>
                  <a:schemeClr val="tx1"/>
                </a:solidFill>
                <a:latin typeface="Garamond" pitchFamily="18" charset="0"/>
              </a:defRPr>
            </a:lvl3pPr>
            <a:lvl4pPr marL="1600200" indent="-228600" eaLnBrk="0" hangingPunct="0">
              <a:defRPr>
                <a:solidFill>
                  <a:schemeClr val="tx1"/>
                </a:solidFill>
                <a:latin typeface="Garamond" pitchFamily="18" charset="0"/>
              </a:defRPr>
            </a:lvl4pPr>
            <a:lvl5pPr marL="2057400" indent="-228600" eaLnBrk="0" hangingPunct="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fld id="{B0AE2BCA-4113-46ED-91A8-12B87EF615FD}" type="slidenum">
              <a:rPr lang="en-US" altLang="bg-BG" smtClean="0">
                <a:latin typeface="Times New Roman" pitchFamily="18" charset="0"/>
              </a:rPr>
              <a:pPr/>
              <a:t>44</a:t>
            </a:fld>
            <a:endParaRPr lang="en-US" altLang="bg-BG">
              <a:latin typeface="Times New Roman" pitchFamily="18" charset="0"/>
            </a:endParaRPr>
          </a:p>
        </p:txBody>
      </p:sp>
      <p:sp>
        <p:nvSpPr>
          <p:cNvPr id="104451" name="Rectangle 2"/>
          <p:cNvSpPr>
            <a:spLocks noGrp="1" noRot="1" noChangeAspect="1" noChangeArrowheads="1" noTextEdit="1"/>
          </p:cNvSpPr>
          <p:nvPr>
            <p:ph type="sldImg"/>
          </p:nvPr>
        </p:nvSpPr>
        <p:spPr>
          <a:ln/>
        </p:spPr>
      </p:sp>
      <p:sp>
        <p:nvSpPr>
          <p:cNvPr id="10445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a:lstStyle/>
          <a:p>
            <a:pPr eaLnBrk="1" hangingPunct="1"/>
            <a:r>
              <a:rPr lang="bg-BG" altLang="bg-BG"/>
              <a:t>Лабораторните тестове се провеждат винаги в констелация с клиничната находка.</a:t>
            </a:r>
          </a:p>
        </p:txBody>
      </p:sp>
    </p:spTree>
    <p:extLst>
      <p:ext uri="{BB962C8B-B14F-4D97-AF65-F5344CB8AC3E}">
        <p14:creationId xmlns:p14="http://schemas.microsoft.com/office/powerpoint/2010/main" val="311587041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lstStyle>
            <a:lvl1pPr eaLnBrk="0" hangingPunct="0">
              <a:defRPr>
                <a:solidFill>
                  <a:schemeClr val="tx1"/>
                </a:solidFill>
                <a:latin typeface="Garamond" pitchFamily="18" charset="0"/>
              </a:defRPr>
            </a:lvl1pPr>
            <a:lvl2pPr marL="742950" indent="-285750" eaLnBrk="0" hangingPunct="0">
              <a:defRPr>
                <a:solidFill>
                  <a:schemeClr val="tx1"/>
                </a:solidFill>
                <a:latin typeface="Garamond" pitchFamily="18" charset="0"/>
              </a:defRPr>
            </a:lvl2pPr>
            <a:lvl3pPr marL="1143000" indent="-228600" eaLnBrk="0" hangingPunct="0">
              <a:defRPr>
                <a:solidFill>
                  <a:schemeClr val="tx1"/>
                </a:solidFill>
                <a:latin typeface="Garamond" pitchFamily="18" charset="0"/>
              </a:defRPr>
            </a:lvl3pPr>
            <a:lvl4pPr marL="1600200" indent="-228600" eaLnBrk="0" hangingPunct="0">
              <a:defRPr>
                <a:solidFill>
                  <a:schemeClr val="tx1"/>
                </a:solidFill>
                <a:latin typeface="Garamond" pitchFamily="18" charset="0"/>
              </a:defRPr>
            </a:lvl4pPr>
            <a:lvl5pPr marL="2057400" indent="-228600" eaLnBrk="0" hangingPunct="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fld id="{F434B92F-F648-4701-8BBE-2E41265EE065}" type="slidenum">
              <a:rPr lang="en-US" altLang="bg-BG" smtClean="0">
                <a:latin typeface="Times New Roman" pitchFamily="18" charset="0"/>
              </a:rPr>
              <a:pPr/>
              <a:t>45</a:t>
            </a:fld>
            <a:endParaRPr lang="en-US" altLang="bg-BG">
              <a:latin typeface="Times New Roman" pitchFamily="18" charset="0"/>
            </a:endParaRPr>
          </a:p>
        </p:txBody>
      </p:sp>
      <p:sp>
        <p:nvSpPr>
          <p:cNvPr id="105475" name="Rectangle 2"/>
          <p:cNvSpPr>
            <a:spLocks noGrp="1" noRot="1" noChangeAspect="1" noChangeArrowheads="1" noTextEdit="1"/>
          </p:cNvSpPr>
          <p:nvPr>
            <p:ph type="sldImg"/>
          </p:nvPr>
        </p:nvSpPr>
        <p:spPr>
          <a:ln/>
        </p:spPr>
      </p:sp>
      <p:sp>
        <p:nvSpPr>
          <p:cNvPr id="10547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a:lstStyle/>
          <a:p>
            <a:pPr eaLnBrk="1" hangingPunct="1"/>
            <a:r>
              <a:rPr lang="bg-BG" altLang="bg-BG" dirty="0"/>
              <a:t>Прогнозата на базата на електрофизиологични тестове е с различни възможности.</a:t>
            </a:r>
          </a:p>
        </p:txBody>
      </p:sp>
    </p:spTree>
    <p:extLst>
      <p:ext uri="{BB962C8B-B14F-4D97-AF65-F5344CB8AC3E}">
        <p14:creationId xmlns:p14="http://schemas.microsoft.com/office/powerpoint/2010/main" val="185298131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bg-BG" dirty="0"/>
              <a:t>Алгоритъм  на изграждане на прогностична</a:t>
            </a:r>
            <a:r>
              <a:rPr lang="bg-BG" baseline="0" dirty="0"/>
              <a:t> стратегия при пациенти след прекарана клничнина смърт</a:t>
            </a:r>
            <a:r>
              <a:rPr lang="en-US" dirty="0"/>
              <a:t>. EEG: </a:t>
            </a:r>
            <a:r>
              <a:rPr lang="bg-BG" dirty="0"/>
              <a:t>електроенцефалография</a:t>
            </a:r>
            <a:r>
              <a:rPr lang="en-US" dirty="0"/>
              <a:t>; NSE: neuron-specific enolase; SSEP: somatosensory evoked potentials; ROSC: return of spontaneous circulation; FPR: false positive rate; CI: confidence interval.</a:t>
            </a:r>
            <a:endParaRPr lang="bg-BG" dirty="0"/>
          </a:p>
        </p:txBody>
      </p:sp>
      <p:sp>
        <p:nvSpPr>
          <p:cNvPr id="4" name="Slide Number Placeholder 3"/>
          <p:cNvSpPr>
            <a:spLocks noGrp="1"/>
          </p:cNvSpPr>
          <p:nvPr>
            <p:ph type="sldNum" sz="quarter" idx="10"/>
          </p:nvPr>
        </p:nvSpPr>
        <p:spPr/>
        <p:txBody>
          <a:bodyPr/>
          <a:lstStyle/>
          <a:p>
            <a:pPr>
              <a:defRPr/>
            </a:pPr>
            <a:fld id="{B1DD2C59-0D53-4078-859E-4A625ADD5D3F}" type="slidenum">
              <a:rPr lang="en-US" smtClean="0"/>
              <a:pPr>
                <a:defRPr/>
              </a:pPr>
              <a:t>46</a:t>
            </a:fld>
            <a:endParaRPr lang="en-US"/>
          </a:p>
        </p:txBody>
      </p:sp>
    </p:spTree>
    <p:extLst>
      <p:ext uri="{BB962C8B-B14F-4D97-AF65-F5344CB8AC3E}">
        <p14:creationId xmlns:p14="http://schemas.microsoft.com/office/powerpoint/2010/main" val="388435591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4.xml"/><Relationship Id="rId1" Type="http://schemas.openxmlformats.org/officeDocument/2006/relationships/tags" Target="../tags/tag3.xml"/><Relationship Id="rId4" Type="http://schemas.openxmlformats.org/officeDocument/2006/relationships/image" Target="../media/image2.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8.xml"/><Relationship Id="rId1" Type="http://schemas.openxmlformats.org/officeDocument/2006/relationships/tags" Target="../tags/tag7.xml"/><Relationship Id="rId4" Type="http://schemas.openxmlformats.org/officeDocument/2006/relationships/image" Target="../media/image2.jpe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0">
          <a:blip r:embed="rId4"/>
          <a:srcRect/>
          <a:stretch>
            <a:fillRect/>
          </a:stretch>
        </a:blipFill>
        <a:effectLst/>
      </p:bgPr>
    </p:bg>
    <p:spTree>
      <p:nvGrpSpPr>
        <p:cNvPr id="1" name=""/>
        <p:cNvGrpSpPr/>
        <p:nvPr/>
      </p:nvGrpSpPr>
      <p:grpSpPr>
        <a:xfrm>
          <a:off x="0" y="0"/>
          <a:ext cx="0" cy="0"/>
          <a:chOff x="0" y="0"/>
          <a:chExt cx="0" cy="0"/>
        </a:xfrm>
      </p:grpSpPr>
      <p:sp>
        <p:nvSpPr>
          <p:cNvPr id="23554" name="Rectangle 2"/>
          <p:cNvSpPr>
            <a:spLocks noGrp="1" noChangeArrowheads="1"/>
          </p:cNvSpPr>
          <p:nvPr>
            <p:ph type="ctrTitle"/>
            <p:custDataLst>
              <p:tags r:id="rId1"/>
            </p:custDataLst>
          </p:nvPr>
        </p:nvSpPr>
        <p:spPr>
          <a:xfrm>
            <a:off x="2701925" y="2130425"/>
            <a:ext cx="4800600" cy="1470025"/>
          </a:xfrm>
        </p:spPr>
        <p:txBody>
          <a:bodyPr/>
          <a:lstStyle>
            <a:lvl1pPr>
              <a:buClr>
                <a:srgbClr val="FFFFFF"/>
              </a:buClr>
              <a:defRPr/>
            </a:lvl1pPr>
          </a:lstStyle>
          <a:p>
            <a:pPr lvl="0"/>
            <a:r>
              <a:rPr lang="en-US" altLang="bg-BG" noProof="0"/>
              <a:t>Click to edit Master title style</a:t>
            </a:r>
          </a:p>
        </p:txBody>
      </p:sp>
      <p:sp>
        <p:nvSpPr>
          <p:cNvPr id="23555" name="Rectangle 3"/>
          <p:cNvSpPr>
            <a:spLocks noGrp="1" noChangeArrowheads="1"/>
          </p:cNvSpPr>
          <p:nvPr>
            <p:ph type="subTitle" idx="1"/>
            <p:custDataLst>
              <p:tags r:id="rId2"/>
            </p:custDataLst>
          </p:nvPr>
        </p:nvSpPr>
        <p:spPr>
          <a:xfrm>
            <a:off x="2701925" y="3886200"/>
            <a:ext cx="4114800" cy="1752600"/>
          </a:xfrm>
        </p:spPr>
        <p:txBody>
          <a:bodyPr/>
          <a:lstStyle>
            <a:lvl1pPr marL="0" indent="0">
              <a:buClr>
                <a:srgbClr val="FFFFFF"/>
              </a:buClr>
              <a:buFontTx/>
              <a:buNone/>
              <a:defRPr/>
            </a:lvl1pPr>
          </a:lstStyle>
          <a:p>
            <a:pPr lvl="0"/>
            <a:r>
              <a:rPr lang="en-US" altLang="bg-BG" noProof="0"/>
              <a:t>Click to edit Master subtitle style</a:t>
            </a:r>
          </a:p>
        </p:txBody>
      </p:sp>
      <p:sp>
        <p:nvSpPr>
          <p:cNvPr id="23556" name="Rectangle 4"/>
          <p:cNvSpPr>
            <a:spLocks noGrp="1" noChangeArrowheads="1"/>
          </p:cNvSpPr>
          <p:nvPr>
            <p:ph type="dt" sz="half" idx="2"/>
          </p:nvPr>
        </p:nvSpPr>
        <p:spPr/>
        <p:txBody>
          <a:bodyPr/>
          <a:lstStyle>
            <a:lvl1pPr>
              <a:defRPr/>
            </a:lvl1pPr>
          </a:lstStyle>
          <a:p>
            <a:endParaRPr lang="en-US" altLang="bg-BG"/>
          </a:p>
        </p:txBody>
      </p:sp>
      <p:sp>
        <p:nvSpPr>
          <p:cNvPr id="23557" name="Rectangle 5"/>
          <p:cNvSpPr>
            <a:spLocks noGrp="1" noChangeArrowheads="1"/>
          </p:cNvSpPr>
          <p:nvPr>
            <p:ph type="ftr" sz="quarter" idx="3"/>
          </p:nvPr>
        </p:nvSpPr>
        <p:spPr/>
        <p:txBody>
          <a:bodyPr/>
          <a:lstStyle>
            <a:lvl1pPr>
              <a:defRPr/>
            </a:lvl1pPr>
          </a:lstStyle>
          <a:p>
            <a:endParaRPr lang="en-US" altLang="bg-BG"/>
          </a:p>
        </p:txBody>
      </p:sp>
      <p:sp>
        <p:nvSpPr>
          <p:cNvPr id="23558" name="Rectangle 6"/>
          <p:cNvSpPr>
            <a:spLocks noGrp="1" noChangeArrowheads="1"/>
          </p:cNvSpPr>
          <p:nvPr>
            <p:ph type="sldNum" sz="quarter" idx="4"/>
          </p:nvPr>
        </p:nvSpPr>
        <p:spPr/>
        <p:txBody>
          <a:bodyPr/>
          <a:lstStyle>
            <a:lvl1pPr>
              <a:defRPr/>
            </a:lvl1pPr>
          </a:lstStyle>
          <a:p>
            <a:fld id="{FC9BE1FC-DD89-4E18-AF12-69D9DDDECD32}" type="slidenum">
              <a:rPr lang="en-US" altLang="bg-BG"/>
              <a:pPr/>
              <a:t>‹#›</a:t>
            </a:fld>
            <a:endParaRPr lang="en-US" altLang="bg-BG"/>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bg-BG"/>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bg-BG"/>
          </a:p>
        </p:txBody>
      </p:sp>
      <p:sp>
        <p:nvSpPr>
          <p:cNvPr id="4" name="Date Placeholder 3"/>
          <p:cNvSpPr>
            <a:spLocks noGrp="1"/>
          </p:cNvSpPr>
          <p:nvPr>
            <p:ph type="dt" sz="half" idx="10"/>
          </p:nvPr>
        </p:nvSpPr>
        <p:spPr/>
        <p:txBody>
          <a:bodyPr/>
          <a:lstStyle>
            <a:lvl1pPr>
              <a:defRPr/>
            </a:lvl1pPr>
          </a:lstStyle>
          <a:p>
            <a:endParaRPr lang="en-US" altLang="bg-BG"/>
          </a:p>
        </p:txBody>
      </p:sp>
      <p:sp>
        <p:nvSpPr>
          <p:cNvPr id="5" name="Footer Placeholder 4"/>
          <p:cNvSpPr>
            <a:spLocks noGrp="1"/>
          </p:cNvSpPr>
          <p:nvPr>
            <p:ph type="ftr" sz="quarter" idx="11"/>
          </p:nvPr>
        </p:nvSpPr>
        <p:spPr/>
        <p:txBody>
          <a:bodyPr/>
          <a:lstStyle>
            <a:lvl1pPr>
              <a:defRPr/>
            </a:lvl1pPr>
          </a:lstStyle>
          <a:p>
            <a:endParaRPr lang="en-US" altLang="bg-BG"/>
          </a:p>
        </p:txBody>
      </p:sp>
      <p:sp>
        <p:nvSpPr>
          <p:cNvPr id="6" name="Slide Number Placeholder 5"/>
          <p:cNvSpPr>
            <a:spLocks noGrp="1"/>
          </p:cNvSpPr>
          <p:nvPr>
            <p:ph type="sldNum" sz="quarter" idx="12"/>
          </p:nvPr>
        </p:nvSpPr>
        <p:spPr/>
        <p:txBody>
          <a:bodyPr/>
          <a:lstStyle>
            <a:lvl1pPr>
              <a:defRPr/>
            </a:lvl1pPr>
          </a:lstStyle>
          <a:p>
            <a:fld id="{C9E42BB9-81B2-4A57-9D0D-F7B68D30598F}" type="slidenum">
              <a:rPr lang="en-US" altLang="bg-BG"/>
              <a:pPr/>
              <a:t>‹#›</a:t>
            </a:fld>
            <a:endParaRPr lang="en-US" altLang="bg-BG"/>
          </a:p>
        </p:txBody>
      </p:sp>
    </p:spTree>
    <p:extLst>
      <p:ext uri="{BB962C8B-B14F-4D97-AF65-F5344CB8AC3E}">
        <p14:creationId xmlns:p14="http://schemas.microsoft.com/office/powerpoint/2010/main" val="11750791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bg-BG"/>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endParaRPr lang="en-US" altLang="bg-BG"/>
          </a:p>
        </p:txBody>
      </p:sp>
      <p:sp>
        <p:nvSpPr>
          <p:cNvPr id="5" name="Footer Placeholder 4"/>
          <p:cNvSpPr>
            <a:spLocks noGrp="1"/>
          </p:cNvSpPr>
          <p:nvPr>
            <p:ph type="ftr" sz="quarter" idx="11"/>
          </p:nvPr>
        </p:nvSpPr>
        <p:spPr/>
        <p:txBody>
          <a:bodyPr/>
          <a:lstStyle>
            <a:lvl1pPr>
              <a:defRPr/>
            </a:lvl1pPr>
          </a:lstStyle>
          <a:p>
            <a:endParaRPr lang="en-US" altLang="bg-BG"/>
          </a:p>
        </p:txBody>
      </p:sp>
      <p:sp>
        <p:nvSpPr>
          <p:cNvPr id="6" name="Slide Number Placeholder 5"/>
          <p:cNvSpPr>
            <a:spLocks noGrp="1"/>
          </p:cNvSpPr>
          <p:nvPr>
            <p:ph type="sldNum" sz="quarter" idx="12"/>
          </p:nvPr>
        </p:nvSpPr>
        <p:spPr/>
        <p:txBody>
          <a:bodyPr/>
          <a:lstStyle>
            <a:lvl1pPr>
              <a:defRPr/>
            </a:lvl1pPr>
          </a:lstStyle>
          <a:p>
            <a:fld id="{F91C6AE3-6A8D-431F-8308-7C02539A6BC3}" type="slidenum">
              <a:rPr lang="en-US" altLang="bg-BG"/>
              <a:pPr/>
              <a:t>‹#›</a:t>
            </a:fld>
            <a:endParaRPr lang="en-US" altLang="bg-BG"/>
          </a:p>
        </p:txBody>
      </p:sp>
    </p:spTree>
    <p:extLst>
      <p:ext uri="{BB962C8B-B14F-4D97-AF65-F5344CB8AC3E}">
        <p14:creationId xmlns:p14="http://schemas.microsoft.com/office/powerpoint/2010/main" val="15415246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bg-BG"/>
          </a:p>
        </p:txBody>
      </p:sp>
      <p:sp>
        <p:nvSpPr>
          <p:cNvPr id="3" name="Content Placeholder 2"/>
          <p:cNvSpPr>
            <a:spLocks noGrp="1"/>
          </p:cNvSpPr>
          <p:nvPr>
            <p:ph sz="half" idx="1"/>
          </p:nvPr>
        </p:nvSpPr>
        <p:spPr>
          <a:xfrm>
            <a:off x="2693988" y="1600200"/>
            <a:ext cx="30861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bg-BG"/>
          </a:p>
        </p:txBody>
      </p:sp>
      <p:sp>
        <p:nvSpPr>
          <p:cNvPr id="4" name="Content Placeholder 3"/>
          <p:cNvSpPr>
            <a:spLocks noGrp="1"/>
          </p:cNvSpPr>
          <p:nvPr>
            <p:ph sz="half" idx="2"/>
          </p:nvPr>
        </p:nvSpPr>
        <p:spPr>
          <a:xfrm>
            <a:off x="5932488" y="1600200"/>
            <a:ext cx="3087687"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bg-BG"/>
          </a:p>
        </p:txBody>
      </p:sp>
      <p:sp>
        <p:nvSpPr>
          <p:cNvPr id="5" name="Date Placeholder 4"/>
          <p:cNvSpPr>
            <a:spLocks noGrp="1"/>
          </p:cNvSpPr>
          <p:nvPr>
            <p:ph type="dt" sz="half" idx="10"/>
          </p:nvPr>
        </p:nvSpPr>
        <p:spPr/>
        <p:txBody>
          <a:bodyPr/>
          <a:lstStyle>
            <a:lvl1pPr>
              <a:defRPr/>
            </a:lvl1pPr>
          </a:lstStyle>
          <a:p>
            <a:endParaRPr lang="en-US" altLang="bg-BG"/>
          </a:p>
        </p:txBody>
      </p:sp>
      <p:sp>
        <p:nvSpPr>
          <p:cNvPr id="6" name="Footer Placeholder 5"/>
          <p:cNvSpPr>
            <a:spLocks noGrp="1"/>
          </p:cNvSpPr>
          <p:nvPr>
            <p:ph type="ftr" sz="quarter" idx="11"/>
          </p:nvPr>
        </p:nvSpPr>
        <p:spPr/>
        <p:txBody>
          <a:bodyPr/>
          <a:lstStyle>
            <a:lvl1pPr>
              <a:defRPr/>
            </a:lvl1pPr>
          </a:lstStyle>
          <a:p>
            <a:endParaRPr lang="en-US" altLang="bg-BG"/>
          </a:p>
        </p:txBody>
      </p:sp>
      <p:sp>
        <p:nvSpPr>
          <p:cNvPr id="7" name="Slide Number Placeholder 6"/>
          <p:cNvSpPr>
            <a:spLocks noGrp="1"/>
          </p:cNvSpPr>
          <p:nvPr>
            <p:ph type="sldNum" sz="quarter" idx="12"/>
          </p:nvPr>
        </p:nvSpPr>
        <p:spPr/>
        <p:txBody>
          <a:bodyPr/>
          <a:lstStyle>
            <a:lvl1pPr>
              <a:defRPr/>
            </a:lvl1pPr>
          </a:lstStyle>
          <a:p>
            <a:fld id="{AE26FB20-D5A6-410E-968B-D290B4D4D568}" type="slidenum">
              <a:rPr lang="en-US" altLang="bg-BG"/>
              <a:pPr/>
              <a:t>‹#›</a:t>
            </a:fld>
            <a:endParaRPr lang="en-US" altLang="bg-BG"/>
          </a:p>
        </p:txBody>
      </p:sp>
    </p:spTree>
    <p:extLst>
      <p:ext uri="{BB962C8B-B14F-4D97-AF65-F5344CB8AC3E}">
        <p14:creationId xmlns:p14="http://schemas.microsoft.com/office/powerpoint/2010/main" val="42152838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endParaRPr lang="bg-BG"/>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bg-BG"/>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bg-BG"/>
          </a:p>
        </p:txBody>
      </p:sp>
      <p:sp>
        <p:nvSpPr>
          <p:cNvPr id="7" name="Date Placeholder 6"/>
          <p:cNvSpPr>
            <a:spLocks noGrp="1"/>
          </p:cNvSpPr>
          <p:nvPr>
            <p:ph type="dt" sz="half" idx="10"/>
          </p:nvPr>
        </p:nvSpPr>
        <p:spPr/>
        <p:txBody>
          <a:bodyPr/>
          <a:lstStyle>
            <a:lvl1pPr>
              <a:defRPr/>
            </a:lvl1pPr>
          </a:lstStyle>
          <a:p>
            <a:endParaRPr lang="en-US" altLang="bg-BG"/>
          </a:p>
        </p:txBody>
      </p:sp>
      <p:sp>
        <p:nvSpPr>
          <p:cNvPr id="8" name="Footer Placeholder 7"/>
          <p:cNvSpPr>
            <a:spLocks noGrp="1"/>
          </p:cNvSpPr>
          <p:nvPr>
            <p:ph type="ftr" sz="quarter" idx="11"/>
          </p:nvPr>
        </p:nvSpPr>
        <p:spPr/>
        <p:txBody>
          <a:bodyPr/>
          <a:lstStyle>
            <a:lvl1pPr>
              <a:defRPr/>
            </a:lvl1pPr>
          </a:lstStyle>
          <a:p>
            <a:endParaRPr lang="en-US" altLang="bg-BG"/>
          </a:p>
        </p:txBody>
      </p:sp>
      <p:sp>
        <p:nvSpPr>
          <p:cNvPr id="9" name="Slide Number Placeholder 8"/>
          <p:cNvSpPr>
            <a:spLocks noGrp="1"/>
          </p:cNvSpPr>
          <p:nvPr>
            <p:ph type="sldNum" sz="quarter" idx="12"/>
          </p:nvPr>
        </p:nvSpPr>
        <p:spPr/>
        <p:txBody>
          <a:bodyPr/>
          <a:lstStyle>
            <a:lvl1pPr>
              <a:defRPr/>
            </a:lvl1pPr>
          </a:lstStyle>
          <a:p>
            <a:fld id="{587AE94E-47D5-4FEE-B031-67A9203195DD}" type="slidenum">
              <a:rPr lang="en-US" altLang="bg-BG"/>
              <a:pPr/>
              <a:t>‹#›</a:t>
            </a:fld>
            <a:endParaRPr lang="en-US" altLang="bg-BG"/>
          </a:p>
        </p:txBody>
      </p:sp>
    </p:spTree>
    <p:extLst>
      <p:ext uri="{BB962C8B-B14F-4D97-AF65-F5344CB8AC3E}">
        <p14:creationId xmlns:p14="http://schemas.microsoft.com/office/powerpoint/2010/main" val="25815539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bg-BG"/>
          </a:p>
        </p:txBody>
      </p:sp>
      <p:sp>
        <p:nvSpPr>
          <p:cNvPr id="3" name="Date Placeholder 2"/>
          <p:cNvSpPr>
            <a:spLocks noGrp="1"/>
          </p:cNvSpPr>
          <p:nvPr>
            <p:ph type="dt" sz="half" idx="10"/>
          </p:nvPr>
        </p:nvSpPr>
        <p:spPr/>
        <p:txBody>
          <a:bodyPr/>
          <a:lstStyle>
            <a:lvl1pPr>
              <a:defRPr/>
            </a:lvl1pPr>
          </a:lstStyle>
          <a:p>
            <a:endParaRPr lang="en-US" altLang="bg-BG"/>
          </a:p>
        </p:txBody>
      </p:sp>
      <p:sp>
        <p:nvSpPr>
          <p:cNvPr id="4" name="Footer Placeholder 3"/>
          <p:cNvSpPr>
            <a:spLocks noGrp="1"/>
          </p:cNvSpPr>
          <p:nvPr>
            <p:ph type="ftr" sz="quarter" idx="11"/>
          </p:nvPr>
        </p:nvSpPr>
        <p:spPr/>
        <p:txBody>
          <a:bodyPr/>
          <a:lstStyle>
            <a:lvl1pPr>
              <a:defRPr/>
            </a:lvl1pPr>
          </a:lstStyle>
          <a:p>
            <a:endParaRPr lang="en-US" altLang="bg-BG"/>
          </a:p>
        </p:txBody>
      </p:sp>
      <p:sp>
        <p:nvSpPr>
          <p:cNvPr id="5" name="Slide Number Placeholder 4"/>
          <p:cNvSpPr>
            <a:spLocks noGrp="1"/>
          </p:cNvSpPr>
          <p:nvPr>
            <p:ph type="sldNum" sz="quarter" idx="12"/>
          </p:nvPr>
        </p:nvSpPr>
        <p:spPr/>
        <p:txBody>
          <a:bodyPr/>
          <a:lstStyle>
            <a:lvl1pPr>
              <a:defRPr/>
            </a:lvl1pPr>
          </a:lstStyle>
          <a:p>
            <a:fld id="{18F9009D-A3D1-4688-8D5E-454C35C0718C}" type="slidenum">
              <a:rPr lang="en-US" altLang="bg-BG"/>
              <a:pPr/>
              <a:t>‹#›</a:t>
            </a:fld>
            <a:endParaRPr lang="en-US" altLang="bg-BG"/>
          </a:p>
        </p:txBody>
      </p:sp>
    </p:spTree>
    <p:extLst>
      <p:ext uri="{BB962C8B-B14F-4D97-AF65-F5344CB8AC3E}">
        <p14:creationId xmlns:p14="http://schemas.microsoft.com/office/powerpoint/2010/main" val="1450455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ltLang="bg-BG"/>
          </a:p>
        </p:txBody>
      </p:sp>
      <p:sp>
        <p:nvSpPr>
          <p:cNvPr id="3" name="Footer Placeholder 2"/>
          <p:cNvSpPr>
            <a:spLocks noGrp="1"/>
          </p:cNvSpPr>
          <p:nvPr>
            <p:ph type="ftr" sz="quarter" idx="11"/>
          </p:nvPr>
        </p:nvSpPr>
        <p:spPr/>
        <p:txBody>
          <a:bodyPr/>
          <a:lstStyle>
            <a:lvl1pPr>
              <a:defRPr/>
            </a:lvl1pPr>
          </a:lstStyle>
          <a:p>
            <a:endParaRPr lang="en-US" altLang="bg-BG"/>
          </a:p>
        </p:txBody>
      </p:sp>
      <p:sp>
        <p:nvSpPr>
          <p:cNvPr id="4" name="Slide Number Placeholder 3"/>
          <p:cNvSpPr>
            <a:spLocks noGrp="1"/>
          </p:cNvSpPr>
          <p:nvPr>
            <p:ph type="sldNum" sz="quarter" idx="12"/>
          </p:nvPr>
        </p:nvSpPr>
        <p:spPr/>
        <p:txBody>
          <a:bodyPr/>
          <a:lstStyle>
            <a:lvl1pPr>
              <a:defRPr/>
            </a:lvl1pPr>
          </a:lstStyle>
          <a:p>
            <a:fld id="{6234F910-1A9D-4F79-B94D-0F52EBEF560E}" type="slidenum">
              <a:rPr lang="en-US" altLang="bg-BG"/>
              <a:pPr/>
              <a:t>‹#›</a:t>
            </a:fld>
            <a:endParaRPr lang="en-US" altLang="bg-BG"/>
          </a:p>
        </p:txBody>
      </p:sp>
    </p:spTree>
    <p:extLst>
      <p:ext uri="{BB962C8B-B14F-4D97-AF65-F5344CB8AC3E}">
        <p14:creationId xmlns:p14="http://schemas.microsoft.com/office/powerpoint/2010/main" val="34830351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a:t>Click to edit Master title style</a:t>
            </a:r>
            <a:endParaRPr lang="bg-BG"/>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bg-BG"/>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ltLang="bg-BG"/>
          </a:p>
        </p:txBody>
      </p:sp>
      <p:sp>
        <p:nvSpPr>
          <p:cNvPr id="6" name="Footer Placeholder 5"/>
          <p:cNvSpPr>
            <a:spLocks noGrp="1"/>
          </p:cNvSpPr>
          <p:nvPr>
            <p:ph type="ftr" sz="quarter" idx="11"/>
          </p:nvPr>
        </p:nvSpPr>
        <p:spPr/>
        <p:txBody>
          <a:bodyPr/>
          <a:lstStyle>
            <a:lvl1pPr>
              <a:defRPr/>
            </a:lvl1pPr>
          </a:lstStyle>
          <a:p>
            <a:endParaRPr lang="en-US" altLang="bg-BG"/>
          </a:p>
        </p:txBody>
      </p:sp>
      <p:sp>
        <p:nvSpPr>
          <p:cNvPr id="7" name="Slide Number Placeholder 6"/>
          <p:cNvSpPr>
            <a:spLocks noGrp="1"/>
          </p:cNvSpPr>
          <p:nvPr>
            <p:ph type="sldNum" sz="quarter" idx="12"/>
          </p:nvPr>
        </p:nvSpPr>
        <p:spPr/>
        <p:txBody>
          <a:bodyPr/>
          <a:lstStyle>
            <a:lvl1pPr>
              <a:defRPr/>
            </a:lvl1pPr>
          </a:lstStyle>
          <a:p>
            <a:fld id="{1BC256F1-A110-4100-A7AD-8D92177CD9D5}" type="slidenum">
              <a:rPr lang="en-US" altLang="bg-BG"/>
              <a:pPr/>
              <a:t>‹#›</a:t>
            </a:fld>
            <a:endParaRPr lang="en-US" altLang="bg-BG"/>
          </a:p>
        </p:txBody>
      </p:sp>
    </p:spTree>
    <p:extLst>
      <p:ext uri="{BB962C8B-B14F-4D97-AF65-F5344CB8AC3E}">
        <p14:creationId xmlns:p14="http://schemas.microsoft.com/office/powerpoint/2010/main" val="36187482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endParaRPr lang="bg-BG"/>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bg-BG"/>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ltLang="bg-BG"/>
          </a:p>
        </p:txBody>
      </p:sp>
      <p:sp>
        <p:nvSpPr>
          <p:cNvPr id="6" name="Footer Placeholder 5"/>
          <p:cNvSpPr>
            <a:spLocks noGrp="1"/>
          </p:cNvSpPr>
          <p:nvPr>
            <p:ph type="ftr" sz="quarter" idx="11"/>
          </p:nvPr>
        </p:nvSpPr>
        <p:spPr/>
        <p:txBody>
          <a:bodyPr/>
          <a:lstStyle>
            <a:lvl1pPr>
              <a:defRPr/>
            </a:lvl1pPr>
          </a:lstStyle>
          <a:p>
            <a:endParaRPr lang="en-US" altLang="bg-BG"/>
          </a:p>
        </p:txBody>
      </p:sp>
      <p:sp>
        <p:nvSpPr>
          <p:cNvPr id="7" name="Slide Number Placeholder 6"/>
          <p:cNvSpPr>
            <a:spLocks noGrp="1"/>
          </p:cNvSpPr>
          <p:nvPr>
            <p:ph type="sldNum" sz="quarter" idx="12"/>
          </p:nvPr>
        </p:nvSpPr>
        <p:spPr/>
        <p:txBody>
          <a:bodyPr/>
          <a:lstStyle>
            <a:lvl1pPr>
              <a:defRPr/>
            </a:lvl1pPr>
          </a:lstStyle>
          <a:p>
            <a:fld id="{5ADAE2E8-7C8F-4540-87D0-D69459A92230}" type="slidenum">
              <a:rPr lang="en-US" altLang="bg-BG"/>
              <a:pPr/>
              <a:t>‹#›</a:t>
            </a:fld>
            <a:endParaRPr lang="en-US" altLang="bg-BG"/>
          </a:p>
        </p:txBody>
      </p:sp>
    </p:spTree>
    <p:extLst>
      <p:ext uri="{BB962C8B-B14F-4D97-AF65-F5344CB8AC3E}">
        <p14:creationId xmlns:p14="http://schemas.microsoft.com/office/powerpoint/2010/main" val="27715087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bg-BG"/>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bg-BG"/>
          </a:p>
        </p:txBody>
      </p:sp>
      <p:sp>
        <p:nvSpPr>
          <p:cNvPr id="4" name="Date Placeholder 3"/>
          <p:cNvSpPr>
            <a:spLocks noGrp="1"/>
          </p:cNvSpPr>
          <p:nvPr>
            <p:ph type="dt" sz="half" idx="10"/>
          </p:nvPr>
        </p:nvSpPr>
        <p:spPr/>
        <p:txBody>
          <a:bodyPr/>
          <a:lstStyle>
            <a:lvl1pPr>
              <a:defRPr/>
            </a:lvl1pPr>
          </a:lstStyle>
          <a:p>
            <a:endParaRPr lang="en-US" altLang="bg-BG"/>
          </a:p>
        </p:txBody>
      </p:sp>
      <p:sp>
        <p:nvSpPr>
          <p:cNvPr id="5" name="Footer Placeholder 4"/>
          <p:cNvSpPr>
            <a:spLocks noGrp="1"/>
          </p:cNvSpPr>
          <p:nvPr>
            <p:ph type="ftr" sz="quarter" idx="11"/>
          </p:nvPr>
        </p:nvSpPr>
        <p:spPr/>
        <p:txBody>
          <a:bodyPr/>
          <a:lstStyle>
            <a:lvl1pPr>
              <a:defRPr/>
            </a:lvl1pPr>
          </a:lstStyle>
          <a:p>
            <a:endParaRPr lang="en-US" altLang="bg-BG"/>
          </a:p>
        </p:txBody>
      </p:sp>
      <p:sp>
        <p:nvSpPr>
          <p:cNvPr id="6" name="Slide Number Placeholder 5"/>
          <p:cNvSpPr>
            <a:spLocks noGrp="1"/>
          </p:cNvSpPr>
          <p:nvPr>
            <p:ph type="sldNum" sz="quarter" idx="12"/>
          </p:nvPr>
        </p:nvSpPr>
        <p:spPr/>
        <p:txBody>
          <a:bodyPr/>
          <a:lstStyle>
            <a:lvl1pPr>
              <a:defRPr/>
            </a:lvl1pPr>
          </a:lstStyle>
          <a:p>
            <a:fld id="{CB3C0B56-B1E7-4B13-BEEA-D0319900ECF6}" type="slidenum">
              <a:rPr lang="en-US" altLang="bg-BG"/>
              <a:pPr/>
              <a:t>‹#›</a:t>
            </a:fld>
            <a:endParaRPr lang="en-US" altLang="bg-BG"/>
          </a:p>
        </p:txBody>
      </p:sp>
    </p:spTree>
    <p:extLst>
      <p:ext uri="{BB962C8B-B14F-4D97-AF65-F5344CB8AC3E}">
        <p14:creationId xmlns:p14="http://schemas.microsoft.com/office/powerpoint/2010/main" val="35273526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439025" y="274638"/>
            <a:ext cx="1581150" cy="5851525"/>
          </a:xfrm>
        </p:spPr>
        <p:txBody>
          <a:bodyPr vert="eaVert"/>
          <a:lstStyle/>
          <a:p>
            <a:r>
              <a:rPr lang="en-US"/>
              <a:t>Click to edit Master title style</a:t>
            </a:r>
            <a:endParaRPr lang="bg-BG"/>
          </a:p>
        </p:txBody>
      </p:sp>
      <p:sp>
        <p:nvSpPr>
          <p:cNvPr id="3" name="Vertical Text Placeholder 2"/>
          <p:cNvSpPr>
            <a:spLocks noGrp="1"/>
          </p:cNvSpPr>
          <p:nvPr>
            <p:ph type="body" orient="vert" idx="1"/>
          </p:nvPr>
        </p:nvSpPr>
        <p:spPr>
          <a:xfrm>
            <a:off x="2693988" y="274638"/>
            <a:ext cx="4592637"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bg-BG"/>
          </a:p>
        </p:txBody>
      </p:sp>
      <p:sp>
        <p:nvSpPr>
          <p:cNvPr id="4" name="Date Placeholder 3"/>
          <p:cNvSpPr>
            <a:spLocks noGrp="1"/>
          </p:cNvSpPr>
          <p:nvPr>
            <p:ph type="dt" sz="half" idx="10"/>
          </p:nvPr>
        </p:nvSpPr>
        <p:spPr/>
        <p:txBody>
          <a:bodyPr/>
          <a:lstStyle>
            <a:lvl1pPr>
              <a:defRPr/>
            </a:lvl1pPr>
          </a:lstStyle>
          <a:p>
            <a:endParaRPr lang="en-US" altLang="bg-BG"/>
          </a:p>
        </p:txBody>
      </p:sp>
      <p:sp>
        <p:nvSpPr>
          <p:cNvPr id="5" name="Footer Placeholder 4"/>
          <p:cNvSpPr>
            <a:spLocks noGrp="1"/>
          </p:cNvSpPr>
          <p:nvPr>
            <p:ph type="ftr" sz="quarter" idx="11"/>
          </p:nvPr>
        </p:nvSpPr>
        <p:spPr/>
        <p:txBody>
          <a:bodyPr/>
          <a:lstStyle>
            <a:lvl1pPr>
              <a:defRPr/>
            </a:lvl1pPr>
          </a:lstStyle>
          <a:p>
            <a:endParaRPr lang="en-US" altLang="bg-BG"/>
          </a:p>
        </p:txBody>
      </p:sp>
      <p:sp>
        <p:nvSpPr>
          <p:cNvPr id="6" name="Slide Number Placeholder 5"/>
          <p:cNvSpPr>
            <a:spLocks noGrp="1"/>
          </p:cNvSpPr>
          <p:nvPr>
            <p:ph type="sldNum" sz="quarter" idx="12"/>
          </p:nvPr>
        </p:nvSpPr>
        <p:spPr/>
        <p:txBody>
          <a:bodyPr/>
          <a:lstStyle>
            <a:lvl1pPr>
              <a:defRPr/>
            </a:lvl1pPr>
          </a:lstStyle>
          <a:p>
            <a:fld id="{66AE5ACC-0F55-4239-9C69-5615EA1BDC72}" type="slidenum">
              <a:rPr lang="en-US" altLang="bg-BG"/>
              <a:pPr/>
              <a:t>‹#›</a:t>
            </a:fld>
            <a:endParaRPr lang="en-US" altLang="bg-BG"/>
          </a:p>
        </p:txBody>
      </p:sp>
    </p:spTree>
    <p:extLst>
      <p:ext uri="{BB962C8B-B14F-4D97-AF65-F5344CB8AC3E}">
        <p14:creationId xmlns:p14="http://schemas.microsoft.com/office/powerpoint/2010/main" val="178871370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0">
          <a:blip r:embed="rId4"/>
          <a:srcRect/>
          <a:stretch>
            <a:fillRect/>
          </a:stretch>
        </a:blipFill>
        <a:effectLst/>
      </p:bgPr>
    </p:bg>
    <p:spTree>
      <p:nvGrpSpPr>
        <p:cNvPr id="1" name=""/>
        <p:cNvGrpSpPr/>
        <p:nvPr/>
      </p:nvGrpSpPr>
      <p:grpSpPr>
        <a:xfrm>
          <a:off x="0" y="0"/>
          <a:ext cx="0" cy="0"/>
          <a:chOff x="0" y="0"/>
          <a:chExt cx="0" cy="0"/>
        </a:xfrm>
      </p:grpSpPr>
      <p:sp>
        <p:nvSpPr>
          <p:cNvPr id="30722" name="Rectangle 2"/>
          <p:cNvSpPr>
            <a:spLocks noChangeArrowheads="1"/>
          </p:cNvSpPr>
          <p:nvPr/>
        </p:nvSpPr>
        <p:spPr bwMode="auto">
          <a:xfrm>
            <a:off x="136525" y="136525"/>
            <a:ext cx="8866188" cy="6581775"/>
          </a:xfrm>
          <a:prstGeom prst="rect">
            <a:avLst/>
          </a:prstGeom>
          <a:solidFill>
            <a:schemeClr val="bg1">
              <a:alpha val="50000"/>
            </a:scheme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bg-BG"/>
          </a:p>
        </p:txBody>
      </p:sp>
      <p:sp>
        <p:nvSpPr>
          <p:cNvPr id="30723" name="Rectangle 3"/>
          <p:cNvSpPr>
            <a:spLocks noGrp="1" noChangeArrowheads="1"/>
          </p:cNvSpPr>
          <p:nvPr>
            <p:ph type="ctrTitle"/>
            <p:custDataLst>
              <p:tags r:id="rId1"/>
            </p:custDataLst>
          </p:nvPr>
        </p:nvSpPr>
        <p:spPr>
          <a:xfrm>
            <a:off x="455613" y="2130425"/>
            <a:ext cx="7313612" cy="1470025"/>
          </a:xfrm>
        </p:spPr>
        <p:txBody>
          <a:bodyPr/>
          <a:lstStyle>
            <a:lvl1pPr>
              <a:defRPr/>
            </a:lvl1pPr>
          </a:lstStyle>
          <a:p>
            <a:pPr lvl="0"/>
            <a:r>
              <a:rPr lang="en-US" altLang="bg-BG" noProof="0"/>
              <a:t>Click to edit Master title style</a:t>
            </a:r>
          </a:p>
        </p:txBody>
      </p:sp>
      <p:sp>
        <p:nvSpPr>
          <p:cNvPr id="30724" name="Rectangle 4"/>
          <p:cNvSpPr>
            <a:spLocks noGrp="1" noChangeArrowheads="1"/>
          </p:cNvSpPr>
          <p:nvPr>
            <p:ph type="subTitle" idx="1"/>
            <p:custDataLst>
              <p:tags r:id="rId2"/>
            </p:custDataLst>
          </p:nvPr>
        </p:nvSpPr>
        <p:spPr>
          <a:xfrm>
            <a:off x="455613" y="3886200"/>
            <a:ext cx="7313612" cy="1752600"/>
          </a:xfrm>
        </p:spPr>
        <p:txBody>
          <a:bodyPr/>
          <a:lstStyle>
            <a:lvl1pPr marL="0" indent="0">
              <a:buClr>
                <a:srgbClr val="FFFFFF"/>
              </a:buClr>
              <a:buFontTx/>
              <a:buNone/>
              <a:defRPr/>
            </a:lvl1pPr>
          </a:lstStyle>
          <a:p>
            <a:pPr lvl="0"/>
            <a:r>
              <a:rPr lang="en-US" altLang="bg-BG" noProof="0"/>
              <a:t>Click to edit Master subtitle style</a:t>
            </a:r>
          </a:p>
        </p:txBody>
      </p:sp>
      <p:sp>
        <p:nvSpPr>
          <p:cNvPr id="30725" name="Rectangle 5"/>
          <p:cNvSpPr>
            <a:spLocks noGrp="1" noChangeArrowheads="1"/>
          </p:cNvSpPr>
          <p:nvPr>
            <p:ph type="dt" sz="half" idx="2"/>
          </p:nvPr>
        </p:nvSpPr>
        <p:spPr/>
        <p:txBody>
          <a:bodyPr/>
          <a:lstStyle>
            <a:lvl1pPr>
              <a:defRPr/>
            </a:lvl1pPr>
          </a:lstStyle>
          <a:p>
            <a:endParaRPr lang="en-US" altLang="bg-BG"/>
          </a:p>
        </p:txBody>
      </p:sp>
      <p:sp>
        <p:nvSpPr>
          <p:cNvPr id="30726" name="Rectangle 6"/>
          <p:cNvSpPr>
            <a:spLocks noGrp="1" noChangeArrowheads="1"/>
          </p:cNvSpPr>
          <p:nvPr>
            <p:ph type="ftr" sz="quarter" idx="3"/>
          </p:nvPr>
        </p:nvSpPr>
        <p:spPr/>
        <p:txBody>
          <a:bodyPr/>
          <a:lstStyle>
            <a:lvl1pPr>
              <a:defRPr/>
            </a:lvl1pPr>
          </a:lstStyle>
          <a:p>
            <a:endParaRPr lang="en-US" altLang="bg-BG"/>
          </a:p>
        </p:txBody>
      </p:sp>
      <p:sp>
        <p:nvSpPr>
          <p:cNvPr id="30727" name="Rectangle 7"/>
          <p:cNvSpPr>
            <a:spLocks noGrp="1" noChangeArrowheads="1"/>
          </p:cNvSpPr>
          <p:nvPr>
            <p:ph type="sldNum" sz="quarter" idx="4"/>
          </p:nvPr>
        </p:nvSpPr>
        <p:spPr/>
        <p:txBody>
          <a:bodyPr/>
          <a:lstStyle>
            <a:lvl1pPr>
              <a:defRPr/>
            </a:lvl1pPr>
          </a:lstStyle>
          <a:p>
            <a:fld id="{B8EDBD27-2BFB-4592-B3D5-7E5636969D87}" type="slidenum">
              <a:rPr lang="en-US" altLang="bg-BG"/>
              <a:pPr/>
              <a:t>‹#›</a:t>
            </a:fld>
            <a:endParaRPr lang="en-US" altLang="bg-BG"/>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bg-BG"/>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bg-BG"/>
          </a:p>
        </p:txBody>
      </p:sp>
      <p:sp>
        <p:nvSpPr>
          <p:cNvPr id="4" name="Date Placeholder 3"/>
          <p:cNvSpPr>
            <a:spLocks noGrp="1"/>
          </p:cNvSpPr>
          <p:nvPr>
            <p:ph type="dt" sz="half" idx="10"/>
          </p:nvPr>
        </p:nvSpPr>
        <p:spPr/>
        <p:txBody>
          <a:bodyPr/>
          <a:lstStyle>
            <a:lvl1pPr>
              <a:defRPr/>
            </a:lvl1pPr>
          </a:lstStyle>
          <a:p>
            <a:endParaRPr lang="en-US" altLang="bg-BG"/>
          </a:p>
        </p:txBody>
      </p:sp>
      <p:sp>
        <p:nvSpPr>
          <p:cNvPr id="5" name="Footer Placeholder 4"/>
          <p:cNvSpPr>
            <a:spLocks noGrp="1"/>
          </p:cNvSpPr>
          <p:nvPr>
            <p:ph type="ftr" sz="quarter" idx="11"/>
          </p:nvPr>
        </p:nvSpPr>
        <p:spPr/>
        <p:txBody>
          <a:bodyPr/>
          <a:lstStyle>
            <a:lvl1pPr>
              <a:defRPr/>
            </a:lvl1pPr>
          </a:lstStyle>
          <a:p>
            <a:endParaRPr lang="en-US" altLang="bg-BG"/>
          </a:p>
        </p:txBody>
      </p:sp>
      <p:sp>
        <p:nvSpPr>
          <p:cNvPr id="6" name="Slide Number Placeholder 5"/>
          <p:cNvSpPr>
            <a:spLocks noGrp="1"/>
          </p:cNvSpPr>
          <p:nvPr>
            <p:ph type="sldNum" sz="quarter" idx="12"/>
          </p:nvPr>
        </p:nvSpPr>
        <p:spPr/>
        <p:txBody>
          <a:bodyPr/>
          <a:lstStyle>
            <a:lvl1pPr>
              <a:defRPr/>
            </a:lvl1pPr>
          </a:lstStyle>
          <a:p>
            <a:fld id="{B90BFBD7-8E19-48E5-B1AD-CD68A826E2B8}" type="slidenum">
              <a:rPr lang="en-US" altLang="bg-BG"/>
              <a:pPr/>
              <a:t>‹#›</a:t>
            </a:fld>
            <a:endParaRPr lang="en-US" altLang="bg-BG"/>
          </a:p>
        </p:txBody>
      </p:sp>
    </p:spTree>
    <p:extLst>
      <p:ext uri="{BB962C8B-B14F-4D97-AF65-F5344CB8AC3E}">
        <p14:creationId xmlns:p14="http://schemas.microsoft.com/office/powerpoint/2010/main" val="200634093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bg-BG"/>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endParaRPr lang="en-US" altLang="bg-BG"/>
          </a:p>
        </p:txBody>
      </p:sp>
      <p:sp>
        <p:nvSpPr>
          <p:cNvPr id="5" name="Footer Placeholder 4"/>
          <p:cNvSpPr>
            <a:spLocks noGrp="1"/>
          </p:cNvSpPr>
          <p:nvPr>
            <p:ph type="ftr" sz="quarter" idx="11"/>
          </p:nvPr>
        </p:nvSpPr>
        <p:spPr/>
        <p:txBody>
          <a:bodyPr/>
          <a:lstStyle>
            <a:lvl1pPr>
              <a:defRPr/>
            </a:lvl1pPr>
          </a:lstStyle>
          <a:p>
            <a:endParaRPr lang="en-US" altLang="bg-BG"/>
          </a:p>
        </p:txBody>
      </p:sp>
      <p:sp>
        <p:nvSpPr>
          <p:cNvPr id="6" name="Slide Number Placeholder 5"/>
          <p:cNvSpPr>
            <a:spLocks noGrp="1"/>
          </p:cNvSpPr>
          <p:nvPr>
            <p:ph type="sldNum" sz="quarter" idx="12"/>
          </p:nvPr>
        </p:nvSpPr>
        <p:spPr/>
        <p:txBody>
          <a:bodyPr/>
          <a:lstStyle>
            <a:lvl1pPr>
              <a:defRPr/>
            </a:lvl1pPr>
          </a:lstStyle>
          <a:p>
            <a:fld id="{E9EF632C-BB1B-4F1A-8416-416CA74C9A33}" type="slidenum">
              <a:rPr lang="en-US" altLang="bg-BG"/>
              <a:pPr/>
              <a:t>‹#›</a:t>
            </a:fld>
            <a:endParaRPr lang="en-US" altLang="bg-BG"/>
          </a:p>
        </p:txBody>
      </p:sp>
    </p:spTree>
    <p:extLst>
      <p:ext uri="{BB962C8B-B14F-4D97-AF65-F5344CB8AC3E}">
        <p14:creationId xmlns:p14="http://schemas.microsoft.com/office/powerpoint/2010/main" val="341045012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bg-BG"/>
          </a:p>
        </p:txBody>
      </p:sp>
      <p:sp>
        <p:nvSpPr>
          <p:cNvPr id="3" name="Content Placeholder 2"/>
          <p:cNvSpPr>
            <a:spLocks noGrp="1"/>
          </p:cNvSpPr>
          <p:nvPr>
            <p:ph sz="half" idx="1"/>
          </p:nvPr>
        </p:nvSpPr>
        <p:spPr>
          <a:xfrm>
            <a:off x="455613" y="1600200"/>
            <a:ext cx="4037012"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bg-BG"/>
          </a:p>
        </p:txBody>
      </p:sp>
      <p:sp>
        <p:nvSpPr>
          <p:cNvPr id="4" name="Content Placeholder 3"/>
          <p:cNvSpPr>
            <a:spLocks noGrp="1"/>
          </p:cNvSpPr>
          <p:nvPr>
            <p:ph sz="half" idx="2"/>
          </p:nvPr>
        </p:nvSpPr>
        <p:spPr>
          <a:xfrm>
            <a:off x="4645025" y="1600200"/>
            <a:ext cx="4037013"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bg-BG"/>
          </a:p>
        </p:txBody>
      </p:sp>
      <p:sp>
        <p:nvSpPr>
          <p:cNvPr id="5" name="Date Placeholder 4"/>
          <p:cNvSpPr>
            <a:spLocks noGrp="1"/>
          </p:cNvSpPr>
          <p:nvPr>
            <p:ph type="dt" sz="half" idx="10"/>
          </p:nvPr>
        </p:nvSpPr>
        <p:spPr/>
        <p:txBody>
          <a:bodyPr/>
          <a:lstStyle>
            <a:lvl1pPr>
              <a:defRPr/>
            </a:lvl1pPr>
          </a:lstStyle>
          <a:p>
            <a:endParaRPr lang="en-US" altLang="bg-BG"/>
          </a:p>
        </p:txBody>
      </p:sp>
      <p:sp>
        <p:nvSpPr>
          <p:cNvPr id="6" name="Footer Placeholder 5"/>
          <p:cNvSpPr>
            <a:spLocks noGrp="1"/>
          </p:cNvSpPr>
          <p:nvPr>
            <p:ph type="ftr" sz="quarter" idx="11"/>
          </p:nvPr>
        </p:nvSpPr>
        <p:spPr/>
        <p:txBody>
          <a:bodyPr/>
          <a:lstStyle>
            <a:lvl1pPr>
              <a:defRPr/>
            </a:lvl1pPr>
          </a:lstStyle>
          <a:p>
            <a:endParaRPr lang="en-US" altLang="bg-BG"/>
          </a:p>
        </p:txBody>
      </p:sp>
      <p:sp>
        <p:nvSpPr>
          <p:cNvPr id="7" name="Slide Number Placeholder 6"/>
          <p:cNvSpPr>
            <a:spLocks noGrp="1"/>
          </p:cNvSpPr>
          <p:nvPr>
            <p:ph type="sldNum" sz="quarter" idx="12"/>
          </p:nvPr>
        </p:nvSpPr>
        <p:spPr/>
        <p:txBody>
          <a:bodyPr/>
          <a:lstStyle>
            <a:lvl1pPr>
              <a:defRPr/>
            </a:lvl1pPr>
          </a:lstStyle>
          <a:p>
            <a:fld id="{921EB40C-2216-4BF1-80DE-A3C9409643AE}" type="slidenum">
              <a:rPr lang="en-US" altLang="bg-BG"/>
              <a:pPr/>
              <a:t>‹#›</a:t>
            </a:fld>
            <a:endParaRPr lang="en-US" altLang="bg-BG"/>
          </a:p>
        </p:txBody>
      </p:sp>
    </p:spTree>
    <p:extLst>
      <p:ext uri="{BB962C8B-B14F-4D97-AF65-F5344CB8AC3E}">
        <p14:creationId xmlns:p14="http://schemas.microsoft.com/office/powerpoint/2010/main" val="382395906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endParaRPr lang="bg-BG"/>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bg-BG"/>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bg-BG"/>
          </a:p>
        </p:txBody>
      </p:sp>
      <p:sp>
        <p:nvSpPr>
          <p:cNvPr id="7" name="Date Placeholder 6"/>
          <p:cNvSpPr>
            <a:spLocks noGrp="1"/>
          </p:cNvSpPr>
          <p:nvPr>
            <p:ph type="dt" sz="half" idx="10"/>
          </p:nvPr>
        </p:nvSpPr>
        <p:spPr/>
        <p:txBody>
          <a:bodyPr/>
          <a:lstStyle>
            <a:lvl1pPr>
              <a:defRPr/>
            </a:lvl1pPr>
          </a:lstStyle>
          <a:p>
            <a:endParaRPr lang="en-US" altLang="bg-BG"/>
          </a:p>
        </p:txBody>
      </p:sp>
      <p:sp>
        <p:nvSpPr>
          <p:cNvPr id="8" name="Footer Placeholder 7"/>
          <p:cNvSpPr>
            <a:spLocks noGrp="1"/>
          </p:cNvSpPr>
          <p:nvPr>
            <p:ph type="ftr" sz="quarter" idx="11"/>
          </p:nvPr>
        </p:nvSpPr>
        <p:spPr/>
        <p:txBody>
          <a:bodyPr/>
          <a:lstStyle>
            <a:lvl1pPr>
              <a:defRPr/>
            </a:lvl1pPr>
          </a:lstStyle>
          <a:p>
            <a:endParaRPr lang="en-US" altLang="bg-BG"/>
          </a:p>
        </p:txBody>
      </p:sp>
      <p:sp>
        <p:nvSpPr>
          <p:cNvPr id="9" name="Slide Number Placeholder 8"/>
          <p:cNvSpPr>
            <a:spLocks noGrp="1"/>
          </p:cNvSpPr>
          <p:nvPr>
            <p:ph type="sldNum" sz="quarter" idx="12"/>
          </p:nvPr>
        </p:nvSpPr>
        <p:spPr/>
        <p:txBody>
          <a:bodyPr/>
          <a:lstStyle>
            <a:lvl1pPr>
              <a:defRPr/>
            </a:lvl1pPr>
          </a:lstStyle>
          <a:p>
            <a:fld id="{D2FF42A3-4829-46E0-88AC-520A96C558D8}" type="slidenum">
              <a:rPr lang="en-US" altLang="bg-BG"/>
              <a:pPr/>
              <a:t>‹#›</a:t>
            </a:fld>
            <a:endParaRPr lang="en-US" altLang="bg-BG"/>
          </a:p>
        </p:txBody>
      </p:sp>
    </p:spTree>
    <p:extLst>
      <p:ext uri="{BB962C8B-B14F-4D97-AF65-F5344CB8AC3E}">
        <p14:creationId xmlns:p14="http://schemas.microsoft.com/office/powerpoint/2010/main" val="33214741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bg-BG"/>
          </a:p>
        </p:txBody>
      </p:sp>
      <p:sp>
        <p:nvSpPr>
          <p:cNvPr id="3" name="Date Placeholder 2"/>
          <p:cNvSpPr>
            <a:spLocks noGrp="1"/>
          </p:cNvSpPr>
          <p:nvPr>
            <p:ph type="dt" sz="half" idx="10"/>
          </p:nvPr>
        </p:nvSpPr>
        <p:spPr/>
        <p:txBody>
          <a:bodyPr/>
          <a:lstStyle>
            <a:lvl1pPr>
              <a:defRPr/>
            </a:lvl1pPr>
          </a:lstStyle>
          <a:p>
            <a:endParaRPr lang="en-US" altLang="bg-BG"/>
          </a:p>
        </p:txBody>
      </p:sp>
      <p:sp>
        <p:nvSpPr>
          <p:cNvPr id="4" name="Footer Placeholder 3"/>
          <p:cNvSpPr>
            <a:spLocks noGrp="1"/>
          </p:cNvSpPr>
          <p:nvPr>
            <p:ph type="ftr" sz="quarter" idx="11"/>
          </p:nvPr>
        </p:nvSpPr>
        <p:spPr/>
        <p:txBody>
          <a:bodyPr/>
          <a:lstStyle>
            <a:lvl1pPr>
              <a:defRPr/>
            </a:lvl1pPr>
          </a:lstStyle>
          <a:p>
            <a:endParaRPr lang="en-US" altLang="bg-BG"/>
          </a:p>
        </p:txBody>
      </p:sp>
      <p:sp>
        <p:nvSpPr>
          <p:cNvPr id="5" name="Slide Number Placeholder 4"/>
          <p:cNvSpPr>
            <a:spLocks noGrp="1"/>
          </p:cNvSpPr>
          <p:nvPr>
            <p:ph type="sldNum" sz="quarter" idx="12"/>
          </p:nvPr>
        </p:nvSpPr>
        <p:spPr/>
        <p:txBody>
          <a:bodyPr/>
          <a:lstStyle>
            <a:lvl1pPr>
              <a:defRPr/>
            </a:lvl1pPr>
          </a:lstStyle>
          <a:p>
            <a:fld id="{656D681F-BDBF-40A5-8A30-ABE344119530}" type="slidenum">
              <a:rPr lang="en-US" altLang="bg-BG"/>
              <a:pPr/>
              <a:t>‹#›</a:t>
            </a:fld>
            <a:endParaRPr lang="en-US" altLang="bg-BG"/>
          </a:p>
        </p:txBody>
      </p:sp>
    </p:spTree>
    <p:extLst>
      <p:ext uri="{BB962C8B-B14F-4D97-AF65-F5344CB8AC3E}">
        <p14:creationId xmlns:p14="http://schemas.microsoft.com/office/powerpoint/2010/main" val="356817998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ltLang="bg-BG"/>
          </a:p>
        </p:txBody>
      </p:sp>
      <p:sp>
        <p:nvSpPr>
          <p:cNvPr id="3" name="Footer Placeholder 2"/>
          <p:cNvSpPr>
            <a:spLocks noGrp="1"/>
          </p:cNvSpPr>
          <p:nvPr>
            <p:ph type="ftr" sz="quarter" idx="11"/>
          </p:nvPr>
        </p:nvSpPr>
        <p:spPr/>
        <p:txBody>
          <a:bodyPr/>
          <a:lstStyle>
            <a:lvl1pPr>
              <a:defRPr/>
            </a:lvl1pPr>
          </a:lstStyle>
          <a:p>
            <a:endParaRPr lang="en-US" altLang="bg-BG"/>
          </a:p>
        </p:txBody>
      </p:sp>
      <p:sp>
        <p:nvSpPr>
          <p:cNvPr id="4" name="Slide Number Placeholder 3"/>
          <p:cNvSpPr>
            <a:spLocks noGrp="1"/>
          </p:cNvSpPr>
          <p:nvPr>
            <p:ph type="sldNum" sz="quarter" idx="12"/>
          </p:nvPr>
        </p:nvSpPr>
        <p:spPr/>
        <p:txBody>
          <a:bodyPr/>
          <a:lstStyle>
            <a:lvl1pPr>
              <a:defRPr/>
            </a:lvl1pPr>
          </a:lstStyle>
          <a:p>
            <a:fld id="{E5BF1B43-85A2-4EB8-8CBA-4E3357817698}" type="slidenum">
              <a:rPr lang="en-US" altLang="bg-BG"/>
              <a:pPr/>
              <a:t>‹#›</a:t>
            </a:fld>
            <a:endParaRPr lang="en-US" altLang="bg-BG"/>
          </a:p>
        </p:txBody>
      </p:sp>
    </p:spTree>
    <p:extLst>
      <p:ext uri="{BB962C8B-B14F-4D97-AF65-F5344CB8AC3E}">
        <p14:creationId xmlns:p14="http://schemas.microsoft.com/office/powerpoint/2010/main" val="49160487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a:t>Click to edit Master title style</a:t>
            </a:r>
            <a:endParaRPr lang="bg-BG"/>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bg-BG"/>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ltLang="bg-BG"/>
          </a:p>
        </p:txBody>
      </p:sp>
      <p:sp>
        <p:nvSpPr>
          <p:cNvPr id="6" name="Footer Placeholder 5"/>
          <p:cNvSpPr>
            <a:spLocks noGrp="1"/>
          </p:cNvSpPr>
          <p:nvPr>
            <p:ph type="ftr" sz="quarter" idx="11"/>
          </p:nvPr>
        </p:nvSpPr>
        <p:spPr/>
        <p:txBody>
          <a:bodyPr/>
          <a:lstStyle>
            <a:lvl1pPr>
              <a:defRPr/>
            </a:lvl1pPr>
          </a:lstStyle>
          <a:p>
            <a:endParaRPr lang="en-US" altLang="bg-BG"/>
          </a:p>
        </p:txBody>
      </p:sp>
      <p:sp>
        <p:nvSpPr>
          <p:cNvPr id="7" name="Slide Number Placeholder 6"/>
          <p:cNvSpPr>
            <a:spLocks noGrp="1"/>
          </p:cNvSpPr>
          <p:nvPr>
            <p:ph type="sldNum" sz="quarter" idx="12"/>
          </p:nvPr>
        </p:nvSpPr>
        <p:spPr/>
        <p:txBody>
          <a:bodyPr/>
          <a:lstStyle>
            <a:lvl1pPr>
              <a:defRPr/>
            </a:lvl1pPr>
          </a:lstStyle>
          <a:p>
            <a:fld id="{4A91F8F7-B0E6-412C-9D7B-1A39BDBB065C}" type="slidenum">
              <a:rPr lang="en-US" altLang="bg-BG"/>
              <a:pPr/>
              <a:t>‹#›</a:t>
            </a:fld>
            <a:endParaRPr lang="en-US" altLang="bg-BG"/>
          </a:p>
        </p:txBody>
      </p:sp>
    </p:spTree>
    <p:extLst>
      <p:ext uri="{BB962C8B-B14F-4D97-AF65-F5344CB8AC3E}">
        <p14:creationId xmlns:p14="http://schemas.microsoft.com/office/powerpoint/2010/main" val="212949908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endParaRPr lang="bg-BG"/>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bg-BG"/>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ltLang="bg-BG"/>
          </a:p>
        </p:txBody>
      </p:sp>
      <p:sp>
        <p:nvSpPr>
          <p:cNvPr id="6" name="Footer Placeholder 5"/>
          <p:cNvSpPr>
            <a:spLocks noGrp="1"/>
          </p:cNvSpPr>
          <p:nvPr>
            <p:ph type="ftr" sz="quarter" idx="11"/>
          </p:nvPr>
        </p:nvSpPr>
        <p:spPr/>
        <p:txBody>
          <a:bodyPr/>
          <a:lstStyle>
            <a:lvl1pPr>
              <a:defRPr/>
            </a:lvl1pPr>
          </a:lstStyle>
          <a:p>
            <a:endParaRPr lang="en-US" altLang="bg-BG"/>
          </a:p>
        </p:txBody>
      </p:sp>
      <p:sp>
        <p:nvSpPr>
          <p:cNvPr id="7" name="Slide Number Placeholder 6"/>
          <p:cNvSpPr>
            <a:spLocks noGrp="1"/>
          </p:cNvSpPr>
          <p:nvPr>
            <p:ph type="sldNum" sz="quarter" idx="12"/>
          </p:nvPr>
        </p:nvSpPr>
        <p:spPr/>
        <p:txBody>
          <a:bodyPr/>
          <a:lstStyle>
            <a:lvl1pPr>
              <a:defRPr/>
            </a:lvl1pPr>
          </a:lstStyle>
          <a:p>
            <a:fld id="{3907ED2A-6952-4827-AF16-F7F403BE6D0D}" type="slidenum">
              <a:rPr lang="en-US" altLang="bg-BG"/>
              <a:pPr/>
              <a:t>‹#›</a:t>
            </a:fld>
            <a:endParaRPr lang="en-US" altLang="bg-BG"/>
          </a:p>
        </p:txBody>
      </p:sp>
    </p:spTree>
    <p:extLst>
      <p:ext uri="{BB962C8B-B14F-4D97-AF65-F5344CB8AC3E}">
        <p14:creationId xmlns:p14="http://schemas.microsoft.com/office/powerpoint/2010/main" val="52314929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bg-BG"/>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bg-BG"/>
          </a:p>
        </p:txBody>
      </p:sp>
      <p:sp>
        <p:nvSpPr>
          <p:cNvPr id="4" name="Date Placeholder 3"/>
          <p:cNvSpPr>
            <a:spLocks noGrp="1"/>
          </p:cNvSpPr>
          <p:nvPr>
            <p:ph type="dt" sz="half" idx="10"/>
          </p:nvPr>
        </p:nvSpPr>
        <p:spPr/>
        <p:txBody>
          <a:bodyPr/>
          <a:lstStyle>
            <a:lvl1pPr>
              <a:defRPr/>
            </a:lvl1pPr>
          </a:lstStyle>
          <a:p>
            <a:endParaRPr lang="en-US" altLang="bg-BG"/>
          </a:p>
        </p:txBody>
      </p:sp>
      <p:sp>
        <p:nvSpPr>
          <p:cNvPr id="5" name="Footer Placeholder 4"/>
          <p:cNvSpPr>
            <a:spLocks noGrp="1"/>
          </p:cNvSpPr>
          <p:nvPr>
            <p:ph type="ftr" sz="quarter" idx="11"/>
          </p:nvPr>
        </p:nvSpPr>
        <p:spPr/>
        <p:txBody>
          <a:bodyPr/>
          <a:lstStyle>
            <a:lvl1pPr>
              <a:defRPr/>
            </a:lvl1pPr>
          </a:lstStyle>
          <a:p>
            <a:endParaRPr lang="en-US" altLang="bg-BG"/>
          </a:p>
        </p:txBody>
      </p:sp>
      <p:sp>
        <p:nvSpPr>
          <p:cNvPr id="6" name="Slide Number Placeholder 5"/>
          <p:cNvSpPr>
            <a:spLocks noGrp="1"/>
          </p:cNvSpPr>
          <p:nvPr>
            <p:ph type="sldNum" sz="quarter" idx="12"/>
          </p:nvPr>
        </p:nvSpPr>
        <p:spPr/>
        <p:txBody>
          <a:bodyPr/>
          <a:lstStyle>
            <a:lvl1pPr>
              <a:defRPr/>
            </a:lvl1pPr>
          </a:lstStyle>
          <a:p>
            <a:fld id="{DD9DF6D5-848E-4F7A-ACAF-86D34B086171}" type="slidenum">
              <a:rPr lang="en-US" altLang="bg-BG"/>
              <a:pPr/>
              <a:t>‹#›</a:t>
            </a:fld>
            <a:endParaRPr lang="en-US" altLang="bg-BG"/>
          </a:p>
        </p:txBody>
      </p:sp>
    </p:spTree>
    <p:extLst>
      <p:ext uri="{BB962C8B-B14F-4D97-AF65-F5344CB8AC3E}">
        <p14:creationId xmlns:p14="http://schemas.microsoft.com/office/powerpoint/2010/main" val="69347563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6225" y="274638"/>
            <a:ext cx="2055813" cy="5851525"/>
          </a:xfrm>
        </p:spPr>
        <p:txBody>
          <a:bodyPr vert="eaVert"/>
          <a:lstStyle/>
          <a:p>
            <a:r>
              <a:rPr lang="en-US"/>
              <a:t>Click to edit Master title style</a:t>
            </a:r>
            <a:endParaRPr lang="bg-BG"/>
          </a:p>
        </p:txBody>
      </p:sp>
      <p:sp>
        <p:nvSpPr>
          <p:cNvPr id="3" name="Vertical Text Placeholder 2"/>
          <p:cNvSpPr>
            <a:spLocks noGrp="1"/>
          </p:cNvSpPr>
          <p:nvPr>
            <p:ph type="body" orient="vert" idx="1"/>
          </p:nvPr>
        </p:nvSpPr>
        <p:spPr>
          <a:xfrm>
            <a:off x="455613" y="274638"/>
            <a:ext cx="6018212"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bg-BG"/>
          </a:p>
        </p:txBody>
      </p:sp>
      <p:sp>
        <p:nvSpPr>
          <p:cNvPr id="4" name="Date Placeholder 3"/>
          <p:cNvSpPr>
            <a:spLocks noGrp="1"/>
          </p:cNvSpPr>
          <p:nvPr>
            <p:ph type="dt" sz="half" idx="10"/>
          </p:nvPr>
        </p:nvSpPr>
        <p:spPr/>
        <p:txBody>
          <a:bodyPr/>
          <a:lstStyle>
            <a:lvl1pPr>
              <a:defRPr/>
            </a:lvl1pPr>
          </a:lstStyle>
          <a:p>
            <a:endParaRPr lang="en-US" altLang="bg-BG"/>
          </a:p>
        </p:txBody>
      </p:sp>
      <p:sp>
        <p:nvSpPr>
          <p:cNvPr id="5" name="Footer Placeholder 4"/>
          <p:cNvSpPr>
            <a:spLocks noGrp="1"/>
          </p:cNvSpPr>
          <p:nvPr>
            <p:ph type="ftr" sz="quarter" idx="11"/>
          </p:nvPr>
        </p:nvSpPr>
        <p:spPr/>
        <p:txBody>
          <a:bodyPr/>
          <a:lstStyle>
            <a:lvl1pPr>
              <a:defRPr/>
            </a:lvl1pPr>
          </a:lstStyle>
          <a:p>
            <a:endParaRPr lang="en-US" altLang="bg-BG"/>
          </a:p>
        </p:txBody>
      </p:sp>
      <p:sp>
        <p:nvSpPr>
          <p:cNvPr id="6" name="Slide Number Placeholder 5"/>
          <p:cNvSpPr>
            <a:spLocks noGrp="1"/>
          </p:cNvSpPr>
          <p:nvPr>
            <p:ph type="sldNum" sz="quarter" idx="12"/>
          </p:nvPr>
        </p:nvSpPr>
        <p:spPr/>
        <p:txBody>
          <a:bodyPr/>
          <a:lstStyle>
            <a:lvl1pPr>
              <a:defRPr/>
            </a:lvl1pPr>
          </a:lstStyle>
          <a:p>
            <a:fld id="{D12B801E-025F-461E-BFB0-84C3132BB34A}" type="slidenum">
              <a:rPr lang="en-US" altLang="bg-BG"/>
              <a:pPr/>
              <a:t>‹#›</a:t>
            </a:fld>
            <a:endParaRPr lang="en-US" altLang="bg-BG"/>
          </a:p>
        </p:txBody>
      </p:sp>
    </p:spTree>
    <p:extLst>
      <p:ext uri="{BB962C8B-B14F-4D97-AF65-F5344CB8AC3E}">
        <p14:creationId xmlns:p14="http://schemas.microsoft.com/office/powerpoint/2010/main" val="157442396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endParaRPr lang="bg-BG"/>
          </a:p>
        </p:txBody>
      </p:sp>
      <p:sp>
        <p:nvSpPr>
          <p:cNvPr id="3" name="Text Placeholder 2"/>
          <p:cNvSpPr>
            <a:spLocks noGrp="1"/>
          </p:cNvSpPr>
          <p:nvPr>
            <p:ph type="body" sz="half" idx="1"/>
          </p:nvPr>
        </p:nvSpPr>
        <p:spPr>
          <a:xfrm>
            <a:off x="457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bg-BG"/>
          </a:p>
        </p:txBody>
      </p:sp>
      <p:sp>
        <p:nvSpPr>
          <p:cNvPr id="4" name="Content Placeholder 3"/>
          <p:cNvSpPr>
            <a:spLocks noGrp="1"/>
          </p:cNvSpPr>
          <p:nvPr>
            <p:ph sz="half" idx="2"/>
          </p:nvPr>
        </p:nvSpPr>
        <p:spPr>
          <a:xfrm>
            <a:off x="4648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bg-BG"/>
          </a:p>
        </p:txBody>
      </p:sp>
      <p:sp>
        <p:nvSpPr>
          <p:cNvPr id="5" name="Rectangle 4"/>
          <p:cNvSpPr>
            <a:spLocks noGrp="1" noChangeArrowheads="1"/>
          </p:cNvSpPr>
          <p:nvPr>
            <p:ph type="dt" sz="half" idx="10"/>
          </p:nvPr>
        </p:nvSpPr>
        <p:spPr>
          <a:ln/>
        </p:spPr>
        <p:txBody>
          <a:bodyPr/>
          <a:lstStyle>
            <a:lvl1pPr>
              <a:defRPr/>
            </a:lvl1pPr>
          </a:lstStyle>
          <a:p>
            <a:pPr>
              <a:defRPr/>
            </a:pPr>
            <a:r>
              <a:rPr lang="bg-BG"/>
              <a:t>25.10.2005</a:t>
            </a:r>
          </a:p>
        </p:txBody>
      </p:sp>
      <p:sp>
        <p:nvSpPr>
          <p:cNvPr id="6" name="Rectangle 5"/>
          <p:cNvSpPr>
            <a:spLocks noGrp="1" noChangeArrowheads="1"/>
          </p:cNvSpPr>
          <p:nvPr>
            <p:ph type="ftr" sz="quarter" idx="11"/>
          </p:nvPr>
        </p:nvSpPr>
        <p:spPr>
          <a:ln/>
        </p:spPr>
        <p:txBody>
          <a:bodyPr/>
          <a:lstStyle>
            <a:lvl1pPr>
              <a:defRPr/>
            </a:lvl1pPr>
          </a:lstStyle>
          <a:p>
            <a:pPr>
              <a:defRPr/>
            </a:pPr>
            <a:r>
              <a:rPr lang="bg-BG"/>
              <a:t>Клинична смърт</a:t>
            </a:r>
          </a:p>
        </p:txBody>
      </p:sp>
      <p:sp>
        <p:nvSpPr>
          <p:cNvPr id="7" name="Rectangle 6"/>
          <p:cNvSpPr>
            <a:spLocks noGrp="1" noChangeArrowheads="1"/>
          </p:cNvSpPr>
          <p:nvPr>
            <p:ph type="sldNum" sz="quarter" idx="12"/>
          </p:nvPr>
        </p:nvSpPr>
        <p:spPr>
          <a:ln/>
        </p:spPr>
        <p:txBody>
          <a:bodyPr/>
          <a:lstStyle>
            <a:lvl1pPr>
              <a:defRPr/>
            </a:lvl1pPr>
          </a:lstStyle>
          <a:p>
            <a:pPr>
              <a:defRPr/>
            </a:pPr>
            <a:fld id="{814203B4-1500-471D-9B05-214E24A25294}" type="slidenum">
              <a:rPr lang="bg-BG"/>
              <a:pPr>
                <a:defRPr/>
              </a:pPr>
              <a:t>‹#›</a:t>
            </a:fld>
            <a:endParaRPr lang="bg-BG"/>
          </a:p>
        </p:txBody>
      </p:sp>
    </p:spTree>
    <p:extLst>
      <p:ext uri="{BB962C8B-B14F-4D97-AF65-F5344CB8AC3E}">
        <p14:creationId xmlns:p14="http://schemas.microsoft.com/office/powerpoint/2010/main" val="3346414526"/>
      </p:ext>
    </p:extLst>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endParaRPr lang="bg-BG"/>
          </a:p>
        </p:txBody>
      </p:sp>
      <p:sp>
        <p:nvSpPr>
          <p:cNvPr id="3" name="Text Placeholder 2"/>
          <p:cNvSpPr>
            <a:spLocks noGrp="1"/>
          </p:cNvSpPr>
          <p:nvPr>
            <p:ph type="body" sz="half" idx="1"/>
          </p:nvPr>
        </p:nvSpPr>
        <p:spPr>
          <a:xfrm>
            <a:off x="457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bg-BG"/>
          </a:p>
        </p:txBody>
      </p:sp>
      <p:sp>
        <p:nvSpPr>
          <p:cNvPr id="4" name="Content Placeholder 3"/>
          <p:cNvSpPr>
            <a:spLocks noGrp="1"/>
          </p:cNvSpPr>
          <p:nvPr>
            <p:ph sz="quarter" idx="2"/>
          </p:nvPr>
        </p:nvSpPr>
        <p:spPr>
          <a:xfrm>
            <a:off x="4648200" y="1600200"/>
            <a:ext cx="40386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bg-BG"/>
          </a:p>
        </p:txBody>
      </p:sp>
      <p:sp>
        <p:nvSpPr>
          <p:cNvPr id="5" name="Content Placeholder 4"/>
          <p:cNvSpPr>
            <a:spLocks noGrp="1"/>
          </p:cNvSpPr>
          <p:nvPr>
            <p:ph sz="quarter" idx="3"/>
          </p:nvPr>
        </p:nvSpPr>
        <p:spPr>
          <a:xfrm>
            <a:off x="4648200" y="3938588"/>
            <a:ext cx="403860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bg-BG"/>
          </a:p>
        </p:txBody>
      </p:sp>
      <p:sp>
        <p:nvSpPr>
          <p:cNvPr id="6" name="Rectangle 4"/>
          <p:cNvSpPr>
            <a:spLocks noGrp="1" noChangeArrowheads="1"/>
          </p:cNvSpPr>
          <p:nvPr>
            <p:ph type="dt" sz="half" idx="10"/>
          </p:nvPr>
        </p:nvSpPr>
        <p:spPr>
          <a:ln/>
        </p:spPr>
        <p:txBody>
          <a:bodyPr/>
          <a:lstStyle>
            <a:lvl1pPr>
              <a:defRPr/>
            </a:lvl1pPr>
          </a:lstStyle>
          <a:p>
            <a:pPr>
              <a:defRPr/>
            </a:pPr>
            <a:r>
              <a:rPr lang="bg-BG"/>
              <a:t>25.10.2005</a:t>
            </a:r>
          </a:p>
        </p:txBody>
      </p:sp>
      <p:sp>
        <p:nvSpPr>
          <p:cNvPr id="7" name="Rectangle 5"/>
          <p:cNvSpPr>
            <a:spLocks noGrp="1" noChangeArrowheads="1"/>
          </p:cNvSpPr>
          <p:nvPr>
            <p:ph type="ftr" sz="quarter" idx="11"/>
          </p:nvPr>
        </p:nvSpPr>
        <p:spPr>
          <a:ln/>
        </p:spPr>
        <p:txBody>
          <a:bodyPr/>
          <a:lstStyle>
            <a:lvl1pPr>
              <a:defRPr/>
            </a:lvl1pPr>
          </a:lstStyle>
          <a:p>
            <a:pPr>
              <a:defRPr/>
            </a:pPr>
            <a:r>
              <a:rPr lang="bg-BG"/>
              <a:t>Клинична смърт</a:t>
            </a:r>
          </a:p>
        </p:txBody>
      </p:sp>
      <p:sp>
        <p:nvSpPr>
          <p:cNvPr id="8" name="Rectangle 6"/>
          <p:cNvSpPr>
            <a:spLocks noGrp="1" noChangeArrowheads="1"/>
          </p:cNvSpPr>
          <p:nvPr>
            <p:ph type="sldNum" sz="quarter" idx="12"/>
          </p:nvPr>
        </p:nvSpPr>
        <p:spPr>
          <a:ln/>
        </p:spPr>
        <p:txBody>
          <a:bodyPr/>
          <a:lstStyle>
            <a:lvl1pPr>
              <a:defRPr/>
            </a:lvl1pPr>
          </a:lstStyle>
          <a:p>
            <a:pPr>
              <a:defRPr/>
            </a:pPr>
            <a:fld id="{EB2A240B-40A5-4546-A0B2-703FC126DC67}" type="slidenum">
              <a:rPr lang="bg-BG"/>
              <a:pPr>
                <a:defRPr/>
              </a:pPr>
              <a:t>‹#›</a:t>
            </a:fld>
            <a:endParaRPr lang="bg-BG"/>
          </a:p>
        </p:txBody>
      </p:sp>
    </p:spTree>
    <p:extLst>
      <p:ext uri="{BB962C8B-B14F-4D97-AF65-F5344CB8AC3E}">
        <p14:creationId xmlns:p14="http://schemas.microsoft.com/office/powerpoint/2010/main" val="534418449"/>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ags" Target="../tags/tag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ags" Target="../tags/tag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image" Target="../media/image1.jpeg"/><Relationship Id="rId2" Type="http://schemas.openxmlformats.org/officeDocument/2006/relationships/slideLayout" Target="../slideLayouts/slideLayout13.xml"/><Relationship Id="rId16" Type="http://schemas.openxmlformats.org/officeDocument/2006/relationships/tags" Target="../tags/tag6.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tags" Target="../tags/tag5.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5"/>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custDataLst>
              <p:tags r:id="rId13"/>
            </p:custDataLst>
          </p:nvPr>
        </p:nvSpPr>
        <p:spPr bwMode="auto">
          <a:xfrm>
            <a:off x="2703513" y="274638"/>
            <a:ext cx="6316662" cy="1143000"/>
          </a:xfrm>
          <a:prstGeom prst="rect">
            <a:avLst/>
          </a:prstGeom>
          <a:noFill/>
          <a:ln>
            <a:noFill/>
          </a:ln>
          <a:effectLst/>
          <a:extLst>
            <a:ext uri="{909E8E84-426E-40DD-AFC4-6F175D3DCCD1}">
              <a14:hiddenFill xmlns:a14="http://schemas.microsoft.com/office/drawing/2010/main">
                <a:solidFill>
                  <a:srgbClr val="7AA1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p>
            <a:pPr lvl="0"/>
            <a:r>
              <a:rPr lang="en-US" altLang="bg-BG"/>
              <a:t>Click to edit Master title style</a:t>
            </a:r>
          </a:p>
        </p:txBody>
      </p:sp>
      <p:sp>
        <p:nvSpPr>
          <p:cNvPr id="1027" name="Rectangle 3"/>
          <p:cNvSpPr>
            <a:spLocks noGrp="1" noChangeArrowheads="1"/>
          </p:cNvSpPr>
          <p:nvPr>
            <p:ph type="body" idx="1"/>
            <p:custDataLst>
              <p:tags r:id="rId14"/>
            </p:custDataLst>
          </p:nvPr>
        </p:nvSpPr>
        <p:spPr bwMode="auto">
          <a:xfrm>
            <a:off x="2693988" y="1600200"/>
            <a:ext cx="6326187" cy="4525963"/>
          </a:xfrm>
          <a:prstGeom prst="rect">
            <a:avLst/>
          </a:prstGeom>
          <a:noFill/>
          <a:ln>
            <a:noFill/>
          </a:ln>
          <a:effectLst/>
          <a:extLst>
            <a:ext uri="{909E8E84-426E-40DD-AFC4-6F175D3DCCD1}">
              <a14:hiddenFill xmlns:a14="http://schemas.microsoft.com/office/drawing/2010/main">
                <a:solidFill>
                  <a:srgbClr val="7AA1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bg-BG"/>
              <a:t>Click to edit Master text styles</a:t>
            </a:r>
          </a:p>
          <a:p>
            <a:pPr lvl="1"/>
            <a:r>
              <a:rPr lang="en-US" altLang="bg-BG"/>
              <a:t>Second level</a:t>
            </a:r>
          </a:p>
          <a:p>
            <a:pPr lvl="2"/>
            <a:r>
              <a:rPr lang="en-US" altLang="bg-BG"/>
              <a:t>Third level</a:t>
            </a:r>
          </a:p>
          <a:p>
            <a:pPr lvl="3"/>
            <a:r>
              <a:rPr lang="en-US" altLang="bg-BG"/>
              <a:t>Fourth level</a:t>
            </a:r>
          </a:p>
          <a:p>
            <a:pPr lvl="4"/>
            <a:r>
              <a:rPr lang="en-US" altLang="bg-BG"/>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endParaRPr lang="en-US" altLang="bg-BG"/>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en-US" altLang="bg-BG"/>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F69EC338-BB6F-4FEA-8C18-EF67281E8E10}" type="slidenum">
              <a:rPr lang="en-US" altLang="bg-BG"/>
              <a:pPr/>
              <a:t>‹#›</a:t>
            </a:fld>
            <a:endParaRPr lang="en-US" altLang="bg-BG"/>
          </a:p>
        </p:txBody>
      </p:sp>
    </p:spTree>
  </p:cSld>
  <p:clrMap bg1="dk2" tx1="lt1" bg2="dk1" tx2="lt2" accent1="accent1" accent2="accent2" accent3="accent3" accent4="accent4" accent5="accent5" accent6="accent6" hlink="hlink" folHlink="folHlink"/>
  <p:sldLayoutIdLst>
    <p:sldLayoutId id="2147483649" r:id="rId1"/>
    <p:sldLayoutId id="2147483652" r:id="rId2"/>
    <p:sldLayoutId id="2147483653" r:id="rId3"/>
    <p:sldLayoutId id="2147483654" r:id="rId4"/>
    <p:sldLayoutId id="2147483655" r:id="rId5"/>
    <p:sldLayoutId id="2147483656" r:id="rId6"/>
    <p:sldLayoutId id="2147483657" r:id="rId7"/>
    <p:sldLayoutId id="2147483658" r:id="rId8"/>
    <p:sldLayoutId id="2147483659" r:id="rId9"/>
    <p:sldLayoutId id="2147483660" r:id="rId10"/>
    <p:sldLayoutId id="2147483661" r:id="rId11"/>
  </p:sldLayoutIdLst>
  <p:txStyles>
    <p:titleStyle>
      <a:lvl1pPr algn="l" rtl="0" eaLnBrk="1" fontAlgn="base" hangingPunct="1">
        <a:spcBef>
          <a:spcPct val="0"/>
        </a:spcBef>
        <a:spcAft>
          <a:spcPct val="0"/>
        </a:spcAft>
        <a:buClr>
          <a:schemeClr val="tx1"/>
        </a:buClr>
        <a:defRPr sz="3200">
          <a:solidFill>
            <a:schemeClr val="tx1"/>
          </a:solidFill>
          <a:latin typeface="+mj-lt"/>
          <a:ea typeface="+mj-ea"/>
          <a:cs typeface="+mj-cs"/>
        </a:defRPr>
      </a:lvl1pPr>
      <a:lvl2pPr algn="l" rtl="0" eaLnBrk="1" fontAlgn="base" hangingPunct="1">
        <a:spcBef>
          <a:spcPct val="0"/>
        </a:spcBef>
        <a:spcAft>
          <a:spcPct val="0"/>
        </a:spcAft>
        <a:buClr>
          <a:schemeClr val="tx1"/>
        </a:buClr>
        <a:defRPr sz="3200">
          <a:solidFill>
            <a:schemeClr val="tx1"/>
          </a:solidFill>
          <a:latin typeface="Arial" charset="0"/>
        </a:defRPr>
      </a:lvl2pPr>
      <a:lvl3pPr algn="l" rtl="0" eaLnBrk="1" fontAlgn="base" hangingPunct="1">
        <a:spcBef>
          <a:spcPct val="0"/>
        </a:spcBef>
        <a:spcAft>
          <a:spcPct val="0"/>
        </a:spcAft>
        <a:buClr>
          <a:schemeClr val="tx1"/>
        </a:buClr>
        <a:defRPr sz="3200">
          <a:solidFill>
            <a:schemeClr val="tx1"/>
          </a:solidFill>
          <a:latin typeface="Arial" charset="0"/>
        </a:defRPr>
      </a:lvl3pPr>
      <a:lvl4pPr algn="l" rtl="0" eaLnBrk="1" fontAlgn="base" hangingPunct="1">
        <a:spcBef>
          <a:spcPct val="0"/>
        </a:spcBef>
        <a:spcAft>
          <a:spcPct val="0"/>
        </a:spcAft>
        <a:buClr>
          <a:schemeClr val="tx1"/>
        </a:buClr>
        <a:defRPr sz="3200">
          <a:solidFill>
            <a:schemeClr val="tx1"/>
          </a:solidFill>
          <a:latin typeface="Arial" charset="0"/>
        </a:defRPr>
      </a:lvl4pPr>
      <a:lvl5pPr algn="l" rtl="0" eaLnBrk="1" fontAlgn="base" hangingPunct="1">
        <a:spcBef>
          <a:spcPct val="0"/>
        </a:spcBef>
        <a:spcAft>
          <a:spcPct val="0"/>
        </a:spcAft>
        <a:buClr>
          <a:schemeClr val="tx1"/>
        </a:buClr>
        <a:defRPr sz="3200">
          <a:solidFill>
            <a:schemeClr val="tx1"/>
          </a:solidFill>
          <a:latin typeface="Arial" charset="0"/>
        </a:defRPr>
      </a:lvl5pPr>
      <a:lvl6pPr marL="457200" algn="l" rtl="0" eaLnBrk="1" fontAlgn="base" hangingPunct="1">
        <a:spcBef>
          <a:spcPct val="0"/>
        </a:spcBef>
        <a:spcAft>
          <a:spcPct val="0"/>
        </a:spcAft>
        <a:buClr>
          <a:schemeClr val="tx1"/>
        </a:buClr>
        <a:defRPr sz="3200">
          <a:solidFill>
            <a:schemeClr val="tx1"/>
          </a:solidFill>
          <a:latin typeface="Arial" charset="0"/>
        </a:defRPr>
      </a:lvl6pPr>
      <a:lvl7pPr marL="914400" algn="l" rtl="0" eaLnBrk="1" fontAlgn="base" hangingPunct="1">
        <a:spcBef>
          <a:spcPct val="0"/>
        </a:spcBef>
        <a:spcAft>
          <a:spcPct val="0"/>
        </a:spcAft>
        <a:buClr>
          <a:schemeClr val="tx1"/>
        </a:buClr>
        <a:defRPr sz="3200">
          <a:solidFill>
            <a:schemeClr val="tx1"/>
          </a:solidFill>
          <a:latin typeface="Arial" charset="0"/>
        </a:defRPr>
      </a:lvl7pPr>
      <a:lvl8pPr marL="1371600" algn="l" rtl="0" eaLnBrk="1" fontAlgn="base" hangingPunct="1">
        <a:spcBef>
          <a:spcPct val="0"/>
        </a:spcBef>
        <a:spcAft>
          <a:spcPct val="0"/>
        </a:spcAft>
        <a:buClr>
          <a:schemeClr val="tx1"/>
        </a:buClr>
        <a:defRPr sz="3200">
          <a:solidFill>
            <a:schemeClr val="tx1"/>
          </a:solidFill>
          <a:latin typeface="Arial" charset="0"/>
        </a:defRPr>
      </a:lvl8pPr>
      <a:lvl9pPr marL="1828800" algn="l" rtl="0" eaLnBrk="1" fontAlgn="base" hangingPunct="1">
        <a:spcBef>
          <a:spcPct val="0"/>
        </a:spcBef>
        <a:spcAft>
          <a:spcPct val="0"/>
        </a:spcAft>
        <a:buClr>
          <a:schemeClr val="tx1"/>
        </a:buClr>
        <a:defRPr sz="3200">
          <a:solidFill>
            <a:schemeClr val="tx1"/>
          </a:solidFill>
          <a:latin typeface="Arial" charset="0"/>
        </a:defRPr>
      </a:lvl9pPr>
    </p:titleStyle>
    <p:bodyStyle>
      <a:lvl1pPr marL="342900" indent="-342900" algn="l" rtl="0" eaLnBrk="1" fontAlgn="base" hangingPunct="1">
        <a:spcBef>
          <a:spcPct val="20000"/>
        </a:spcBef>
        <a:spcAft>
          <a:spcPct val="0"/>
        </a:spcAft>
        <a:buClr>
          <a:schemeClr val="tx1"/>
        </a:buClr>
        <a:buChar char="•"/>
        <a:defRPr sz="2400">
          <a:solidFill>
            <a:schemeClr val="tx1"/>
          </a:solidFill>
          <a:latin typeface="+mn-lt"/>
          <a:ea typeface="+mn-ea"/>
          <a:cs typeface="+mn-cs"/>
        </a:defRPr>
      </a:lvl1pPr>
      <a:lvl2pPr marL="742950" indent="-285750" algn="l" rtl="0" eaLnBrk="1" fontAlgn="base" hangingPunct="1">
        <a:spcBef>
          <a:spcPct val="20000"/>
        </a:spcBef>
        <a:spcAft>
          <a:spcPct val="0"/>
        </a:spcAft>
        <a:buClr>
          <a:schemeClr val="tx1"/>
        </a:buClr>
        <a:buChar char="•"/>
        <a:defRPr sz="2400">
          <a:solidFill>
            <a:schemeClr val="tx1"/>
          </a:solidFill>
          <a:latin typeface="+mn-lt"/>
        </a:defRPr>
      </a:lvl2pPr>
      <a:lvl3pPr marL="1143000" indent="-228600" algn="l" rtl="0" eaLnBrk="1" fontAlgn="base" hangingPunct="1">
        <a:spcBef>
          <a:spcPct val="20000"/>
        </a:spcBef>
        <a:spcAft>
          <a:spcPct val="0"/>
        </a:spcAft>
        <a:buClr>
          <a:schemeClr val="tx1"/>
        </a:buClr>
        <a:buChar char="•"/>
        <a:defRPr sz="2400">
          <a:solidFill>
            <a:schemeClr val="tx1"/>
          </a:solidFill>
          <a:latin typeface="+mn-lt"/>
        </a:defRPr>
      </a:lvl3pPr>
      <a:lvl4pPr marL="1600200" indent="-228600" algn="l" rtl="0" eaLnBrk="1" fontAlgn="base" hangingPunct="1">
        <a:spcBef>
          <a:spcPct val="20000"/>
        </a:spcBef>
        <a:spcAft>
          <a:spcPct val="0"/>
        </a:spcAft>
        <a:buClr>
          <a:schemeClr val="tx1"/>
        </a:buClr>
        <a:buChar char="•"/>
        <a:defRPr sz="2400">
          <a:solidFill>
            <a:schemeClr val="tx1"/>
          </a:solidFill>
          <a:latin typeface="+mn-lt"/>
        </a:defRPr>
      </a:lvl4pPr>
      <a:lvl5pPr marL="2057400" indent="-228600" algn="l" rtl="0" eaLnBrk="1" fontAlgn="base" hangingPunct="1">
        <a:spcBef>
          <a:spcPct val="20000"/>
        </a:spcBef>
        <a:spcAft>
          <a:spcPct val="0"/>
        </a:spcAft>
        <a:buClr>
          <a:schemeClr val="tx1"/>
        </a:buClr>
        <a:buChar char="•"/>
        <a:defRPr sz="2400">
          <a:solidFill>
            <a:schemeClr val="tx1"/>
          </a:solidFill>
          <a:latin typeface="+mn-lt"/>
        </a:defRPr>
      </a:lvl5pPr>
      <a:lvl6pPr marL="2514600" indent="-228600" algn="l" rtl="0" eaLnBrk="1" fontAlgn="base" hangingPunct="1">
        <a:spcBef>
          <a:spcPct val="20000"/>
        </a:spcBef>
        <a:spcAft>
          <a:spcPct val="0"/>
        </a:spcAft>
        <a:buClr>
          <a:schemeClr val="tx1"/>
        </a:buClr>
        <a:buChar char="•"/>
        <a:defRPr sz="2400">
          <a:solidFill>
            <a:schemeClr val="tx1"/>
          </a:solidFill>
          <a:latin typeface="+mn-lt"/>
        </a:defRPr>
      </a:lvl6pPr>
      <a:lvl7pPr marL="2971800" indent="-228600" algn="l" rtl="0" eaLnBrk="1" fontAlgn="base" hangingPunct="1">
        <a:spcBef>
          <a:spcPct val="20000"/>
        </a:spcBef>
        <a:spcAft>
          <a:spcPct val="0"/>
        </a:spcAft>
        <a:buClr>
          <a:schemeClr val="tx1"/>
        </a:buClr>
        <a:buChar char="•"/>
        <a:defRPr sz="2400">
          <a:solidFill>
            <a:schemeClr val="tx1"/>
          </a:solidFill>
          <a:latin typeface="+mn-lt"/>
        </a:defRPr>
      </a:lvl7pPr>
      <a:lvl8pPr marL="3429000" indent="-228600" algn="l" rtl="0" eaLnBrk="1" fontAlgn="base" hangingPunct="1">
        <a:spcBef>
          <a:spcPct val="20000"/>
        </a:spcBef>
        <a:spcAft>
          <a:spcPct val="0"/>
        </a:spcAft>
        <a:buClr>
          <a:schemeClr val="tx1"/>
        </a:buClr>
        <a:buChar char="•"/>
        <a:defRPr sz="2400">
          <a:solidFill>
            <a:schemeClr val="tx1"/>
          </a:solidFill>
          <a:latin typeface="+mn-lt"/>
        </a:defRPr>
      </a:lvl8pPr>
      <a:lvl9pPr marL="3886200" indent="-228600" algn="l" rtl="0" eaLnBrk="1" fontAlgn="base" hangingPunct="1">
        <a:spcBef>
          <a:spcPct val="20000"/>
        </a:spcBef>
        <a:spcAft>
          <a:spcPct val="0"/>
        </a:spcAft>
        <a:buClr>
          <a:schemeClr val="tx1"/>
        </a:buClr>
        <a:buChar char="•"/>
        <a:defRPr sz="2400">
          <a:solidFill>
            <a:schemeClr val="tx1"/>
          </a:solidFill>
          <a:latin typeface="+mn-lt"/>
        </a:defRPr>
      </a:lvl9pPr>
    </p:bodyStyle>
    <p:otherStyle>
      <a:defPPr>
        <a:defRPr lang="bg-BG"/>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7"/>
          <a:srcRect/>
          <a:stretch>
            <a:fillRect/>
          </a:stretch>
        </a:blipFill>
        <a:effectLst/>
      </p:bgPr>
    </p:bg>
    <p:spTree>
      <p:nvGrpSpPr>
        <p:cNvPr id="1" name=""/>
        <p:cNvGrpSpPr/>
        <p:nvPr/>
      </p:nvGrpSpPr>
      <p:grpSpPr>
        <a:xfrm>
          <a:off x="0" y="0"/>
          <a:ext cx="0" cy="0"/>
          <a:chOff x="0" y="0"/>
          <a:chExt cx="0" cy="0"/>
        </a:xfrm>
      </p:grpSpPr>
      <p:sp>
        <p:nvSpPr>
          <p:cNvPr id="29698" name="Rectangle 2"/>
          <p:cNvSpPr>
            <a:spLocks noChangeArrowheads="1"/>
          </p:cNvSpPr>
          <p:nvPr/>
        </p:nvSpPr>
        <p:spPr bwMode="auto">
          <a:xfrm>
            <a:off x="136525" y="136525"/>
            <a:ext cx="8866188" cy="6581775"/>
          </a:xfrm>
          <a:prstGeom prst="rect">
            <a:avLst/>
          </a:prstGeom>
          <a:solidFill>
            <a:schemeClr val="bg1">
              <a:alpha val="50000"/>
            </a:scheme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bg-BG"/>
          </a:p>
        </p:txBody>
      </p:sp>
      <p:sp>
        <p:nvSpPr>
          <p:cNvPr id="29699" name="Rectangle 3"/>
          <p:cNvSpPr>
            <a:spLocks noGrp="1" noChangeArrowheads="1"/>
          </p:cNvSpPr>
          <p:nvPr>
            <p:ph type="title"/>
            <p:custDataLst>
              <p:tags r:id="rId15"/>
            </p:custDataLst>
          </p:nvPr>
        </p:nvSpPr>
        <p:spPr bwMode="auto">
          <a:xfrm>
            <a:off x="455613" y="274638"/>
            <a:ext cx="8226425" cy="1143000"/>
          </a:xfrm>
          <a:prstGeom prst="rect">
            <a:avLst/>
          </a:prstGeom>
          <a:noFill/>
          <a:ln>
            <a:noFill/>
          </a:ln>
          <a:effectLst/>
          <a:extLst>
            <a:ext uri="{909E8E84-426E-40DD-AFC4-6F175D3DCCD1}">
              <a14:hiddenFill xmlns:a14="http://schemas.microsoft.com/office/drawing/2010/main">
                <a:solidFill>
                  <a:srgbClr val="7AA1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p>
            <a:pPr lvl="0"/>
            <a:r>
              <a:rPr lang="en-US" altLang="bg-BG"/>
              <a:t>Click to edit Master title style</a:t>
            </a:r>
          </a:p>
        </p:txBody>
      </p:sp>
      <p:sp>
        <p:nvSpPr>
          <p:cNvPr id="29700" name="Rectangle 4"/>
          <p:cNvSpPr>
            <a:spLocks noGrp="1" noChangeArrowheads="1"/>
          </p:cNvSpPr>
          <p:nvPr>
            <p:ph type="body" idx="1"/>
            <p:custDataLst>
              <p:tags r:id="rId16"/>
            </p:custDataLst>
          </p:nvPr>
        </p:nvSpPr>
        <p:spPr bwMode="auto">
          <a:xfrm>
            <a:off x="455613" y="1600200"/>
            <a:ext cx="8226425" cy="4525963"/>
          </a:xfrm>
          <a:prstGeom prst="rect">
            <a:avLst/>
          </a:prstGeom>
          <a:noFill/>
          <a:ln>
            <a:noFill/>
          </a:ln>
          <a:effectLst/>
          <a:extLst>
            <a:ext uri="{909E8E84-426E-40DD-AFC4-6F175D3DCCD1}">
              <a14:hiddenFill xmlns:a14="http://schemas.microsoft.com/office/drawing/2010/main">
                <a:solidFill>
                  <a:srgbClr val="7AA1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bg-BG"/>
              <a:t>Click to edit Master text styles</a:t>
            </a:r>
          </a:p>
          <a:p>
            <a:pPr lvl="1"/>
            <a:r>
              <a:rPr lang="en-US" altLang="bg-BG"/>
              <a:t>Second level</a:t>
            </a:r>
          </a:p>
          <a:p>
            <a:pPr lvl="2"/>
            <a:r>
              <a:rPr lang="en-US" altLang="bg-BG"/>
              <a:t>Third level</a:t>
            </a:r>
          </a:p>
          <a:p>
            <a:pPr lvl="3"/>
            <a:r>
              <a:rPr lang="en-US" altLang="bg-BG"/>
              <a:t>Fourth level</a:t>
            </a:r>
          </a:p>
          <a:p>
            <a:pPr lvl="4"/>
            <a:r>
              <a:rPr lang="en-US" altLang="bg-BG"/>
              <a:t>Fifth level</a:t>
            </a:r>
          </a:p>
        </p:txBody>
      </p:sp>
      <p:sp>
        <p:nvSpPr>
          <p:cNvPr id="29701" name="Rectangle 5"/>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endParaRPr lang="en-US" altLang="bg-BG"/>
          </a:p>
        </p:txBody>
      </p:sp>
      <p:sp>
        <p:nvSpPr>
          <p:cNvPr id="29702" name="Rectangle 6"/>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en-US" altLang="bg-BG"/>
          </a:p>
        </p:txBody>
      </p:sp>
      <p:sp>
        <p:nvSpPr>
          <p:cNvPr id="29703" name="Rectangle 7"/>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6A569CC1-1FD4-4FC9-AB97-031A4041428A}" type="slidenum">
              <a:rPr lang="en-US" altLang="bg-BG"/>
              <a:pPr/>
              <a:t>‹#›</a:t>
            </a:fld>
            <a:endParaRPr lang="en-US" altLang="bg-BG"/>
          </a:p>
        </p:txBody>
      </p:sp>
    </p:spTree>
  </p:cSld>
  <p:clrMap bg1="dk2" tx1="lt1" bg2="dk1" tx2="lt2" accent1="accent1" accent2="accent2" accent3="accent3" accent4="accent4" accent5="accent5" accent6="accent6" hlink="hlink" folHlink="folHlink"/>
  <p:sldLayoutIdLst>
    <p:sldLayoutId id="214748365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3" r:id="rId12"/>
    <p:sldLayoutId id="2147483674" r:id="rId13"/>
  </p:sldLayoutIdLst>
  <p:txStyles>
    <p:titleStyle>
      <a:lvl1pPr algn="l" rtl="0" fontAlgn="base">
        <a:spcBef>
          <a:spcPct val="0"/>
        </a:spcBef>
        <a:spcAft>
          <a:spcPct val="0"/>
        </a:spcAft>
        <a:buClr>
          <a:schemeClr val="tx1"/>
        </a:buClr>
        <a:defRPr sz="3200">
          <a:solidFill>
            <a:schemeClr val="tx1"/>
          </a:solidFill>
          <a:latin typeface="+mj-lt"/>
          <a:ea typeface="+mj-ea"/>
          <a:cs typeface="+mj-cs"/>
        </a:defRPr>
      </a:lvl1pPr>
      <a:lvl2pPr algn="l" rtl="0" fontAlgn="base">
        <a:spcBef>
          <a:spcPct val="0"/>
        </a:spcBef>
        <a:spcAft>
          <a:spcPct val="0"/>
        </a:spcAft>
        <a:buClr>
          <a:schemeClr val="tx1"/>
        </a:buClr>
        <a:defRPr sz="3200">
          <a:solidFill>
            <a:schemeClr val="tx1"/>
          </a:solidFill>
          <a:latin typeface="Arial" charset="0"/>
        </a:defRPr>
      </a:lvl2pPr>
      <a:lvl3pPr algn="l" rtl="0" fontAlgn="base">
        <a:spcBef>
          <a:spcPct val="0"/>
        </a:spcBef>
        <a:spcAft>
          <a:spcPct val="0"/>
        </a:spcAft>
        <a:buClr>
          <a:schemeClr val="tx1"/>
        </a:buClr>
        <a:defRPr sz="3200">
          <a:solidFill>
            <a:schemeClr val="tx1"/>
          </a:solidFill>
          <a:latin typeface="Arial" charset="0"/>
        </a:defRPr>
      </a:lvl3pPr>
      <a:lvl4pPr algn="l" rtl="0" fontAlgn="base">
        <a:spcBef>
          <a:spcPct val="0"/>
        </a:spcBef>
        <a:spcAft>
          <a:spcPct val="0"/>
        </a:spcAft>
        <a:buClr>
          <a:schemeClr val="tx1"/>
        </a:buClr>
        <a:defRPr sz="3200">
          <a:solidFill>
            <a:schemeClr val="tx1"/>
          </a:solidFill>
          <a:latin typeface="Arial" charset="0"/>
        </a:defRPr>
      </a:lvl4pPr>
      <a:lvl5pPr algn="l" rtl="0" fontAlgn="base">
        <a:spcBef>
          <a:spcPct val="0"/>
        </a:spcBef>
        <a:spcAft>
          <a:spcPct val="0"/>
        </a:spcAft>
        <a:buClr>
          <a:schemeClr val="tx1"/>
        </a:buClr>
        <a:defRPr sz="3200">
          <a:solidFill>
            <a:schemeClr val="tx1"/>
          </a:solidFill>
          <a:latin typeface="Arial" charset="0"/>
        </a:defRPr>
      </a:lvl5pPr>
      <a:lvl6pPr marL="457200" algn="l" rtl="0" fontAlgn="base">
        <a:spcBef>
          <a:spcPct val="0"/>
        </a:spcBef>
        <a:spcAft>
          <a:spcPct val="0"/>
        </a:spcAft>
        <a:buClr>
          <a:schemeClr val="tx1"/>
        </a:buClr>
        <a:defRPr sz="3200">
          <a:solidFill>
            <a:schemeClr val="tx1"/>
          </a:solidFill>
          <a:latin typeface="Arial" charset="0"/>
        </a:defRPr>
      </a:lvl6pPr>
      <a:lvl7pPr marL="914400" algn="l" rtl="0" fontAlgn="base">
        <a:spcBef>
          <a:spcPct val="0"/>
        </a:spcBef>
        <a:spcAft>
          <a:spcPct val="0"/>
        </a:spcAft>
        <a:buClr>
          <a:schemeClr val="tx1"/>
        </a:buClr>
        <a:defRPr sz="3200">
          <a:solidFill>
            <a:schemeClr val="tx1"/>
          </a:solidFill>
          <a:latin typeface="Arial" charset="0"/>
        </a:defRPr>
      </a:lvl7pPr>
      <a:lvl8pPr marL="1371600" algn="l" rtl="0" fontAlgn="base">
        <a:spcBef>
          <a:spcPct val="0"/>
        </a:spcBef>
        <a:spcAft>
          <a:spcPct val="0"/>
        </a:spcAft>
        <a:buClr>
          <a:schemeClr val="tx1"/>
        </a:buClr>
        <a:defRPr sz="3200">
          <a:solidFill>
            <a:schemeClr val="tx1"/>
          </a:solidFill>
          <a:latin typeface="Arial" charset="0"/>
        </a:defRPr>
      </a:lvl8pPr>
      <a:lvl9pPr marL="1828800" algn="l" rtl="0" fontAlgn="base">
        <a:spcBef>
          <a:spcPct val="0"/>
        </a:spcBef>
        <a:spcAft>
          <a:spcPct val="0"/>
        </a:spcAft>
        <a:buClr>
          <a:schemeClr val="tx1"/>
        </a:buClr>
        <a:defRPr sz="3200">
          <a:solidFill>
            <a:schemeClr val="tx1"/>
          </a:solidFill>
          <a:latin typeface="Arial" charset="0"/>
        </a:defRPr>
      </a:lvl9pPr>
    </p:titleStyle>
    <p:bodyStyle>
      <a:lvl1pPr marL="342900" indent="-342900" algn="l" rtl="0" fontAlgn="base">
        <a:spcBef>
          <a:spcPct val="20000"/>
        </a:spcBef>
        <a:spcAft>
          <a:spcPct val="0"/>
        </a:spcAft>
        <a:buClr>
          <a:schemeClr val="tx1"/>
        </a:buClr>
        <a:buChar char="•"/>
        <a:defRPr sz="2400">
          <a:solidFill>
            <a:schemeClr val="tx1"/>
          </a:solidFill>
          <a:latin typeface="+mn-lt"/>
          <a:ea typeface="+mn-ea"/>
          <a:cs typeface="+mn-cs"/>
        </a:defRPr>
      </a:lvl1pPr>
      <a:lvl2pPr marL="742950" indent="-285750" algn="l" rtl="0" fontAlgn="base">
        <a:spcBef>
          <a:spcPct val="20000"/>
        </a:spcBef>
        <a:spcAft>
          <a:spcPct val="0"/>
        </a:spcAft>
        <a:buClr>
          <a:schemeClr val="tx1"/>
        </a:buClr>
        <a:buChar char="•"/>
        <a:defRPr sz="2400">
          <a:solidFill>
            <a:schemeClr val="tx1"/>
          </a:solidFill>
          <a:latin typeface="+mn-lt"/>
        </a:defRPr>
      </a:lvl2pPr>
      <a:lvl3pPr marL="1143000" indent="-228600" algn="l" rtl="0" fontAlgn="base">
        <a:spcBef>
          <a:spcPct val="20000"/>
        </a:spcBef>
        <a:spcAft>
          <a:spcPct val="0"/>
        </a:spcAft>
        <a:buClr>
          <a:schemeClr val="tx1"/>
        </a:buClr>
        <a:buChar char="•"/>
        <a:defRPr sz="2400">
          <a:solidFill>
            <a:schemeClr val="tx1"/>
          </a:solidFill>
          <a:latin typeface="+mn-lt"/>
        </a:defRPr>
      </a:lvl3pPr>
      <a:lvl4pPr marL="1600200" indent="-228600" algn="l" rtl="0" fontAlgn="base">
        <a:spcBef>
          <a:spcPct val="20000"/>
        </a:spcBef>
        <a:spcAft>
          <a:spcPct val="0"/>
        </a:spcAft>
        <a:buClr>
          <a:schemeClr val="tx1"/>
        </a:buClr>
        <a:buChar char="•"/>
        <a:defRPr sz="2400">
          <a:solidFill>
            <a:schemeClr val="tx1"/>
          </a:solidFill>
          <a:latin typeface="+mn-lt"/>
        </a:defRPr>
      </a:lvl4pPr>
      <a:lvl5pPr marL="2057400" indent="-228600" algn="l" rtl="0" fontAlgn="base">
        <a:spcBef>
          <a:spcPct val="20000"/>
        </a:spcBef>
        <a:spcAft>
          <a:spcPct val="0"/>
        </a:spcAft>
        <a:buClr>
          <a:schemeClr val="tx1"/>
        </a:buClr>
        <a:buChar char="•"/>
        <a:defRPr sz="2400">
          <a:solidFill>
            <a:schemeClr val="tx1"/>
          </a:solidFill>
          <a:latin typeface="+mn-lt"/>
        </a:defRPr>
      </a:lvl5pPr>
      <a:lvl6pPr marL="2514600" indent="-228600" algn="l" rtl="0" fontAlgn="base">
        <a:spcBef>
          <a:spcPct val="20000"/>
        </a:spcBef>
        <a:spcAft>
          <a:spcPct val="0"/>
        </a:spcAft>
        <a:buClr>
          <a:schemeClr val="tx1"/>
        </a:buClr>
        <a:buChar char="•"/>
        <a:defRPr sz="2400">
          <a:solidFill>
            <a:schemeClr val="tx1"/>
          </a:solidFill>
          <a:latin typeface="+mn-lt"/>
        </a:defRPr>
      </a:lvl6pPr>
      <a:lvl7pPr marL="2971800" indent="-228600" algn="l" rtl="0" fontAlgn="base">
        <a:spcBef>
          <a:spcPct val="20000"/>
        </a:spcBef>
        <a:spcAft>
          <a:spcPct val="0"/>
        </a:spcAft>
        <a:buClr>
          <a:schemeClr val="tx1"/>
        </a:buClr>
        <a:buChar char="•"/>
        <a:defRPr sz="2400">
          <a:solidFill>
            <a:schemeClr val="tx1"/>
          </a:solidFill>
          <a:latin typeface="+mn-lt"/>
        </a:defRPr>
      </a:lvl7pPr>
      <a:lvl8pPr marL="3429000" indent="-228600" algn="l" rtl="0" fontAlgn="base">
        <a:spcBef>
          <a:spcPct val="20000"/>
        </a:spcBef>
        <a:spcAft>
          <a:spcPct val="0"/>
        </a:spcAft>
        <a:buClr>
          <a:schemeClr val="tx1"/>
        </a:buClr>
        <a:buChar char="•"/>
        <a:defRPr sz="2400">
          <a:solidFill>
            <a:schemeClr val="tx1"/>
          </a:solidFill>
          <a:latin typeface="+mn-lt"/>
        </a:defRPr>
      </a:lvl8pPr>
      <a:lvl9pPr marL="3886200" indent="-228600" algn="l" rtl="0" fontAlgn="base">
        <a:spcBef>
          <a:spcPct val="20000"/>
        </a:spcBef>
        <a:spcAft>
          <a:spcPct val="0"/>
        </a:spcAft>
        <a:buClr>
          <a:schemeClr val="tx1"/>
        </a:buClr>
        <a:buChar char="•"/>
        <a:defRPr sz="2400">
          <a:solidFill>
            <a:schemeClr val="tx1"/>
          </a:solidFill>
          <a:latin typeface="+mn-lt"/>
        </a:defRPr>
      </a:lvl9pPr>
    </p:bodyStyle>
    <p:otherStyle>
      <a:defPPr>
        <a:defRPr lang="bg-BG"/>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18.xml"/><Relationship Id="rId4" Type="http://schemas.openxmlformats.org/officeDocument/2006/relationships/image" Target="../media/image5.jpeg"/></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oleObject" Target="../embeddings/oleObject1.bin"/><Relationship Id="rId7" Type="http://schemas.openxmlformats.org/officeDocument/2006/relationships/oleObject" Target="../embeddings/oleObject3.bin"/><Relationship Id="rId2" Type="http://schemas.openxmlformats.org/officeDocument/2006/relationships/notesSlide" Target="../notesSlides/notesSlide12.xml"/><Relationship Id="rId1" Type="http://schemas.openxmlformats.org/officeDocument/2006/relationships/slideLayout" Target="../slideLayouts/slideLayout15.xml"/><Relationship Id="rId6" Type="http://schemas.openxmlformats.org/officeDocument/2006/relationships/image" Target="../media/image8.png"/><Relationship Id="rId5" Type="http://schemas.openxmlformats.org/officeDocument/2006/relationships/oleObject" Target="../embeddings/oleObject2.bin"/><Relationship Id="rId10" Type="http://schemas.openxmlformats.org/officeDocument/2006/relationships/image" Target="../media/image10.png"/><Relationship Id="rId4" Type="http://schemas.openxmlformats.org/officeDocument/2006/relationships/image" Target="../media/image7.png"/><Relationship Id="rId9" Type="http://schemas.openxmlformats.org/officeDocument/2006/relationships/oleObject" Target="../embeddings/oleObject4.bin"/></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7.xml"/><Relationship Id="rId1" Type="http://schemas.openxmlformats.org/officeDocument/2006/relationships/slideLayout" Target="../slideLayouts/slideLayout24.xml"/><Relationship Id="rId5" Type="http://schemas.openxmlformats.org/officeDocument/2006/relationships/image" Target="../media/image13.png"/><Relationship Id="rId4" Type="http://schemas.openxmlformats.org/officeDocument/2006/relationships/image" Target="../media/image12.jpeg"/></Relationships>
</file>

<file path=ppt/slides/_rels/slide19.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notesSlide" Target="../notesSlides/notesSlide18.xml"/><Relationship Id="rId1" Type="http://schemas.openxmlformats.org/officeDocument/2006/relationships/slideLayout" Target="../slideLayouts/slideLayout13.xml"/><Relationship Id="rId4" Type="http://schemas.openxmlformats.org/officeDocument/2006/relationships/image" Target="../media/image14.png"/></Relationships>
</file>

<file path=ppt/slides/_rels/slide2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9.xml"/><Relationship Id="rId1" Type="http://schemas.openxmlformats.org/officeDocument/2006/relationships/slideLayout" Target="../slideLayouts/slideLayout23.xml"/></Relationships>
</file>

<file path=ppt/slides/_rels/slide21.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notesSlide" Target="../notesSlides/notesSlide20.xml"/><Relationship Id="rId1" Type="http://schemas.openxmlformats.org/officeDocument/2006/relationships/slideLayout" Target="../slideLayouts/slideLayout15.xml"/><Relationship Id="rId5" Type="http://schemas.openxmlformats.org/officeDocument/2006/relationships/image" Target="../media/image17.png"/><Relationship Id="rId4" Type="http://schemas.openxmlformats.org/officeDocument/2006/relationships/image" Target="../media/image16.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4.xml"/><Relationship Id="rId1" Type="http://schemas.openxmlformats.org/officeDocument/2006/relationships/slideLayout" Target="../slideLayouts/slideLayout2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6.xml"/><Relationship Id="rId1" Type="http://schemas.openxmlformats.org/officeDocument/2006/relationships/slideLayout" Target="../slideLayouts/slideLayout13.xml"/><Relationship Id="rId4" Type="http://schemas.openxmlformats.org/officeDocument/2006/relationships/image" Target="../media/image20.pn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8.xml"/><Relationship Id="rId1" Type="http://schemas.openxmlformats.org/officeDocument/2006/relationships/slideLayout" Target="../slideLayouts/slideLayout18.xml"/><Relationship Id="rId4" Type="http://schemas.microsoft.com/office/2007/relationships/hdphoto" Target="../media/hdphoto1.wdp"/></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2.xml"/><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3.xml"/></Relationships>
</file>

<file path=ppt/slides/_rels/slide4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8.xml"/><Relationship Id="rId1" Type="http://schemas.openxmlformats.org/officeDocument/2006/relationships/slideLayout" Target="../slideLayouts/slideLayout18.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3.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3.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2.xml"/><Relationship Id="rId1" Type="http://schemas.openxmlformats.org/officeDocument/2006/relationships/slideLayout" Target="../slideLayouts/slideLayout15.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ctrTitle"/>
          </p:nvPr>
        </p:nvSpPr>
        <p:spPr/>
        <p:txBody>
          <a:bodyPr/>
          <a:lstStyle/>
          <a:p>
            <a:r>
              <a:rPr lang="bg-BG" dirty="0">
                <a:effectLst>
                  <a:outerShdw blurRad="38100" dist="38100" dir="2700000" algn="tl">
                    <a:srgbClr val="000000">
                      <a:alpha val="43137"/>
                    </a:srgbClr>
                  </a:outerShdw>
                </a:effectLst>
              </a:rPr>
              <a:t>Терминални състояния</a:t>
            </a:r>
            <a:endParaRPr lang="bg-BG" altLang="bg-BG" dirty="0"/>
          </a:p>
        </p:txBody>
      </p:sp>
      <p:sp>
        <p:nvSpPr>
          <p:cNvPr id="2" name="Подзаглавие 1">
            <a:extLst>
              <a:ext uri="{FF2B5EF4-FFF2-40B4-BE49-F238E27FC236}">
                <a16:creationId xmlns:a16="http://schemas.microsoft.com/office/drawing/2014/main" id="{26AC9D53-82C2-285A-0666-3DB5B6BF70CD}"/>
              </a:ext>
            </a:extLst>
          </p:cNvPr>
          <p:cNvSpPr>
            <a:spLocks noGrp="1"/>
          </p:cNvSpPr>
          <p:nvPr>
            <p:ph type="subTitle" idx="1"/>
          </p:nvPr>
        </p:nvSpPr>
        <p:spPr/>
        <p:txBody>
          <a:bodyPr/>
          <a:lstStyle/>
          <a:p>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9581" name="Rectangle 13"/>
          <p:cNvSpPr>
            <a:spLocks noGrp="1" noChangeArrowheads="1"/>
          </p:cNvSpPr>
          <p:nvPr>
            <p:ph type="ctrTitle"/>
          </p:nvPr>
        </p:nvSpPr>
        <p:spPr/>
        <p:txBody>
          <a:bodyPr/>
          <a:lstStyle/>
          <a:p>
            <a:pPr eaLnBrk="1" hangingPunct="1">
              <a:defRPr/>
            </a:pPr>
            <a:endParaRPr lang="bg-BG"/>
          </a:p>
        </p:txBody>
      </p:sp>
      <p:sp>
        <p:nvSpPr>
          <p:cNvPr id="6147" name="Rectangle 14"/>
          <p:cNvSpPr>
            <a:spLocks noGrp="1" noChangeArrowheads="1"/>
          </p:cNvSpPr>
          <p:nvPr>
            <p:ph type="subTitle" idx="1"/>
          </p:nvPr>
        </p:nvSpPr>
        <p:spPr/>
        <p:txBody>
          <a:bodyPr/>
          <a:lstStyle/>
          <a:p>
            <a:pPr eaLnBrk="1" hangingPunct="1"/>
            <a:endParaRPr lang="bg-BG" altLang="bg-BG"/>
          </a:p>
        </p:txBody>
      </p:sp>
      <p:pic>
        <p:nvPicPr>
          <p:cNvPr id="6148" name="Picture 11" descr="michela7"/>
          <p:cNvPicPr>
            <a:picLocks noGrp="1" noChangeAspect="1" noChangeArrowheads="1"/>
          </p:cNvPicPr>
          <p:nvPr>
            <p:ph idx="4294967295"/>
          </p:nvPr>
        </p:nvPicPr>
        <p:blipFill>
          <a:blip r:embed="rId3">
            <a:extLst>
              <a:ext uri="{28A0092B-C50C-407E-A947-70E740481C1C}">
                <a14:useLocalDpi xmlns:a14="http://schemas.microsoft.com/office/drawing/2010/main" val="0"/>
              </a:ext>
            </a:extLst>
          </a:blip>
          <a:srcRect/>
          <a:stretch>
            <a:fillRect/>
          </a:stretch>
        </p:blipFill>
        <p:spPr>
          <a:xfrm>
            <a:off x="0" y="0"/>
            <a:ext cx="9144000" cy="6858000"/>
          </a:xfrm>
        </p:spPr>
      </p:pic>
    </p:spTree>
    <p:extLst>
      <p:ext uri="{BB962C8B-B14F-4D97-AF65-F5344CB8AC3E}">
        <p14:creationId xmlns:p14="http://schemas.microsoft.com/office/powerpoint/2010/main" val="21658182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hangingPunct="1">
              <a:defRPr/>
            </a:pPr>
            <a:r>
              <a:rPr lang="bg-BG" dirty="0">
                <a:effectLst>
                  <a:outerShdw blurRad="38100" dist="38100" dir="2700000" algn="tl">
                    <a:srgbClr val="000000">
                      <a:alpha val="43137"/>
                    </a:srgbClr>
                  </a:outerShdw>
                </a:effectLst>
              </a:rPr>
              <a:t>Нашите задачи днес</a:t>
            </a:r>
          </a:p>
        </p:txBody>
      </p:sp>
      <p:sp>
        <p:nvSpPr>
          <p:cNvPr id="8195" name="Content Placeholder 2"/>
          <p:cNvSpPr>
            <a:spLocks noGrp="1"/>
          </p:cNvSpPr>
          <p:nvPr>
            <p:ph idx="1"/>
          </p:nvPr>
        </p:nvSpPr>
        <p:spPr>
          <a:xfrm>
            <a:off x="539552" y="1916832"/>
            <a:ext cx="8064896" cy="4209331"/>
          </a:xfrm>
        </p:spPr>
        <p:txBody>
          <a:bodyPr/>
          <a:lstStyle/>
          <a:p>
            <a:pPr algn="just" eaLnBrk="1" hangingPunct="1"/>
            <a:r>
              <a:rPr lang="bg-BG" altLang="bg-BG" dirty="0"/>
              <a:t>Болнична ресусцитация*</a:t>
            </a:r>
          </a:p>
          <a:p>
            <a:pPr algn="just" eaLnBrk="1" hangingPunct="1"/>
            <a:r>
              <a:rPr lang="bg-BG" altLang="bg-BG" dirty="0"/>
              <a:t>ЕКГ диагнози при клинична смърт </a:t>
            </a:r>
          </a:p>
          <a:p>
            <a:pPr algn="just" eaLnBrk="1" hangingPunct="1"/>
            <a:r>
              <a:rPr lang="bg-BG" altLang="bg-BG" dirty="0"/>
              <a:t>Разширено поддържане на живота*</a:t>
            </a:r>
          </a:p>
          <a:p>
            <a:pPr algn="just" eaLnBrk="1" hangingPunct="1"/>
            <a:r>
              <a:rPr lang="bg-BG" altLang="bg-BG" dirty="0"/>
              <a:t>Продължително поддържане на живота - постресусцитационно лечение и грижи*</a:t>
            </a:r>
          </a:p>
          <a:p>
            <a:pPr algn="just" eaLnBrk="1" hangingPunct="1"/>
            <a:r>
              <a:rPr lang="bg-BG" altLang="bg-BG" dirty="0"/>
              <a:t>Прогноза при клинична смърт*</a:t>
            </a:r>
            <a:endParaRPr lang="en-US" altLang="bg-BG" dirty="0"/>
          </a:p>
          <a:p>
            <a:pPr algn="just" eaLnBrk="1" hangingPunct="1"/>
            <a:endParaRPr lang="en-US" altLang="bg-BG" i="1" dirty="0"/>
          </a:p>
          <a:p>
            <a:pPr marL="0" indent="0" algn="just" eaLnBrk="1" hangingPunct="1">
              <a:buNone/>
            </a:pPr>
            <a:endParaRPr lang="bg-BG" altLang="bg-BG" i="1" dirty="0"/>
          </a:p>
          <a:p>
            <a:pPr algn="r" eaLnBrk="1" hangingPunct="1">
              <a:buNone/>
            </a:pPr>
            <a:r>
              <a:rPr lang="bg-BG" altLang="bg-BG" sz="2100" i="1" dirty="0"/>
              <a:t>*</a:t>
            </a:r>
            <a:r>
              <a:rPr lang="en-US" altLang="bg-BG" sz="2100" i="1" dirty="0"/>
              <a:t>CPR Guidelines ERC</a:t>
            </a:r>
            <a:r>
              <a:rPr lang="fr-FR" altLang="bg-BG" sz="2100" i="1" dirty="0"/>
              <a:t> (2015), </a:t>
            </a:r>
            <a:r>
              <a:rPr lang="fr-FR" altLang="bg-BG" sz="2100" i="1" dirty="0" err="1"/>
              <a:t>Resuscitation</a:t>
            </a:r>
            <a:r>
              <a:rPr lang="fr-FR" altLang="bg-BG" sz="2100" i="1" dirty="0"/>
              <a:t> 95 (2015) 100–147 </a:t>
            </a:r>
            <a:endParaRPr lang="fr-FR" altLang="bg-BG" sz="2100" b="1" i="1" dirty="0"/>
          </a:p>
          <a:p>
            <a:pPr algn="just" eaLnBrk="1" hangingPunct="1">
              <a:buFont typeface="Wingdings" pitchFamily="2" charset="2"/>
              <a:buNone/>
            </a:pPr>
            <a:endParaRPr lang="bg-BG" altLang="bg-BG" dirty="0"/>
          </a:p>
          <a:p>
            <a:pPr algn="just" eaLnBrk="1" hangingPunct="1"/>
            <a:endParaRPr lang="bg-BG" altLang="bg-BG" sz="3600" dirty="0"/>
          </a:p>
        </p:txBody>
      </p:sp>
      <p:sp>
        <p:nvSpPr>
          <p:cNvPr id="8196" name="Slide Number Placeholder 3"/>
          <p:cNvSpPr>
            <a:spLocks noGrp="1"/>
          </p:cNvSpPr>
          <p:nvPr>
            <p:ph type="sldNum" sz="quarter" idx="12"/>
          </p:nvPr>
        </p:nvSpPr>
        <p:spPr>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fld id="{759AB33B-31F4-474A-9C52-7976B61B35D3}" type="slidenum">
              <a:rPr lang="bg-BG" altLang="bg-BG"/>
              <a:pPr/>
              <a:t>3</a:t>
            </a:fld>
            <a:endParaRPr lang="bg-BG" altLang="bg-BG"/>
          </a:p>
        </p:txBody>
      </p:sp>
    </p:spTree>
    <p:extLst>
      <p:ext uri="{BB962C8B-B14F-4D97-AF65-F5344CB8AC3E}">
        <p14:creationId xmlns:p14="http://schemas.microsoft.com/office/powerpoint/2010/main" val="42873076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218" name="Slide Number Placeholder 5"/>
          <p:cNvSpPr>
            <a:spLocks noGrp="1"/>
          </p:cNvSpPr>
          <p:nvPr>
            <p:ph type="sldNum" sz="quarter" idx="12"/>
          </p:nvPr>
        </p:nvSpPr>
        <p:spPr>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fld id="{3BFF2B19-C83E-4851-84B0-B42DD4703349}" type="slidenum">
              <a:rPr lang="bg-BG" altLang="bg-BG"/>
              <a:pPr/>
              <a:t>4</a:t>
            </a:fld>
            <a:endParaRPr lang="bg-BG" altLang="bg-BG"/>
          </a:p>
        </p:txBody>
      </p:sp>
      <p:sp>
        <p:nvSpPr>
          <p:cNvPr id="272386" name="Rectangle 2"/>
          <p:cNvSpPr>
            <a:spLocks noGrp="1" noChangeArrowheads="1"/>
          </p:cNvSpPr>
          <p:nvPr>
            <p:ph type="title"/>
          </p:nvPr>
        </p:nvSpPr>
        <p:spPr>
          <a:noFill/>
          <a:ln>
            <a:noFill/>
          </a:ln>
          <a:effectLst/>
          <a:extLst>
            <a:ext uri="{909E8E84-426E-40DD-AFC4-6F175D3DCCD1}">
              <a14:hiddenFill xmlns:a14="http://schemas.microsoft.com/office/drawing/2010/main">
                <a:solidFill>
                  <a:srgbClr val="7AA1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p>
            <a:r>
              <a:rPr lang="bg-BG" dirty="0">
                <a:effectLst>
                  <a:outerShdw blurRad="38100" dist="38100" dir="2700000" algn="tl">
                    <a:srgbClr val="000000">
                      <a:alpha val="43137"/>
                    </a:srgbClr>
                  </a:outerShdw>
                </a:effectLst>
              </a:rPr>
              <a:t>Какво трябва да направим?</a:t>
            </a:r>
          </a:p>
        </p:txBody>
      </p:sp>
      <p:sp>
        <p:nvSpPr>
          <p:cNvPr id="9220" name="Rectangle 3"/>
          <p:cNvSpPr>
            <a:spLocks noGrp="1" noChangeArrowheads="1"/>
          </p:cNvSpPr>
          <p:nvPr>
            <p:ph type="body" idx="1"/>
          </p:nvPr>
        </p:nvSpPr>
        <p:spPr>
          <a:xfrm>
            <a:off x="611560" y="1988840"/>
            <a:ext cx="8424937" cy="4107160"/>
          </a:xfrm>
        </p:spPr>
        <p:txBody>
          <a:bodyPr/>
          <a:lstStyle/>
          <a:p>
            <a:pPr eaLnBrk="1" hangingPunct="1"/>
            <a:r>
              <a:rPr lang="bg-BG" altLang="bg-BG" dirty="0"/>
              <a:t>Клинична смърт - </a:t>
            </a:r>
            <a:r>
              <a:rPr lang="bg-BG" altLang="bg-BG" dirty="0">
                <a:hlinkClick r:id="rId3" action="ppaction://hlinksldjump"/>
              </a:rPr>
              <a:t>КПЦР</a:t>
            </a:r>
            <a:endParaRPr lang="bg-BG" altLang="bg-BG" dirty="0"/>
          </a:p>
          <a:p>
            <a:pPr eaLnBrk="1" hangingPunct="1"/>
            <a:r>
              <a:rPr lang="bg-BG" altLang="bg-BG" dirty="0"/>
              <a:t>Смърт на мозъка - кондициониране </a:t>
            </a:r>
            <a:r>
              <a:rPr lang="bg-BG" altLang="bg-BG" dirty="0">
                <a:hlinkClick r:id="" action="ppaction://noaction"/>
              </a:rPr>
              <a:t>на донора</a:t>
            </a:r>
            <a:endParaRPr lang="bg-BG" altLang="bg-BG" dirty="0"/>
          </a:p>
          <a:p>
            <a:pPr eaLnBrk="1" hangingPunct="1"/>
            <a:r>
              <a:rPr lang="bg-BG" altLang="bg-BG" dirty="0"/>
              <a:t>Биологична смърт - изпращане с </a:t>
            </a:r>
            <a:r>
              <a:rPr lang="bg-BG" altLang="bg-BG" dirty="0">
                <a:hlinkClick r:id="" action="ppaction://noaction"/>
              </a:rPr>
              <a:t>достойнство</a:t>
            </a:r>
            <a:endParaRPr lang="bg-BG" altLang="bg-BG" dirty="0"/>
          </a:p>
          <a:p>
            <a:pPr eaLnBrk="1" hangingPunct="1"/>
            <a:r>
              <a:rPr lang="bg-BG" altLang="bg-BG" dirty="0"/>
              <a:t>Кортикална смърт ?</a:t>
            </a:r>
          </a:p>
        </p:txBody>
      </p:sp>
    </p:spTree>
    <p:extLst>
      <p:ext uri="{BB962C8B-B14F-4D97-AF65-F5344CB8AC3E}">
        <p14:creationId xmlns:p14="http://schemas.microsoft.com/office/powerpoint/2010/main" val="24551152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753A45A9-5128-425F-8E37-7F0793E6E15C}" type="slidenum">
              <a:rPr lang="bg-BG" smtClean="0"/>
              <a:pPr>
                <a:defRPr/>
              </a:pPr>
              <a:t>5</a:t>
            </a:fld>
            <a:endParaRPr lang="bg-BG"/>
          </a:p>
        </p:txBody>
      </p:sp>
      <p:pic>
        <p:nvPicPr>
          <p:cNvPr id="6147" name="Picture 3"/>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7122" t="20087" r="6553" b="15188"/>
          <a:stretch/>
        </p:blipFill>
        <p:spPr bwMode="auto">
          <a:xfrm>
            <a:off x="971600" y="144017"/>
            <a:ext cx="7200800" cy="65973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6" name="Picture 4" descr="&amp;Rcy;&amp;iecy;&amp;zcy;&amp;ucy;&amp;lcy;&amp;tcy;&amp;acy;&amp;tcy; &amp;scy; &amp;icy;&amp;zcy;&amp;ocy;&amp;bcy;&amp;rcy;&amp;acy;&amp;zhcy;&amp;iecy;&amp;ncy;&amp;icy;&amp;iecy; &amp;zcy;&amp;acy; In hospital resuscitation"/>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131840" y="2708920"/>
            <a:ext cx="2808311" cy="22322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848374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European Standardisation of the in-hospital ‘Cardiac Arrest Call’ Number – 222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496" y="72008"/>
            <a:ext cx="9022780" cy="67413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029469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Slide Number Placeholder 6"/>
          <p:cNvSpPr>
            <a:spLocks noGrp="1"/>
          </p:cNvSpPr>
          <p:nvPr>
            <p:ph type="sldNum" sz="quarter" idx="12"/>
          </p:nvPr>
        </p:nvSpPr>
        <p:spPr>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fld id="{593D5728-87CF-421D-93B2-226905CD9EC2}" type="slidenum">
              <a:rPr lang="bg-BG" altLang="bg-BG"/>
              <a:pPr/>
              <a:t>7</a:t>
            </a:fld>
            <a:endParaRPr lang="bg-BG" altLang="bg-BG"/>
          </a:p>
        </p:txBody>
      </p:sp>
      <p:sp>
        <p:nvSpPr>
          <p:cNvPr id="481282" name="Rectangle 2"/>
          <p:cNvSpPr>
            <a:spLocks noGrp="1" noChangeArrowheads="1"/>
          </p:cNvSpPr>
          <p:nvPr>
            <p:ph type="title"/>
          </p:nvPr>
        </p:nvSpPr>
        <p:spPr>
          <a:noFill/>
          <a:ln>
            <a:noFill/>
          </a:ln>
          <a:effectLst/>
          <a:extLst>
            <a:ext uri="{909E8E84-426E-40DD-AFC4-6F175D3DCCD1}">
              <a14:hiddenFill xmlns:a14="http://schemas.microsoft.com/office/drawing/2010/main">
                <a:solidFill>
                  <a:srgbClr val="7AA1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p>
            <a:r>
              <a:rPr lang="bg-BG" dirty="0">
                <a:effectLst>
                  <a:outerShdw blurRad="38100" dist="38100" dir="2700000" algn="tl">
                    <a:srgbClr val="000000">
                      <a:alpha val="43137"/>
                    </a:srgbClr>
                  </a:outerShdw>
                </a:effectLst>
              </a:rPr>
              <a:t>По време на КПР</a:t>
            </a:r>
          </a:p>
        </p:txBody>
      </p:sp>
      <p:sp>
        <p:nvSpPr>
          <p:cNvPr id="12292" name="Rectangle 5"/>
          <p:cNvSpPr>
            <a:spLocks noGrp="1" noChangeArrowheads="1"/>
          </p:cNvSpPr>
          <p:nvPr>
            <p:ph type="body" sz="half" idx="2"/>
          </p:nvPr>
        </p:nvSpPr>
        <p:spPr>
          <a:xfrm>
            <a:off x="539552" y="1988840"/>
            <a:ext cx="7920880" cy="4137323"/>
          </a:xfrm>
        </p:spPr>
        <p:txBody>
          <a:bodyPr/>
          <a:lstStyle/>
          <a:p>
            <a:pPr algn="just" eaLnBrk="1" hangingPunct="1"/>
            <a:r>
              <a:rPr lang="bg-BG" altLang="bg-BG" sz="2400" dirty="0"/>
              <a:t>Осигурете качествено непряко притискане на сърцето с отклонение на гръдната стена на най-малко 5 </a:t>
            </a:r>
            <a:r>
              <a:rPr lang="en-US" altLang="bg-BG" sz="2400" dirty="0"/>
              <a:t>cm</a:t>
            </a:r>
            <a:r>
              <a:rPr lang="bg-BG" altLang="bg-BG" sz="2400" dirty="0"/>
              <a:t>, но не повече от 6 </a:t>
            </a:r>
            <a:r>
              <a:rPr lang="en-US" altLang="bg-BG" sz="2400" dirty="0"/>
              <a:t>cm </a:t>
            </a:r>
            <a:r>
              <a:rPr lang="bg-BG" altLang="bg-BG" sz="2400" dirty="0"/>
              <a:t>при възрастни, 4 </a:t>
            </a:r>
            <a:r>
              <a:rPr lang="en-US" altLang="bg-BG" sz="2400" dirty="0"/>
              <a:t>cm </a:t>
            </a:r>
            <a:r>
              <a:rPr lang="bg-BG" altLang="bg-BG" sz="2400" dirty="0"/>
              <a:t>при кърмачета и 5 </a:t>
            </a:r>
            <a:r>
              <a:rPr lang="en-US" altLang="bg-BG" sz="2400" dirty="0"/>
              <a:t>cm </a:t>
            </a:r>
            <a:r>
              <a:rPr lang="bg-BG" altLang="bg-BG" sz="2400" dirty="0"/>
              <a:t>при деца с честота 100</a:t>
            </a:r>
            <a:r>
              <a:rPr lang="en-US" altLang="bg-BG" sz="2400" dirty="0"/>
              <a:t>-120</a:t>
            </a:r>
            <a:r>
              <a:rPr lang="bg-BG" altLang="bg-BG" sz="2400" dirty="0"/>
              <a:t>/</a:t>
            </a:r>
            <a:r>
              <a:rPr lang="en-US" altLang="bg-BG" sz="2400" dirty="0"/>
              <a:t>min.</a:t>
            </a:r>
            <a:endParaRPr lang="bg-BG" altLang="bg-BG" sz="2400" dirty="0"/>
          </a:p>
          <a:p>
            <a:pPr algn="just" eaLnBrk="1" hangingPunct="1"/>
            <a:r>
              <a:rPr lang="ru-RU" altLang="bg-BG" sz="2400" dirty="0"/>
              <a:t>Осигурете пълно връщане на гръдния кош</a:t>
            </a:r>
            <a:r>
              <a:rPr lang="en-US" altLang="bg-BG" sz="2400" dirty="0"/>
              <a:t> </a:t>
            </a:r>
            <a:r>
              <a:rPr lang="bg-BG" altLang="bg-BG" sz="2400" dirty="0"/>
              <a:t>при провеждане на непреките притискания на сърцето</a:t>
            </a:r>
            <a:r>
              <a:rPr lang="en-US" altLang="bg-BG" sz="2400" dirty="0"/>
              <a:t>.</a:t>
            </a:r>
            <a:endParaRPr lang="ru-RU" altLang="bg-BG" sz="2400" dirty="0"/>
          </a:p>
          <a:p>
            <a:pPr algn="just" eaLnBrk="1" hangingPunct="1"/>
            <a:r>
              <a:rPr lang="ru-RU" altLang="bg-BG" sz="2400" dirty="0"/>
              <a:t>Осигурете минимално прекъсване на КПР – за не повече от 5 s</a:t>
            </a:r>
            <a:r>
              <a:rPr lang="en-US" altLang="bg-BG" sz="2400" dirty="0"/>
              <a:t>.</a:t>
            </a:r>
            <a:endParaRPr lang="ru-RU" altLang="bg-BG" sz="2400" dirty="0"/>
          </a:p>
        </p:txBody>
      </p:sp>
    </p:spTree>
    <p:extLst>
      <p:ext uri="{BB962C8B-B14F-4D97-AF65-F5344CB8AC3E}">
        <p14:creationId xmlns:p14="http://schemas.microsoft.com/office/powerpoint/2010/main" val="200301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Slide Number Placeholder 6"/>
          <p:cNvSpPr>
            <a:spLocks noGrp="1"/>
          </p:cNvSpPr>
          <p:nvPr>
            <p:ph type="sldNum" sz="quarter" idx="12"/>
          </p:nvPr>
        </p:nvSpPr>
        <p:spPr>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fld id="{A763F23C-112C-4B9E-8470-796402EE9D22}" type="slidenum">
              <a:rPr lang="bg-BG" altLang="bg-BG"/>
              <a:pPr/>
              <a:t>8</a:t>
            </a:fld>
            <a:endParaRPr lang="bg-BG" altLang="bg-BG"/>
          </a:p>
        </p:txBody>
      </p:sp>
      <p:sp>
        <p:nvSpPr>
          <p:cNvPr id="481282" name="Rectangle 2"/>
          <p:cNvSpPr>
            <a:spLocks noGrp="1" noChangeArrowheads="1"/>
          </p:cNvSpPr>
          <p:nvPr>
            <p:ph type="title"/>
          </p:nvPr>
        </p:nvSpPr>
        <p:spPr>
          <a:noFill/>
          <a:ln>
            <a:noFill/>
          </a:ln>
          <a:effectLst/>
          <a:extLst>
            <a:ext uri="{909E8E84-426E-40DD-AFC4-6F175D3DCCD1}">
              <a14:hiddenFill xmlns:a14="http://schemas.microsoft.com/office/drawing/2010/main">
                <a:solidFill>
                  <a:srgbClr val="7AA1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p>
            <a:r>
              <a:rPr lang="bg-BG" dirty="0">
                <a:effectLst>
                  <a:outerShdw blurRad="38100" dist="38100" dir="2700000" algn="tl">
                    <a:srgbClr val="000000">
                      <a:alpha val="43137"/>
                    </a:srgbClr>
                  </a:outerShdw>
                </a:effectLst>
              </a:rPr>
              <a:t>По време на КПР</a:t>
            </a:r>
          </a:p>
        </p:txBody>
      </p:sp>
      <p:sp>
        <p:nvSpPr>
          <p:cNvPr id="13316" name="Rectangle 5"/>
          <p:cNvSpPr>
            <a:spLocks noGrp="1" noChangeArrowheads="1"/>
          </p:cNvSpPr>
          <p:nvPr>
            <p:ph type="body" sz="half" idx="2"/>
          </p:nvPr>
        </p:nvSpPr>
        <p:spPr>
          <a:xfrm>
            <a:off x="611560" y="1988840"/>
            <a:ext cx="8075240" cy="4137323"/>
          </a:xfrm>
        </p:spPr>
        <p:txBody>
          <a:bodyPr/>
          <a:lstStyle/>
          <a:p>
            <a:pPr algn="just" eaLnBrk="1" hangingPunct="1"/>
            <a:r>
              <a:rPr lang="ru-RU" altLang="bg-BG" sz="2400" dirty="0"/>
              <a:t>Вентилацията продължава </a:t>
            </a:r>
            <a:r>
              <a:rPr lang="en-US" altLang="bg-BG" sz="2400" dirty="0"/>
              <a:t> </a:t>
            </a:r>
            <a:r>
              <a:rPr lang="bg-BG" altLang="bg-BG" sz="2400" dirty="0"/>
              <a:t>за </a:t>
            </a:r>
            <a:r>
              <a:rPr lang="ru-RU" altLang="bg-BG" sz="2400" dirty="0"/>
              <a:t>поне 1 s, при съотно</a:t>
            </a:r>
            <a:r>
              <a:rPr lang="bg-BG" altLang="bg-BG" sz="2400" dirty="0"/>
              <a:t>ш</a:t>
            </a:r>
            <a:r>
              <a:rPr lang="ru-RU" altLang="bg-BG" sz="2400" dirty="0"/>
              <a:t>ение притискане/дишане - 30/2.</a:t>
            </a:r>
          </a:p>
          <a:p>
            <a:pPr algn="just" eaLnBrk="1" hangingPunct="1"/>
            <a:r>
              <a:rPr lang="ru-RU" altLang="bg-BG" sz="2400" dirty="0"/>
              <a:t>Честота на вентилацията 8-10 /min.</a:t>
            </a:r>
          </a:p>
          <a:p>
            <a:pPr algn="just" eaLnBrk="1" hangingPunct="1"/>
            <a:r>
              <a:rPr lang="bg-BG" altLang="bg-BG" sz="2400" dirty="0"/>
              <a:t>Избягвайте хипервентилация.</a:t>
            </a:r>
          </a:p>
          <a:p>
            <a:pPr algn="just" eaLnBrk="1" hangingPunct="1"/>
            <a:r>
              <a:rPr lang="bg-BG" altLang="bg-BG" sz="2400" dirty="0"/>
              <a:t>Осигурете правилно положение на ЕТТ.</a:t>
            </a:r>
          </a:p>
          <a:p>
            <a:pPr algn="just" eaLnBrk="1" hangingPunct="1"/>
            <a:r>
              <a:rPr lang="ru-RU" altLang="bg-BG" sz="2400" dirty="0"/>
              <a:t>При поставена вече ЕТТ, можете да провеждате непрекъснати непреки притискания на сърцето без паузи за дишането.</a:t>
            </a:r>
          </a:p>
        </p:txBody>
      </p:sp>
    </p:spTree>
    <p:extLst>
      <p:ext uri="{BB962C8B-B14F-4D97-AF65-F5344CB8AC3E}">
        <p14:creationId xmlns:p14="http://schemas.microsoft.com/office/powerpoint/2010/main" val="41231551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Number Placeholder 6"/>
          <p:cNvSpPr>
            <a:spLocks noGrp="1"/>
          </p:cNvSpPr>
          <p:nvPr>
            <p:ph type="sldNum" sz="quarter" idx="12"/>
          </p:nvPr>
        </p:nvSpPr>
        <p:spPr>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fld id="{BAD35203-8049-4493-B9AA-9895FFA4A639}" type="slidenum">
              <a:rPr lang="bg-BG" altLang="bg-BG"/>
              <a:pPr/>
              <a:t>9</a:t>
            </a:fld>
            <a:endParaRPr lang="bg-BG" altLang="bg-BG"/>
          </a:p>
        </p:txBody>
      </p:sp>
      <p:sp>
        <p:nvSpPr>
          <p:cNvPr id="483330" name="Rectangle 2"/>
          <p:cNvSpPr>
            <a:spLocks noGrp="1" noChangeArrowheads="1"/>
          </p:cNvSpPr>
          <p:nvPr>
            <p:ph type="title"/>
          </p:nvPr>
        </p:nvSpPr>
        <p:spPr>
          <a:noFill/>
          <a:ln>
            <a:noFill/>
          </a:ln>
          <a:effectLst/>
          <a:extLst>
            <a:ext uri="{909E8E84-426E-40DD-AFC4-6F175D3DCCD1}">
              <a14:hiddenFill xmlns:a14="http://schemas.microsoft.com/office/drawing/2010/main">
                <a:solidFill>
                  <a:srgbClr val="7AA1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p>
            <a:r>
              <a:rPr lang="bg-BG" dirty="0">
                <a:effectLst>
                  <a:outerShdw blurRad="38100" dist="38100" dir="2700000" algn="tl">
                    <a:srgbClr val="000000">
                      <a:alpha val="43137"/>
                    </a:srgbClr>
                  </a:outerShdw>
                </a:effectLst>
              </a:rPr>
              <a:t>По време на КПР</a:t>
            </a:r>
          </a:p>
        </p:txBody>
      </p:sp>
      <p:sp>
        <p:nvSpPr>
          <p:cNvPr id="14340" name="Rectangle 4"/>
          <p:cNvSpPr>
            <a:spLocks noGrp="1" noChangeArrowheads="1"/>
          </p:cNvSpPr>
          <p:nvPr>
            <p:ph type="body" sz="half" idx="2"/>
          </p:nvPr>
        </p:nvSpPr>
        <p:spPr>
          <a:xfrm>
            <a:off x="611560" y="1916832"/>
            <a:ext cx="8075240" cy="4209331"/>
          </a:xfrm>
        </p:spPr>
        <p:txBody>
          <a:bodyPr/>
          <a:lstStyle/>
          <a:p>
            <a:pPr algn="just" eaLnBrk="1" hangingPunct="1"/>
            <a:r>
              <a:rPr lang="ru-RU" altLang="bg-BG" sz="2400" dirty="0"/>
              <a:t>Един цикъл на КПР = 30/2 (притискане /дишане); 5 цикъла = 2 min.</a:t>
            </a:r>
          </a:p>
          <a:p>
            <a:pPr algn="just" eaLnBrk="1" hangingPunct="1"/>
            <a:r>
              <a:rPr lang="bg-BG" altLang="bg-BG" sz="2400" dirty="0"/>
              <a:t>Проследявайте кръвообращението на всеки 2 </a:t>
            </a:r>
            <a:r>
              <a:rPr lang="en-US" altLang="bg-BG" sz="2400" dirty="0"/>
              <a:t>min</a:t>
            </a:r>
            <a:r>
              <a:rPr lang="bg-BG" altLang="bg-BG" sz="2400" dirty="0"/>
              <a:t>.</a:t>
            </a:r>
            <a:endParaRPr lang="en-US" altLang="bg-BG" sz="2400" dirty="0"/>
          </a:p>
          <a:p>
            <a:pPr algn="just" eaLnBrk="1" hangingPunct="1"/>
            <a:r>
              <a:rPr lang="bg-BG" altLang="bg-BG" sz="2400" dirty="0"/>
              <a:t>Смяна на екипа (дишане/циркулация) на всеки 2 </a:t>
            </a:r>
            <a:r>
              <a:rPr lang="en-US" altLang="bg-BG" sz="2400" dirty="0"/>
              <a:t>min</a:t>
            </a:r>
            <a:r>
              <a:rPr lang="bg-BG" altLang="bg-BG" sz="2400" dirty="0"/>
              <a:t>.</a:t>
            </a:r>
            <a:endParaRPr lang="en-US" altLang="bg-BG" sz="2400" dirty="0"/>
          </a:p>
          <a:p>
            <a:pPr algn="just" eaLnBrk="1" hangingPunct="1"/>
            <a:r>
              <a:rPr lang="bg-BG" altLang="bg-BG" sz="2400" dirty="0"/>
              <a:t>Търсете и лекувайте възможните причини!</a:t>
            </a:r>
          </a:p>
        </p:txBody>
      </p:sp>
    </p:spTree>
    <p:extLst>
      <p:ext uri="{BB962C8B-B14F-4D97-AF65-F5344CB8AC3E}">
        <p14:creationId xmlns:p14="http://schemas.microsoft.com/office/powerpoint/2010/main" val="31216372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362" name="Slide Number Placeholder 6"/>
          <p:cNvSpPr>
            <a:spLocks noGrp="1"/>
          </p:cNvSpPr>
          <p:nvPr>
            <p:ph type="sldNum" sz="quarter" idx="12"/>
          </p:nvPr>
        </p:nvSpPr>
        <p:spPr>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fld id="{12DF8945-56FA-4DB4-8089-38AACB8115AB}" type="slidenum">
              <a:rPr lang="bg-BG" altLang="bg-BG"/>
              <a:pPr/>
              <a:t>10</a:t>
            </a:fld>
            <a:endParaRPr lang="bg-BG" altLang="bg-BG"/>
          </a:p>
        </p:txBody>
      </p:sp>
      <p:sp>
        <p:nvSpPr>
          <p:cNvPr id="307202" name="Rectangle 2"/>
          <p:cNvSpPr>
            <a:spLocks noGrp="1" noChangeArrowheads="1"/>
          </p:cNvSpPr>
          <p:nvPr>
            <p:ph type="title"/>
          </p:nvPr>
        </p:nvSpPr>
        <p:spPr>
          <a:noFill/>
          <a:ln>
            <a:noFill/>
          </a:ln>
          <a:effectLst/>
          <a:extLst>
            <a:ext uri="{909E8E84-426E-40DD-AFC4-6F175D3DCCD1}">
              <a14:hiddenFill xmlns:a14="http://schemas.microsoft.com/office/drawing/2010/main">
                <a:solidFill>
                  <a:srgbClr val="7AA1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p>
            <a:r>
              <a:rPr lang="bg-BG" dirty="0">
                <a:effectLst>
                  <a:outerShdw blurRad="38100" dist="38100" dir="2700000" algn="tl">
                    <a:srgbClr val="000000">
                      <a:alpha val="43137"/>
                    </a:srgbClr>
                  </a:outerShdw>
                </a:effectLst>
              </a:rPr>
              <a:t>Разширено поддържане на живота</a:t>
            </a:r>
          </a:p>
        </p:txBody>
      </p:sp>
      <p:sp>
        <p:nvSpPr>
          <p:cNvPr id="15364" name="Rectangle 3"/>
          <p:cNvSpPr>
            <a:spLocks noGrp="1" noChangeArrowheads="1"/>
          </p:cNvSpPr>
          <p:nvPr>
            <p:ph type="body" sz="half" idx="1"/>
          </p:nvPr>
        </p:nvSpPr>
        <p:spPr>
          <a:xfrm>
            <a:off x="539552" y="1916832"/>
            <a:ext cx="8318698" cy="4536356"/>
          </a:xfrm>
        </p:spPr>
        <p:txBody>
          <a:bodyPr/>
          <a:lstStyle/>
          <a:p>
            <a:pPr algn="just" eaLnBrk="1" hangingPunct="1">
              <a:lnSpc>
                <a:spcPct val="90000"/>
              </a:lnSpc>
            </a:pPr>
            <a:r>
              <a:rPr lang="en-US" altLang="bg-BG" dirty="0">
                <a:solidFill>
                  <a:srgbClr val="FFFF00"/>
                </a:solidFill>
              </a:rPr>
              <a:t>D </a:t>
            </a:r>
            <a:r>
              <a:rPr lang="bg-BG" altLang="bg-BG" dirty="0"/>
              <a:t>(</a:t>
            </a:r>
            <a:r>
              <a:rPr lang="en-US" altLang="bg-BG" dirty="0"/>
              <a:t>Drugs and fluids</a:t>
            </a:r>
            <a:r>
              <a:rPr lang="bg-BG" altLang="bg-BG" dirty="0"/>
              <a:t>) </a:t>
            </a:r>
            <a:r>
              <a:rPr lang="en-US" altLang="bg-BG" dirty="0"/>
              <a:t>-</a:t>
            </a:r>
            <a:r>
              <a:rPr lang="bg-BG" altLang="bg-BG" dirty="0"/>
              <a:t> осигуряване на източник за приложение на медикаменти и започване на инфузионна терапия.</a:t>
            </a:r>
            <a:endParaRPr lang="en-US" altLang="bg-BG" dirty="0"/>
          </a:p>
          <a:p>
            <a:pPr algn="just" eaLnBrk="1" hangingPunct="1">
              <a:lnSpc>
                <a:spcPct val="90000"/>
              </a:lnSpc>
            </a:pPr>
            <a:r>
              <a:rPr lang="en-US" altLang="bg-BG" dirty="0">
                <a:solidFill>
                  <a:srgbClr val="FFFF00"/>
                </a:solidFill>
              </a:rPr>
              <a:t>E</a:t>
            </a:r>
            <a:r>
              <a:rPr lang="en-US" altLang="bg-BG" dirty="0"/>
              <a:t> – E</a:t>
            </a:r>
            <a:r>
              <a:rPr lang="bg-BG" altLang="bg-BG" dirty="0"/>
              <a:t>лектрокардиограма с диагностична цел.</a:t>
            </a:r>
          </a:p>
          <a:p>
            <a:pPr algn="just" eaLnBrk="1" hangingPunct="1">
              <a:lnSpc>
                <a:spcPct val="90000"/>
              </a:lnSpc>
            </a:pPr>
            <a:r>
              <a:rPr lang="en-US" altLang="bg-BG" dirty="0">
                <a:solidFill>
                  <a:srgbClr val="FFFF00"/>
                </a:solidFill>
              </a:rPr>
              <a:t>F</a:t>
            </a:r>
            <a:r>
              <a:rPr lang="bg-BG" altLang="bg-BG" dirty="0">
                <a:solidFill>
                  <a:srgbClr val="FF3300"/>
                </a:solidFill>
              </a:rPr>
              <a:t> </a:t>
            </a:r>
            <a:r>
              <a:rPr lang="bg-BG" altLang="bg-BG" dirty="0"/>
              <a:t>(</a:t>
            </a:r>
            <a:r>
              <a:rPr lang="en-US" altLang="bg-BG" dirty="0"/>
              <a:t>Fibrillation treatment</a:t>
            </a:r>
            <a:r>
              <a:rPr lang="bg-BG" altLang="bg-BG" dirty="0"/>
              <a:t>)</a:t>
            </a:r>
            <a:r>
              <a:rPr lang="en-US" altLang="bg-BG" dirty="0"/>
              <a:t> –</a:t>
            </a:r>
            <a:r>
              <a:rPr lang="bg-BG" altLang="bg-BG" dirty="0"/>
              <a:t> Провеждане на медикаментозно и/или електролечение на ритъмните нарушения.</a:t>
            </a:r>
          </a:p>
        </p:txBody>
      </p:sp>
    </p:spTree>
    <p:extLst>
      <p:ext uri="{BB962C8B-B14F-4D97-AF65-F5344CB8AC3E}">
        <p14:creationId xmlns:p14="http://schemas.microsoft.com/office/powerpoint/2010/main" val="2665250881"/>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386" name="Slide Number Placeholder 5"/>
          <p:cNvSpPr>
            <a:spLocks noGrp="1"/>
          </p:cNvSpPr>
          <p:nvPr>
            <p:ph type="sldNum" sz="quarter" idx="12"/>
          </p:nvPr>
        </p:nvSpPr>
        <p:spPr>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fld id="{00FE0B3A-928D-42ED-9D41-C01AAB002684}" type="slidenum">
              <a:rPr lang="bg-BG" altLang="bg-BG"/>
              <a:pPr/>
              <a:t>11</a:t>
            </a:fld>
            <a:endParaRPr lang="bg-BG" altLang="bg-BG"/>
          </a:p>
        </p:txBody>
      </p:sp>
      <p:sp>
        <p:nvSpPr>
          <p:cNvPr id="308226" name="Rectangle 2"/>
          <p:cNvSpPr>
            <a:spLocks noGrp="1" noChangeArrowheads="1"/>
          </p:cNvSpPr>
          <p:nvPr>
            <p:ph type="title"/>
          </p:nvPr>
        </p:nvSpPr>
        <p:spPr>
          <a:noFill/>
          <a:ln>
            <a:noFill/>
          </a:ln>
          <a:effectLst/>
          <a:extLst>
            <a:ext uri="{909E8E84-426E-40DD-AFC4-6F175D3DCCD1}">
              <a14:hiddenFill xmlns:a14="http://schemas.microsoft.com/office/drawing/2010/main">
                <a:solidFill>
                  <a:srgbClr val="7AA1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p>
            <a:r>
              <a:rPr lang="en-US" dirty="0">
                <a:effectLst>
                  <a:outerShdw blurRad="38100" dist="38100" dir="2700000" algn="tl">
                    <a:srgbClr val="000000">
                      <a:alpha val="43137"/>
                    </a:srgbClr>
                  </a:outerShdw>
                </a:effectLst>
              </a:rPr>
              <a:t>D - Drugs and Fluids</a:t>
            </a:r>
          </a:p>
        </p:txBody>
      </p:sp>
      <p:sp>
        <p:nvSpPr>
          <p:cNvPr id="16388" name="Rectangle 3"/>
          <p:cNvSpPr>
            <a:spLocks noGrp="1" noChangeArrowheads="1"/>
          </p:cNvSpPr>
          <p:nvPr>
            <p:ph type="body" idx="1"/>
          </p:nvPr>
        </p:nvSpPr>
        <p:spPr>
          <a:xfrm>
            <a:off x="611560" y="1988840"/>
            <a:ext cx="8075240" cy="4107160"/>
          </a:xfrm>
        </p:spPr>
        <p:txBody>
          <a:bodyPr/>
          <a:lstStyle/>
          <a:p>
            <a:pPr marL="0" indent="357188" algn="just" eaLnBrk="1" hangingPunct="1">
              <a:lnSpc>
                <a:spcPct val="90000"/>
              </a:lnSpc>
              <a:buFont typeface="Wingdings" pitchFamily="2" charset="2"/>
              <a:buNone/>
            </a:pPr>
            <a:r>
              <a:rPr lang="bg-BG" altLang="bg-BG" dirty="0"/>
              <a:t>Осигуряване на венозен път за приложение на медикаментите и инфузиите:</a:t>
            </a:r>
          </a:p>
          <a:p>
            <a:pPr marL="355600" indent="-355600" algn="just" eaLnBrk="1" hangingPunct="1">
              <a:lnSpc>
                <a:spcPct val="90000"/>
              </a:lnSpc>
            </a:pPr>
            <a:r>
              <a:rPr lang="bg-BG" altLang="bg-BG" dirty="0"/>
              <a:t>Периферен венозен път – метод на избор - промива се с 20 </a:t>
            </a:r>
            <a:r>
              <a:rPr lang="en-US" altLang="bg-BG" dirty="0"/>
              <a:t>ml</a:t>
            </a:r>
            <a:r>
              <a:rPr lang="bg-BG" altLang="bg-BG" dirty="0"/>
              <a:t> </a:t>
            </a:r>
            <a:r>
              <a:rPr lang="en-US" altLang="bg-BG" dirty="0"/>
              <a:t>bolus</a:t>
            </a:r>
            <a:r>
              <a:rPr lang="bg-BG" altLang="bg-BG" dirty="0"/>
              <a:t> или крайника се повдига за 10-20 </a:t>
            </a:r>
            <a:r>
              <a:rPr lang="en-US" altLang="bg-BG" dirty="0"/>
              <a:t>s</a:t>
            </a:r>
            <a:r>
              <a:rPr lang="bg-BG" altLang="bg-BG" dirty="0"/>
              <a:t>.</a:t>
            </a:r>
          </a:p>
          <a:p>
            <a:pPr marL="355600" indent="-355600" algn="just" eaLnBrk="1" hangingPunct="1">
              <a:lnSpc>
                <a:spcPct val="90000"/>
              </a:lnSpc>
            </a:pPr>
            <a:r>
              <a:rPr lang="bg-BG" altLang="bg-BG" dirty="0"/>
              <a:t>Централен венозен път – използва се само при наличен такъв. </a:t>
            </a:r>
            <a:r>
              <a:rPr lang="bg-BG" altLang="bg-BG" dirty="0">
                <a:solidFill>
                  <a:srgbClr val="FFFF00"/>
                </a:solidFill>
              </a:rPr>
              <a:t>Ако няма такъв, не губете време за осигуряването му!</a:t>
            </a:r>
          </a:p>
        </p:txBody>
      </p:sp>
    </p:spTree>
    <p:extLst>
      <p:ext uri="{BB962C8B-B14F-4D97-AF65-F5344CB8AC3E}">
        <p14:creationId xmlns:p14="http://schemas.microsoft.com/office/powerpoint/2010/main" val="52010708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434" name="Slide Number Placeholder 5"/>
          <p:cNvSpPr>
            <a:spLocks noGrp="1"/>
          </p:cNvSpPr>
          <p:nvPr>
            <p:ph type="sldNum" sz="quarter" idx="12"/>
          </p:nvPr>
        </p:nvSpPr>
        <p:spPr>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fld id="{F3A1D614-0A56-4D0B-9B39-9C6DC6543833}" type="slidenum">
              <a:rPr lang="bg-BG" altLang="bg-BG"/>
              <a:pPr/>
              <a:t>12</a:t>
            </a:fld>
            <a:endParaRPr lang="bg-BG" altLang="bg-BG"/>
          </a:p>
        </p:txBody>
      </p:sp>
      <p:sp>
        <p:nvSpPr>
          <p:cNvPr id="467970" name="Rectangle 2"/>
          <p:cNvSpPr>
            <a:spLocks noGrp="1" noChangeArrowheads="1"/>
          </p:cNvSpPr>
          <p:nvPr>
            <p:ph type="title"/>
          </p:nvPr>
        </p:nvSpPr>
        <p:spPr>
          <a:noFill/>
          <a:ln>
            <a:noFill/>
          </a:ln>
          <a:effectLst/>
          <a:extLst>
            <a:ext uri="{909E8E84-426E-40DD-AFC4-6F175D3DCCD1}">
              <a14:hiddenFill xmlns:a14="http://schemas.microsoft.com/office/drawing/2010/main">
                <a:solidFill>
                  <a:srgbClr val="7AA1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p>
            <a:r>
              <a:rPr lang="en-US" dirty="0">
                <a:effectLst>
                  <a:outerShdw blurRad="38100" dist="38100" dir="2700000" algn="tl">
                    <a:srgbClr val="000000">
                      <a:alpha val="43137"/>
                    </a:srgbClr>
                  </a:outerShdw>
                </a:effectLst>
              </a:rPr>
              <a:t>D - Drugs and Fluids</a:t>
            </a:r>
          </a:p>
        </p:txBody>
      </p:sp>
      <p:sp>
        <p:nvSpPr>
          <p:cNvPr id="18436" name="Rectangle 3"/>
          <p:cNvSpPr>
            <a:spLocks noGrp="1" noChangeArrowheads="1"/>
          </p:cNvSpPr>
          <p:nvPr>
            <p:ph type="body" idx="1"/>
          </p:nvPr>
        </p:nvSpPr>
        <p:spPr>
          <a:xfrm>
            <a:off x="611560" y="1988840"/>
            <a:ext cx="8075240" cy="4107160"/>
          </a:xfrm>
        </p:spPr>
        <p:txBody>
          <a:bodyPr/>
          <a:lstStyle/>
          <a:p>
            <a:pPr algn="just" eaLnBrk="1" hangingPunct="1"/>
            <a:r>
              <a:rPr lang="bg-BG" altLang="bg-BG" dirty="0"/>
              <a:t>Интраосален:</a:t>
            </a:r>
          </a:p>
          <a:p>
            <a:pPr lvl="1" algn="just" eaLnBrk="1" hangingPunct="1">
              <a:buFont typeface="Wingdings" panose="05000000000000000000" pitchFamily="2" charset="2"/>
              <a:buChar char="§"/>
            </a:pPr>
            <a:r>
              <a:rPr lang="bg-BG" altLang="bg-BG" dirty="0"/>
              <a:t>Прилаганият медикамент е в 2-2.5 пъти по-висока доза.</a:t>
            </a:r>
          </a:p>
          <a:p>
            <a:pPr lvl="1" algn="just" eaLnBrk="1" hangingPunct="1">
              <a:buFont typeface="Wingdings" panose="05000000000000000000" pitchFamily="2" charset="2"/>
              <a:buChar char="§"/>
            </a:pPr>
            <a:r>
              <a:rPr lang="bg-BG" altLang="bg-BG" dirty="0"/>
              <a:t>Особено ефективен е в детската възраст.</a:t>
            </a:r>
            <a:endParaRPr lang="en-GB" altLang="bg-BG" dirty="0"/>
          </a:p>
        </p:txBody>
      </p:sp>
    </p:spTree>
    <p:extLst>
      <p:ext uri="{BB962C8B-B14F-4D97-AF65-F5344CB8AC3E}">
        <p14:creationId xmlns:p14="http://schemas.microsoft.com/office/powerpoint/2010/main" val="420901345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8" name="Slide Number Placeholder 6"/>
          <p:cNvSpPr>
            <a:spLocks noGrp="1"/>
          </p:cNvSpPr>
          <p:nvPr>
            <p:ph type="sldNum" sz="quarter" idx="12"/>
          </p:nvPr>
        </p:nvSpPr>
        <p:spPr>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fld id="{F2CE5D3D-B1D2-40AC-885A-7054B347ECE9}" type="slidenum">
              <a:rPr lang="bg-BG" altLang="bg-BG"/>
              <a:pPr/>
              <a:t>13</a:t>
            </a:fld>
            <a:endParaRPr lang="bg-BG" altLang="bg-BG"/>
          </a:p>
        </p:txBody>
      </p:sp>
      <p:sp>
        <p:nvSpPr>
          <p:cNvPr id="310274" name="Rectangle 2"/>
          <p:cNvSpPr>
            <a:spLocks noGrp="1" noChangeArrowheads="1"/>
          </p:cNvSpPr>
          <p:nvPr>
            <p:ph type="title"/>
          </p:nvPr>
        </p:nvSpPr>
        <p:spPr>
          <a:noFill/>
          <a:ln>
            <a:noFill/>
          </a:ln>
          <a:effectLst/>
          <a:extLst>
            <a:ext uri="{909E8E84-426E-40DD-AFC4-6F175D3DCCD1}">
              <a14:hiddenFill xmlns:a14="http://schemas.microsoft.com/office/drawing/2010/main">
                <a:solidFill>
                  <a:srgbClr val="7AA1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p>
            <a:r>
              <a:rPr lang="bg-BG" dirty="0">
                <a:effectLst>
                  <a:outerShdw blurRad="38100" dist="38100" dir="2700000" algn="tl">
                    <a:srgbClr val="000000">
                      <a:alpha val="43137"/>
                    </a:srgbClr>
                  </a:outerShdw>
                </a:effectLst>
              </a:rPr>
              <a:t>Интраосално приложение</a:t>
            </a:r>
            <a:endParaRPr lang="en-US" dirty="0">
              <a:effectLst>
                <a:outerShdw blurRad="38100" dist="38100" dir="2700000" algn="tl">
                  <a:srgbClr val="000000">
                    <a:alpha val="43137"/>
                  </a:srgbClr>
                </a:outerShdw>
              </a:effectLst>
            </a:endParaRPr>
          </a:p>
        </p:txBody>
      </p:sp>
      <p:graphicFrame>
        <p:nvGraphicFramePr>
          <p:cNvPr id="3074" name="Object 5"/>
          <p:cNvGraphicFramePr>
            <a:graphicFrameLocks noGrp="1" noChangeAspect="1"/>
          </p:cNvGraphicFramePr>
          <p:nvPr>
            <p:ph sz="half" idx="1"/>
            <p:extLst>
              <p:ext uri="{D42A27DB-BD31-4B8C-83A1-F6EECF244321}">
                <p14:modId xmlns:p14="http://schemas.microsoft.com/office/powerpoint/2010/main" val="3550758832"/>
              </p:ext>
            </p:extLst>
          </p:nvPr>
        </p:nvGraphicFramePr>
        <p:xfrm>
          <a:off x="4499992" y="1844824"/>
          <a:ext cx="2478087" cy="1944688"/>
        </p:xfrm>
        <a:graphic>
          <a:graphicData uri="http://schemas.openxmlformats.org/presentationml/2006/ole">
            <mc:AlternateContent xmlns:mc="http://schemas.openxmlformats.org/markup-compatibility/2006">
              <mc:Choice xmlns:v="urn:schemas-microsoft-com:vml" Requires="v">
                <p:oleObj name="Clip" r:id="rId3" imgW="1485714" imgH="1009524" progId="MS_ClipArt_Gallery.2">
                  <p:embed/>
                </p:oleObj>
              </mc:Choice>
              <mc:Fallback>
                <p:oleObj name="Clip" r:id="rId3" imgW="1485714" imgH="1009524" progId="MS_ClipArt_Gallery.2">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r="4320"/>
                      <a:stretch>
                        <a:fillRect/>
                      </a:stretch>
                    </p:blipFill>
                    <p:spPr bwMode="auto">
                      <a:xfrm>
                        <a:off x="4499992" y="1844824"/>
                        <a:ext cx="2478087" cy="1944688"/>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075" name="Object 3"/>
          <p:cNvGraphicFramePr>
            <a:graphicFrameLocks noChangeAspect="1"/>
          </p:cNvGraphicFramePr>
          <p:nvPr>
            <p:extLst>
              <p:ext uri="{D42A27DB-BD31-4B8C-83A1-F6EECF244321}">
                <p14:modId xmlns:p14="http://schemas.microsoft.com/office/powerpoint/2010/main" val="3702628680"/>
              </p:ext>
            </p:extLst>
          </p:nvPr>
        </p:nvGraphicFramePr>
        <p:xfrm>
          <a:off x="2123728" y="1844824"/>
          <a:ext cx="1943100" cy="1960563"/>
        </p:xfrm>
        <a:graphic>
          <a:graphicData uri="http://schemas.openxmlformats.org/presentationml/2006/ole">
            <mc:AlternateContent xmlns:mc="http://schemas.openxmlformats.org/markup-compatibility/2006">
              <mc:Choice xmlns:v="urn:schemas-microsoft-com:vml" Requires="v">
                <p:oleObj name="Clip" r:id="rId5" imgW="1409524" imgH="1009524" progId="MS_ClipArt_Gallery.2">
                  <p:embed/>
                </p:oleObj>
              </mc:Choice>
              <mc:Fallback>
                <p:oleObj name="Clip" r:id="rId5" imgW="1409524" imgH="1009524" progId="MS_ClipArt_Gallery.2">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123728" y="1844824"/>
                        <a:ext cx="1943100" cy="1960563"/>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076" name="Object 4"/>
          <p:cNvGraphicFramePr>
            <a:graphicFrameLocks noChangeAspect="1"/>
          </p:cNvGraphicFramePr>
          <p:nvPr>
            <p:extLst>
              <p:ext uri="{D42A27DB-BD31-4B8C-83A1-F6EECF244321}">
                <p14:modId xmlns:p14="http://schemas.microsoft.com/office/powerpoint/2010/main" val="2140126065"/>
              </p:ext>
            </p:extLst>
          </p:nvPr>
        </p:nvGraphicFramePr>
        <p:xfrm>
          <a:off x="2123728" y="4005064"/>
          <a:ext cx="1962150" cy="1811338"/>
        </p:xfrm>
        <a:graphic>
          <a:graphicData uri="http://schemas.openxmlformats.org/presentationml/2006/ole">
            <mc:AlternateContent xmlns:mc="http://schemas.openxmlformats.org/markup-compatibility/2006">
              <mc:Choice xmlns:v="urn:schemas-microsoft-com:vml" Requires="v">
                <p:oleObj name="Clip" r:id="rId7" imgW="1009524" imgH="1514286" progId="MS_ClipArt_Gallery.2">
                  <p:embed/>
                </p:oleObj>
              </mc:Choice>
              <mc:Fallback>
                <p:oleObj name="Clip" r:id="rId7" imgW="1009524" imgH="1514286" progId="MS_ClipArt_Gallery.2">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t="12337" r="8522"/>
                      <a:stretch>
                        <a:fillRect/>
                      </a:stretch>
                    </p:blipFill>
                    <p:spPr bwMode="auto">
                      <a:xfrm>
                        <a:off x="2123728" y="4005064"/>
                        <a:ext cx="1962150" cy="1811338"/>
                      </a:xfrm>
                      <a:prstGeom prst="rect">
                        <a:avLst/>
                      </a:prstGeom>
                      <a:noFill/>
                      <a:ln w="9525">
                        <a:solidFill>
                          <a:schemeClr val="tx1"/>
                        </a:solidFill>
                        <a:miter lim="800000"/>
                        <a:headEnd/>
                        <a:tailEnd/>
                      </a:ln>
                      <a:effectLst/>
                    </p:spPr>
                  </p:pic>
                </p:oleObj>
              </mc:Fallback>
            </mc:AlternateContent>
          </a:graphicData>
        </a:graphic>
      </p:graphicFrame>
      <p:graphicFrame>
        <p:nvGraphicFramePr>
          <p:cNvPr id="3077" name="Object 7"/>
          <p:cNvGraphicFramePr>
            <a:graphicFrameLocks noGrp="1" noChangeAspect="1"/>
          </p:cNvGraphicFramePr>
          <p:nvPr>
            <p:ph sz="half" idx="2"/>
            <p:extLst>
              <p:ext uri="{D42A27DB-BD31-4B8C-83A1-F6EECF244321}">
                <p14:modId xmlns:p14="http://schemas.microsoft.com/office/powerpoint/2010/main" val="4076531856"/>
              </p:ext>
            </p:extLst>
          </p:nvPr>
        </p:nvGraphicFramePr>
        <p:xfrm>
          <a:off x="4499992" y="4005064"/>
          <a:ext cx="2448272" cy="1800225"/>
        </p:xfrm>
        <a:graphic>
          <a:graphicData uri="http://schemas.openxmlformats.org/presentationml/2006/ole">
            <mc:AlternateContent xmlns:mc="http://schemas.openxmlformats.org/markup-compatibility/2006">
              <mc:Choice xmlns:v="urn:schemas-microsoft-com:vml" Requires="v">
                <p:oleObj name="Clip" r:id="rId9" imgW="1409524" imgH="1009524" progId="MS_ClipArt_Gallery.2">
                  <p:embed/>
                </p:oleObj>
              </mc:Choice>
              <mc:Fallback>
                <p:oleObj name="Clip" r:id="rId9" imgW="1409524" imgH="1009524" progId="MS_ClipArt_Gallery.2">
                  <p:embed/>
                  <p:pic>
                    <p:nvPicPr>
                      <p:cNvPr id="0" name=""/>
                      <p:cNvPicPr>
                        <a:picLocks noChangeAspect="1" noChangeArrowheads="1"/>
                      </p:cNvPicPr>
                      <p:nvPr/>
                    </p:nvPicPr>
                    <p:blipFill>
                      <a:blip r:embed="rId10">
                        <a:extLst>
                          <a:ext uri="{28A0092B-C50C-407E-A947-70E740481C1C}">
                            <a14:useLocalDpi xmlns:a14="http://schemas.microsoft.com/office/drawing/2010/main" val="0"/>
                          </a:ext>
                        </a:extLst>
                      </a:blip>
                      <a:srcRect l="5009" t="10954"/>
                      <a:stretch>
                        <a:fillRect/>
                      </a:stretch>
                    </p:blipFill>
                    <p:spPr bwMode="auto">
                      <a:xfrm>
                        <a:off x="4499992" y="4005064"/>
                        <a:ext cx="2448272" cy="1800225"/>
                      </a:xfrm>
                      <a:prstGeom prst="rect">
                        <a:avLst/>
                      </a:prstGeom>
                      <a:noFill/>
                      <a:ln w="9525">
                        <a:solidFill>
                          <a:schemeClr val="tx1"/>
                        </a:solidFill>
                        <a:miter lim="800000"/>
                        <a:headEnd/>
                        <a:tailEnd/>
                      </a:ln>
                      <a:effectLst/>
                    </p:spPr>
                  </p:pic>
                </p:oleObj>
              </mc:Fallback>
            </mc:AlternateContent>
          </a:graphicData>
        </a:graphic>
      </p:graphicFrame>
    </p:spTree>
    <p:extLst>
      <p:ext uri="{BB962C8B-B14F-4D97-AF65-F5344CB8AC3E}">
        <p14:creationId xmlns:p14="http://schemas.microsoft.com/office/powerpoint/2010/main" val="392583903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410" name="Slide Number Placeholder 5"/>
          <p:cNvSpPr>
            <a:spLocks noGrp="1"/>
          </p:cNvSpPr>
          <p:nvPr>
            <p:ph type="sldNum" sz="quarter" idx="12"/>
          </p:nvPr>
        </p:nvSpPr>
        <p:spPr>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fld id="{B70C785F-9D1C-49B6-B7F5-2F05102C8B8B}" type="slidenum">
              <a:rPr lang="bg-BG" altLang="bg-BG"/>
              <a:pPr/>
              <a:t>14</a:t>
            </a:fld>
            <a:endParaRPr lang="bg-BG" altLang="bg-BG"/>
          </a:p>
        </p:txBody>
      </p:sp>
      <p:sp>
        <p:nvSpPr>
          <p:cNvPr id="309250" name="Rectangle 2"/>
          <p:cNvSpPr>
            <a:spLocks noGrp="1" noChangeArrowheads="1"/>
          </p:cNvSpPr>
          <p:nvPr>
            <p:ph type="title"/>
          </p:nvPr>
        </p:nvSpPr>
        <p:spPr>
          <a:noFill/>
          <a:ln>
            <a:noFill/>
          </a:ln>
          <a:effectLst/>
          <a:extLst>
            <a:ext uri="{909E8E84-426E-40DD-AFC4-6F175D3DCCD1}">
              <a14:hiddenFill xmlns:a14="http://schemas.microsoft.com/office/drawing/2010/main">
                <a:solidFill>
                  <a:srgbClr val="7AA1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p>
            <a:r>
              <a:rPr lang="en-US" dirty="0">
                <a:effectLst>
                  <a:outerShdw blurRad="38100" dist="38100" dir="2700000" algn="tl">
                    <a:srgbClr val="000000">
                      <a:alpha val="43137"/>
                    </a:srgbClr>
                  </a:outerShdw>
                </a:effectLst>
              </a:rPr>
              <a:t>D - Drugs and Fluids</a:t>
            </a:r>
          </a:p>
        </p:txBody>
      </p:sp>
      <p:sp>
        <p:nvSpPr>
          <p:cNvPr id="17412" name="Rectangle 3"/>
          <p:cNvSpPr>
            <a:spLocks noGrp="1" noChangeArrowheads="1"/>
          </p:cNvSpPr>
          <p:nvPr>
            <p:ph type="body" idx="1"/>
          </p:nvPr>
        </p:nvSpPr>
        <p:spPr>
          <a:xfrm>
            <a:off x="611560" y="1916832"/>
            <a:ext cx="8075240" cy="4179168"/>
          </a:xfrm>
        </p:spPr>
        <p:txBody>
          <a:bodyPr/>
          <a:lstStyle/>
          <a:p>
            <a:pPr algn="just" eaLnBrk="1" hangingPunct="1"/>
            <a:r>
              <a:rPr lang="bg-BG" altLang="bg-BG" dirty="0"/>
              <a:t>Ендотрахеален - през интубационната тръба</a:t>
            </a:r>
            <a:r>
              <a:rPr lang="en-US" altLang="bg-BG" dirty="0"/>
              <a:t>:</a:t>
            </a:r>
          </a:p>
          <a:p>
            <a:pPr lvl="1" algn="just" eaLnBrk="1" hangingPunct="1">
              <a:buFont typeface="Wingdings" panose="05000000000000000000" pitchFamily="2" charset="2"/>
              <a:buChar char="§"/>
            </a:pPr>
            <a:r>
              <a:rPr lang="en-US" altLang="bg-BG" dirty="0"/>
              <a:t>Adrenaline</a:t>
            </a:r>
            <a:r>
              <a:rPr lang="bg-BG" altLang="bg-BG" dirty="0"/>
              <a:t> – 2-3 пъти </a:t>
            </a:r>
            <a:r>
              <a:rPr lang="en-US" altLang="bg-BG" dirty="0"/>
              <a:t>iv </a:t>
            </a:r>
            <a:r>
              <a:rPr lang="bg-BG" altLang="bg-BG" dirty="0"/>
              <a:t>доза в 10 </a:t>
            </a:r>
            <a:r>
              <a:rPr lang="en-US" altLang="bg-BG" dirty="0"/>
              <a:t>ml</a:t>
            </a:r>
            <a:r>
              <a:rPr lang="bg-BG" altLang="bg-BG" dirty="0"/>
              <a:t>?</a:t>
            </a:r>
            <a:endParaRPr lang="en-US" altLang="bg-BG" dirty="0"/>
          </a:p>
          <a:p>
            <a:pPr lvl="1" algn="just" eaLnBrk="1" hangingPunct="1">
              <a:buFont typeface="Wingdings" panose="05000000000000000000" pitchFamily="2" charset="2"/>
              <a:buChar char="§"/>
            </a:pPr>
            <a:r>
              <a:rPr lang="en-US" altLang="bg-BG" dirty="0"/>
              <a:t>Atropine</a:t>
            </a:r>
            <a:r>
              <a:rPr lang="bg-BG" altLang="bg-BG" dirty="0"/>
              <a:t> </a:t>
            </a:r>
            <a:r>
              <a:rPr lang="en-US" altLang="bg-BG" dirty="0" err="1"/>
              <a:t>sulfatis</a:t>
            </a:r>
            <a:r>
              <a:rPr lang="en-US" altLang="bg-BG" dirty="0"/>
              <a:t> – 2</a:t>
            </a:r>
            <a:r>
              <a:rPr lang="bg-BG" altLang="bg-BG" dirty="0"/>
              <a:t> </a:t>
            </a:r>
            <a:r>
              <a:rPr lang="en-US" altLang="bg-BG" dirty="0"/>
              <a:t>-</a:t>
            </a:r>
            <a:r>
              <a:rPr lang="bg-BG" altLang="bg-BG" dirty="0"/>
              <a:t> </a:t>
            </a:r>
            <a:r>
              <a:rPr lang="en-US" altLang="bg-BG" dirty="0"/>
              <a:t>2.5 </a:t>
            </a:r>
            <a:r>
              <a:rPr lang="bg-BG" altLang="bg-BG" dirty="0"/>
              <a:t>пъти </a:t>
            </a:r>
            <a:r>
              <a:rPr lang="en-US" altLang="bg-BG" dirty="0"/>
              <a:t>iv</a:t>
            </a:r>
            <a:r>
              <a:rPr lang="bg-BG" altLang="bg-BG" dirty="0"/>
              <a:t> доза</a:t>
            </a:r>
            <a:endParaRPr lang="en-US" altLang="bg-BG" dirty="0"/>
          </a:p>
          <a:p>
            <a:pPr lvl="1" algn="just" eaLnBrk="1" hangingPunct="1">
              <a:buFont typeface="Wingdings" panose="05000000000000000000" pitchFamily="2" charset="2"/>
              <a:buChar char="§"/>
            </a:pPr>
            <a:r>
              <a:rPr lang="en-US" altLang="bg-BG" dirty="0"/>
              <a:t>Lidocaine</a:t>
            </a:r>
          </a:p>
          <a:p>
            <a:pPr lvl="1" algn="just" eaLnBrk="1" hangingPunct="1">
              <a:buFont typeface="Wingdings" panose="05000000000000000000" pitchFamily="2" charset="2"/>
              <a:buChar char="§"/>
            </a:pPr>
            <a:r>
              <a:rPr lang="en-US" altLang="bg-BG" dirty="0" err="1"/>
              <a:t>Naloxon</a:t>
            </a:r>
            <a:endParaRPr lang="en-US" altLang="bg-BG" dirty="0"/>
          </a:p>
          <a:p>
            <a:pPr lvl="1" algn="just" eaLnBrk="1" hangingPunct="1">
              <a:buFont typeface="Wingdings" panose="05000000000000000000" pitchFamily="2" charset="2"/>
              <a:buChar char="§"/>
            </a:pPr>
            <a:r>
              <a:rPr lang="en-US" altLang="bg-BG" dirty="0"/>
              <a:t>Vasopressin </a:t>
            </a:r>
            <a:r>
              <a:rPr lang="bg-BG" altLang="bg-BG" dirty="0"/>
              <a:t>разредени в 10 </a:t>
            </a:r>
            <a:r>
              <a:rPr lang="en-US" altLang="bg-BG" dirty="0"/>
              <a:t>ml </a:t>
            </a:r>
            <a:r>
              <a:rPr lang="en-US" altLang="bg-BG" dirty="0" err="1"/>
              <a:t>NaCl</a:t>
            </a:r>
            <a:r>
              <a:rPr lang="en-US" altLang="bg-BG" dirty="0"/>
              <a:t> 0.9%</a:t>
            </a:r>
            <a:endParaRPr lang="bg-BG" altLang="bg-BG" dirty="0"/>
          </a:p>
        </p:txBody>
      </p:sp>
    </p:spTree>
    <p:extLst>
      <p:ext uri="{BB962C8B-B14F-4D97-AF65-F5344CB8AC3E}">
        <p14:creationId xmlns:p14="http://schemas.microsoft.com/office/powerpoint/2010/main" val="25054991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9458" name="Slide Number Placeholder 5"/>
          <p:cNvSpPr>
            <a:spLocks noGrp="1"/>
          </p:cNvSpPr>
          <p:nvPr>
            <p:ph type="sldNum" sz="quarter" idx="12"/>
          </p:nvPr>
        </p:nvSpPr>
        <p:spPr>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fld id="{ED225BB3-42B3-4B31-97A6-35FA142C66FF}" type="slidenum">
              <a:rPr lang="bg-BG" altLang="bg-BG"/>
              <a:pPr/>
              <a:t>15</a:t>
            </a:fld>
            <a:endParaRPr lang="bg-BG" altLang="bg-BG"/>
          </a:p>
        </p:txBody>
      </p:sp>
      <p:sp>
        <p:nvSpPr>
          <p:cNvPr id="312322" name="Rectangle 2"/>
          <p:cNvSpPr>
            <a:spLocks noGrp="1" noChangeArrowheads="1"/>
          </p:cNvSpPr>
          <p:nvPr>
            <p:ph type="title"/>
          </p:nvPr>
        </p:nvSpPr>
        <p:spPr>
          <a:noFill/>
          <a:ln>
            <a:noFill/>
          </a:ln>
          <a:effectLst/>
          <a:extLst>
            <a:ext uri="{909E8E84-426E-40DD-AFC4-6F175D3DCCD1}">
              <a14:hiddenFill xmlns:a14="http://schemas.microsoft.com/office/drawing/2010/main">
                <a:solidFill>
                  <a:srgbClr val="7AA1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p>
            <a:r>
              <a:rPr lang="bg-BG" dirty="0">
                <a:effectLst>
                  <a:outerShdw blurRad="38100" dist="38100" dir="2700000" algn="tl">
                    <a:srgbClr val="000000">
                      <a:alpha val="43137"/>
                    </a:srgbClr>
                  </a:outerShdw>
                </a:effectLst>
              </a:rPr>
              <a:t>Инфузионно лечение</a:t>
            </a:r>
            <a:endParaRPr lang="en-GB" dirty="0">
              <a:effectLst>
                <a:outerShdw blurRad="38100" dist="38100" dir="2700000" algn="tl">
                  <a:srgbClr val="000000">
                    <a:alpha val="43137"/>
                  </a:srgbClr>
                </a:outerShdw>
              </a:effectLst>
            </a:endParaRPr>
          </a:p>
        </p:txBody>
      </p:sp>
      <p:sp>
        <p:nvSpPr>
          <p:cNvPr id="19460" name="Rectangle 3"/>
          <p:cNvSpPr>
            <a:spLocks noGrp="1" noChangeArrowheads="1"/>
          </p:cNvSpPr>
          <p:nvPr>
            <p:ph type="body" idx="1"/>
          </p:nvPr>
        </p:nvSpPr>
        <p:spPr>
          <a:xfrm>
            <a:off x="611560" y="1916831"/>
            <a:ext cx="8075240" cy="4207743"/>
          </a:xfrm>
        </p:spPr>
        <p:txBody>
          <a:bodyPr/>
          <a:lstStyle/>
          <a:p>
            <a:pPr algn="just" eaLnBrk="1" hangingPunct="1"/>
            <a:r>
              <a:rPr lang="bg-BG" altLang="bg-BG" dirty="0"/>
              <a:t>Използват се разтвори на:</a:t>
            </a:r>
            <a:endParaRPr lang="bg-BG" altLang="bg-BG" sz="2800" dirty="0"/>
          </a:p>
          <a:p>
            <a:pPr lvl="1" algn="just" eaLnBrk="1" hangingPunct="1">
              <a:buFont typeface="Wingdings" panose="05000000000000000000" pitchFamily="2" charset="2"/>
              <a:buChar char="§"/>
            </a:pPr>
            <a:r>
              <a:rPr lang="en-US" altLang="bg-BG" dirty="0" err="1"/>
              <a:t>NaCl</a:t>
            </a:r>
            <a:r>
              <a:rPr lang="en-US" altLang="bg-BG" dirty="0"/>
              <a:t> 0.9%</a:t>
            </a:r>
            <a:endParaRPr lang="bg-BG" altLang="bg-BG" dirty="0"/>
          </a:p>
          <a:p>
            <a:pPr lvl="1" algn="just" eaLnBrk="1" hangingPunct="1">
              <a:buFont typeface="Wingdings" panose="05000000000000000000" pitchFamily="2" charset="2"/>
              <a:buChar char="§"/>
            </a:pPr>
            <a:r>
              <a:rPr lang="en-US" altLang="bg-BG" dirty="0"/>
              <a:t>Ringer </a:t>
            </a:r>
            <a:r>
              <a:rPr lang="bg-BG" altLang="bg-BG" dirty="0"/>
              <a:t>или </a:t>
            </a:r>
            <a:r>
              <a:rPr lang="en-US" altLang="bg-BG" dirty="0"/>
              <a:t>Ringer-lactate (</a:t>
            </a:r>
            <a:r>
              <a:rPr lang="en-JM" altLang="bg-BG" dirty="0"/>
              <a:t>Hartmann)</a:t>
            </a:r>
            <a:endParaRPr lang="bg-BG" altLang="bg-BG" dirty="0"/>
          </a:p>
          <a:p>
            <a:pPr lvl="1" algn="just" eaLnBrk="1" hangingPunct="1">
              <a:buFont typeface="Wingdings" panose="05000000000000000000" pitchFamily="2" charset="2"/>
              <a:buChar char="§"/>
            </a:pPr>
            <a:r>
              <a:rPr lang="bg-BG" altLang="bg-BG" dirty="0">
                <a:solidFill>
                  <a:srgbClr val="FFFF00"/>
                </a:solidFill>
              </a:rPr>
              <a:t>Разтвор на </a:t>
            </a:r>
            <a:r>
              <a:rPr lang="en-US" altLang="bg-BG" dirty="0">
                <a:solidFill>
                  <a:srgbClr val="FFFF00"/>
                </a:solidFill>
              </a:rPr>
              <a:t>Glucose </a:t>
            </a:r>
            <a:r>
              <a:rPr lang="bg-BG" altLang="bg-BG" dirty="0">
                <a:solidFill>
                  <a:srgbClr val="FFFF00"/>
                </a:solidFill>
              </a:rPr>
              <a:t>е забранен!</a:t>
            </a:r>
            <a:endParaRPr lang="en-US" altLang="bg-BG" dirty="0">
              <a:solidFill>
                <a:srgbClr val="FFFF00"/>
              </a:solidFill>
            </a:endParaRPr>
          </a:p>
          <a:p>
            <a:pPr algn="just" eaLnBrk="1" hangingPunct="1"/>
            <a:r>
              <a:rPr lang="bg-BG" altLang="bg-BG" dirty="0"/>
              <a:t>Обемното натоварване и приложение на колоидни разтвори са показани само при хиповолемия  и при масивна кръвозагуба.</a:t>
            </a:r>
            <a:endParaRPr lang="en-GB" altLang="bg-BG" dirty="0"/>
          </a:p>
        </p:txBody>
      </p:sp>
    </p:spTree>
    <p:extLst>
      <p:ext uri="{BB962C8B-B14F-4D97-AF65-F5344CB8AC3E}">
        <p14:creationId xmlns:p14="http://schemas.microsoft.com/office/powerpoint/2010/main" val="71927365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482" name="Slide Number Placeholder 5"/>
          <p:cNvSpPr>
            <a:spLocks noGrp="1"/>
          </p:cNvSpPr>
          <p:nvPr>
            <p:ph type="sldNum" sz="quarter" idx="12"/>
          </p:nvPr>
        </p:nvSpPr>
        <p:spPr>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fld id="{96F42D4B-91B6-413C-9278-F3612BD02752}" type="slidenum">
              <a:rPr lang="bg-BG" altLang="bg-BG"/>
              <a:pPr/>
              <a:t>16</a:t>
            </a:fld>
            <a:endParaRPr lang="bg-BG" altLang="bg-BG"/>
          </a:p>
        </p:txBody>
      </p:sp>
      <p:sp>
        <p:nvSpPr>
          <p:cNvPr id="313346" name="Rectangle 2"/>
          <p:cNvSpPr>
            <a:spLocks noGrp="1" noChangeArrowheads="1"/>
          </p:cNvSpPr>
          <p:nvPr>
            <p:ph type="title"/>
          </p:nvPr>
        </p:nvSpPr>
        <p:spPr>
          <a:noFill/>
          <a:ln>
            <a:noFill/>
          </a:ln>
          <a:effectLst/>
          <a:extLst>
            <a:ext uri="{909E8E84-426E-40DD-AFC4-6F175D3DCCD1}">
              <a14:hiddenFill xmlns:a14="http://schemas.microsoft.com/office/drawing/2010/main">
                <a:solidFill>
                  <a:srgbClr val="7AA1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p>
            <a:r>
              <a:rPr lang="bg-BG" dirty="0">
                <a:effectLst>
                  <a:outerShdw blurRad="38100" dist="38100" dir="2700000" algn="tl">
                    <a:srgbClr val="000000">
                      <a:alpha val="43137"/>
                    </a:srgbClr>
                  </a:outerShdw>
                </a:effectLst>
              </a:rPr>
              <a:t>Е - </a:t>
            </a:r>
            <a:r>
              <a:rPr lang="en-US" dirty="0">
                <a:effectLst>
                  <a:outerShdw blurRad="38100" dist="38100" dir="2700000" algn="tl">
                    <a:srgbClr val="000000">
                      <a:alpha val="43137"/>
                    </a:srgbClr>
                  </a:outerShdw>
                </a:effectLst>
              </a:rPr>
              <a:t>EКГ </a:t>
            </a:r>
            <a:r>
              <a:rPr lang="bg-BG" dirty="0">
                <a:effectLst>
                  <a:outerShdw blurRad="38100" dist="38100" dir="2700000" algn="tl">
                    <a:srgbClr val="000000">
                      <a:alpha val="43137"/>
                    </a:srgbClr>
                  </a:outerShdw>
                </a:effectLst>
              </a:rPr>
              <a:t>мониторинг</a:t>
            </a:r>
            <a:endParaRPr lang="en-GB" dirty="0">
              <a:effectLst>
                <a:outerShdw blurRad="38100" dist="38100" dir="2700000" algn="tl">
                  <a:srgbClr val="000000">
                    <a:alpha val="43137"/>
                  </a:srgbClr>
                </a:outerShdw>
              </a:effectLst>
            </a:endParaRPr>
          </a:p>
        </p:txBody>
      </p:sp>
      <p:sp>
        <p:nvSpPr>
          <p:cNvPr id="20484" name="Rectangle 3"/>
          <p:cNvSpPr>
            <a:spLocks noGrp="1" noChangeArrowheads="1"/>
          </p:cNvSpPr>
          <p:nvPr>
            <p:ph type="body" idx="1"/>
          </p:nvPr>
        </p:nvSpPr>
        <p:spPr>
          <a:xfrm>
            <a:off x="611560" y="1916832"/>
            <a:ext cx="8075240" cy="4179168"/>
          </a:xfrm>
        </p:spPr>
        <p:txBody>
          <a:bodyPr/>
          <a:lstStyle/>
          <a:p>
            <a:pPr eaLnBrk="1" hangingPunct="1"/>
            <a:r>
              <a:rPr lang="bg-BG" altLang="bg-BG" dirty="0"/>
              <a:t>Неподлежащи на дефибрилация:</a:t>
            </a:r>
          </a:p>
          <a:p>
            <a:pPr lvl="1" eaLnBrk="1" hangingPunct="1">
              <a:buFont typeface="Wingdings" panose="05000000000000000000" pitchFamily="2" charset="2"/>
              <a:buChar char="§"/>
            </a:pPr>
            <a:r>
              <a:rPr lang="bg-BG" altLang="bg-BG" dirty="0"/>
              <a:t>Асистолия  (А)</a:t>
            </a:r>
          </a:p>
          <a:p>
            <a:pPr lvl="1" eaLnBrk="1" hangingPunct="1">
              <a:buFont typeface="Wingdings" panose="05000000000000000000" pitchFamily="2" charset="2"/>
              <a:buChar char="§"/>
            </a:pPr>
            <a:r>
              <a:rPr lang="bg-BG" altLang="bg-BG" dirty="0"/>
              <a:t>Безпулсова електрическа активност (РЕА)</a:t>
            </a:r>
            <a:endParaRPr lang="en-GB" altLang="bg-BG" dirty="0"/>
          </a:p>
          <a:p>
            <a:pPr eaLnBrk="1" hangingPunct="1"/>
            <a:r>
              <a:rPr lang="bg-BG" altLang="bg-BG" dirty="0"/>
              <a:t>Подлежащи на дефибрилация:</a:t>
            </a:r>
          </a:p>
          <a:p>
            <a:pPr lvl="1" eaLnBrk="1" hangingPunct="1">
              <a:buFont typeface="Wingdings" panose="05000000000000000000" pitchFamily="2" charset="2"/>
              <a:buChar char="§"/>
            </a:pPr>
            <a:r>
              <a:rPr lang="bg-BG" altLang="bg-BG" dirty="0"/>
              <a:t>Камерно мъждене </a:t>
            </a:r>
            <a:r>
              <a:rPr lang="en-US" altLang="bg-BG" dirty="0"/>
              <a:t>(VF)</a:t>
            </a:r>
            <a:endParaRPr lang="bg-BG" altLang="bg-BG" dirty="0"/>
          </a:p>
          <a:p>
            <a:pPr lvl="1" eaLnBrk="1" hangingPunct="1">
              <a:buFont typeface="Wingdings" panose="05000000000000000000" pitchFamily="2" charset="2"/>
              <a:buChar char="§"/>
            </a:pPr>
            <a:r>
              <a:rPr lang="bg-BG" altLang="bg-BG" dirty="0"/>
              <a:t>Безпулсова камерна тахикардия</a:t>
            </a:r>
            <a:r>
              <a:rPr lang="en-US" altLang="bg-BG" dirty="0"/>
              <a:t> (VT)</a:t>
            </a:r>
            <a:endParaRPr lang="bg-BG" altLang="bg-BG" dirty="0"/>
          </a:p>
        </p:txBody>
      </p:sp>
    </p:spTree>
    <p:extLst>
      <p:ext uri="{BB962C8B-B14F-4D97-AF65-F5344CB8AC3E}">
        <p14:creationId xmlns:p14="http://schemas.microsoft.com/office/powerpoint/2010/main" val="324390784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Number Placeholder 5"/>
          <p:cNvSpPr>
            <a:spLocks noGrp="1"/>
          </p:cNvSpPr>
          <p:nvPr>
            <p:ph type="sldNum" sz="quarter" idx="12"/>
          </p:nvPr>
        </p:nvSpPr>
        <p:spPr>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fld id="{5CE7E81F-5358-4FDE-A584-3E14EAF42D99}" type="slidenum">
              <a:rPr lang="bg-BG" altLang="bg-BG"/>
              <a:pPr/>
              <a:t>17</a:t>
            </a:fld>
            <a:endParaRPr lang="bg-BG" altLang="bg-BG"/>
          </a:p>
        </p:txBody>
      </p:sp>
      <p:sp>
        <p:nvSpPr>
          <p:cNvPr id="484354" name="Rectangle 2"/>
          <p:cNvSpPr>
            <a:spLocks noGrp="1" noChangeArrowheads="1"/>
          </p:cNvSpPr>
          <p:nvPr>
            <p:ph type="title"/>
          </p:nvPr>
        </p:nvSpPr>
        <p:spPr>
          <a:noFill/>
          <a:ln>
            <a:noFill/>
          </a:ln>
          <a:effectLst/>
          <a:extLst>
            <a:ext uri="{909E8E84-426E-40DD-AFC4-6F175D3DCCD1}">
              <a14:hiddenFill xmlns:a14="http://schemas.microsoft.com/office/drawing/2010/main">
                <a:solidFill>
                  <a:srgbClr val="7AA1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p>
            <a:r>
              <a:rPr lang="bg-BG" dirty="0">
                <a:effectLst>
                  <a:outerShdw blurRad="38100" dist="38100" dir="2700000" algn="tl">
                    <a:srgbClr val="000000">
                      <a:alpha val="43137"/>
                    </a:srgbClr>
                  </a:outerShdw>
                </a:effectLst>
              </a:rPr>
              <a:t>Камерно мъждене и безпулсова камерна тахикардия</a:t>
            </a:r>
            <a:endParaRPr lang="en-GB" dirty="0">
              <a:effectLst>
                <a:outerShdw blurRad="38100" dist="38100" dir="2700000" algn="tl">
                  <a:srgbClr val="000000">
                    <a:alpha val="43137"/>
                  </a:srgbClr>
                </a:outerShdw>
              </a:effectLst>
            </a:endParaRPr>
          </a:p>
        </p:txBody>
      </p:sp>
      <p:sp>
        <p:nvSpPr>
          <p:cNvPr id="21508" name="Rectangle 3"/>
          <p:cNvSpPr>
            <a:spLocks noGrp="1" noChangeArrowheads="1"/>
          </p:cNvSpPr>
          <p:nvPr>
            <p:ph type="body" idx="1"/>
          </p:nvPr>
        </p:nvSpPr>
        <p:spPr>
          <a:xfrm>
            <a:off x="611560" y="1988840"/>
            <a:ext cx="8075240" cy="4137323"/>
          </a:xfrm>
          <a:noFill/>
        </p:spPr>
        <p:txBody>
          <a:bodyPr/>
          <a:lstStyle/>
          <a:p>
            <a:pPr eaLnBrk="1" hangingPunct="1"/>
            <a:r>
              <a:rPr lang="bg-BG" altLang="bg-BG" dirty="0"/>
              <a:t>Това е най-честата причина за клинична смърт.</a:t>
            </a:r>
          </a:p>
          <a:p>
            <a:pPr algn="just" eaLnBrk="1" hangingPunct="1"/>
            <a:r>
              <a:rPr lang="bg-BG" altLang="bg-BG" dirty="0"/>
              <a:t>Камерното мъждене може да бъде предшествано от </a:t>
            </a:r>
            <a:r>
              <a:rPr lang="en-US" altLang="bg-BG" dirty="0"/>
              <a:t> </a:t>
            </a:r>
            <a:r>
              <a:rPr lang="bg-BG" altLang="bg-BG" dirty="0"/>
              <a:t>камерна екстрасистолия (</a:t>
            </a:r>
            <a:r>
              <a:rPr lang="en-US" altLang="bg-BG" dirty="0"/>
              <a:t>VE)</a:t>
            </a:r>
            <a:r>
              <a:rPr lang="bg-BG" altLang="bg-BG" dirty="0"/>
              <a:t>, камерна тахикардия (</a:t>
            </a:r>
            <a:r>
              <a:rPr lang="en-US" altLang="bg-BG" dirty="0"/>
              <a:t>VT</a:t>
            </a:r>
            <a:r>
              <a:rPr lang="bg-BG" altLang="bg-BG" dirty="0"/>
              <a:t>)</a:t>
            </a:r>
            <a:r>
              <a:rPr lang="en-US" altLang="bg-BG" dirty="0"/>
              <a:t> </a:t>
            </a:r>
            <a:r>
              <a:rPr lang="bg-BG" altLang="bg-BG" dirty="0"/>
              <a:t>или надкамерна тахикардия </a:t>
            </a:r>
            <a:r>
              <a:rPr lang="en-US" altLang="bg-BG" dirty="0"/>
              <a:t>SVT</a:t>
            </a:r>
            <a:r>
              <a:rPr lang="bg-BG" altLang="bg-BG" dirty="0"/>
              <a:t>.</a:t>
            </a:r>
            <a:endParaRPr lang="en-GB" altLang="bg-BG" dirty="0"/>
          </a:p>
        </p:txBody>
      </p:sp>
    </p:spTree>
    <p:extLst>
      <p:ext uri="{BB962C8B-B14F-4D97-AF65-F5344CB8AC3E}">
        <p14:creationId xmlns:p14="http://schemas.microsoft.com/office/powerpoint/2010/main" val="270798892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Number Placeholder 7"/>
          <p:cNvSpPr>
            <a:spLocks noGrp="1"/>
          </p:cNvSpPr>
          <p:nvPr>
            <p:ph type="sldNum" sz="quarter" idx="12"/>
          </p:nvPr>
        </p:nvSpPr>
        <p:spPr>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fld id="{DE804A12-D50C-407E-B45F-96298E4E27F3}" type="slidenum">
              <a:rPr lang="bg-BG" altLang="bg-BG"/>
              <a:pPr/>
              <a:t>18</a:t>
            </a:fld>
            <a:endParaRPr lang="bg-BG" altLang="bg-BG"/>
          </a:p>
        </p:txBody>
      </p:sp>
      <p:sp>
        <p:nvSpPr>
          <p:cNvPr id="485378" name="Rectangle 2"/>
          <p:cNvSpPr>
            <a:spLocks noGrp="1" noChangeArrowheads="1"/>
          </p:cNvSpPr>
          <p:nvPr>
            <p:ph type="title"/>
          </p:nvPr>
        </p:nvSpPr>
        <p:spPr>
          <a:noFill/>
          <a:ln>
            <a:noFill/>
          </a:ln>
          <a:effectLst/>
          <a:extLst>
            <a:ext uri="{909E8E84-426E-40DD-AFC4-6F175D3DCCD1}">
              <a14:hiddenFill xmlns:a14="http://schemas.microsoft.com/office/drawing/2010/main">
                <a:solidFill>
                  <a:srgbClr val="7AA1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p>
            <a:r>
              <a:rPr lang="ru-RU" dirty="0">
                <a:effectLst>
                  <a:outerShdw blurRad="38100" dist="38100" dir="2700000" algn="tl">
                    <a:srgbClr val="000000">
                      <a:alpha val="43137"/>
                    </a:srgbClr>
                  </a:outerShdw>
                </a:effectLst>
              </a:rPr>
              <a:t>Камерно мъждене и безпулсова камерна тахикардия</a:t>
            </a:r>
            <a:endParaRPr lang="en-GB" dirty="0">
              <a:effectLst>
                <a:outerShdw blurRad="38100" dist="38100" dir="2700000" algn="tl">
                  <a:srgbClr val="000000">
                    <a:alpha val="43137"/>
                  </a:srgbClr>
                </a:outerShdw>
              </a:effectLst>
            </a:endParaRPr>
          </a:p>
        </p:txBody>
      </p:sp>
      <p:sp>
        <p:nvSpPr>
          <p:cNvPr id="22532" name="Rectangle 6"/>
          <p:cNvSpPr>
            <a:spLocks noGrp="1" noChangeArrowheads="1"/>
          </p:cNvSpPr>
          <p:nvPr>
            <p:ph type="body" sz="half" idx="1"/>
          </p:nvPr>
        </p:nvSpPr>
        <p:spPr>
          <a:xfrm>
            <a:off x="27889" y="1844674"/>
            <a:ext cx="4330700" cy="936625"/>
          </a:xfrm>
          <a:noFill/>
        </p:spPr>
        <p:txBody>
          <a:bodyPr/>
          <a:lstStyle/>
          <a:p>
            <a:pPr algn="r" eaLnBrk="1" hangingPunct="1">
              <a:buFont typeface="Wingdings" pitchFamily="2" charset="2"/>
              <a:buNone/>
            </a:pPr>
            <a:r>
              <a:rPr lang="bg-BG" altLang="bg-BG" dirty="0"/>
              <a:t>Камерна</a:t>
            </a:r>
            <a:endParaRPr lang="en-US" altLang="bg-BG" dirty="0"/>
          </a:p>
          <a:p>
            <a:pPr algn="r" eaLnBrk="1" hangingPunct="1">
              <a:buFont typeface="Wingdings" pitchFamily="2" charset="2"/>
              <a:buNone/>
            </a:pPr>
            <a:r>
              <a:rPr lang="en-US" altLang="bg-BG" dirty="0"/>
              <a:t>e</a:t>
            </a:r>
            <a:r>
              <a:rPr lang="bg-BG" altLang="bg-BG" dirty="0"/>
              <a:t>кстрасистолия</a:t>
            </a:r>
            <a:endParaRPr lang="en-GB" altLang="bg-BG" dirty="0"/>
          </a:p>
        </p:txBody>
      </p:sp>
      <p:sp>
        <p:nvSpPr>
          <p:cNvPr id="22533" name="Rectangle 7"/>
          <p:cNvSpPr>
            <a:spLocks noChangeArrowheads="1"/>
          </p:cNvSpPr>
          <p:nvPr/>
        </p:nvSpPr>
        <p:spPr bwMode="auto">
          <a:xfrm>
            <a:off x="443981" y="3563670"/>
            <a:ext cx="403225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a:solidFill>
                  <a:schemeClr val="tx1"/>
                </a:solidFill>
                <a:latin typeface="Garamond" pitchFamily="18" charset="0"/>
              </a:defRPr>
            </a:lvl1pPr>
            <a:lvl2pPr marL="742950" indent="-285750" eaLnBrk="0" hangingPunct="0">
              <a:defRPr>
                <a:solidFill>
                  <a:schemeClr val="tx1"/>
                </a:solidFill>
                <a:latin typeface="Garamond" pitchFamily="18" charset="0"/>
              </a:defRPr>
            </a:lvl2pPr>
            <a:lvl3pPr marL="1143000" indent="-228600" eaLnBrk="0" hangingPunct="0">
              <a:defRPr>
                <a:solidFill>
                  <a:schemeClr val="tx1"/>
                </a:solidFill>
                <a:latin typeface="Garamond" pitchFamily="18" charset="0"/>
              </a:defRPr>
            </a:lvl3pPr>
            <a:lvl4pPr marL="1600200" indent="-228600" eaLnBrk="0" hangingPunct="0">
              <a:defRPr>
                <a:solidFill>
                  <a:schemeClr val="tx1"/>
                </a:solidFill>
                <a:latin typeface="Garamond" pitchFamily="18" charset="0"/>
              </a:defRPr>
            </a:lvl4pPr>
            <a:lvl5pPr marL="2057400" indent="-228600" eaLnBrk="0" hangingPunct="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pPr algn="r" eaLnBrk="1" hangingPunct="1">
              <a:spcBef>
                <a:spcPct val="20000"/>
              </a:spcBef>
              <a:buClr>
                <a:srgbClr val="FF3300"/>
              </a:buClr>
              <a:buFont typeface="Wingdings" pitchFamily="2" charset="2"/>
              <a:buNone/>
            </a:pPr>
            <a:r>
              <a:rPr lang="bg-BG" altLang="bg-BG" sz="2400" dirty="0">
                <a:latin typeface="Arial" charset="0"/>
              </a:rPr>
              <a:t>Камерна тахикардия</a:t>
            </a:r>
            <a:endParaRPr lang="en-GB" altLang="bg-BG" sz="2400" dirty="0">
              <a:latin typeface="Arial" charset="0"/>
            </a:endParaRPr>
          </a:p>
        </p:txBody>
      </p:sp>
      <p:sp>
        <p:nvSpPr>
          <p:cNvPr id="22534" name="Rectangle 8"/>
          <p:cNvSpPr>
            <a:spLocks noChangeArrowheads="1"/>
          </p:cNvSpPr>
          <p:nvPr/>
        </p:nvSpPr>
        <p:spPr bwMode="auto">
          <a:xfrm>
            <a:off x="322263" y="5162550"/>
            <a:ext cx="4106862"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a:solidFill>
                  <a:schemeClr val="tx1"/>
                </a:solidFill>
                <a:latin typeface="Garamond" pitchFamily="18" charset="0"/>
              </a:defRPr>
            </a:lvl1pPr>
            <a:lvl2pPr marL="742950" indent="-285750" eaLnBrk="0" hangingPunct="0">
              <a:defRPr>
                <a:solidFill>
                  <a:schemeClr val="tx1"/>
                </a:solidFill>
                <a:latin typeface="Garamond" pitchFamily="18" charset="0"/>
              </a:defRPr>
            </a:lvl2pPr>
            <a:lvl3pPr marL="1143000" indent="-228600" eaLnBrk="0" hangingPunct="0">
              <a:defRPr>
                <a:solidFill>
                  <a:schemeClr val="tx1"/>
                </a:solidFill>
                <a:latin typeface="Garamond" pitchFamily="18" charset="0"/>
              </a:defRPr>
            </a:lvl3pPr>
            <a:lvl4pPr marL="1600200" indent="-228600" eaLnBrk="0" hangingPunct="0">
              <a:defRPr>
                <a:solidFill>
                  <a:schemeClr val="tx1"/>
                </a:solidFill>
                <a:latin typeface="Garamond" pitchFamily="18" charset="0"/>
              </a:defRPr>
            </a:lvl4pPr>
            <a:lvl5pPr marL="2057400" indent="-228600" eaLnBrk="0" hangingPunct="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pPr algn="r" eaLnBrk="1" hangingPunct="1">
              <a:spcBef>
                <a:spcPct val="20000"/>
              </a:spcBef>
              <a:buClr>
                <a:srgbClr val="FF3300"/>
              </a:buClr>
              <a:buFont typeface="Wingdings" pitchFamily="2" charset="2"/>
              <a:buNone/>
            </a:pPr>
            <a:r>
              <a:rPr lang="bg-BG" altLang="bg-BG" sz="2400" dirty="0">
                <a:latin typeface="Arial" charset="0"/>
              </a:rPr>
              <a:t>Камерно мъждене</a:t>
            </a:r>
            <a:endParaRPr lang="en-GB" altLang="bg-BG" sz="2400" dirty="0">
              <a:latin typeface="Arial" charset="0"/>
            </a:endParaRPr>
          </a:p>
        </p:txBody>
      </p:sp>
      <p:pic>
        <p:nvPicPr>
          <p:cNvPr id="22535" name="Picture 2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43438" y="1844675"/>
            <a:ext cx="4105275" cy="936625"/>
          </a:xfrm>
          <a:prstGeom prst="rect">
            <a:avLst/>
          </a:prstGeom>
          <a:noFill/>
          <a:ln w="1905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pic>
      <p:pic>
        <p:nvPicPr>
          <p:cNvPr id="22536" name="Picture 2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4976813"/>
            <a:ext cx="4186238" cy="973137"/>
          </a:xfrm>
          <a:prstGeom prst="rect">
            <a:avLst/>
          </a:prstGeom>
          <a:noFill/>
          <a:ln w="1905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pic>
      <p:pic>
        <p:nvPicPr>
          <p:cNvPr id="22537" name="Picture 2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33913" y="3349625"/>
            <a:ext cx="4114800" cy="942975"/>
          </a:xfrm>
          <a:prstGeom prst="rect">
            <a:avLst/>
          </a:prstGeom>
          <a:noFill/>
          <a:ln w="1905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6857006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099" name="Slide Number Placeholder 5"/>
          <p:cNvSpPr>
            <a:spLocks noGrp="1"/>
          </p:cNvSpPr>
          <p:nvPr>
            <p:ph type="sldNum" sz="quarter" idx="12"/>
          </p:nvPr>
        </p:nvSpPr>
        <p:spPr>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fld id="{D087D260-B004-44C2-B18E-BF19A72D94C5}" type="slidenum">
              <a:rPr lang="bg-BG" altLang="bg-BG"/>
              <a:pPr/>
              <a:t>19</a:t>
            </a:fld>
            <a:endParaRPr lang="bg-BG" altLang="bg-BG"/>
          </a:p>
        </p:txBody>
      </p:sp>
      <p:sp>
        <p:nvSpPr>
          <p:cNvPr id="486402" name="Rectangle 2"/>
          <p:cNvSpPr>
            <a:spLocks noGrp="1" noChangeArrowheads="1"/>
          </p:cNvSpPr>
          <p:nvPr>
            <p:ph type="title"/>
          </p:nvPr>
        </p:nvSpPr>
        <p:spPr>
          <a:noFill/>
          <a:ln>
            <a:noFill/>
          </a:ln>
          <a:effectLst/>
          <a:extLst>
            <a:ext uri="{909E8E84-426E-40DD-AFC4-6F175D3DCCD1}">
              <a14:hiddenFill xmlns:a14="http://schemas.microsoft.com/office/drawing/2010/main">
                <a:solidFill>
                  <a:srgbClr val="7AA1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p>
            <a:r>
              <a:rPr lang="bg-BG" dirty="0">
                <a:effectLst>
                  <a:outerShdw blurRad="38100" dist="38100" dir="2700000" algn="tl">
                    <a:srgbClr val="000000">
                      <a:alpha val="43137"/>
                    </a:srgbClr>
                  </a:outerShdw>
                </a:effectLst>
              </a:rPr>
              <a:t>Прекордиален удар</a:t>
            </a:r>
          </a:p>
        </p:txBody>
      </p:sp>
      <p:graphicFrame>
        <p:nvGraphicFramePr>
          <p:cNvPr id="4098" name="Object 3"/>
          <p:cNvGraphicFramePr>
            <a:graphicFrameLocks noGrp="1" noChangeAspect="1"/>
          </p:cNvGraphicFramePr>
          <p:nvPr>
            <p:ph idx="1"/>
          </p:nvPr>
        </p:nvGraphicFramePr>
        <p:xfrm>
          <a:off x="5000625" y="3786188"/>
          <a:ext cx="3643313" cy="2432050"/>
        </p:xfrm>
        <a:graphic>
          <a:graphicData uri="http://schemas.openxmlformats.org/presentationml/2006/ole">
            <mc:AlternateContent xmlns:mc="http://schemas.openxmlformats.org/markup-compatibility/2006">
              <mc:Choice xmlns:v="urn:schemas-microsoft-com:vml" Requires="v">
                <p:oleObj name="Bitmap Image" r:id="rId3" imgW="4123810" imgH="3296110" progId="Paint.Picture">
                  <p:embed/>
                </p:oleObj>
              </mc:Choice>
              <mc:Fallback>
                <p:oleObj name="Bitmap Image" r:id="rId3" imgW="4123810" imgH="3296110" progId="Paint.Picture">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00625" y="3786188"/>
                        <a:ext cx="3643313" cy="2432050"/>
                      </a:xfrm>
                      <a:prstGeom prst="rect">
                        <a:avLst/>
                      </a:prstGeom>
                      <a:noFill/>
                      <a:ln w="12700" cmpd="sng">
                        <a:solidFill>
                          <a:schemeClr val="tx1"/>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4101" name="Rectangle 4"/>
          <p:cNvSpPr>
            <a:spLocks noChangeArrowheads="1"/>
          </p:cNvSpPr>
          <p:nvPr/>
        </p:nvSpPr>
        <p:spPr bwMode="auto">
          <a:xfrm>
            <a:off x="611559" y="1988840"/>
            <a:ext cx="8281615" cy="11544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a:solidFill>
                  <a:schemeClr val="tx1"/>
                </a:solidFill>
                <a:latin typeface="Garamond" pitchFamily="18" charset="0"/>
              </a:defRPr>
            </a:lvl1pPr>
            <a:lvl2pPr marL="742950" indent="-285750" eaLnBrk="0" hangingPunct="0">
              <a:defRPr>
                <a:solidFill>
                  <a:schemeClr val="tx1"/>
                </a:solidFill>
                <a:latin typeface="Garamond" pitchFamily="18" charset="0"/>
              </a:defRPr>
            </a:lvl2pPr>
            <a:lvl3pPr marL="1143000" indent="-228600" eaLnBrk="0" hangingPunct="0">
              <a:defRPr>
                <a:solidFill>
                  <a:schemeClr val="tx1"/>
                </a:solidFill>
                <a:latin typeface="Garamond" pitchFamily="18" charset="0"/>
              </a:defRPr>
            </a:lvl3pPr>
            <a:lvl4pPr marL="1600200" indent="-228600" eaLnBrk="0" hangingPunct="0">
              <a:defRPr>
                <a:solidFill>
                  <a:schemeClr val="tx1"/>
                </a:solidFill>
                <a:latin typeface="Garamond" pitchFamily="18" charset="0"/>
              </a:defRPr>
            </a:lvl4pPr>
            <a:lvl5pPr marL="2057400" indent="-228600" eaLnBrk="0" hangingPunct="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pPr algn="just" eaLnBrk="1" hangingPunct="1">
              <a:lnSpc>
                <a:spcPct val="90000"/>
              </a:lnSpc>
              <a:spcBef>
                <a:spcPct val="20000"/>
              </a:spcBef>
              <a:buClr>
                <a:schemeClr val="tx1"/>
              </a:buClr>
              <a:buFont typeface="Arial" panose="020B0604020202020204" pitchFamily="34" charset="0"/>
              <a:buChar char="•"/>
            </a:pPr>
            <a:r>
              <a:rPr lang="bg-BG" altLang="bg-BG" sz="2400" dirty="0">
                <a:latin typeface="Arial" charset="0"/>
              </a:rPr>
              <a:t>При доказани </a:t>
            </a:r>
            <a:r>
              <a:rPr lang="en-US" altLang="bg-BG" sz="2400" dirty="0">
                <a:latin typeface="Arial" charset="0"/>
              </a:rPr>
              <a:t>VT/VF</a:t>
            </a:r>
            <a:r>
              <a:rPr lang="bg-BG" altLang="bg-BG" sz="2400" dirty="0">
                <a:latin typeface="Arial" charset="0"/>
              </a:rPr>
              <a:t> може да се опита в първите 10 </a:t>
            </a:r>
            <a:r>
              <a:rPr lang="en-US" altLang="bg-BG" sz="2400" dirty="0">
                <a:latin typeface="Arial" charset="0"/>
              </a:rPr>
              <a:t>s</a:t>
            </a:r>
            <a:r>
              <a:rPr lang="bg-BG" altLang="bg-BG" sz="2400" dirty="0">
                <a:latin typeface="Arial" charset="0"/>
              </a:rPr>
              <a:t>.</a:t>
            </a:r>
          </a:p>
          <a:p>
            <a:pPr algn="just" eaLnBrk="1" hangingPunct="1">
              <a:lnSpc>
                <a:spcPct val="90000"/>
              </a:lnSpc>
              <a:spcBef>
                <a:spcPct val="20000"/>
              </a:spcBef>
              <a:buClr>
                <a:schemeClr val="tx1"/>
              </a:buClr>
              <a:buFont typeface="Arial" panose="020B0604020202020204" pitchFamily="34" charset="0"/>
              <a:buChar char="•"/>
            </a:pPr>
            <a:r>
              <a:rPr lang="bg-BG" altLang="bg-BG" sz="2400" dirty="0">
                <a:latin typeface="Arial" charset="0"/>
              </a:rPr>
              <a:t>При липса на дефибрилатор.</a:t>
            </a:r>
            <a:endParaRPr lang="en-US" altLang="bg-BG" sz="2400" dirty="0">
              <a:latin typeface="Arial" charset="0"/>
            </a:endParaRPr>
          </a:p>
          <a:p>
            <a:pPr algn="just" eaLnBrk="1" hangingPunct="1">
              <a:lnSpc>
                <a:spcPct val="90000"/>
              </a:lnSpc>
              <a:spcBef>
                <a:spcPct val="20000"/>
              </a:spcBef>
              <a:buClr>
                <a:schemeClr val="tx1"/>
              </a:buClr>
              <a:buFont typeface="Arial" panose="020B0604020202020204" pitchFamily="34" charset="0"/>
              <a:buChar char="•"/>
            </a:pPr>
            <a:r>
              <a:rPr lang="bg-BG" altLang="bg-BG" sz="2400" dirty="0">
                <a:latin typeface="Arial" charset="0"/>
              </a:rPr>
              <a:t>Прави се удар със свита ръка в долната част стерналната кост от около 20 </a:t>
            </a:r>
            <a:r>
              <a:rPr lang="en-US" altLang="bg-BG" sz="2400" dirty="0">
                <a:latin typeface="Arial" charset="0"/>
              </a:rPr>
              <a:t>cm</a:t>
            </a:r>
            <a:r>
              <a:rPr lang="bg-BG" altLang="bg-BG" sz="2400" dirty="0">
                <a:latin typeface="Arial" charset="0"/>
              </a:rPr>
              <a:t>.</a:t>
            </a:r>
            <a:endParaRPr lang="en-GB" altLang="bg-BG" sz="2400" dirty="0">
              <a:latin typeface="Arial" charset="0"/>
            </a:endParaRPr>
          </a:p>
        </p:txBody>
      </p:sp>
    </p:spTree>
    <p:extLst>
      <p:ext uri="{BB962C8B-B14F-4D97-AF65-F5344CB8AC3E}">
        <p14:creationId xmlns:p14="http://schemas.microsoft.com/office/powerpoint/2010/main" val="341082633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Number Placeholder 6"/>
          <p:cNvSpPr>
            <a:spLocks noGrp="1"/>
          </p:cNvSpPr>
          <p:nvPr>
            <p:ph type="sldNum" sz="quarter" idx="12"/>
          </p:nvPr>
        </p:nvSpPr>
        <p:spPr>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fld id="{B9FFE2AC-7D85-459F-B8DD-2A4F95BA676D}" type="slidenum">
              <a:rPr lang="bg-BG" altLang="bg-BG"/>
              <a:pPr/>
              <a:t>20</a:t>
            </a:fld>
            <a:endParaRPr lang="bg-BG" altLang="bg-BG"/>
          </a:p>
        </p:txBody>
      </p:sp>
      <p:sp>
        <p:nvSpPr>
          <p:cNvPr id="489474" name="Rectangle 2"/>
          <p:cNvSpPr>
            <a:spLocks noGrp="1" noChangeArrowheads="1"/>
          </p:cNvSpPr>
          <p:nvPr>
            <p:ph type="title"/>
          </p:nvPr>
        </p:nvSpPr>
        <p:spPr>
          <a:noFill/>
          <a:ln>
            <a:noFill/>
          </a:ln>
          <a:effectLst/>
          <a:extLst>
            <a:ext uri="{909E8E84-426E-40DD-AFC4-6F175D3DCCD1}">
              <a14:hiddenFill xmlns:a14="http://schemas.microsoft.com/office/drawing/2010/main">
                <a:solidFill>
                  <a:srgbClr val="7AA1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p>
            <a:r>
              <a:rPr lang="bg-BG" dirty="0">
                <a:effectLst>
                  <a:outerShdw blurRad="38100" dist="38100" dir="2700000" algn="tl">
                    <a:srgbClr val="000000">
                      <a:alpha val="43137"/>
                    </a:srgbClr>
                  </a:outerShdw>
                </a:effectLst>
              </a:rPr>
              <a:t>Външен дефибрилатор</a:t>
            </a:r>
          </a:p>
        </p:txBody>
      </p:sp>
      <p:pic>
        <p:nvPicPr>
          <p:cNvPr id="8196" name="Picture 4" descr="&amp;Rcy;&amp;iecy;&amp;zcy;&amp;ucy;&amp;lcy;&amp;tcy;&amp;acy;&amp;tcy; &amp;scy; &amp;icy;&amp;zcy;&amp;ocy;&amp;bcy;&amp;rcy;&amp;acy;&amp;zhcy;&amp;iecy;&amp;ncy;&amp;icy;&amp;iecy; &amp;zcy;&amp;acy; defibrillato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75656" y="2204864"/>
            <a:ext cx="6192688" cy="36724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6468157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Slide Number Placeholder 6"/>
          <p:cNvSpPr>
            <a:spLocks noGrp="1"/>
          </p:cNvSpPr>
          <p:nvPr>
            <p:ph type="sldNum" sz="quarter" idx="12"/>
          </p:nvPr>
        </p:nvSpPr>
        <p:spPr>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fld id="{68E3B2CA-DF32-41F0-A8B8-AA7624FD75DD}" type="slidenum">
              <a:rPr lang="bg-BG" altLang="bg-BG"/>
              <a:pPr/>
              <a:t>21</a:t>
            </a:fld>
            <a:endParaRPr lang="bg-BG" altLang="bg-BG"/>
          </a:p>
        </p:txBody>
      </p:sp>
      <p:sp>
        <p:nvSpPr>
          <p:cNvPr id="490498" name="Rectangle 2"/>
          <p:cNvSpPr>
            <a:spLocks noGrp="1" noChangeArrowheads="1"/>
          </p:cNvSpPr>
          <p:nvPr>
            <p:ph type="title"/>
          </p:nvPr>
        </p:nvSpPr>
        <p:spPr>
          <a:noFill/>
          <a:ln>
            <a:noFill/>
          </a:ln>
          <a:effectLst/>
          <a:extLst>
            <a:ext uri="{909E8E84-426E-40DD-AFC4-6F175D3DCCD1}">
              <a14:hiddenFill xmlns:a14="http://schemas.microsoft.com/office/drawing/2010/main">
                <a:solidFill>
                  <a:srgbClr val="7AA1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p>
            <a:r>
              <a:rPr lang="bg-BG" dirty="0">
                <a:effectLst>
                  <a:outerShdw blurRad="38100" dist="38100" dir="2700000" algn="tl">
                    <a:srgbClr val="000000">
                      <a:alpha val="43137"/>
                    </a:srgbClr>
                  </a:outerShdw>
                </a:effectLst>
              </a:rPr>
              <a:t>Външна дефибрилация</a:t>
            </a:r>
            <a:endParaRPr lang="en-GB" dirty="0">
              <a:effectLst>
                <a:outerShdw blurRad="38100" dist="38100" dir="2700000" algn="tl">
                  <a:srgbClr val="000000">
                    <a:alpha val="43137"/>
                  </a:srgbClr>
                </a:outerShdw>
              </a:effectLst>
            </a:endParaRPr>
          </a:p>
        </p:txBody>
      </p:sp>
      <p:graphicFrame>
        <p:nvGraphicFramePr>
          <p:cNvPr id="5122" name="Object 3"/>
          <p:cNvGraphicFramePr>
            <a:graphicFrameLocks noGrp="1" noChangeAspect="1"/>
          </p:cNvGraphicFramePr>
          <p:nvPr>
            <p:ph sz="half" idx="2"/>
          </p:nvPr>
        </p:nvGraphicFramePr>
        <p:xfrm>
          <a:off x="4951413" y="2205038"/>
          <a:ext cx="3230562" cy="3240087"/>
        </p:xfrm>
        <a:graphic>
          <a:graphicData uri="http://schemas.openxmlformats.org/presentationml/2006/ole">
            <mc:AlternateContent xmlns:mc="http://schemas.openxmlformats.org/markup-compatibility/2006">
              <mc:Choice xmlns:v="urn:schemas-microsoft-com:vml" Requires="v">
                <p:oleObj name="Bitmap Image" r:id="rId3" imgW="3029373" imgH="3038095" progId="Paint.Picture">
                  <p:embed/>
                </p:oleObj>
              </mc:Choice>
              <mc:Fallback>
                <p:oleObj name="Bitmap Image" r:id="rId3" imgW="3029373" imgH="3038095" progId="Paint.Picture">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51413" y="2205038"/>
                        <a:ext cx="3230562" cy="3240087"/>
                      </a:xfrm>
                      <a:prstGeom prst="rect">
                        <a:avLst/>
                      </a:prstGeom>
                      <a:noFill/>
                      <a:ln w="12700" cmpd="sng">
                        <a:solidFill>
                          <a:schemeClr val="tx1"/>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pic>
        <p:nvPicPr>
          <p:cNvPr id="5125" name="Picture 4"/>
          <p:cNvPicPr>
            <a:picLocks noGrp="1" noChangeAspect="1" noChangeArrowheads="1"/>
          </p:cNvPicPr>
          <p:nvPr>
            <p:ph sz="half" idx="1"/>
          </p:nvPr>
        </p:nvPicPr>
        <p:blipFill>
          <a:blip r:embed="rId5">
            <a:extLst>
              <a:ext uri="{28A0092B-C50C-407E-A947-70E740481C1C}">
                <a14:useLocalDpi xmlns:a14="http://schemas.microsoft.com/office/drawing/2010/main" val="0"/>
              </a:ext>
            </a:extLst>
          </a:blip>
          <a:srcRect/>
          <a:stretch>
            <a:fillRect/>
          </a:stretch>
        </p:blipFill>
        <p:spPr>
          <a:xfrm>
            <a:off x="604838" y="1844675"/>
            <a:ext cx="4038600" cy="2355850"/>
          </a:xfrm>
          <a:ln w="19050">
            <a:solidFill>
              <a:schemeClr val="tx1"/>
            </a:solidFill>
            <a:miter lim="800000"/>
            <a:headEnd/>
            <a:tailEnd/>
          </a:ln>
        </p:spPr>
      </p:pic>
    </p:spTree>
    <p:extLst>
      <p:ext uri="{BB962C8B-B14F-4D97-AF65-F5344CB8AC3E}">
        <p14:creationId xmlns:p14="http://schemas.microsoft.com/office/powerpoint/2010/main" val="376376359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Number Placeholder 5"/>
          <p:cNvSpPr>
            <a:spLocks noGrp="1"/>
          </p:cNvSpPr>
          <p:nvPr>
            <p:ph type="sldNum" sz="quarter" idx="12"/>
          </p:nvPr>
        </p:nvSpPr>
        <p:spPr>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fld id="{9CCEE107-8250-4078-8E3D-E814CEFF72A2}" type="slidenum">
              <a:rPr lang="bg-BG" altLang="bg-BG"/>
              <a:pPr/>
              <a:t>22</a:t>
            </a:fld>
            <a:endParaRPr lang="bg-BG" altLang="bg-BG"/>
          </a:p>
        </p:txBody>
      </p:sp>
      <p:sp>
        <p:nvSpPr>
          <p:cNvPr id="492546" name="Rectangle 2"/>
          <p:cNvSpPr>
            <a:spLocks noGrp="1" noChangeArrowheads="1"/>
          </p:cNvSpPr>
          <p:nvPr>
            <p:ph type="title"/>
          </p:nvPr>
        </p:nvSpPr>
        <p:spPr>
          <a:noFill/>
          <a:ln>
            <a:noFill/>
          </a:ln>
          <a:effectLst/>
          <a:extLst>
            <a:ext uri="{909E8E84-426E-40DD-AFC4-6F175D3DCCD1}">
              <a14:hiddenFill xmlns:a14="http://schemas.microsoft.com/office/drawing/2010/main">
                <a:solidFill>
                  <a:srgbClr val="7AA1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p>
            <a:r>
              <a:rPr lang="bg-BG" dirty="0">
                <a:effectLst>
                  <a:outerShdw blurRad="38100" dist="38100" dir="2700000" algn="tl">
                    <a:srgbClr val="000000">
                      <a:alpha val="43137"/>
                    </a:srgbClr>
                  </a:outerShdw>
                </a:effectLst>
              </a:rPr>
              <a:t>Поведение при камерно мъждене и камерна тахикардия</a:t>
            </a:r>
          </a:p>
        </p:txBody>
      </p:sp>
      <p:sp>
        <p:nvSpPr>
          <p:cNvPr id="26628" name="Rectangle 3"/>
          <p:cNvSpPr>
            <a:spLocks noGrp="1" noChangeArrowheads="1"/>
          </p:cNvSpPr>
          <p:nvPr>
            <p:ph type="body" idx="1"/>
          </p:nvPr>
        </p:nvSpPr>
        <p:spPr>
          <a:xfrm>
            <a:off x="611560" y="1916832"/>
            <a:ext cx="8146355" cy="4237930"/>
          </a:xfrm>
        </p:spPr>
        <p:txBody>
          <a:bodyPr/>
          <a:lstStyle/>
          <a:p>
            <a:pPr algn="just" eaLnBrk="1" hangingPunct="1"/>
            <a:r>
              <a:rPr lang="bg-BG" altLang="bg-BG" dirty="0"/>
              <a:t>Оценете кръвообращението на базата на:</a:t>
            </a:r>
          </a:p>
          <a:p>
            <a:pPr lvl="1" algn="just" eaLnBrk="1" hangingPunct="1">
              <a:buFont typeface="Wingdings" panose="05000000000000000000" pitchFamily="2" charset="2"/>
              <a:buChar char="§"/>
            </a:pPr>
            <a:r>
              <a:rPr lang="bg-BG" altLang="bg-BG" dirty="0"/>
              <a:t>Налични пулсации на сънната артерия</a:t>
            </a:r>
          </a:p>
          <a:p>
            <a:pPr lvl="1" algn="just" eaLnBrk="1" hangingPunct="1">
              <a:buFont typeface="Wingdings" panose="05000000000000000000" pitchFamily="2" charset="2"/>
              <a:buChar char="§"/>
            </a:pPr>
            <a:r>
              <a:rPr lang="bg-BG" altLang="bg-BG" dirty="0"/>
              <a:t>Мониторен контрол</a:t>
            </a:r>
          </a:p>
          <a:p>
            <a:pPr algn="just" eaLnBrk="1" hangingPunct="1"/>
            <a:r>
              <a:rPr lang="bg-BG" altLang="bg-BG" dirty="0"/>
              <a:t>Ако</a:t>
            </a:r>
            <a:r>
              <a:rPr lang="en-US" altLang="bg-BG" dirty="0"/>
              <a:t> </a:t>
            </a:r>
            <a:r>
              <a:rPr lang="bg-BG" altLang="bg-BG" dirty="0"/>
              <a:t>камерното мъждене и камерната тахикардия</a:t>
            </a:r>
            <a:r>
              <a:rPr lang="en-US" altLang="bg-BG" dirty="0"/>
              <a:t> </a:t>
            </a:r>
            <a:r>
              <a:rPr lang="bg-BG" altLang="bg-BG" dirty="0"/>
              <a:t>продължават, проведете дефибрилация:</a:t>
            </a:r>
          </a:p>
          <a:p>
            <a:pPr lvl="1" algn="just" eaLnBrk="1" hangingPunct="1">
              <a:buFont typeface="Wingdings" panose="05000000000000000000" pitchFamily="2" charset="2"/>
              <a:buChar char="§"/>
            </a:pPr>
            <a:r>
              <a:rPr lang="bg-BG" altLang="bg-BG" dirty="0"/>
              <a:t>Със 150-360 </a:t>
            </a:r>
            <a:r>
              <a:rPr lang="en-US" altLang="bg-BG" dirty="0"/>
              <a:t>J </a:t>
            </a:r>
            <a:r>
              <a:rPr lang="bg-BG" altLang="bg-BG" dirty="0"/>
              <a:t>бифазен еквивалент</a:t>
            </a:r>
            <a:endParaRPr lang="en-US" altLang="bg-BG" dirty="0"/>
          </a:p>
          <a:p>
            <a:pPr lvl="1" algn="just" eaLnBrk="1" hangingPunct="1">
              <a:buFont typeface="Wingdings" panose="05000000000000000000" pitchFamily="2" charset="2"/>
              <a:buChar char="§"/>
            </a:pPr>
            <a:r>
              <a:rPr lang="bg-BG" altLang="bg-BG" dirty="0"/>
              <a:t>С 360 </a:t>
            </a:r>
            <a:r>
              <a:rPr lang="en-US" altLang="bg-BG" dirty="0"/>
              <a:t>J</a:t>
            </a:r>
            <a:r>
              <a:rPr lang="bg-BG" altLang="bg-BG" dirty="0"/>
              <a:t> монофазен еквивалент</a:t>
            </a:r>
          </a:p>
          <a:p>
            <a:pPr algn="just" eaLnBrk="1" hangingPunct="1"/>
            <a:r>
              <a:rPr lang="bg-BG" altLang="bg-BG" dirty="0"/>
              <a:t>Подновете КПР за 2 минути.</a:t>
            </a:r>
          </a:p>
          <a:p>
            <a:pPr algn="just"/>
            <a:r>
              <a:rPr lang="bg-BG" altLang="bg-BG" dirty="0"/>
              <a:t>При липса на успех се провеждат още една, или две последователни дефибрилации.</a:t>
            </a:r>
          </a:p>
        </p:txBody>
      </p:sp>
    </p:spTree>
    <p:extLst>
      <p:ext uri="{BB962C8B-B14F-4D97-AF65-F5344CB8AC3E}">
        <p14:creationId xmlns:p14="http://schemas.microsoft.com/office/powerpoint/2010/main" val="402171798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Number Placeholder 5"/>
          <p:cNvSpPr>
            <a:spLocks noGrp="1"/>
          </p:cNvSpPr>
          <p:nvPr>
            <p:ph type="sldNum" sz="quarter" idx="12"/>
          </p:nvPr>
        </p:nvSpPr>
        <p:spPr>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fld id="{FD4AA831-DE08-4A09-B35C-E818268A51F5}" type="slidenum">
              <a:rPr lang="bg-BG" altLang="bg-BG"/>
              <a:pPr/>
              <a:t>23</a:t>
            </a:fld>
            <a:endParaRPr lang="bg-BG" altLang="bg-BG"/>
          </a:p>
        </p:txBody>
      </p:sp>
      <p:sp>
        <p:nvSpPr>
          <p:cNvPr id="493570" name="Rectangle 2"/>
          <p:cNvSpPr>
            <a:spLocks noGrp="1" noChangeArrowheads="1"/>
          </p:cNvSpPr>
          <p:nvPr>
            <p:ph type="title"/>
          </p:nvPr>
        </p:nvSpPr>
        <p:spPr>
          <a:noFill/>
          <a:ln>
            <a:noFill/>
          </a:ln>
          <a:effectLst/>
          <a:extLst>
            <a:ext uri="{909E8E84-426E-40DD-AFC4-6F175D3DCCD1}">
              <a14:hiddenFill xmlns:a14="http://schemas.microsoft.com/office/drawing/2010/main">
                <a:solidFill>
                  <a:srgbClr val="7AA1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p>
            <a:r>
              <a:rPr lang="bg-BG" dirty="0">
                <a:effectLst>
                  <a:outerShdw blurRad="38100" dist="38100" dir="2700000" algn="tl">
                    <a:srgbClr val="000000">
                      <a:alpha val="43137"/>
                    </a:srgbClr>
                  </a:outerShdw>
                </a:effectLst>
              </a:rPr>
              <a:t>Поведение при камерно мъждене и камерна тахикардия</a:t>
            </a:r>
          </a:p>
        </p:txBody>
      </p:sp>
      <p:sp>
        <p:nvSpPr>
          <p:cNvPr id="27652" name="Rectangle 3"/>
          <p:cNvSpPr>
            <a:spLocks noGrp="1" noChangeArrowheads="1"/>
          </p:cNvSpPr>
          <p:nvPr>
            <p:ph type="body" idx="1"/>
          </p:nvPr>
        </p:nvSpPr>
        <p:spPr>
          <a:xfrm>
            <a:off x="611560" y="1916832"/>
            <a:ext cx="8208590" cy="4209331"/>
          </a:xfrm>
        </p:spPr>
        <p:txBody>
          <a:bodyPr/>
          <a:lstStyle/>
          <a:p>
            <a:pPr algn="just" eaLnBrk="1" hangingPunct="1"/>
            <a:r>
              <a:rPr lang="en-US" altLang="bg-BG" dirty="0"/>
              <a:t>Adrenaline 1 mg iv</a:t>
            </a:r>
            <a:r>
              <a:rPr lang="bg-BG" altLang="bg-BG" dirty="0"/>
              <a:t> </a:t>
            </a:r>
            <a:r>
              <a:rPr lang="en-US" altLang="bg-BG" dirty="0"/>
              <a:t>bolus</a:t>
            </a:r>
            <a:r>
              <a:rPr lang="bg-BG" altLang="bg-BG" dirty="0"/>
              <a:t> на</a:t>
            </a:r>
            <a:r>
              <a:rPr lang="en-US" altLang="bg-BG" dirty="0"/>
              <a:t> 3-5 min</a:t>
            </a:r>
            <a:endParaRPr lang="bg-BG" altLang="bg-BG" dirty="0"/>
          </a:p>
          <a:p>
            <a:pPr algn="just" eaLnBrk="1" hangingPunct="1"/>
            <a:r>
              <a:rPr lang="en-US" altLang="bg-BG" dirty="0" err="1"/>
              <a:t>Cordarone</a:t>
            </a:r>
            <a:r>
              <a:rPr lang="en-US" altLang="bg-BG" dirty="0"/>
              <a:t> 300 mg iv bolus</a:t>
            </a:r>
            <a:r>
              <a:rPr lang="bg-BG" altLang="bg-BG" dirty="0"/>
              <a:t> + 150 </a:t>
            </a:r>
            <a:r>
              <a:rPr lang="en-US" altLang="bg-BG" dirty="0"/>
              <a:t>mg iv</a:t>
            </a:r>
          </a:p>
          <a:p>
            <a:pPr algn="just" eaLnBrk="1" hangingPunct="1"/>
            <a:r>
              <a:rPr lang="en-US" altLang="bg-BG" dirty="0"/>
              <a:t>Lidocaine 1-1.5 mg/kg iv bolus 3 </a:t>
            </a:r>
            <a:r>
              <a:rPr lang="bg-BG" altLang="bg-BG" dirty="0"/>
              <a:t>пъти до обща доза 3 </a:t>
            </a:r>
            <a:r>
              <a:rPr lang="en-US" altLang="bg-BG" dirty="0"/>
              <a:t>mg/kg iv</a:t>
            </a:r>
          </a:p>
          <a:p>
            <a:pPr algn="just" eaLnBrk="1" hangingPunct="1"/>
            <a:r>
              <a:rPr lang="en-US" altLang="bg-BG" dirty="0"/>
              <a:t>Magnesium </a:t>
            </a:r>
            <a:r>
              <a:rPr lang="en-US" altLang="bg-BG" dirty="0" err="1"/>
              <a:t>sulfat</a:t>
            </a:r>
            <a:r>
              <a:rPr lang="bg-BG" altLang="bg-BG" dirty="0"/>
              <a:t>е 1-2 </a:t>
            </a:r>
            <a:r>
              <a:rPr lang="en-US" altLang="bg-BG" dirty="0"/>
              <a:t>g iv bolus</a:t>
            </a:r>
          </a:p>
          <a:p>
            <a:pPr algn="just" eaLnBrk="1" hangingPunct="1"/>
            <a:r>
              <a:rPr lang="bg-BG" altLang="bg-BG" dirty="0"/>
              <a:t>Поднов</a:t>
            </a:r>
            <a:r>
              <a:rPr lang="en-US" altLang="bg-BG" dirty="0"/>
              <a:t>e</a:t>
            </a:r>
            <a:r>
              <a:rPr lang="bg-BG" altLang="bg-BG" dirty="0"/>
              <a:t>те КПР за 2 минути</a:t>
            </a:r>
          </a:p>
          <a:p>
            <a:pPr algn="just" eaLnBrk="1" hangingPunct="1"/>
            <a:r>
              <a:rPr lang="bg-BG" altLang="bg-BG" dirty="0"/>
              <a:t>Оценявайте кръвообращението на всеки 5 цикъла КПР</a:t>
            </a:r>
            <a:r>
              <a:rPr lang="en-US" altLang="bg-BG" dirty="0"/>
              <a:t>.</a:t>
            </a:r>
            <a:endParaRPr lang="bg-BG" altLang="bg-BG" dirty="0"/>
          </a:p>
        </p:txBody>
      </p:sp>
    </p:spTree>
    <p:extLst>
      <p:ext uri="{BB962C8B-B14F-4D97-AF65-F5344CB8AC3E}">
        <p14:creationId xmlns:p14="http://schemas.microsoft.com/office/powerpoint/2010/main" val="7742608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Number Placeholder 5"/>
          <p:cNvSpPr>
            <a:spLocks noGrp="1"/>
          </p:cNvSpPr>
          <p:nvPr>
            <p:ph type="sldNum" sz="quarter" idx="12"/>
          </p:nvPr>
        </p:nvSpPr>
        <p:spPr>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fld id="{4C495B6C-34C5-4604-AD86-8B17E9A966DE}" type="slidenum">
              <a:rPr lang="bg-BG" altLang="bg-BG"/>
              <a:pPr/>
              <a:t>24</a:t>
            </a:fld>
            <a:endParaRPr lang="bg-BG" altLang="bg-BG"/>
          </a:p>
        </p:txBody>
      </p:sp>
      <p:sp>
        <p:nvSpPr>
          <p:cNvPr id="498690" name="Rectangle 2"/>
          <p:cNvSpPr>
            <a:spLocks noGrp="1" noChangeArrowheads="1"/>
          </p:cNvSpPr>
          <p:nvPr>
            <p:ph type="title"/>
          </p:nvPr>
        </p:nvSpPr>
        <p:spPr>
          <a:noFill/>
          <a:ln>
            <a:noFill/>
          </a:ln>
          <a:effectLst/>
          <a:extLst>
            <a:ext uri="{909E8E84-426E-40DD-AFC4-6F175D3DCCD1}">
              <a14:hiddenFill xmlns:a14="http://schemas.microsoft.com/office/drawing/2010/main">
                <a:solidFill>
                  <a:srgbClr val="7AA1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p>
            <a:r>
              <a:rPr lang="bg-BG" dirty="0">
                <a:effectLst>
                  <a:outerShdw blurRad="38100" dist="38100" dir="2700000" algn="tl">
                    <a:srgbClr val="000000">
                      <a:alpha val="43137"/>
                    </a:srgbClr>
                  </a:outerShdw>
                </a:effectLst>
              </a:rPr>
              <a:t>Определение за безпулсова електрическа активност (БЕА)</a:t>
            </a:r>
            <a:endParaRPr lang="en-GB" dirty="0">
              <a:effectLst>
                <a:outerShdw blurRad="38100" dist="38100" dir="2700000" algn="tl">
                  <a:srgbClr val="000000">
                    <a:alpha val="43137"/>
                  </a:srgbClr>
                </a:outerShdw>
              </a:effectLst>
            </a:endParaRPr>
          </a:p>
        </p:txBody>
      </p:sp>
      <p:sp>
        <p:nvSpPr>
          <p:cNvPr id="29700" name="Rectangle 3"/>
          <p:cNvSpPr>
            <a:spLocks noGrp="1" noChangeArrowheads="1"/>
          </p:cNvSpPr>
          <p:nvPr>
            <p:ph type="body" idx="1"/>
          </p:nvPr>
        </p:nvSpPr>
        <p:spPr>
          <a:xfrm>
            <a:off x="611560" y="1988840"/>
            <a:ext cx="8070478" cy="4137323"/>
          </a:xfrm>
        </p:spPr>
        <p:txBody>
          <a:bodyPr/>
          <a:lstStyle/>
          <a:p>
            <a:pPr marL="0" indent="355600" algn="just" eaLnBrk="1" hangingPunct="1">
              <a:buFont typeface="Wingdings" pitchFamily="2" charset="2"/>
              <a:buNone/>
            </a:pPr>
            <a:r>
              <a:rPr lang="bg-BG" altLang="bg-BG" dirty="0"/>
              <a:t>Налична електрическа активност на сърцето, регистрирана на монитора, без да има отчетена ефективна циркулация – </a:t>
            </a:r>
            <a:r>
              <a:rPr lang="bg-BG" altLang="bg-BG" dirty="0">
                <a:solidFill>
                  <a:srgbClr val="FFFF00"/>
                </a:solidFill>
              </a:rPr>
              <a:t>винаги липсват пулсации на сънните артерии!</a:t>
            </a:r>
          </a:p>
          <a:p>
            <a:pPr marL="0" indent="355600" algn="just" eaLnBrk="1" hangingPunct="1">
              <a:buFont typeface="Wingdings" pitchFamily="2" charset="2"/>
              <a:buNone/>
            </a:pPr>
            <a:r>
              <a:rPr lang="bg-BG" altLang="bg-BG" dirty="0"/>
              <a:t>Наличните миокардни контракции, не могат да доведат до поява на пулс.</a:t>
            </a:r>
          </a:p>
          <a:p>
            <a:pPr marL="0" indent="766763" algn="ctr" eaLnBrk="1" hangingPunct="1">
              <a:buFont typeface="Wingdings" pitchFamily="2" charset="2"/>
              <a:buNone/>
            </a:pPr>
            <a:r>
              <a:rPr lang="en-US" altLang="bg-BG" sz="3600" dirty="0">
                <a:solidFill>
                  <a:srgbClr val="FFFF00"/>
                </a:solidFill>
              </a:rPr>
              <a:t>Treat the patient not the monitor!</a:t>
            </a:r>
            <a:endParaRPr lang="en-GB" altLang="bg-BG" dirty="0">
              <a:solidFill>
                <a:srgbClr val="FFFF00"/>
              </a:solidFill>
            </a:endParaRPr>
          </a:p>
        </p:txBody>
      </p:sp>
    </p:spTree>
    <p:extLst>
      <p:ext uri="{BB962C8B-B14F-4D97-AF65-F5344CB8AC3E}">
        <p14:creationId xmlns:p14="http://schemas.microsoft.com/office/powerpoint/2010/main" val="226849919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22" name="Slide Number Placeholder 6"/>
          <p:cNvSpPr>
            <a:spLocks noGrp="1"/>
          </p:cNvSpPr>
          <p:nvPr>
            <p:ph type="sldNum" sz="quarter" idx="12"/>
          </p:nvPr>
        </p:nvSpPr>
        <p:spPr>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fld id="{7CFB5AA8-D6BF-4CF3-ADE6-4AF5B9BE6EBB}" type="slidenum">
              <a:rPr lang="bg-BG" altLang="bg-BG"/>
              <a:pPr/>
              <a:t>25</a:t>
            </a:fld>
            <a:endParaRPr lang="bg-BG" altLang="bg-BG"/>
          </a:p>
        </p:txBody>
      </p:sp>
      <p:sp>
        <p:nvSpPr>
          <p:cNvPr id="314370" name="Rectangle 2"/>
          <p:cNvSpPr>
            <a:spLocks noGrp="1" noChangeArrowheads="1"/>
          </p:cNvSpPr>
          <p:nvPr>
            <p:ph type="title"/>
          </p:nvPr>
        </p:nvSpPr>
        <p:spPr>
          <a:noFill/>
          <a:ln>
            <a:noFill/>
          </a:ln>
          <a:effectLst/>
          <a:extLst>
            <a:ext uri="{909E8E84-426E-40DD-AFC4-6F175D3DCCD1}">
              <a14:hiddenFill xmlns:a14="http://schemas.microsoft.com/office/drawing/2010/main">
                <a:solidFill>
                  <a:srgbClr val="7AA1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p>
            <a:r>
              <a:rPr lang="bg-BG" dirty="0">
                <a:effectLst>
                  <a:outerShdw blurRad="38100" dist="38100" dir="2700000" algn="tl">
                    <a:srgbClr val="000000">
                      <a:alpha val="43137"/>
                    </a:srgbClr>
                  </a:outerShdw>
                </a:effectLst>
              </a:rPr>
              <a:t>Асистолия (А)</a:t>
            </a:r>
            <a:endParaRPr lang="en-GB" dirty="0">
              <a:effectLst>
                <a:outerShdw blurRad="38100" dist="38100" dir="2700000" algn="tl">
                  <a:srgbClr val="000000">
                    <a:alpha val="43137"/>
                  </a:srgbClr>
                </a:outerShdw>
              </a:effectLst>
            </a:endParaRPr>
          </a:p>
        </p:txBody>
      </p:sp>
      <p:sp>
        <p:nvSpPr>
          <p:cNvPr id="314378" name="Rectangle 10"/>
          <p:cNvSpPr>
            <a:spLocks noGrp="1" noChangeArrowheads="1"/>
          </p:cNvSpPr>
          <p:nvPr>
            <p:ph type="body" sz="half" idx="1"/>
          </p:nvPr>
        </p:nvSpPr>
        <p:spPr>
          <a:xfrm>
            <a:off x="971600" y="1844675"/>
            <a:ext cx="7600900" cy="4525963"/>
          </a:xfrm>
        </p:spPr>
        <p:txBody>
          <a:bodyPr/>
          <a:lstStyle/>
          <a:p>
            <a:pPr indent="373063" eaLnBrk="1" hangingPunct="1">
              <a:buFont typeface="Wingdings" pitchFamily="2" charset="2"/>
              <a:buNone/>
              <a:defRPr/>
            </a:pPr>
            <a:endParaRPr lang="bg-BG" dirty="0"/>
          </a:p>
          <a:p>
            <a:pPr indent="373063" eaLnBrk="1" hangingPunct="1">
              <a:buFont typeface="Wingdings" pitchFamily="2" charset="2"/>
              <a:buNone/>
              <a:defRPr/>
            </a:pPr>
            <a:endParaRPr lang="bg-BG" dirty="0"/>
          </a:p>
          <a:p>
            <a:pPr indent="373063" eaLnBrk="1" hangingPunct="1">
              <a:buFont typeface="Wingdings" pitchFamily="2" charset="2"/>
              <a:buNone/>
              <a:defRPr/>
            </a:pPr>
            <a:endParaRPr lang="bg-BG" dirty="0"/>
          </a:p>
          <a:p>
            <a:pPr indent="373063" eaLnBrk="1" hangingPunct="1">
              <a:buFont typeface="Wingdings" pitchFamily="2" charset="2"/>
              <a:buNone/>
              <a:defRPr/>
            </a:pPr>
            <a:endParaRPr lang="bg-BG" dirty="0"/>
          </a:p>
          <a:p>
            <a:pPr indent="652463" eaLnBrk="1" hangingPunct="1">
              <a:buFont typeface="Wingdings" pitchFamily="2" charset="2"/>
              <a:buNone/>
              <a:defRPr/>
            </a:pPr>
            <a:r>
              <a:rPr lang="bg-BG" sz="2800" dirty="0"/>
              <a:t>Липса на съкращения на сърцето</a:t>
            </a:r>
          </a:p>
        </p:txBody>
      </p:sp>
      <p:pic>
        <p:nvPicPr>
          <p:cNvPr id="30725" name="Picture 13"/>
          <p:cNvPicPr>
            <a:picLocks noChangeAspect="1" noChangeArrowheads="1"/>
          </p:cNvPicPr>
          <p:nvPr/>
        </p:nvPicPr>
        <p:blipFill>
          <a:blip r:embed="rId3">
            <a:extLst>
              <a:ext uri="{28A0092B-C50C-407E-A947-70E740481C1C}">
                <a14:useLocalDpi xmlns:a14="http://schemas.microsoft.com/office/drawing/2010/main" val="0"/>
              </a:ext>
            </a:extLst>
          </a:blip>
          <a:srcRect t="12639"/>
          <a:stretch>
            <a:fillRect/>
          </a:stretch>
        </p:blipFill>
        <p:spPr bwMode="auto">
          <a:xfrm>
            <a:off x="1619250" y="2565400"/>
            <a:ext cx="6337300" cy="1512888"/>
          </a:xfrm>
          <a:prstGeom prst="rect">
            <a:avLst/>
          </a:prstGeom>
          <a:noFill/>
          <a:ln w="1905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16866736"/>
      </p:ext>
    </p:extLst>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Number Placeholder 5"/>
          <p:cNvSpPr>
            <a:spLocks noGrp="1"/>
          </p:cNvSpPr>
          <p:nvPr>
            <p:ph type="sldNum" sz="quarter" idx="12"/>
          </p:nvPr>
        </p:nvSpPr>
        <p:spPr>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fld id="{5B2BA0B3-5155-4455-9162-7C2619C9E0E1}" type="slidenum">
              <a:rPr lang="bg-BG" altLang="bg-BG"/>
              <a:pPr/>
              <a:t>26</a:t>
            </a:fld>
            <a:endParaRPr lang="bg-BG" altLang="bg-BG"/>
          </a:p>
        </p:txBody>
      </p:sp>
      <p:sp>
        <p:nvSpPr>
          <p:cNvPr id="239618" name="Rectangle 2"/>
          <p:cNvSpPr>
            <a:spLocks noGrp="1" noChangeArrowheads="1"/>
          </p:cNvSpPr>
          <p:nvPr>
            <p:ph type="title"/>
          </p:nvPr>
        </p:nvSpPr>
        <p:spPr>
          <a:noFill/>
          <a:ln>
            <a:noFill/>
          </a:ln>
          <a:effectLst/>
          <a:extLst>
            <a:ext uri="{909E8E84-426E-40DD-AFC4-6F175D3DCCD1}">
              <a14:hiddenFill xmlns:a14="http://schemas.microsoft.com/office/drawing/2010/main">
                <a:solidFill>
                  <a:srgbClr val="7AA1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p>
            <a:r>
              <a:rPr lang="bg-BG" dirty="0">
                <a:effectLst>
                  <a:outerShdw blurRad="38100" dist="38100" dir="2700000" algn="tl">
                    <a:srgbClr val="000000">
                      <a:alpha val="43137"/>
                    </a:srgbClr>
                  </a:outerShdw>
                </a:effectLst>
              </a:rPr>
              <a:t>Медикаментозно  лечение при асистолия</a:t>
            </a:r>
            <a:endParaRPr lang="en-GB" dirty="0">
              <a:effectLst>
                <a:outerShdw blurRad="38100" dist="38100" dir="2700000" algn="tl">
                  <a:srgbClr val="000000">
                    <a:alpha val="43137"/>
                  </a:srgbClr>
                </a:outerShdw>
              </a:effectLst>
            </a:endParaRPr>
          </a:p>
        </p:txBody>
      </p:sp>
      <p:sp>
        <p:nvSpPr>
          <p:cNvPr id="31748" name="Rectangle 3"/>
          <p:cNvSpPr>
            <a:spLocks noGrp="1" noChangeArrowheads="1"/>
          </p:cNvSpPr>
          <p:nvPr>
            <p:ph type="body" idx="1"/>
          </p:nvPr>
        </p:nvSpPr>
        <p:spPr>
          <a:xfrm>
            <a:off x="611560" y="2060848"/>
            <a:ext cx="8070478" cy="4065315"/>
          </a:xfrm>
        </p:spPr>
        <p:txBody>
          <a:bodyPr/>
          <a:lstStyle/>
          <a:p>
            <a:pPr algn="just" eaLnBrk="1" hangingPunct="1"/>
            <a:r>
              <a:rPr lang="bg-BG" altLang="bg-BG" dirty="0"/>
              <a:t>Проведете 5 цикъла непрекъсната КПР.</a:t>
            </a:r>
            <a:endParaRPr lang="en-US" altLang="bg-BG" dirty="0"/>
          </a:p>
          <a:p>
            <a:pPr algn="just" eaLnBrk="1" hangingPunct="1"/>
            <a:r>
              <a:rPr lang="en-US" altLang="bg-BG" dirty="0"/>
              <a:t>Adrenaline – 1 mg iv bolus. </a:t>
            </a:r>
            <a:r>
              <a:rPr lang="bg-BG" altLang="bg-BG" dirty="0"/>
              <a:t>Повторете на всеки 3 до 5 </a:t>
            </a:r>
            <a:r>
              <a:rPr lang="en-US" altLang="bg-BG" dirty="0"/>
              <a:t>min</a:t>
            </a:r>
            <a:r>
              <a:rPr lang="bg-BG" altLang="bg-BG" dirty="0"/>
              <a:t>.</a:t>
            </a:r>
          </a:p>
          <a:p>
            <a:pPr algn="just" eaLnBrk="1" hangingPunct="1"/>
            <a:r>
              <a:rPr lang="en-US" altLang="bg-BG" dirty="0"/>
              <a:t>Atropine </a:t>
            </a:r>
            <a:r>
              <a:rPr lang="en-US" altLang="bg-BG" dirty="0" err="1"/>
              <a:t>sulfatis</a:t>
            </a:r>
            <a:r>
              <a:rPr lang="en-US" altLang="bg-BG" dirty="0"/>
              <a:t> – </a:t>
            </a:r>
            <a:r>
              <a:rPr lang="bg-BG" altLang="bg-BG" dirty="0"/>
              <a:t>само при брадикардия – 0.5-</a:t>
            </a:r>
            <a:r>
              <a:rPr lang="en-US" altLang="bg-BG" dirty="0"/>
              <a:t>1 mg iv bolus</a:t>
            </a:r>
            <a:r>
              <a:rPr lang="bg-BG" altLang="bg-BG" dirty="0"/>
              <a:t>. Повторете</a:t>
            </a:r>
            <a:r>
              <a:rPr lang="en-US" altLang="bg-BG" dirty="0"/>
              <a:t> </a:t>
            </a:r>
            <a:r>
              <a:rPr lang="bg-BG" altLang="bg-BG" dirty="0"/>
              <a:t>на всеки 3 до 5 </a:t>
            </a:r>
            <a:r>
              <a:rPr lang="en-US" altLang="bg-BG" dirty="0"/>
              <a:t>min</a:t>
            </a:r>
            <a:r>
              <a:rPr lang="bg-BG" altLang="bg-BG" dirty="0"/>
              <a:t> до обща доза </a:t>
            </a:r>
            <a:r>
              <a:rPr lang="en-US" altLang="bg-BG" dirty="0"/>
              <a:t>3 mg</a:t>
            </a:r>
            <a:r>
              <a:rPr lang="bg-BG" altLang="bg-BG" dirty="0"/>
              <a:t>.</a:t>
            </a:r>
            <a:endParaRPr lang="en-GB" altLang="bg-BG" dirty="0"/>
          </a:p>
        </p:txBody>
      </p:sp>
    </p:spTree>
    <p:extLst>
      <p:ext uri="{BB962C8B-B14F-4D97-AF65-F5344CB8AC3E}">
        <p14:creationId xmlns:p14="http://schemas.microsoft.com/office/powerpoint/2010/main" val="343505850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Number Placeholder 5"/>
          <p:cNvSpPr>
            <a:spLocks noGrp="1"/>
          </p:cNvSpPr>
          <p:nvPr>
            <p:ph type="sldNum" sz="quarter" idx="12"/>
          </p:nvPr>
        </p:nvSpPr>
        <p:spPr>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fld id="{8B564CED-E58F-4E5D-9AE6-384612B3D4D6}" type="slidenum">
              <a:rPr lang="bg-BG" altLang="bg-BG"/>
              <a:pPr/>
              <a:t>27</a:t>
            </a:fld>
            <a:endParaRPr lang="bg-BG" altLang="bg-BG"/>
          </a:p>
        </p:txBody>
      </p:sp>
      <p:sp>
        <p:nvSpPr>
          <p:cNvPr id="451586" name="Rectangle 2"/>
          <p:cNvSpPr>
            <a:spLocks noGrp="1" noChangeArrowheads="1"/>
          </p:cNvSpPr>
          <p:nvPr>
            <p:ph type="title"/>
          </p:nvPr>
        </p:nvSpPr>
        <p:spPr>
          <a:noFill/>
          <a:ln>
            <a:noFill/>
          </a:ln>
          <a:effectLst/>
          <a:extLst>
            <a:ext uri="{909E8E84-426E-40DD-AFC4-6F175D3DCCD1}">
              <a14:hiddenFill xmlns:a14="http://schemas.microsoft.com/office/drawing/2010/main">
                <a:solidFill>
                  <a:srgbClr val="7AA1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p>
            <a:r>
              <a:rPr lang="en-US" dirty="0">
                <a:effectLst>
                  <a:outerShdw blurRad="38100" dist="38100" dir="2700000" algn="tl">
                    <a:srgbClr val="000000">
                      <a:alpha val="43137"/>
                    </a:srgbClr>
                  </a:outerShdw>
                </a:effectLst>
              </a:rPr>
              <a:t>E</a:t>
            </a:r>
            <a:r>
              <a:rPr lang="bg-BG" dirty="0" err="1">
                <a:effectLst>
                  <a:outerShdw blurRad="38100" dist="38100" dir="2700000" algn="tl">
                    <a:srgbClr val="000000">
                      <a:alpha val="43137"/>
                    </a:srgbClr>
                  </a:outerShdw>
                </a:effectLst>
              </a:rPr>
              <a:t>лектролечение</a:t>
            </a:r>
            <a:r>
              <a:rPr lang="bg-BG" dirty="0">
                <a:effectLst>
                  <a:outerShdw blurRad="38100" dist="38100" dir="2700000" algn="tl">
                    <a:srgbClr val="000000">
                      <a:alpha val="43137"/>
                    </a:srgbClr>
                  </a:outerShdw>
                </a:effectLst>
              </a:rPr>
              <a:t> при асистолия</a:t>
            </a:r>
            <a:r>
              <a:rPr lang="en-US" dirty="0">
                <a:effectLst>
                  <a:outerShdw blurRad="38100" dist="38100" dir="2700000" algn="tl">
                    <a:srgbClr val="000000">
                      <a:alpha val="43137"/>
                    </a:srgbClr>
                  </a:outerShdw>
                </a:effectLst>
              </a:rPr>
              <a:t> </a:t>
            </a:r>
            <a:r>
              <a:rPr lang="bg-BG" dirty="0">
                <a:effectLst>
                  <a:outerShdw blurRad="38100" dist="38100" dir="2700000" algn="tl">
                    <a:srgbClr val="000000">
                      <a:alpha val="43137"/>
                    </a:srgbClr>
                  </a:outerShdw>
                </a:effectLst>
              </a:rPr>
              <a:t>не се прави!</a:t>
            </a:r>
            <a:endParaRPr lang="en-GB" dirty="0">
              <a:effectLst>
                <a:outerShdw blurRad="38100" dist="38100" dir="2700000" algn="tl">
                  <a:srgbClr val="000000">
                    <a:alpha val="43137"/>
                  </a:srgbClr>
                </a:outerShdw>
              </a:effectLst>
            </a:endParaRPr>
          </a:p>
        </p:txBody>
      </p:sp>
      <p:pic>
        <p:nvPicPr>
          <p:cNvPr id="3277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9750" y="1700213"/>
            <a:ext cx="3240088" cy="3065462"/>
          </a:xfrm>
          <a:prstGeom prst="rect">
            <a:avLst/>
          </a:prstGeom>
          <a:noFill/>
          <a:ln w="19050">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451592" name="Rectangle 8"/>
          <p:cNvSpPr>
            <a:spLocks noChangeArrowheads="1"/>
          </p:cNvSpPr>
          <p:nvPr/>
        </p:nvSpPr>
        <p:spPr bwMode="auto">
          <a:xfrm>
            <a:off x="251520" y="4878388"/>
            <a:ext cx="8651180" cy="1143000"/>
          </a:xfrm>
          <a:prstGeom prst="rect">
            <a:avLst/>
          </a:prstGeom>
          <a:noFill/>
          <a:ln w="9525">
            <a:noFill/>
            <a:miter lim="800000"/>
            <a:headEnd/>
            <a:tailEnd/>
          </a:ln>
          <a:effectLst/>
        </p:spPr>
        <p:txBody>
          <a:bodyPr anchor="ctr"/>
          <a:lstStyle/>
          <a:p>
            <a:pPr algn="ctr">
              <a:defRPr/>
            </a:pPr>
            <a:r>
              <a:rPr lang="en-US" sz="3200" dirty="0">
                <a:solidFill>
                  <a:srgbClr val="FFFF00"/>
                </a:solidFill>
                <a:effectLst>
                  <a:outerShdw blurRad="38100" dist="38100" dir="2700000" algn="tl">
                    <a:srgbClr val="000000">
                      <a:alpha val="43137"/>
                    </a:srgbClr>
                  </a:outerShdw>
                </a:effectLst>
                <a:latin typeface="Arial" charset="0"/>
              </a:rPr>
              <a:t>E</a:t>
            </a:r>
            <a:r>
              <a:rPr lang="bg-BG" sz="3200" dirty="0">
                <a:solidFill>
                  <a:srgbClr val="FFFF00"/>
                </a:solidFill>
                <a:effectLst>
                  <a:outerShdw blurRad="38100" dist="38100" dir="2700000" algn="tl">
                    <a:srgbClr val="000000">
                      <a:alpha val="43137"/>
                    </a:srgbClr>
                  </a:outerShdw>
                </a:effectLst>
                <a:latin typeface="Arial" charset="0"/>
              </a:rPr>
              <a:t>лектролечението има доказан ефект само при брадикардия!</a:t>
            </a:r>
            <a:endParaRPr lang="en-GB" sz="4000" dirty="0">
              <a:solidFill>
                <a:srgbClr val="FFFF00"/>
              </a:solidFill>
              <a:effectLst>
                <a:outerShdw blurRad="38100" dist="38100" dir="2700000" algn="tl">
                  <a:srgbClr val="000000">
                    <a:alpha val="43137"/>
                  </a:srgbClr>
                </a:outerShdw>
              </a:effectLst>
              <a:latin typeface="Arial" charset="0"/>
            </a:endParaRPr>
          </a:p>
        </p:txBody>
      </p:sp>
      <p:pic>
        <p:nvPicPr>
          <p:cNvPr id="32774" name="Picture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79888" y="1700213"/>
            <a:ext cx="4424362" cy="3097212"/>
          </a:xfrm>
          <a:prstGeom prst="rect">
            <a:avLst/>
          </a:prstGeom>
          <a:noFill/>
          <a:ln w="19050">
            <a:solidFill>
              <a:srgbClr val="000000"/>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0513479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Number Placeholder 5"/>
          <p:cNvSpPr>
            <a:spLocks noGrp="1"/>
          </p:cNvSpPr>
          <p:nvPr>
            <p:ph type="sldNum" sz="quarter" idx="12"/>
          </p:nvPr>
        </p:nvSpPr>
        <p:spPr>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fld id="{C3A6B380-1949-4059-92D0-A9806BE2878E}" type="slidenum">
              <a:rPr lang="bg-BG" altLang="bg-BG"/>
              <a:pPr/>
              <a:t>28</a:t>
            </a:fld>
            <a:endParaRPr lang="bg-BG" altLang="bg-BG"/>
          </a:p>
        </p:txBody>
      </p:sp>
      <p:sp>
        <p:nvSpPr>
          <p:cNvPr id="240642" name="Rectangle 2"/>
          <p:cNvSpPr>
            <a:spLocks noGrp="1" noChangeArrowheads="1"/>
          </p:cNvSpPr>
          <p:nvPr>
            <p:ph type="title"/>
          </p:nvPr>
        </p:nvSpPr>
        <p:spPr>
          <a:noFill/>
          <a:ln>
            <a:noFill/>
          </a:ln>
          <a:effectLst/>
          <a:extLst>
            <a:ext uri="{909E8E84-426E-40DD-AFC4-6F175D3DCCD1}">
              <a14:hiddenFill xmlns:a14="http://schemas.microsoft.com/office/drawing/2010/main">
                <a:solidFill>
                  <a:srgbClr val="7AA1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p>
            <a:r>
              <a:rPr lang="bg-BG" dirty="0">
                <a:effectLst>
                  <a:outerShdw blurRad="38100" dist="38100" dir="2700000" algn="tl">
                    <a:srgbClr val="000000">
                      <a:alpha val="43137"/>
                    </a:srgbClr>
                  </a:outerShdw>
                </a:effectLst>
              </a:rPr>
              <a:t>Ако асистолията продължава</a:t>
            </a:r>
            <a:endParaRPr lang="en-GB" dirty="0">
              <a:effectLst>
                <a:outerShdw blurRad="38100" dist="38100" dir="2700000" algn="tl">
                  <a:srgbClr val="000000">
                    <a:alpha val="43137"/>
                  </a:srgbClr>
                </a:outerShdw>
              </a:effectLst>
            </a:endParaRPr>
          </a:p>
        </p:txBody>
      </p:sp>
      <p:sp>
        <p:nvSpPr>
          <p:cNvPr id="33796" name="Rectangle 3"/>
          <p:cNvSpPr>
            <a:spLocks noGrp="1" noChangeArrowheads="1"/>
          </p:cNvSpPr>
          <p:nvPr>
            <p:ph type="body" idx="1"/>
          </p:nvPr>
        </p:nvSpPr>
        <p:spPr>
          <a:xfrm>
            <a:off x="457200" y="2133600"/>
            <a:ext cx="8075240" cy="3849688"/>
          </a:xfrm>
        </p:spPr>
        <p:txBody>
          <a:bodyPr/>
          <a:lstStyle/>
          <a:p>
            <a:pPr algn="just" eaLnBrk="1" hangingPunct="1"/>
            <a:r>
              <a:rPr lang="bg-BG" altLang="bg-BG" dirty="0"/>
              <a:t>Проверете за качеството на провежданата КПР.</a:t>
            </a:r>
          </a:p>
          <a:p>
            <a:pPr algn="just" eaLnBrk="1" hangingPunct="1"/>
            <a:r>
              <a:rPr lang="bg-BG" altLang="bg-BG" dirty="0"/>
              <a:t>Преустановете КПР 20 </a:t>
            </a:r>
            <a:r>
              <a:rPr lang="en-US" altLang="bg-BG" dirty="0"/>
              <a:t>min</a:t>
            </a:r>
            <a:r>
              <a:rPr lang="bg-BG" altLang="bg-BG" dirty="0"/>
              <a:t> след последното регистрирано спиране на сърцето.</a:t>
            </a:r>
            <a:endParaRPr lang="en-GB" altLang="bg-BG" dirty="0"/>
          </a:p>
        </p:txBody>
      </p:sp>
    </p:spTree>
    <p:extLst>
      <p:ext uri="{BB962C8B-B14F-4D97-AF65-F5344CB8AC3E}">
        <p14:creationId xmlns:p14="http://schemas.microsoft.com/office/powerpoint/2010/main" val="22106417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noFill/>
          <a:ln>
            <a:noFill/>
          </a:ln>
          <a:effectLst/>
          <a:extLst>
            <a:ext uri="{909E8E84-426E-40DD-AFC4-6F175D3DCCD1}">
              <a14:hiddenFill xmlns:a14="http://schemas.microsoft.com/office/drawing/2010/main">
                <a:solidFill>
                  <a:srgbClr val="7AA1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p>
            <a:r>
              <a:rPr lang="bg-BG" dirty="0">
                <a:effectLst>
                  <a:outerShdw blurRad="38100" dist="38100" dir="2700000" algn="tl">
                    <a:srgbClr val="000000">
                      <a:alpha val="43137"/>
                    </a:srgbClr>
                  </a:outerShdw>
                </a:effectLst>
              </a:rPr>
              <a:t>Други медикаменти</a:t>
            </a:r>
          </a:p>
        </p:txBody>
      </p:sp>
      <p:sp>
        <p:nvSpPr>
          <p:cNvPr id="34819" name="Content Placeholder 2"/>
          <p:cNvSpPr>
            <a:spLocks noGrp="1"/>
          </p:cNvSpPr>
          <p:nvPr>
            <p:ph idx="1"/>
          </p:nvPr>
        </p:nvSpPr>
        <p:spPr>
          <a:xfrm>
            <a:off x="611560" y="1988840"/>
            <a:ext cx="8070478" cy="4137323"/>
          </a:xfrm>
        </p:spPr>
        <p:txBody>
          <a:bodyPr/>
          <a:lstStyle/>
          <a:p>
            <a:r>
              <a:rPr lang="en-US" altLang="bg-BG" dirty="0"/>
              <a:t>Atropine sulfate:</a:t>
            </a:r>
          </a:p>
          <a:p>
            <a:pPr lvl="1">
              <a:buFont typeface="Wingdings" panose="05000000000000000000" pitchFamily="2" charset="2"/>
              <a:buChar char="§"/>
            </a:pPr>
            <a:r>
              <a:rPr lang="bg-BG" altLang="bg-BG" dirty="0"/>
              <a:t>Асистолия? или БЕА със СЧ &lt;60 </a:t>
            </a:r>
            <a:r>
              <a:rPr lang="en-US" altLang="bg-BG" dirty="0"/>
              <a:t>/min</a:t>
            </a:r>
            <a:endParaRPr lang="bg-BG" altLang="bg-BG" dirty="0"/>
          </a:p>
          <a:p>
            <a:pPr lvl="1">
              <a:buFont typeface="Wingdings" panose="05000000000000000000" pitchFamily="2" charset="2"/>
              <a:buChar char="§"/>
            </a:pPr>
            <a:r>
              <a:rPr lang="bg-BG" altLang="bg-BG" dirty="0"/>
              <a:t>0.5 </a:t>
            </a:r>
            <a:r>
              <a:rPr lang="en-US" altLang="bg-BG" dirty="0"/>
              <a:t>- 3 mg iv</a:t>
            </a:r>
          </a:p>
          <a:p>
            <a:r>
              <a:rPr lang="en-US" altLang="bg-BG" dirty="0"/>
              <a:t>Aminophylline:</a:t>
            </a:r>
          </a:p>
          <a:p>
            <a:pPr lvl="1">
              <a:buFont typeface="Wingdings" panose="05000000000000000000" pitchFamily="2" charset="2"/>
              <a:buChar char="§"/>
            </a:pPr>
            <a:r>
              <a:rPr lang="bg-BG" altLang="bg-BG" dirty="0"/>
              <a:t>Асистолия</a:t>
            </a:r>
          </a:p>
          <a:p>
            <a:pPr lvl="1">
              <a:buFont typeface="Wingdings" panose="05000000000000000000" pitchFamily="2" charset="2"/>
              <a:buChar char="§"/>
            </a:pPr>
            <a:r>
              <a:rPr lang="bg-BG" altLang="bg-BG" dirty="0"/>
              <a:t>Рефрактерна на </a:t>
            </a:r>
            <a:r>
              <a:rPr lang="en-US" altLang="bg-BG" dirty="0"/>
              <a:t>Atropine </a:t>
            </a:r>
            <a:r>
              <a:rPr lang="bg-BG" altLang="bg-BG" dirty="0"/>
              <a:t>брадикардия</a:t>
            </a:r>
          </a:p>
          <a:p>
            <a:pPr lvl="1">
              <a:buFont typeface="Wingdings" panose="05000000000000000000" pitchFamily="2" charset="2"/>
              <a:buChar char="§"/>
            </a:pPr>
            <a:r>
              <a:rPr lang="en-US" altLang="bg-BG" dirty="0"/>
              <a:t>5 mg</a:t>
            </a:r>
            <a:r>
              <a:rPr lang="bg-BG" altLang="bg-BG" dirty="0"/>
              <a:t>/</a:t>
            </a:r>
            <a:r>
              <a:rPr lang="en-US" altLang="bg-BG" dirty="0"/>
              <a:t>kg iv</a:t>
            </a:r>
          </a:p>
        </p:txBody>
      </p:sp>
      <p:sp>
        <p:nvSpPr>
          <p:cNvPr id="34820" name="Slide Number Placeholder 3"/>
          <p:cNvSpPr>
            <a:spLocks noGrp="1"/>
          </p:cNvSpPr>
          <p:nvPr>
            <p:ph type="sldNum" sz="quarter" idx="12"/>
          </p:nvPr>
        </p:nvSpPr>
        <p:spPr>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fld id="{0E8621F4-F123-4FB8-AF31-B32FD30BF4A1}" type="slidenum">
              <a:rPr lang="bg-BG" altLang="bg-BG"/>
              <a:pPr/>
              <a:t>29</a:t>
            </a:fld>
            <a:endParaRPr lang="bg-BG" altLang="bg-BG"/>
          </a:p>
        </p:txBody>
      </p:sp>
    </p:spTree>
    <p:extLst>
      <p:ext uri="{BB962C8B-B14F-4D97-AF65-F5344CB8AC3E}">
        <p14:creationId xmlns:p14="http://schemas.microsoft.com/office/powerpoint/2010/main" val="41726800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noFill/>
          <a:ln>
            <a:noFill/>
          </a:ln>
          <a:effectLst/>
          <a:extLst>
            <a:ext uri="{909E8E84-426E-40DD-AFC4-6F175D3DCCD1}">
              <a14:hiddenFill xmlns:a14="http://schemas.microsoft.com/office/drawing/2010/main">
                <a:solidFill>
                  <a:srgbClr val="7AA1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p>
            <a:r>
              <a:rPr lang="bg-BG" dirty="0">
                <a:effectLst>
                  <a:outerShdw blurRad="38100" dist="38100" dir="2700000" algn="tl">
                    <a:srgbClr val="000000">
                      <a:alpha val="43137"/>
                    </a:srgbClr>
                  </a:outerShdw>
                </a:effectLst>
              </a:rPr>
              <a:t>Други медикаменти</a:t>
            </a:r>
          </a:p>
        </p:txBody>
      </p:sp>
      <p:sp>
        <p:nvSpPr>
          <p:cNvPr id="35843" name="Content Placeholder 2"/>
          <p:cNvSpPr>
            <a:spLocks noGrp="1"/>
          </p:cNvSpPr>
          <p:nvPr>
            <p:ph idx="1"/>
          </p:nvPr>
        </p:nvSpPr>
        <p:spPr>
          <a:xfrm>
            <a:off x="611560" y="1988840"/>
            <a:ext cx="8070478" cy="4137323"/>
          </a:xfrm>
        </p:spPr>
        <p:txBody>
          <a:bodyPr/>
          <a:lstStyle/>
          <a:p>
            <a:r>
              <a:rPr lang="en-US" altLang="bg-BG" dirty="0"/>
              <a:t>Calcium chloride:</a:t>
            </a:r>
          </a:p>
          <a:p>
            <a:pPr lvl="1">
              <a:buFont typeface="Wingdings" panose="05000000000000000000" pitchFamily="2" charset="2"/>
              <a:buChar char="§"/>
            </a:pPr>
            <a:r>
              <a:rPr lang="bg-BG" altLang="bg-BG" dirty="0"/>
              <a:t>Б</a:t>
            </a:r>
            <a:r>
              <a:rPr lang="en-US" altLang="bg-BG" dirty="0"/>
              <a:t>EA </a:t>
            </a:r>
            <a:r>
              <a:rPr lang="bg-BG" altLang="bg-BG" dirty="0"/>
              <a:t>предизвикана от:</a:t>
            </a:r>
          </a:p>
          <a:p>
            <a:pPr lvl="2">
              <a:buFont typeface="Arial" panose="020B0604020202020204" pitchFamily="34" charset="0"/>
              <a:buChar char="-"/>
            </a:pPr>
            <a:r>
              <a:rPr lang="bg-BG" altLang="bg-BG" dirty="0"/>
              <a:t>Хиперкалиемия</a:t>
            </a:r>
          </a:p>
          <a:p>
            <a:pPr lvl="2">
              <a:buFont typeface="Arial" panose="020B0604020202020204" pitchFamily="34" charset="0"/>
              <a:buChar char="-"/>
            </a:pPr>
            <a:r>
              <a:rPr lang="bg-BG" altLang="bg-BG" dirty="0"/>
              <a:t>Хипокалцемия</a:t>
            </a:r>
          </a:p>
          <a:p>
            <a:pPr lvl="2">
              <a:buFont typeface="Arial" panose="020B0604020202020204" pitchFamily="34" charset="0"/>
              <a:buChar char="-"/>
            </a:pPr>
            <a:r>
              <a:rPr lang="bg-BG" altLang="bg-BG" dirty="0"/>
              <a:t>Предозиране на Са антогонисти</a:t>
            </a:r>
          </a:p>
          <a:p>
            <a:pPr lvl="1">
              <a:buFont typeface="Wingdings" panose="05000000000000000000" pitchFamily="2" charset="2"/>
              <a:buChar char="§"/>
            </a:pPr>
            <a:r>
              <a:rPr lang="bg-BG" altLang="bg-BG" dirty="0"/>
              <a:t>10 </a:t>
            </a:r>
            <a:r>
              <a:rPr lang="en-US" altLang="bg-BG" dirty="0"/>
              <a:t>ml 10% CaCl</a:t>
            </a:r>
            <a:r>
              <a:rPr lang="en-US" altLang="bg-BG" baseline="-25000" dirty="0"/>
              <a:t>2</a:t>
            </a:r>
            <a:r>
              <a:rPr lang="en-US" altLang="bg-BG" dirty="0"/>
              <a:t> iv</a:t>
            </a:r>
          </a:p>
          <a:p>
            <a:r>
              <a:rPr lang="en-US" altLang="bg-BG" dirty="0"/>
              <a:t>NaHCO</a:t>
            </a:r>
            <a:r>
              <a:rPr lang="en-US" altLang="bg-BG" baseline="-25000" dirty="0"/>
              <a:t>3</a:t>
            </a:r>
            <a:r>
              <a:rPr lang="en-US" altLang="bg-BG" dirty="0"/>
              <a:t>:</a:t>
            </a:r>
          </a:p>
          <a:p>
            <a:pPr lvl="1">
              <a:buFont typeface="Wingdings" panose="05000000000000000000" pitchFamily="2" charset="2"/>
              <a:buChar char="§"/>
            </a:pPr>
            <a:r>
              <a:rPr lang="bg-BG" altLang="bg-BG" dirty="0"/>
              <a:t>При рН &lt;7.1</a:t>
            </a:r>
          </a:p>
          <a:p>
            <a:pPr lvl="1">
              <a:buFont typeface="Wingdings" panose="05000000000000000000" pitchFamily="2" charset="2"/>
              <a:buChar char="§"/>
            </a:pPr>
            <a:r>
              <a:rPr lang="bg-BG" altLang="bg-BG" dirty="0"/>
              <a:t>50 </a:t>
            </a:r>
            <a:r>
              <a:rPr lang="en-US" altLang="bg-BG" dirty="0"/>
              <a:t>ml 8.4% NaHCO</a:t>
            </a:r>
            <a:r>
              <a:rPr lang="en-US" altLang="bg-BG" baseline="-25000" dirty="0"/>
              <a:t>3</a:t>
            </a:r>
            <a:r>
              <a:rPr lang="en-US" altLang="bg-BG" dirty="0"/>
              <a:t> iv</a:t>
            </a:r>
            <a:endParaRPr lang="bg-BG" altLang="bg-BG" dirty="0"/>
          </a:p>
        </p:txBody>
      </p:sp>
      <p:sp>
        <p:nvSpPr>
          <p:cNvPr id="35844" name="Slide Number Placeholder 3"/>
          <p:cNvSpPr>
            <a:spLocks noGrp="1"/>
          </p:cNvSpPr>
          <p:nvPr>
            <p:ph type="sldNum" sz="quarter" idx="12"/>
          </p:nvPr>
        </p:nvSpPr>
        <p:spPr>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fld id="{0A0026D8-723C-4264-B7AA-8D1197FC140A}" type="slidenum">
              <a:rPr lang="bg-BG" altLang="bg-BG"/>
              <a:pPr/>
              <a:t>30</a:t>
            </a:fld>
            <a:endParaRPr lang="bg-BG" altLang="bg-BG"/>
          </a:p>
        </p:txBody>
      </p:sp>
    </p:spTree>
    <p:extLst>
      <p:ext uri="{BB962C8B-B14F-4D97-AF65-F5344CB8AC3E}">
        <p14:creationId xmlns:p14="http://schemas.microsoft.com/office/powerpoint/2010/main" val="160552677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753A45A9-5128-425F-8E37-7F0793E6E15C}" type="slidenum">
              <a:rPr lang="bg-BG" smtClean="0"/>
              <a:pPr>
                <a:defRPr/>
              </a:pPr>
              <a:t>31</a:t>
            </a:fld>
            <a:endParaRPr lang="bg-BG"/>
          </a:p>
        </p:txBody>
      </p:sp>
      <p:pic>
        <p:nvPicPr>
          <p:cNvPr id="6146" name="Picture 2"/>
          <p:cNvPicPr>
            <a:picLocks noChangeAspect="1" noChangeArrowheads="1"/>
          </p:cNvPicPr>
          <p:nvPr/>
        </p:nvPicPr>
        <p:blipFill>
          <a:blip r:embed="rId3">
            <a:extLst>
              <a:ext uri="{BEBA8EAE-BF5A-486C-A8C5-ECC9F3942E4B}">
                <a14:imgProps xmlns:a14="http://schemas.microsoft.com/office/drawing/2010/main">
                  <a14:imgLayer r:embed="rId4">
                    <a14:imgEffect>
                      <a14:brightnessContrast bright="-10000" contrast="-31000"/>
                    </a14:imgEffect>
                  </a14:imgLayer>
                </a14:imgProps>
              </a:ext>
              <a:ext uri="{28A0092B-C50C-407E-A947-70E740481C1C}">
                <a14:useLocalDpi xmlns:a14="http://schemas.microsoft.com/office/drawing/2010/main" val="0"/>
              </a:ext>
            </a:extLst>
          </a:blip>
          <a:srcRect/>
          <a:stretch>
            <a:fillRect/>
          </a:stretch>
        </p:blipFill>
        <p:spPr bwMode="auto">
          <a:xfrm>
            <a:off x="755576" y="189712"/>
            <a:ext cx="7560840" cy="65527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20820919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Number Placeholder 5"/>
          <p:cNvSpPr>
            <a:spLocks noGrp="1"/>
          </p:cNvSpPr>
          <p:nvPr>
            <p:ph type="sldNum" sz="quarter" idx="12"/>
          </p:nvPr>
        </p:nvSpPr>
        <p:spPr>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fld id="{43EE55FF-66C7-4C0A-ABDF-38F0EEDF506B}" type="slidenum">
              <a:rPr lang="bg-BG" altLang="bg-BG"/>
              <a:pPr/>
              <a:t>32</a:t>
            </a:fld>
            <a:endParaRPr lang="bg-BG" altLang="bg-BG"/>
          </a:p>
        </p:txBody>
      </p:sp>
      <p:sp>
        <p:nvSpPr>
          <p:cNvPr id="246786" name="Rectangle 2"/>
          <p:cNvSpPr>
            <a:spLocks noGrp="1" noChangeArrowheads="1"/>
          </p:cNvSpPr>
          <p:nvPr>
            <p:ph type="title"/>
          </p:nvPr>
        </p:nvSpPr>
        <p:spPr>
          <a:noFill/>
          <a:ln>
            <a:noFill/>
          </a:ln>
          <a:effectLst/>
          <a:extLst>
            <a:ext uri="{909E8E84-426E-40DD-AFC4-6F175D3DCCD1}">
              <a14:hiddenFill xmlns:a14="http://schemas.microsoft.com/office/drawing/2010/main">
                <a:solidFill>
                  <a:srgbClr val="7AA1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p>
            <a:r>
              <a:rPr lang="bg-BG" dirty="0">
                <a:effectLst>
                  <a:outerShdw blurRad="38100" dist="38100" dir="2700000" algn="tl">
                    <a:srgbClr val="000000">
                      <a:alpha val="43137"/>
                    </a:srgbClr>
                  </a:outerShdw>
                </a:effectLst>
              </a:rPr>
              <a:t>*Причини – 6 Н</a:t>
            </a:r>
            <a:endParaRPr lang="en-GB" dirty="0">
              <a:effectLst>
                <a:outerShdw blurRad="38100" dist="38100" dir="2700000" algn="tl">
                  <a:srgbClr val="000000">
                    <a:alpha val="43137"/>
                  </a:srgbClr>
                </a:outerShdw>
              </a:effectLst>
            </a:endParaRPr>
          </a:p>
        </p:txBody>
      </p:sp>
      <p:sp>
        <p:nvSpPr>
          <p:cNvPr id="37892" name="Rectangle 3"/>
          <p:cNvSpPr>
            <a:spLocks noGrp="1" noChangeArrowheads="1"/>
          </p:cNvSpPr>
          <p:nvPr>
            <p:ph type="body" idx="1"/>
          </p:nvPr>
        </p:nvSpPr>
        <p:spPr>
          <a:xfrm>
            <a:off x="683568" y="1916832"/>
            <a:ext cx="8074670" cy="3606080"/>
          </a:xfrm>
        </p:spPr>
        <p:txBody>
          <a:bodyPr/>
          <a:lstStyle/>
          <a:p>
            <a:pPr algn="just" eaLnBrk="1" hangingPunct="1">
              <a:lnSpc>
                <a:spcPct val="90000"/>
              </a:lnSpc>
            </a:pPr>
            <a:r>
              <a:rPr lang="bg-BG" altLang="bg-BG" dirty="0"/>
              <a:t>Хипоксия</a:t>
            </a:r>
          </a:p>
          <a:p>
            <a:pPr algn="just" eaLnBrk="1" hangingPunct="1">
              <a:lnSpc>
                <a:spcPct val="90000"/>
              </a:lnSpc>
            </a:pPr>
            <a:r>
              <a:rPr lang="bg-BG" altLang="bg-BG" dirty="0"/>
              <a:t>Хиповолемия</a:t>
            </a:r>
          </a:p>
          <a:p>
            <a:pPr algn="just" eaLnBrk="1" hangingPunct="1">
              <a:lnSpc>
                <a:spcPct val="90000"/>
              </a:lnSpc>
            </a:pPr>
            <a:r>
              <a:rPr lang="bg-BG" altLang="bg-BG" dirty="0"/>
              <a:t>Хипо/Хиперкалиемия/Хипокалцемия</a:t>
            </a:r>
          </a:p>
          <a:p>
            <a:pPr algn="just" eaLnBrk="1" hangingPunct="1">
              <a:lnSpc>
                <a:spcPct val="90000"/>
              </a:lnSpc>
            </a:pPr>
            <a:r>
              <a:rPr lang="bg-BG" altLang="bg-BG" dirty="0"/>
              <a:t>Хипогликемия</a:t>
            </a:r>
          </a:p>
          <a:p>
            <a:pPr algn="just" eaLnBrk="1" hangingPunct="1">
              <a:lnSpc>
                <a:spcPct val="90000"/>
              </a:lnSpc>
            </a:pPr>
            <a:r>
              <a:rPr lang="bg-BG" altLang="bg-BG" dirty="0"/>
              <a:t>Хипотермия/Хипертермия</a:t>
            </a:r>
          </a:p>
          <a:p>
            <a:pPr algn="just" eaLnBrk="1" hangingPunct="1">
              <a:lnSpc>
                <a:spcPct val="90000"/>
              </a:lnSpc>
            </a:pPr>
            <a:r>
              <a:rPr lang="bg-BG" altLang="bg-BG" dirty="0"/>
              <a:t>Н</a:t>
            </a:r>
            <a:r>
              <a:rPr lang="bg-BG" altLang="bg-BG" baseline="30000" dirty="0"/>
              <a:t>+</a:t>
            </a:r>
            <a:r>
              <a:rPr lang="bg-BG" altLang="bg-BG" dirty="0"/>
              <a:t> - метаболитна ацидоза</a:t>
            </a:r>
          </a:p>
        </p:txBody>
      </p:sp>
    </p:spTree>
    <p:extLst>
      <p:ext uri="{BB962C8B-B14F-4D97-AF65-F5344CB8AC3E}">
        <p14:creationId xmlns:p14="http://schemas.microsoft.com/office/powerpoint/2010/main" val="86910449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Number Placeholder 5"/>
          <p:cNvSpPr>
            <a:spLocks noGrp="1"/>
          </p:cNvSpPr>
          <p:nvPr>
            <p:ph type="sldNum" sz="quarter" idx="12"/>
          </p:nvPr>
        </p:nvSpPr>
        <p:spPr>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fld id="{64201F64-7FB2-4122-9617-7144736FC677}" type="slidenum">
              <a:rPr lang="bg-BG" altLang="bg-BG"/>
              <a:pPr/>
              <a:t>33</a:t>
            </a:fld>
            <a:endParaRPr lang="bg-BG" altLang="bg-BG"/>
          </a:p>
        </p:txBody>
      </p:sp>
      <p:sp>
        <p:nvSpPr>
          <p:cNvPr id="412674" name="Rectangle 2"/>
          <p:cNvSpPr>
            <a:spLocks noGrp="1" noChangeArrowheads="1"/>
          </p:cNvSpPr>
          <p:nvPr>
            <p:ph type="title"/>
          </p:nvPr>
        </p:nvSpPr>
        <p:spPr>
          <a:noFill/>
          <a:ln>
            <a:noFill/>
          </a:ln>
          <a:effectLst/>
          <a:extLst>
            <a:ext uri="{909E8E84-426E-40DD-AFC4-6F175D3DCCD1}">
              <a14:hiddenFill xmlns:a14="http://schemas.microsoft.com/office/drawing/2010/main">
                <a:solidFill>
                  <a:srgbClr val="7AA1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p>
            <a:r>
              <a:rPr lang="bg-BG" dirty="0">
                <a:effectLst>
                  <a:outerShdw blurRad="38100" dist="38100" dir="2700000" algn="tl">
                    <a:srgbClr val="000000">
                      <a:alpha val="43137"/>
                    </a:srgbClr>
                  </a:outerShdw>
                </a:effectLst>
              </a:rPr>
              <a:t>*Причини – 5 Т</a:t>
            </a:r>
            <a:endParaRPr lang="en-GB" dirty="0">
              <a:effectLst>
                <a:outerShdw blurRad="38100" dist="38100" dir="2700000" algn="tl">
                  <a:srgbClr val="000000">
                    <a:alpha val="43137"/>
                  </a:srgbClr>
                </a:outerShdw>
              </a:effectLst>
            </a:endParaRPr>
          </a:p>
        </p:txBody>
      </p:sp>
      <p:sp>
        <p:nvSpPr>
          <p:cNvPr id="38916" name="Rectangle 3"/>
          <p:cNvSpPr>
            <a:spLocks noGrp="1" noChangeArrowheads="1"/>
          </p:cNvSpPr>
          <p:nvPr>
            <p:ph type="body" idx="1"/>
          </p:nvPr>
        </p:nvSpPr>
        <p:spPr>
          <a:xfrm>
            <a:off x="611560" y="1916831"/>
            <a:ext cx="8146678" cy="3606081"/>
          </a:xfrm>
        </p:spPr>
        <p:txBody>
          <a:bodyPr/>
          <a:lstStyle/>
          <a:p>
            <a:pPr eaLnBrk="1" hangingPunct="1">
              <a:lnSpc>
                <a:spcPct val="90000"/>
              </a:lnSpc>
            </a:pPr>
            <a:r>
              <a:rPr lang="bg-BG" altLang="bg-BG" dirty="0"/>
              <a:t>Тампонада на сърцето</a:t>
            </a:r>
          </a:p>
          <a:p>
            <a:pPr eaLnBrk="1" hangingPunct="1">
              <a:lnSpc>
                <a:spcPct val="90000"/>
              </a:lnSpc>
            </a:pPr>
            <a:r>
              <a:rPr lang="bg-BG" altLang="bg-BG" dirty="0"/>
              <a:t>Тензионен (вентилен) пневмоторакс</a:t>
            </a:r>
          </a:p>
          <a:p>
            <a:pPr eaLnBrk="1" hangingPunct="1">
              <a:lnSpc>
                <a:spcPct val="90000"/>
              </a:lnSpc>
            </a:pPr>
            <a:r>
              <a:rPr lang="bg-BG" altLang="bg-BG" dirty="0"/>
              <a:t>Тромбоза:</a:t>
            </a:r>
          </a:p>
          <a:p>
            <a:pPr lvl="1" eaLnBrk="1" hangingPunct="1">
              <a:lnSpc>
                <a:spcPct val="90000"/>
              </a:lnSpc>
              <a:buFont typeface="Wingdings" panose="05000000000000000000" pitchFamily="2" charset="2"/>
              <a:buChar char="§"/>
            </a:pPr>
            <a:r>
              <a:rPr lang="bg-BG" altLang="bg-BG" dirty="0"/>
              <a:t>Коронарна тромбоза</a:t>
            </a:r>
          </a:p>
          <a:p>
            <a:pPr lvl="1" eaLnBrk="1" hangingPunct="1">
              <a:lnSpc>
                <a:spcPct val="90000"/>
              </a:lnSpc>
              <a:buFont typeface="Wingdings" panose="05000000000000000000" pitchFamily="2" charset="2"/>
              <a:buChar char="§"/>
            </a:pPr>
            <a:r>
              <a:rPr lang="bg-BG" altLang="bg-BG" dirty="0"/>
              <a:t>Белодробна емболия</a:t>
            </a:r>
          </a:p>
          <a:p>
            <a:pPr eaLnBrk="1" hangingPunct="1">
              <a:lnSpc>
                <a:spcPct val="90000"/>
              </a:lnSpc>
            </a:pPr>
            <a:r>
              <a:rPr lang="bg-BG" altLang="bg-BG" dirty="0"/>
              <a:t>Токсини – медикаменти или други</a:t>
            </a:r>
          </a:p>
          <a:p>
            <a:pPr eaLnBrk="1" hangingPunct="1">
              <a:lnSpc>
                <a:spcPct val="90000"/>
              </a:lnSpc>
            </a:pPr>
            <a:r>
              <a:rPr lang="bg-BG" altLang="bg-BG" dirty="0"/>
              <a:t>Травма</a:t>
            </a:r>
            <a:endParaRPr lang="en-GB" altLang="bg-BG" dirty="0"/>
          </a:p>
        </p:txBody>
      </p:sp>
    </p:spTree>
    <p:extLst>
      <p:ext uri="{BB962C8B-B14F-4D97-AF65-F5344CB8AC3E}">
        <p14:creationId xmlns:p14="http://schemas.microsoft.com/office/powerpoint/2010/main" val="334945501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noFill/>
          <a:ln>
            <a:noFill/>
          </a:ln>
          <a:effectLst/>
          <a:extLst>
            <a:ext uri="{909E8E84-426E-40DD-AFC4-6F175D3DCCD1}">
              <a14:hiddenFill xmlns:a14="http://schemas.microsoft.com/office/drawing/2010/main">
                <a:solidFill>
                  <a:srgbClr val="7AA1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p>
            <a:r>
              <a:rPr lang="bg-BG" dirty="0">
                <a:effectLst>
                  <a:outerShdw blurRad="38100" dist="38100" dir="2700000" algn="tl">
                    <a:srgbClr val="000000">
                      <a:alpha val="43137"/>
                    </a:srgbClr>
                  </a:outerShdw>
                </a:effectLst>
              </a:rPr>
              <a:t>Вземете решение за провеждане на</a:t>
            </a:r>
          </a:p>
        </p:txBody>
      </p:sp>
      <p:sp>
        <p:nvSpPr>
          <p:cNvPr id="3" name="Content Placeholder 2"/>
          <p:cNvSpPr>
            <a:spLocks noGrp="1"/>
          </p:cNvSpPr>
          <p:nvPr>
            <p:ph idx="1"/>
          </p:nvPr>
        </p:nvSpPr>
        <p:spPr>
          <a:xfrm>
            <a:off x="611560" y="1988840"/>
            <a:ext cx="8064896" cy="4137323"/>
          </a:xfrm>
        </p:spPr>
        <p:txBody>
          <a:bodyPr/>
          <a:lstStyle/>
          <a:p>
            <a:pPr algn="just"/>
            <a:r>
              <a:rPr lang="bg-BG" dirty="0"/>
              <a:t>Образно ехографско изследване</a:t>
            </a:r>
          </a:p>
          <a:p>
            <a:pPr algn="just"/>
            <a:r>
              <a:rPr lang="bg-BG" dirty="0"/>
              <a:t>Провеждане на механично индиректно притискане на сърцето</a:t>
            </a:r>
          </a:p>
          <a:p>
            <a:pPr algn="just"/>
            <a:r>
              <a:rPr lang="bg-BG" dirty="0"/>
              <a:t>Коронарна ангиография и Перкутанна коронарна интервенция</a:t>
            </a:r>
          </a:p>
          <a:p>
            <a:pPr algn="just"/>
            <a:r>
              <a:rPr lang="bg-BG" dirty="0"/>
              <a:t>Екстракорпорална КПР</a:t>
            </a:r>
          </a:p>
        </p:txBody>
      </p:sp>
      <p:sp>
        <p:nvSpPr>
          <p:cNvPr id="4" name="Slide Number Placeholder 3"/>
          <p:cNvSpPr>
            <a:spLocks noGrp="1"/>
          </p:cNvSpPr>
          <p:nvPr>
            <p:ph type="sldNum" sz="quarter" idx="12"/>
          </p:nvPr>
        </p:nvSpPr>
        <p:spPr>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fld id="{60F1F413-70A1-42B2-B370-662F39059F5E}" type="slidenum">
              <a:rPr lang="bg-BG"/>
              <a:pPr/>
              <a:t>34</a:t>
            </a:fld>
            <a:endParaRPr lang="bg-BG"/>
          </a:p>
        </p:txBody>
      </p:sp>
    </p:spTree>
    <p:extLst>
      <p:ext uri="{BB962C8B-B14F-4D97-AF65-F5344CB8AC3E}">
        <p14:creationId xmlns:p14="http://schemas.microsoft.com/office/powerpoint/2010/main" val="211382767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Number Placeholder 5"/>
          <p:cNvSpPr>
            <a:spLocks noGrp="1"/>
          </p:cNvSpPr>
          <p:nvPr>
            <p:ph type="sldNum" sz="quarter" idx="12"/>
          </p:nvPr>
        </p:nvSpPr>
        <p:spPr>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fld id="{DE8C6E2A-1FD7-4B72-B071-A9F7ABB4D983}" type="slidenum">
              <a:rPr lang="bg-BG" altLang="bg-BG"/>
              <a:pPr/>
              <a:t>35</a:t>
            </a:fld>
            <a:endParaRPr lang="bg-BG" altLang="bg-BG"/>
          </a:p>
        </p:txBody>
      </p:sp>
      <p:sp>
        <p:nvSpPr>
          <p:cNvPr id="256002" name="Rectangle 2"/>
          <p:cNvSpPr>
            <a:spLocks noGrp="1" noChangeArrowheads="1"/>
          </p:cNvSpPr>
          <p:nvPr>
            <p:ph type="title"/>
          </p:nvPr>
        </p:nvSpPr>
        <p:spPr>
          <a:noFill/>
          <a:ln>
            <a:noFill/>
          </a:ln>
          <a:effectLst/>
          <a:extLst>
            <a:ext uri="{909E8E84-426E-40DD-AFC4-6F175D3DCCD1}">
              <a14:hiddenFill xmlns:a14="http://schemas.microsoft.com/office/drawing/2010/main">
                <a:solidFill>
                  <a:srgbClr val="7AA1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p>
            <a:r>
              <a:rPr lang="en-US" dirty="0">
                <a:effectLst>
                  <a:outerShdw blurRad="38100" dist="38100" dir="2700000" algn="tl">
                    <a:srgbClr val="000000">
                      <a:alpha val="43137"/>
                    </a:srgbClr>
                  </a:outerShdw>
                </a:effectLst>
              </a:rPr>
              <a:t>G - Gauging</a:t>
            </a:r>
            <a:endParaRPr lang="en-GB" dirty="0">
              <a:effectLst>
                <a:outerShdw blurRad="38100" dist="38100" dir="2700000" algn="tl">
                  <a:srgbClr val="000000">
                    <a:alpha val="43137"/>
                  </a:srgbClr>
                </a:outerShdw>
              </a:effectLst>
            </a:endParaRPr>
          </a:p>
        </p:txBody>
      </p:sp>
      <p:sp>
        <p:nvSpPr>
          <p:cNvPr id="39940" name="Rectangle 3"/>
          <p:cNvSpPr>
            <a:spLocks noGrp="1" noChangeArrowheads="1"/>
          </p:cNvSpPr>
          <p:nvPr>
            <p:ph type="body" idx="1"/>
          </p:nvPr>
        </p:nvSpPr>
        <p:spPr>
          <a:xfrm>
            <a:off x="611560" y="1988840"/>
            <a:ext cx="8070478" cy="4137323"/>
          </a:xfrm>
        </p:spPr>
        <p:txBody>
          <a:bodyPr/>
          <a:lstStyle/>
          <a:p>
            <a:pPr marL="0" indent="339725" algn="ctr" eaLnBrk="1" hangingPunct="1">
              <a:buFont typeface="Wingdings" pitchFamily="2" charset="2"/>
              <a:buNone/>
            </a:pPr>
            <a:r>
              <a:rPr lang="bg-BG" altLang="bg-BG" dirty="0"/>
              <a:t>Преценете продължителността на КПР:</a:t>
            </a:r>
          </a:p>
          <a:p>
            <a:pPr marL="355600" indent="-355600" algn="just" eaLnBrk="1" hangingPunct="1"/>
            <a:r>
              <a:rPr lang="bg-BG" altLang="bg-BG" dirty="0"/>
              <a:t>След всеки пет проведени цикъла.</a:t>
            </a:r>
          </a:p>
          <a:p>
            <a:pPr marL="355600" indent="-355600" algn="just" eaLnBrk="1" hangingPunct="1"/>
            <a:r>
              <a:rPr lang="bg-BG" altLang="bg-BG" dirty="0"/>
              <a:t>Дори при правилно изпълнена КПР, се осигурява 30% от нормалния коронарен или мозъчен кръвоток. Ето защо:</a:t>
            </a:r>
          </a:p>
          <a:p>
            <a:pPr marL="355600" indent="-355600" algn="just" eaLnBrk="1" hangingPunct="1"/>
            <a:r>
              <a:rPr lang="bg-BG" altLang="bg-BG" dirty="0"/>
              <a:t>При започната КПР, тя продължава най-малко 20 </a:t>
            </a:r>
            <a:r>
              <a:rPr lang="en-US" altLang="bg-BG" dirty="0"/>
              <a:t>min</a:t>
            </a:r>
            <a:r>
              <a:rPr lang="bg-BG" altLang="bg-BG" dirty="0"/>
              <a:t> и се преустановява, ако не са налице обратими причини за спирането на сърцето!</a:t>
            </a:r>
          </a:p>
        </p:txBody>
      </p:sp>
    </p:spTree>
    <p:extLst>
      <p:ext uri="{BB962C8B-B14F-4D97-AF65-F5344CB8AC3E}">
        <p14:creationId xmlns:p14="http://schemas.microsoft.com/office/powerpoint/2010/main" val="166397103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Number Placeholder 5"/>
          <p:cNvSpPr>
            <a:spLocks noGrp="1"/>
          </p:cNvSpPr>
          <p:nvPr>
            <p:ph type="sldNum" sz="quarter" idx="12"/>
          </p:nvPr>
        </p:nvSpPr>
        <p:spPr>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fld id="{6C1FACC5-1075-40F5-969A-8D51B20C9D73}" type="slidenum">
              <a:rPr lang="bg-BG" altLang="bg-BG"/>
              <a:pPr/>
              <a:t>36</a:t>
            </a:fld>
            <a:endParaRPr lang="bg-BG" altLang="bg-BG"/>
          </a:p>
        </p:txBody>
      </p:sp>
      <p:sp>
        <p:nvSpPr>
          <p:cNvPr id="259074" name="Rectangle 2"/>
          <p:cNvSpPr>
            <a:spLocks noGrp="1" noChangeArrowheads="1"/>
          </p:cNvSpPr>
          <p:nvPr>
            <p:ph type="title"/>
          </p:nvPr>
        </p:nvSpPr>
        <p:spPr>
          <a:noFill/>
          <a:ln>
            <a:noFill/>
          </a:ln>
          <a:effectLst/>
          <a:extLst>
            <a:ext uri="{909E8E84-426E-40DD-AFC4-6F175D3DCCD1}">
              <a14:hiddenFill xmlns:a14="http://schemas.microsoft.com/office/drawing/2010/main">
                <a:solidFill>
                  <a:srgbClr val="7AA1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p>
            <a:r>
              <a:rPr lang="bg-BG" dirty="0">
                <a:effectLst>
                  <a:outerShdw blurRad="38100" dist="38100" dir="2700000" algn="tl">
                    <a:srgbClr val="000000">
                      <a:alpha val="43137"/>
                    </a:srgbClr>
                  </a:outerShdw>
                </a:effectLst>
              </a:rPr>
              <a:t>Противопоказания за КПЦР</a:t>
            </a:r>
          </a:p>
        </p:txBody>
      </p:sp>
      <p:sp>
        <p:nvSpPr>
          <p:cNvPr id="40964" name="Rectangle 3"/>
          <p:cNvSpPr>
            <a:spLocks noGrp="1" noChangeArrowheads="1"/>
          </p:cNvSpPr>
          <p:nvPr>
            <p:ph type="body" idx="1"/>
          </p:nvPr>
        </p:nvSpPr>
        <p:spPr>
          <a:xfrm>
            <a:off x="611560" y="1988840"/>
            <a:ext cx="8070478" cy="4137323"/>
          </a:xfrm>
        </p:spPr>
        <p:txBody>
          <a:bodyPr/>
          <a:lstStyle/>
          <a:p>
            <a:pPr algn="just" eaLnBrk="1" hangingPunct="1"/>
            <a:r>
              <a:rPr lang="en-US" altLang="bg-BG" dirty="0"/>
              <a:t>DNAR</a:t>
            </a:r>
            <a:r>
              <a:rPr lang="bg-BG" altLang="bg-BG" dirty="0"/>
              <a:t> (</a:t>
            </a:r>
            <a:r>
              <a:rPr lang="en-US" altLang="bg-BG" dirty="0"/>
              <a:t>DNACPR)</a:t>
            </a:r>
            <a:r>
              <a:rPr lang="bg-BG" altLang="bg-BG" dirty="0"/>
              <a:t>:</a:t>
            </a:r>
            <a:endParaRPr lang="en-US" altLang="bg-BG" dirty="0"/>
          </a:p>
          <a:p>
            <a:pPr lvl="1" algn="just" eaLnBrk="1" hangingPunct="1">
              <a:buFont typeface="Wingdings" panose="05000000000000000000" pitchFamily="2" charset="2"/>
              <a:buChar char="§"/>
            </a:pPr>
            <a:r>
              <a:rPr lang="bg-BG" altLang="bg-BG" dirty="0"/>
              <a:t>Пациентът не желае да бъде ресусцитиран.</a:t>
            </a:r>
          </a:p>
          <a:p>
            <a:pPr lvl="1" algn="just" eaLnBrk="1" hangingPunct="1">
              <a:buFont typeface="Wingdings" panose="05000000000000000000" pitchFamily="2" charset="2"/>
              <a:buChar char="§"/>
            </a:pPr>
            <a:r>
              <a:rPr lang="bg-BG" altLang="bg-BG" dirty="0"/>
              <a:t>Пациентът няма да преживее, дори при проведена КПР.</a:t>
            </a:r>
          </a:p>
        </p:txBody>
      </p:sp>
      <p:pic>
        <p:nvPicPr>
          <p:cNvPr id="7170" name="Picture 2" descr="A man with a Do Not Resuscitate tattoo. The signature was blurred out by his medical team.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67744" y="3743338"/>
            <a:ext cx="5201816" cy="29260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6972088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noFill/>
          <a:ln>
            <a:noFill/>
          </a:ln>
          <a:effectLst/>
          <a:extLst>
            <a:ext uri="{909E8E84-426E-40DD-AFC4-6F175D3DCCD1}">
              <a14:hiddenFill xmlns:a14="http://schemas.microsoft.com/office/drawing/2010/main">
                <a:solidFill>
                  <a:srgbClr val="7AA1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p>
            <a:r>
              <a:rPr lang="ru-RU" dirty="0">
                <a:effectLst>
                  <a:outerShdw blurRad="38100" dist="38100" dir="2700000" algn="tl">
                    <a:srgbClr val="000000">
                      <a:alpha val="43137"/>
                    </a:srgbClr>
                  </a:outerShdw>
                </a:effectLst>
              </a:rPr>
              <a:t>Синдром на поражения след </a:t>
            </a:r>
            <a:r>
              <a:rPr lang="bg-BG" dirty="0">
                <a:effectLst>
                  <a:outerShdw blurRad="38100" dist="38100" dir="2700000" algn="tl">
                    <a:srgbClr val="000000">
                      <a:alpha val="43137"/>
                    </a:srgbClr>
                  </a:outerShdw>
                </a:effectLst>
              </a:rPr>
              <a:t>прекаран </a:t>
            </a:r>
            <a:r>
              <a:rPr lang="ru-RU" dirty="0">
                <a:effectLst>
                  <a:outerShdw blurRad="38100" dist="38100" dir="2700000" algn="tl">
                    <a:srgbClr val="000000">
                      <a:alpha val="43137"/>
                    </a:srgbClr>
                  </a:outerShdw>
                </a:effectLst>
              </a:rPr>
              <a:t>сърдечен арест</a:t>
            </a:r>
            <a:r>
              <a:rPr lang="en-US" dirty="0">
                <a:effectLst>
                  <a:outerShdw blurRad="38100" dist="38100" dir="2700000" algn="tl">
                    <a:srgbClr val="000000">
                      <a:alpha val="43137"/>
                    </a:srgbClr>
                  </a:outerShdw>
                </a:effectLst>
              </a:rPr>
              <a:t> (PCAS)</a:t>
            </a:r>
            <a:endParaRPr lang="bg-BG"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683568" y="1988840"/>
            <a:ext cx="7998470" cy="4137323"/>
          </a:xfrm>
        </p:spPr>
        <p:txBody>
          <a:bodyPr/>
          <a:lstStyle/>
          <a:p>
            <a:r>
              <a:rPr lang="bg-BG" dirty="0"/>
              <a:t>Увреждане на главния мозък</a:t>
            </a:r>
          </a:p>
          <a:p>
            <a:r>
              <a:rPr lang="bg-BG" dirty="0"/>
              <a:t>Миокардна дисфункция</a:t>
            </a:r>
          </a:p>
          <a:p>
            <a:r>
              <a:rPr lang="bg-BG" dirty="0"/>
              <a:t>Отговор на системна исхемия и реперфузия</a:t>
            </a:r>
          </a:p>
          <a:p>
            <a:r>
              <a:rPr lang="bg-BG" dirty="0"/>
              <a:t>Съпътстваща патология</a:t>
            </a:r>
          </a:p>
        </p:txBody>
      </p:sp>
      <p:sp>
        <p:nvSpPr>
          <p:cNvPr id="4" name="Slide Number Placeholder 3"/>
          <p:cNvSpPr>
            <a:spLocks noGrp="1"/>
          </p:cNvSpPr>
          <p:nvPr>
            <p:ph type="sldNum" sz="quarter" idx="12"/>
          </p:nvPr>
        </p:nvSpPr>
        <p:spPr>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fld id="{60F1F413-70A1-42B2-B370-662F39059F5E}" type="slidenum">
              <a:rPr lang="bg-BG"/>
              <a:pPr/>
              <a:t>37</a:t>
            </a:fld>
            <a:endParaRPr lang="bg-BG"/>
          </a:p>
        </p:txBody>
      </p:sp>
    </p:spTree>
    <p:extLst>
      <p:ext uri="{BB962C8B-B14F-4D97-AF65-F5344CB8AC3E}">
        <p14:creationId xmlns:p14="http://schemas.microsoft.com/office/powerpoint/2010/main" val="77352951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Number Placeholder 5"/>
          <p:cNvSpPr>
            <a:spLocks noGrp="1"/>
          </p:cNvSpPr>
          <p:nvPr>
            <p:ph type="sldNum" sz="quarter" idx="12"/>
          </p:nvPr>
        </p:nvSpPr>
        <p:spPr>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fld id="{0620B826-FCC6-427C-9FC6-532035CC19B8}" type="slidenum">
              <a:rPr lang="bg-BG" altLang="bg-BG"/>
              <a:pPr/>
              <a:t>38</a:t>
            </a:fld>
            <a:endParaRPr lang="bg-BG" altLang="bg-BG"/>
          </a:p>
        </p:txBody>
      </p:sp>
      <p:sp>
        <p:nvSpPr>
          <p:cNvPr id="261122" name="Rectangle 2"/>
          <p:cNvSpPr>
            <a:spLocks noGrp="1" noChangeArrowheads="1"/>
          </p:cNvSpPr>
          <p:nvPr>
            <p:ph type="title"/>
          </p:nvPr>
        </p:nvSpPr>
        <p:spPr>
          <a:noFill/>
          <a:ln>
            <a:noFill/>
          </a:ln>
          <a:effectLst/>
          <a:extLst>
            <a:ext uri="{909E8E84-426E-40DD-AFC4-6F175D3DCCD1}">
              <a14:hiddenFill xmlns:a14="http://schemas.microsoft.com/office/drawing/2010/main">
                <a:solidFill>
                  <a:srgbClr val="7AA1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p>
            <a:r>
              <a:rPr lang="en-US" dirty="0">
                <a:effectLst>
                  <a:outerShdw blurRad="38100" dist="38100" dir="2700000" algn="tl">
                    <a:srgbClr val="000000">
                      <a:alpha val="43137"/>
                    </a:srgbClr>
                  </a:outerShdw>
                </a:effectLst>
              </a:rPr>
              <a:t>H</a:t>
            </a:r>
            <a:r>
              <a:rPr lang="bg-BG" dirty="0">
                <a:effectLst>
                  <a:outerShdw blurRad="38100" dist="38100" dir="2700000" algn="tl">
                    <a:srgbClr val="000000">
                      <a:alpha val="43137"/>
                    </a:srgbClr>
                  </a:outerShdw>
                </a:effectLst>
              </a:rPr>
              <a:t> </a:t>
            </a:r>
            <a:r>
              <a:rPr lang="en-US" dirty="0">
                <a:effectLst>
                  <a:outerShdw blurRad="38100" dist="38100" dir="2700000" algn="tl">
                    <a:srgbClr val="000000">
                      <a:alpha val="43137"/>
                    </a:srgbClr>
                  </a:outerShdw>
                </a:effectLst>
              </a:rPr>
              <a:t>-</a:t>
            </a:r>
            <a:r>
              <a:rPr lang="bg-BG" dirty="0">
                <a:effectLst>
                  <a:outerShdw blurRad="38100" dist="38100" dir="2700000" algn="tl">
                    <a:srgbClr val="000000">
                      <a:alpha val="43137"/>
                    </a:srgbClr>
                  </a:outerShdw>
                </a:effectLst>
              </a:rPr>
              <a:t> Церебрална ресусцитация</a:t>
            </a:r>
            <a:endParaRPr lang="en-GB" dirty="0">
              <a:effectLst>
                <a:outerShdw blurRad="38100" dist="38100" dir="2700000" algn="tl">
                  <a:srgbClr val="000000">
                    <a:alpha val="43137"/>
                  </a:srgbClr>
                </a:outerShdw>
              </a:effectLst>
            </a:endParaRPr>
          </a:p>
        </p:txBody>
      </p:sp>
      <p:sp>
        <p:nvSpPr>
          <p:cNvPr id="41988" name="Rectangle 3"/>
          <p:cNvSpPr>
            <a:spLocks noGrp="1" noChangeArrowheads="1"/>
          </p:cNvSpPr>
          <p:nvPr>
            <p:ph type="body" idx="1"/>
          </p:nvPr>
        </p:nvSpPr>
        <p:spPr>
          <a:xfrm>
            <a:off x="611560" y="1988839"/>
            <a:ext cx="7848872" cy="4137323"/>
          </a:xfrm>
        </p:spPr>
        <p:txBody>
          <a:bodyPr/>
          <a:lstStyle/>
          <a:p>
            <a:pPr marL="355600" indent="-355600" algn="just" eaLnBrk="1" hangingPunct="1">
              <a:lnSpc>
                <a:spcPct val="90000"/>
              </a:lnSpc>
            </a:pPr>
            <a:r>
              <a:rPr lang="bg-BG" altLang="bg-BG" dirty="0"/>
              <a:t>Осигуряване на проходими ДП и поддържане на адекватна вентилация и оксигенация – нормокапния и нормоксемия.</a:t>
            </a:r>
          </a:p>
          <a:p>
            <a:pPr marL="355600" indent="-355600" algn="just" eaLnBrk="1" hangingPunct="1">
              <a:lnSpc>
                <a:spcPct val="90000"/>
              </a:lnSpc>
            </a:pPr>
            <a:r>
              <a:rPr lang="bg-BG" altLang="bg-BG" dirty="0"/>
              <a:t>Поддържане на кръвообращението:</a:t>
            </a:r>
          </a:p>
          <a:p>
            <a:pPr marL="827088" lvl="1" indent="-342900" algn="just" eaLnBrk="1" hangingPunct="1">
              <a:lnSpc>
                <a:spcPct val="90000"/>
              </a:lnSpc>
              <a:buFont typeface="Wingdings" panose="05000000000000000000" pitchFamily="2" charset="2"/>
              <a:buChar char="§"/>
            </a:pPr>
            <a:r>
              <a:rPr lang="bg-BG" altLang="bg-BG" dirty="0"/>
              <a:t>12 канално ЕКГ</a:t>
            </a:r>
          </a:p>
          <a:p>
            <a:pPr marL="827088" lvl="1" indent="-342900" algn="just" eaLnBrk="1" hangingPunct="1">
              <a:lnSpc>
                <a:spcPct val="90000"/>
              </a:lnSpc>
              <a:buFont typeface="Wingdings" panose="05000000000000000000" pitchFamily="2" charset="2"/>
              <a:buChar char="§"/>
            </a:pPr>
            <a:r>
              <a:rPr lang="bg-BG" altLang="bg-BG" dirty="0"/>
              <a:t>Подходящ венозен път</a:t>
            </a:r>
          </a:p>
          <a:p>
            <a:pPr marL="827088" lvl="1" indent="-342900" algn="just" eaLnBrk="1" hangingPunct="1">
              <a:lnSpc>
                <a:spcPct val="90000"/>
              </a:lnSpc>
              <a:buFont typeface="Wingdings" panose="05000000000000000000" pitchFamily="2" charset="2"/>
              <a:buChar char="§"/>
            </a:pPr>
            <a:r>
              <a:rPr lang="bg-BG" altLang="bg-BG" dirty="0"/>
              <a:t>САКН &gt; 100</a:t>
            </a:r>
            <a:r>
              <a:rPr lang="en-US" altLang="bg-BG" dirty="0"/>
              <a:t> mmHg</a:t>
            </a:r>
          </a:p>
          <a:p>
            <a:pPr marL="827088" lvl="1" indent="-342900" algn="just" eaLnBrk="1" hangingPunct="1">
              <a:lnSpc>
                <a:spcPct val="90000"/>
              </a:lnSpc>
              <a:buFont typeface="Wingdings" panose="05000000000000000000" pitchFamily="2" charset="2"/>
              <a:buChar char="§"/>
            </a:pPr>
            <a:r>
              <a:rPr lang="bg-BG" altLang="bg-BG" dirty="0"/>
              <a:t>Инфузия на кристалоиди за поддържане на нормоволемия.</a:t>
            </a:r>
          </a:p>
        </p:txBody>
      </p:sp>
    </p:spTree>
    <p:extLst>
      <p:ext uri="{BB962C8B-B14F-4D97-AF65-F5344CB8AC3E}">
        <p14:creationId xmlns:p14="http://schemas.microsoft.com/office/powerpoint/2010/main" val="233993059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Number Placeholder 5"/>
          <p:cNvSpPr>
            <a:spLocks noGrp="1"/>
          </p:cNvSpPr>
          <p:nvPr>
            <p:ph type="sldNum" sz="quarter" idx="12"/>
          </p:nvPr>
        </p:nvSpPr>
        <p:spPr>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fld id="{F1FB07AE-862B-4E6B-B592-80608A4BF0F3}" type="slidenum">
              <a:rPr lang="bg-BG" altLang="bg-BG"/>
              <a:pPr/>
              <a:t>39</a:t>
            </a:fld>
            <a:endParaRPr lang="bg-BG" altLang="bg-BG"/>
          </a:p>
        </p:txBody>
      </p:sp>
      <p:sp>
        <p:nvSpPr>
          <p:cNvPr id="261122" name="Rectangle 2"/>
          <p:cNvSpPr>
            <a:spLocks noGrp="1" noChangeArrowheads="1"/>
          </p:cNvSpPr>
          <p:nvPr>
            <p:ph type="title"/>
          </p:nvPr>
        </p:nvSpPr>
        <p:spPr>
          <a:noFill/>
          <a:ln>
            <a:noFill/>
          </a:ln>
          <a:effectLst/>
          <a:extLst>
            <a:ext uri="{909E8E84-426E-40DD-AFC4-6F175D3DCCD1}">
              <a14:hiddenFill xmlns:a14="http://schemas.microsoft.com/office/drawing/2010/main">
                <a:solidFill>
                  <a:srgbClr val="7AA1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p>
            <a:r>
              <a:rPr lang="en-US" dirty="0">
                <a:effectLst>
                  <a:outerShdw blurRad="38100" dist="38100" dir="2700000" algn="tl">
                    <a:srgbClr val="000000">
                      <a:alpha val="43137"/>
                    </a:srgbClr>
                  </a:outerShdw>
                </a:effectLst>
              </a:rPr>
              <a:t>H</a:t>
            </a:r>
            <a:r>
              <a:rPr lang="bg-BG" dirty="0">
                <a:effectLst>
                  <a:outerShdw blurRad="38100" dist="38100" dir="2700000" algn="tl">
                    <a:srgbClr val="000000">
                      <a:alpha val="43137"/>
                    </a:srgbClr>
                  </a:outerShdw>
                </a:effectLst>
              </a:rPr>
              <a:t> </a:t>
            </a:r>
            <a:r>
              <a:rPr lang="en-US" dirty="0">
                <a:effectLst>
                  <a:outerShdw blurRad="38100" dist="38100" dir="2700000" algn="tl">
                    <a:srgbClr val="000000">
                      <a:alpha val="43137"/>
                    </a:srgbClr>
                  </a:outerShdw>
                </a:effectLst>
              </a:rPr>
              <a:t>-</a:t>
            </a:r>
            <a:r>
              <a:rPr lang="bg-BG" dirty="0">
                <a:effectLst>
                  <a:outerShdw blurRad="38100" dist="38100" dir="2700000" algn="tl">
                    <a:srgbClr val="000000">
                      <a:alpha val="43137"/>
                    </a:srgbClr>
                  </a:outerShdw>
                </a:effectLst>
              </a:rPr>
              <a:t> Церебрална ресусцитация</a:t>
            </a:r>
            <a:endParaRPr lang="en-GB" dirty="0">
              <a:effectLst>
                <a:outerShdw blurRad="38100" dist="38100" dir="2700000" algn="tl">
                  <a:srgbClr val="000000">
                    <a:alpha val="43137"/>
                  </a:srgbClr>
                </a:outerShdw>
              </a:effectLst>
            </a:endParaRPr>
          </a:p>
        </p:txBody>
      </p:sp>
      <p:sp>
        <p:nvSpPr>
          <p:cNvPr id="43012" name="Rectangle 3"/>
          <p:cNvSpPr>
            <a:spLocks noGrp="1" noChangeArrowheads="1"/>
          </p:cNvSpPr>
          <p:nvPr>
            <p:ph type="body" idx="1"/>
          </p:nvPr>
        </p:nvSpPr>
        <p:spPr>
          <a:xfrm>
            <a:off x="683567" y="1916832"/>
            <a:ext cx="7817495" cy="4209331"/>
          </a:xfrm>
        </p:spPr>
        <p:txBody>
          <a:bodyPr/>
          <a:lstStyle/>
          <a:p>
            <a:pPr marL="355600" indent="-260350" algn="just" eaLnBrk="1" hangingPunct="1">
              <a:lnSpc>
                <a:spcPct val="90000"/>
              </a:lnSpc>
            </a:pPr>
            <a:r>
              <a:rPr lang="bg-BG" altLang="bg-BG" dirty="0"/>
              <a:t>Контрол на мозъчната активност и гърчовата симптоматика и треперене.</a:t>
            </a:r>
          </a:p>
          <a:p>
            <a:pPr marL="84138" indent="271463" algn="just" eaLnBrk="1" hangingPunct="1">
              <a:lnSpc>
                <a:spcPct val="90000"/>
              </a:lnSpc>
            </a:pPr>
            <a:r>
              <a:rPr lang="bg-BG" altLang="bg-BG" dirty="0"/>
              <a:t>Поддържане на хомеостазата:</a:t>
            </a:r>
          </a:p>
          <a:p>
            <a:pPr marL="827088" lvl="1" indent="-342900" algn="just" eaLnBrk="1" hangingPunct="1">
              <a:lnSpc>
                <a:spcPct val="90000"/>
              </a:lnSpc>
              <a:buFont typeface="Wingdings" panose="05000000000000000000" pitchFamily="2" charset="2"/>
              <a:buChar char="§"/>
            </a:pPr>
            <a:r>
              <a:rPr lang="bg-BG" altLang="bg-BG" dirty="0"/>
              <a:t>Контрол на телесната температура:</a:t>
            </a:r>
          </a:p>
          <a:p>
            <a:pPr marL="1227138" lvl="2" indent="-342900" algn="just" eaLnBrk="1" hangingPunct="1">
              <a:lnSpc>
                <a:spcPct val="90000"/>
              </a:lnSpc>
              <a:buFont typeface="Arial" panose="020B0604020202020204" pitchFamily="34" charset="0"/>
              <a:buChar char="-"/>
            </a:pPr>
            <a:r>
              <a:rPr lang="bg-BG" altLang="bg-BG" dirty="0"/>
              <a:t>Своевременно ефективно лечение на всяка хипертермия и контролирана изотермия – около 36</a:t>
            </a:r>
            <a:r>
              <a:rPr lang="bg-BG" altLang="bg-BG" baseline="30000" dirty="0"/>
              <a:t>0</a:t>
            </a:r>
            <a:r>
              <a:rPr lang="bg-BG" altLang="bg-BG" dirty="0"/>
              <a:t> С.</a:t>
            </a:r>
          </a:p>
          <a:p>
            <a:pPr marL="827088" lvl="1" indent="-342900" algn="just" eaLnBrk="1" hangingPunct="1">
              <a:lnSpc>
                <a:spcPct val="90000"/>
              </a:lnSpc>
              <a:buFont typeface="Wingdings" panose="05000000000000000000" pitchFamily="2" charset="2"/>
              <a:buChar char="§"/>
            </a:pPr>
            <a:r>
              <a:rPr lang="bg-BG" altLang="bg-BG" dirty="0"/>
              <a:t>Поддържане на кръвно-захарно ниво под 10 </a:t>
            </a:r>
            <a:r>
              <a:rPr lang="en-US" altLang="bg-BG" dirty="0" err="1"/>
              <a:t>mmol</a:t>
            </a:r>
            <a:r>
              <a:rPr lang="en-US" altLang="bg-BG" dirty="0"/>
              <a:t>/l</a:t>
            </a:r>
            <a:r>
              <a:rPr lang="bg-BG" altLang="bg-BG" dirty="0"/>
              <a:t> и избягване на хипогликемия.</a:t>
            </a:r>
          </a:p>
        </p:txBody>
      </p:sp>
    </p:spTree>
    <p:extLst>
      <p:ext uri="{BB962C8B-B14F-4D97-AF65-F5344CB8AC3E}">
        <p14:creationId xmlns:p14="http://schemas.microsoft.com/office/powerpoint/2010/main" val="312438782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Number Placeholder 5"/>
          <p:cNvSpPr>
            <a:spLocks noGrp="1"/>
          </p:cNvSpPr>
          <p:nvPr>
            <p:ph type="sldNum" sz="quarter" idx="12"/>
          </p:nvPr>
        </p:nvSpPr>
        <p:spPr>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fld id="{CB6B8B18-87C4-4C9A-B40D-12E69E050EB8}" type="slidenum">
              <a:rPr lang="bg-BG" altLang="bg-BG"/>
              <a:pPr/>
              <a:t>40</a:t>
            </a:fld>
            <a:endParaRPr lang="bg-BG" altLang="bg-BG"/>
          </a:p>
        </p:txBody>
      </p:sp>
      <p:sp>
        <p:nvSpPr>
          <p:cNvPr id="468994" name="Rectangle 2"/>
          <p:cNvSpPr>
            <a:spLocks noGrp="1" noChangeArrowheads="1"/>
          </p:cNvSpPr>
          <p:nvPr>
            <p:ph type="title"/>
          </p:nvPr>
        </p:nvSpPr>
        <p:spPr>
          <a:noFill/>
          <a:ln>
            <a:noFill/>
          </a:ln>
          <a:effectLst/>
          <a:extLst>
            <a:ext uri="{909E8E84-426E-40DD-AFC4-6F175D3DCCD1}">
              <a14:hiddenFill xmlns:a14="http://schemas.microsoft.com/office/drawing/2010/main">
                <a:solidFill>
                  <a:srgbClr val="7AA1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p>
            <a:r>
              <a:rPr lang="en-US">
                <a:effectLst>
                  <a:outerShdw blurRad="38100" dist="38100" dir="2700000" algn="tl">
                    <a:srgbClr val="000000">
                      <a:alpha val="43137"/>
                    </a:srgbClr>
                  </a:outerShdw>
                </a:effectLst>
              </a:rPr>
              <a:t>H</a:t>
            </a:r>
            <a:r>
              <a:rPr lang="bg-BG">
                <a:effectLst>
                  <a:outerShdw blurRad="38100" dist="38100" dir="2700000" algn="tl">
                    <a:srgbClr val="000000">
                      <a:alpha val="43137"/>
                    </a:srgbClr>
                  </a:outerShdw>
                </a:effectLst>
              </a:rPr>
              <a:t> </a:t>
            </a:r>
            <a:r>
              <a:rPr lang="en-US">
                <a:effectLst>
                  <a:outerShdw blurRad="38100" dist="38100" dir="2700000" algn="tl">
                    <a:srgbClr val="000000">
                      <a:alpha val="43137"/>
                    </a:srgbClr>
                  </a:outerShdw>
                </a:effectLst>
              </a:rPr>
              <a:t>-</a:t>
            </a:r>
            <a:r>
              <a:rPr lang="bg-BG">
                <a:effectLst>
                  <a:outerShdw blurRad="38100" dist="38100" dir="2700000" algn="tl">
                    <a:srgbClr val="000000">
                      <a:alpha val="43137"/>
                    </a:srgbClr>
                  </a:outerShdw>
                </a:effectLst>
              </a:rPr>
              <a:t> Церебрална ресусцитация</a:t>
            </a:r>
            <a:endParaRPr lang="en-GB">
              <a:effectLst>
                <a:outerShdw blurRad="38100" dist="38100" dir="2700000" algn="tl">
                  <a:srgbClr val="000000">
                    <a:alpha val="43137"/>
                  </a:srgbClr>
                </a:outerShdw>
              </a:effectLst>
            </a:endParaRPr>
          </a:p>
        </p:txBody>
      </p:sp>
      <p:sp>
        <p:nvSpPr>
          <p:cNvPr id="44036" name="Rectangle 3"/>
          <p:cNvSpPr>
            <a:spLocks noGrp="1" noChangeArrowheads="1"/>
          </p:cNvSpPr>
          <p:nvPr>
            <p:ph type="body" idx="1"/>
          </p:nvPr>
        </p:nvSpPr>
        <p:spPr>
          <a:xfrm>
            <a:off x="611560" y="1988840"/>
            <a:ext cx="8064128" cy="4369098"/>
          </a:xfrm>
        </p:spPr>
        <p:txBody>
          <a:bodyPr/>
          <a:lstStyle/>
          <a:p>
            <a:pPr marL="84138" indent="271463" algn="just" eaLnBrk="1" hangingPunct="1"/>
            <a:r>
              <a:rPr lang="bg-BG" altLang="bg-BG" dirty="0"/>
              <a:t>Контрол на коагулацията:</a:t>
            </a:r>
          </a:p>
          <a:p>
            <a:pPr marL="827088" lvl="2" indent="-342900" algn="just">
              <a:buFont typeface="Wingdings" panose="05000000000000000000" pitchFamily="2" charset="2"/>
              <a:buChar char="§"/>
            </a:pPr>
            <a:r>
              <a:rPr lang="bg-BG" altLang="bg-BG" dirty="0"/>
              <a:t>Фибринолитици?</a:t>
            </a:r>
          </a:p>
          <a:p>
            <a:pPr marL="84138" indent="271463" algn="just" eaLnBrk="1" hangingPunct="1"/>
            <a:r>
              <a:rPr lang="bg-BG" altLang="bg-BG" dirty="0"/>
              <a:t>Антиаритмична профилактика</a:t>
            </a:r>
          </a:p>
          <a:p>
            <a:pPr marL="84138" indent="271463" algn="just" eaLnBrk="1" hangingPunct="1"/>
            <a:r>
              <a:rPr lang="bg-BG" altLang="bg-BG" dirty="0"/>
              <a:t>Търсете причината!</a:t>
            </a:r>
          </a:p>
        </p:txBody>
      </p:sp>
    </p:spTree>
    <p:extLst>
      <p:ext uri="{BB962C8B-B14F-4D97-AF65-F5344CB8AC3E}">
        <p14:creationId xmlns:p14="http://schemas.microsoft.com/office/powerpoint/2010/main" val="294028525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Number Placeholder 6"/>
          <p:cNvSpPr>
            <a:spLocks noGrp="1"/>
          </p:cNvSpPr>
          <p:nvPr>
            <p:ph type="sldNum" sz="quarter" idx="12"/>
          </p:nvPr>
        </p:nvSpPr>
        <p:spPr>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fld id="{EF7E71C4-0154-45AE-8A78-E96B0085EB46}" type="slidenum">
              <a:rPr lang="bg-BG" altLang="bg-BG"/>
              <a:pPr/>
              <a:t>41</a:t>
            </a:fld>
            <a:endParaRPr lang="bg-BG" altLang="bg-BG"/>
          </a:p>
        </p:txBody>
      </p:sp>
      <p:sp>
        <p:nvSpPr>
          <p:cNvPr id="262146" name="Rectangle 2"/>
          <p:cNvSpPr>
            <a:spLocks noGrp="1" noChangeArrowheads="1"/>
          </p:cNvSpPr>
          <p:nvPr>
            <p:ph type="title"/>
          </p:nvPr>
        </p:nvSpPr>
        <p:spPr>
          <a:noFill/>
          <a:ln>
            <a:noFill/>
          </a:ln>
          <a:effectLst/>
          <a:extLst>
            <a:ext uri="{909E8E84-426E-40DD-AFC4-6F175D3DCCD1}">
              <a14:hiddenFill xmlns:a14="http://schemas.microsoft.com/office/drawing/2010/main">
                <a:solidFill>
                  <a:srgbClr val="7AA1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p>
            <a:r>
              <a:rPr lang="en-US" dirty="0">
                <a:effectLst>
                  <a:outerShdw blurRad="38100" dist="38100" dir="2700000" algn="tl">
                    <a:srgbClr val="000000">
                      <a:alpha val="43137"/>
                    </a:srgbClr>
                  </a:outerShdw>
                </a:effectLst>
              </a:rPr>
              <a:t>I – </a:t>
            </a:r>
            <a:r>
              <a:rPr lang="bg-BG" dirty="0">
                <a:effectLst>
                  <a:outerShdw blurRad="38100" dist="38100" dir="2700000" algn="tl">
                    <a:srgbClr val="000000">
                      <a:alpha val="43137"/>
                    </a:srgbClr>
                  </a:outerShdw>
                </a:effectLst>
              </a:rPr>
              <a:t>Интензивно Отделение</a:t>
            </a:r>
            <a:endParaRPr lang="en-GB" dirty="0">
              <a:effectLst>
                <a:outerShdw blurRad="38100" dist="38100" dir="2700000" algn="tl">
                  <a:srgbClr val="000000">
                    <a:alpha val="43137"/>
                  </a:srgbClr>
                </a:outerShdw>
              </a:effectLst>
            </a:endParaRPr>
          </a:p>
        </p:txBody>
      </p:sp>
      <p:sp>
        <p:nvSpPr>
          <p:cNvPr id="45060" name="Rectangle 3"/>
          <p:cNvSpPr>
            <a:spLocks noGrp="1" noChangeArrowheads="1"/>
          </p:cNvSpPr>
          <p:nvPr>
            <p:ph type="body" sz="half" idx="1"/>
          </p:nvPr>
        </p:nvSpPr>
        <p:spPr>
          <a:xfrm>
            <a:off x="611560" y="1988840"/>
            <a:ext cx="7919665" cy="4094460"/>
          </a:xfrm>
        </p:spPr>
        <p:txBody>
          <a:bodyPr/>
          <a:lstStyle/>
          <a:p>
            <a:pPr marL="355600" indent="-355600" algn="just" eaLnBrk="1" hangingPunct="1"/>
            <a:r>
              <a:rPr lang="bg-BG" altLang="bg-BG" dirty="0"/>
              <a:t>Провеждането на горепосоченото лечение може да се извършва ефективно единствено в условията на Интензивно Отделение.</a:t>
            </a:r>
          </a:p>
          <a:p>
            <a:pPr marL="355600" indent="-355600" algn="just" eaLnBrk="1" hangingPunct="1"/>
            <a:r>
              <a:rPr lang="bg-BG" altLang="bg-BG" dirty="0"/>
              <a:t>Транспортът до ИО да е:</a:t>
            </a:r>
          </a:p>
          <a:p>
            <a:pPr marL="755650" lvl="2" indent="-355600" algn="just">
              <a:buFont typeface="Wingdings" panose="05000000000000000000" pitchFamily="2" charset="2"/>
              <a:buChar char="§"/>
            </a:pPr>
            <a:r>
              <a:rPr lang="bg-BG" altLang="bg-BG" dirty="0"/>
              <a:t>Своевременен</a:t>
            </a:r>
          </a:p>
          <a:p>
            <a:pPr marL="755650" lvl="2" indent="-355600" algn="just">
              <a:buFont typeface="Wingdings" panose="05000000000000000000" pitchFamily="2" charset="2"/>
              <a:buChar char="§"/>
            </a:pPr>
            <a:r>
              <a:rPr lang="bg-BG" altLang="bg-BG" dirty="0"/>
              <a:t>При възможности за поддържане на ефективна вентилация, оксигенация, кръвообращение и оптимизирана мозъчна перфузия.</a:t>
            </a:r>
          </a:p>
        </p:txBody>
      </p:sp>
    </p:spTree>
    <p:extLst>
      <p:ext uri="{BB962C8B-B14F-4D97-AF65-F5344CB8AC3E}">
        <p14:creationId xmlns:p14="http://schemas.microsoft.com/office/powerpoint/2010/main" val="237857811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fld id="{753A45A9-5128-425F-8E37-7F0793E6E15C}" type="slidenum">
              <a:rPr lang="bg-BG"/>
              <a:pPr/>
              <a:t>42</a:t>
            </a:fld>
            <a:endParaRPr lang="bg-BG" dirty="0"/>
          </a:p>
        </p:txBody>
      </p:sp>
      <p:pic>
        <p:nvPicPr>
          <p:cNvPr id="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7704" y="116632"/>
            <a:ext cx="5976664" cy="655272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2005154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Number Placeholder 5"/>
          <p:cNvSpPr>
            <a:spLocks noGrp="1"/>
          </p:cNvSpPr>
          <p:nvPr>
            <p:ph type="sldNum" sz="quarter" idx="12"/>
          </p:nvPr>
        </p:nvSpPr>
        <p:spPr>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fld id="{642DAE99-BF91-4854-9B26-2EA447264596}" type="slidenum">
              <a:rPr lang="bg-BG" altLang="bg-BG"/>
              <a:pPr/>
              <a:t>43</a:t>
            </a:fld>
            <a:endParaRPr lang="bg-BG" altLang="bg-BG"/>
          </a:p>
        </p:txBody>
      </p:sp>
      <p:sp>
        <p:nvSpPr>
          <p:cNvPr id="462850" name="Rectangle 2"/>
          <p:cNvSpPr>
            <a:spLocks noGrp="1" noChangeArrowheads="1"/>
          </p:cNvSpPr>
          <p:nvPr>
            <p:ph type="title"/>
          </p:nvPr>
        </p:nvSpPr>
        <p:spPr>
          <a:noFill/>
          <a:ln>
            <a:noFill/>
          </a:ln>
          <a:effectLst/>
          <a:extLst>
            <a:ext uri="{909E8E84-426E-40DD-AFC4-6F175D3DCCD1}">
              <a14:hiddenFill xmlns:a14="http://schemas.microsoft.com/office/drawing/2010/main">
                <a:solidFill>
                  <a:srgbClr val="7AA1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p>
            <a:r>
              <a:rPr lang="bg-BG" dirty="0">
                <a:effectLst>
                  <a:outerShdw blurRad="38100" dist="38100" dir="2700000" algn="tl">
                    <a:srgbClr val="000000">
                      <a:alpha val="43137"/>
                    </a:srgbClr>
                  </a:outerShdw>
                </a:effectLst>
              </a:rPr>
              <a:t>Прогноза</a:t>
            </a:r>
          </a:p>
        </p:txBody>
      </p:sp>
      <p:sp>
        <p:nvSpPr>
          <p:cNvPr id="46084" name="Rectangle 3"/>
          <p:cNvSpPr>
            <a:spLocks noGrp="1" noChangeArrowheads="1"/>
          </p:cNvSpPr>
          <p:nvPr>
            <p:ph type="body" idx="1"/>
          </p:nvPr>
        </p:nvSpPr>
        <p:spPr>
          <a:xfrm>
            <a:off x="611560" y="1988840"/>
            <a:ext cx="8075240" cy="4137323"/>
          </a:xfrm>
        </p:spPr>
        <p:txBody>
          <a:bodyPr/>
          <a:lstStyle/>
          <a:p>
            <a:pPr algn="just" eaLnBrk="1" hangingPunct="1"/>
            <a:r>
              <a:rPr lang="bg-BG" altLang="bg-BG" dirty="0"/>
              <a:t>Клинични тестове:</a:t>
            </a:r>
          </a:p>
          <a:p>
            <a:pPr lvl="1" algn="just" eaLnBrk="1" hangingPunct="1">
              <a:buFont typeface="Wingdings" panose="05000000000000000000" pitchFamily="2" charset="2"/>
              <a:buChar char="§"/>
            </a:pPr>
            <a:r>
              <a:rPr lang="bg-BG" altLang="bg-BG" dirty="0"/>
              <a:t>Наличие на миоклонус</a:t>
            </a:r>
          </a:p>
          <a:p>
            <a:pPr lvl="1" algn="just" eaLnBrk="1" hangingPunct="1">
              <a:buFont typeface="Wingdings" panose="05000000000000000000" pitchFamily="2" charset="2"/>
              <a:buChar char="§"/>
            </a:pPr>
            <a:r>
              <a:rPr lang="bg-BG" altLang="bg-BG" dirty="0"/>
              <a:t>Липсата след 72 </a:t>
            </a:r>
            <a:r>
              <a:rPr lang="en-US" altLang="bg-BG" dirty="0"/>
              <a:t>h</a:t>
            </a:r>
            <a:r>
              <a:rPr lang="bg-BG" altLang="bg-BG" dirty="0"/>
              <a:t> на</a:t>
            </a:r>
            <a:r>
              <a:rPr lang="en-US" altLang="bg-BG" dirty="0"/>
              <a:t>:</a:t>
            </a:r>
          </a:p>
          <a:p>
            <a:pPr lvl="2" algn="just" eaLnBrk="1" hangingPunct="1">
              <a:buFont typeface="Arial" panose="020B0604020202020204" pitchFamily="34" charset="0"/>
              <a:buChar char="-"/>
            </a:pPr>
            <a:r>
              <a:rPr lang="bg-BG" altLang="bg-BG" dirty="0"/>
              <a:t>Корнеален рефлекс</a:t>
            </a:r>
          </a:p>
          <a:p>
            <a:pPr lvl="2" algn="just" eaLnBrk="1" hangingPunct="1">
              <a:buFont typeface="Arial" panose="020B0604020202020204" pitchFamily="34" charset="0"/>
              <a:buChar char="-"/>
            </a:pPr>
            <a:r>
              <a:rPr lang="bg-BG" altLang="bg-BG" dirty="0"/>
              <a:t>Зенична реакция</a:t>
            </a:r>
          </a:p>
          <a:p>
            <a:pPr lvl="2" algn="just" eaLnBrk="1" hangingPunct="1">
              <a:buFont typeface="Arial" panose="020B0604020202020204" pitchFamily="34" charset="0"/>
              <a:buChar char="-"/>
            </a:pPr>
            <a:r>
              <a:rPr lang="bg-BG" altLang="bg-BG" dirty="0"/>
              <a:t>Отговор на болка</a:t>
            </a:r>
          </a:p>
          <a:p>
            <a:pPr lvl="2" algn="just" eaLnBrk="1" hangingPunct="1">
              <a:buFont typeface="Arial" panose="020B0604020202020204" pitchFamily="34" charset="0"/>
              <a:buChar char="-"/>
            </a:pPr>
            <a:r>
              <a:rPr lang="bg-BG" altLang="bg-BG" dirty="0"/>
              <a:t>Двигателен отговор след 24 </a:t>
            </a:r>
            <a:r>
              <a:rPr lang="en-US" altLang="bg-BG" dirty="0"/>
              <a:t>h</a:t>
            </a:r>
            <a:r>
              <a:rPr lang="bg-BG" altLang="bg-BG" dirty="0"/>
              <a:t> и след 72 </a:t>
            </a:r>
            <a:r>
              <a:rPr lang="en-US" altLang="bg-BG" dirty="0"/>
              <a:t>h</a:t>
            </a:r>
            <a:r>
              <a:rPr lang="bg-BG" altLang="bg-BG" dirty="0"/>
              <a:t> е с много висока специфичност за лош изход – смърт или вегетативно състояние.</a:t>
            </a:r>
            <a:endParaRPr lang="en-US" altLang="bg-BG" dirty="0"/>
          </a:p>
        </p:txBody>
      </p:sp>
    </p:spTree>
    <p:extLst>
      <p:ext uri="{BB962C8B-B14F-4D97-AF65-F5344CB8AC3E}">
        <p14:creationId xmlns:p14="http://schemas.microsoft.com/office/powerpoint/2010/main" val="342915421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Number Placeholder 5"/>
          <p:cNvSpPr>
            <a:spLocks noGrp="1"/>
          </p:cNvSpPr>
          <p:nvPr>
            <p:ph type="sldNum" sz="quarter" idx="12"/>
          </p:nvPr>
        </p:nvSpPr>
        <p:spPr>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fld id="{93312448-F66C-443F-85C8-7A53BA4214A0}" type="slidenum">
              <a:rPr lang="bg-BG" altLang="bg-BG"/>
              <a:pPr/>
              <a:t>44</a:t>
            </a:fld>
            <a:endParaRPr lang="bg-BG" altLang="bg-BG"/>
          </a:p>
        </p:txBody>
      </p:sp>
      <p:sp>
        <p:nvSpPr>
          <p:cNvPr id="463874" name="Rectangle 2"/>
          <p:cNvSpPr>
            <a:spLocks noGrp="1" noChangeArrowheads="1"/>
          </p:cNvSpPr>
          <p:nvPr>
            <p:ph type="title"/>
          </p:nvPr>
        </p:nvSpPr>
        <p:spPr>
          <a:noFill/>
          <a:ln>
            <a:noFill/>
          </a:ln>
          <a:effectLst/>
          <a:extLst>
            <a:ext uri="{909E8E84-426E-40DD-AFC4-6F175D3DCCD1}">
              <a14:hiddenFill xmlns:a14="http://schemas.microsoft.com/office/drawing/2010/main">
                <a:solidFill>
                  <a:srgbClr val="7AA1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p>
            <a:r>
              <a:rPr lang="bg-BG">
                <a:effectLst>
                  <a:outerShdw blurRad="38100" dist="38100" dir="2700000" algn="tl">
                    <a:srgbClr val="000000">
                      <a:alpha val="43137"/>
                    </a:srgbClr>
                  </a:outerShdw>
                </a:effectLst>
              </a:rPr>
              <a:t>Прогноза</a:t>
            </a:r>
          </a:p>
        </p:txBody>
      </p:sp>
      <p:sp>
        <p:nvSpPr>
          <p:cNvPr id="47108" name="Rectangle 3"/>
          <p:cNvSpPr>
            <a:spLocks noGrp="1" noChangeArrowheads="1"/>
          </p:cNvSpPr>
          <p:nvPr>
            <p:ph type="body" idx="1"/>
          </p:nvPr>
        </p:nvSpPr>
        <p:spPr>
          <a:xfrm>
            <a:off x="611560" y="1988840"/>
            <a:ext cx="8070478" cy="4137323"/>
          </a:xfrm>
        </p:spPr>
        <p:txBody>
          <a:bodyPr/>
          <a:lstStyle/>
          <a:p>
            <a:pPr marL="268288" indent="-268288" algn="just" eaLnBrk="1" hangingPunct="1"/>
            <a:r>
              <a:rPr lang="bg-BG" altLang="bg-BG" dirty="0"/>
              <a:t>Лабораторни тестове:</a:t>
            </a:r>
          </a:p>
          <a:p>
            <a:pPr marL="990600" lvl="1" indent="-533400" algn="just" eaLnBrk="1" hangingPunct="1"/>
            <a:r>
              <a:rPr lang="bg-BG" altLang="bg-BG" dirty="0"/>
              <a:t>Неврон специфична енолаза </a:t>
            </a:r>
            <a:r>
              <a:rPr lang="en-US" altLang="bg-BG" dirty="0"/>
              <a:t>(NSE)</a:t>
            </a:r>
          </a:p>
          <a:p>
            <a:pPr marL="990600" lvl="1" indent="-533400" algn="just" eaLnBrk="1" hangingPunct="1"/>
            <a:r>
              <a:rPr lang="bg-BG" altLang="bg-BG" dirty="0"/>
              <a:t>Протеин </a:t>
            </a:r>
            <a:r>
              <a:rPr lang="en-US" altLang="bg-BG" dirty="0"/>
              <a:t>S 100b</a:t>
            </a:r>
          </a:p>
          <a:p>
            <a:pPr marL="990600" lvl="1" indent="-533400" algn="just" eaLnBrk="1" hangingPunct="1">
              <a:buFontTx/>
              <a:buNone/>
            </a:pPr>
            <a:r>
              <a:rPr lang="bg-BG" altLang="bg-BG" dirty="0">
                <a:solidFill>
                  <a:srgbClr val="FFFF00"/>
                </a:solidFill>
              </a:rPr>
              <a:t>Непотвърдени в </a:t>
            </a:r>
            <a:r>
              <a:rPr lang="en-US" altLang="bg-BG" dirty="0">
                <a:solidFill>
                  <a:srgbClr val="FFFF00"/>
                </a:solidFill>
              </a:rPr>
              <a:t>RCT</a:t>
            </a:r>
            <a:r>
              <a:rPr lang="bg-BG" altLang="bg-BG" dirty="0">
                <a:solidFill>
                  <a:srgbClr val="FFFF00"/>
                </a:solidFill>
              </a:rPr>
              <a:t> литературни данни</a:t>
            </a:r>
          </a:p>
        </p:txBody>
      </p:sp>
    </p:spTree>
    <p:extLst>
      <p:ext uri="{BB962C8B-B14F-4D97-AF65-F5344CB8AC3E}">
        <p14:creationId xmlns:p14="http://schemas.microsoft.com/office/powerpoint/2010/main" val="203003482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Number Placeholder 5"/>
          <p:cNvSpPr>
            <a:spLocks noGrp="1"/>
          </p:cNvSpPr>
          <p:nvPr>
            <p:ph type="sldNum" sz="quarter" idx="12"/>
          </p:nvPr>
        </p:nvSpPr>
        <p:spPr>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fld id="{1DBE6DC5-632D-48D6-8164-EE6C97497650}" type="slidenum">
              <a:rPr lang="bg-BG" altLang="bg-BG"/>
              <a:pPr/>
              <a:t>45</a:t>
            </a:fld>
            <a:endParaRPr lang="bg-BG" altLang="bg-BG"/>
          </a:p>
        </p:txBody>
      </p:sp>
      <p:sp>
        <p:nvSpPr>
          <p:cNvPr id="464898" name="Rectangle 2"/>
          <p:cNvSpPr>
            <a:spLocks noGrp="1" noChangeArrowheads="1"/>
          </p:cNvSpPr>
          <p:nvPr>
            <p:ph type="title"/>
          </p:nvPr>
        </p:nvSpPr>
        <p:spPr>
          <a:noFill/>
          <a:ln>
            <a:noFill/>
          </a:ln>
          <a:effectLst/>
          <a:extLst>
            <a:ext uri="{909E8E84-426E-40DD-AFC4-6F175D3DCCD1}">
              <a14:hiddenFill xmlns:a14="http://schemas.microsoft.com/office/drawing/2010/main">
                <a:solidFill>
                  <a:srgbClr val="7AA1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p>
            <a:r>
              <a:rPr lang="bg-BG">
                <a:effectLst>
                  <a:outerShdw blurRad="38100" dist="38100" dir="2700000" algn="tl">
                    <a:srgbClr val="000000">
                      <a:alpha val="43137"/>
                    </a:srgbClr>
                  </a:outerShdw>
                </a:effectLst>
              </a:rPr>
              <a:t>Прогноза</a:t>
            </a:r>
          </a:p>
        </p:txBody>
      </p:sp>
      <p:sp>
        <p:nvSpPr>
          <p:cNvPr id="48132" name="Rectangle 3"/>
          <p:cNvSpPr>
            <a:spLocks noGrp="1" noChangeArrowheads="1"/>
          </p:cNvSpPr>
          <p:nvPr>
            <p:ph type="body" idx="1"/>
          </p:nvPr>
        </p:nvSpPr>
        <p:spPr>
          <a:xfrm>
            <a:off x="611560" y="1988840"/>
            <a:ext cx="8208590" cy="4137323"/>
          </a:xfrm>
        </p:spPr>
        <p:txBody>
          <a:bodyPr/>
          <a:lstStyle/>
          <a:p>
            <a:pPr marL="441325" indent="-441325" algn="just" eaLnBrk="1" hangingPunct="1"/>
            <a:r>
              <a:rPr lang="bg-BG" altLang="bg-BG" dirty="0"/>
              <a:t>Електрофизиологични тестове:</a:t>
            </a:r>
          </a:p>
          <a:p>
            <a:pPr lvl="1" algn="just" eaLnBrk="1" hangingPunct="1">
              <a:buFont typeface="Wingdings" panose="05000000000000000000" pitchFamily="2" charset="2"/>
              <a:buChar char="§"/>
            </a:pPr>
            <a:r>
              <a:rPr lang="bg-BG" altLang="bg-BG" dirty="0"/>
              <a:t>Липсата на соматосензорни евокирани потенциали на </a:t>
            </a:r>
            <a:r>
              <a:rPr lang="en-US" altLang="bg-BG" dirty="0"/>
              <a:t>n. </a:t>
            </a:r>
            <a:r>
              <a:rPr lang="en-US" altLang="bg-BG" dirty="0" err="1"/>
              <a:t>medianus</a:t>
            </a:r>
            <a:r>
              <a:rPr lang="en-US" altLang="bg-BG" dirty="0"/>
              <a:t> </a:t>
            </a:r>
            <a:r>
              <a:rPr lang="bg-BG" altLang="bg-BG" dirty="0"/>
              <a:t>при пациенти с кома за повече от 72 </a:t>
            </a:r>
            <a:r>
              <a:rPr lang="en-US" altLang="bg-BG" dirty="0"/>
              <a:t>h </a:t>
            </a:r>
            <a:r>
              <a:rPr lang="bg-BG" altLang="bg-BG" dirty="0"/>
              <a:t>е със 100% специфичност.</a:t>
            </a:r>
          </a:p>
          <a:p>
            <a:pPr lvl="1" algn="just" eaLnBrk="1" hangingPunct="1">
              <a:buFont typeface="Wingdings" panose="05000000000000000000" pitchFamily="2" charset="2"/>
              <a:buChar char="§"/>
            </a:pPr>
            <a:r>
              <a:rPr lang="bg-BG" altLang="bg-BG" dirty="0"/>
              <a:t>Билатерална липса на </a:t>
            </a:r>
            <a:r>
              <a:rPr lang="en-US" altLang="bg-BG" dirty="0"/>
              <a:t>N</a:t>
            </a:r>
            <a:r>
              <a:rPr lang="bg-BG" altLang="bg-BG" dirty="0"/>
              <a:t> </a:t>
            </a:r>
            <a:r>
              <a:rPr lang="en-US" altLang="bg-BG" dirty="0"/>
              <a:t>20 </a:t>
            </a:r>
            <a:r>
              <a:rPr lang="bg-BG" altLang="bg-BG" dirty="0"/>
              <a:t>компонентата на евокираните потенциали при пациенти в кома е фатална.</a:t>
            </a:r>
          </a:p>
          <a:p>
            <a:pPr lvl="1" algn="just" eaLnBrk="1" hangingPunct="1">
              <a:buFont typeface="Wingdings" panose="05000000000000000000" pitchFamily="2" charset="2"/>
              <a:buChar char="§"/>
            </a:pPr>
            <a:r>
              <a:rPr lang="bg-BG" altLang="bg-BG" dirty="0"/>
              <a:t>ЕЕГ е с ограничена прогностична стойност.</a:t>
            </a:r>
          </a:p>
        </p:txBody>
      </p:sp>
    </p:spTree>
    <p:extLst>
      <p:ext uri="{BB962C8B-B14F-4D97-AF65-F5344CB8AC3E}">
        <p14:creationId xmlns:p14="http://schemas.microsoft.com/office/powerpoint/2010/main" val="289918944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pPr>
              <a:defRPr/>
            </a:pPr>
            <a:fld id="{808A0AF3-612C-4CF5-A80B-EA2240A6AFA2}" type="slidenum">
              <a:rPr lang="bg-BG" smtClean="0"/>
              <a:pPr>
                <a:defRPr/>
              </a:pPr>
              <a:t>46</a:t>
            </a:fld>
            <a:endParaRPr lang="bg-BG"/>
          </a:p>
        </p:txBody>
      </p:sp>
      <p:pic>
        <p:nvPicPr>
          <p:cNvPr id="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635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3037663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8370" name="Slide Number Placeholder 6"/>
          <p:cNvSpPr>
            <a:spLocks noGrp="1"/>
          </p:cNvSpPr>
          <p:nvPr>
            <p:ph type="sldNum" sz="quarter" idx="12"/>
          </p:nvPr>
        </p:nvSpPr>
        <p:spPr>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fld id="{E0A621EB-14F3-4DEB-8B8F-A19CF00A2503}" type="slidenum">
              <a:rPr lang="bg-BG" altLang="bg-BG"/>
              <a:pPr/>
              <a:t>47</a:t>
            </a:fld>
            <a:endParaRPr lang="bg-BG" altLang="bg-BG"/>
          </a:p>
        </p:txBody>
      </p:sp>
      <p:sp>
        <p:nvSpPr>
          <p:cNvPr id="378882" name="Rectangle 2"/>
          <p:cNvSpPr>
            <a:spLocks noGrp="1" noChangeArrowheads="1"/>
          </p:cNvSpPr>
          <p:nvPr>
            <p:ph type="title"/>
          </p:nvPr>
        </p:nvSpPr>
        <p:spPr>
          <a:noFill/>
          <a:ln>
            <a:noFill/>
          </a:ln>
          <a:effectLst/>
          <a:extLst>
            <a:ext uri="{909E8E84-426E-40DD-AFC4-6F175D3DCCD1}">
              <a14:hiddenFill xmlns:a14="http://schemas.microsoft.com/office/drawing/2010/main">
                <a:solidFill>
                  <a:srgbClr val="7AA1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p>
            <a:r>
              <a:rPr lang="bg-BG" dirty="0">
                <a:effectLst>
                  <a:outerShdw blurRad="38100" dist="38100" dir="2700000" algn="tl">
                    <a:srgbClr val="000000">
                      <a:alpha val="43137"/>
                    </a:srgbClr>
                  </a:outerShdw>
                </a:effectLst>
              </a:rPr>
              <a:t>Антиазбука</a:t>
            </a:r>
            <a:endParaRPr lang="en-GB" dirty="0">
              <a:effectLst>
                <a:outerShdw blurRad="38100" dist="38100" dir="2700000" algn="tl">
                  <a:srgbClr val="000000">
                    <a:alpha val="43137"/>
                  </a:srgbClr>
                </a:outerShdw>
              </a:effectLst>
            </a:endParaRPr>
          </a:p>
        </p:txBody>
      </p:sp>
      <p:sp>
        <p:nvSpPr>
          <p:cNvPr id="58372" name="Rectangle 3"/>
          <p:cNvSpPr>
            <a:spLocks noGrp="1" noChangeArrowheads="1"/>
          </p:cNvSpPr>
          <p:nvPr>
            <p:ph type="body" sz="half" idx="1"/>
          </p:nvPr>
        </p:nvSpPr>
        <p:spPr/>
        <p:txBody>
          <a:bodyPr/>
          <a:lstStyle/>
          <a:p>
            <a:pPr eaLnBrk="1" hangingPunct="1"/>
            <a:r>
              <a:rPr lang="bg-BG" altLang="bg-BG" dirty="0">
                <a:solidFill>
                  <a:srgbClr val="FF3300"/>
                </a:solidFill>
              </a:rPr>
              <a:t>А - </a:t>
            </a:r>
            <a:r>
              <a:rPr lang="en-US" altLang="bg-BG" dirty="0"/>
              <a:t>Aggressive</a:t>
            </a:r>
            <a:endParaRPr lang="bg-BG" altLang="bg-BG" dirty="0"/>
          </a:p>
          <a:p>
            <a:pPr eaLnBrk="1" hangingPunct="1"/>
            <a:r>
              <a:rPr lang="en-US" altLang="bg-BG" dirty="0">
                <a:solidFill>
                  <a:srgbClr val="FF3300"/>
                </a:solidFill>
              </a:rPr>
              <a:t>B</a:t>
            </a:r>
            <a:r>
              <a:rPr lang="bg-BG" altLang="bg-BG" dirty="0">
                <a:solidFill>
                  <a:srgbClr val="FF3300"/>
                </a:solidFill>
              </a:rPr>
              <a:t> - </a:t>
            </a:r>
            <a:r>
              <a:rPr lang="en-US" altLang="bg-BG" dirty="0"/>
              <a:t>Brusque</a:t>
            </a:r>
            <a:endParaRPr lang="en-US" altLang="bg-BG" dirty="0">
              <a:solidFill>
                <a:srgbClr val="FF7C80"/>
              </a:solidFill>
            </a:endParaRPr>
          </a:p>
          <a:p>
            <a:pPr eaLnBrk="1" hangingPunct="1"/>
            <a:r>
              <a:rPr lang="en-US" altLang="bg-BG" dirty="0">
                <a:solidFill>
                  <a:srgbClr val="FF3300"/>
                </a:solidFill>
              </a:rPr>
              <a:t>C</a:t>
            </a:r>
            <a:r>
              <a:rPr lang="bg-BG" altLang="bg-BG" dirty="0">
                <a:solidFill>
                  <a:srgbClr val="FF3300"/>
                </a:solidFill>
              </a:rPr>
              <a:t> - </a:t>
            </a:r>
            <a:r>
              <a:rPr lang="en-US" altLang="bg-BG" dirty="0"/>
              <a:t>Callow</a:t>
            </a:r>
            <a:endParaRPr lang="en-US" altLang="bg-BG" dirty="0">
              <a:solidFill>
                <a:srgbClr val="FF7C80"/>
              </a:solidFill>
            </a:endParaRPr>
          </a:p>
          <a:p>
            <a:pPr eaLnBrk="1" hangingPunct="1"/>
            <a:r>
              <a:rPr lang="en-US" altLang="bg-BG" dirty="0">
                <a:solidFill>
                  <a:srgbClr val="FF3300"/>
                </a:solidFill>
              </a:rPr>
              <a:t>D</a:t>
            </a:r>
            <a:r>
              <a:rPr lang="bg-BG" altLang="bg-BG" dirty="0">
                <a:solidFill>
                  <a:srgbClr val="FF3300"/>
                </a:solidFill>
              </a:rPr>
              <a:t> - </a:t>
            </a:r>
            <a:r>
              <a:rPr lang="en-US" altLang="bg-BG" dirty="0"/>
              <a:t>Disability</a:t>
            </a:r>
            <a:endParaRPr lang="en-US" altLang="bg-BG" dirty="0">
              <a:solidFill>
                <a:srgbClr val="FF7C80"/>
              </a:solidFill>
            </a:endParaRPr>
          </a:p>
          <a:p>
            <a:pPr eaLnBrk="1" hangingPunct="1"/>
            <a:r>
              <a:rPr lang="en-US" altLang="bg-BG" dirty="0">
                <a:solidFill>
                  <a:srgbClr val="FF3300"/>
                </a:solidFill>
              </a:rPr>
              <a:t>E</a:t>
            </a:r>
            <a:r>
              <a:rPr lang="bg-BG" altLang="bg-BG" dirty="0">
                <a:solidFill>
                  <a:srgbClr val="FF3300"/>
                </a:solidFill>
              </a:rPr>
              <a:t> - </a:t>
            </a:r>
            <a:r>
              <a:rPr lang="en-US" altLang="bg-BG" dirty="0" err="1"/>
              <a:t>Exitus</a:t>
            </a:r>
            <a:r>
              <a:rPr lang="en-US" altLang="bg-BG" dirty="0"/>
              <a:t> </a:t>
            </a:r>
            <a:r>
              <a:rPr lang="en-US" altLang="bg-BG" dirty="0" err="1"/>
              <a:t>letalis</a:t>
            </a:r>
            <a:endParaRPr lang="en-US" altLang="bg-BG" dirty="0"/>
          </a:p>
        </p:txBody>
      </p:sp>
      <p:sp>
        <p:nvSpPr>
          <p:cNvPr id="58373" name="Rectangle 4"/>
          <p:cNvSpPr>
            <a:spLocks noGrp="1" noChangeArrowheads="1"/>
          </p:cNvSpPr>
          <p:nvPr>
            <p:ph type="body" sz="half" idx="2"/>
          </p:nvPr>
        </p:nvSpPr>
        <p:spPr/>
        <p:txBody>
          <a:bodyPr/>
          <a:lstStyle/>
          <a:p>
            <a:pPr eaLnBrk="1" hangingPunct="1"/>
            <a:r>
              <a:rPr lang="en-US" altLang="bg-BG" dirty="0">
                <a:solidFill>
                  <a:srgbClr val="FF3300"/>
                </a:solidFill>
              </a:rPr>
              <a:t>F</a:t>
            </a:r>
            <a:r>
              <a:rPr lang="bg-BG" altLang="bg-BG" dirty="0">
                <a:solidFill>
                  <a:srgbClr val="FF3300"/>
                </a:solidFill>
              </a:rPr>
              <a:t> - </a:t>
            </a:r>
            <a:r>
              <a:rPr lang="en-US" altLang="bg-BG" dirty="0"/>
              <a:t>Funeral</a:t>
            </a:r>
          </a:p>
          <a:p>
            <a:pPr eaLnBrk="1" hangingPunct="1"/>
            <a:r>
              <a:rPr lang="en-US" altLang="bg-BG" dirty="0">
                <a:solidFill>
                  <a:srgbClr val="FF3300"/>
                </a:solidFill>
              </a:rPr>
              <a:t>G</a:t>
            </a:r>
            <a:r>
              <a:rPr lang="bg-BG" altLang="bg-BG" dirty="0">
                <a:solidFill>
                  <a:srgbClr val="FF3300"/>
                </a:solidFill>
              </a:rPr>
              <a:t> - </a:t>
            </a:r>
            <a:r>
              <a:rPr lang="en-US" altLang="bg-BG" dirty="0"/>
              <a:t>Gravestone</a:t>
            </a:r>
          </a:p>
          <a:p>
            <a:pPr eaLnBrk="1" hangingPunct="1"/>
            <a:r>
              <a:rPr lang="en-US" altLang="bg-BG" dirty="0">
                <a:solidFill>
                  <a:srgbClr val="FF3300"/>
                </a:solidFill>
              </a:rPr>
              <a:t>H</a:t>
            </a:r>
            <a:r>
              <a:rPr lang="bg-BG" altLang="bg-BG" dirty="0">
                <a:solidFill>
                  <a:srgbClr val="FF3300"/>
                </a:solidFill>
              </a:rPr>
              <a:t> - </a:t>
            </a:r>
            <a:r>
              <a:rPr lang="en-US" altLang="bg-BG" dirty="0"/>
              <a:t>Heaven or Hell</a:t>
            </a:r>
            <a:endParaRPr lang="bg-BG" altLang="bg-BG" dirty="0">
              <a:solidFill>
                <a:srgbClr val="FF3300"/>
              </a:solidFill>
            </a:endParaRPr>
          </a:p>
          <a:p>
            <a:pPr eaLnBrk="1" hangingPunct="1"/>
            <a:r>
              <a:rPr lang="en-US" altLang="bg-BG" dirty="0">
                <a:solidFill>
                  <a:srgbClr val="FF3300"/>
                </a:solidFill>
              </a:rPr>
              <a:t>I</a:t>
            </a:r>
            <a:r>
              <a:rPr lang="bg-BG" altLang="bg-BG" dirty="0">
                <a:solidFill>
                  <a:srgbClr val="FF3300"/>
                </a:solidFill>
              </a:rPr>
              <a:t> - </a:t>
            </a:r>
            <a:r>
              <a:rPr lang="en-US" altLang="bg-BG" dirty="0"/>
              <a:t>Interrogation</a:t>
            </a:r>
          </a:p>
          <a:p>
            <a:pPr eaLnBrk="1" hangingPunct="1"/>
            <a:r>
              <a:rPr lang="en-US" altLang="bg-BG" dirty="0">
                <a:solidFill>
                  <a:srgbClr val="FF3300"/>
                </a:solidFill>
              </a:rPr>
              <a:t>J</a:t>
            </a:r>
            <a:r>
              <a:rPr lang="bg-BG" altLang="bg-BG" dirty="0">
                <a:solidFill>
                  <a:srgbClr val="FF3300"/>
                </a:solidFill>
              </a:rPr>
              <a:t> - </a:t>
            </a:r>
            <a:r>
              <a:rPr lang="en-US" altLang="bg-BG" dirty="0"/>
              <a:t>Jail</a:t>
            </a:r>
            <a:r>
              <a:rPr lang="bg-BG" altLang="bg-BG" dirty="0"/>
              <a:t>!</a:t>
            </a:r>
          </a:p>
        </p:txBody>
      </p:sp>
    </p:spTree>
    <p:extLst>
      <p:ext uri="{BB962C8B-B14F-4D97-AF65-F5344CB8AC3E}">
        <p14:creationId xmlns:p14="http://schemas.microsoft.com/office/powerpoint/2010/main" val="1585749901"/>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RNRSTYLE" val="Indezine_SM_Title"/>
</p:tagLst>
</file>

<file path=ppt/tags/tag2.xml><?xml version="1.0" encoding="utf-8"?>
<p:tagLst xmlns:a="http://schemas.openxmlformats.org/drawingml/2006/main" xmlns:r="http://schemas.openxmlformats.org/officeDocument/2006/relationships" xmlns:p="http://schemas.openxmlformats.org/presentationml/2006/main">
  <p:tag name="RNRSTYLE" val="Indezine_SM_Text"/>
</p:tagLst>
</file>

<file path=ppt/tags/tag3.xml><?xml version="1.0" encoding="utf-8"?>
<p:tagLst xmlns:a="http://schemas.openxmlformats.org/drawingml/2006/main" xmlns:r="http://schemas.openxmlformats.org/officeDocument/2006/relationships" xmlns:p="http://schemas.openxmlformats.org/presentationml/2006/main">
  <p:tag name="RNRSTYLE" val="Indezine_TM_Title"/>
</p:tagLst>
</file>

<file path=ppt/tags/tag4.xml><?xml version="1.0" encoding="utf-8"?>
<p:tagLst xmlns:a="http://schemas.openxmlformats.org/drawingml/2006/main" xmlns:r="http://schemas.openxmlformats.org/officeDocument/2006/relationships" xmlns:p="http://schemas.openxmlformats.org/presentationml/2006/main">
  <p:tag name="RNRSTYLE" val="Indezine_TM_Text"/>
</p:tagLst>
</file>

<file path=ppt/tags/tag5.xml><?xml version="1.0" encoding="utf-8"?>
<p:tagLst xmlns:a="http://schemas.openxmlformats.org/drawingml/2006/main" xmlns:r="http://schemas.openxmlformats.org/officeDocument/2006/relationships" xmlns:p="http://schemas.openxmlformats.org/presentationml/2006/main">
  <p:tag name="RNRSTYLE" val="Indezine_SM2_Title"/>
</p:tagLst>
</file>

<file path=ppt/tags/tag6.xml><?xml version="1.0" encoding="utf-8"?>
<p:tagLst xmlns:a="http://schemas.openxmlformats.org/drawingml/2006/main" xmlns:r="http://schemas.openxmlformats.org/officeDocument/2006/relationships" xmlns:p="http://schemas.openxmlformats.org/presentationml/2006/main">
  <p:tag name="RNRSTYLE" val="Indezine_SM2_Text"/>
</p:tagLst>
</file>

<file path=ppt/tags/tag7.xml><?xml version="1.0" encoding="utf-8"?>
<p:tagLst xmlns:a="http://schemas.openxmlformats.org/drawingml/2006/main" xmlns:r="http://schemas.openxmlformats.org/officeDocument/2006/relationships" xmlns:p="http://schemas.openxmlformats.org/presentationml/2006/main">
  <p:tag name="RNRSTYLE" val="Indezine_TM2_Title"/>
</p:tagLst>
</file>

<file path=ppt/tags/tag8.xml><?xml version="1.0" encoding="utf-8"?>
<p:tagLst xmlns:a="http://schemas.openxmlformats.org/drawingml/2006/main" xmlns:r="http://schemas.openxmlformats.org/officeDocument/2006/relationships" xmlns:p="http://schemas.openxmlformats.org/presentationml/2006/main">
  <p:tag name="RNRSTYLE" val="Indezine_TM2_Text"/>
</p:tagLst>
</file>

<file path=ppt/theme/theme1.xml><?xml version="1.0" encoding="utf-8"?>
<a:theme xmlns:a="http://schemas.openxmlformats.org/drawingml/2006/main" name="ind_2493_slide">
  <a:themeElements>
    <a:clrScheme name="Office Theme 2">
      <a:dk1>
        <a:srgbClr val="333333"/>
      </a:dk1>
      <a:lt1>
        <a:srgbClr val="FFFFFF"/>
      </a:lt1>
      <a:dk2>
        <a:srgbClr val="663300"/>
      </a:dk2>
      <a:lt2>
        <a:srgbClr val="FFFFFF"/>
      </a:lt2>
      <a:accent1>
        <a:srgbClr val="FFBC1F"/>
      </a:accent1>
      <a:accent2>
        <a:srgbClr val="FF9090"/>
      </a:accent2>
      <a:accent3>
        <a:srgbClr val="B8ADAA"/>
      </a:accent3>
      <a:accent4>
        <a:srgbClr val="DADADA"/>
      </a:accent4>
      <a:accent5>
        <a:srgbClr val="FFDAAB"/>
      </a:accent5>
      <a:accent6>
        <a:srgbClr val="E78282"/>
      </a:accent6>
      <a:hlink>
        <a:srgbClr val="FFAE5C"/>
      </a:hlink>
      <a:folHlink>
        <a:srgbClr val="FFB8F9"/>
      </a:folHlink>
    </a:clrScheme>
    <a:fontScheme name="Office Them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Office Theme 1">
        <a:dk1>
          <a:srgbClr val="333333"/>
        </a:dk1>
        <a:lt1>
          <a:srgbClr val="FFFFFF"/>
        </a:lt1>
        <a:dk2>
          <a:srgbClr val="663300"/>
        </a:dk2>
        <a:lt2>
          <a:srgbClr val="FFFFFF"/>
        </a:lt2>
        <a:accent1>
          <a:srgbClr val="FF9E3E"/>
        </a:accent1>
        <a:accent2>
          <a:srgbClr val="E4B381"/>
        </a:accent2>
        <a:accent3>
          <a:srgbClr val="B8ADAA"/>
        </a:accent3>
        <a:accent4>
          <a:srgbClr val="DADADA"/>
        </a:accent4>
        <a:accent5>
          <a:srgbClr val="FFCCAF"/>
        </a:accent5>
        <a:accent6>
          <a:srgbClr val="CFA274"/>
        </a:accent6>
        <a:hlink>
          <a:srgbClr val="FFBD7B"/>
        </a:hlink>
        <a:folHlink>
          <a:srgbClr val="FFDCB8"/>
        </a:folHlink>
      </a:clrScheme>
      <a:clrMap bg1="dk2" tx1="lt1" bg2="dk1" tx2="lt2" accent1="accent1" accent2="accent2" accent3="accent3" accent4="accent4" accent5="accent5" accent6="accent6" hlink="hlink" folHlink="folHlink"/>
    </a:extraClrScheme>
    <a:extraClrScheme>
      <a:clrScheme name="Office Theme 2">
        <a:dk1>
          <a:srgbClr val="333333"/>
        </a:dk1>
        <a:lt1>
          <a:srgbClr val="FFFFFF"/>
        </a:lt1>
        <a:dk2>
          <a:srgbClr val="663300"/>
        </a:dk2>
        <a:lt2>
          <a:srgbClr val="FFFFFF"/>
        </a:lt2>
        <a:accent1>
          <a:srgbClr val="FFBC1F"/>
        </a:accent1>
        <a:accent2>
          <a:srgbClr val="FF9090"/>
        </a:accent2>
        <a:accent3>
          <a:srgbClr val="B8ADAA"/>
        </a:accent3>
        <a:accent4>
          <a:srgbClr val="DADADA"/>
        </a:accent4>
        <a:accent5>
          <a:srgbClr val="FFDAAB"/>
        </a:accent5>
        <a:accent6>
          <a:srgbClr val="E78282"/>
        </a:accent6>
        <a:hlink>
          <a:srgbClr val="FFAE5C"/>
        </a:hlink>
        <a:folHlink>
          <a:srgbClr val="FFB8F9"/>
        </a:folHlink>
      </a:clrScheme>
      <a:clrMap bg1="dk2" tx1="lt1" bg2="dk1" tx2="lt2" accent1="accent1" accent2="accent2" accent3="accent3" accent4="accent4" accent5="accent5" accent6="accent6" hlink="hlink" folHlink="folHlink"/>
    </a:extraClrScheme>
    <a:extraClrScheme>
      <a:clrScheme name="Office Theme 3">
        <a:dk1>
          <a:srgbClr val="333333"/>
        </a:dk1>
        <a:lt1>
          <a:srgbClr val="FFFFFF"/>
        </a:lt1>
        <a:dk2>
          <a:srgbClr val="663300"/>
        </a:dk2>
        <a:lt2>
          <a:srgbClr val="FFFFFF"/>
        </a:lt2>
        <a:accent1>
          <a:srgbClr val="CDDB4F"/>
        </a:accent1>
        <a:accent2>
          <a:srgbClr val="B4BCFF"/>
        </a:accent2>
        <a:accent3>
          <a:srgbClr val="B8ADAA"/>
        </a:accent3>
        <a:accent4>
          <a:srgbClr val="DADADA"/>
        </a:accent4>
        <a:accent5>
          <a:srgbClr val="E3EAB2"/>
        </a:accent5>
        <a:accent6>
          <a:srgbClr val="A3AAE7"/>
        </a:accent6>
        <a:hlink>
          <a:srgbClr val="39EBA1"/>
        </a:hlink>
        <a:folHlink>
          <a:srgbClr val="FFAC58"/>
        </a:folHlink>
      </a:clrScheme>
      <a:clrMap bg1="dk2" tx1="lt1" bg2="dk1" tx2="lt2" accent1="accent1" accent2="accent2" accent3="accent3" accent4="accent4" accent5="accent5" accent6="accent6" hlink="hlink" folHlink="folHlink"/>
    </a:extraClrScheme>
    <a:extraClrScheme>
      <a:clrScheme name="Office Theme 4">
        <a:dk1>
          <a:srgbClr val="333333"/>
        </a:dk1>
        <a:lt1>
          <a:srgbClr val="FFFFFF"/>
        </a:lt1>
        <a:dk2>
          <a:srgbClr val="663300"/>
        </a:dk2>
        <a:lt2>
          <a:srgbClr val="FFFFFF"/>
        </a:lt2>
        <a:accent1>
          <a:srgbClr val="72C5FF"/>
        </a:accent1>
        <a:accent2>
          <a:srgbClr val="FFAC58"/>
        </a:accent2>
        <a:accent3>
          <a:srgbClr val="B8ADAA"/>
        </a:accent3>
        <a:accent4>
          <a:srgbClr val="DADADA"/>
        </a:accent4>
        <a:accent5>
          <a:srgbClr val="BCDFFF"/>
        </a:accent5>
        <a:accent6>
          <a:srgbClr val="E79B4F"/>
        </a:accent6>
        <a:hlink>
          <a:srgbClr val="CDDB4F"/>
        </a:hlink>
        <a:folHlink>
          <a:srgbClr val="FBBCF6"/>
        </a:folHlink>
      </a:clrScheme>
      <a:clrMap bg1="dk2" tx1="lt1" bg2="dk1" tx2="lt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CCCCCC"/>
        </a:lt2>
        <a:accent1>
          <a:srgbClr val="FF9E3E"/>
        </a:accent1>
        <a:accent2>
          <a:srgbClr val="E4B381"/>
        </a:accent2>
        <a:accent3>
          <a:srgbClr val="FFFFFF"/>
        </a:accent3>
        <a:accent4>
          <a:srgbClr val="000000"/>
        </a:accent4>
        <a:accent5>
          <a:srgbClr val="FFCCAF"/>
        </a:accent5>
        <a:accent6>
          <a:srgbClr val="CFA274"/>
        </a:accent6>
        <a:hlink>
          <a:srgbClr val="FFBD7B"/>
        </a:hlink>
        <a:folHlink>
          <a:srgbClr val="FFDCB8"/>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CCCCCC"/>
        </a:lt2>
        <a:accent1>
          <a:srgbClr val="FFBC1F"/>
        </a:accent1>
        <a:accent2>
          <a:srgbClr val="FF9090"/>
        </a:accent2>
        <a:accent3>
          <a:srgbClr val="FFFFFF"/>
        </a:accent3>
        <a:accent4>
          <a:srgbClr val="000000"/>
        </a:accent4>
        <a:accent5>
          <a:srgbClr val="FFDAAB"/>
        </a:accent5>
        <a:accent6>
          <a:srgbClr val="E78282"/>
        </a:accent6>
        <a:hlink>
          <a:srgbClr val="FFAE5C"/>
        </a:hlink>
        <a:folHlink>
          <a:srgbClr val="FFB8F9"/>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CCCCCC"/>
        </a:lt2>
        <a:accent1>
          <a:srgbClr val="CDDB4F"/>
        </a:accent1>
        <a:accent2>
          <a:srgbClr val="B4BCFF"/>
        </a:accent2>
        <a:accent3>
          <a:srgbClr val="FFFFFF"/>
        </a:accent3>
        <a:accent4>
          <a:srgbClr val="000000"/>
        </a:accent4>
        <a:accent5>
          <a:srgbClr val="E3EAB2"/>
        </a:accent5>
        <a:accent6>
          <a:srgbClr val="A3AAE7"/>
        </a:accent6>
        <a:hlink>
          <a:srgbClr val="39EBA1"/>
        </a:hlink>
        <a:folHlink>
          <a:srgbClr val="FFAC58"/>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000000"/>
        </a:dk2>
        <a:lt2>
          <a:srgbClr val="CCCCCC"/>
        </a:lt2>
        <a:accent1>
          <a:srgbClr val="72C5FF"/>
        </a:accent1>
        <a:accent2>
          <a:srgbClr val="FFAC58"/>
        </a:accent2>
        <a:accent3>
          <a:srgbClr val="FFFFFF"/>
        </a:accent3>
        <a:accent4>
          <a:srgbClr val="000000"/>
        </a:accent4>
        <a:accent5>
          <a:srgbClr val="BCDFFF"/>
        </a:accent5>
        <a:accent6>
          <a:srgbClr val="E79B4F"/>
        </a:accent6>
        <a:hlink>
          <a:srgbClr val="CDDB4F"/>
        </a:hlink>
        <a:folHlink>
          <a:srgbClr val="FBBCF6"/>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Default Design">
  <a:themeElements>
    <a:clrScheme name="1_Default Design 2">
      <a:dk1>
        <a:srgbClr val="333333"/>
      </a:dk1>
      <a:lt1>
        <a:srgbClr val="FFFFFF"/>
      </a:lt1>
      <a:dk2>
        <a:srgbClr val="663300"/>
      </a:dk2>
      <a:lt2>
        <a:srgbClr val="FFFFFF"/>
      </a:lt2>
      <a:accent1>
        <a:srgbClr val="FFBC1F"/>
      </a:accent1>
      <a:accent2>
        <a:srgbClr val="FF9090"/>
      </a:accent2>
      <a:accent3>
        <a:srgbClr val="B8ADAA"/>
      </a:accent3>
      <a:accent4>
        <a:srgbClr val="DADADA"/>
      </a:accent4>
      <a:accent5>
        <a:srgbClr val="FFDAAB"/>
      </a:accent5>
      <a:accent6>
        <a:srgbClr val="E78282"/>
      </a:accent6>
      <a:hlink>
        <a:srgbClr val="FFAE5C"/>
      </a:hlink>
      <a:folHlink>
        <a:srgbClr val="FFB8F9"/>
      </a:folHlink>
    </a:clrScheme>
    <a:fontScheme name="1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Default Design 1">
        <a:dk1>
          <a:srgbClr val="333333"/>
        </a:dk1>
        <a:lt1>
          <a:srgbClr val="FFFFFF"/>
        </a:lt1>
        <a:dk2>
          <a:srgbClr val="663300"/>
        </a:dk2>
        <a:lt2>
          <a:srgbClr val="FFFFFF"/>
        </a:lt2>
        <a:accent1>
          <a:srgbClr val="FF9E3E"/>
        </a:accent1>
        <a:accent2>
          <a:srgbClr val="E4B381"/>
        </a:accent2>
        <a:accent3>
          <a:srgbClr val="B8ADAA"/>
        </a:accent3>
        <a:accent4>
          <a:srgbClr val="DADADA"/>
        </a:accent4>
        <a:accent5>
          <a:srgbClr val="FFCCAF"/>
        </a:accent5>
        <a:accent6>
          <a:srgbClr val="CFA274"/>
        </a:accent6>
        <a:hlink>
          <a:srgbClr val="FFBD7B"/>
        </a:hlink>
        <a:folHlink>
          <a:srgbClr val="FFDCB8"/>
        </a:folHlink>
      </a:clrScheme>
      <a:clrMap bg1="dk2" tx1="lt1" bg2="dk1" tx2="lt2" accent1="accent1" accent2="accent2" accent3="accent3" accent4="accent4" accent5="accent5" accent6="accent6" hlink="hlink" folHlink="folHlink"/>
    </a:extraClrScheme>
    <a:extraClrScheme>
      <a:clrScheme name="1_Default Design 2">
        <a:dk1>
          <a:srgbClr val="333333"/>
        </a:dk1>
        <a:lt1>
          <a:srgbClr val="FFFFFF"/>
        </a:lt1>
        <a:dk2>
          <a:srgbClr val="663300"/>
        </a:dk2>
        <a:lt2>
          <a:srgbClr val="FFFFFF"/>
        </a:lt2>
        <a:accent1>
          <a:srgbClr val="FFBC1F"/>
        </a:accent1>
        <a:accent2>
          <a:srgbClr val="FF9090"/>
        </a:accent2>
        <a:accent3>
          <a:srgbClr val="B8ADAA"/>
        </a:accent3>
        <a:accent4>
          <a:srgbClr val="DADADA"/>
        </a:accent4>
        <a:accent5>
          <a:srgbClr val="FFDAAB"/>
        </a:accent5>
        <a:accent6>
          <a:srgbClr val="E78282"/>
        </a:accent6>
        <a:hlink>
          <a:srgbClr val="FFAE5C"/>
        </a:hlink>
        <a:folHlink>
          <a:srgbClr val="FFB8F9"/>
        </a:folHlink>
      </a:clrScheme>
      <a:clrMap bg1="dk2" tx1="lt1" bg2="dk1" tx2="lt2" accent1="accent1" accent2="accent2" accent3="accent3" accent4="accent4" accent5="accent5" accent6="accent6" hlink="hlink" folHlink="folHlink"/>
    </a:extraClrScheme>
    <a:extraClrScheme>
      <a:clrScheme name="1_Default Design 3">
        <a:dk1>
          <a:srgbClr val="333333"/>
        </a:dk1>
        <a:lt1>
          <a:srgbClr val="FFFFFF"/>
        </a:lt1>
        <a:dk2>
          <a:srgbClr val="663300"/>
        </a:dk2>
        <a:lt2>
          <a:srgbClr val="FFFFFF"/>
        </a:lt2>
        <a:accent1>
          <a:srgbClr val="CDDB4F"/>
        </a:accent1>
        <a:accent2>
          <a:srgbClr val="B4BCFF"/>
        </a:accent2>
        <a:accent3>
          <a:srgbClr val="B8ADAA"/>
        </a:accent3>
        <a:accent4>
          <a:srgbClr val="DADADA"/>
        </a:accent4>
        <a:accent5>
          <a:srgbClr val="E3EAB2"/>
        </a:accent5>
        <a:accent6>
          <a:srgbClr val="A3AAE7"/>
        </a:accent6>
        <a:hlink>
          <a:srgbClr val="39EBA1"/>
        </a:hlink>
        <a:folHlink>
          <a:srgbClr val="FFAC58"/>
        </a:folHlink>
      </a:clrScheme>
      <a:clrMap bg1="dk2" tx1="lt1" bg2="dk1" tx2="lt2" accent1="accent1" accent2="accent2" accent3="accent3" accent4="accent4" accent5="accent5" accent6="accent6" hlink="hlink" folHlink="folHlink"/>
    </a:extraClrScheme>
    <a:extraClrScheme>
      <a:clrScheme name="1_Default Design 4">
        <a:dk1>
          <a:srgbClr val="333333"/>
        </a:dk1>
        <a:lt1>
          <a:srgbClr val="FFFFFF"/>
        </a:lt1>
        <a:dk2>
          <a:srgbClr val="663300"/>
        </a:dk2>
        <a:lt2>
          <a:srgbClr val="FFFFFF"/>
        </a:lt2>
        <a:accent1>
          <a:srgbClr val="72C5FF"/>
        </a:accent1>
        <a:accent2>
          <a:srgbClr val="FFAC58"/>
        </a:accent2>
        <a:accent3>
          <a:srgbClr val="B8ADAA"/>
        </a:accent3>
        <a:accent4>
          <a:srgbClr val="DADADA"/>
        </a:accent4>
        <a:accent5>
          <a:srgbClr val="BCDFFF"/>
        </a:accent5>
        <a:accent6>
          <a:srgbClr val="E79B4F"/>
        </a:accent6>
        <a:hlink>
          <a:srgbClr val="CDDB4F"/>
        </a:hlink>
        <a:folHlink>
          <a:srgbClr val="FBBCF6"/>
        </a:folHlink>
      </a:clrScheme>
      <a:clrMap bg1="dk2" tx1="lt1" bg2="dk1" tx2="lt2" accent1="accent1" accent2="accent2" accent3="accent3" accent4="accent4" accent5="accent5" accent6="accent6" hlink="hlink" folHlink="folHlink"/>
    </a:extraClrScheme>
    <a:extraClrScheme>
      <a:clrScheme name="1_Default Design 5">
        <a:dk1>
          <a:srgbClr val="000000"/>
        </a:dk1>
        <a:lt1>
          <a:srgbClr val="FFFFFF"/>
        </a:lt1>
        <a:dk2>
          <a:srgbClr val="000000"/>
        </a:dk2>
        <a:lt2>
          <a:srgbClr val="CCCCCC"/>
        </a:lt2>
        <a:accent1>
          <a:srgbClr val="FF9E3E"/>
        </a:accent1>
        <a:accent2>
          <a:srgbClr val="E4B381"/>
        </a:accent2>
        <a:accent3>
          <a:srgbClr val="FFFFFF"/>
        </a:accent3>
        <a:accent4>
          <a:srgbClr val="000000"/>
        </a:accent4>
        <a:accent5>
          <a:srgbClr val="FFCCAF"/>
        </a:accent5>
        <a:accent6>
          <a:srgbClr val="CFA274"/>
        </a:accent6>
        <a:hlink>
          <a:srgbClr val="FFBD7B"/>
        </a:hlink>
        <a:folHlink>
          <a:srgbClr val="FFDCB8"/>
        </a:folHlink>
      </a:clrScheme>
      <a:clrMap bg1="lt1" tx1="dk1" bg2="lt2" tx2="dk2" accent1="accent1" accent2="accent2" accent3="accent3" accent4="accent4" accent5="accent5" accent6="accent6" hlink="hlink" folHlink="folHlink"/>
    </a:extraClrScheme>
    <a:extraClrScheme>
      <a:clrScheme name="1_Default Design 6">
        <a:dk1>
          <a:srgbClr val="000000"/>
        </a:dk1>
        <a:lt1>
          <a:srgbClr val="FFFFFF"/>
        </a:lt1>
        <a:dk2>
          <a:srgbClr val="000000"/>
        </a:dk2>
        <a:lt2>
          <a:srgbClr val="CCCCCC"/>
        </a:lt2>
        <a:accent1>
          <a:srgbClr val="FFBC1F"/>
        </a:accent1>
        <a:accent2>
          <a:srgbClr val="FF9090"/>
        </a:accent2>
        <a:accent3>
          <a:srgbClr val="FFFFFF"/>
        </a:accent3>
        <a:accent4>
          <a:srgbClr val="000000"/>
        </a:accent4>
        <a:accent5>
          <a:srgbClr val="FFDAAB"/>
        </a:accent5>
        <a:accent6>
          <a:srgbClr val="E78282"/>
        </a:accent6>
        <a:hlink>
          <a:srgbClr val="FFAE5C"/>
        </a:hlink>
        <a:folHlink>
          <a:srgbClr val="FFB8F9"/>
        </a:folHlink>
      </a:clrScheme>
      <a:clrMap bg1="lt1" tx1="dk1" bg2="lt2" tx2="dk2" accent1="accent1" accent2="accent2" accent3="accent3" accent4="accent4" accent5="accent5" accent6="accent6" hlink="hlink" folHlink="folHlink"/>
    </a:extraClrScheme>
    <a:extraClrScheme>
      <a:clrScheme name="1_Default Design 7">
        <a:dk1>
          <a:srgbClr val="000000"/>
        </a:dk1>
        <a:lt1>
          <a:srgbClr val="FFFFFF"/>
        </a:lt1>
        <a:dk2>
          <a:srgbClr val="000000"/>
        </a:dk2>
        <a:lt2>
          <a:srgbClr val="CCCCCC"/>
        </a:lt2>
        <a:accent1>
          <a:srgbClr val="CDDB4F"/>
        </a:accent1>
        <a:accent2>
          <a:srgbClr val="B4BCFF"/>
        </a:accent2>
        <a:accent3>
          <a:srgbClr val="FFFFFF"/>
        </a:accent3>
        <a:accent4>
          <a:srgbClr val="000000"/>
        </a:accent4>
        <a:accent5>
          <a:srgbClr val="E3EAB2"/>
        </a:accent5>
        <a:accent6>
          <a:srgbClr val="A3AAE7"/>
        </a:accent6>
        <a:hlink>
          <a:srgbClr val="39EBA1"/>
        </a:hlink>
        <a:folHlink>
          <a:srgbClr val="FFAC58"/>
        </a:folHlink>
      </a:clrScheme>
      <a:clrMap bg1="lt1" tx1="dk1" bg2="lt2" tx2="dk2" accent1="accent1" accent2="accent2" accent3="accent3" accent4="accent4" accent5="accent5" accent6="accent6" hlink="hlink" folHlink="folHlink"/>
    </a:extraClrScheme>
    <a:extraClrScheme>
      <a:clrScheme name="1_Default Design 8">
        <a:dk1>
          <a:srgbClr val="000000"/>
        </a:dk1>
        <a:lt1>
          <a:srgbClr val="FFFFFF"/>
        </a:lt1>
        <a:dk2>
          <a:srgbClr val="000000"/>
        </a:dk2>
        <a:lt2>
          <a:srgbClr val="CCCCCC"/>
        </a:lt2>
        <a:accent1>
          <a:srgbClr val="72C5FF"/>
        </a:accent1>
        <a:accent2>
          <a:srgbClr val="FFAC58"/>
        </a:accent2>
        <a:accent3>
          <a:srgbClr val="FFFFFF"/>
        </a:accent3>
        <a:accent4>
          <a:srgbClr val="000000"/>
        </a:accent4>
        <a:accent5>
          <a:srgbClr val="BCDFFF"/>
        </a:accent5>
        <a:accent6>
          <a:srgbClr val="E79B4F"/>
        </a:accent6>
        <a:hlink>
          <a:srgbClr val="CDDB4F"/>
        </a:hlink>
        <a:folHlink>
          <a:srgbClr val="FBBCF6"/>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ind_2493_slide</Template>
  <TotalTime>733</TotalTime>
  <Words>2793</Words>
  <Application>Microsoft Office PowerPoint</Application>
  <PresentationFormat>Презентация на цял екран (4:3)</PresentationFormat>
  <Paragraphs>351</Paragraphs>
  <Slides>47</Slides>
  <Notes>42</Notes>
  <HiddenSlides>0</HiddenSlides>
  <MMClips>0</MMClips>
  <ScaleCrop>false</ScaleCrop>
  <HeadingPairs>
    <vt:vector size="8" baseType="variant">
      <vt:variant>
        <vt:lpstr>Използвани шрифтове</vt:lpstr>
      </vt:variant>
      <vt:variant>
        <vt:i4>3</vt:i4>
      </vt:variant>
      <vt:variant>
        <vt:lpstr>Тема</vt:lpstr>
      </vt:variant>
      <vt:variant>
        <vt:i4>2</vt:i4>
      </vt:variant>
      <vt:variant>
        <vt:lpstr>Вградени OLE сървъри</vt:lpstr>
      </vt:variant>
      <vt:variant>
        <vt:i4>2</vt:i4>
      </vt:variant>
      <vt:variant>
        <vt:lpstr>Заглавия на слайдовете</vt:lpstr>
      </vt:variant>
      <vt:variant>
        <vt:i4>47</vt:i4>
      </vt:variant>
    </vt:vector>
  </HeadingPairs>
  <TitlesOfParts>
    <vt:vector size="54" baseType="lpstr">
      <vt:lpstr>Arial</vt:lpstr>
      <vt:lpstr>Times New Roman</vt:lpstr>
      <vt:lpstr>Wingdings</vt:lpstr>
      <vt:lpstr>ind_2493_slide</vt:lpstr>
      <vt:lpstr>1_Default Design</vt:lpstr>
      <vt:lpstr>Clip</vt:lpstr>
      <vt:lpstr>Bitmap Image</vt:lpstr>
      <vt:lpstr>Терминални състояния</vt:lpstr>
      <vt:lpstr>Презентация на PowerPoint</vt:lpstr>
      <vt:lpstr>Нашите задачи днес</vt:lpstr>
      <vt:lpstr>Какво трябва да направим?</vt:lpstr>
      <vt:lpstr>Презентация на PowerPoint</vt:lpstr>
      <vt:lpstr>Презентация на PowerPoint</vt:lpstr>
      <vt:lpstr>По време на КПР</vt:lpstr>
      <vt:lpstr>По време на КПР</vt:lpstr>
      <vt:lpstr>По време на КПР</vt:lpstr>
      <vt:lpstr>Разширено поддържане на живота</vt:lpstr>
      <vt:lpstr>D - Drugs and Fluids</vt:lpstr>
      <vt:lpstr>D - Drugs and Fluids</vt:lpstr>
      <vt:lpstr>Интраосално приложение</vt:lpstr>
      <vt:lpstr>D - Drugs and Fluids</vt:lpstr>
      <vt:lpstr>Инфузионно лечение</vt:lpstr>
      <vt:lpstr>Е - EКГ мониторинг</vt:lpstr>
      <vt:lpstr>Камерно мъждене и безпулсова камерна тахикардия</vt:lpstr>
      <vt:lpstr>Камерно мъждене и безпулсова камерна тахикардия</vt:lpstr>
      <vt:lpstr>Прекордиален удар</vt:lpstr>
      <vt:lpstr>Външен дефибрилатор</vt:lpstr>
      <vt:lpstr>Външна дефибрилация</vt:lpstr>
      <vt:lpstr>Поведение при камерно мъждене и камерна тахикардия</vt:lpstr>
      <vt:lpstr>Поведение при камерно мъждене и камерна тахикардия</vt:lpstr>
      <vt:lpstr>Определение за безпулсова електрическа активност (БЕА)</vt:lpstr>
      <vt:lpstr>Асистолия (А)</vt:lpstr>
      <vt:lpstr>Медикаментозно  лечение при асистолия</vt:lpstr>
      <vt:lpstr>Eлектролечение при асистолия не се прави!</vt:lpstr>
      <vt:lpstr>Ако асистолията продължава</vt:lpstr>
      <vt:lpstr>Други медикаменти</vt:lpstr>
      <vt:lpstr>Други медикаменти</vt:lpstr>
      <vt:lpstr>Презентация на PowerPoint</vt:lpstr>
      <vt:lpstr>*Причини – 6 Н</vt:lpstr>
      <vt:lpstr>*Причини – 5 Т</vt:lpstr>
      <vt:lpstr>Вземете решение за провеждане на</vt:lpstr>
      <vt:lpstr>G - Gauging</vt:lpstr>
      <vt:lpstr>Противопоказания за КПЦР</vt:lpstr>
      <vt:lpstr>Синдром на поражения след прекаран сърдечен арест (PCAS)</vt:lpstr>
      <vt:lpstr>H - Церебрална ресусцитация</vt:lpstr>
      <vt:lpstr>H - Церебрална ресусцитация</vt:lpstr>
      <vt:lpstr>H - Церебрална ресусцитация</vt:lpstr>
      <vt:lpstr>I – Интензивно Отделение</vt:lpstr>
      <vt:lpstr>Презентация на PowerPoint</vt:lpstr>
      <vt:lpstr>Прогноза</vt:lpstr>
      <vt:lpstr>Прогноза</vt:lpstr>
      <vt:lpstr>Прогноза</vt:lpstr>
      <vt:lpstr>Презентация на PowerPoint</vt:lpstr>
      <vt:lpstr>Антиазбука</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КПЦР</dc:title>
  <dc:creator>доцент д-р Господин ДИМОВ;дм</dc:creator>
  <cp:lastModifiedBy>fandango</cp:lastModifiedBy>
  <cp:revision>36</cp:revision>
  <dcterms:created xsi:type="dcterms:W3CDTF">2015-06-25T04:38:23Z</dcterms:created>
  <dcterms:modified xsi:type="dcterms:W3CDTF">2023-05-11T07:45:47Z</dcterms:modified>
  <cp:category>Лекция по АИМ за студенти по медицина</cp:category>
</cp:coreProperties>
</file>