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4"/>
  </p:notesMasterIdLst>
  <p:sldIdLst>
    <p:sldId id="256" r:id="rId2"/>
    <p:sldId id="257" r:id="rId3"/>
    <p:sldId id="389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30" r:id="rId73"/>
    <p:sldId id="331" r:id="rId74"/>
    <p:sldId id="332" r:id="rId75"/>
    <p:sldId id="333" r:id="rId76"/>
    <p:sldId id="335" r:id="rId77"/>
    <p:sldId id="336" r:id="rId78"/>
    <p:sldId id="337" r:id="rId79"/>
    <p:sldId id="338" r:id="rId80"/>
    <p:sldId id="334" r:id="rId81"/>
    <p:sldId id="327" r:id="rId82"/>
    <p:sldId id="32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29" r:id="rId95"/>
    <p:sldId id="350" r:id="rId96"/>
    <p:sldId id="351" r:id="rId97"/>
    <p:sldId id="352" r:id="rId98"/>
    <p:sldId id="353" r:id="rId99"/>
    <p:sldId id="355" r:id="rId100"/>
    <p:sldId id="356" r:id="rId101"/>
    <p:sldId id="357" r:id="rId102"/>
    <p:sldId id="358" r:id="rId103"/>
    <p:sldId id="359" r:id="rId104"/>
    <p:sldId id="354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8" r:id="rId132"/>
    <p:sldId id="386" r:id="rId1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F2D6F-F4A9-4512-8BD9-6C3B774CF2F5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509608-B478-4223-B13C-406634CAD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915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09608-B478-4223-B13C-406634CAD19E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723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0069-05AD-4E99-8333-5083213F1CF5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C569-A48B-492A-90DE-B52FA22C45F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0069-05AD-4E99-8333-5083213F1CF5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C569-A48B-492A-90DE-B52FA22C45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0069-05AD-4E99-8333-5083213F1CF5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C569-A48B-492A-90DE-B52FA22C45F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0069-05AD-4E99-8333-5083213F1CF5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C569-A48B-492A-90DE-B52FA22C45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0069-05AD-4E99-8333-5083213F1CF5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C569-A48B-492A-90DE-B52FA22C45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0069-05AD-4E99-8333-5083213F1CF5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C569-A48B-492A-90DE-B52FA22C45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0069-05AD-4E99-8333-5083213F1CF5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C569-A48B-492A-90DE-B52FA22C45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0069-05AD-4E99-8333-5083213F1CF5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C569-A48B-492A-90DE-B52FA22C45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0069-05AD-4E99-8333-5083213F1CF5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2B8C569-A48B-492A-90DE-B52FA22C45F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0069-05AD-4E99-8333-5083213F1CF5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C569-A48B-492A-90DE-B52FA22C45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80069-05AD-4E99-8333-5083213F1CF5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8C569-A48B-492A-90DE-B52FA22C45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/>
              <a:t>Второ ниво</a:t>
            </a:r>
          </a:p>
          <a:p>
            <a:pPr lvl="2" eaLnBrk="1" latinLnBrk="0" hangingPunct="1"/>
            <a:r>
              <a:rPr kumimoji="0" lang="bg-BG"/>
              <a:t>Трето ниво</a:t>
            </a:r>
          </a:p>
          <a:p>
            <a:pPr lvl="3" eaLnBrk="1" latinLnBrk="0" hangingPunct="1"/>
            <a:r>
              <a:rPr kumimoji="0" lang="bg-BG"/>
              <a:t>Четвърто ниво</a:t>
            </a:r>
          </a:p>
          <a:p>
            <a:pPr lvl="4" eaLnBrk="1" latinLnBrk="0" hangingPunct="1"/>
            <a:r>
              <a:rPr kumimoji="0" lang="bg-BG"/>
              <a:t>Пето ниво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0C80069-05AD-4E99-8333-5083213F1CF5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2B8C569-A48B-492A-90DE-B52FA22C45FC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457200" y="228600"/>
            <a:ext cx="8305800" cy="5791200"/>
          </a:xfrm>
        </p:spPr>
        <p:txBody>
          <a:bodyPr>
            <a:normAutofit/>
          </a:bodyPr>
          <a:lstStyle/>
          <a:p>
            <a:pPr algn="l"/>
            <a:r>
              <a:rPr lang="bg-BG" sz="2400" b="1" i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Болести на сърдечно-съдовата система. ИБС – ангина </a:t>
            </a:r>
            <a:r>
              <a:rPr lang="bg-BG" sz="2400" b="1" i="1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пекторис</a:t>
            </a:r>
            <a:r>
              <a:rPr lang="bg-BG" sz="2400" b="1" i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Инфаркт на миокарда. Хипертонична болест. Хипертония при </a:t>
            </a:r>
            <a:r>
              <a:rPr lang="bg-BG" sz="2400" b="1" i="1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бременост</a:t>
            </a:r>
            <a:r>
              <a:rPr lang="bg-BG" sz="2400" b="1" i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Ревматизъм. Сърдечни пороци. Сърдечна недостатъчност – класификация, прояви. Остра сърдечно –съдова недостатъчност – шок. Преценка на функционалното състояние на сърдечно-съдовата система при </a:t>
            </a:r>
            <a:r>
              <a:rPr lang="bg-BG" sz="2400" b="1" i="1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бременост</a:t>
            </a:r>
            <a:r>
              <a:rPr lang="bg-BG" sz="2400" b="1" i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algn="just"/>
            <a:endParaRPr lang="bg-BG" sz="2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bg-BG" sz="2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bg-BG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</a:t>
            </a:r>
            <a:r>
              <a:rPr lang="en-US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4178808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-838200" y="1447800"/>
            <a:ext cx="8001000" cy="5867400"/>
          </a:xfrm>
        </p:spPr>
        <p:txBody>
          <a:bodyPr/>
          <a:lstStyle/>
          <a:p>
            <a:r>
              <a:rPr lang="bg-BG" sz="2800" b="1" i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ИБС – ангина </a:t>
            </a:r>
            <a:r>
              <a:rPr lang="bg-BG" sz="2800" b="1" i="1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пекторис</a:t>
            </a:r>
            <a:r>
              <a:rPr lang="bg-BG" sz="2800" b="1" i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  <a:p>
            <a:endParaRPr lang="bg-BG" sz="2800" b="1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bg-BG" sz="2800" b="1" i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Инфаркт на миокарда.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08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85800"/>
            <a:ext cx="8001000" cy="5867400"/>
          </a:xfrm>
        </p:spPr>
        <p:txBody>
          <a:bodyPr/>
          <a:lstStyle/>
          <a:p>
            <a:pPr marL="469900" marR="0" lvl="0" indent="-469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Гръдната болка е </a:t>
            </a:r>
            <a:r>
              <a:rPr lang="bg-BG" altLang="en-US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една от най-честите причини</a:t>
            </a:r>
            <a:r>
              <a:rPr lang="bg-BG" altLang="en-US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 за търсене на лекарска </a:t>
            </a:r>
            <a:r>
              <a:rPr lang="bg-BG" altLang="en-US" sz="24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помош</a:t>
            </a:r>
            <a:r>
              <a:rPr lang="bg-BG" altLang="en-US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, респ. за посещение в спешно отделение</a:t>
            </a:r>
            <a:endParaRPr lang="en-US" altLang="en-US" sz="24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 charset="0"/>
            </a:endParaRPr>
          </a:p>
          <a:p>
            <a:pPr marL="469900" marR="0" lvl="0" indent="-469900" algn="l" fontAlgn="base"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en-US" altLang="en-US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 </a:t>
            </a:r>
            <a:endParaRPr lang="bg-BG" altLang="en-US" sz="24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 charset="0"/>
            </a:endParaRPr>
          </a:p>
          <a:p>
            <a:pPr marL="469900" marR="0" lvl="0" indent="-469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en-US" altLang="en-US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8-10%</a:t>
            </a:r>
            <a:r>
              <a:rPr lang="en-US" altLang="en-US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 o</a:t>
            </a:r>
            <a:r>
              <a:rPr lang="bg-BG" altLang="en-US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т годишните прегледи в спешните отделения са по повод на остра гръдна болка или сходни симптоми</a:t>
            </a:r>
          </a:p>
          <a:p>
            <a:pPr marL="469900" marR="0" lvl="0" indent="-469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endParaRPr lang="bg-BG" altLang="en-US" sz="24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 charset="0"/>
            </a:endParaRPr>
          </a:p>
          <a:p>
            <a:pPr marL="469900" marR="0" lvl="0" indent="-469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Около </a:t>
            </a:r>
            <a:r>
              <a:rPr lang="en-US" altLang="en-US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45%</a:t>
            </a:r>
            <a:r>
              <a:rPr lang="bg-BG" altLang="en-US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 от пациентите с остра гръдна болка се </a:t>
            </a:r>
            <a:r>
              <a:rPr lang="bg-BG" altLang="en-US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хоспитализират по спешност</a:t>
            </a:r>
            <a:endParaRPr lang="en-US" altLang="en-US" sz="24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668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85800"/>
            <a:ext cx="7924800" cy="5562600"/>
          </a:xfrm>
        </p:spPr>
        <p:txBody>
          <a:bodyPr/>
          <a:lstStyle/>
          <a:p>
            <a:pPr marL="469900" marR="0" lvl="0" indent="-469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Често пациентите с гръдна болка и </a:t>
            </a:r>
            <a:r>
              <a:rPr lang="bg-BG" altLang="en-US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животозастрашаващо</a:t>
            </a:r>
            <a:r>
              <a:rPr lang="bg-BG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 заболяване 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изглеждат твърде добре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 </a:t>
            </a:r>
            <a:r>
              <a:rPr lang="bg-BG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при началната визита...</a:t>
            </a:r>
          </a:p>
          <a:p>
            <a:pPr marL="469900" marR="0" lvl="0" indent="-469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endParaRPr lang="en-US" altLang="en-US" sz="20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 charset="0"/>
            </a:endParaRPr>
          </a:p>
          <a:p>
            <a:pPr marL="469900" marR="0" lvl="0" indent="-469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en-US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8-10% o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т пациентите с ОКС</a:t>
            </a:r>
            <a:r>
              <a:rPr lang="bg-BG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, прегледани в спешно отделение, 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не се хоспитализират!...</a:t>
            </a:r>
          </a:p>
          <a:p>
            <a:pPr marL="469900" marR="0" lvl="0" indent="-469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endParaRPr lang="en-US" altLang="en-US" sz="20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 charset="0"/>
            </a:endParaRPr>
          </a:p>
          <a:p>
            <a:pPr marL="469900" marR="0" lvl="0" indent="-469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...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30-дневната смъртност</a:t>
            </a:r>
            <a:r>
              <a:rPr lang="bg-BG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 при тези пациенти е 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~</a:t>
            </a:r>
            <a:r>
              <a:rPr lang="en-US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2%</a:t>
            </a:r>
            <a:r>
              <a:rPr lang="bg-BG" altLang="en-US" sz="20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!</a:t>
            </a:r>
          </a:p>
          <a:p>
            <a:pPr marL="469900" marR="0" lvl="0" indent="-469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endParaRPr lang="bg-BG" altLang="en-US" sz="20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 charset="0"/>
            </a:endParaRPr>
          </a:p>
          <a:p>
            <a:pPr marL="469900" marR="0" lvl="0" indent="-469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Неразпознаване на ОМИ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 </a:t>
            </a:r>
            <a:r>
              <a:rPr lang="bg-BG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както от страна на ОПЛ, така и от страна на работещите в БМП и в спешните отделения интернисти!...</a:t>
            </a:r>
          </a:p>
          <a:p>
            <a:pPr marL="469900" marR="0" lvl="0" indent="-469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endParaRPr lang="en-US" altLang="en-US" sz="20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 charset="0"/>
            </a:endParaRPr>
          </a:p>
          <a:p>
            <a:pPr marL="469900" marR="0" lvl="0" indent="-469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Големите разходи</a:t>
            </a:r>
            <a:r>
              <a:rPr lang="bg-BG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, свързани с </a:t>
            </a:r>
            <a:r>
              <a:rPr lang="bg-BG" altLang="en-US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диагностицирането</a:t>
            </a:r>
            <a:r>
              <a:rPr lang="bg-BG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 и лечението на болните с остра гръдна болка (в САЩ само в спешните отделения над 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10 билиона долара</a:t>
            </a:r>
            <a:r>
              <a:rPr lang="bg-BG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!) ... </a:t>
            </a:r>
            <a:endParaRPr lang="en-US" altLang="en-US" sz="20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946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990600"/>
            <a:ext cx="8077200" cy="5486400"/>
          </a:xfrm>
        </p:spPr>
        <p:txBody>
          <a:bodyPr/>
          <a:lstStyle/>
          <a:p>
            <a:pPr marR="0" lvl="0" algn="ctr" fontAlgn="base"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32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Острите коронарни синдроми (ОКС) представляват </a:t>
            </a:r>
            <a:r>
              <a:rPr lang="bg-BG" altLang="en-US" sz="32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спектър</a:t>
            </a:r>
            <a:r>
              <a:rPr lang="bg-BG" altLang="en-US" sz="32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от заболявания, дължащи се на </a:t>
            </a:r>
            <a:r>
              <a:rPr lang="bg-BG" altLang="en-US" sz="32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остро</a:t>
            </a:r>
            <a:r>
              <a:rPr lang="bg-BG" altLang="en-US" sz="32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настъпила </a:t>
            </a:r>
            <a:r>
              <a:rPr lang="bg-BG" altLang="en-US" sz="32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миокардна</a:t>
            </a:r>
            <a:r>
              <a:rPr lang="bg-BG" altLang="en-US" sz="32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исхемия в резултат на </a:t>
            </a:r>
            <a:r>
              <a:rPr lang="bg-BG" altLang="en-US" sz="32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частична или пълна </a:t>
            </a:r>
            <a:r>
              <a:rPr lang="bg-BG" altLang="en-US" sz="3200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тромботична</a:t>
            </a:r>
            <a:r>
              <a:rPr lang="bg-BG" altLang="en-US" sz="32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altLang="en-US" sz="3200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оклузия</a:t>
            </a:r>
            <a:r>
              <a:rPr lang="bg-BG" altLang="en-US" sz="32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засегнатите съдове.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265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09600"/>
            <a:ext cx="8001000" cy="5715000"/>
          </a:xfrm>
        </p:spPr>
        <p:txBody>
          <a:bodyPr/>
          <a:lstStyle/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ОКС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представлява </a:t>
            </a:r>
            <a:r>
              <a:rPr lang="bg-BG" altLang="en-US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животозастрашаваща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изява 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атеросклерозата, обикновено ускорена от 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остра тромбоза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индуцирана от </a:t>
            </a:r>
            <a:r>
              <a:rPr lang="bg-BG" altLang="en-US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руптура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или ерозия 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 атеросклеротичната плака, със или без съпътстващ 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съдов спазъм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причиняващ 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внезапно и критично намаляване на </a:t>
            </a:r>
            <a:r>
              <a:rPr lang="bg-BG" altLang="en-US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кръвотока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 общия процес на увреждане на плаката 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възпалението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представлява 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ключов </a:t>
            </a:r>
            <a:r>
              <a:rPr lang="bg-BG" altLang="en-US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патофизиологичен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елемент. 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endParaRPr lang="bg-BG" altLang="en-US" sz="1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 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редки случаи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ОКС могат да имат 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неатеросклеротична етиология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като </a:t>
            </a:r>
            <a:r>
              <a:rPr lang="bg-BG" altLang="en-US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артериит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травма, </a:t>
            </a:r>
            <a:r>
              <a:rPr lang="bg-BG" altLang="en-US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дисекация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  <a:r>
              <a:rPr lang="bg-BG" altLang="en-US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тромбоемболизъм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вродени аномалии, употреба на кокаин или усложнения на сърдечна </a:t>
            </a:r>
            <a:r>
              <a:rPr lang="bg-BG" altLang="en-US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катетеризация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endParaRPr lang="bg-BG" altLang="en-US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Различните клинични изяви на острите коронарни синдроми (ОКС) имат 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общ </a:t>
            </a:r>
            <a:r>
              <a:rPr lang="bg-BG" altLang="en-US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патофизиологичен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субстрат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endParaRPr lang="en-US" altLang="en-US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Водещият симптом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който слага начало на диагностичната и терапевтична каскада, е 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гръдна болка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но класификацията на пациентите се основава на 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електрокардиограмата (ЕKГ).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667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924800" cy="1143000"/>
          </a:xfrm>
        </p:spPr>
        <p:txBody>
          <a:bodyPr>
            <a:normAutofit fontScale="92500" lnSpcReduction="20000"/>
          </a:bodyPr>
          <a:lstStyle/>
          <a:p>
            <a:pPr marR="0" lvl="0" algn="l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bg-BG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Спектър на острите коронарни синдроми</a:t>
            </a:r>
            <a:endParaRPr lang="en-GB" alt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en-US" dirty="0"/>
          </a:p>
          <a:p>
            <a:pPr marR="0" lvl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en-US" sz="2000" b="1" i="1" dirty="0">
                <a:solidFill>
                  <a:srgbClr val="FFFFFF"/>
                </a:solidFill>
                <a:latin typeface="Arial" charset="0"/>
              </a:rPr>
              <a:t>                             </a:t>
            </a:r>
            <a:r>
              <a:rPr lang="bg-BG" altLang="en-US" sz="2000" b="1" i="1" dirty="0" err="1">
                <a:solidFill>
                  <a:srgbClr val="FFFFFF"/>
                </a:solidFill>
                <a:latin typeface="Arial" charset="0"/>
              </a:rPr>
              <a:t>Миокарден</a:t>
            </a:r>
            <a:r>
              <a:rPr lang="bg-BG" altLang="en-US" sz="2000" b="1" i="1" dirty="0">
                <a:solidFill>
                  <a:srgbClr val="FFFFFF"/>
                </a:solidFill>
                <a:latin typeface="Arial" charset="0"/>
              </a:rPr>
              <a:t> инфаркт</a:t>
            </a:r>
            <a:endParaRPr lang="en-GB" altLang="en-US" sz="2000" b="1" i="1" dirty="0">
              <a:solidFill>
                <a:srgbClr val="FFFFFF"/>
              </a:solidFill>
              <a:latin typeface="Arial" charset="0"/>
            </a:endParaRPr>
          </a:p>
          <a:p>
            <a:endParaRPr lang="en-US" dirty="0"/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3048000" y="2209800"/>
            <a:ext cx="5897562" cy="11113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3863" y="2349500"/>
            <a:ext cx="1695450" cy="701675"/>
          </a:xfrm>
          <a:prstGeom prst="rect">
            <a:avLst/>
          </a:prstGeom>
          <a:solidFill>
            <a:srgbClr val="5F5F5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bg-BG" altLang="en-US" sz="2000" b="1" dirty="0"/>
              <a:t>Нестабилна ангина </a:t>
            </a:r>
            <a:endParaRPr lang="en-GB" altLang="en-US" sz="2000" b="1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249613" y="2349500"/>
            <a:ext cx="2409825" cy="701675"/>
          </a:xfrm>
          <a:prstGeom prst="rect">
            <a:avLst/>
          </a:prstGeom>
          <a:solidFill>
            <a:srgbClr val="5F5F5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bg-BG" altLang="en-US" sz="2000" b="1" dirty="0"/>
              <a:t>ОКС с </a:t>
            </a:r>
            <a:r>
              <a:rPr lang="bg-BG" altLang="en-US" sz="2000" b="1" dirty="0" err="1"/>
              <a:t>некроза</a:t>
            </a:r>
            <a:r>
              <a:rPr lang="bg-BG" altLang="en-US" sz="2000" b="1" dirty="0"/>
              <a:t> на </a:t>
            </a:r>
            <a:r>
              <a:rPr lang="bg-BG" altLang="en-US" sz="2000" b="1" dirty="0" err="1"/>
              <a:t>миоцити</a:t>
            </a:r>
            <a:r>
              <a:rPr lang="bg-BG" altLang="en-US" sz="2000" b="1" dirty="0"/>
              <a:t> </a:t>
            </a:r>
            <a:endParaRPr lang="en-GB" altLang="en-US" sz="2000" b="1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011863" y="2349500"/>
            <a:ext cx="2921000" cy="1006475"/>
          </a:xfrm>
          <a:prstGeom prst="rect">
            <a:avLst/>
          </a:prstGeom>
          <a:solidFill>
            <a:srgbClr val="5F5F5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GB" altLang="en-US" sz="2000" b="1" dirty="0"/>
              <a:t> </a:t>
            </a:r>
            <a:r>
              <a:rPr lang="bg-BG" altLang="en-US" sz="2000" b="1" dirty="0"/>
              <a:t>ОКС (</a:t>
            </a:r>
            <a:r>
              <a:rPr lang="bg-BG" altLang="en-US" sz="2000" b="1" dirty="0" err="1"/>
              <a:t>миокарден</a:t>
            </a:r>
            <a:r>
              <a:rPr lang="bg-BG" altLang="en-US" sz="2000" b="1" dirty="0"/>
              <a:t> инфаркт) с </a:t>
            </a:r>
            <a:r>
              <a:rPr lang="bg-BG" altLang="en-US" sz="2000" b="1" dirty="0" err="1"/>
              <a:t>елевация</a:t>
            </a:r>
            <a:r>
              <a:rPr lang="bg-BG" altLang="en-US" sz="2000" b="1" dirty="0"/>
              <a:t> на </a:t>
            </a:r>
            <a:r>
              <a:rPr lang="en-GB" altLang="en-US" sz="2000" b="1" dirty="0"/>
              <a:t> ST</a:t>
            </a:r>
            <a:r>
              <a:rPr lang="bg-BG" altLang="en-US" sz="2000" b="1" dirty="0"/>
              <a:t>-сегмента</a:t>
            </a:r>
            <a:endParaRPr lang="en-GB" altLang="en-US" sz="2000" b="1" dirty="0"/>
          </a:p>
        </p:txBody>
      </p: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323850" y="3644900"/>
            <a:ext cx="8293100" cy="1851025"/>
            <a:chOff x="242" y="2123"/>
            <a:chExt cx="5224" cy="1166"/>
          </a:xfrm>
        </p:grpSpPr>
        <p:pic>
          <p:nvPicPr>
            <p:cNvPr id="9" name="Picture 9" descr="1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1" y="2123"/>
              <a:ext cx="1375" cy="1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0" descr="0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5" y="2123"/>
              <a:ext cx="1572" cy="11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aphicFrame>
          <p:nvGraphicFramePr>
            <p:cNvPr id="11" name="Object 11"/>
            <p:cNvGraphicFramePr>
              <a:graphicFrameLocks noChangeAspect="1"/>
            </p:cNvGraphicFramePr>
            <p:nvPr/>
          </p:nvGraphicFramePr>
          <p:xfrm>
            <a:off x="242" y="2123"/>
            <a:ext cx="1370" cy="11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4" imgW="5930159" imgH="4419048" progId="Photoshop.Image.6">
                    <p:embed/>
                  </p:oleObj>
                </mc:Choice>
                <mc:Fallback>
                  <p:oleObj name="Image" r:id="rId4" imgW="5930159" imgH="4419048" progId="Photoshop.Image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2" y="2123"/>
                          <a:ext cx="1370" cy="11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179388" y="5661025"/>
            <a:ext cx="8964612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344488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44488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44488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44488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44488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44488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44488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44488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44488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25000"/>
              </a:lnSpc>
              <a:buClr>
                <a:schemeClr val="hlink"/>
              </a:buClr>
            </a:pPr>
            <a:r>
              <a:rPr lang="bg-BG" altLang="en-US" sz="2000" b="1" dirty="0"/>
              <a:t>Риск от смърт</a:t>
            </a:r>
            <a:r>
              <a:rPr lang="en-GB" altLang="en-US" sz="2000" dirty="0"/>
              <a:t>:  </a:t>
            </a:r>
            <a:r>
              <a:rPr lang="en-GB" altLang="en-US" sz="2000" b="1" dirty="0"/>
              <a:t>5-8%	</a:t>
            </a:r>
            <a:r>
              <a:rPr lang="en-GB" altLang="en-US" sz="2000" dirty="0"/>
              <a:t>				</a:t>
            </a:r>
            <a:r>
              <a:rPr lang="en-GB" altLang="en-US" sz="2000" b="1" dirty="0"/>
              <a:t>12-15%</a:t>
            </a:r>
          </a:p>
        </p:txBody>
      </p:sp>
    </p:spTree>
    <p:extLst>
      <p:ext uri="{BB962C8B-B14F-4D97-AF65-F5344CB8AC3E}">
        <p14:creationId xmlns:p14="http://schemas.microsoft.com/office/powerpoint/2010/main" val="417121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5867400"/>
          </a:xfrm>
        </p:spPr>
        <p:txBody>
          <a:bodyPr/>
          <a:lstStyle/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Изводи по отношение на терапията: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endParaRPr lang="bg-BG" altLang="en-US" sz="1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ОКС без </a:t>
            </a:r>
            <a:r>
              <a:rPr lang="en-US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ST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елевация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са 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по-чести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от МИ със </a:t>
            </a:r>
            <a:r>
              <a:rPr lang="en-US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ST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елевация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endParaRPr lang="bg-BG" alt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За разлика от МИ със </a:t>
            </a:r>
            <a:r>
              <a:rPr lang="en-US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ST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елевация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където основното развитие на заболяването е преди и в кратък период след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диагностицирането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ОКС без </a:t>
            </a:r>
            <a:r>
              <a:rPr lang="en-US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ST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</a:t>
            </a:r>
            <a:r>
              <a:rPr lang="bg-BG" altLang="en-US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елевация</a:t>
            </a:r>
            <a:r>
              <a:rPr lang="ru-RU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еволюцията на заболяването продължава дни и седмици.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endParaRPr lang="bg-BG" altLang="en-US" sz="20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6-месечната смъртност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МИ със </a:t>
            </a:r>
            <a:r>
              <a:rPr lang="en-US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ST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елевация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 и 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ОКС без </a:t>
            </a:r>
            <a:r>
              <a:rPr lang="en-US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ST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елевация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 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сравнима.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endParaRPr lang="bg-BG" altLang="en-US" sz="20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Терапевтичните стратегии при ОКС без </a:t>
            </a:r>
            <a:r>
              <a:rPr lang="en-US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ST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</a:t>
            </a:r>
            <a:r>
              <a:rPr lang="bg-BG" altLang="en-US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елевация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трябва да бъдат насочени 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както към острата фаза, така и в </a:t>
            </a:r>
            <a:r>
              <a:rPr lang="bg-BG" altLang="en-US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дългогосрочен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план.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748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09600"/>
            <a:ext cx="7854696" cy="5791200"/>
          </a:xfrm>
        </p:spPr>
        <p:txBody>
          <a:bodyPr/>
          <a:lstStyle/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ru-RU" altLang="en-US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Диагноза и оценка на риска</a:t>
            </a:r>
            <a:r>
              <a:rPr lang="ru-RU" altLang="en-US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endParaRPr lang="bg-BG" altLang="en-US" sz="28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endParaRPr lang="bg-BG" alt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Клиничната картина на ОКС</a:t>
            </a:r>
            <a:r>
              <a:rPr lang="ru-RU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без </a:t>
            </a:r>
            <a:r>
              <a:rPr lang="en-US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ST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</a:t>
            </a:r>
            <a:r>
              <a:rPr lang="bg-BG" altLang="en-US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елевация</a:t>
            </a:r>
            <a:r>
              <a:rPr lang="ru-RU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включва широк спектър от симптоми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Традиционно могат да бъдат разграничени 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няколко клинични прояви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: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endParaRPr lang="ru-RU" alt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ru-RU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Продължителна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</a:t>
            </a:r>
            <a:r>
              <a:rPr lang="ru-RU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над 20 </a:t>
            </a:r>
            <a:r>
              <a:rPr lang="en-US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min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ru-RU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стенокардна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ru-RU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болка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в покой;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ru-RU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Новопоявила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се (</a:t>
            </a:r>
            <a:r>
              <a:rPr lang="en-US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de novo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 тежка ангина 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[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клас ІІІ по Канадската класификация</a:t>
            </a:r>
            <a:r>
              <a:rPr lang="en-US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(</a:t>
            </a:r>
            <a:r>
              <a:rPr lang="en-US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CCS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)];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Дестабилизация на </a:t>
            </a:r>
            <a:r>
              <a:rPr lang="ru-RU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предшестваща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ru-RU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стабилна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ангина с </a:t>
            </a:r>
            <a:r>
              <a:rPr lang="ru-RU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поне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клас ІІІ по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CCS 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ангина (кресчендо ангина) или</a:t>
            </a:r>
            <a:endParaRPr lang="ru-RU" alt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ru-RU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Постинфарктна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ангина.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endParaRPr lang="ru-RU" alt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Анамнеза за </a:t>
            </a:r>
            <a:r>
              <a:rPr lang="ru-RU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болка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 </a:t>
            </a:r>
            <a:r>
              <a:rPr lang="ru-RU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по-голяма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ru-RU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давност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се </a:t>
            </a:r>
            <a:r>
              <a:rPr lang="ru-RU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наблюдава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</a:t>
            </a:r>
            <a:r>
              <a:rPr lang="ru-RU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80%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от </a:t>
            </a:r>
            <a:r>
              <a:rPr lang="ru-RU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пациентите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  <a:r>
              <a:rPr lang="ru-RU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докато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de novo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или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акцелерираната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ангина само при 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20%.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Надеждно 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разграничаване 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между ОКС със и без </a:t>
            </a:r>
            <a:r>
              <a:rPr lang="en-US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ST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елевация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е възможно на базата на симптомите.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836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8077200" cy="5943600"/>
          </a:xfrm>
        </p:spPr>
        <p:txBody>
          <a:bodyPr/>
          <a:lstStyle/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Клинични симптоми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endParaRPr lang="bg-BG" altLang="en-US" sz="20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Типичният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най-чест симптом е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ретростернален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натиск или тежест (”ангина”) с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ирадиация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към лявата ръка, шията или челюстта,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интермитентентни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(обикновено продължава няколко минути) или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персистиращи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endParaRPr lang="bg-BG" alt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Тези оплаквания могат да бъдат 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свързани с други симптоми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като изпотяване, гадене,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абдоминална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болка,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диспнея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или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синкоп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endParaRPr lang="bg-BG" alt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Атипичната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клинична картина не е рядкост. Тя включва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епигастрална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болка,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нововъзникнала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диспепсия, пронизваща гръдна болка, гръдна болка с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плеврален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характер или нарастваща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диспнея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endParaRPr lang="bg-BG" alt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Атипични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оплаквания се срещат по-често при по-млади (25-40 г.) или по-възрастни (над 75 г.) пациенти, при жени или при пациенти с диабет, ХБН или </a:t>
            </a:r>
            <a:r>
              <a:rPr lang="bg-BG" altLang="en-US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деменция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818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019800"/>
          </a:xfrm>
        </p:spPr>
        <p:txBody>
          <a:bodyPr/>
          <a:lstStyle/>
          <a:p>
            <a:pPr marL="342900" marR="0" lvl="0" indent="-342900" algn="l" fontAlgn="base"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Диагностични средства</a:t>
            </a:r>
          </a:p>
          <a:p>
            <a:pPr marL="342900" marR="0" lvl="0" indent="-342900" algn="l" fontAlgn="base">
              <a:spcAft>
                <a:spcPct val="0"/>
              </a:spcAft>
              <a:buClr>
                <a:srgbClr val="86D1EC"/>
              </a:buClr>
              <a:buSzPct val="90000"/>
            </a:pPr>
            <a:endParaRPr lang="bg-BG" altLang="en-US" sz="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Физикално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изследване</a:t>
            </a:r>
            <a:r>
              <a:rPr lang="en-US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- 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често е нормално; симптоми на СН или нестабилна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хемодинамика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трябва да насочат лекаря към ускоряване на диагнозата и лечението на пациента. Важна цел на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физикалното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изследване е изключването на несърдечни причини за гръдна болка.</a:t>
            </a:r>
          </a:p>
          <a:p>
            <a:pPr marL="342900" marR="0" lvl="0" indent="-342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ЕКГ</a:t>
            </a:r>
          </a:p>
          <a:p>
            <a:pPr marL="342900" marR="0" lvl="0" indent="-342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Биохимични маркери</a:t>
            </a:r>
          </a:p>
          <a:p>
            <a:pPr marL="342900" marR="0" lvl="0" indent="-342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Ехокардиография</a:t>
            </a:r>
            <a:endParaRPr lang="bg-BG" alt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Изобразяване на коронарната анатомия.</a:t>
            </a:r>
          </a:p>
          <a:p>
            <a:pPr marL="342900" marR="0" lvl="0" indent="-342900" algn="l" fontAlgn="base">
              <a:spcAft>
                <a:spcPct val="0"/>
              </a:spcAft>
              <a:buClr>
                <a:srgbClr val="86D1EC"/>
              </a:buClr>
              <a:buSzPct val="90000"/>
            </a:pPr>
            <a:endParaRPr lang="bg-BG" alt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Анамнезата, ЕКГ промени и </a:t>
            </a:r>
            <a:r>
              <a:rPr lang="bg-BG" altLang="en-US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биомаркерите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(Т</a:t>
            </a:r>
            <a:r>
              <a:rPr lang="en-US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n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 или І) са съществени за 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поставяне на диагнозата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имат 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прогностично значение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129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5867400"/>
          </a:xfrm>
        </p:spPr>
        <p:txBody>
          <a:bodyPr/>
          <a:lstStyle/>
          <a:p>
            <a:pPr marL="457200" marR="0" lvl="0" indent="-4572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Диференциална диагноза</a:t>
            </a:r>
          </a:p>
          <a:p>
            <a:pPr marL="457200" marR="0" lvl="0" indent="-4572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endParaRPr lang="bg-BG" altLang="en-US" sz="24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457200" marR="0" lvl="0" indent="-4572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Още в 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първите часове</a:t>
            </a:r>
            <a:r>
              <a:rPr lang="bg-BG" alt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от хоспитализацията на болния трябва да се уточни една от следните диагнози: </a:t>
            </a:r>
          </a:p>
          <a:p>
            <a:pPr marL="457200" marR="0" lvl="0" indent="-4572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endParaRPr lang="bg-BG" altLang="en-US" sz="20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457200" marR="0" lvl="0" indent="-4572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Font typeface="Wingdings" pitchFamily="2" charset="2"/>
              <a:buAutoNum type="arabicPeriod"/>
            </a:pPr>
            <a:r>
              <a:rPr lang="bg-BG" altLang="en-US" sz="2000" b="1" kern="0" dirty="0">
                <a:solidFill>
                  <a:srgbClr val="86D1E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Остър коронарен синдром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- НАП; ОМИ със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ST-елевация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; ОМИ без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ST-елевация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;  НАП трябва да се различи от хроничната САП (виж ДД на САП и ОМИ). </a:t>
            </a:r>
          </a:p>
          <a:p>
            <a:pPr marL="457200" marR="0" lvl="0" indent="-4572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Font typeface="Wingdings" pitchFamily="2" charset="2"/>
              <a:buAutoNum type="arabicPeriod"/>
            </a:pPr>
            <a:endParaRPr lang="bg-BG" alt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457200" marR="0" lvl="0" indent="-4572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Font typeface="Wingdings" pitchFamily="2" charset="2"/>
              <a:buAutoNum type="arabicPeriod"/>
            </a:pPr>
            <a:r>
              <a:rPr lang="bg-BG" altLang="en-US" sz="2000" b="1" kern="0" dirty="0">
                <a:solidFill>
                  <a:srgbClr val="86D1E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Остро сърдечно заболяване без ОКС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-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аортна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дисекация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; остър перикардит.</a:t>
            </a:r>
          </a:p>
          <a:p>
            <a:pPr marL="457200" marR="0" lvl="0" indent="-4572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Font typeface="Wingdings" pitchFamily="2" charset="2"/>
              <a:buAutoNum type="arabicPeriod"/>
            </a:pPr>
            <a:endParaRPr lang="bg-BG" alt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457200" marR="0" lvl="0" indent="-4572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Font typeface="Wingdings" pitchFamily="2" charset="2"/>
              <a:buAutoNum type="arabicPeriod"/>
            </a:pPr>
            <a:r>
              <a:rPr lang="bg-BG" altLang="en-US" sz="2000" b="1" kern="0" dirty="0">
                <a:solidFill>
                  <a:srgbClr val="86D1E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Остра гръдна болка с </a:t>
            </a:r>
            <a:r>
              <a:rPr lang="bg-BG" altLang="en-US" sz="2000" b="1" kern="0" dirty="0" err="1">
                <a:solidFill>
                  <a:srgbClr val="86D1E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екстракардиален</a:t>
            </a:r>
            <a:r>
              <a:rPr lang="bg-BG" altLang="en-US" sz="2000" b="1" kern="0" dirty="0">
                <a:solidFill>
                  <a:srgbClr val="86D1E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характер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- БТЕ;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пневмоторакс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;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плевропневмония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; спазъм на хранопровода;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интеркостална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невралгия; болката при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herpes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zoster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преди появата на кожните промени и др. </a:t>
            </a:r>
          </a:p>
          <a:p>
            <a:pPr marL="457200" marR="0" lvl="0" indent="-4572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endParaRPr lang="bg-BG" alt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457200" marR="0" lvl="0" indent="-4572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Бързото уточняване на диагнозата е от съществено значение за своевременно адекватно лечение</a:t>
            </a:r>
            <a:r>
              <a:rPr lang="bg-BG" altLang="en-US" sz="20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283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09600"/>
            <a:ext cx="8001000" cy="5791200"/>
          </a:xfrm>
        </p:spPr>
        <p:txBody>
          <a:bodyPr/>
          <a:lstStyle/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Антиисхемични</a:t>
            </a:r>
            <a:r>
              <a:rPr lang="bg-BG" altLang="en-US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медикаменти</a:t>
            </a:r>
            <a:endParaRPr lang="bg-BG" altLang="en-US" sz="28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FontTx/>
              <a:buChar char="-"/>
            </a:pPr>
            <a:r>
              <a:rPr lang="bg-BG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намаляват О2 консумация на миокарда (намалявайки СЧ, понижавайки АН или потискайки ЛК </a:t>
            </a:r>
            <a:r>
              <a:rPr lang="bg-BG" altLang="en-US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контрактилитет</a:t>
            </a:r>
            <a:r>
              <a:rPr lang="bg-BG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 и/или предизвиквайки </a:t>
            </a:r>
            <a:r>
              <a:rPr lang="bg-BG" altLang="en-US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вазодилатация</a:t>
            </a:r>
            <a:r>
              <a:rPr lang="bg-BG" alt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endParaRPr lang="bg-BG" alt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Препоръки за </a:t>
            </a:r>
            <a:r>
              <a:rPr lang="bg-BG" altLang="en-US" sz="2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антиисхемични</a:t>
            </a:r>
            <a:r>
              <a:rPr lang="bg-BG" altLang="en-US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медикаменти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en-US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i.v.</a:t>
            </a:r>
            <a:r>
              <a:rPr lang="en-US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или </a:t>
            </a:r>
            <a:r>
              <a:rPr lang="en-US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p.os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нитрати - ефективни за облекчаване на </a:t>
            </a:r>
            <a:r>
              <a:rPr lang="bg-BG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ангинозната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симптоматика в острата фаза </a:t>
            </a:r>
            <a:r>
              <a:rPr lang="ru-RU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и/или симптом</a:t>
            </a:r>
            <a:r>
              <a:rPr lang="bg-BG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атика</a:t>
            </a:r>
            <a:r>
              <a:rPr lang="ru-RU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СН (</a:t>
            </a:r>
            <a:r>
              <a:rPr lang="en-US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IC</a:t>
            </a:r>
            <a:r>
              <a:rPr lang="ru-RU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</a:t>
            </a:r>
            <a:endParaRPr lang="bg-BG" altLang="en-US" sz="16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Пациенти на лечение с </a:t>
            </a:r>
            <a:r>
              <a:rPr lang="bg-BG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бета-блокери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постъпването продължават </a:t>
            </a:r>
            <a:r>
              <a:rPr lang="bg-BG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бета-блокера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освен ако не са със СН </a:t>
            </a:r>
            <a:r>
              <a:rPr lang="bg-BG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Killip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III клас (</a:t>
            </a:r>
            <a:r>
              <a:rPr lang="en-US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IB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</a:t>
            </a:r>
            <a:endParaRPr lang="ru-RU" altLang="en-US" sz="16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ru-RU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Бета-</a:t>
            </a:r>
            <a:r>
              <a:rPr lang="ru-RU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блокери</a:t>
            </a:r>
            <a:r>
              <a:rPr lang="ru-RU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</a:t>
            </a:r>
            <a:r>
              <a:rPr lang="ru-RU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всички</a:t>
            </a:r>
            <a:r>
              <a:rPr lang="ru-RU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ru-RU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пациенти</a:t>
            </a:r>
            <a:r>
              <a:rPr lang="ru-RU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 ЛК дисфункция при </a:t>
            </a:r>
            <a:r>
              <a:rPr lang="ru-RU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липса</a:t>
            </a:r>
            <a:r>
              <a:rPr lang="ru-RU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</a:t>
            </a:r>
            <a:r>
              <a:rPr lang="ru-RU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контраиндикации</a:t>
            </a:r>
            <a:r>
              <a:rPr lang="ru-RU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</a:t>
            </a:r>
            <a:r>
              <a:rPr lang="en-US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IB</a:t>
            </a:r>
            <a:r>
              <a:rPr lang="ru-RU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i.v. </a:t>
            </a:r>
            <a:r>
              <a:rPr lang="bg-BG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бета-блокер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може да се обсъжда при пациенти със стабилна </a:t>
            </a:r>
            <a:r>
              <a:rPr lang="bg-BG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хемодинамика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</a:t>
            </a:r>
            <a:r>
              <a:rPr lang="en-US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Killip</a:t>
            </a:r>
            <a:r>
              <a:rPr lang="ru-RU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&lt;</a:t>
            </a:r>
            <a:r>
              <a:rPr lang="en-US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III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 и хипертония и/или </a:t>
            </a:r>
            <a:r>
              <a:rPr lang="bg-BG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тахикардия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</a:t>
            </a:r>
            <a:r>
              <a:rPr lang="en-US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IIaC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</a:t>
            </a:r>
            <a:endParaRPr lang="ru-RU" altLang="en-US" sz="16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Са антагонисти осигуряват облекчаване на симптоматиката при пациенти, които на фона на нитрат и </a:t>
            </a:r>
            <a:r>
              <a:rPr lang="bg-BG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β-блокер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имат оплаквания (</a:t>
            </a:r>
            <a:r>
              <a:rPr lang="bg-BG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дихидропиридини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 (</a:t>
            </a:r>
            <a:r>
              <a:rPr lang="en-US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IB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 </a:t>
            </a: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</a:pP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пациенти с </a:t>
            </a:r>
            <a:r>
              <a:rPr lang="bg-BG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контраиндикации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за </a:t>
            </a:r>
            <a:r>
              <a:rPr lang="bg-BG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бета-блокери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</a:t>
            </a:r>
            <a:r>
              <a:rPr lang="bg-BG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недихидропиридин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 (IB)</a:t>
            </a: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</a:pP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</a:t>
            </a:r>
            <a:r>
              <a:rPr lang="bg-BG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вазоспастична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ангина (</a:t>
            </a:r>
            <a:r>
              <a:rPr lang="en-US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С)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en-US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Nifedipine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другите </a:t>
            </a:r>
            <a:r>
              <a:rPr lang="bg-BG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дихидропиридини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altLang="en-US" sz="16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 трябва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да се използват, освен в комбинация с </a:t>
            </a:r>
            <a:r>
              <a:rPr lang="bg-BG" altLang="en-US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β-блокери</a:t>
            </a:r>
            <a:r>
              <a:rPr lang="bg-BG" alt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4772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8001000" cy="6019800"/>
          </a:xfrm>
        </p:spPr>
        <p:txBody>
          <a:bodyPr/>
          <a:lstStyle/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Препоръки за приложение на </a:t>
            </a:r>
            <a:r>
              <a:rPr lang="bg-BG" altLang="en-US" sz="24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антикоагуланти</a:t>
            </a:r>
            <a:endParaRPr lang="bg-BG" altLang="en-US" sz="24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всички пациенти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в допълнение на </a:t>
            </a:r>
            <a:r>
              <a:rPr lang="bg-BG" altLang="en-US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антиагрегантната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терапия.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Антикоагулантите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трябва да бъдат избиране според 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риска 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както 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от </a:t>
            </a:r>
            <a:r>
              <a:rPr lang="bg-BG" altLang="en-US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исхемични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така и от свързани с 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кървене 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усложнения.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Достъпни </a:t>
            </a:r>
            <a:r>
              <a:rPr lang="bg-BG" altLang="en-US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антикоагуланти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: 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НФХ, НМХ, </a:t>
            </a:r>
            <a:r>
              <a:rPr lang="bg-BG" altLang="en-US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Fondaparinux</a:t>
            </a:r>
            <a:r>
              <a:rPr lang="en-US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altLang="en-US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Bivalirudin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Изборът зависи от първоначалната стратегия: спешна инвазивна, ранна инвазивна или консервативна стратегия).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спешна инвазивна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стратегия трябва да бъде приложен незабавно НФХ или </a:t>
            </a:r>
            <a:r>
              <a:rPr lang="bg-BG" altLang="en-US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Enoxaparin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или </a:t>
            </a:r>
            <a:r>
              <a:rPr lang="en-US" altLang="en-US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Bivalirudin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неспешни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ситуации, докато решението за ранна инвазивна или консервативна </a:t>
            </a:r>
            <a:r>
              <a:rPr lang="bg-BG" altLang="en-US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стратигия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все не е взето: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Font typeface="Wingdings" pitchFamily="2" charset="2"/>
              <a:buChar char="Ø"/>
            </a:pPr>
            <a:r>
              <a:rPr lang="bg-BG" altLang="en-US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Fondaparinux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 по-благоприятен профил ефективност/ безопасност.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Font typeface="Wingdings" pitchFamily="2" charset="2"/>
              <a:buChar char="Ø"/>
            </a:pPr>
            <a:r>
              <a:rPr lang="bg-BG" altLang="en-US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Enoxaparin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има по-неблагоприятен профил ефективност/ безопасност в сравнение с </a:t>
            </a:r>
            <a:r>
              <a:rPr lang="bg-BG" altLang="en-US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Fondaparinux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трябва да бъде използван при нисък риск от кървене.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Font typeface="Wingdings" pitchFamily="2" charset="2"/>
              <a:buChar char="Ø"/>
            </a:pP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Тъй като профилът ефективност/безопасност на НМХ (освен </a:t>
            </a:r>
            <a:r>
              <a:rPr lang="bg-BG" altLang="en-US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Enoxaparin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 или НФХ, сравнен с </a:t>
            </a:r>
            <a:r>
              <a:rPr lang="bg-BG" altLang="en-US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Fondaparinux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е неизвестен, тези </a:t>
            </a:r>
            <a:r>
              <a:rPr lang="bg-BG" altLang="en-US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антикоагуланти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не могат да бъдат препоръчани пред </a:t>
            </a:r>
            <a:r>
              <a:rPr lang="bg-BG" altLang="en-US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Fondaparinux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58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381000"/>
            <a:ext cx="7854696" cy="6096000"/>
          </a:xfrm>
        </p:spPr>
        <p:txBody>
          <a:bodyPr/>
          <a:lstStyle/>
          <a:p>
            <a:pPr marL="342900" marR="0" lvl="0" indent="-342900" algn="l" fontAlgn="base"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Антиагреганти</a:t>
            </a:r>
            <a:r>
              <a:rPr lang="bg-BG" altLang="en-US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</a:t>
            </a:r>
            <a:r>
              <a:rPr lang="bg-BG" altLang="en-US" sz="2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антитромбоцитни</a:t>
            </a:r>
            <a:r>
              <a:rPr lang="bg-BG" altLang="en-US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средства)</a:t>
            </a:r>
            <a:endParaRPr lang="en-US" altLang="en-US" sz="2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86D1EC"/>
              </a:buClr>
              <a:buSzPct val="90000"/>
            </a:pPr>
            <a:endParaRPr lang="bg-BG" altLang="en-US" sz="28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en-US" altLang="en-US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 </a:t>
            </a:r>
            <a:r>
              <a:rPr lang="bg-BG" altLang="en-US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необходими за остро настъпилия инцидент и като част от </a:t>
            </a:r>
            <a:r>
              <a:rPr lang="bg-BG" altLang="en-US" sz="2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последващата</a:t>
            </a:r>
            <a:r>
              <a:rPr lang="bg-BG" altLang="en-US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поддържаща терапия. </a:t>
            </a:r>
            <a:endParaRPr lang="en-US" altLang="en-US" sz="24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86D1EC"/>
              </a:buClr>
              <a:buSzPct val="90000"/>
            </a:pPr>
            <a:endParaRPr lang="bg-BG" altLang="en-US" sz="24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Съществуват </a:t>
            </a:r>
            <a:r>
              <a:rPr lang="bg-BG" altLang="en-US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три стратегии</a:t>
            </a:r>
            <a:r>
              <a:rPr lang="bg-BG" altLang="en-US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които се допълват и осигуряват ефективна </a:t>
            </a:r>
            <a:r>
              <a:rPr lang="bg-BG" altLang="en-US" sz="2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антиагрегация</a:t>
            </a:r>
            <a:r>
              <a:rPr lang="bg-BG" altLang="en-US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: </a:t>
            </a:r>
          </a:p>
          <a:p>
            <a:pPr marL="742950" lvl="1" indent="-285750" algn="l" fontAlgn="base">
              <a:spcAft>
                <a:spcPct val="0"/>
              </a:spcAft>
              <a:buClrTx/>
              <a:buSzTx/>
              <a:buFontTx/>
              <a:buChar char="–"/>
            </a:pP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циклооксигеназни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(СОХ)-1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инхибитори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</a:t>
            </a:r>
            <a:r>
              <a:rPr lang="en-US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Aspirin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), </a:t>
            </a:r>
          </a:p>
          <a:p>
            <a:pPr marL="742950" lvl="1" indent="-285750" algn="l" fontAlgn="base">
              <a:spcAft>
                <a:spcPct val="0"/>
              </a:spcAft>
              <a:buClrTx/>
              <a:buSzTx/>
              <a:buFontTx/>
              <a:buChar char="–"/>
            </a:pP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инхибитори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аденозиндифосфат-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(АДФ)-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медиираната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тромбоцитна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агрегация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тиенопиридини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Ticlopidine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Clopidogrel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 и </a:t>
            </a:r>
          </a:p>
          <a:p>
            <a:pPr marL="742950" lvl="1" indent="-285750" algn="l" fontAlgn="base">
              <a:spcAft>
                <a:spcPct val="0"/>
              </a:spcAft>
              <a:buClrTx/>
              <a:buSzTx/>
              <a:buFontTx/>
              <a:buChar char="–"/>
            </a:pPr>
            <a:r>
              <a:rPr lang="en-US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GP </a:t>
            </a:r>
            <a:r>
              <a:rPr lang="en-US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IIb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/</a:t>
            </a:r>
            <a:r>
              <a:rPr lang="en-US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IIIa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инхибитори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Tirofiban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Eptifibatide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Abciximab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8859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5943600"/>
          </a:xfrm>
        </p:spPr>
        <p:txBody>
          <a:bodyPr/>
          <a:lstStyle/>
          <a:p>
            <a:pPr marL="342900" marR="0" lvl="0" indent="-342900" algn="l" fontAlgn="base"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Дългосрочно лечение</a:t>
            </a:r>
            <a:endParaRPr lang="bg-BG" altLang="en-US" sz="24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включва мерки за промяна в начина на живот и приложение на медикаменти с цел контрол на рисковите фактори, за да се подобри дългосрочната прогноза при пациентите с ОКС без </a:t>
            </a:r>
            <a:r>
              <a:rPr lang="en-US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ST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елевация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като продължителното лечение е необходимо и поради усложненията на ОКС.</a:t>
            </a:r>
          </a:p>
          <a:p>
            <a:pPr marL="342900" marR="0" lvl="0" indent="-342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endParaRPr lang="bg-BG" alt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Препоръки за </a:t>
            </a:r>
            <a:r>
              <a:rPr lang="bg-BG" altLang="en-US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липидопонижаваща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терапия</a:t>
            </a:r>
            <a:endParaRPr lang="bg-BG" altLang="en-US" sz="20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Статини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се препоръчват при всички пациенти с ОКС без </a:t>
            </a:r>
            <a:r>
              <a:rPr lang="en-US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ST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елевация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(при липса на противопоказания), независимо от нивата на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холестерола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започнати 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рано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(до 1-4 дни) след приемането, с цел да се постигнат нива на </a:t>
            </a:r>
            <a:r>
              <a:rPr lang="en-US" altLang="en-US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LDLc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&lt; 2,6 </a:t>
            </a:r>
            <a:r>
              <a:rPr lang="bg-BG" altLang="en-US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mmol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/l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pPr marL="342900" marR="0" lvl="0" indent="-34290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Интензивна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(агресивна)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липодопонижаваща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терапия с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таргетни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нива на </a:t>
            </a:r>
            <a:r>
              <a:rPr lang="en-US" altLang="en-US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LDLc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&lt; 1,8 </a:t>
            </a:r>
            <a:r>
              <a:rPr lang="bg-BG" altLang="en-US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mmol</a:t>
            </a:r>
            <a:r>
              <a:rPr lang="bg-BG" alt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/l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започнат до 10-ия ден след приемането, е препоръчителна.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3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609600" y="381000"/>
            <a:ext cx="7854696" cy="6096000"/>
          </a:xfrm>
        </p:spPr>
        <p:txBody>
          <a:bodyPr/>
          <a:lstStyle/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</a:pPr>
            <a:r>
              <a:rPr lang="bg-BG" altLang="en-US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Препоръки за рехабилитация и възстановяване на физическата активност</a:t>
            </a:r>
            <a:endParaRPr lang="bg-BG" altLang="en-US" sz="24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endParaRPr lang="bg-BG" alt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След ОКС без </a:t>
            </a:r>
            <a:r>
              <a:rPr lang="en-US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ST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елевация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се препоръчва оценка на ФК.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endParaRPr lang="bg-BG" alt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Всеки пациент след ОКС без </a:t>
            </a:r>
            <a:r>
              <a:rPr lang="en-US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ST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елевация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трябва да бъде подложен на </a:t>
            </a:r>
            <a:r>
              <a:rPr lang="bg-BG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ЕKГ-мониториран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тест с натоварване (ако технически е възможно) или на еквивалентен неинвазивен тест за откриване на исхемия в рамките на 4-7 седмици след изписването</a:t>
            </a:r>
            <a:r>
              <a:rPr lang="ru-RU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ru-RU" alt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му</a:t>
            </a: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endParaRPr lang="bg-BG" alt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</a:pPr>
            <a:r>
              <a:rPr lang="bg-BG" alt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 базата на сърдечно-съдовия статус и резултатите от  оценката на ФК, пациентите трябва да бъдат информирани за времето на възстановяване и препоръчваното ниво на физическо натоварване, включително дейности в свободното време, работа и сексуална активност.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3171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85800"/>
            <a:ext cx="7854696" cy="5486400"/>
          </a:xfrm>
        </p:spPr>
        <p:txBody>
          <a:bodyPr/>
          <a:lstStyle/>
          <a:p>
            <a:pPr marR="0" lvl="0" algn="ctr" fontAlgn="base">
              <a:lnSpc>
                <a:spcPct val="110000"/>
              </a:lnSpc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endParaRPr lang="en-US" sz="4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R="0" lvl="0" algn="ctr" fontAlgn="base">
              <a:lnSpc>
                <a:spcPct val="110000"/>
              </a:lnSpc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endParaRPr lang="en-US" sz="4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R="0" lvl="0" algn="ctr" fontAlgn="base">
              <a:lnSpc>
                <a:spcPct val="110000"/>
              </a:lnSpc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2400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АРТЕРИАЛНА ХИПЕРТОНИЯ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477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762000"/>
            <a:ext cx="7854696" cy="5562600"/>
          </a:xfrm>
        </p:spPr>
        <p:txBody>
          <a:bodyPr/>
          <a:lstStyle/>
          <a:p>
            <a:pPr marL="365125" marR="0" lvl="0" indent="-282575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bg-BG" altLang="en-US" sz="20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90%</a:t>
            </a:r>
            <a:r>
              <a:rPr lang="bg-BG" altLang="en-US" sz="2000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altLang="en-US" sz="20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риск за АХ през оставащия живот &gt;60 г.</a:t>
            </a:r>
          </a:p>
          <a:p>
            <a:pPr marL="365125" marR="0" lvl="0" indent="-282575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endParaRPr lang="bg-BG" altLang="en-US" sz="2000" b="1" kern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65125" marR="0" lvl="0" indent="-282575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bg-BG" altLang="en-US" sz="20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87%</a:t>
            </a:r>
            <a:r>
              <a:rPr lang="bg-BG" altLang="en-US" sz="2000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altLang="en-US" sz="20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на комбинирана терапия</a:t>
            </a:r>
          </a:p>
          <a:p>
            <a:pPr marL="365125" marR="0" lvl="0" indent="-282575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endParaRPr lang="bg-BG" altLang="en-US" sz="2000" b="1" kern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65125" marR="0" lvl="0" indent="-282575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bg-BG" altLang="en-US" sz="20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27,1%</a:t>
            </a:r>
            <a:r>
              <a:rPr lang="bg-BG" altLang="en-US" sz="2000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altLang="en-US" sz="20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контрол според  офисно АН за източна Европа </a:t>
            </a:r>
          </a:p>
          <a:p>
            <a:pPr marL="365125" marR="0" lvl="0" indent="-282575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endParaRPr lang="bg-BG" altLang="en-US" sz="2000" b="1" kern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65125" marR="0" lvl="0" indent="-282575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bg-BG" altLang="en-US" sz="20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35,7%</a:t>
            </a:r>
            <a:r>
              <a:rPr lang="bg-BG" altLang="en-US" sz="2000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altLang="en-US" sz="20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контрол според амбулаторно АН за източна Европа</a:t>
            </a:r>
          </a:p>
          <a:p>
            <a:pPr marL="365125" marR="0" lvl="0" indent="-282575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endParaRPr lang="bg-BG" altLang="en-US" sz="2000" b="1" kern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65125" marR="0" lvl="0" indent="-282575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bg-BG" altLang="en-US" sz="20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28-36%</a:t>
            </a:r>
            <a:r>
              <a:rPr lang="bg-BG" altLang="en-US" sz="2000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altLang="en-US" sz="20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контрол за България</a:t>
            </a:r>
          </a:p>
          <a:p>
            <a:pPr marL="365125" marR="0" lvl="0" indent="-282575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endParaRPr lang="bg-BG" altLang="en-US" sz="2000" b="1" kern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65125" marR="0" lvl="0" indent="-282575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bg-BG" altLang="en-US" sz="20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57%</a:t>
            </a:r>
            <a:r>
              <a:rPr lang="bg-BG" altLang="en-US" sz="2000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altLang="en-US" sz="20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от хипертониците с повече от два допълнителни РФ</a:t>
            </a:r>
          </a:p>
          <a:p>
            <a:pPr marL="365125" marR="0" lvl="0" indent="-282575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endParaRPr lang="bg-BG" altLang="en-US" sz="2000" b="1" kern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65125" marR="0" lvl="0" indent="-282575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ru-RU" altLang="en-US" sz="20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89,9</a:t>
            </a:r>
            <a:r>
              <a:rPr lang="bg-BG" altLang="en-US" sz="20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%</a:t>
            </a:r>
            <a:r>
              <a:rPr lang="bg-BG" altLang="en-US" sz="2000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bg-BG" altLang="en-US" sz="20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с </a:t>
            </a:r>
            <a:r>
              <a:rPr lang="ru-RU" altLang="en-US" sz="2000" b="1" kern="0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клинично</a:t>
            </a:r>
            <a:r>
              <a:rPr lang="ru-RU" altLang="en-US" sz="20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2000" b="1" kern="0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изявени</a:t>
            </a:r>
            <a:r>
              <a:rPr lang="ru-RU" altLang="en-US" sz="20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2000" b="1" kern="0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атеросклеротични</a:t>
            </a:r>
            <a:r>
              <a:rPr lang="ru-RU" altLang="en-US" sz="20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2000" b="1" kern="0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заболявания</a:t>
            </a:r>
            <a:r>
              <a:rPr lang="ru-RU" altLang="en-US" sz="20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2000" b="1" kern="0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имат</a:t>
            </a:r>
            <a:r>
              <a:rPr lang="ru-RU" altLang="en-US" sz="20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и АХ</a:t>
            </a:r>
            <a:endParaRPr lang="bg-BG" altLang="en-US" sz="2000" b="1" kern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3861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8077200" cy="5867400"/>
          </a:xfrm>
        </p:spPr>
        <p:txBody>
          <a:bodyPr/>
          <a:lstStyle/>
          <a:p>
            <a:pPr marR="0" lvl="0" algn="ctr" fontAlgn="base"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3200" kern="0" dirty="0">
                <a:solidFill>
                  <a:srgbClr val="FFFF00"/>
                </a:solidFill>
                <a:latin typeface="Arial" charset="0"/>
              </a:rPr>
              <a:t>Класификация на хипертонията</a:t>
            </a:r>
            <a:endParaRPr lang="bg-BG" sz="3200" kern="0" dirty="0">
              <a:solidFill>
                <a:srgbClr val="FFFFFF"/>
              </a:solidFill>
              <a:latin typeface="Times New Roman" pitchFamily="18" charset="0"/>
            </a:endParaRPr>
          </a:p>
          <a:p>
            <a:pPr marR="0" lvl="0" algn="l" fontAlgn="base">
              <a:spcAft>
                <a:spcPct val="0"/>
              </a:spcAft>
              <a:buClr>
                <a:srgbClr val="FFFF00"/>
              </a:buClr>
              <a:buSzPct val="70000"/>
              <a:defRPr/>
            </a:pPr>
            <a:r>
              <a:rPr lang="bg-BG" sz="2000" b="1" kern="0" dirty="0">
                <a:solidFill>
                  <a:srgbClr val="FFFFFF"/>
                </a:solidFill>
                <a:latin typeface="Arial" charset="0"/>
              </a:rPr>
              <a:t> </a:t>
            </a:r>
          </a:p>
          <a:p>
            <a:pPr marR="0" lvl="0" algn="l" fontAlgn="base">
              <a:spcAft>
                <a:spcPct val="0"/>
              </a:spcAft>
              <a:buClr>
                <a:srgbClr val="FFFF00"/>
              </a:buClr>
              <a:buSzPct val="70000"/>
              <a:buFont typeface="Wingdings" pitchFamily="2" charset="2"/>
              <a:buChar char="n"/>
              <a:defRPr/>
            </a:pPr>
            <a:endParaRPr lang="bg-BG" sz="2000" b="1" kern="0" dirty="0">
              <a:solidFill>
                <a:srgbClr val="FFFFFF"/>
              </a:solidFill>
              <a:latin typeface="Arial" charset="0"/>
            </a:endParaRPr>
          </a:p>
          <a:p>
            <a:pPr marR="0" lvl="0" algn="l" fontAlgn="base">
              <a:spcAft>
                <a:spcPct val="0"/>
              </a:spcAft>
              <a:buClr>
                <a:srgbClr val="FFFF00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000" kern="0" dirty="0">
                <a:solidFill>
                  <a:srgbClr val="FFFFFF"/>
                </a:solidFill>
                <a:latin typeface="Arial" charset="0"/>
              </a:rPr>
              <a:t>Непрекъснатата връзка между АН и сърдечно-съдовия риск </a:t>
            </a:r>
            <a:r>
              <a:rPr lang="bg-BG" sz="2000" b="1" kern="0" dirty="0">
                <a:solidFill>
                  <a:srgbClr val="FFFF00"/>
                </a:solidFill>
                <a:latin typeface="Arial" charset="0"/>
              </a:rPr>
              <a:t>превръща което и да е определение и класификация, базирани на числови стойности, в условни. </a:t>
            </a:r>
          </a:p>
          <a:p>
            <a:pPr marR="0" lvl="0" algn="l" fontAlgn="base">
              <a:spcAft>
                <a:spcPct val="0"/>
              </a:spcAft>
              <a:buClr>
                <a:srgbClr val="FFFF00"/>
              </a:buClr>
              <a:buSzPct val="70000"/>
              <a:buFont typeface="Wingdings" pitchFamily="2" charset="2"/>
              <a:buChar char="n"/>
              <a:defRPr/>
            </a:pPr>
            <a:endParaRPr lang="bg-BG" sz="2000" b="1" kern="0" dirty="0">
              <a:solidFill>
                <a:srgbClr val="FFFF00"/>
              </a:solidFill>
              <a:latin typeface="Arial" charset="0"/>
            </a:endParaRPr>
          </a:p>
          <a:p>
            <a:pPr marR="0" lvl="0" algn="l" fontAlgn="base">
              <a:spcAft>
                <a:spcPct val="0"/>
              </a:spcAft>
              <a:buClr>
                <a:srgbClr val="FFFF00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000" kern="0" dirty="0">
                <a:solidFill>
                  <a:srgbClr val="FFFFFF"/>
                </a:solidFill>
                <a:latin typeface="Arial" charset="0"/>
              </a:rPr>
              <a:t> Определението, предложено от </a:t>
            </a:r>
            <a:r>
              <a:rPr lang="en-US" sz="2000" kern="0" dirty="0">
                <a:solidFill>
                  <a:srgbClr val="FFFFFF"/>
                </a:solidFill>
                <a:latin typeface="Arial" charset="0"/>
              </a:rPr>
              <a:t>Rose</a:t>
            </a:r>
            <a:r>
              <a:rPr lang="bg-BG" sz="2000" kern="0" dirty="0">
                <a:solidFill>
                  <a:srgbClr val="FFFFFF"/>
                </a:solidFill>
                <a:latin typeface="Arial" charset="0"/>
              </a:rPr>
              <a:t> преди повече от 30 г. (“Хипертонията трябва да бъде дефинирана като такава стойност на АН, над която изследванията и лечението по-скоро помагат, отколкото вредят”), показва, че </a:t>
            </a:r>
            <a:r>
              <a:rPr lang="bg-BG" sz="2000" b="1" kern="0" dirty="0">
                <a:solidFill>
                  <a:srgbClr val="FFFF00"/>
                </a:solidFill>
                <a:latin typeface="Arial" charset="0"/>
              </a:rPr>
              <a:t>всяка дефиниция, основана на стойности, трябва да бъде </a:t>
            </a:r>
            <a:r>
              <a:rPr lang="bg-BG" sz="2000" b="1" kern="0" dirty="0" err="1">
                <a:solidFill>
                  <a:srgbClr val="FFFF00"/>
                </a:solidFill>
                <a:latin typeface="Arial" charset="0"/>
              </a:rPr>
              <a:t>вариабилна</a:t>
            </a:r>
            <a:r>
              <a:rPr lang="bg-BG" sz="2000" kern="0" dirty="0">
                <a:solidFill>
                  <a:srgbClr val="FFFFFF"/>
                </a:solidFill>
                <a:latin typeface="Arial" charset="0"/>
              </a:rPr>
              <a:t>, произтичаща от данни за риска и наличието на ефективни и добре понасяни медикаменти.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4542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09600"/>
            <a:ext cx="7854696" cy="5715000"/>
          </a:xfrm>
        </p:spPr>
        <p:txBody>
          <a:bodyPr/>
          <a:lstStyle/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FFFFCC"/>
              </a:buClr>
              <a:buSzPct val="70000"/>
            </a:pPr>
            <a:r>
              <a:rPr lang="bg-BG" altLang="en-US" sz="2800" b="1" kern="0" dirty="0" err="1">
                <a:solidFill>
                  <a:srgbClr val="FFFF00"/>
                </a:solidFill>
                <a:latin typeface="Arial" pitchFamily="34" charset="0"/>
              </a:rPr>
              <a:t>Систоличното</a:t>
            </a:r>
            <a:r>
              <a:rPr lang="bg-BG" altLang="en-US" sz="2800" b="1" kern="0" dirty="0">
                <a:solidFill>
                  <a:srgbClr val="FFFF00"/>
                </a:solidFill>
                <a:latin typeface="Arial" pitchFamily="34" charset="0"/>
              </a:rPr>
              <a:t> (САН), </a:t>
            </a:r>
            <a:r>
              <a:rPr lang="bg-BG" altLang="en-US" sz="2800" b="1" kern="0" dirty="0" err="1">
                <a:solidFill>
                  <a:srgbClr val="FFFF00"/>
                </a:solidFill>
                <a:latin typeface="Arial" pitchFamily="34" charset="0"/>
              </a:rPr>
              <a:t>диастоличното</a:t>
            </a:r>
            <a:r>
              <a:rPr lang="bg-BG" altLang="en-US" sz="2800" b="1" kern="0" dirty="0">
                <a:solidFill>
                  <a:srgbClr val="FFFF00"/>
                </a:solidFill>
                <a:latin typeface="Arial" pitchFamily="34" charset="0"/>
              </a:rPr>
              <a:t> (ДАН) и </a:t>
            </a:r>
            <a:r>
              <a:rPr lang="bg-BG" altLang="en-US" sz="2800" b="1" kern="0" dirty="0" err="1">
                <a:solidFill>
                  <a:srgbClr val="FFFF00"/>
                </a:solidFill>
                <a:latin typeface="Arial" pitchFamily="34" charset="0"/>
              </a:rPr>
              <a:t>пулсовото</a:t>
            </a:r>
            <a:r>
              <a:rPr lang="bg-BG" altLang="en-US" sz="2800" b="1" kern="0" dirty="0">
                <a:solidFill>
                  <a:srgbClr val="FFFF00"/>
                </a:solidFill>
                <a:latin typeface="Arial" pitchFamily="34" charset="0"/>
              </a:rPr>
              <a:t> налягане като предсказващи фактори</a:t>
            </a:r>
          </a:p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FFFFCC"/>
              </a:buClr>
              <a:buSzPct val="70000"/>
            </a:pPr>
            <a:endParaRPr lang="bg-BG" altLang="en-US" sz="2800" b="1" i="1" kern="0" dirty="0">
              <a:solidFill>
                <a:srgbClr val="FFFFFF"/>
              </a:solidFill>
              <a:latin typeface="Arial" pitchFamily="34" charset="0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bg-BG" altLang="en-US" sz="2400" b="1" kern="0" dirty="0">
                <a:solidFill>
                  <a:srgbClr val="FFFFFF"/>
                </a:solidFill>
                <a:latin typeface="Arial" pitchFamily="34" charset="0"/>
              </a:rPr>
              <a:t> </a:t>
            </a:r>
            <a:r>
              <a:rPr lang="bg-BG" altLang="en-US" sz="2000" b="1" kern="0" dirty="0">
                <a:solidFill>
                  <a:srgbClr val="FFFFFF"/>
                </a:solidFill>
                <a:latin typeface="Arial" pitchFamily="34" charset="0"/>
              </a:rPr>
              <a:t>В исторически план повече се наблягаше на ролята на ДАН, отколкото на САН, като предсказващ РФ на мозъчно-съдовата и коронарната болест.</a:t>
            </a:r>
            <a:r>
              <a:rPr lang="bg-BG" altLang="en-US" sz="2000" kern="0" dirty="0">
                <a:solidFill>
                  <a:srgbClr val="FFFFFF"/>
                </a:solidFill>
                <a:latin typeface="Times New Roman" pitchFamily="18" charset="0"/>
              </a:rPr>
              <a:t>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bg-BG" altLang="en-US" sz="2000" b="1" kern="0" dirty="0">
                <a:solidFill>
                  <a:srgbClr val="FFFFFF"/>
                </a:solidFill>
                <a:latin typeface="Arial" pitchFamily="34" charset="0"/>
              </a:rPr>
              <a:t> Събирането на множество данни от проучвания преди и от 90</a:t>
            </a:r>
            <a:r>
              <a:rPr lang="bg-BG" altLang="en-US" sz="2000" b="1" kern="0" baseline="30000" dirty="0">
                <a:solidFill>
                  <a:srgbClr val="FFFFFF"/>
                </a:solidFill>
                <a:latin typeface="Arial" pitchFamily="34" charset="0"/>
              </a:rPr>
              <a:t>-те</a:t>
            </a:r>
            <a:r>
              <a:rPr lang="bg-BG" altLang="en-US" sz="2000" b="1" kern="0" dirty="0">
                <a:solidFill>
                  <a:srgbClr val="FFFFFF"/>
                </a:solidFill>
                <a:latin typeface="Arial" pitchFamily="34" charset="0"/>
              </a:rPr>
              <a:t> г. насам потвърждават, че и САН, и ДАН показват непрекъсната степенувана независима връзка с риска от инсулт и коронарен инцидент</a:t>
            </a:r>
            <a:r>
              <a:rPr lang="bg-BG" altLang="en-US" sz="2000" kern="0" dirty="0">
                <a:solidFill>
                  <a:srgbClr val="FFFFFF"/>
                </a:solidFill>
                <a:latin typeface="Times New Roman" pitchFamily="18" charset="0"/>
              </a:rPr>
              <a:t>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bg-BG" altLang="en-US" sz="2000" b="1" kern="0" dirty="0">
                <a:solidFill>
                  <a:srgbClr val="FFFFFF"/>
                </a:solidFill>
                <a:latin typeface="Arial" pitchFamily="34" charset="0"/>
              </a:rPr>
              <a:t> Налице е </a:t>
            </a:r>
            <a:r>
              <a:rPr lang="bg-BG" altLang="en-US" sz="2000" b="1" kern="0" dirty="0">
                <a:solidFill>
                  <a:srgbClr val="FFFF00"/>
                </a:solidFill>
                <a:latin typeface="Arial" pitchFamily="34" charset="0"/>
              </a:rPr>
              <a:t>по-тясна етиологична връзка на САН с инсулта, както и на повишеното АН с коронарните инциденти</a:t>
            </a:r>
            <a:r>
              <a:rPr lang="bg-BG" altLang="en-US" sz="2000" b="1" kern="0" dirty="0">
                <a:solidFill>
                  <a:srgbClr val="FFFFFF"/>
                </a:solidFill>
                <a:latin typeface="Arial" pitchFamily="34" charset="0"/>
              </a:rPr>
              <a:t>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bg-BG" altLang="en-US" sz="2000" b="1" kern="0" dirty="0">
                <a:solidFill>
                  <a:srgbClr val="FFFFFF"/>
                </a:solidFill>
                <a:latin typeface="Arial" pitchFamily="34" charset="0"/>
              </a:rPr>
              <a:t> САН се покачва с напредване на възрастта в европейските (както и в много не-европейски) народи, докато </a:t>
            </a:r>
            <a:r>
              <a:rPr lang="bg-BG" altLang="en-US" sz="2000" b="1" kern="0" dirty="0">
                <a:solidFill>
                  <a:srgbClr val="FFFF00"/>
                </a:solidFill>
                <a:latin typeface="Arial" pitchFamily="34" charset="0"/>
              </a:rPr>
              <a:t>ДАН достига най-високи стойности около 60-те г. при мъжете и около 70-те г. при жените,</a:t>
            </a:r>
            <a:r>
              <a:rPr lang="bg-BG" altLang="en-US" sz="2000" b="1" kern="0" dirty="0">
                <a:solidFill>
                  <a:srgbClr val="FFFFFF"/>
                </a:solidFill>
                <a:latin typeface="Arial" pitchFamily="34" charset="0"/>
              </a:rPr>
              <a:t> след което бавно спада.</a:t>
            </a:r>
            <a:endParaRPr lang="en-US" altLang="en-US" sz="2000" kern="0" dirty="0">
              <a:solidFill>
                <a:srgbClr val="FFFFFF"/>
              </a:solidFill>
              <a:latin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30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85800"/>
            <a:ext cx="7854696" cy="5715000"/>
          </a:xfrm>
        </p:spPr>
        <p:txBody>
          <a:bodyPr/>
          <a:lstStyle/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2800" b="1" kern="0" dirty="0">
                <a:solidFill>
                  <a:srgbClr val="FFFF00"/>
                </a:solidFill>
                <a:latin typeface="Arial" charset="0"/>
              </a:rPr>
              <a:t>Определения и класификация на АХ според стойностите на АН (</a:t>
            </a:r>
            <a:r>
              <a:rPr lang="en-US" sz="2800" kern="0" dirty="0">
                <a:solidFill>
                  <a:srgbClr val="FFFF00"/>
                </a:solidFill>
                <a:latin typeface="Arial" charset="0"/>
              </a:rPr>
              <a:t>mmHg</a:t>
            </a:r>
            <a:r>
              <a:rPr lang="bg-BG" sz="2800" b="1" kern="0" dirty="0">
                <a:solidFill>
                  <a:srgbClr val="FFFF00"/>
                </a:solidFill>
                <a:latin typeface="Arial" charset="0"/>
              </a:rPr>
              <a:t>)</a:t>
            </a: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endParaRPr lang="bg-BG" sz="2400" b="1" kern="0" dirty="0">
              <a:solidFill>
                <a:srgbClr val="FFFFFF"/>
              </a:solidFill>
              <a:latin typeface="Arial" charset="0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2400" b="1" kern="0" dirty="0">
                <a:solidFill>
                  <a:srgbClr val="FFC000"/>
                </a:solidFill>
                <a:latin typeface="Arial" charset="0"/>
              </a:rPr>
              <a:t>Категория		    </a:t>
            </a:r>
            <a:r>
              <a:rPr lang="bg-BG" sz="2400" b="1" kern="0" dirty="0" err="1">
                <a:solidFill>
                  <a:srgbClr val="FFC000"/>
                </a:solidFill>
                <a:latin typeface="Arial" charset="0"/>
              </a:rPr>
              <a:t>Систолично</a:t>
            </a:r>
            <a:r>
              <a:rPr lang="bg-BG" sz="2400" b="1" kern="0" dirty="0">
                <a:solidFill>
                  <a:srgbClr val="FFC000"/>
                </a:solidFill>
                <a:latin typeface="Arial" charset="0"/>
              </a:rPr>
              <a:t>    </a:t>
            </a:r>
            <a:r>
              <a:rPr lang="bg-BG" sz="2400" b="1" kern="0" dirty="0" err="1">
                <a:solidFill>
                  <a:srgbClr val="FFC000"/>
                </a:solidFill>
                <a:latin typeface="Arial" charset="0"/>
              </a:rPr>
              <a:t>Диастолично</a:t>
            </a:r>
            <a:endParaRPr lang="bg-BG" sz="2800" b="1" kern="0" dirty="0">
              <a:solidFill>
                <a:srgbClr val="FFC000"/>
              </a:solidFill>
              <a:latin typeface="Arial" charset="0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2000" b="1" kern="0" dirty="0">
                <a:solidFill>
                  <a:srgbClr val="FFFFFF"/>
                </a:solidFill>
                <a:latin typeface="Arial" charset="0"/>
              </a:rPr>
              <a:t>Оптимално		</a:t>
            </a:r>
            <a:r>
              <a:rPr lang="en-US" sz="2000" b="1" kern="0" dirty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bg-BG" sz="2000" b="1" kern="0" dirty="0">
                <a:solidFill>
                  <a:srgbClr val="FFFFFF"/>
                </a:solidFill>
                <a:latin typeface="Arial" charset="0"/>
              </a:rPr>
              <a:t>	 </a:t>
            </a:r>
            <a:r>
              <a:rPr lang="en-US" sz="2000" b="1" kern="0" dirty="0">
                <a:solidFill>
                  <a:srgbClr val="FFFFFF"/>
                </a:solidFill>
                <a:latin typeface="Arial" charset="0"/>
              </a:rPr>
              <a:t> &lt; 120		  &lt; 80</a:t>
            </a:r>
            <a:endParaRPr lang="bg-BG" sz="2000" b="1" kern="0" dirty="0">
              <a:solidFill>
                <a:srgbClr val="FFFFFF"/>
              </a:solidFill>
              <a:latin typeface="Arial" charset="0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2000" b="1" kern="0" dirty="0">
                <a:solidFill>
                  <a:srgbClr val="FFFFFF"/>
                </a:solidFill>
                <a:latin typeface="Arial" charset="0"/>
              </a:rPr>
              <a:t>Нормално	</a:t>
            </a:r>
            <a:r>
              <a:rPr lang="en-US" sz="2000" b="1" kern="0" dirty="0">
                <a:solidFill>
                  <a:srgbClr val="FFFFFF"/>
                </a:solidFill>
                <a:latin typeface="Arial" charset="0"/>
              </a:rPr>
              <a:t>		120-129	  80-84</a:t>
            </a:r>
            <a:endParaRPr lang="bg-BG" sz="2000" b="1" kern="0" dirty="0">
              <a:solidFill>
                <a:srgbClr val="FFFFFF"/>
              </a:solidFill>
              <a:latin typeface="Arial" charset="0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2000" b="1" kern="0" dirty="0">
                <a:solidFill>
                  <a:srgbClr val="FFFFFF"/>
                </a:solidFill>
                <a:latin typeface="Arial" charset="0"/>
              </a:rPr>
              <a:t>Високо нормално	</a:t>
            </a:r>
            <a:r>
              <a:rPr lang="en-US" sz="2000" b="1" kern="0" dirty="0">
                <a:solidFill>
                  <a:srgbClr val="FFFFFF"/>
                </a:solidFill>
                <a:latin typeface="Arial" charset="0"/>
              </a:rPr>
              <a:t>	130-139	  85-89</a:t>
            </a:r>
            <a:endParaRPr lang="bg-BG" sz="2000" b="1" kern="0" dirty="0">
              <a:solidFill>
                <a:srgbClr val="FFFFFF"/>
              </a:solidFill>
              <a:latin typeface="Arial" charset="0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2000" b="1" kern="0" dirty="0">
                <a:solidFill>
                  <a:srgbClr val="FFFFFF"/>
                </a:solidFill>
                <a:latin typeface="Arial" charset="0"/>
              </a:rPr>
              <a:t>АХ І степен </a:t>
            </a:r>
            <a:r>
              <a:rPr lang="en-US" sz="2000" b="1" kern="0" dirty="0">
                <a:solidFill>
                  <a:srgbClr val="FFFFFF"/>
                </a:solidFill>
                <a:latin typeface="Arial" charset="0"/>
              </a:rPr>
              <a:t>	</a:t>
            </a:r>
            <a:r>
              <a:rPr lang="bg-BG" sz="2000" b="1" kern="0" dirty="0">
                <a:solidFill>
                  <a:srgbClr val="FFFFFF"/>
                </a:solidFill>
                <a:latin typeface="Arial" charset="0"/>
              </a:rPr>
              <a:t>	</a:t>
            </a:r>
            <a:r>
              <a:rPr lang="en-US" sz="2000" b="1" kern="0" dirty="0">
                <a:solidFill>
                  <a:srgbClr val="FFFFFF"/>
                </a:solidFill>
                <a:latin typeface="Arial" charset="0"/>
              </a:rPr>
              <a:t>	140-159	  90-99</a:t>
            </a: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2000" b="1" kern="0" dirty="0">
                <a:solidFill>
                  <a:srgbClr val="FFFFFF"/>
                </a:solidFill>
                <a:latin typeface="Arial" charset="0"/>
              </a:rPr>
              <a:t>АХ ІІ степен </a:t>
            </a:r>
            <a:r>
              <a:rPr lang="en-US" sz="2000" b="1" kern="0" dirty="0">
                <a:solidFill>
                  <a:srgbClr val="FFFFFF"/>
                </a:solidFill>
                <a:latin typeface="Arial" charset="0"/>
              </a:rPr>
              <a:t>			160-179	100-109</a:t>
            </a:r>
            <a:endParaRPr lang="bg-BG" sz="2000" b="1" kern="0" dirty="0">
              <a:solidFill>
                <a:srgbClr val="FFFFFF"/>
              </a:solidFill>
              <a:latin typeface="Arial" charset="0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2000" b="1" kern="0" dirty="0">
                <a:solidFill>
                  <a:srgbClr val="FFFFFF"/>
                </a:solidFill>
                <a:latin typeface="Arial" charset="0"/>
              </a:rPr>
              <a:t>АХ ІІІ степен </a:t>
            </a:r>
            <a:r>
              <a:rPr lang="en-US" sz="2000" b="1" kern="0" dirty="0">
                <a:solidFill>
                  <a:srgbClr val="FFFFFF"/>
                </a:solidFill>
                <a:latin typeface="Arial" charset="0"/>
              </a:rPr>
              <a:t>	</a:t>
            </a:r>
            <a:r>
              <a:rPr lang="bg-BG" sz="2000" b="1" kern="0" dirty="0">
                <a:solidFill>
                  <a:srgbClr val="FFFFFF"/>
                </a:solidFill>
                <a:latin typeface="Arial" charset="0"/>
              </a:rPr>
              <a:t>	</a:t>
            </a:r>
            <a:r>
              <a:rPr lang="en-US" sz="2000" b="1" kern="0" dirty="0">
                <a:solidFill>
                  <a:srgbClr val="FFFFFF"/>
                </a:solidFill>
                <a:latin typeface="Arial" charset="0"/>
              </a:rPr>
              <a:t>	  </a:t>
            </a:r>
            <a:r>
              <a:rPr lang="bg-BG" sz="2000" b="1" kern="0" dirty="0">
                <a:solidFill>
                  <a:srgbClr val="FFFFFF"/>
                </a:solidFill>
                <a:latin typeface="Tahoma"/>
              </a:rPr>
              <a:t>≥1</a:t>
            </a:r>
            <a:r>
              <a:rPr lang="en-US" sz="2000" b="1" kern="0" dirty="0">
                <a:solidFill>
                  <a:srgbClr val="FFFFFF"/>
                </a:solidFill>
                <a:latin typeface="Tahoma"/>
              </a:rPr>
              <a:t>80		 </a:t>
            </a:r>
            <a:r>
              <a:rPr lang="bg-BG" sz="2000" b="1" kern="0" dirty="0">
                <a:solidFill>
                  <a:srgbClr val="FFFFFF"/>
                </a:solidFill>
                <a:latin typeface="Tahoma"/>
              </a:rPr>
              <a:t>≥11</a:t>
            </a:r>
            <a:r>
              <a:rPr lang="en-US" sz="2000" b="1" kern="0" dirty="0">
                <a:solidFill>
                  <a:srgbClr val="FFFFFF"/>
                </a:solidFill>
                <a:latin typeface="Tahoma"/>
              </a:rPr>
              <a:t>0 	</a:t>
            </a:r>
            <a:endParaRPr lang="bg-BG" sz="2000" b="1" kern="0" dirty="0">
              <a:solidFill>
                <a:srgbClr val="FFFFFF"/>
              </a:solidFill>
              <a:latin typeface="Arial" charset="0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2000" b="1" kern="0" dirty="0">
                <a:solidFill>
                  <a:srgbClr val="FFFFFF"/>
                </a:solidFill>
                <a:latin typeface="Arial" charset="0"/>
              </a:rPr>
              <a:t>Изолирана </a:t>
            </a:r>
            <a:r>
              <a:rPr lang="bg-BG" sz="2000" b="1" kern="0" dirty="0" err="1">
                <a:solidFill>
                  <a:srgbClr val="FFFFFF"/>
                </a:solidFill>
                <a:latin typeface="Arial" charset="0"/>
              </a:rPr>
              <a:t>систолна</a:t>
            </a:r>
            <a:r>
              <a:rPr lang="bg-BG" sz="2000" b="1" kern="0" dirty="0">
                <a:solidFill>
                  <a:srgbClr val="FFFFFF"/>
                </a:solidFill>
                <a:latin typeface="Arial" charset="0"/>
              </a:rPr>
              <a:t> АХ	 </a:t>
            </a:r>
            <a:r>
              <a:rPr lang="en-US" sz="2000" b="1" kern="0" dirty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bg-BG" sz="2000" b="1" kern="0" dirty="0">
                <a:solidFill>
                  <a:srgbClr val="FFFFFF"/>
                </a:solidFill>
                <a:latin typeface="Tahoma"/>
              </a:rPr>
              <a:t>≥1</a:t>
            </a:r>
            <a:r>
              <a:rPr lang="en-US" sz="2000" b="1" kern="0" dirty="0">
                <a:solidFill>
                  <a:srgbClr val="FFFFFF"/>
                </a:solidFill>
                <a:latin typeface="Tahoma"/>
              </a:rPr>
              <a:t>40		 &lt; 90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412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5943600"/>
          </a:xfrm>
        </p:spPr>
        <p:txBody>
          <a:bodyPr/>
          <a:lstStyle/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30%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от вариациите на АН се определят от генетични фактори и наследственост.</a:t>
            </a: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endParaRPr lang="bg-BG" sz="20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50%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от въздействието на външната среда</a:t>
            </a: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endParaRPr lang="bg-BG" sz="20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Полиморфизми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и мутации в гени за: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ангиотензин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, АСЕ, В2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адренергичния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рецептор,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ангиотензиназа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С,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ренин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свързващ протеин, А</a:t>
            </a:r>
            <a:r>
              <a:rPr 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NP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, рецепторите за инсулин,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адуктин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и т.н.</a:t>
            </a: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endParaRPr lang="bg-BG" sz="20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Моногенни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хипертонии -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автозомни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доминантни</a:t>
            </a:r>
          </a:p>
          <a:p>
            <a:pPr marL="742950" lvl="1" indent="-285750" algn="l" eaLnBrk="0" fontAlgn="base" hangingPunct="0">
              <a:spcAft>
                <a:spcPct val="0"/>
              </a:spcAft>
              <a:buClr>
                <a:srgbClr val="FFFFFF"/>
              </a:buClr>
              <a:buSzTx/>
              <a:buFontTx/>
              <a:buChar char="–"/>
              <a:defRPr/>
            </a:pPr>
            <a:r>
              <a:rPr lang="bg-BG" sz="16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Глюкокортикостероид-супресибилен</a:t>
            </a:r>
            <a:r>
              <a:rPr lang="bg-BG" sz="1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</a:t>
            </a:r>
            <a:r>
              <a:rPr lang="bg-BG" sz="16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хипералдостеронизъм</a:t>
            </a:r>
            <a:endParaRPr lang="bg-BG" sz="16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  <a:p>
            <a:pPr marL="742950" lvl="1" indent="-285750" algn="l" eaLnBrk="0" fontAlgn="base" hangingPunct="0">
              <a:spcAft>
                <a:spcPct val="0"/>
              </a:spcAft>
              <a:buClr>
                <a:srgbClr val="FFFFFF"/>
              </a:buClr>
              <a:buSzTx/>
              <a:buFontTx/>
              <a:buChar char="–"/>
              <a:defRPr/>
            </a:pPr>
            <a:r>
              <a:rPr lang="bg-BG" sz="1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Синдром на </a:t>
            </a:r>
            <a:r>
              <a:rPr lang="en-US" sz="16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Liddle</a:t>
            </a:r>
            <a:endParaRPr lang="en-US" sz="16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  <a:p>
            <a:pPr marL="742950" lvl="1" indent="-285750" algn="l" eaLnBrk="0" fontAlgn="base" hangingPunct="0">
              <a:spcAft>
                <a:spcPct val="0"/>
              </a:spcAft>
              <a:buClr>
                <a:srgbClr val="FFFFFF"/>
              </a:buClr>
              <a:buSzTx/>
              <a:buFontTx/>
              <a:buChar char="–"/>
              <a:defRPr/>
            </a:pPr>
            <a:r>
              <a:rPr lang="bg-BG" sz="16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Абнормен</a:t>
            </a:r>
            <a:r>
              <a:rPr lang="bg-BG" sz="1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метаболизъм на </a:t>
            </a:r>
            <a:r>
              <a:rPr lang="bg-BG" sz="16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кортизол</a:t>
            </a:r>
            <a:r>
              <a:rPr lang="bg-BG" sz="1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в бъбреците поради дефицит на 11</a:t>
            </a:r>
            <a:r>
              <a:rPr lang="el-GR" sz="1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ᵝ</a:t>
            </a:r>
            <a:r>
              <a:rPr lang="bg-BG" sz="1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-ОН-стероид </a:t>
            </a:r>
            <a:r>
              <a:rPr lang="bg-BG" sz="16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дехидрогеназа</a:t>
            </a:r>
            <a:endParaRPr lang="bg-BG" sz="16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  <a:p>
            <a:pPr marL="742950" lvl="1" indent="-285750" algn="l" eaLnBrk="0" fontAlgn="base" hangingPunct="0">
              <a:spcAft>
                <a:spcPct val="0"/>
              </a:spcAft>
              <a:buClr>
                <a:srgbClr val="FFFFFF"/>
              </a:buClr>
              <a:buSzTx/>
              <a:buFontTx/>
              <a:buChar char="–"/>
              <a:defRPr/>
            </a:pPr>
            <a:r>
              <a:rPr lang="bg-BG" sz="16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Автозомна</a:t>
            </a:r>
            <a:r>
              <a:rPr lang="bg-BG" sz="1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доминантна хипертония с </a:t>
            </a:r>
            <a:r>
              <a:rPr lang="bg-BG" sz="16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брахидактилия</a:t>
            </a:r>
            <a:endParaRPr lang="bg-BG" sz="16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996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5943600"/>
          </a:xfrm>
        </p:spPr>
        <p:txBody>
          <a:bodyPr/>
          <a:lstStyle/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Начална фаза - повишен сърдечен дебит: повишен обем или повишен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контрактилитет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при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неврохуморална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стимулация.</a:t>
            </a: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Последваща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фаза - повишено ПСС.</a:t>
            </a: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endParaRPr lang="bg-BG" sz="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NaCl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-  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↑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обем, 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↑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интрацелуларен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калций, 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↑ 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плазмени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катехоламини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, влошаване на инсулиновата чувствителност. Парадоксално покачване на </a:t>
            </a:r>
            <a:r>
              <a:rPr 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ANP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.</a:t>
            </a: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endParaRPr lang="bg-BG" sz="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Чувствителност към </a:t>
            </a:r>
            <a:r>
              <a:rPr lang="en-US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NaCl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– с ≥10 </a:t>
            </a:r>
            <a:r>
              <a:rPr 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mmHg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понижаване от АН, измерено след вливане за 4 ч. на 2 </a:t>
            </a:r>
            <a:r>
              <a:rPr 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l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физ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.</a:t>
            </a:r>
            <a:r>
              <a:rPr 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р-р в сравнение с измереното АН след 1 д</a:t>
            </a:r>
            <a:r>
              <a:rPr 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e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н</a:t>
            </a:r>
            <a:r>
              <a:rPr 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прием на 10 </a:t>
            </a:r>
            <a:r>
              <a:rPr lang="en-US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mmol</a:t>
            </a:r>
            <a:r>
              <a:rPr 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Na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, по време на която са давани 3х1 т.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Фуроземид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. 51% от хипертониците са „сол-чувствителни“.</a:t>
            </a: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endParaRPr lang="bg-BG" sz="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Чувствителността към </a:t>
            </a:r>
            <a:r>
              <a:rPr lang="en-US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NaCl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се покачва с възрастта и е по-голяма при жените.</a:t>
            </a:r>
            <a:endParaRPr lang="en-US" sz="2000" kern="0" dirty="0">
              <a:solidFill>
                <a:srgbClr val="FFFFFF"/>
              </a:solidFill>
              <a:latin typeface="Tahom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1906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019800"/>
          </a:xfrm>
        </p:spPr>
        <p:txBody>
          <a:bodyPr/>
          <a:lstStyle/>
          <a:p>
            <a:pPr marL="342900" marR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3200" kern="0" dirty="0">
                <a:solidFill>
                  <a:srgbClr val="FFFF00"/>
                </a:solidFill>
                <a:latin typeface="Tahoma"/>
                <a:ea typeface="+mj-ea"/>
                <a:cs typeface="+mj-cs"/>
              </a:rPr>
              <a:t>роля на бъбреците</a:t>
            </a:r>
            <a:endParaRPr lang="en-US" sz="3200" kern="0" dirty="0">
              <a:solidFill>
                <a:srgbClr val="FFFF00"/>
              </a:solidFill>
              <a:latin typeface="Tahoma"/>
              <a:ea typeface="+mj-ea"/>
              <a:cs typeface="+mj-cs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endParaRPr lang="en-US" sz="32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  <a:ea typeface="+mj-ea"/>
              <a:cs typeface="+mj-cs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endParaRPr lang="en-US" sz="32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  <a:ea typeface="+mj-ea"/>
              <a:cs typeface="+mj-cs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Два са механизмите, които регулират съдържанието на </a:t>
            </a:r>
            <a:r>
              <a:rPr 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Na 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в организма: РААС и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пресионната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диуреза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/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натриуреза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.</a:t>
            </a: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endParaRPr lang="bg-BG" sz="20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Кривата, която свързва АН с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екскрецията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на </a:t>
            </a:r>
            <a:r>
              <a:rPr 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Na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е стръмна. При различни увреждания на бъбреците кривата се измества надясно или става по-полегата, при което с повишаване на АН има по-ниска от нормалната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екскреция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на </a:t>
            </a:r>
            <a:r>
              <a:rPr 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Na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. Касае се за нарушаване на механизма на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пресионна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натриуреза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.</a:t>
            </a:r>
            <a:endParaRPr lang="en-US" sz="20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5183198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5943600"/>
          </a:xfrm>
        </p:spPr>
        <p:txBody>
          <a:bodyPr/>
          <a:lstStyle/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Фиксиране на </a:t>
            </a:r>
            <a:r>
              <a:rPr lang="bg-BG" altLang="en-US" sz="2000" b="1" kern="0" dirty="0" err="1">
                <a:solidFill>
                  <a:srgbClr val="FFFF00"/>
                </a:solidFill>
                <a:latin typeface="Tahoma"/>
              </a:rPr>
              <a:t>пресионната</a:t>
            </a:r>
            <a:r>
              <a:rPr lang="bg-BG" altLang="en-US" sz="2000" b="1" kern="0" dirty="0">
                <a:solidFill>
                  <a:srgbClr val="FFFF00"/>
                </a:solidFill>
                <a:latin typeface="Tahoma"/>
              </a:rPr>
              <a:t> </a:t>
            </a:r>
            <a:r>
              <a:rPr lang="bg-BG" altLang="en-US" sz="2000" b="1" kern="0" dirty="0" err="1">
                <a:solidFill>
                  <a:srgbClr val="FFFF00"/>
                </a:solidFill>
                <a:latin typeface="Tahoma"/>
              </a:rPr>
              <a:t>натриуреза</a:t>
            </a:r>
            <a:r>
              <a:rPr lang="bg-BG" altLang="en-US" sz="2000" b="1" kern="0" dirty="0">
                <a:solidFill>
                  <a:srgbClr val="FFFF00"/>
                </a:solidFill>
                <a:latin typeface="Tahoma"/>
              </a:rPr>
              <a:t> на патологични нива</a:t>
            </a:r>
            <a:r>
              <a:rPr lang="bg-BG" altLang="en-US" sz="2000" b="1" kern="0" dirty="0">
                <a:solidFill>
                  <a:srgbClr val="FFFFFF"/>
                </a:solidFill>
                <a:latin typeface="Tahoma"/>
              </a:rPr>
              <a:t>.</a:t>
            </a: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endParaRPr lang="bg-BG" altLang="en-US" sz="800" b="1" kern="0" dirty="0">
              <a:solidFill>
                <a:srgbClr val="FFFFFF"/>
              </a:solidFill>
              <a:latin typeface="Tahoma"/>
            </a:endParaRP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bg-BG" altLang="en-US" sz="2000" b="1" kern="0" dirty="0">
                <a:solidFill>
                  <a:srgbClr val="FFFF00"/>
                </a:solidFill>
                <a:latin typeface="Tahoma"/>
              </a:rPr>
              <a:t>Поддържане </a:t>
            </a:r>
            <a:r>
              <a:rPr lang="bg-BG" altLang="en-US" sz="2000" kern="0" dirty="0">
                <a:solidFill>
                  <a:srgbClr val="FFFF00"/>
                </a:solidFill>
                <a:latin typeface="Tahoma"/>
              </a:rPr>
              <a:t>на </a:t>
            </a:r>
            <a:r>
              <a:rPr lang="en-US" altLang="en-US" sz="2000" kern="0" dirty="0">
                <a:solidFill>
                  <a:srgbClr val="FFFF00"/>
                </a:solidFill>
                <a:latin typeface="Tahoma"/>
              </a:rPr>
              <a:t>GFR</a:t>
            </a:r>
            <a:r>
              <a:rPr lang="bg-BG" altLang="en-US" sz="2000" kern="0" dirty="0">
                <a:solidFill>
                  <a:srgbClr val="FFFF00"/>
                </a:solidFill>
                <a:latin typeface="Tahoma"/>
              </a:rPr>
              <a:t> </a:t>
            </a:r>
            <a:r>
              <a:rPr lang="bg-BG" altLang="en-US" sz="2000" b="1" kern="0" dirty="0">
                <a:solidFill>
                  <a:srgbClr val="FFFF00"/>
                </a:solidFill>
                <a:latin typeface="Tahoma"/>
              </a:rPr>
              <a:t>при понижен</a:t>
            </a:r>
            <a:r>
              <a:rPr lang="bg-BG" altLang="en-US" sz="2000" kern="0" dirty="0">
                <a:solidFill>
                  <a:srgbClr val="FFFF00"/>
                </a:solidFill>
                <a:latin typeface="Tahoma"/>
              </a:rPr>
              <a:t> бъбречен </a:t>
            </a:r>
            <a:r>
              <a:rPr lang="bg-BG" altLang="en-US" sz="2000" kern="0" dirty="0" err="1">
                <a:solidFill>
                  <a:srgbClr val="FFFF00"/>
                </a:solidFill>
                <a:latin typeface="Tahoma"/>
              </a:rPr>
              <a:t>кръвоток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       повишава се </a:t>
            </a:r>
            <a:r>
              <a:rPr lang="en-US" altLang="en-US" sz="2000" kern="0" dirty="0">
                <a:solidFill>
                  <a:srgbClr val="FFFFFF"/>
                </a:solidFill>
                <a:latin typeface="Tahoma"/>
              </a:rPr>
              <a:t>GFF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(чрез дифузна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вазоконстрикция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, по-силно изразена в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еферентните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артериоли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)         </a:t>
            </a:r>
            <a:r>
              <a:rPr lang="bg-BG" altLang="en-US" sz="2000" b="1" kern="0" dirty="0">
                <a:solidFill>
                  <a:srgbClr val="FFFF00"/>
                </a:solidFill>
                <a:latin typeface="Tahoma"/>
              </a:rPr>
              <a:t>или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</a:t>
            </a: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</a:pP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  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вазоконстрикция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предимно на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аферентните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артериоли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отклоняване на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кръвотока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от някои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нефрони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и исхемия.</a:t>
            </a: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</a:pP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          Редукция на налягането и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кръвотока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в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постгломеруларното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кръвообръщение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и </a:t>
            </a:r>
            <a:r>
              <a:rPr lang="bg-BG" altLang="en-US" sz="2000" b="1" kern="0" dirty="0">
                <a:solidFill>
                  <a:srgbClr val="FFFF00"/>
                </a:solidFill>
                <a:latin typeface="Tahoma"/>
              </a:rPr>
              <a:t>повишена резорбция на </a:t>
            </a:r>
            <a:r>
              <a:rPr lang="en-US" altLang="en-US" sz="2000" b="1" kern="0" dirty="0">
                <a:solidFill>
                  <a:srgbClr val="FFFF00"/>
                </a:solidFill>
                <a:latin typeface="Tahoma"/>
              </a:rPr>
              <a:t>Na</a:t>
            </a:r>
            <a:r>
              <a:rPr lang="bg-BG" altLang="en-US" sz="2000" b="1" kern="0" dirty="0">
                <a:solidFill>
                  <a:srgbClr val="FFFF00"/>
                </a:solidFill>
                <a:latin typeface="Tahoma"/>
              </a:rPr>
              <a:t>.</a:t>
            </a: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</a:pPr>
            <a:endParaRPr lang="bg-BG" altLang="en-US" sz="800" kern="0" dirty="0">
              <a:solidFill>
                <a:srgbClr val="FFFF00"/>
              </a:solidFill>
              <a:latin typeface="Tahoma"/>
            </a:endParaRP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endParaRPr lang="bg-BG" altLang="en-US" sz="800" kern="0" dirty="0">
              <a:solidFill>
                <a:srgbClr val="FFFFFF"/>
              </a:solidFill>
              <a:latin typeface="Tahoma"/>
            </a:endParaRP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bg-BG" altLang="en-US" sz="2000" b="1" kern="0" dirty="0">
                <a:solidFill>
                  <a:srgbClr val="FFFF00"/>
                </a:solidFill>
                <a:latin typeface="Tahoma"/>
              </a:rPr>
              <a:t>40%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от хората под 30 г. имат по-малък от необходимия брой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нефрони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или понижена филтрационна повърхност при понижен диаметър на капилярите или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базалната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мембрана.</a:t>
            </a:r>
            <a:endParaRPr lang="en-US" altLang="en-US" sz="2000" kern="0" dirty="0">
              <a:solidFill>
                <a:srgbClr val="FFFFFF"/>
              </a:solidFill>
              <a:latin typeface="Tahom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5708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85800"/>
            <a:ext cx="7854696" cy="5562600"/>
          </a:xfrm>
        </p:spPr>
        <p:txBody>
          <a:bodyPr/>
          <a:lstStyle/>
          <a:p>
            <a:pPr algn="l"/>
            <a:r>
              <a:rPr lang="bg-BG" sz="3200" kern="0" dirty="0">
                <a:solidFill>
                  <a:srgbClr val="FFFF00"/>
                </a:solidFill>
                <a:latin typeface="Tahoma"/>
                <a:ea typeface="+mj-ea"/>
                <a:cs typeface="+mj-cs"/>
              </a:rPr>
              <a:t>РААС</a:t>
            </a:r>
            <a:endParaRPr lang="en-US" sz="3200" kern="0" dirty="0">
              <a:solidFill>
                <a:srgbClr val="FFFF00"/>
              </a:solidFill>
              <a:latin typeface="Tahoma"/>
              <a:ea typeface="+mj-ea"/>
              <a:cs typeface="+mj-cs"/>
            </a:endParaRPr>
          </a:p>
          <a:p>
            <a:pPr algn="l"/>
            <a:endParaRPr lang="en-US" sz="3200" kern="0" dirty="0">
              <a:solidFill>
                <a:srgbClr val="FFFF00"/>
              </a:solidFill>
              <a:latin typeface="Tahoma"/>
              <a:ea typeface="+mj-ea"/>
              <a:cs typeface="+mj-cs"/>
            </a:endParaRP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bg-BG" altLang="en-US" sz="2400" b="1" kern="0" dirty="0">
                <a:solidFill>
                  <a:srgbClr val="FFFF00"/>
                </a:solidFill>
                <a:latin typeface="Tahoma"/>
              </a:rPr>
              <a:t>20%</a:t>
            </a:r>
            <a:r>
              <a:rPr lang="bg-BG" altLang="en-US" sz="2400" kern="0" dirty="0">
                <a:solidFill>
                  <a:srgbClr val="FFFFFF"/>
                </a:solidFill>
                <a:latin typeface="Tahoma"/>
              </a:rPr>
              <a:t> от хипертониците имат </a:t>
            </a:r>
            <a:r>
              <a:rPr lang="bg-BG" altLang="en-US" sz="2400" kern="0" dirty="0">
                <a:solidFill>
                  <a:srgbClr val="FFFF00"/>
                </a:solidFill>
                <a:latin typeface="Tahoma"/>
              </a:rPr>
              <a:t>високи</a:t>
            </a:r>
            <a:r>
              <a:rPr lang="bg-BG" altLang="en-US" sz="2400" kern="0" dirty="0">
                <a:solidFill>
                  <a:srgbClr val="FFFFFF"/>
                </a:solidFill>
                <a:latin typeface="Tahoma"/>
              </a:rPr>
              <a:t> стойности на </a:t>
            </a:r>
            <a:r>
              <a:rPr lang="bg-BG" altLang="en-US" sz="2400" kern="0" dirty="0" err="1">
                <a:solidFill>
                  <a:srgbClr val="FFFFFF"/>
                </a:solidFill>
                <a:latin typeface="Tahoma"/>
              </a:rPr>
              <a:t>ренин</a:t>
            </a:r>
            <a:r>
              <a:rPr lang="bg-BG" altLang="en-US" sz="2400" kern="0" dirty="0">
                <a:solidFill>
                  <a:srgbClr val="FFFFFF"/>
                </a:solidFill>
                <a:latin typeface="Tahoma"/>
              </a:rPr>
              <a:t> и </a:t>
            </a:r>
            <a:r>
              <a:rPr lang="bg-BG" altLang="en-US" sz="2400" b="1" kern="0" dirty="0">
                <a:solidFill>
                  <a:srgbClr val="FFFF00"/>
                </a:solidFill>
                <a:latin typeface="Tahoma"/>
              </a:rPr>
              <a:t>30%</a:t>
            </a:r>
            <a:r>
              <a:rPr lang="bg-BG" altLang="en-US" sz="2400" kern="0" dirty="0">
                <a:solidFill>
                  <a:srgbClr val="FFFFFF"/>
                </a:solidFill>
                <a:latin typeface="Tahoma"/>
              </a:rPr>
              <a:t> - </a:t>
            </a:r>
            <a:r>
              <a:rPr lang="bg-BG" altLang="en-US" sz="2400" kern="0" dirty="0">
                <a:solidFill>
                  <a:srgbClr val="FFFF00"/>
                </a:solidFill>
                <a:latin typeface="Tahoma"/>
              </a:rPr>
              <a:t>ниски</a:t>
            </a:r>
            <a:r>
              <a:rPr lang="bg-BG" altLang="en-US" sz="2400" kern="0" dirty="0">
                <a:solidFill>
                  <a:srgbClr val="FFFFFF"/>
                </a:solidFill>
                <a:latin typeface="Tahoma"/>
              </a:rPr>
              <a:t>. Останалите са разпределени между тях.</a:t>
            </a: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endParaRPr lang="bg-BG" altLang="en-US" sz="2400" kern="0" dirty="0">
              <a:solidFill>
                <a:srgbClr val="FFFFFF"/>
              </a:solidFill>
              <a:latin typeface="Tahoma"/>
            </a:endParaRP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bg-BG" altLang="en-US" sz="2400" kern="0" dirty="0">
                <a:solidFill>
                  <a:srgbClr val="FFFFFF"/>
                </a:solidFill>
                <a:latin typeface="Tahoma"/>
              </a:rPr>
              <a:t>Причини за </a:t>
            </a:r>
            <a:r>
              <a:rPr lang="bg-BG" altLang="en-US" sz="2400" kern="0" dirty="0" err="1">
                <a:solidFill>
                  <a:srgbClr val="FFFFFF"/>
                </a:solidFill>
                <a:latin typeface="Tahoma"/>
              </a:rPr>
              <a:t>абнормна</a:t>
            </a:r>
            <a:r>
              <a:rPr lang="bg-BG" altLang="en-US" sz="2400" kern="0" dirty="0">
                <a:solidFill>
                  <a:srgbClr val="FFFFFF"/>
                </a:solidFill>
                <a:latin typeface="Tahoma"/>
              </a:rPr>
              <a:t> </a:t>
            </a:r>
            <a:r>
              <a:rPr lang="bg-BG" altLang="en-US" sz="2400" kern="0" dirty="0" err="1">
                <a:solidFill>
                  <a:srgbClr val="FFFFFF"/>
                </a:solidFill>
                <a:latin typeface="Tahoma"/>
              </a:rPr>
              <a:t>ренинова</a:t>
            </a:r>
            <a:r>
              <a:rPr lang="bg-BG" altLang="en-US" sz="2400" kern="0" dirty="0">
                <a:solidFill>
                  <a:srgbClr val="FFFFFF"/>
                </a:solidFill>
                <a:latin typeface="Tahoma"/>
              </a:rPr>
              <a:t> секреция:</a:t>
            </a:r>
          </a:p>
          <a:p>
            <a:pPr marL="742950" lvl="1" indent="-285750" algn="l" eaLnBrk="0" fontAlgn="base" hangingPunct="0">
              <a:spcAft>
                <a:spcPct val="0"/>
              </a:spcAft>
              <a:buClr>
                <a:srgbClr val="FFFFFF"/>
              </a:buClr>
              <a:buSzTx/>
              <a:buFontTx/>
              <a:buChar char="–"/>
            </a:pP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Хетерогенност на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нефроните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: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исхемични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нефрони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с нарушена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екскреция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на </a:t>
            </a:r>
            <a:r>
              <a:rPr lang="en-US" altLang="en-US" sz="2000" kern="0" dirty="0">
                <a:solidFill>
                  <a:srgbClr val="FFFFFF"/>
                </a:solidFill>
                <a:latin typeface="Tahoma"/>
              </a:rPr>
              <a:t>Na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и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хиперфилтриращи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(адаптиращи се)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нефрони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.</a:t>
            </a:r>
          </a:p>
          <a:p>
            <a:pPr marL="742950" lvl="1" indent="-285750" algn="l" eaLnBrk="0" fontAlgn="base" hangingPunct="0">
              <a:spcAft>
                <a:spcPct val="0"/>
              </a:spcAft>
              <a:buClr>
                <a:srgbClr val="FFFFFF"/>
              </a:buClr>
              <a:buSzTx/>
              <a:buFontTx/>
              <a:buChar char="–"/>
            </a:pP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Нарушена обратна връзка към РААС от бъбреци и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надбъбреци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.</a:t>
            </a:r>
            <a:endParaRPr lang="en-US" altLang="en-US" sz="1800" kern="0" dirty="0">
              <a:solidFill>
                <a:srgbClr val="FFFFFF"/>
              </a:solidFill>
              <a:latin typeface="Tahoma"/>
            </a:endParaRP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7288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1066800"/>
            <a:ext cx="7854696" cy="5334000"/>
          </a:xfrm>
        </p:spPr>
        <p:txBody>
          <a:bodyPr/>
          <a:lstStyle/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Симпатикусова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нервна система</a:t>
            </a: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endParaRPr lang="bg-BG" altLang="en-US" sz="1000" kern="0" dirty="0">
              <a:solidFill>
                <a:srgbClr val="FFFFFF"/>
              </a:solidFill>
              <a:latin typeface="Tahoma"/>
            </a:endParaRP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Барорецепторна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дисфункция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и адаптация към повишени стойности на АН.</a:t>
            </a: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endParaRPr lang="bg-BG" altLang="en-US" sz="1000" kern="0" dirty="0">
              <a:solidFill>
                <a:srgbClr val="FFFFFF"/>
              </a:solidFill>
              <a:latin typeface="Tahoma"/>
            </a:endParaRP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ПСС: намален диаметър на лумена на съдовете и повишено отношение </a:t>
            </a:r>
            <a:r>
              <a:rPr lang="en-US" altLang="en-US" sz="2000" kern="0" dirty="0">
                <a:solidFill>
                  <a:srgbClr val="FFFFFF"/>
                </a:solidFill>
                <a:latin typeface="Tahoma"/>
              </a:rPr>
              <a:t>tunica media/lumen diameter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.</a:t>
            </a: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endParaRPr lang="bg-BG" altLang="en-US" sz="1000" kern="0" dirty="0">
              <a:solidFill>
                <a:srgbClr val="FFFFFF"/>
              </a:solidFill>
              <a:latin typeface="Tahoma"/>
            </a:endParaRP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Нарушен транспорт на йони през клетъчните мембрани.</a:t>
            </a: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endParaRPr lang="bg-BG" altLang="en-US" sz="1000" kern="0" dirty="0">
              <a:solidFill>
                <a:srgbClr val="FFFFFF"/>
              </a:solidFill>
              <a:latin typeface="Tahoma"/>
            </a:endParaRP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Ендотелна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дисфункция</a:t>
            </a:r>
            <a:endParaRPr lang="bg-BG" altLang="en-US" sz="2000" kern="0" dirty="0">
              <a:solidFill>
                <a:srgbClr val="FFFFFF"/>
              </a:solidFill>
              <a:latin typeface="Tahoma"/>
            </a:endParaRP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endParaRPr lang="bg-BG" altLang="en-US" sz="1000" kern="0" dirty="0">
              <a:solidFill>
                <a:srgbClr val="FFFFFF"/>
              </a:solidFill>
              <a:latin typeface="Tahoma"/>
            </a:endParaRPr>
          </a:p>
          <a:p>
            <a:pPr marL="342900" marR="0" lvl="0" indent="-3429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</a:pP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Затлъстяване, инсулинова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резистентност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 и </a:t>
            </a:r>
            <a:r>
              <a:rPr lang="bg-BG" altLang="en-US" sz="2000" kern="0" dirty="0" err="1">
                <a:solidFill>
                  <a:srgbClr val="FFFFFF"/>
                </a:solidFill>
                <a:latin typeface="Tahoma"/>
              </a:rPr>
              <a:t>хиперинсулинемия</a:t>
            </a: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.</a:t>
            </a:r>
            <a:endParaRPr lang="en-US" altLang="en-US" sz="2000" kern="0" dirty="0">
              <a:solidFill>
                <a:srgbClr val="FFFFFF"/>
              </a:solidFill>
              <a:latin typeface="Tahom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6427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019800"/>
          </a:xfrm>
        </p:spPr>
        <p:txBody>
          <a:bodyPr/>
          <a:lstStyle/>
          <a:p>
            <a:pPr marL="342900" marR="0" lvl="0" indent="-342900" algn="just" fontAlgn="base"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32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Диагностична оценка  - </a:t>
            </a:r>
            <a:r>
              <a:rPr lang="bg-BG" sz="2800" b="1" kern="0" dirty="0">
                <a:solidFill>
                  <a:srgbClr val="FFFF00"/>
                </a:solidFill>
                <a:latin typeface="Arial" charset="0"/>
              </a:rPr>
              <a:t>ЦЕЛ:</a:t>
            </a:r>
            <a:r>
              <a:rPr lang="bg-BG" sz="2800" kern="0" dirty="0">
                <a:solidFill>
                  <a:srgbClr val="FFFFFF"/>
                </a:solidFill>
                <a:latin typeface="Arial" charset="0"/>
              </a:rPr>
              <a:t> </a:t>
            </a:r>
          </a:p>
          <a:p>
            <a:pPr marL="342900" marR="0" lvl="0" indent="-342900" algn="just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endParaRPr lang="bg-BG" sz="1600" kern="0" dirty="0">
              <a:solidFill>
                <a:srgbClr val="FFFFFF"/>
              </a:solidFill>
              <a:latin typeface="Arial" charset="0"/>
            </a:endParaRPr>
          </a:p>
          <a:p>
            <a:pPr marL="342900" marR="0" lvl="0" indent="-342900" algn="just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kern="0" dirty="0">
                <a:solidFill>
                  <a:srgbClr val="FFFFFF"/>
                </a:solidFill>
                <a:latin typeface="Arial" charset="0"/>
              </a:rPr>
              <a:t>установяване стойностите на АН; </a:t>
            </a:r>
          </a:p>
          <a:p>
            <a:pPr marL="342900" marR="0" lvl="0" indent="-342900" algn="just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endParaRPr lang="bg-BG" sz="2400" kern="0" dirty="0">
              <a:solidFill>
                <a:srgbClr val="FFFFFF"/>
              </a:solidFill>
              <a:latin typeface="Arial" charset="0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kern="0" dirty="0">
                <a:solidFill>
                  <a:srgbClr val="FFFFFF"/>
                </a:solidFill>
                <a:latin typeface="Arial" charset="0"/>
              </a:rPr>
              <a:t>определяне на вторичните причини за хипертонията; </a:t>
            </a: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endParaRPr lang="bg-BG" sz="2400" kern="0" dirty="0">
              <a:solidFill>
                <a:srgbClr val="FFFFFF"/>
              </a:solidFill>
              <a:latin typeface="Arial" charset="0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kern="0" dirty="0">
                <a:solidFill>
                  <a:srgbClr val="FFFFFF"/>
                </a:solidFill>
                <a:latin typeface="Arial" charset="0"/>
              </a:rPr>
              <a:t>оценка на цялостния сърдечно-съдов риск чрез търсене на други РФ, </a:t>
            </a:r>
            <a:r>
              <a:rPr lang="bg-BG" sz="2400" kern="0" dirty="0" err="1">
                <a:solidFill>
                  <a:srgbClr val="FFFFFF"/>
                </a:solidFill>
                <a:latin typeface="Arial" charset="0"/>
              </a:rPr>
              <a:t>увреда</a:t>
            </a:r>
            <a:r>
              <a:rPr lang="bg-BG" sz="2400" kern="0" dirty="0">
                <a:solidFill>
                  <a:srgbClr val="FFFFFF"/>
                </a:solidFill>
                <a:latin typeface="Arial" charset="0"/>
              </a:rPr>
              <a:t> на </a:t>
            </a:r>
            <a:r>
              <a:rPr lang="bg-BG" sz="2400" kern="0" dirty="0" err="1">
                <a:solidFill>
                  <a:srgbClr val="FFFFFF"/>
                </a:solidFill>
                <a:latin typeface="Arial" charset="0"/>
              </a:rPr>
              <a:t>таргетни</a:t>
            </a:r>
            <a:r>
              <a:rPr lang="bg-BG" sz="2400" kern="0" dirty="0">
                <a:solidFill>
                  <a:srgbClr val="FFFFFF"/>
                </a:solidFill>
                <a:latin typeface="Arial" charset="0"/>
              </a:rPr>
              <a:t> органи и съпътстващи заболявания или придружаващи клинични състояния. </a:t>
            </a:r>
            <a:endParaRPr lang="en-US" sz="24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6525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019800"/>
          </a:xfrm>
        </p:spPr>
        <p:txBody>
          <a:bodyPr/>
          <a:lstStyle/>
          <a:p>
            <a:pPr marL="342900" marR="0" lvl="0" indent="-342900" algn="just" fontAlgn="base"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2800" b="1" i="1" kern="0" dirty="0">
                <a:solidFill>
                  <a:srgbClr val="FFFF00"/>
                </a:solidFill>
                <a:latin typeface="Arial" charset="0"/>
              </a:rPr>
              <a:t>Диагностичните процедури включват:</a:t>
            </a:r>
          </a:p>
          <a:p>
            <a:pPr marL="342900" marR="0" lvl="0" indent="-342900" algn="just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b="1" kern="0" dirty="0">
                <a:solidFill>
                  <a:srgbClr val="66CCFF"/>
                </a:solidFill>
                <a:latin typeface="Arial" charset="0"/>
              </a:rPr>
              <a:t>повтарящи се измервания на АН;</a:t>
            </a:r>
          </a:p>
          <a:p>
            <a:pPr marL="342900" marR="0" lvl="0" indent="-342900" algn="just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b="1" kern="0" dirty="0">
                <a:solidFill>
                  <a:srgbClr val="66CCFF"/>
                </a:solidFill>
                <a:latin typeface="Arial" charset="0"/>
              </a:rPr>
              <a:t>анамнеза;</a:t>
            </a: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b="1" kern="0" dirty="0">
                <a:solidFill>
                  <a:srgbClr val="66CCFF"/>
                </a:solidFill>
                <a:latin typeface="Arial" charset="0"/>
              </a:rPr>
              <a:t>обективно изследване;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b="1" kern="0" dirty="0">
                <a:solidFill>
                  <a:srgbClr val="66CCFF"/>
                </a:solidFill>
                <a:latin typeface="Arial" charset="0"/>
              </a:rPr>
              <a:t>лабораторни и инструментални изследвания</a:t>
            </a:r>
            <a:r>
              <a:rPr lang="bg-BG" sz="2400" b="1" kern="0" dirty="0">
                <a:solidFill>
                  <a:srgbClr val="FFFFFF"/>
                </a:solidFill>
                <a:latin typeface="Arial" charset="0"/>
              </a:rPr>
              <a:t>, някои от които трябва да бъдат разглеждани като част от</a:t>
            </a:r>
            <a:r>
              <a:rPr lang="bg-BG" sz="2400" b="1" kern="0" dirty="0">
                <a:solidFill>
                  <a:srgbClr val="FFC000"/>
                </a:solidFill>
                <a:latin typeface="Arial" charset="0"/>
              </a:rPr>
              <a:t> рутинния подход </a:t>
            </a:r>
            <a:r>
              <a:rPr lang="bg-BG" sz="2400" b="1" kern="0" dirty="0">
                <a:solidFill>
                  <a:srgbClr val="FFFFFF"/>
                </a:solidFill>
                <a:latin typeface="Arial" charset="0"/>
              </a:rPr>
              <a:t>при всички индивиди с високо АН;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2400" b="1" kern="0" dirty="0">
                <a:solidFill>
                  <a:srgbClr val="FFFFFF"/>
                </a:solidFill>
                <a:latin typeface="Arial" charset="0"/>
              </a:rPr>
              <a:t>	други са </a:t>
            </a:r>
            <a:r>
              <a:rPr lang="bg-BG" sz="2400" b="1" kern="0" dirty="0">
                <a:solidFill>
                  <a:srgbClr val="FFC000"/>
                </a:solidFill>
                <a:latin typeface="Arial" charset="0"/>
              </a:rPr>
              <a:t>препоръчителни</a:t>
            </a:r>
            <a:r>
              <a:rPr lang="bg-BG" sz="2400" b="1" kern="0" dirty="0">
                <a:solidFill>
                  <a:srgbClr val="FFFFFF"/>
                </a:solidFill>
                <a:latin typeface="Arial" charset="0"/>
              </a:rPr>
              <a:t> и могат да бъдат широко прилагани (поне във високо развитите системи на здравеопазване в Европа); 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2400" b="1" kern="0" dirty="0">
                <a:solidFill>
                  <a:srgbClr val="FFFFFF"/>
                </a:solidFill>
                <a:latin typeface="Arial" charset="0"/>
              </a:rPr>
              <a:t>	а трети са показани </a:t>
            </a:r>
            <a:r>
              <a:rPr lang="bg-BG" sz="2400" b="1" kern="0" dirty="0">
                <a:solidFill>
                  <a:srgbClr val="FFC000"/>
                </a:solidFill>
                <a:latin typeface="Arial" charset="0"/>
              </a:rPr>
              <a:t>само при данни </a:t>
            </a:r>
            <a:r>
              <a:rPr lang="bg-BG" sz="2400" b="1" kern="0" dirty="0">
                <a:solidFill>
                  <a:srgbClr val="FFFFFF"/>
                </a:solidFill>
                <a:latin typeface="Arial" charset="0"/>
              </a:rPr>
              <a:t>от някои от основните изследвания или от хода на заболяването при дадения пациент.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9618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1219200"/>
            <a:ext cx="7854696" cy="5181600"/>
          </a:xfrm>
        </p:spPr>
        <p:txBody>
          <a:bodyPr/>
          <a:lstStyle/>
          <a:p>
            <a:pPr marL="723900" marR="0" lvl="0" indent="-6096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Arial" pitchFamily="34" charset="0"/>
              <a:buAutoNum type="arabicPeriod"/>
            </a:pP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САМОСТОЯТЕЛНО ИЗМЕРВАНЕ ОТ ПАЦИЕНТА</a:t>
            </a:r>
          </a:p>
          <a:p>
            <a:pPr marL="723900" marR="0" lvl="0" indent="-6096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Arial" pitchFamily="34" charset="0"/>
              <a:buAutoNum type="arabicPeriod"/>
            </a:pPr>
            <a:endParaRPr lang="bg-BG" altLang="en-US" sz="2000" kern="0" dirty="0">
              <a:solidFill>
                <a:srgbClr val="FFFFFF"/>
              </a:solidFill>
              <a:latin typeface="Tahoma"/>
            </a:endParaRPr>
          </a:p>
          <a:p>
            <a:pPr marL="723900" marR="0" lvl="0" indent="-6096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Arial" pitchFamily="34" charset="0"/>
              <a:buAutoNum type="arabicPeriod"/>
            </a:pP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ОФИСНО АН</a:t>
            </a:r>
          </a:p>
          <a:p>
            <a:pPr marL="723900" marR="0" lvl="0" indent="-6096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Arial" pitchFamily="34" charset="0"/>
              <a:buAutoNum type="arabicPeriod"/>
            </a:pPr>
            <a:endParaRPr lang="bg-BG" altLang="en-US" sz="2000" kern="0" dirty="0">
              <a:solidFill>
                <a:srgbClr val="FFFFFF"/>
              </a:solidFill>
              <a:latin typeface="Tahoma"/>
            </a:endParaRPr>
          </a:p>
          <a:p>
            <a:pPr marL="723900" marR="0" lvl="0" indent="-6096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Arial" pitchFamily="34" charset="0"/>
              <a:buAutoNum type="arabicPeriod"/>
            </a:pP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АМБУЛАТОРНО МОНИТОРИРАНЕ НА АН</a:t>
            </a:r>
          </a:p>
          <a:p>
            <a:pPr marL="723900" marR="0" lvl="0" indent="-6096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Arial" pitchFamily="34" charset="0"/>
              <a:buAutoNum type="arabicPeriod"/>
            </a:pPr>
            <a:endParaRPr lang="bg-BG" altLang="en-US" sz="2000" kern="0" dirty="0">
              <a:solidFill>
                <a:srgbClr val="FFFFFF"/>
              </a:solidFill>
              <a:latin typeface="Tahoma"/>
            </a:endParaRPr>
          </a:p>
          <a:p>
            <a:pPr marL="723900" marR="0" lvl="0" indent="-6096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Arial" pitchFamily="34" charset="0"/>
              <a:buAutoNum type="arabicPeriod"/>
            </a:pP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ЦЕНТРАЛНО АОРТНО НАЛЯГАНЕ</a:t>
            </a:r>
          </a:p>
          <a:p>
            <a:pPr marL="723900" marR="0" lvl="0" indent="-6096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Arial" pitchFamily="34" charset="0"/>
              <a:buAutoNum type="arabicPeriod"/>
            </a:pPr>
            <a:endParaRPr lang="bg-BG" altLang="en-US" sz="2000" kern="0" dirty="0">
              <a:solidFill>
                <a:srgbClr val="FFFFFF"/>
              </a:solidFill>
              <a:latin typeface="Tahoma"/>
            </a:endParaRPr>
          </a:p>
          <a:p>
            <a:pPr marL="723900" marR="0" lvl="0" indent="-609600" algn="l" eaLnBrk="0" fontAlgn="base" hangingPunct="0">
              <a:spcAft>
                <a:spcPct val="0"/>
              </a:spcAft>
              <a:buClr>
                <a:srgbClr val="FFFFCC"/>
              </a:buClr>
              <a:buSzPct val="70000"/>
              <a:buFont typeface="Arial" pitchFamily="34" charset="0"/>
              <a:buAutoNum type="arabicPeriod"/>
            </a:pPr>
            <a:r>
              <a:rPr lang="bg-BG" altLang="en-US" sz="2000" kern="0" dirty="0">
                <a:solidFill>
                  <a:srgbClr val="FFFFFF"/>
                </a:solidFill>
                <a:latin typeface="Tahoma"/>
              </a:rPr>
              <a:t>ИНВАЗИВНО ИЗМЕРЕНО АН</a:t>
            </a:r>
            <a:endParaRPr lang="en-US" altLang="en-US" sz="2000" kern="0" dirty="0">
              <a:solidFill>
                <a:srgbClr val="FFFFFF"/>
              </a:solidFill>
              <a:latin typeface="Tahom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4726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5791200"/>
          </a:xfrm>
        </p:spPr>
        <p:txBody>
          <a:bodyPr/>
          <a:lstStyle/>
          <a:p>
            <a:pPr marL="342900" marR="0" lvl="0" indent="-342900" algn="just" fontAlgn="base"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32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Скрининг</a:t>
            </a:r>
            <a:r>
              <a:rPr lang="bg-BG" sz="32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на вторични хипертонии</a:t>
            </a: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endParaRPr lang="bg-BG" sz="24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b="1" kern="0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Хипертония при бъбречни </a:t>
            </a:r>
            <a:r>
              <a:rPr lang="bg-BG" sz="2400" b="1" kern="0" dirty="0" err="1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паренхимни</a:t>
            </a:r>
            <a:r>
              <a:rPr lang="bg-BG" sz="2400" b="1" kern="0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2400" b="1" kern="0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заболявания</a:t>
            </a: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Реновазална</a:t>
            </a: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хипертония	</a:t>
            </a: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Феохромоцитом</a:t>
            </a:r>
            <a:endParaRPr lang="bg-BG" sz="24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Първичен </a:t>
            </a:r>
            <a:r>
              <a:rPr lang="bg-BG" sz="2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хипералдостеронизъм</a:t>
            </a:r>
            <a:endParaRPr lang="bg-BG" sz="24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Синдром</a:t>
            </a:r>
            <a:r>
              <a:rPr lang="en-US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 </a:t>
            </a:r>
            <a:r>
              <a:rPr lang="en-US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Cushing</a:t>
            </a: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Коарктация</a:t>
            </a: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на аортата</a:t>
            </a:r>
          </a:p>
          <a:p>
            <a:pPr marL="342900" marR="0" lvl="0" indent="-342900" algn="l" fontAlgn="base"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Хипертония, причинена от медикаменти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2096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09600"/>
            <a:ext cx="7854696" cy="5638800"/>
          </a:xfrm>
        </p:spPr>
        <p:txBody>
          <a:bodyPr/>
          <a:lstStyle/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32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Цели 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32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  на </a:t>
            </a:r>
            <a:r>
              <a:rPr lang="bg-BG" sz="3200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антихипертензивното</a:t>
            </a:r>
            <a:r>
              <a:rPr lang="bg-BG" sz="32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лечение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endParaRPr lang="bg-BG" sz="28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endParaRPr lang="bg-BG" sz="3200" b="1" i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b="1" kern="0" dirty="0">
                <a:solidFill>
                  <a:srgbClr val="CC0000"/>
                </a:solidFill>
                <a:latin typeface="Arial" charset="0"/>
              </a:rPr>
              <a:t>Основната цел</a:t>
            </a:r>
            <a:r>
              <a:rPr lang="bg-BG" sz="2400" b="1" kern="0" dirty="0">
                <a:solidFill>
                  <a:srgbClr val="FFFFFF"/>
                </a:solidFill>
                <a:latin typeface="Arial" charset="0"/>
              </a:rPr>
              <a:t> е да се постигне максимално намаляване на дългосрочния общ риск за сърдечно-съдова заболеваемост и смъртност.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endParaRPr lang="bg-BG" sz="2400" b="1" kern="0" dirty="0">
              <a:solidFill>
                <a:srgbClr val="FFFFFF"/>
              </a:solidFill>
              <a:latin typeface="Arial" charset="0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Това изисква </a:t>
            </a:r>
            <a:r>
              <a:rPr lang="bg-BG" sz="2400" b="1" kern="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контрол на всички установени рискови фактори</a:t>
            </a: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включително тютюнопушенето, </a:t>
            </a:r>
            <a:r>
              <a:rPr lang="bg-BG" sz="2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дислипидемията</a:t>
            </a: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и диабета, и подходящо лечение на придружаващите клинични състояния, както и лечение на повишеното АН </a:t>
            </a:r>
            <a:r>
              <a:rPr lang="en-US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per se</a:t>
            </a: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</a:t>
            </a:r>
            <a:endParaRPr lang="bg-BG" sz="2400" b="1" kern="0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8945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304800"/>
            <a:ext cx="7854696" cy="6324600"/>
          </a:xfrm>
        </p:spPr>
        <p:txBody>
          <a:bodyPr/>
          <a:lstStyle/>
          <a:p>
            <a:pPr marL="342900" marR="0" lvl="0" indent="-342900" algn="l" fontAlgn="base">
              <a:spcAft>
                <a:spcPct val="0"/>
              </a:spcAft>
              <a:buClr>
                <a:srgbClr val="FFFFFF"/>
              </a:buClr>
              <a:buSzPct val="70000"/>
              <a:buFont typeface="Wingdings" pitchFamily="2" charset="2"/>
              <a:buChar char="n"/>
              <a:defRPr/>
            </a:pPr>
            <a:endParaRPr lang="en-US" sz="24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FFFFFF"/>
              </a:buClr>
              <a:buSzPct val="70000"/>
              <a:buFont typeface="Wingdings" pitchFamily="2" charset="2"/>
              <a:buChar char="n"/>
              <a:defRPr/>
            </a:pPr>
            <a:endParaRPr lang="en-US" sz="24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FFFFFF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Кога</a:t>
            </a:r>
            <a:r>
              <a:rPr lang="bg-BG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да започнем лечение?</a:t>
            </a:r>
          </a:p>
          <a:p>
            <a:pPr marL="342900" marR="0" lvl="0" indent="-342900" algn="l" fontAlgn="base">
              <a:spcAft>
                <a:spcPct val="0"/>
              </a:spcAft>
              <a:buClr>
                <a:srgbClr val="254929"/>
              </a:buClr>
              <a:buSzPct val="70000"/>
              <a:buFont typeface="Wingdings" pitchFamily="2" charset="2"/>
              <a:buChar char="n"/>
              <a:defRPr/>
            </a:pPr>
            <a:endParaRPr lang="bg-BG" sz="24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FFFFFF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С какво да започнем лечение?</a:t>
            </a:r>
          </a:p>
          <a:p>
            <a:pPr marL="342900" marR="0" lvl="0" indent="-342900" algn="l" fontAlgn="base">
              <a:spcAft>
                <a:spcPct val="0"/>
              </a:spcAft>
              <a:buClr>
                <a:srgbClr val="FFFFFF"/>
              </a:buClr>
              <a:buSzPct val="70000"/>
              <a:buFont typeface="Wingdings" pitchFamily="2" charset="2"/>
              <a:buChar char="n"/>
              <a:defRPr/>
            </a:pPr>
            <a:endParaRPr lang="bg-BG" sz="24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FFFFFF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Резистентна</a:t>
            </a:r>
            <a:r>
              <a:rPr lang="bg-BG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хипертония</a:t>
            </a:r>
          </a:p>
          <a:p>
            <a:pPr marL="342900" marR="0" lvl="0" indent="-342900" algn="l" fontAlgn="base">
              <a:spcAft>
                <a:spcPct val="0"/>
              </a:spcAft>
              <a:buClr>
                <a:srgbClr val="FFFFFF"/>
              </a:buClr>
              <a:buSzPct val="70000"/>
              <a:buFont typeface="Wingdings" pitchFamily="2" charset="2"/>
              <a:buChar char="n"/>
              <a:defRPr/>
            </a:pPr>
            <a:endParaRPr lang="bg-BG" sz="24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42900" marR="0" lvl="0" indent="-342900" algn="l" fontAlgn="base">
              <a:spcAft>
                <a:spcPct val="0"/>
              </a:spcAft>
              <a:buClr>
                <a:srgbClr val="FFFFFF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Лечение на АХ при </a:t>
            </a: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съпътстващи заболявания</a:t>
            </a:r>
            <a:endParaRPr lang="bg-BG" sz="24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EAEAEA"/>
              </a:buClr>
              <a:buSzPct val="70000"/>
              <a:buFont typeface="Wingdings" pitchFamily="2" charset="2"/>
              <a:buChar char="n"/>
              <a:defRPr/>
            </a:pPr>
            <a:endParaRPr lang="bg-BG" sz="24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EAEAEA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Лечение на </a:t>
            </a: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предизвикана от приложението на други медикаменти АН</a:t>
            </a:r>
            <a:r>
              <a:rPr lang="bg-BG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...</a:t>
            </a:r>
            <a:endParaRPr lang="en-US" sz="24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0957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096000"/>
          </a:xfrm>
        </p:spPr>
        <p:txBody>
          <a:bodyPr>
            <a:normAutofit lnSpcReduction="10000"/>
          </a:bodyPr>
          <a:lstStyle/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</a:pPr>
            <a:r>
              <a:rPr lang="bg-BG" altLang="en-US" sz="18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На базата на съвременните доказателства от проведените проучвания може да се препоръча САН</a:t>
            </a:r>
            <a:r>
              <a:rPr lang="en-US" altLang="en-US" sz="18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altLang="en-US" sz="18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и ДАН</a:t>
            </a:r>
            <a:r>
              <a:rPr lang="en-US" altLang="en-US" sz="18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altLang="en-US" sz="18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да бъде интензивно понижавано до стойности поне под 140/90 </a:t>
            </a:r>
            <a:r>
              <a:rPr lang="en-US" altLang="en-US" sz="18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mmHg</a:t>
            </a:r>
            <a:r>
              <a:rPr lang="bg-BG" altLang="en-US" sz="18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при всички хипертоници, и до по-ниски - ако се понасят добре.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</a:pPr>
            <a:endParaRPr lang="en-US" altLang="en-US" sz="1800" b="1" kern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</a:pPr>
            <a:r>
              <a:rPr lang="bg-BG" altLang="en-US" sz="18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Препоръката при високорисковите пациенти (със ЗД или с бъбречно заболяване) - и до стойности под 130/80 </a:t>
            </a:r>
            <a:r>
              <a:rPr lang="en-US" altLang="en-US" sz="18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mmHg</a:t>
            </a:r>
            <a:r>
              <a:rPr lang="bg-BG" altLang="en-US" sz="18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изглежда </a:t>
            </a:r>
            <a:r>
              <a:rPr lang="bg-BG" altLang="en-US" sz="18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логична, но не основана на резултати от големи клинични проучвания</a:t>
            </a:r>
            <a:r>
              <a:rPr lang="bg-BG" altLang="en-US" sz="18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.  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</a:pPr>
            <a:endParaRPr lang="bg-BG" altLang="en-US" sz="1800" b="1" kern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</a:pPr>
            <a:r>
              <a:rPr lang="bg-BG" altLang="en-US" sz="18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Не трябва да се забравя, че при </a:t>
            </a:r>
            <a:r>
              <a:rPr lang="bg-BG" altLang="en-US" sz="1800" b="1" kern="0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гези</a:t>
            </a:r>
            <a:r>
              <a:rPr lang="bg-BG" altLang="en-US" sz="18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пациенти е </a:t>
            </a:r>
            <a:r>
              <a:rPr lang="bg-BG" altLang="en-US" sz="18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нарушена </a:t>
            </a:r>
            <a:r>
              <a:rPr lang="bg-BG" altLang="en-US" sz="1800" b="1" kern="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авторегулацията</a:t>
            </a:r>
            <a:r>
              <a:rPr lang="bg-BG" altLang="en-US" sz="18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на кръвообращението на </a:t>
            </a:r>
            <a:r>
              <a:rPr lang="bg-BG" altLang="en-US" sz="1800" b="1" kern="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таргетните</a:t>
            </a:r>
            <a:r>
              <a:rPr lang="bg-BG" altLang="en-US" sz="18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органи, което е свързано с повишаване на прага на стойностите на АН, необходими за оптимална </a:t>
            </a:r>
            <a:r>
              <a:rPr lang="bg-BG" altLang="en-US" sz="1800" b="1" kern="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органна</a:t>
            </a:r>
            <a:r>
              <a:rPr lang="bg-BG" altLang="en-US" sz="18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altLang="en-US" sz="1800" b="1" kern="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перфузия</a:t>
            </a:r>
            <a:r>
              <a:rPr lang="bg-BG" altLang="en-US" sz="18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</a:pPr>
            <a:endParaRPr lang="en-US" altLang="en-US" sz="1800" b="1" kern="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</a:pPr>
            <a:r>
              <a:rPr lang="bg-BG" altLang="en-US" sz="18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bg-BG" altLang="en-US" sz="18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настоящия етап </a:t>
            </a:r>
            <a:r>
              <a:rPr lang="bg-BG" altLang="en-US" sz="18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при тези пациенти могат да се препоръчат </a:t>
            </a:r>
            <a:r>
              <a:rPr lang="bg-BG" altLang="en-US" sz="18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прицелни стойности на АН в границите </a:t>
            </a:r>
            <a:r>
              <a:rPr lang="bg-BG" altLang="en-US" sz="1800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130-139/80-85</a:t>
            </a:r>
            <a:r>
              <a:rPr lang="en-US" altLang="en-US" sz="18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18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mmHg</a:t>
            </a:r>
            <a:r>
              <a:rPr lang="bg-BG" altLang="en-US" sz="18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.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</a:pPr>
            <a:endParaRPr lang="bg-BG" altLang="en-US" sz="1800" b="1" kern="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</a:pPr>
            <a:r>
              <a:rPr lang="bg-BG" altLang="en-US" sz="18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Трябва да се има предвид обаче, че постигането на САН под 140 </a:t>
            </a:r>
            <a:r>
              <a:rPr lang="en-US" altLang="en-US" sz="18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mmHg</a:t>
            </a:r>
            <a:r>
              <a:rPr lang="bg-BG" altLang="en-US" sz="18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може да се окаже </a:t>
            </a:r>
            <a:r>
              <a:rPr lang="bg-BG" altLang="en-US" sz="18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трудно</a:t>
            </a:r>
            <a:r>
              <a:rPr lang="bg-BG" altLang="en-US" sz="18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, особено при по-възрастните пациенти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</a:pPr>
            <a:endParaRPr lang="bg-BG" altLang="en-US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</a:pP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До момента 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не са ясно посочени </a:t>
            </a:r>
            <a:r>
              <a:rPr lang="bg-BG" altLang="en-US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таргетните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стойности на АН при лица над 80 г.</a:t>
            </a:r>
            <a:r>
              <a:rPr lang="bg-BG" alt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На база известната информация </a:t>
            </a:r>
            <a:r>
              <a:rPr lang="bg-BG" altLang="en-US" sz="1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не може </a:t>
            </a:r>
            <a:r>
              <a:rPr lang="bg-BG" alt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да се препоръча понижаване на АН </a:t>
            </a:r>
            <a:r>
              <a:rPr lang="bg-BG" altLang="en-US" sz="1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под </a:t>
            </a:r>
            <a:r>
              <a:rPr lang="bg-BG" altLang="en-US" sz="1800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140/90 </a:t>
            </a:r>
            <a:r>
              <a:rPr lang="en-US" altLang="en-US" sz="1800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mmHg </a:t>
            </a:r>
            <a:r>
              <a:rPr lang="bg-BG" altLang="en-US" sz="1800" b="1" kern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при пациенти в напреднала възраст.</a:t>
            </a:r>
            <a:r>
              <a:rPr lang="bg-BG" altLang="en-US" sz="2000" b="1" i="1" kern="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	</a:t>
            </a:r>
            <a:endParaRPr lang="en-US" altLang="en-US" sz="2000" b="1" i="1" kern="0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7077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5943600"/>
          </a:xfrm>
        </p:spPr>
        <p:txBody>
          <a:bodyPr/>
          <a:lstStyle/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r>
              <a:rPr lang="bg-BG" sz="2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Причини за непълната </a:t>
            </a:r>
            <a:r>
              <a:rPr lang="bg-BG" sz="2800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протективна</a:t>
            </a:r>
            <a:r>
              <a:rPr lang="bg-BG" sz="2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роля на </a:t>
            </a:r>
            <a:r>
              <a:rPr lang="bg-BG" sz="2800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антихипертензивната</a:t>
            </a:r>
            <a:r>
              <a:rPr lang="bg-BG" sz="2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 терапия</a:t>
            </a:r>
            <a:endParaRPr lang="en-US" sz="28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endParaRPr lang="bg-BG" sz="32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Антихипертензивното</a:t>
            </a:r>
            <a:r>
              <a:rPr lang="bg-BG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лечение се започва при увреждания на прицелните органи, които не са напълно обратими и сами по себе си са свързани с по-висок сърдечно-съдов риск въпреки терапията.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endParaRPr lang="en-US" sz="24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АХ </a:t>
            </a:r>
            <a:r>
              <a:rPr lang="en-US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 </a:t>
            </a:r>
            <a:r>
              <a:rPr lang="bg-BG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само един от РФ за ССЗ, а доскоро не беше обръщано достатъчно внимание на корекцията на всички налични сърдечно-съдови РФ.</a:t>
            </a:r>
            <a:endParaRPr lang="en-US" sz="24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endParaRPr lang="bg-BG" sz="24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  <a:buFont typeface="Wingdings" pitchFamily="2" charset="2"/>
              <a:buChar char="n"/>
              <a:defRPr/>
            </a:pPr>
            <a:r>
              <a:rPr lang="bg-BG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Само при част от лекуваните хипертоници се наблюдава действително нормализиране на АН по време на </a:t>
            </a:r>
            <a:r>
              <a:rPr lang="bg-BG" sz="24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антихипертензивното</a:t>
            </a:r>
            <a:r>
              <a:rPr lang="bg-BG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лечение  (“правилото на половинките”)	</a:t>
            </a:r>
            <a:endParaRPr lang="en-US" sz="24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1169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09600"/>
            <a:ext cx="7854696" cy="5867400"/>
          </a:xfrm>
        </p:spPr>
        <p:txBody>
          <a:bodyPr>
            <a:normAutofit lnSpcReduction="10000"/>
          </a:bodyPr>
          <a:lstStyle/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>
                <a:srgbClr val="FFFFFF"/>
              </a:buClr>
              <a:buSzTx/>
              <a:defRPr/>
            </a:pPr>
            <a:r>
              <a:rPr lang="bg-BG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Възмож</a:t>
            </a:r>
            <a:r>
              <a:rPr lang="en-US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bg-B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</a:t>
            </a:r>
            <a:r>
              <a:rPr lang="en-US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bg-B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ли е</a:t>
            </a:r>
            <a:r>
              <a:rPr lang="en-US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bg-B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оптимален контрол на АН</a:t>
            </a:r>
            <a:r>
              <a:rPr lang="en-US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bg-B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 </a:t>
            </a:r>
            <a:r>
              <a:rPr lang="bg-BG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монотерапия</a:t>
            </a:r>
            <a:r>
              <a:rPr lang="bg-B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?</a:t>
            </a:r>
            <a:endParaRPr lang="en-US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FFFFCC"/>
              </a:buClr>
              <a:buSzPct val="70000"/>
              <a:defRPr/>
            </a:pPr>
            <a:endParaRPr lang="bg-BG" sz="28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742950" lvl="1" indent="-285750" algn="l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Tx/>
              <a:defRPr/>
            </a:pP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Есенциалната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хипертония е </a:t>
            </a:r>
            <a:r>
              <a:rPr lang="bg-BG" sz="1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хетерогенно заболяване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причинено от сложни взаимодействия между генетични фактори и фактори на околната среда.</a:t>
            </a:r>
            <a:endParaRPr 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742950" lvl="1" indent="-285750" algn="l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Tx/>
              <a:defRPr/>
            </a:pPr>
            <a:endParaRPr 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742950" lvl="1" indent="-285750" algn="l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Tx/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Следователно, </a:t>
            </a:r>
            <a:r>
              <a:rPr lang="bg-BG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не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може да се очаква даден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антихипертензивен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медикамент да осигури нормализиране на АН при всички хипертоници.</a:t>
            </a:r>
            <a:endParaRPr 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742950" lvl="1" indent="-285750" algn="l" fontAlgn="base">
              <a:lnSpc>
                <a:spcPct val="90000"/>
              </a:lnSpc>
              <a:spcAft>
                <a:spcPct val="0"/>
              </a:spcAft>
              <a:buClr>
                <a:srgbClr val="FFFFFF"/>
              </a:buClr>
              <a:buSzTx/>
              <a:defRPr/>
            </a:pPr>
            <a:endParaRPr 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>
                <a:srgbClr val="FFFFFF"/>
              </a:buClr>
              <a:buSzTx/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Отговорът към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антихипертензивното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лечение </a:t>
            </a:r>
            <a:r>
              <a:rPr lang="bg-BG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не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може да бъде предвиден при конкретния пациент в надеждна степен. </a:t>
            </a:r>
            <a:endParaRPr 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>
                <a:srgbClr val="FFFFFF"/>
              </a:buClr>
              <a:buSzTx/>
              <a:defRPr/>
            </a:pPr>
            <a:endParaRPr 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>
                <a:srgbClr val="FFFFFF"/>
              </a:buClr>
              <a:buSzTx/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Тази </a:t>
            </a:r>
            <a:r>
              <a:rPr lang="bg-BG" sz="1800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непредсказуемост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е демонстрирана в кръстосани проучвания, при които всеки пациент е получавал последователно медикаменти от различни терапевтични класове. </a:t>
            </a:r>
            <a:endParaRPr 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>
                <a:srgbClr val="FFFFFF"/>
              </a:buClr>
              <a:buSzTx/>
              <a:defRPr/>
            </a:pPr>
            <a:endParaRPr 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>
                <a:srgbClr val="FFFFFF"/>
              </a:buClr>
              <a:buSzTx/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Някои пациенти са нормализирали АН с всички видове медикаменти, независимо от техния м-м на действие, други пациенти са били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рефрактерни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на всички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монотерапии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а малък брой пациенти са реагирали благоприятно само на едно лекарство.</a:t>
            </a:r>
            <a:r>
              <a:rPr lang="bg-BG" sz="1600" b="1" i="1" kern="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</a:t>
            </a:r>
            <a:endParaRPr lang="en-US" sz="1600" b="1" i="1" kern="0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4960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019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75" y="620713"/>
            <a:ext cx="7705725" cy="324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49725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85800"/>
            <a:ext cx="7854696" cy="5410200"/>
          </a:xfrm>
        </p:spPr>
        <p:txBody>
          <a:bodyPr/>
          <a:lstStyle/>
          <a:p>
            <a:pPr marR="0" lvl="0" algn="ctr" fontAlgn="base"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</a:pPr>
            <a:r>
              <a:rPr lang="bg-BG" altLang="en-US" sz="2800" dirty="0">
                <a:solidFill>
                  <a:prstClr val="black"/>
                </a:solidFill>
                <a:latin typeface="Verdana"/>
              </a:rPr>
              <a:t>ФУНКЦИЯТА НА СЪРДЕЧНИТЕ КЛАПИ Е </a:t>
            </a:r>
            <a:endParaRPr lang="en-US" altLang="en-US" sz="2800" dirty="0">
              <a:solidFill>
                <a:prstClr val="black"/>
              </a:solidFill>
              <a:latin typeface="Verdana"/>
            </a:endParaRPr>
          </a:p>
          <a:p>
            <a:pPr marR="0" lvl="0" algn="ctr" fontAlgn="base"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</a:pPr>
            <a:r>
              <a:rPr lang="bg-BG" altLang="en-US" sz="2800" dirty="0">
                <a:solidFill>
                  <a:prstClr val="black"/>
                </a:solidFill>
                <a:latin typeface="Verdana"/>
              </a:rPr>
              <a:t>ДА ПОДДЪРЖАТ ЕДНОПОСОЧНОСТТА </a:t>
            </a:r>
            <a:endParaRPr lang="en-US" altLang="en-US" sz="2800" dirty="0">
              <a:solidFill>
                <a:prstClr val="black"/>
              </a:solidFill>
              <a:latin typeface="Verdana"/>
            </a:endParaRPr>
          </a:p>
          <a:p>
            <a:pPr marR="0" lvl="0" algn="ctr" fontAlgn="base"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</a:pPr>
            <a:r>
              <a:rPr lang="bg-BG" altLang="en-US" sz="2800" dirty="0">
                <a:solidFill>
                  <a:prstClr val="black"/>
                </a:solidFill>
                <a:latin typeface="Verdana"/>
              </a:rPr>
              <a:t>НА КРЪВОТОКА ТАКА, ЧЕ ЕНЕРГИЯТА, ОСВОБОДЕНА ОТ МУСКУЛНАТА КОНТРАКЦИЯ</a:t>
            </a:r>
            <a:r>
              <a:rPr lang="en-US" altLang="en-US" sz="2800" dirty="0">
                <a:solidFill>
                  <a:prstClr val="black"/>
                </a:solidFill>
                <a:latin typeface="Verdana"/>
              </a:rPr>
              <a:t>,</a:t>
            </a:r>
            <a:r>
              <a:rPr lang="bg-BG" altLang="en-US" sz="2800" dirty="0">
                <a:solidFill>
                  <a:prstClr val="black"/>
                </a:solidFill>
                <a:latin typeface="Verdana"/>
              </a:rPr>
              <a:t> ДА СЕ ТРАНСФОРМИРА В ЕФИКАСНО ЦИРКУЛИРАНЕ НА КРЪВТА В ТЯЛОТО</a:t>
            </a:r>
          </a:p>
        </p:txBody>
      </p:sp>
    </p:spTree>
    <p:extLst>
      <p:ext uri="{BB962C8B-B14F-4D97-AF65-F5344CB8AC3E}">
        <p14:creationId xmlns:p14="http://schemas.microsoft.com/office/powerpoint/2010/main" val="597774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6096000"/>
          </a:xfrm>
        </p:spPr>
        <p:txBody>
          <a:bodyPr/>
          <a:lstStyle/>
          <a:p>
            <a:pPr marR="0" lvl="0" algn="ctr" fontAlgn="base"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</a:pPr>
            <a:r>
              <a:rPr lang="bg-BG" altLang="en-US" sz="4000" b="1" dirty="0" err="1">
                <a:solidFill>
                  <a:prstClr val="black"/>
                </a:solidFill>
                <a:latin typeface="Verdana"/>
              </a:rPr>
              <a:t>Стеноза</a:t>
            </a:r>
            <a:r>
              <a:rPr lang="bg-BG" altLang="en-US" sz="4000" b="1" dirty="0">
                <a:solidFill>
                  <a:prstClr val="black"/>
                </a:solidFill>
                <a:latin typeface="Verdana"/>
              </a:rPr>
              <a:t> на </a:t>
            </a:r>
            <a:r>
              <a:rPr lang="bg-BG" altLang="en-US" sz="4000" b="1" dirty="0" err="1">
                <a:solidFill>
                  <a:prstClr val="black"/>
                </a:solidFill>
                <a:latin typeface="Verdana"/>
              </a:rPr>
              <a:t>митралната</a:t>
            </a:r>
            <a:r>
              <a:rPr lang="bg-BG" altLang="en-US" sz="4000" b="1" dirty="0">
                <a:solidFill>
                  <a:prstClr val="black"/>
                </a:solidFill>
                <a:latin typeface="Verdana"/>
              </a:rPr>
              <a:t> клапа (МС)</a:t>
            </a:r>
          </a:p>
          <a:p>
            <a:r>
              <a:rPr lang="bg-BG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Представлява стеснение на </a:t>
            </a:r>
            <a:r>
              <a:rPr lang="bg-BG" sz="30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митралния</a:t>
            </a:r>
            <a:r>
              <a:rPr lang="bg-BG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30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клапен</a:t>
            </a:r>
            <a:r>
              <a:rPr lang="bg-BG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отвор, което причинява затруднено оттичане на кръвта от </a:t>
            </a:r>
            <a:r>
              <a:rPr lang="bg-BG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+mj-ea"/>
                <a:cs typeface="+mj-cs"/>
              </a:rPr>
              <a:t>ЛП</a:t>
            </a:r>
            <a:r>
              <a:rPr lang="bg-BG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към </a:t>
            </a:r>
            <a:r>
              <a:rPr lang="bg-BG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+mj-ea"/>
                <a:cs typeface="+mj-cs"/>
              </a:rPr>
              <a:t>ЛК</a:t>
            </a:r>
            <a:r>
              <a:rPr lang="bg-BG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с </a:t>
            </a:r>
            <a:r>
              <a:rPr lang="bg-BG" sz="30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последващо</a:t>
            </a:r>
            <a:r>
              <a:rPr lang="bg-BG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повишаване на налягането в малкия кръг на кръвообращението.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79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6019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4" descr="mitralnastenoz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282700"/>
            <a:ext cx="6911975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49233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5791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4" descr="untit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038225"/>
            <a:ext cx="7129462" cy="444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5893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7854696" cy="5105400"/>
          </a:xfrm>
        </p:spPr>
        <p:txBody>
          <a:bodyPr/>
          <a:lstStyle/>
          <a:p>
            <a:pPr algn="l"/>
            <a:r>
              <a:rPr lang="bg-BG" sz="22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Придобита </a:t>
            </a:r>
            <a:r>
              <a:rPr lang="bg-BG" sz="22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митрална</a:t>
            </a:r>
            <a:r>
              <a:rPr lang="bg-BG" sz="22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2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стеноза</a:t>
            </a:r>
            <a:r>
              <a:rPr lang="bg-BG" sz="22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:</a:t>
            </a:r>
            <a:b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+mj-ea"/>
                <a:cs typeface="+mj-cs"/>
              </a:rPr>
              <a:t>	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Ревматизъм</a:t>
            </a:r>
            <a:b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+mj-ea"/>
                <a:cs typeface="+mj-cs"/>
              </a:rPr>
              <a:t>	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Карциноид</a:t>
            </a:r>
            <a:b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+mj-ea"/>
                <a:cs typeface="+mj-cs"/>
              </a:rPr>
              <a:t>	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Системен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лупус</a:t>
            </a:r>
            <a:b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+mj-ea"/>
                <a:cs typeface="+mj-cs"/>
              </a:rPr>
              <a:t>	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Ревматоиден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артрит</a:t>
            </a:r>
            <a:b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+mj-ea"/>
                <a:cs typeface="+mj-cs"/>
              </a:rPr>
              <a:t>	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Мукополизахаридоза</a:t>
            </a:r>
            <a:b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2. </a:t>
            </a:r>
            <a:r>
              <a:rPr lang="bg-BG" sz="22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Други състояния, предизвикващи обструкция </a:t>
            </a:r>
            <a:b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+mj-ea"/>
                <a:cs typeface="+mj-cs"/>
              </a:rPr>
              <a:t>	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Калциноза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на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митралния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клапен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пръстен</a:t>
            </a:r>
            <a:b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+mj-ea"/>
                <a:cs typeface="+mj-cs"/>
              </a:rPr>
              <a:t>	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Левопредсърден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тумор</a:t>
            </a:r>
            <a:b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+mj-ea"/>
                <a:cs typeface="+mj-cs"/>
              </a:rPr>
              <a:t>	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Тромб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в 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+mj-ea"/>
                <a:cs typeface="+mj-cs"/>
              </a:rPr>
              <a:t>ЛП</a:t>
            </a:r>
            <a:b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+mj-ea"/>
                <a:cs typeface="+mj-cs"/>
              </a:rPr>
              <a:t>	</a:t>
            </a:r>
            <a:r>
              <a:rPr lang="en-US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Cor</a:t>
            </a:r>
            <a:r>
              <a:rPr lang="en-US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en-US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triatriatum</a:t>
            </a:r>
            <a:br>
              <a:rPr lang="en-US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en-US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3</a:t>
            </a:r>
            <a:r>
              <a:rPr lang="en-US" sz="22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. </a:t>
            </a:r>
            <a:r>
              <a:rPr lang="bg-BG" sz="22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Вродена </a:t>
            </a:r>
            <a:r>
              <a:rPr lang="bg-BG" sz="22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митрална</a:t>
            </a:r>
            <a:r>
              <a:rPr lang="bg-BG" sz="22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2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стеноза</a:t>
            </a:r>
            <a:br>
              <a:rPr lang="bg-BG" sz="22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+mj-ea"/>
                <a:cs typeface="+mj-cs"/>
              </a:rPr>
              <a:t>	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Синдром на </a:t>
            </a:r>
            <a:r>
              <a:rPr lang="en-US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Lutembacher</a:t>
            </a:r>
            <a:r>
              <a:rPr lang="en-US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– 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МС + 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+mj-ea"/>
                <a:cs typeface="+mj-cs"/>
              </a:rPr>
              <a:t>МПД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03238" y="333375"/>
            <a:ext cx="818356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eaLnBrk="1" hangingPunct="1">
              <a:buClr>
                <a:srgbClr val="F07F09"/>
              </a:buClr>
              <a:buNone/>
            </a:pPr>
            <a:r>
              <a:rPr kumimoji="0" lang="bg-BG" alt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Етиология </a:t>
            </a:r>
            <a:r>
              <a:rPr lang="bg-BG" altLang="en-US" b="1" dirty="0">
                <a:solidFill>
                  <a:sysClr val="windowText" lastClr="000000"/>
                </a:solidFill>
                <a:latin typeface="Verdana"/>
              </a:rPr>
              <a:t>на </a:t>
            </a:r>
            <a:r>
              <a:rPr lang="bg-BG" altLang="en-US" b="1" dirty="0" err="1">
                <a:solidFill>
                  <a:sysClr val="windowText" lastClr="000000"/>
                </a:solidFill>
                <a:latin typeface="Verdana"/>
              </a:rPr>
              <a:t>митралната</a:t>
            </a:r>
            <a:r>
              <a:rPr lang="bg-BG" altLang="en-US" b="1" dirty="0">
                <a:solidFill>
                  <a:sysClr val="windowText" lastClr="000000"/>
                </a:solidFill>
                <a:latin typeface="Verdana"/>
              </a:rPr>
              <a:t> </a:t>
            </a:r>
            <a:r>
              <a:rPr lang="bg-BG" altLang="en-US" b="1" dirty="0" err="1">
                <a:solidFill>
                  <a:sysClr val="windowText" lastClr="000000"/>
                </a:solidFill>
                <a:latin typeface="Verdana"/>
              </a:rPr>
              <a:t>стеноза</a:t>
            </a:r>
            <a:endParaRPr lang="bg-BG" altLang="en-US" b="1" dirty="0">
              <a:solidFill>
                <a:sysClr val="windowText" lastClr="000000"/>
              </a:solidFill>
              <a:latin typeface="Verdan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Wingdings 2" pitchFamily="18" charset="2"/>
              <a:buNone/>
              <a:tabLst/>
              <a:defRPr/>
            </a:pP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Wingdings 2" pitchFamily="18" charset="2"/>
              <a:buNone/>
              <a:tabLst/>
              <a:defRPr/>
            </a:pP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Wingdings 2" pitchFamily="18" charset="2"/>
              <a:buNone/>
              <a:tabLst/>
              <a:defRPr/>
            </a:pPr>
            <a:endParaRPr lang="en-US" altLang="en-US" b="1" dirty="0">
              <a:solidFill>
                <a:sysClr val="windowText" lastClr="000000"/>
              </a:solidFill>
              <a:latin typeface="Verdan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Wingdings 2" pitchFamily="18" charset="2"/>
              <a:buNone/>
              <a:tabLst/>
              <a:defRPr/>
            </a:pP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Wingdings 2" pitchFamily="18" charset="2"/>
              <a:buNone/>
              <a:tabLst/>
              <a:defRPr/>
            </a:pP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86450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5867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4" descr="4(4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20713"/>
            <a:ext cx="7632700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38401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7851648" cy="1828800"/>
          </a:xfrm>
        </p:spPr>
        <p:txBody>
          <a:bodyPr/>
          <a:lstStyle/>
          <a:p>
            <a:pPr lvl="0" algn="l" fontAlgn="base">
              <a:spcBef>
                <a:spcPts val="250"/>
              </a:spcBef>
              <a:spcAft>
                <a:spcPct val="0"/>
              </a:spcAft>
            </a:pPr>
            <a:r>
              <a:rPr lang="bg-BG" altLang="en-US" sz="3600" dirty="0" err="1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  <a:t>Патологоанатомия</a:t>
            </a:r>
            <a:r>
              <a:rPr lang="bg-BG" altLang="en-US" sz="36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  <a:t>:</a:t>
            </a:r>
            <a:br>
              <a:rPr lang="bg-BG" altLang="en-US" sz="36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2209800"/>
            <a:ext cx="7854696" cy="4648200"/>
          </a:xfrm>
        </p:spPr>
        <p:txBody>
          <a:bodyPr>
            <a:normAutofit/>
          </a:bodyPr>
          <a:lstStyle/>
          <a:p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срастване на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комисури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, платна, хорди и съчетание на класическа форма на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срастналата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митрална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клапа – „ уста на риба“</a:t>
            </a:r>
            <a:b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b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- 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+mj-ea"/>
                <a:cs typeface="+mj-cs"/>
              </a:rPr>
              <a:t>в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ремето на прогресия на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патоморфологичните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промени до тежка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стеноза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е около 2 год.</a:t>
            </a:r>
            <a:b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b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-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митралният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клапен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отвор нормално е </a:t>
            </a:r>
            <a:r>
              <a:rPr lang="en-US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~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4-6см²</a:t>
            </a:r>
            <a:b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b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-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хемодинамична</a:t>
            </a:r>
            <a: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значимост на стеснението ≤2см²</a:t>
            </a:r>
            <a:br>
              <a:rPr lang="bg-BG" sz="22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6424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5943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4" descr="untitled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981075"/>
            <a:ext cx="7272338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50038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5943600"/>
          </a:xfrm>
        </p:spPr>
        <p:txBody>
          <a:bodyPr/>
          <a:lstStyle/>
          <a:p>
            <a:pPr marR="0" lvl="0" algn="l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</a:pPr>
            <a:endParaRPr lang="en-US" altLang="en-US" sz="3200" b="1" dirty="0">
              <a:solidFill>
                <a:prstClr val="black"/>
              </a:solidFill>
              <a:latin typeface="Verdana"/>
            </a:endParaRPr>
          </a:p>
          <a:p>
            <a:pPr marR="0" lvl="0" algn="l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</a:pPr>
            <a:r>
              <a:rPr lang="bg-BG" altLang="en-US" sz="3200" b="1" dirty="0">
                <a:solidFill>
                  <a:prstClr val="black"/>
                </a:solidFill>
                <a:latin typeface="Verdana"/>
              </a:rPr>
              <a:t>Клинични изяви: </a:t>
            </a:r>
            <a:r>
              <a:rPr lang="bg-BG" altLang="en-US" sz="2800" dirty="0">
                <a:solidFill>
                  <a:prstClr val="black"/>
                </a:solidFill>
                <a:latin typeface="Verdana"/>
              </a:rPr>
              <a:t>настъпват често след десетилетия</a:t>
            </a:r>
            <a:endParaRPr lang="en-US" altLang="en-US" sz="2800" dirty="0">
              <a:solidFill>
                <a:prstClr val="black"/>
              </a:solidFill>
              <a:latin typeface="Verdana"/>
            </a:endParaRPr>
          </a:p>
          <a:p>
            <a:pPr marR="0" lvl="0" algn="l" fontAlgn="base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</a:pPr>
            <a:endParaRPr lang="bg-BG" altLang="en-US" sz="2800" b="1" dirty="0">
              <a:solidFill>
                <a:prstClr val="black"/>
              </a:solidFill>
              <a:latin typeface="Verdana"/>
            </a:endParaRPr>
          </a:p>
          <a:p>
            <a:pPr algn="l"/>
            <a:r>
              <a:rPr lang="bg-BG" sz="2400" b="1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Основни симптоми:</a:t>
            </a:r>
            <a:r>
              <a:rPr lang="bg-BG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br>
              <a:rPr lang="bg-BG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Задух </a:t>
            </a:r>
            <a:br>
              <a:rPr lang="bg-BG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0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-</a:t>
            </a:r>
            <a:r>
              <a:rPr lang="bg-BG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0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причинява се от намален белодробен </a:t>
            </a:r>
            <a:r>
              <a:rPr lang="bg-BG" sz="20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комплайанс</a:t>
            </a:r>
            <a:r>
              <a:rPr lang="bg-BG" sz="20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и намален витален капацитет поради високо налягане в белодробните вени и </a:t>
            </a:r>
            <a:r>
              <a:rPr lang="bg-BG" sz="20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интерстициален</a:t>
            </a:r>
            <a:r>
              <a:rPr lang="bg-BG" sz="20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0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едем</a:t>
            </a:r>
            <a:br>
              <a:rPr lang="bg-BG" sz="20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0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- в зависимост от тежестта на МС задухът може да се явява при различни по степен усилия или в покой</a:t>
            </a:r>
            <a:br>
              <a:rPr lang="bg-BG" sz="20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0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- белодробен оток се развива в по-ранните стадии преди развитие на </a:t>
            </a:r>
            <a:r>
              <a:rPr lang="bg-BG" sz="20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фиброзни</a:t>
            </a:r>
            <a:r>
              <a:rPr lang="bg-BG" sz="20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промени и „ втора </a:t>
            </a:r>
            <a:r>
              <a:rPr lang="bg-BG" sz="20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стеноза</a:t>
            </a:r>
            <a:r>
              <a:rPr lang="bg-BG" sz="20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“</a:t>
            </a:r>
            <a:r>
              <a:rPr lang="bg-BG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br>
              <a:rPr lang="bg-BG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059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990600"/>
            <a:ext cx="7854696" cy="5486400"/>
          </a:xfrm>
        </p:spPr>
        <p:txBody>
          <a:bodyPr/>
          <a:lstStyle/>
          <a:p>
            <a:pPr marR="0" lvl="0" algn="l" fontAlgn="base"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</a:pPr>
            <a:r>
              <a:rPr lang="bg-BG" altLang="en-US" sz="2800" dirty="0">
                <a:solidFill>
                  <a:prstClr val="black"/>
                </a:solidFill>
                <a:latin typeface="Verdana"/>
              </a:rPr>
              <a:t>Провокиращи фактори за настъпване на остър белодробен застой  - физическо усилие, </a:t>
            </a:r>
            <a:r>
              <a:rPr lang="bg-BG" altLang="en-US" sz="2800" dirty="0" err="1">
                <a:solidFill>
                  <a:prstClr val="black"/>
                </a:solidFill>
                <a:latin typeface="Verdana"/>
              </a:rPr>
              <a:t>фебрилитет</a:t>
            </a:r>
            <a:r>
              <a:rPr lang="bg-BG" altLang="en-US" sz="2800" dirty="0">
                <a:solidFill>
                  <a:prstClr val="black"/>
                </a:solidFill>
                <a:latin typeface="Verdana"/>
              </a:rPr>
              <a:t>, </a:t>
            </a:r>
            <a:r>
              <a:rPr lang="bg-BG" altLang="en-US" sz="2800" dirty="0" err="1">
                <a:solidFill>
                  <a:prstClr val="black"/>
                </a:solidFill>
                <a:latin typeface="Verdana"/>
              </a:rPr>
              <a:t>ритъмни</a:t>
            </a:r>
            <a:r>
              <a:rPr lang="bg-BG" altLang="en-US" sz="2800" dirty="0">
                <a:solidFill>
                  <a:prstClr val="black"/>
                </a:solidFill>
                <a:latin typeface="Verdana"/>
              </a:rPr>
              <a:t> </a:t>
            </a:r>
            <a:r>
              <a:rPr lang="bg-BG" altLang="en-US" sz="2800" dirty="0" err="1">
                <a:solidFill>
                  <a:prstClr val="black"/>
                </a:solidFill>
                <a:latin typeface="Verdana"/>
              </a:rPr>
              <a:t>арушения</a:t>
            </a:r>
            <a:r>
              <a:rPr lang="bg-BG" altLang="en-US" sz="2800" dirty="0">
                <a:solidFill>
                  <a:prstClr val="black"/>
                </a:solidFill>
                <a:latin typeface="Verdana"/>
              </a:rPr>
              <a:t>, </a:t>
            </a:r>
            <a:r>
              <a:rPr lang="bg-BG" altLang="en-US" sz="2800" dirty="0" err="1">
                <a:solidFill>
                  <a:prstClr val="black"/>
                </a:solidFill>
                <a:latin typeface="Verdana"/>
              </a:rPr>
              <a:t>психоемоционално</a:t>
            </a:r>
            <a:r>
              <a:rPr lang="bg-BG" altLang="en-US" sz="2800" dirty="0">
                <a:solidFill>
                  <a:prstClr val="black"/>
                </a:solidFill>
                <a:latin typeface="Verdana"/>
              </a:rPr>
              <a:t> напрежение                (</a:t>
            </a:r>
            <a:r>
              <a:rPr lang="bg-BG" altLang="en-US" sz="2800" dirty="0" err="1">
                <a:solidFill>
                  <a:prstClr val="black"/>
                </a:solidFill>
                <a:latin typeface="Verdana"/>
              </a:rPr>
              <a:t>симпатикотония</a:t>
            </a:r>
            <a:r>
              <a:rPr lang="bg-BG" altLang="en-US" sz="2800" dirty="0">
                <a:solidFill>
                  <a:prstClr val="black"/>
                </a:solidFill>
                <a:latin typeface="Verdana"/>
              </a:rPr>
              <a:t>), бременност                   (</a:t>
            </a:r>
            <a:r>
              <a:rPr lang="bg-BG" altLang="en-US" sz="2800" dirty="0" err="1">
                <a:solidFill>
                  <a:prstClr val="black"/>
                </a:solidFill>
                <a:latin typeface="Verdana"/>
              </a:rPr>
              <a:t>хиперволемия</a:t>
            </a:r>
            <a:r>
              <a:rPr lang="bg-BG" altLang="en-US" sz="2800" dirty="0">
                <a:solidFill>
                  <a:prstClr val="black"/>
                </a:solidFill>
                <a:latin typeface="Verdana"/>
              </a:rPr>
              <a:t>)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4730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838200"/>
            <a:ext cx="7854696" cy="5791200"/>
          </a:xfrm>
        </p:spPr>
        <p:txBody>
          <a:bodyPr/>
          <a:lstStyle/>
          <a:p>
            <a:pPr algn="l"/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2.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Хемоптиза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–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руптура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на бронхиални вени, алвеоларни мембрани, белодробен инфаркт.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3. Гръдна болка – от повишеното налягане в дясна камера, в по-редки случаи при съпътстваща коронарна болест.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4.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Емболизъм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– ¼ от болните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                       - 80% при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предсърдно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мъждене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– задължителна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антикоагулация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при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предсърдно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мъждене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.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                       - от тях 50% мозъчни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                       - често рецидиви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5. Инфекциозен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ендокардит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: по-чест при лека и умерена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митрална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стеноза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5271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851648" cy="1828800"/>
          </a:xfrm>
        </p:spPr>
        <p:txBody>
          <a:bodyPr/>
          <a:lstStyle/>
          <a:p>
            <a:pPr lvl="0" algn="l" fontAlgn="base">
              <a:spcBef>
                <a:spcPts val="250"/>
              </a:spcBef>
              <a:spcAft>
                <a:spcPct val="0"/>
              </a:spcAft>
            </a:pPr>
            <a:r>
              <a:rPr lang="bg-BG" altLang="en-US" sz="32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  <a:t>ИЗСЛЕДВАНИЯ: </a:t>
            </a:r>
            <a:br>
              <a:rPr lang="bg-BG" altLang="en-US" sz="32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1676400"/>
            <a:ext cx="7854696" cy="4800600"/>
          </a:xfrm>
        </p:spPr>
        <p:txBody>
          <a:bodyPr/>
          <a:lstStyle/>
          <a:p>
            <a:r>
              <a:rPr lang="bg-BG" sz="2400" b="1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ЕКГ: </a:t>
            </a:r>
            <a:r>
              <a:rPr lang="en-US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P – </a:t>
            </a:r>
            <a:r>
              <a:rPr lang="en-US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mitrale</a:t>
            </a:r>
            <a:r>
              <a:rPr lang="en-US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– 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разширена ≥ 0.12 сек.,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двугърба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Р вълна, най-добре личи в </a:t>
            </a:r>
            <a:r>
              <a:rPr lang="en-US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I, II, </a:t>
            </a:r>
            <a:r>
              <a:rPr lang="en-US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aVL</a:t>
            </a:r>
            <a:r>
              <a:rPr lang="en-US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отв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., широка и дълбока отрицателна част на Р – вълната във </a:t>
            </a:r>
            <a:r>
              <a:rPr lang="en-US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V1. </a:t>
            </a:r>
            <a:br>
              <a:rPr lang="en-US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en-US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	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При развитие на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пулмонална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хипертония – нарастване на </a:t>
            </a:r>
            <a:r>
              <a:rPr lang="en-US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RV1 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до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мономорфен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и висок ≥ 5 мм.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	В по-късните фази –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предсърдно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мъждене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(при МС относително дълго се задържа синусов ритъм).</a:t>
            </a:r>
            <a:br>
              <a:rPr lang="en-US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0129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172200"/>
          </a:xfrm>
        </p:spPr>
        <p:txBody>
          <a:bodyPr/>
          <a:lstStyle/>
          <a:p>
            <a:pPr marR="0" lvl="0" algn="l">
              <a:spcBef>
                <a:spcPts val="250"/>
              </a:spcBef>
              <a:buClr>
                <a:srgbClr val="F07F09"/>
              </a:buClr>
              <a:buSzPct val="80000"/>
              <a:defRPr/>
            </a:pPr>
            <a:r>
              <a:rPr lang="bg-BG" b="1" dirty="0">
                <a:solidFill>
                  <a:prstClr val="black"/>
                </a:solidFill>
                <a:latin typeface="Verdana"/>
              </a:rPr>
              <a:t>ЕХОКАРДИОГРАФИЯ: </a:t>
            </a:r>
            <a:r>
              <a:rPr lang="bg-BG" dirty="0">
                <a:solidFill>
                  <a:prstClr val="black"/>
                </a:solidFill>
                <a:latin typeface="Verdana"/>
              </a:rPr>
              <a:t>основен неинвазивен метод за потвърждаване на диагнозата и оценка тежестта на </a:t>
            </a:r>
            <a:r>
              <a:rPr lang="bg-BG" dirty="0" err="1">
                <a:solidFill>
                  <a:prstClr val="black"/>
                </a:solidFill>
                <a:latin typeface="Verdana"/>
              </a:rPr>
              <a:t>клапното</a:t>
            </a:r>
            <a:r>
              <a:rPr lang="bg-BG" dirty="0">
                <a:solidFill>
                  <a:prstClr val="black"/>
                </a:solidFill>
                <a:latin typeface="Verdana"/>
              </a:rPr>
              <a:t> засягане. </a:t>
            </a:r>
          </a:p>
          <a:p>
            <a:pPr marR="0" lvl="0" algn="l">
              <a:spcBef>
                <a:spcPts val="250"/>
              </a:spcBef>
              <a:buClr>
                <a:srgbClr val="F07F09"/>
              </a:buClr>
              <a:buSzPct val="80000"/>
              <a:defRPr/>
            </a:pPr>
            <a:r>
              <a:rPr lang="bg-BG" dirty="0">
                <a:solidFill>
                  <a:prstClr val="black"/>
                </a:solidFill>
                <a:latin typeface="Verdana"/>
              </a:rPr>
              <a:t>	Нарушава се </a:t>
            </a:r>
            <a:r>
              <a:rPr lang="bg-BG" dirty="0" err="1">
                <a:solidFill>
                  <a:prstClr val="black"/>
                </a:solidFill>
                <a:latin typeface="Verdana"/>
              </a:rPr>
              <a:t>дискордантността</a:t>
            </a:r>
            <a:r>
              <a:rPr lang="bg-BG" dirty="0">
                <a:solidFill>
                  <a:prstClr val="black"/>
                </a:solidFill>
                <a:latin typeface="Verdana"/>
              </a:rPr>
              <a:t> на движението на платната, става </a:t>
            </a:r>
            <a:r>
              <a:rPr lang="bg-BG" dirty="0" err="1">
                <a:solidFill>
                  <a:prstClr val="black"/>
                </a:solidFill>
                <a:latin typeface="Verdana"/>
              </a:rPr>
              <a:t>конкордантно</a:t>
            </a:r>
            <a:r>
              <a:rPr lang="bg-BG" dirty="0">
                <a:solidFill>
                  <a:prstClr val="black"/>
                </a:solidFill>
                <a:latin typeface="Verdana"/>
              </a:rPr>
              <a:t> ( като успоредни П). Увеличен размер на ЛП, при нормален или намален размер на ЛК. Чрез </a:t>
            </a:r>
            <a:r>
              <a:rPr lang="bg-BG" dirty="0" err="1">
                <a:solidFill>
                  <a:prstClr val="black"/>
                </a:solidFill>
                <a:latin typeface="Verdana"/>
              </a:rPr>
              <a:t>доплер</a:t>
            </a:r>
            <a:r>
              <a:rPr lang="bg-BG" dirty="0">
                <a:solidFill>
                  <a:prstClr val="black"/>
                </a:solidFill>
                <a:latin typeface="Verdana"/>
              </a:rPr>
              <a:t> се оценява стойността на </a:t>
            </a:r>
            <a:r>
              <a:rPr lang="bg-BG" dirty="0" err="1">
                <a:solidFill>
                  <a:prstClr val="black"/>
                </a:solidFill>
                <a:latin typeface="Verdana"/>
              </a:rPr>
              <a:t>трансмитралния</a:t>
            </a:r>
            <a:r>
              <a:rPr lang="bg-BG" dirty="0">
                <a:solidFill>
                  <a:prstClr val="black"/>
                </a:solidFill>
                <a:latin typeface="Verdana"/>
              </a:rPr>
              <a:t> градиент и се изчислява </a:t>
            </a:r>
            <a:r>
              <a:rPr lang="bg-BG" dirty="0" err="1">
                <a:solidFill>
                  <a:prstClr val="black"/>
                </a:solidFill>
                <a:latin typeface="Verdana"/>
              </a:rPr>
              <a:t>митралния</a:t>
            </a:r>
            <a:r>
              <a:rPr lang="bg-BG" dirty="0">
                <a:solidFill>
                  <a:prstClr val="black"/>
                </a:solidFill>
                <a:latin typeface="Verdana"/>
              </a:rPr>
              <a:t> </a:t>
            </a:r>
            <a:r>
              <a:rPr lang="bg-BG" dirty="0" err="1">
                <a:solidFill>
                  <a:prstClr val="black"/>
                </a:solidFill>
                <a:latin typeface="Verdana"/>
              </a:rPr>
              <a:t>клапен</a:t>
            </a:r>
            <a:r>
              <a:rPr lang="bg-BG" dirty="0">
                <a:solidFill>
                  <a:prstClr val="black"/>
                </a:solidFill>
                <a:latin typeface="Verdana"/>
              </a:rPr>
              <a:t> отвор.</a:t>
            </a:r>
          </a:p>
          <a:p>
            <a:pPr marR="0" lvl="0" algn="l">
              <a:spcBef>
                <a:spcPts val="250"/>
              </a:spcBef>
              <a:buClr>
                <a:srgbClr val="F07F09"/>
              </a:buClr>
              <a:buSzPct val="80000"/>
              <a:defRPr/>
            </a:pPr>
            <a:r>
              <a:rPr lang="bg-BG" dirty="0">
                <a:solidFill>
                  <a:prstClr val="black"/>
                </a:solidFill>
                <a:latin typeface="Verdana"/>
              </a:rPr>
              <a:t>	</a:t>
            </a:r>
            <a:r>
              <a:rPr lang="bg-BG" dirty="0" err="1">
                <a:solidFill>
                  <a:prstClr val="black"/>
                </a:solidFill>
                <a:latin typeface="Verdana"/>
              </a:rPr>
              <a:t>Трансезофагеалната</a:t>
            </a:r>
            <a:r>
              <a:rPr lang="bg-BG" dirty="0">
                <a:solidFill>
                  <a:prstClr val="black"/>
                </a:solidFill>
                <a:latin typeface="Verdana"/>
              </a:rPr>
              <a:t> </a:t>
            </a:r>
            <a:r>
              <a:rPr lang="bg-BG" dirty="0" err="1">
                <a:solidFill>
                  <a:prstClr val="black"/>
                </a:solidFill>
                <a:latin typeface="Verdana"/>
              </a:rPr>
              <a:t>ехокардиография</a:t>
            </a:r>
            <a:r>
              <a:rPr lang="bg-BG" dirty="0">
                <a:solidFill>
                  <a:prstClr val="black"/>
                </a:solidFill>
                <a:latin typeface="Verdana"/>
              </a:rPr>
              <a:t> дава много добри възможности за оценка на </a:t>
            </a:r>
            <a:r>
              <a:rPr lang="bg-BG" dirty="0" err="1">
                <a:solidFill>
                  <a:prstClr val="black"/>
                </a:solidFill>
                <a:latin typeface="Verdana"/>
              </a:rPr>
              <a:t>подклапния</a:t>
            </a:r>
            <a:r>
              <a:rPr lang="bg-BG" dirty="0">
                <a:solidFill>
                  <a:prstClr val="black"/>
                </a:solidFill>
                <a:latin typeface="Verdana"/>
              </a:rPr>
              <a:t> апарат, за установяване на тромби в ЛП, особено в ЛП – ухо.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71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096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5" descr="untitled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133600"/>
            <a:ext cx="3600450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6(3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371600"/>
            <a:ext cx="3816350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25945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172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 descr="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692150"/>
            <a:ext cx="7273925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17865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762000"/>
            <a:ext cx="7854696" cy="5715000"/>
          </a:xfrm>
        </p:spPr>
        <p:txBody>
          <a:bodyPr/>
          <a:lstStyle/>
          <a:p>
            <a:pPr algn="l"/>
            <a:r>
              <a:rPr lang="bg-BG" sz="2500" b="1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Линии на </a:t>
            </a:r>
            <a:r>
              <a:rPr lang="en-US" sz="2500" b="1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Kerley</a:t>
            </a:r>
            <a:r>
              <a:rPr lang="en-US" sz="2500" b="1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B: </a:t>
            </a:r>
            <a:r>
              <a:rPr lang="bg-BG" sz="2500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фини, плътни, хоризонтални линии, най-изразени в долните и средните белодробни полета в резултат на разпъване на </a:t>
            </a:r>
            <a:r>
              <a:rPr lang="bg-BG" sz="25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междулобарни</a:t>
            </a: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5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септи</a:t>
            </a: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и лимфни съдове с </a:t>
            </a:r>
            <a:r>
              <a:rPr lang="bg-BG" sz="25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интерстициален</a:t>
            </a: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5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едем</a:t>
            </a: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при средно налягане в ЛП≥ 20 </a:t>
            </a:r>
            <a:r>
              <a:rPr lang="en-US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mmHg.</a:t>
            </a:r>
            <a:br>
              <a:rPr lang="en-US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en-US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	</a:t>
            </a:r>
            <a:r>
              <a:rPr lang="bg-BG" sz="2500" b="1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Хемосидероза</a:t>
            </a:r>
            <a:r>
              <a:rPr lang="bg-BG" sz="2500" b="1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: </a:t>
            </a: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се получава при болни с множествени </a:t>
            </a:r>
            <a:r>
              <a:rPr lang="bg-BG" sz="25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хемоптизи</a:t>
            </a: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, като </a:t>
            </a:r>
            <a:r>
              <a:rPr lang="bg-BG" sz="25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макрофагите</a:t>
            </a: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погълнали </a:t>
            </a:r>
            <a:r>
              <a:rPr lang="bg-BG" sz="25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хемосидерина</a:t>
            </a: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, изпълват въздушните пространства и при сливането им се получават дребни </a:t>
            </a:r>
            <a:r>
              <a:rPr lang="bg-BG" sz="25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възелчета</a:t>
            </a: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предимно в долните дялове.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3149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5943600"/>
          </a:xfrm>
        </p:spPr>
        <p:txBody>
          <a:bodyPr/>
          <a:lstStyle/>
          <a:p>
            <a:pPr algn="l"/>
            <a:r>
              <a:rPr lang="bg-BG" b="1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СЪРДЕЧНА КАТЕТЕРИЗАЦИЯ: </a:t>
            </a:r>
            <a:br>
              <a:rPr lang="bg-BG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	Прави се при решение за оперативно лечение.</a:t>
            </a:r>
            <a:br>
              <a:rPr lang="bg-BG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	</a:t>
            </a:r>
            <a:r>
              <a:rPr lang="bg-BG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Манометрия</a:t>
            </a:r>
            <a:r>
              <a:rPr lang="bg-BG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– измерват се наляганията в десните отдели и в белодробната артерия и </a:t>
            </a:r>
            <a:r>
              <a:rPr lang="bg-BG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пулмокапилярното</a:t>
            </a:r>
            <a:r>
              <a:rPr lang="bg-BG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налягане, което е израз на налягането в лявото </a:t>
            </a:r>
            <a:r>
              <a:rPr lang="bg-BG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предсърдие</a:t>
            </a:r>
            <a:r>
              <a:rPr lang="bg-BG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.</a:t>
            </a:r>
            <a:br>
              <a:rPr lang="bg-BG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Норма за </a:t>
            </a:r>
            <a:r>
              <a:rPr lang="en-US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1.</a:t>
            </a:r>
            <a:r>
              <a:rPr lang="bg-BG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систолно</a:t>
            </a:r>
            <a:r>
              <a:rPr lang="bg-BG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налягане в БА и ДК 30 </a:t>
            </a:r>
            <a:r>
              <a:rPr lang="en-US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mmHg</a:t>
            </a:r>
            <a:br>
              <a:rPr lang="en-US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en-US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              2. </a:t>
            </a:r>
            <a:r>
              <a:rPr lang="bg-BG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диастолно</a:t>
            </a:r>
            <a:r>
              <a:rPr lang="bg-BG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налягане в БА 12 </a:t>
            </a:r>
            <a:r>
              <a:rPr lang="en-US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mmHg</a:t>
            </a:r>
            <a:br>
              <a:rPr lang="en-US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en-US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              3. </a:t>
            </a:r>
            <a:r>
              <a:rPr lang="bg-BG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средно налягане в </a:t>
            </a:r>
            <a:r>
              <a:rPr lang="bg-BG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рС</a:t>
            </a:r>
            <a:r>
              <a:rPr lang="bg-BG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en-US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12 mmHg</a:t>
            </a:r>
            <a:br>
              <a:rPr lang="en-US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en-US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              4. </a:t>
            </a:r>
            <a:r>
              <a:rPr lang="bg-BG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крайно </a:t>
            </a:r>
            <a:r>
              <a:rPr lang="bg-BG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диастолно</a:t>
            </a:r>
            <a:r>
              <a:rPr lang="bg-BG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налягане в ЛК 12 </a:t>
            </a:r>
            <a:r>
              <a:rPr lang="en-US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mmHg.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9568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33400" y="152400"/>
            <a:ext cx="7851648" cy="1828800"/>
          </a:xfrm>
        </p:spPr>
        <p:txBody>
          <a:bodyPr/>
          <a:lstStyle/>
          <a:p>
            <a:pPr lvl="0" algn="l" fontAlgn="base">
              <a:spcBef>
                <a:spcPts val="250"/>
              </a:spcBef>
              <a:spcAft>
                <a:spcPct val="0"/>
              </a:spcAft>
            </a:pPr>
            <a:r>
              <a:rPr lang="bg-BG" altLang="en-US" sz="36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  <a:t>ЛЕЧЕНИЕ:</a:t>
            </a:r>
            <a:br>
              <a:rPr lang="bg-BG" altLang="en-US" sz="36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1219200"/>
            <a:ext cx="7854696" cy="5638800"/>
          </a:xfrm>
        </p:spPr>
        <p:txBody>
          <a:bodyPr>
            <a:normAutofit/>
          </a:bodyPr>
          <a:lstStyle/>
          <a:p>
            <a:pPr algn="l"/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Ограничаване  на физическите усилия и солта</a:t>
            </a:r>
            <a:b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Диуретици</a:t>
            </a:r>
            <a:b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Дигоксин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при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предсърдно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мъждене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и ДК слабост</a:t>
            </a:r>
            <a:b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Опит за конверсия в синусов ритъм, ако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предсърдието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не е над 4,5 см и продължителността не е над 1 година</a:t>
            </a:r>
            <a:b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При хронично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предсърдно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мъждене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: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антикоагулация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с индиректни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антикоагуланти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, както и при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емболизъм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( най-малко една година)</a:t>
            </a:r>
            <a:b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МКО ≤1 см²: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балонна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валвулопластика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, ако клапата е без калций и без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регургитация</a:t>
            </a:r>
            <a:b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При случай с изразена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калциноза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и неголяма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регургитация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: оперативна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валвулопластика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.</a:t>
            </a:r>
            <a:b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При тежко променена клапа: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митрално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клапно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протезиране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9127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019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4" descr="7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04813"/>
            <a:ext cx="8280400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06501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851648" cy="1371600"/>
          </a:xfrm>
        </p:spPr>
        <p:txBody>
          <a:bodyPr>
            <a:normAutofit fontScale="90000"/>
          </a:bodyPr>
          <a:lstStyle/>
          <a:p>
            <a:pPr lvl="0" fontAlgn="base">
              <a:spcBef>
                <a:spcPts val="250"/>
              </a:spcBef>
              <a:spcAft>
                <a:spcPct val="0"/>
              </a:spcAft>
            </a:pPr>
            <a:r>
              <a:rPr lang="bg-BG" altLang="en-US" sz="3600" dirty="0" err="1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  <a:t>Митрална</a:t>
            </a:r>
            <a:r>
              <a:rPr lang="bg-BG" altLang="en-US" sz="36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  <a:t> </a:t>
            </a:r>
            <a:r>
              <a:rPr lang="bg-BG" altLang="en-US" sz="3600" dirty="0" err="1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  <a:t>регургитация</a:t>
            </a:r>
            <a:r>
              <a:rPr lang="bg-BG" altLang="en-US" sz="36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  <a:t> (МР)</a:t>
            </a:r>
            <a:br>
              <a:rPr lang="en-US" altLang="en-US" sz="36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2057400"/>
            <a:ext cx="7854696" cy="4495800"/>
          </a:xfrm>
        </p:spPr>
        <p:txBody>
          <a:bodyPr/>
          <a:lstStyle/>
          <a:p>
            <a:pPr algn="l"/>
            <a:r>
              <a:rPr lang="bg-BG" sz="2800" dirty="0"/>
              <a:t>Представлява връщане на кръв към лявото </a:t>
            </a:r>
            <a:r>
              <a:rPr lang="bg-BG" sz="2800" dirty="0" err="1"/>
              <a:t>предсърдие</a:t>
            </a:r>
            <a:r>
              <a:rPr lang="bg-BG" sz="2800" dirty="0"/>
              <a:t> по време на </a:t>
            </a:r>
            <a:r>
              <a:rPr lang="bg-BG" sz="2800" dirty="0" err="1"/>
              <a:t>систолавследствие</a:t>
            </a:r>
            <a:r>
              <a:rPr lang="bg-BG" sz="2800" dirty="0"/>
              <a:t> увреждане на клапата, което не довежда до внезапна и голяма </a:t>
            </a:r>
            <a:r>
              <a:rPr lang="bg-BG" sz="2800" dirty="0" err="1"/>
              <a:t>дисфункция</a:t>
            </a:r>
            <a:r>
              <a:rPr lang="bg-BG" sz="2800" dirty="0"/>
              <a:t> на </a:t>
            </a:r>
            <a:r>
              <a:rPr lang="bg-BG" sz="2800" dirty="0" err="1"/>
              <a:t>митралния</a:t>
            </a:r>
            <a:r>
              <a:rPr lang="bg-BG" sz="2800" dirty="0"/>
              <a:t> </a:t>
            </a:r>
            <a:r>
              <a:rPr lang="bg-BG" sz="2800" dirty="0" err="1"/>
              <a:t>клапен</a:t>
            </a:r>
            <a:r>
              <a:rPr lang="bg-BG" sz="2800" dirty="0"/>
              <a:t> апарат.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485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09600"/>
            <a:ext cx="7854696" cy="5867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5" descr="images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341438"/>
            <a:ext cx="2808287" cy="345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m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341438"/>
            <a:ext cx="2952750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63752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096000"/>
          </a:xfrm>
        </p:spPr>
        <p:txBody>
          <a:bodyPr/>
          <a:lstStyle/>
          <a:p>
            <a:pPr algn="l"/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Възпалителна – най-честа причина ревматизъм. По-рядко </a:t>
            </a:r>
            <a:r>
              <a:rPr lang="bg-BG" sz="25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дисеминиран</a:t>
            </a: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5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лупус</a:t>
            </a: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, </a:t>
            </a:r>
            <a:r>
              <a:rPr lang="bg-BG" sz="25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склеродермия</a:t>
            </a: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.</a:t>
            </a:r>
            <a:b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	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Дегенеративни процеси –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пролапс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на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митралната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клапа, синдром на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Марфан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,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калцификация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на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митралния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пръстен.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	Инфекциозни – инфекциозен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ендокардит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( при нормална, променена клапа или протеза).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	Структурни причини –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дисфункция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на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папиларен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мускул (най-често при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миокардна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исхемия),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дилатация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на пръстена, ХКМП,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паравалвуларен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процес.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	Вродени –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атриовентрикуларен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канал –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частиен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, пълен.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0879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03238" y="1381125"/>
            <a:ext cx="7851648" cy="3495675"/>
          </a:xfrm>
        </p:spPr>
        <p:txBody>
          <a:bodyPr>
            <a:normAutofit/>
          </a:bodyPr>
          <a:lstStyle/>
          <a:p>
            <a:pPr algn="l"/>
            <a:r>
              <a:rPr lang="bg-BG" sz="24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1. Увреждане на платната – инфекциозен </a:t>
            </a:r>
            <a:r>
              <a:rPr lang="bg-BG" sz="2400" b="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ендокардит</a:t>
            </a:r>
            <a:r>
              <a:rPr lang="bg-BG" sz="24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, травма</a:t>
            </a:r>
            <a:br>
              <a:rPr lang="bg-BG" sz="24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</a:br>
            <a:r>
              <a:rPr lang="bg-BG" sz="24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2. Увреждане на хордите – ИЕ, ревматизъм, травма</a:t>
            </a:r>
            <a:br>
              <a:rPr lang="bg-BG" sz="24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</a:br>
            <a:r>
              <a:rPr lang="bg-BG" sz="24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3. Увреждане на </a:t>
            </a:r>
            <a:r>
              <a:rPr lang="bg-BG" sz="2400" b="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папиларен</a:t>
            </a:r>
            <a:r>
              <a:rPr lang="bg-BG" sz="24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 мускул – остра ИБС</a:t>
            </a:r>
            <a:br>
              <a:rPr lang="bg-BG" sz="24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</a:br>
            <a:r>
              <a:rPr lang="bg-BG" sz="24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4. МР при </a:t>
            </a:r>
            <a:r>
              <a:rPr lang="bg-BG" sz="2400" b="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руптури</a:t>
            </a:r>
            <a:r>
              <a:rPr lang="bg-BG" sz="24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 – МИ, травма, абсцес</a:t>
            </a:r>
            <a:br>
              <a:rPr lang="bg-BG" sz="24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</a:br>
            <a:r>
              <a:rPr lang="bg-BG" sz="24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5. Протезни </a:t>
            </a:r>
            <a:r>
              <a:rPr lang="bg-BG" sz="2400" b="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дисфункции</a:t>
            </a:r>
            <a:r>
              <a:rPr lang="bg-BG" sz="24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 – при механична протеза остра </a:t>
            </a:r>
            <a:r>
              <a:rPr lang="bg-BG" sz="2400" b="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дисфункция</a:t>
            </a:r>
            <a:r>
              <a:rPr lang="bg-BG" sz="24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 поради </a:t>
            </a:r>
            <a:r>
              <a:rPr lang="bg-BG" sz="2400" b="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дехисценция</a:t>
            </a:r>
            <a:r>
              <a:rPr lang="bg-BG" sz="24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 или тромбоза</a:t>
            </a:r>
            <a:endParaRPr lang="en-US" dirty="0"/>
          </a:p>
        </p:txBody>
      </p:sp>
      <p:sp>
        <p:nvSpPr>
          <p:cNvPr id="4" name="Контейнер за съдържание 2"/>
          <p:cNvSpPr txBox="1">
            <a:spLocks/>
          </p:cNvSpPr>
          <p:nvPr/>
        </p:nvSpPr>
        <p:spPr bwMode="auto">
          <a:xfrm>
            <a:off x="503238" y="228600"/>
            <a:ext cx="81835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kumimoji="0" lang="bg-BG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Патологоанатомия</a:t>
            </a:r>
            <a:r>
              <a:rPr kumimoji="0" lang="bg-BG" alt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: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96122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33400" y="152400"/>
            <a:ext cx="7851648" cy="1447800"/>
          </a:xfrm>
        </p:spPr>
        <p:txBody>
          <a:bodyPr>
            <a:normAutofit/>
          </a:bodyPr>
          <a:lstStyle/>
          <a:p>
            <a:pPr lvl="0" algn="l" fontAlgn="base">
              <a:spcBef>
                <a:spcPts val="250"/>
              </a:spcBef>
              <a:spcAft>
                <a:spcPct val="0"/>
              </a:spcAft>
            </a:pPr>
            <a:r>
              <a:rPr lang="bg-BG" altLang="en-US" sz="36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  <a:t>Патофизиология:</a:t>
            </a:r>
            <a:br>
              <a:rPr lang="en-US" altLang="en-US" sz="36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1447800"/>
            <a:ext cx="7854696" cy="5029200"/>
          </a:xfrm>
        </p:spPr>
        <p:txBody>
          <a:bodyPr/>
          <a:lstStyle/>
          <a:p>
            <a:pPr algn="l"/>
            <a: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намалено съпротивление на камерно изпразване, по-ниско налягане в лявото </a:t>
            </a:r>
            <a:r>
              <a:rPr lang="bg-BG" sz="28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предсърдие</a:t>
            </a:r>
            <a: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.</a:t>
            </a:r>
            <a:b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	намален ефективен ударен обем и минутен обем</a:t>
            </a:r>
            <a:b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	</a:t>
            </a:r>
            <a:r>
              <a:rPr lang="bg-BG" sz="28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комплайънс</a:t>
            </a:r>
            <a: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на ЛП </a:t>
            </a:r>
            <a:b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– нормален или намален (остра МР)</a:t>
            </a:r>
            <a:b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повишен, </a:t>
            </a:r>
            <a:r>
              <a:rPr lang="bg-BG" sz="28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дилатирано</a:t>
            </a:r>
            <a: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ЛП (хронична МР)</a:t>
            </a:r>
            <a:b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56402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09600"/>
            <a:ext cx="7854696" cy="5791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4" descr="imagesCAKGNNU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765175"/>
            <a:ext cx="5761038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26185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 algn="l" fontAlgn="base">
              <a:spcBef>
                <a:spcPts val="250"/>
              </a:spcBef>
              <a:spcAft>
                <a:spcPct val="0"/>
              </a:spcAft>
            </a:pPr>
            <a:r>
              <a:rPr lang="bg-BG" altLang="en-US" sz="36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  <a:t>Клинични изяви:</a:t>
            </a:r>
            <a:br>
              <a:rPr lang="en-US" altLang="en-US" sz="36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2667000"/>
            <a:ext cx="7854696" cy="2819400"/>
          </a:xfrm>
        </p:spPr>
        <p:txBody>
          <a:bodyPr>
            <a:normAutofit/>
          </a:bodyPr>
          <a:lstStyle/>
          <a:p>
            <a:pPr algn="l"/>
            <a: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Развитие на симптомите две десетилетия след пристъпа на ревматизъм.</a:t>
            </a:r>
            <a:b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лесна умора, нисък сърдечен дебит</a:t>
            </a:r>
            <a:b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-задух, белодробен оток ( по-рядко от МС)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79623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27819" y="1600200"/>
            <a:ext cx="8534400" cy="4572000"/>
          </a:xfrm>
        </p:spPr>
        <p:txBody>
          <a:bodyPr/>
          <a:lstStyle/>
          <a:p>
            <a:pPr algn="l"/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1. ЕКГ – ЛКХ, </a:t>
            </a:r>
            <a:r>
              <a:rPr lang="bg-BG" sz="2200" b="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Р-митр</a:t>
            </a:r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.,ПМ, ДКХ-късно в 15%</a:t>
            </a:r>
            <a:b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</a:br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2. Рентгенография – удължена ЛК дъга, уголемено ЛП, избутване на хранопровода с широка дъга на профилната снимка. По-слабо изразен белодробен застой в сравнение с МС.</a:t>
            </a:r>
            <a:b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</a:br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3. </a:t>
            </a:r>
            <a:r>
              <a:rPr lang="bg-BG" sz="2200" b="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ЕхоК</a:t>
            </a:r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 – ЛП увеличено, ЛК нормална или увеличена. </a:t>
            </a:r>
            <a:r>
              <a:rPr lang="bg-BG" sz="2200" b="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Доплер</a:t>
            </a:r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: големина на </a:t>
            </a:r>
            <a:r>
              <a:rPr lang="bg-BG" sz="2200" b="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регургитационен</a:t>
            </a:r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 ток.</a:t>
            </a:r>
            <a:b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</a:br>
            <a:r>
              <a:rPr lang="bg-BG" sz="2200" b="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Трансезофагеална</a:t>
            </a:r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 ехография (ТЕЕ) – тромби в ухото на ЛП, структурни промени на </a:t>
            </a:r>
            <a:r>
              <a:rPr lang="bg-BG" sz="2200" b="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подклапния</a:t>
            </a:r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 апарат, абсцеси.</a:t>
            </a:r>
            <a:b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</a:br>
            <a:endParaRPr lang="en-US" dirty="0"/>
          </a:p>
        </p:txBody>
      </p:sp>
      <p:sp>
        <p:nvSpPr>
          <p:cNvPr id="4" name="Контейнер за съдържание 2"/>
          <p:cNvSpPr txBox="1">
            <a:spLocks/>
          </p:cNvSpPr>
          <p:nvPr/>
        </p:nvSpPr>
        <p:spPr bwMode="auto">
          <a:xfrm>
            <a:off x="503238" y="533400"/>
            <a:ext cx="8183562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kumimoji="0" lang="bg-BG" altLang="en-US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Инструментални изследвания:</a:t>
            </a: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45293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394448" cy="1295400"/>
          </a:xfrm>
        </p:spPr>
        <p:txBody>
          <a:bodyPr>
            <a:normAutofit fontScale="90000"/>
          </a:bodyPr>
          <a:lstStyle/>
          <a:p>
            <a:pPr lvl="0" algn="l" eaLnBrk="0" fontAlgn="base" hangingPunct="0">
              <a:spcBef>
                <a:spcPts val="250"/>
              </a:spcBef>
              <a:spcAft>
                <a:spcPct val="0"/>
              </a:spcAft>
            </a:pPr>
            <a:r>
              <a:rPr lang="bg-BG" altLang="en-US" sz="36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  <a:t>Лечение:</a:t>
            </a:r>
            <a:br>
              <a:rPr lang="en-US" altLang="en-US" sz="36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1219200"/>
            <a:ext cx="7854696" cy="4800600"/>
          </a:xfrm>
        </p:spPr>
        <p:txBody>
          <a:bodyPr/>
          <a:lstStyle/>
          <a:p>
            <a:pPr algn="l"/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понижение на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следнатоварването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с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вазодилататори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(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нитропрусид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en-US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Na 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при остра МР),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диуретици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,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глюкозиди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и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антикоагуланти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при ПМ.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предоперативно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сърдечна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катетеризация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с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манометрия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, ЛВГ, СКАГ.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операция: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валвулопластика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, пръстен на </a:t>
            </a:r>
            <a:r>
              <a:rPr lang="en-US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Carpentier</a:t>
            </a:r>
            <a:r>
              <a:rPr lang="en-US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–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митрално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клапно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протезиране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с механична или биологична протеза.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1143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7851648" cy="1524000"/>
          </a:xfrm>
        </p:spPr>
        <p:txBody>
          <a:bodyPr/>
          <a:lstStyle/>
          <a:p>
            <a:pPr lvl="0" algn="l" eaLnBrk="0" fontAlgn="base" hangingPunct="0">
              <a:spcBef>
                <a:spcPts val="250"/>
              </a:spcBef>
              <a:spcAft>
                <a:spcPct val="0"/>
              </a:spcAft>
            </a:pPr>
            <a:r>
              <a:rPr lang="bg-BG" altLang="en-US" sz="3600" dirty="0" err="1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  <a:t>Аортна</a:t>
            </a:r>
            <a:r>
              <a:rPr lang="bg-BG" altLang="en-US" sz="36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  <a:t> </a:t>
            </a:r>
            <a:r>
              <a:rPr lang="bg-BG" altLang="en-US" sz="3600" dirty="0" err="1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  <a:t>стеноза</a:t>
            </a:r>
            <a:r>
              <a:rPr lang="bg-BG" altLang="en-US" sz="36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  <a:t> (АС)</a:t>
            </a:r>
            <a:br>
              <a:rPr lang="en-US" altLang="en-US" sz="36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1600200"/>
            <a:ext cx="7854696" cy="5029200"/>
          </a:xfrm>
        </p:spPr>
        <p:txBody>
          <a:bodyPr/>
          <a:lstStyle/>
          <a:p>
            <a:pPr algn="l"/>
            <a:r>
              <a:rPr lang="bg-BG" sz="3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Механична пречка в изтласкването на кръвта от лявата камера към аортата поради стеснение на ефективния </a:t>
            </a:r>
            <a:r>
              <a:rPr lang="bg-BG" sz="3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клапен</a:t>
            </a:r>
            <a:r>
              <a:rPr lang="bg-BG" sz="3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отвор на </a:t>
            </a:r>
            <a:r>
              <a:rPr lang="bg-BG" sz="3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аортната</a:t>
            </a:r>
            <a:r>
              <a:rPr lang="bg-BG" sz="3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клапа.</a:t>
            </a:r>
            <a:br>
              <a:rPr lang="bg-BG" sz="3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3827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57200" y="457200"/>
            <a:ext cx="7851648" cy="1447800"/>
          </a:xfrm>
        </p:spPr>
        <p:txBody>
          <a:bodyPr/>
          <a:lstStyle/>
          <a:p>
            <a:pPr lvl="0" algn="l" eaLnBrk="0" fontAlgn="base" hangingPunct="0">
              <a:spcBef>
                <a:spcPts val="250"/>
              </a:spcBef>
              <a:spcAft>
                <a:spcPct val="0"/>
              </a:spcAft>
            </a:pPr>
            <a:r>
              <a:rPr lang="bg-BG" altLang="en-US" sz="36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  <a:t>Етиология:</a:t>
            </a:r>
            <a:br>
              <a:rPr lang="en-US" altLang="en-US" sz="36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1752600"/>
            <a:ext cx="7854696" cy="4724400"/>
          </a:xfrm>
        </p:spPr>
        <p:txBody>
          <a:bodyPr/>
          <a:lstStyle/>
          <a:p>
            <a:pPr algn="l"/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1.</a:t>
            </a:r>
            <a:r>
              <a:rPr lang="bg-BG" sz="2500" dirty="0">
                <a:solidFill>
                  <a:srgbClr val="FF8D3E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Дегенеративна</a:t>
            </a:r>
            <a:b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2. Вродена</a:t>
            </a:r>
            <a:b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3. Ревматична</a:t>
            </a:r>
            <a:b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	Вродена АС - най-често </a:t>
            </a:r>
            <a:r>
              <a:rPr lang="bg-BG" sz="25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бикуспидна</a:t>
            </a: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, може 1 или 4 платна. Преди 65 г. – 40% ревматична, след 65 г. – 95% дегенеративна</a:t>
            </a:r>
            <a:b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Норма на АКО 2-4 см²</a:t>
            </a:r>
            <a:b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Критична </a:t>
            </a:r>
            <a:r>
              <a:rPr lang="bg-BG" sz="25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стеноза</a:t>
            </a:r>
            <a: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– под 0,75 см²</a:t>
            </a:r>
            <a:br>
              <a:rPr lang="bg-BG" sz="25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6954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7851648" cy="1295400"/>
          </a:xfrm>
        </p:spPr>
        <p:txBody>
          <a:bodyPr>
            <a:normAutofit fontScale="90000"/>
          </a:bodyPr>
          <a:lstStyle/>
          <a:p>
            <a:pPr lvl="0" algn="l" eaLnBrk="0" fontAlgn="base" hangingPunct="0">
              <a:spcBef>
                <a:spcPts val="250"/>
              </a:spcBef>
              <a:spcAft>
                <a:spcPct val="0"/>
              </a:spcAft>
            </a:pPr>
            <a:r>
              <a:rPr lang="bg-BG" altLang="en-US" sz="32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  <a:t>Клинична картина:</a:t>
            </a:r>
            <a:br>
              <a:rPr lang="en-US" altLang="en-US" sz="32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1752600"/>
            <a:ext cx="7854696" cy="4191000"/>
          </a:xfrm>
        </p:spPr>
        <p:txBody>
          <a:bodyPr>
            <a:normAutofit/>
          </a:bodyPr>
          <a:lstStyle/>
          <a:p>
            <a:pPr algn="l"/>
            <a: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дълъг латентен период, след 6-та декада</a:t>
            </a:r>
            <a:b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- симптоми, предсказващи неблагоприятна прогноза:</a:t>
            </a:r>
            <a:b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b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1. Ангина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пекторис</a:t>
            </a:r>
            <a: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– ЕХ до 5 години от появата, 2/3 от пациентите с АС=&gt;50% с ИБС</a:t>
            </a:r>
            <a:b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повишена О2 консумация,  намалено О2 отдаване</a:t>
            </a:r>
            <a:b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b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2.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Синкоп</a:t>
            </a:r>
            <a: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– ЕХ до 3 год. след появата му</a:t>
            </a:r>
            <a:b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83940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304800"/>
            <a:ext cx="7854696" cy="6248400"/>
          </a:xfrm>
        </p:spPr>
        <p:txBody>
          <a:bodyPr/>
          <a:lstStyle/>
          <a:p>
            <a:pPr algn="l"/>
            <a:endParaRPr lang="en-US" sz="2400" dirty="0">
              <a:solidFill>
                <a:prstClr val="black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Verdana"/>
              <a:ea typeface="+mj-ea"/>
              <a:cs typeface="+mj-cs"/>
            </a:endParaRPr>
          </a:p>
          <a:p>
            <a:pPr algn="l"/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патофизиология: 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- намаляване на мозъчната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перфузия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при падане на артериалното налягане поради компенсаторна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вазодилатация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при фиксиран УО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камерно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мъждене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пристъп от високочестотно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предсърдно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мъждене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настъпване на пълен </a:t>
            </a:r>
            <a:r>
              <a:rPr lang="en-US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AV 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блок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3. Сърдечна недостатъчност – ЕХ до 2 години след появата, късен симптом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4. ИЕ – при по-млади, с по-малко калций по клапата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5. Мозъчен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емболизъм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– при АС с Са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34590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33400" y="152400"/>
            <a:ext cx="7851648" cy="1447800"/>
          </a:xfrm>
        </p:spPr>
        <p:txBody>
          <a:bodyPr>
            <a:normAutofit/>
          </a:bodyPr>
          <a:lstStyle/>
          <a:p>
            <a:pPr lvl="0" eaLnBrk="0" fontAlgn="base" hangingPunct="0">
              <a:spcBef>
                <a:spcPts val="250"/>
              </a:spcBef>
              <a:spcAft>
                <a:spcPct val="0"/>
              </a:spcAft>
            </a:pPr>
            <a:r>
              <a:rPr lang="bg-BG" altLang="en-US" sz="32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  <a:t>Инструментални изследвания:</a:t>
            </a:r>
            <a:br>
              <a:rPr lang="bg-BG" altLang="en-US" sz="32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1219200"/>
            <a:ext cx="7854696" cy="5181600"/>
          </a:xfrm>
        </p:spPr>
        <p:txBody>
          <a:bodyPr/>
          <a:lstStyle/>
          <a:p>
            <a:pPr algn="l"/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ЕКГ – ЛКХ – в 85%. Често само </a:t>
            </a:r>
            <a:r>
              <a:rPr lang="en-US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ST-T 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промени. Лява ел. ос не е задължителна. Корелация от сумата на </a:t>
            </a:r>
            <a:r>
              <a:rPr lang="en-US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QRS 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с масата на ЛК. </a:t>
            </a:r>
            <a:r>
              <a:rPr lang="en-US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AV 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блок при проникване на Са в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проводната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система – 5%.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КСГ – крива тип „ гребен на петел“, с удължено време на изтласкване.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Рентгенография – може да е напълно нормална, въпреки тежката АС. В късните стадии: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кардиомегалия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78087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019800"/>
          </a:xfrm>
        </p:spPr>
        <p:txBody>
          <a:bodyPr/>
          <a:lstStyle/>
          <a:p>
            <a:pPr algn="l"/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ЕхоКГ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– ограничено отваряне на АК с множество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еха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поради Са. Обикновено малки размери на камерата,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задебелени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стени.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Доплер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– градиент на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клапно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ниво.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Сърдечна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катетеризация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–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манометрия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, АКГ, ЛВГ, СКАГ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измерва се върхов и среден градиент на ниво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аортна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клапа, като при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левокамерна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слабост градиентът намалява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Градиент &lt;40 </a:t>
            </a:r>
            <a:r>
              <a:rPr lang="en-US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mmHg – 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лека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стеноза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              40-80 </a:t>
            </a:r>
            <a:r>
              <a:rPr lang="en-US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mmHg – 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умерено тежка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              80-100 </a:t>
            </a:r>
            <a:r>
              <a:rPr lang="en-US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mmHg – 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тежка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               &gt;100  или със СН – много тежка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41930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33400" y="152400"/>
            <a:ext cx="7851648" cy="1524000"/>
          </a:xfrm>
        </p:spPr>
        <p:txBody>
          <a:bodyPr/>
          <a:lstStyle/>
          <a:p>
            <a:pPr lvl="0" algn="l" eaLnBrk="0" fontAlgn="base" hangingPunct="0">
              <a:spcBef>
                <a:spcPts val="250"/>
              </a:spcBef>
              <a:spcAft>
                <a:spcPct val="0"/>
              </a:spcAft>
            </a:pPr>
            <a:r>
              <a:rPr lang="bg-BG" altLang="en-US" sz="32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  <a:t>Лечение:</a:t>
            </a:r>
            <a:br>
              <a:rPr lang="en-US" altLang="en-US" sz="3200" dirty="0">
                <a:solidFill>
                  <a:prstClr val="black"/>
                </a:solidFill>
                <a:effectLst/>
                <a:latin typeface="Verdana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7854696" cy="5181600"/>
          </a:xfrm>
        </p:spPr>
        <p:txBody>
          <a:bodyPr/>
          <a:lstStyle/>
          <a:p>
            <a:pPr algn="l"/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Профилактика на ИЕ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Периферни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вазодилататори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– НЕ, засилват градиента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Избягване на резки физически усилия –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синкоп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Внимателно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диуретици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при застой –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хиповолемия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=&gt; намален МО =&gt;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синкоп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Предсърдно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мъждене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– сърдечни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глюкозиди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/понякога влизане в ПМ рязко влошава състоянието/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83915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1295400"/>
            <a:ext cx="7854696" cy="5105400"/>
          </a:xfrm>
        </p:spPr>
        <p:txBody>
          <a:bodyPr>
            <a:noAutofit/>
          </a:bodyPr>
          <a:lstStyle/>
          <a:p>
            <a:pPr algn="l"/>
            <a: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- при симптоматични пациенти, при АКО≤ 0,75 см²</a:t>
            </a:r>
            <a:b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- болните могат да възстановят камерната си функция след АКП и при ФИ под 20%</a:t>
            </a:r>
            <a:b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</a:br>
            <a:b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	</a:t>
            </a:r>
            <a:r>
              <a:rPr lang="bg-BG" sz="2200" dirty="0" err="1">
                <a:solidFill>
                  <a:prstClr val="black"/>
                </a:solidFill>
                <a:latin typeface="Verdana"/>
                <a:ea typeface="+mj-ea"/>
                <a:cs typeface="+mj-cs"/>
              </a:rPr>
              <a:t>Балонна</a:t>
            </a:r>
            <a: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 </a:t>
            </a:r>
            <a:r>
              <a:rPr lang="bg-BG" sz="2200" dirty="0" err="1">
                <a:solidFill>
                  <a:prstClr val="black"/>
                </a:solidFill>
                <a:latin typeface="Verdana"/>
                <a:ea typeface="+mj-ea"/>
                <a:cs typeface="+mj-cs"/>
              </a:rPr>
              <a:t>валвулопластика</a:t>
            </a:r>
            <a: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:</a:t>
            </a:r>
            <a:b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- </a:t>
            </a:r>
            <a:r>
              <a:rPr lang="bg-BG" sz="2200" dirty="0" err="1">
                <a:solidFill>
                  <a:prstClr val="black"/>
                </a:solidFill>
                <a:latin typeface="Verdana"/>
                <a:ea typeface="+mj-ea"/>
                <a:cs typeface="+mj-cs"/>
              </a:rPr>
              <a:t>палиативно</a:t>
            </a:r>
            <a: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 за удължаване живота при възрастни пациенти</a:t>
            </a:r>
            <a:b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- рекомпенсация на ЛК с </a:t>
            </a:r>
            <a:r>
              <a:rPr lang="bg-BG" sz="2200" dirty="0" err="1">
                <a:solidFill>
                  <a:prstClr val="black"/>
                </a:solidFill>
                <a:latin typeface="Verdana"/>
                <a:ea typeface="+mj-ea"/>
                <a:cs typeface="+mj-cs"/>
              </a:rPr>
              <a:t>последващо</a:t>
            </a:r>
            <a: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 </a:t>
            </a:r>
            <a:r>
              <a:rPr lang="bg-BG" sz="2200" dirty="0" err="1">
                <a:solidFill>
                  <a:prstClr val="black"/>
                </a:solidFill>
                <a:latin typeface="Verdana"/>
                <a:ea typeface="+mj-ea"/>
                <a:cs typeface="+mj-cs"/>
              </a:rPr>
              <a:t>протезиране</a:t>
            </a:r>
            <a: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 на АК</a:t>
            </a:r>
            <a:b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- висок риск от емболии при изразена </a:t>
            </a:r>
            <a:r>
              <a:rPr lang="bg-BG" sz="2200" dirty="0" err="1">
                <a:solidFill>
                  <a:prstClr val="black"/>
                </a:solidFill>
                <a:latin typeface="Verdana"/>
                <a:ea typeface="+mj-ea"/>
                <a:cs typeface="+mj-cs"/>
              </a:rPr>
              <a:t>калциноза</a:t>
            </a:r>
            <a:b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- предимство при млади болни с </a:t>
            </a:r>
            <a:r>
              <a:rPr lang="bg-BG" sz="2200" dirty="0" err="1">
                <a:solidFill>
                  <a:prstClr val="black"/>
                </a:solidFill>
                <a:latin typeface="Verdana"/>
                <a:ea typeface="+mj-ea"/>
                <a:cs typeface="+mj-cs"/>
              </a:rPr>
              <a:t>бикуспидна</a:t>
            </a:r>
            <a: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 </a:t>
            </a:r>
            <a:r>
              <a:rPr lang="bg-BG" sz="2200" dirty="0" err="1">
                <a:solidFill>
                  <a:prstClr val="black"/>
                </a:solidFill>
                <a:latin typeface="Verdana"/>
                <a:ea typeface="+mj-ea"/>
                <a:cs typeface="+mj-cs"/>
              </a:rPr>
              <a:t>аортна</a:t>
            </a:r>
            <a: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 клапа и градиент на </a:t>
            </a:r>
            <a:r>
              <a:rPr lang="bg-BG" sz="2200" dirty="0" err="1">
                <a:solidFill>
                  <a:prstClr val="black"/>
                </a:solidFill>
                <a:latin typeface="Verdana"/>
                <a:ea typeface="+mj-ea"/>
                <a:cs typeface="+mj-cs"/>
              </a:rPr>
              <a:t>клапно</a:t>
            </a:r>
            <a: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 ниво &gt;70-80 </a:t>
            </a:r>
            <a:r>
              <a:rPr lang="en-US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mmHg, </a:t>
            </a:r>
            <a: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преди отлагане на калций</a:t>
            </a:r>
            <a:b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- опасност от значима </a:t>
            </a:r>
            <a:r>
              <a:rPr lang="bg-BG" sz="2200" dirty="0" err="1">
                <a:solidFill>
                  <a:prstClr val="black"/>
                </a:solidFill>
                <a:latin typeface="Verdana"/>
                <a:ea typeface="+mj-ea"/>
                <a:cs typeface="+mj-cs"/>
              </a:rPr>
              <a:t>аортна</a:t>
            </a:r>
            <a: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 </a:t>
            </a:r>
            <a:r>
              <a:rPr lang="bg-BG" sz="2200" dirty="0" err="1">
                <a:solidFill>
                  <a:prstClr val="black"/>
                </a:solidFill>
                <a:latin typeface="Verdana"/>
                <a:ea typeface="+mj-ea"/>
                <a:cs typeface="+mj-cs"/>
              </a:rPr>
              <a:t>регургитация</a:t>
            </a:r>
            <a: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 =&gt; спешно </a:t>
            </a:r>
            <a:r>
              <a:rPr lang="bg-BG" sz="2200" dirty="0" err="1">
                <a:solidFill>
                  <a:prstClr val="black"/>
                </a:solidFill>
                <a:latin typeface="Verdana"/>
                <a:ea typeface="+mj-ea"/>
                <a:cs typeface="+mj-cs"/>
              </a:rPr>
              <a:t>протезиране</a:t>
            </a:r>
            <a: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  <a:t> на клапата</a:t>
            </a:r>
            <a:b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</a:br>
            <a:br>
              <a:rPr lang="bg-BG" sz="2200" dirty="0">
                <a:solidFill>
                  <a:prstClr val="black"/>
                </a:solidFill>
                <a:latin typeface="Verdana"/>
                <a:ea typeface="+mj-ea"/>
                <a:cs typeface="+mj-cs"/>
              </a:rPr>
            </a:br>
            <a:endParaRPr lang="en-US" sz="2200" dirty="0"/>
          </a:p>
        </p:txBody>
      </p:sp>
      <p:sp>
        <p:nvSpPr>
          <p:cNvPr id="4" name="Контейнер за съдържание 2"/>
          <p:cNvSpPr txBox="1">
            <a:spLocks/>
          </p:cNvSpPr>
          <p:nvPr/>
        </p:nvSpPr>
        <p:spPr bwMode="auto">
          <a:xfrm>
            <a:off x="539552" y="548680"/>
            <a:ext cx="8183562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kumimoji="0" lang="bg-BG" altLang="en-US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Оперативно лечение:</a:t>
            </a:r>
            <a:endParaRPr kumimoji="0" lang="en-US" altLang="en-US" sz="32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712769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1828800"/>
            <a:ext cx="7854696" cy="4572000"/>
          </a:xfrm>
        </p:spPr>
        <p:txBody>
          <a:bodyPr/>
          <a:lstStyle/>
          <a:p>
            <a:pPr algn="l"/>
            <a:r>
              <a:rPr lang="bg-BG" sz="28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Аортната</a:t>
            </a:r>
            <a: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недостатъчност представлява връщане на кръв в </a:t>
            </a:r>
            <a:r>
              <a:rPr lang="bg-BG" sz="28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диастола</a:t>
            </a:r>
            <a: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от аортата към лявата камера поради непълно затваряне на </a:t>
            </a:r>
            <a:r>
              <a:rPr lang="bg-BG" sz="28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аортния</a:t>
            </a:r>
            <a: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8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клапен</a:t>
            </a:r>
            <a: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отвор</a:t>
            </a:r>
            <a:br>
              <a:rPr lang="bg-BG" sz="28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endParaRPr lang="en-US" dirty="0"/>
          </a:p>
        </p:txBody>
      </p:sp>
      <p:sp>
        <p:nvSpPr>
          <p:cNvPr id="4" name="Контейнер за съдържание 2"/>
          <p:cNvSpPr txBox="1">
            <a:spLocks/>
          </p:cNvSpPr>
          <p:nvPr/>
        </p:nvSpPr>
        <p:spPr bwMode="auto">
          <a:xfrm>
            <a:off x="517004" y="457200"/>
            <a:ext cx="8183563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kumimoji="0" lang="bg-BG" altLang="en-US" sz="3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</a:t>
            </a:r>
            <a:r>
              <a:rPr kumimoji="0" lang="bg-BG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Аортна</a:t>
            </a:r>
            <a:r>
              <a:rPr kumimoji="0" lang="bg-BG" altLang="en-US" sz="3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недостатъчност </a:t>
            </a: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302616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5943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4" descr="z1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0" y="1435100"/>
            <a:ext cx="5068888" cy="398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7685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6019800"/>
          </a:xfrm>
        </p:spPr>
        <p:txBody>
          <a:bodyPr/>
          <a:lstStyle/>
          <a:p>
            <a:pPr algn="l"/>
            <a:r>
              <a:rPr lang="bg-BG" sz="2900" b="1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Етиология:</a:t>
            </a:r>
            <a:br>
              <a:rPr lang="bg-BG" sz="2900" b="1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br>
              <a:rPr lang="bg-BG" sz="2900" b="1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1. Промени в клапата</a:t>
            </a:r>
            <a:b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ревматизъм – нарушена апозиция</a:t>
            </a:r>
            <a:b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ИЕ – разрушава платната или перфорация</a:t>
            </a:r>
            <a:b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травма – разкъсване на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комисури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и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пролапс</a:t>
            </a:r>
            <a:b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пролапс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при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бикуспидия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–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марфан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, </a:t>
            </a:r>
            <a:r>
              <a:rPr lang="en-US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Ehler-Danlos</a:t>
            </a:r>
            <a:br>
              <a:rPr lang="en-US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en-US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вродена АР –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фенестрация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на платната</a:t>
            </a:r>
            <a:b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в съчетание с други болести- АХ, СЕЛ, РА, АС</a:t>
            </a:r>
            <a:b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2. Болести на аортата</a:t>
            </a:r>
            <a:b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анулоаортоектазия</a:t>
            </a:r>
            <a:b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кистична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медионекроза</a:t>
            </a:r>
            <a:b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сифилистичен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аортит</a:t>
            </a:r>
            <a:b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- АС, </a:t>
            </a:r>
            <a:r>
              <a:rPr lang="en-US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Behcet</a:t>
            </a:r>
            <a:r>
              <a:rPr lang="en-US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,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псориатичен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артрит, синдром на </a:t>
            </a:r>
            <a:r>
              <a:rPr lang="en-US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Reiter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24919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1322672"/>
            <a:ext cx="7854696" cy="5154328"/>
          </a:xfrm>
        </p:spPr>
        <p:txBody>
          <a:bodyPr/>
          <a:lstStyle/>
          <a:p>
            <a:pPr algn="l"/>
            <a: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- изтласкване на голям обем кръв срещу система на високо налягане и връщане на кръв в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диастола</a:t>
            </a:r>
            <a: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към ЛК=&gt; повишен КДО</a:t>
            </a:r>
            <a:b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- повишен ЛК стрес –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репликация</a:t>
            </a:r>
            <a: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на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саркомерите</a:t>
            </a:r>
            <a: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=&gt; удължаване на мускулните фибри</a:t>
            </a:r>
            <a:b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	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Левокамерната</a:t>
            </a:r>
            <a: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 маса при АР по-голяма от тази при АС.</a:t>
            </a:r>
            <a:b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	Болните с тежка АР имат най-голямо сърце</a:t>
            </a:r>
            <a:b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/>
                <a:ea typeface="+mj-ea"/>
                <a:cs typeface="+mj-cs"/>
              </a:rPr>
              <a:t>	Много голям МО – до 25 л/мин. като МО при високо тренирани спортисти</a:t>
            </a:r>
            <a:endParaRPr lang="en-US" dirty="0"/>
          </a:p>
        </p:txBody>
      </p:sp>
      <p:sp>
        <p:nvSpPr>
          <p:cNvPr id="4" name="Контейнер за съдържание 2"/>
          <p:cNvSpPr txBox="1">
            <a:spLocks/>
          </p:cNvSpPr>
          <p:nvPr/>
        </p:nvSpPr>
        <p:spPr bwMode="auto">
          <a:xfrm>
            <a:off x="500963" y="386047"/>
            <a:ext cx="81835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kumimoji="0" lang="bg-BG" altLang="en-US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Патофизиология:</a:t>
            </a: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954666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096000"/>
          </a:xfrm>
        </p:spPr>
        <p:txBody>
          <a:bodyPr/>
          <a:lstStyle/>
          <a:p>
            <a:pPr algn="l"/>
            <a:endParaRPr lang="en-US" sz="2900" b="1" dirty="0">
              <a:solidFill>
                <a:prstClr val="black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Verdana"/>
              <a:ea typeface="+mj-ea"/>
              <a:cs typeface="+mj-cs"/>
            </a:endParaRPr>
          </a:p>
          <a:p>
            <a:pPr algn="l"/>
            <a:r>
              <a:rPr lang="bg-BG" sz="2900" b="1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Клинична картина:</a:t>
            </a:r>
            <a:br>
              <a:rPr lang="bg-BG" sz="2900" b="1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br>
              <a:rPr lang="bg-BG" sz="2900" b="1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Хронична АР – дълго време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асимптоматични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, когато се появят симптоми – задух при усилие, нощен задух;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синкоп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–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радко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; ангина – нощна, с изпотяване;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абдоминална</a:t>
            </a: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болка – от понижената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перфузия</a:t>
            </a:r>
            <a:b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b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Остра АР – бързо развиват колапс, слабост, тежък задух, </a:t>
            </a:r>
            <a:r>
              <a:rPr lang="bg-BG" sz="22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хипотония</a:t>
            </a:r>
            <a:b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br>
              <a:rPr lang="bg-BG" sz="22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63981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1219200"/>
            <a:ext cx="7854696" cy="5181600"/>
          </a:xfrm>
        </p:spPr>
        <p:txBody>
          <a:bodyPr/>
          <a:lstStyle/>
          <a:p>
            <a:pPr algn="l"/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ЕКГ – ЛКХ с дълбок, тесен </a:t>
            </a:r>
            <a:r>
              <a:rPr lang="en-US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Q 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зъбец в </a:t>
            </a:r>
            <a:r>
              <a:rPr lang="en-US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I, </a:t>
            </a:r>
            <a:r>
              <a:rPr lang="en-US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aVL</a:t>
            </a:r>
            <a:r>
              <a:rPr lang="en-US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, V3-V6, 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висока Т в ранните стадии, лява ел. ос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КСГ – стръмно, високо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систолно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 рамо с бързо спадане, без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инцизура</a:t>
            </a: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b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</a:b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Рентгенография – удължена дъга на ЛК, голяма </a:t>
            </a:r>
            <a:r>
              <a:rPr lang="bg-BG" sz="240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кардиомегалия</a:t>
            </a:r>
            <a:r>
              <a:rPr lang="bg-BG" sz="240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  <a:ea typeface="+mj-ea"/>
                <a:cs typeface="+mj-cs"/>
              </a:rPr>
              <a:t>. При хронична АР: венозен застой в късните стадии. При остра АР: леко увеличено сърце или с нормална големина, рано белези на белодробен застой</a:t>
            </a:r>
            <a:endParaRPr lang="en-US" dirty="0"/>
          </a:p>
        </p:txBody>
      </p:sp>
      <p:sp>
        <p:nvSpPr>
          <p:cNvPr id="4" name="Контейнер за съдържание 2"/>
          <p:cNvSpPr txBox="1">
            <a:spLocks/>
          </p:cNvSpPr>
          <p:nvPr/>
        </p:nvSpPr>
        <p:spPr bwMode="auto">
          <a:xfrm>
            <a:off x="515748" y="304800"/>
            <a:ext cx="81835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kumimoji="0" lang="bg-BG" altLang="en-US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Инструментални изследвания:</a:t>
            </a: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37285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09600"/>
            <a:ext cx="7854696" cy="5943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4" descr="z1_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5" y="628650"/>
            <a:ext cx="5094288" cy="518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14667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33400" y="1752600"/>
            <a:ext cx="7851648" cy="4800600"/>
          </a:xfrm>
        </p:spPr>
        <p:txBody>
          <a:bodyPr/>
          <a:lstStyle/>
          <a:p>
            <a:pPr algn="l"/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Остра АР</a:t>
            </a:r>
            <a:b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</a:br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 – АКП</a:t>
            </a:r>
            <a:br>
              <a:rPr lang="en-US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</a:br>
            <a:b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</a:br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Хронична АР</a:t>
            </a:r>
            <a:b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</a:br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 – оперативно лечение при начална ЛК </a:t>
            </a:r>
            <a:r>
              <a:rPr lang="bg-BG" sz="2200" b="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дисфункция</a:t>
            </a:r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 в покой и/или симптоматични болни</a:t>
            </a:r>
            <a:b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</a:br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 - артериални </a:t>
            </a:r>
            <a:r>
              <a:rPr lang="bg-BG" sz="2200" b="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вазодилататори</a:t>
            </a:r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 =&gt; намаление на </a:t>
            </a:r>
            <a:r>
              <a:rPr lang="bg-BG" sz="2200" b="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следнатоварването</a:t>
            </a:r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 =&gt; намаление на РФ</a:t>
            </a:r>
            <a:b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</a:br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 - СЧ трябва да е 80-100 </a:t>
            </a:r>
            <a:r>
              <a:rPr lang="bg-BG" sz="2200" b="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уд</a:t>
            </a:r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/мин: по-малка РФ</a:t>
            </a:r>
            <a:b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</a:br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 - </a:t>
            </a:r>
            <a:r>
              <a:rPr lang="bg-BG" sz="2200" b="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диуретици</a:t>
            </a:r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 при застой</a:t>
            </a:r>
            <a:b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</a:br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 - сърдечни </a:t>
            </a:r>
            <a:r>
              <a:rPr lang="bg-BG" sz="2200" b="0" dirty="0" err="1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глюкозиди</a:t>
            </a:r>
            <a:r>
              <a:rPr lang="bg-BG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  <a:t> при ПМ</a:t>
            </a:r>
            <a:br>
              <a:rPr lang="en-US" sz="2200" b="0" dirty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Verdana"/>
              </a:rPr>
            </a:br>
            <a:endParaRPr lang="en-US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2971800" y="990600"/>
            <a:ext cx="23839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</a:pPr>
            <a:r>
              <a:rPr lang="bg-BG" altLang="en-US" sz="3200" b="1" dirty="0">
                <a:solidFill>
                  <a:prstClr val="black"/>
                </a:solidFill>
                <a:latin typeface="Verdana"/>
              </a:rPr>
              <a:t>Лечение:</a:t>
            </a:r>
            <a:endParaRPr lang="en-US" altLang="en-US" sz="3200" b="1" dirty="0">
              <a:solidFill>
                <a:prstClr val="black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89106747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marL="457200" marR="0" lvl="1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tabLst/>
              <a:defRPr/>
            </a:pPr>
            <a:r>
              <a:rPr lang="bg-BG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Диагноза и лечение на острата сърдечна недостатъчност</a:t>
            </a:r>
            <a:br>
              <a:rPr lang="bg-BG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</a:br>
            <a:r>
              <a:rPr lang="bg-BG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Кардиогенен</a:t>
            </a:r>
            <a:r>
              <a:rPr lang="bg-BG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шок</a:t>
            </a:r>
            <a:b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</a:br>
            <a:r>
              <a:rPr lang="bg-BG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Белодробен оток</a:t>
            </a:r>
            <a:br>
              <a:rPr lang="bg-BG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35691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305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0000"/>
              <a:buFont typeface="Wingdings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609600" marR="0" lvl="0" indent="-609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bg-BG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СН е </a:t>
            </a:r>
            <a:r>
              <a:rPr kumimoji="0" lang="bg-BG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клиничен синдром</a:t>
            </a:r>
            <a:r>
              <a:rPr kumimoji="0" lang="bg-BG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, при който пациентите имат </a:t>
            </a:r>
            <a:endParaRPr kumimoji="0" lang="bg-BG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 pitchFamily="34" charset="0"/>
              <a:ea typeface="+mn-ea"/>
              <a:cs typeface="+mn-cs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90000"/>
              <a:buFont typeface="Wingdings" pitchFamily="2" charset="2"/>
              <a:buNone/>
              <a:tabLst/>
              <a:defRPr/>
            </a:pPr>
            <a:endParaRPr kumimoji="0" lang="bg-BG" sz="2400" b="1" i="0" u="sng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 pitchFamily="34" charset="0"/>
              <a:ea typeface="+mn-ea"/>
              <a:cs typeface="+mn-cs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Tx/>
              <a:buFont typeface="Wingdings" pitchFamily="2" charset="2"/>
              <a:buBlip>
                <a:blip r:embed="rId2"/>
              </a:buBlip>
              <a:tabLst/>
              <a:defRPr/>
            </a:pPr>
            <a:r>
              <a:rPr kumimoji="0" lang="bg-BG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Симптоматика, типична за СН (задух при покой или натоварване, </a:t>
            </a:r>
            <a:r>
              <a:rPr kumimoji="0" lang="bg-BG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уморяемост</a:t>
            </a:r>
            <a:r>
              <a:rPr kumimoji="0" lang="bg-BG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, отоци по долните крайници)</a:t>
            </a:r>
          </a:p>
          <a:p>
            <a:pPr marL="609600" marR="0" lvl="0" indent="-6096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bg-BG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И </a:t>
            </a:r>
          </a:p>
          <a:p>
            <a:pPr marL="609600" marR="0" lvl="0" indent="-609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kumimoji="0" lang="bg-BG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Обективни данни, типични за СН (</a:t>
            </a:r>
            <a:r>
              <a:rPr kumimoji="0" lang="bg-BG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тахикардия</a:t>
            </a:r>
            <a:r>
              <a:rPr kumimoji="0" lang="bg-BG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bg-BG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тахипнея</a:t>
            </a:r>
            <a:r>
              <a:rPr kumimoji="0" lang="bg-BG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, белодробни хрипове, </a:t>
            </a:r>
            <a:r>
              <a:rPr kumimoji="0" lang="bg-BG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плеврален</a:t>
            </a:r>
            <a:r>
              <a:rPr kumimoji="0" lang="bg-BG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bg-BG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излив</a:t>
            </a:r>
            <a:r>
              <a:rPr kumimoji="0" lang="bg-BG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, повишено венозно налягане, периферни отоци, </a:t>
            </a:r>
            <a:r>
              <a:rPr kumimoji="0" lang="bg-BG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хепатомегалия</a:t>
            </a:r>
            <a:r>
              <a:rPr kumimoji="0" lang="bg-BG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  <a:p>
            <a:pPr marL="609600" marR="0" lvl="0" indent="-6096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bg-BG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И</a:t>
            </a:r>
          </a:p>
          <a:p>
            <a:pPr marL="609600" marR="0" lvl="0" indent="-609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kumimoji="0" lang="bg-BG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Доказателства за структурни или функционални промени на сърцето в покой (</a:t>
            </a:r>
            <a:r>
              <a:rPr kumimoji="0" lang="bg-BG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кардиомегалия</a:t>
            </a:r>
            <a:r>
              <a:rPr kumimoji="0" lang="bg-BG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, Т3, сърдечни шумове, промени в ЕКГ, повишена концентрация на </a:t>
            </a:r>
            <a:r>
              <a:rPr kumimoji="0" lang="bg-BG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натриуретичен</a:t>
            </a:r>
            <a:r>
              <a:rPr kumimoji="0" lang="bg-BG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bg-BG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пептид</a:t>
            </a:r>
            <a:r>
              <a:rPr kumimoji="0" lang="bg-BG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).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Blip>
                <a:blip r:embed="rId2"/>
              </a:buBlip>
              <a:tabLst/>
              <a:defRPr/>
            </a:pPr>
            <a:endParaRPr kumimoji="0" lang="bg-BG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90000"/>
              <a:buFontTx/>
              <a:buNone/>
              <a:tabLst/>
              <a:defRPr/>
            </a:pPr>
            <a:r>
              <a:rPr kumimoji="0" lang="bg-BG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Само клиничният отговор на лечението, насочено единствено към СН, не е достатъчен, но е полезен, когато диагнозата остава неясна след съответните диагностични изследвания.</a:t>
            </a:r>
            <a:endParaRPr kumimoji="0" lang="bg-BG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90000"/>
              <a:buFontTx/>
              <a:buAutoNum type="arabicPeriod"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3799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914400"/>
            <a:ext cx="7854696" cy="5638800"/>
          </a:xfrm>
        </p:spPr>
        <p:txBody>
          <a:bodyPr/>
          <a:lstStyle/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ОСН се определя като бързо развиващи се симптоми в резултат на нарушена сърдечна функция (на фона на съществуващо или липсващо преди това сърдечно заболяване). 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9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Нарушената сърдечна дейност се свързва със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систолна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или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диастолна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дисфункция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нарушения в сърдечния ритъм, промени в пред- или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следнатоварването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Често е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животозастрашаваща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изисква спешно лечение.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ОСН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може да се изяви </a:t>
            </a:r>
            <a:r>
              <a:rPr lang="en-US" sz="1800" b="1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de novo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(внезапно появила се ОСН при пациенти без предишни сърдечни заболявания) или като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остра </a:t>
            </a:r>
            <a:r>
              <a:rPr lang="bg-BG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декомпенсация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налична ХСН. 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Клиничен синдром при ОСН 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=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намален сърдечен дебит,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тъканна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хипоперфузия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повишено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PC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         застой в тъканите.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37186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914400"/>
            <a:ext cx="7854696" cy="5715000"/>
          </a:xfrm>
        </p:spPr>
        <p:txBody>
          <a:bodyPr/>
          <a:lstStyle/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Застаряването на населението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подобрената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преживяемост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след ОМИ водят до бързо увеличаване броя на пациентите с ХСН и успоредно с това до нарастване на честотата на хоспитализациите им поради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декомпенсация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defRPr/>
            </a:pP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60-70%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от пациентите, особено сред застаряващото население, причина за ОСН е ИБС.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defRPr/>
            </a:pP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Водещите причини сред младите са ДКМП, аритмиите, вродените или придобитите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клапни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заболявания, миокардитите.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90756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914400"/>
            <a:ext cx="7854696" cy="5562600"/>
          </a:xfrm>
        </p:spPr>
        <p:txBody>
          <a:bodyPr/>
          <a:lstStyle/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За лечението на СН се отделят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1-2%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от разходите за здравеопазване в Европейските страни, 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≈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75%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от тях са свързани с болничното обслужване.</a:t>
            </a:r>
            <a:endParaRPr lang="en-US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bg-BG" sz="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За напредналата СН и свързаната с нея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остра </a:t>
            </a:r>
            <a:r>
              <a:rPr lang="bg-BG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декомпенсация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се отделят най-много средства в кардиологията. </a:t>
            </a:r>
            <a:endParaRPr lang="en-US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bg-BG" sz="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Пациентите с ОСН са с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лоша прогноза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  <a:endParaRPr lang="en-US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bg-BG" sz="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Смъртността при ОМИ и тежка СН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≈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30%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годишно.</a:t>
            </a:r>
            <a:endParaRPr lang="en-US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bg-BG" sz="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остър белодробен оток болничната смъртност е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12%,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а годишната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40%.</a:t>
            </a:r>
            <a:endParaRPr lang="en-US" sz="1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bg-BG" sz="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Около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45%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от хоспитализирани по повод на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ОСН 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пациенти ще бъдат </a:t>
            </a:r>
            <a:r>
              <a:rPr lang="bg-BG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рехоспитализирани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поне веднъж (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15%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два пъти) в рамките на една година.</a:t>
            </a:r>
            <a:endParaRPr lang="en-US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bg-BG" sz="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Рискът от смърт или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рехоспитализация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в рамките на 60 дни след хоспитализацията е между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30 и 60%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в зависимост от изследваната популация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  <a:endParaRPr lang="bg-BG" sz="1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30535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33400" y="152400"/>
            <a:ext cx="7851648" cy="1447800"/>
          </a:xfrm>
        </p:spPr>
        <p:txBody>
          <a:bodyPr/>
          <a:lstStyle/>
          <a:p>
            <a:r>
              <a:rPr lang="bg-BG" sz="2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Причини и предразполагащи фактори за ОСН </a:t>
            </a:r>
            <a:endParaRPr lang="en-US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1676400"/>
            <a:ext cx="7854696" cy="4876800"/>
          </a:xfrm>
        </p:spPr>
        <p:txBody>
          <a:bodyPr/>
          <a:lstStyle/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defRPr/>
            </a:pPr>
            <a:r>
              <a:rPr lang="bg-BG" sz="2400" b="1" kern="0" dirty="0" err="1">
                <a:solidFill>
                  <a:srgbClr val="FFFF00"/>
                </a:solidFill>
                <a:latin typeface="Arial"/>
              </a:rPr>
              <a:t>Исхемична</a:t>
            </a:r>
            <a:r>
              <a:rPr lang="bg-BG" sz="2400" b="1" kern="0" dirty="0">
                <a:solidFill>
                  <a:srgbClr val="FFFF00"/>
                </a:solidFill>
                <a:latin typeface="Arial"/>
              </a:rPr>
              <a:t> болест на сърцето</a:t>
            </a:r>
            <a:r>
              <a:rPr lang="bg-BG" sz="2000" b="1" kern="0" dirty="0">
                <a:solidFill>
                  <a:srgbClr val="FFFF00"/>
                </a:solidFill>
                <a:latin typeface="Arial"/>
              </a:rPr>
              <a:t> 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defRPr/>
            </a:pPr>
            <a:r>
              <a:rPr lang="bg-BG" sz="2000" kern="0" dirty="0">
                <a:solidFill>
                  <a:srgbClr val="FFFFFF"/>
                </a:solidFill>
                <a:latin typeface="Arial"/>
              </a:rPr>
              <a:t>    - </a:t>
            </a:r>
            <a:r>
              <a:rPr lang="bg-BG" sz="2000" b="1" kern="0" dirty="0">
                <a:solidFill>
                  <a:srgbClr val="FFFFFF"/>
                </a:solidFill>
                <a:latin typeface="Arial"/>
              </a:rPr>
              <a:t>ОКС - ОМИ / НАП с обширна исхемия / </a:t>
            </a:r>
            <a:r>
              <a:rPr lang="bg-BG" sz="2000" b="1" kern="0" dirty="0" err="1">
                <a:solidFill>
                  <a:srgbClr val="FFFFFF"/>
                </a:solidFill>
                <a:latin typeface="Arial"/>
              </a:rPr>
              <a:t>исхемична</a:t>
            </a:r>
            <a:r>
              <a:rPr lang="bg-BG" sz="2000" b="1" kern="0" dirty="0">
                <a:solidFill>
                  <a:srgbClr val="FFFFFF"/>
                </a:solidFill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latin typeface="Arial"/>
              </a:rPr>
              <a:t>дисфункция</a:t>
            </a:r>
            <a:endParaRPr lang="bg-BG" sz="2000" b="1" kern="0" dirty="0">
              <a:solidFill>
                <a:srgbClr val="FFFFFF"/>
              </a:solidFill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FF"/>
                </a:solidFill>
                <a:latin typeface="Arial"/>
              </a:rPr>
              <a:t>    - механични усложнения след ОМИ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FF"/>
                </a:solidFill>
                <a:latin typeface="Arial"/>
              </a:rPr>
              <a:t>    - инфаркт на дясна камера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defRPr/>
            </a:pPr>
            <a:r>
              <a:rPr lang="bg-BG" sz="2400" b="1" kern="0" dirty="0" err="1">
                <a:solidFill>
                  <a:srgbClr val="FFFF00"/>
                </a:solidFill>
                <a:latin typeface="Arial"/>
              </a:rPr>
              <a:t>Клапни</a:t>
            </a:r>
            <a:r>
              <a:rPr lang="bg-BG" sz="2400" b="1" kern="0" dirty="0">
                <a:solidFill>
                  <a:srgbClr val="FFFF00"/>
                </a:solidFill>
                <a:latin typeface="Arial"/>
              </a:rPr>
              <a:t> болести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defRPr/>
            </a:pPr>
            <a:r>
              <a:rPr lang="bg-BG" sz="2000" kern="0" dirty="0">
                <a:solidFill>
                  <a:srgbClr val="FFFFFF"/>
                </a:solidFill>
                <a:latin typeface="Arial"/>
              </a:rPr>
              <a:t>   - </a:t>
            </a:r>
            <a:r>
              <a:rPr lang="bg-BG" sz="2000" b="1" kern="0" dirty="0" err="1">
                <a:solidFill>
                  <a:srgbClr val="FFFFFF"/>
                </a:solidFill>
                <a:latin typeface="Arial"/>
              </a:rPr>
              <a:t>клапни</a:t>
            </a:r>
            <a:r>
              <a:rPr lang="bg-BG" sz="2000" b="1" kern="0" dirty="0">
                <a:solidFill>
                  <a:srgbClr val="FFFFFF"/>
                </a:solidFill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latin typeface="Arial"/>
              </a:rPr>
              <a:t>стенози</a:t>
            </a:r>
            <a:endParaRPr lang="bg-BG" sz="2000" b="1" kern="0" dirty="0">
              <a:solidFill>
                <a:srgbClr val="FFFFFF"/>
              </a:solidFill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defRPr/>
            </a:pPr>
            <a:r>
              <a:rPr lang="bg-BG" sz="2000" b="1" kern="0" dirty="0">
                <a:solidFill>
                  <a:srgbClr val="FFFFFF"/>
                </a:solidFill>
                <a:latin typeface="Arial"/>
              </a:rPr>
              <a:t>   - </a:t>
            </a:r>
            <a:r>
              <a:rPr lang="bg-BG" sz="2000" b="1" kern="0" dirty="0" err="1">
                <a:solidFill>
                  <a:srgbClr val="FFFFFF"/>
                </a:solidFill>
                <a:latin typeface="Arial"/>
              </a:rPr>
              <a:t>клапни</a:t>
            </a:r>
            <a:r>
              <a:rPr lang="bg-BG" sz="2000" b="1" kern="0" dirty="0">
                <a:solidFill>
                  <a:srgbClr val="FFFFFF"/>
                </a:solidFill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latin typeface="Arial"/>
              </a:rPr>
              <a:t>регургитация</a:t>
            </a:r>
            <a:r>
              <a:rPr lang="bg-BG" sz="2000" b="1" kern="0" dirty="0">
                <a:solidFill>
                  <a:srgbClr val="FFFFFF"/>
                </a:solidFill>
                <a:latin typeface="Arial"/>
              </a:rPr>
              <a:t> 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defRPr/>
            </a:pPr>
            <a:r>
              <a:rPr lang="bg-BG" sz="2000" b="1" kern="0" dirty="0">
                <a:solidFill>
                  <a:srgbClr val="FFFFFF"/>
                </a:solidFill>
                <a:latin typeface="Arial"/>
              </a:rPr>
              <a:t>   - </a:t>
            </a:r>
            <a:r>
              <a:rPr lang="bg-BG" sz="2000" b="1" kern="0" dirty="0" err="1">
                <a:solidFill>
                  <a:srgbClr val="FFFFFF"/>
                </a:solidFill>
                <a:latin typeface="Arial"/>
              </a:rPr>
              <a:t>ендокардит</a:t>
            </a:r>
            <a:endParaRPr lang="bg-BG" sz="2000" b="1" kern="0" dirty="0">
              <a:solidFill>
                <a:srgbClr val="FFFFFF"/>
              </a:solidFill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defRPr/>
            </a:pPr>
            <a:r>
              <a:rPr lang="bg-BG" sz="2000" b="1" kern="0" dirty="0">
                <a:solidFill>
                  <a:srgbClr val="FFFFFF"/>
                </a:solidFill>
                <a:latin typeface="Arial"/>
              </a:rPr>
              <a:t>   - </a:t>
            </a:r>
            <a:r>
              <a:rPr lang="bg-BG" sz="2000" b="1" kern="0" dirty="0" err="1">
                <a:solidFill>
                  <a:srgbClr val="FFFFFF"/>
                </a:solidFill>
                <a:latin typeface="Arial"/>
              </a:rPr>
              <a:t>аортна</a:t>
            </a:r>
            <a:r>
              <a:rPr lang="bg-BG" sz="2000" b="1" kern="0" dirty="0">
                <a:solidFill>
                  <a:srgbClr val="FFFFFF"/>
                </a:solidFill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latin typeface="Arial"/>
              </a:rPr>
              <a:t>дисекация</a:t>
            </a:r>
            <a:endParaRPr lang="bg-BG" sz="2000" b="1" kern="0" dirty="0">
              <a:solidFill>
                <a:srgbClr val="FFFFFF"/>
              </a:solidFill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defRPr/>
            </a:pPr>
            <a:endParaRPr lang="bg-BG" sz="2000" b="1" kern="0" dirty="0">
              <a:solidFill>
                <a:srgbClr val="FFFFFF"/>
              </a:solidFill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defRPr/>
            </a:pPr>
            <a:r>
              <a:rPr lang="bg-BG" sz="2400" b="1" kern="0" dirty="0" err="1">
                <a:solidFill>
                  <a:srgbClr val="FFFF00"/>
                </a:solidFill>
                <a:latin typeface="Arial"/>
              </a:rPr>
              <a:t>Кардиомиопатии</a:t>
            </a:r>
            <a:endParaRPr lang="bg-BG" sz="2400" b="1" kern="0" dirty="0">
              <a:solidFill>
                <a:srgbClr val="FFFF00"/>
              </a:solidFill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defRPr/>
            </a:pPr>
            <a:r>
              <a:rPr lang="bg-BG" sz="2000" kern="0" dirty="0">
                <a:solidFill>
                  <a:srgbClr val="FFFFFF"/>
                </a:solidFill>
                <a:latin typeface="Arial"/>
              </a:rPr>
              <a:t>   - </a:t>
            </a:r>
            <a:r>
              <a:rPr lang="bg-BG" sz="2000" b="1" kern="0" dirty="0" err="1">
                <a:solidFill>
                  <a:srgbClr val="FFFFFF"/>
                </a:solidFill>
                <a:latin typeface="Arial"/>
              </a:rPr>
              <a:t>постпартална</a:t>
            </a:r>
            <a:r>
              <a:rPr lang="bg-BG" sz="2000" b="1" kern="0" dirty="0">
                <a:solidFill>
                  <a:srgbClr val="FFFFFF"/>
                </a:solidFill>
                <a:latin typeface="Arial"/>
              </a:rPr>
              <a:t> КМП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FF"/>
                </a:solidFill>
                <a:latin typeface="Arial"/>
              </a:rPr>
              <a:t>   - остър миокардит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62388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6019800"/>
          </a:xfrm>
        </p:spPr>
        <p:txBody>
          <a:bodyPr/>
          <a:lstStyle/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 err="1">
                <a:solidFill>
                  <a:srgbClr val="FFFF00"/>
                </a:solidFill>
                <a:latin typeface="Arial"/>
              </a:rPr>
              <a:t>Циркулаторна</a:t>
            </a:r>
            <a:r>
              <a:rPr lang="bg-BG" sz="2000" b="1" kern="0" dirty="0">
                <a:solidFill>
                  <a:srgbClr val="FFFF00"/>
                </a:solidFill>
                <a:latin typeface="Arial"/>
              </a:rPr>
              <a:t> недостатъчност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00"/>
                </a:solidFill>
                <a:latin typeface="Arial"/>
              </a:rPr>
              <a:t>   </a:t>
            </a:r>
            <a:r>
              <a:rPr lang="bg-BG" sz="2000" kern="0" dirty="0">
                <a:solidFill>
                  <a:srgbClr val="FFFFFF"/>
                </a:solidFill>
                <a:latin typeface="Arial"/>
              </a:rPr>
              <a:t>- </a:t>
            </a:r>
            <a:r>
              <a:rPr lang="bg-BG" sz="2000" b="1" kern="0" dirty="0">
                <a:solidFill>
                  <a:srgbClr val="FFFFFF"/>
                </a:solidFill>
                <a:latin typeface="Arial"/>
              </a:rPr>
              <a:t>сепсис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FF"/>
                </a:solidFill>
                <a:latin typeface="Arial"/>
              </a:rPr>
              <a:t>   - </a:t>
            </a:r>
            <a:r>
              <a:rPr lang="bg-BG" sz="2000" b="1" kern="0" dirty="0" err="1">
                <a:solidFill>
                  <a:srgbClr val="FFFFFF"/>
                </a:solidFill>
                <a:latin typeface="Arial"/>
              </a:rPr>
              <a:t>тиреотоксикоза</a:t>
            </a:r>
            <a:endParaRPr lang="bg-BG" sz="2000" b="1" kern="0" dirty="0">
              <a:solidFill>
                <a:srgbClr val="FFFFFF"/>
              </a:solidFill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FF"/>
                </a:solidFill>
                <a:latin typeface="Arial"/>
              </a:rPr>
              <a:t>   - анемия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FF"/>
                </a:solidFill>
                <a:latin typeface="Arial"/>
              </a:rPr>
              <a:t>   - </a:t>
            </a:r>
            <a:r>
              <a:rPr lang="bg-BG" sz="2000" b="1" kern="0" dirty="0" err="1">
                <a:solidFill>
                  <a:srgbClr val="FFFFFF"/>
                </a:solidFill>
                <a:latin typeface="Arial"/>
              </a:rPr>
              <a:t>шънтове</a:t>
            </a:r>
            <a:endParaRPr lang="bg-BG" sz="2000" b="1" kern="0" dirty="0">
              <a:solidFill>
                <a:srgbClr val="FFFFFF"/>
              </a:solidFill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FF"/>
                </a:solidFill>
                <a:latin typeface="Arial"/>
              </a:rPr>
              <a:t>   - сърдечна </a:t>
            </a:r>
            <a:r>
              <a:rPr lang="bg-BG" sz="2000" b="1" kern="0" dirty="0" err="1">
                <a:solidFill>
                  <a:srgbClr val="FFFFFF"/>
                </a:solidFill>
                <a:latin typeface="Arial"/>
              </a:rPr>
              <a:t>тампонада</a:t>
            </a:r>
            <a:endParaRPr lang="bg-BG" sz="2000" b="1" kern="0" dirty="0">
              <a:solidFill>
                <a:srgbClr val="FFFFFF"/>
              </a:solidFill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FF"/>
                </a:solidFill>
                <a:latin typeface="Arial"/>
              </a:rPr>
              <a:t>   - белодробен </a:t>
            </a:r>
            <a:r>
              <a:rPr lang="bg-BG" sz="2000" b="1" kern="0" dirty="0" err="1">
                <a:solidFill>
                  <a:srgbClr val="FFFFFF"/>
                </a:solidFill>
                <a:latin typeface="Arial"/>
              </a:rPr>
              <a:t>емболизъм</a:t>
            </a:r>
            <a:endParaRPr lang="bg-BG" sz="2000" b="1" kern="0" dirty="0">
              <a:solidFill>
                <a:srgbClr val="FFFFFF"/>
              </a:solidFill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 err="1">
                <a:solidFill>
                  <a:srgbClr val="FFFF00"/>
                </a:solidFill>
                <a:latin typeface="Arial"/>
              </a:rPr>
              <a:t>Декомпенсация</a:t>
            </a:r>
            <a:r>
              <a:rPr lang="bg-BG" sz="2000" b="1" kern="0" dirty="0">
                <a:solidFill>
                  <a:srgbClr val="FFFF00"/>
                </a:solidFill>
                <a:latin typeface="Arial"/>
              </a:rPr>
              <a:t> на съществуваща ХСН </a:t>
            </a:r>
            <a:r>
              <a:rPr lang="bg-BG" sz="2000" kern="0" dirty="0">
                <a:solidFill>
                  <a:srgbClr val="FFFFFF"/>
                </a:solidFill>
                <a:latin typeface="Arial"/>
              </a:rPr>
              <a:t>– в резултат на: 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defRPr/>
            </a:pPr>
            <a:r>
              <a:rPr lang="bg-BG" sz="1800" kern="0" dirty="0">
                <a:solidFill>
                  <a:srgbClr val="FFFFFF"/>
                </a:solidFill>
                <a:latin typeface="Arial"/>
              </a:rPr>
              <a:t>   - </a:t>
            </a:r>
            <a:r>
              <a:rPr lang="bg-BG" sz="1800" b="1" kern="0" dirty="0">
                <a:solidFill>
                  <a:srgbClr val="FFFFFF"/>
                </a:solidFill>
                <a:latin typeface="Arial"/>
              </a:rPr>
              <a:t>неспазване на назначената терапия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defRPr/>
            </a:pPr>
            <a:r>
              <a:rPr lang="bg-BG" sz="1800" b="1" kern="0" dirty="0">
                <a:solidFill>
                  <a:srgbClr val="FFFFFF"/>
                </a:solidFill>
                <a:latin typeface="Arial"/>
              </a:rPr>
              <a:t>   - обемно обременяване 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defRPr/>
            </a:pPr>
            <a:r>
              <a:rPr lang="bg-BG" sz="1800" b="1" kern="0" dirty="0">
                <a:solidFill>
                  <a:srgbClr val="FFFFFF"/>
                </a:solidFill>
                <a:latin typeface="Arial"/>
              </a:rPr>
              <a:t>   - инфекции, особено пневмония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defRPr/>
            </a:pPr>
            <a:r>
              <a:rPr lang="bg-BG" sz="1800" b="1" kern="0" dirty="0">
                <a:solidFill>
                  <a:srgbClr val="FFFFFF"/>
                </a:solidFill>
                <a:latin typeface="Arial"/>
              </a:rPr>
              <a:t>   - мозъчен инсулт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defRPr/>
            </a:pPr>
            <a:r>
              <a:rPr lang="bg-BG" sz="1800" b="1" kern="0" dirty="0">
                <a:solidFill>
                  <a:srgbClr val="FFFFFF"/>
                </a:solidFill>
                <a:latin typeface="Arial"/>
              </a:rPr>
              <a:t>   - оперативни интервенции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defRPr/>
            </a:pPr>
            <a:r>
              <a:rPr lang="bg-BG" sz="1800" b="1" kern="0" dirty="0">
                <a:solidFill>
                  <a:srgbClr val="FFFFFF"/>
                </a:solidFill>
                <a:latin typeface="Arial"/>
              </a:rPr>
              <a:t>   - бъбречна </a:t>
            </a:r>
            <a:r>
              <a:rPr lang="bg-BG" sz="1800" b="1" kern="0" dirty="0" err="1">
                <a:solidFill>
                  <a:srgbClr val="FFFFFF"/>
                </a:solidFill>
                <a:latin typeface="Arial"/>
              </a:rPr>
              <a:t>дисфункция</a:t>
            </a:r>
            <a:endParaRPr lang="bg-BG" sz="1800" b="1" kern="0" dirty="0">
              <a:solidFill>
                <a:srgbClr val="FFFFFF"/>
              </a:solidFill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defRPr/>
            </a:pPr>
            <a:r>
              <a:rPr lang="bg-BG" sz="1800" b="1" kern="0" dirty="0">
                <a:solidFill>
                  <a:srgbClr val="FFFFFF"/>
                </a:solidFill>
                <a:latin typeface="Arial"/>
              </a:rPr>
              <a:t>   - бронхиална астма, ХОББ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defRPr/>
            </a:pPr>
            <a:r>
              <a:rPr lang="bg-BG" sz="1800" b="1" kern="0" dirty="0">
                <a:solidFill>
                  <a:srgbClr val="FFFFFF"/>
                </a:solidFill>
                <a:latin typeface="Arial"/>
              </a:rPr>
              <a:t>   - злоупотреба с лекарства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defRPr/>
            </a:pPr>
            <a:r>
              <a:rPr lang="bg-BG" sz="1800" b="1" kern="0" dirty="0">
                <a:solidFill>
                  <a:srgbClr val="FFFFFF"/>
                </a:solidFill>
                <a:latin typeface="Arial"/>
              </a:rPr>
              <a:t>   - злоупотреба с алкохол</a:t>
            </a:r>
            <a:endParaRPr lang="bg-BG" sz="24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33967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09600"/>
            <a:ext cx="7854696" cy="6019800"/>
          </a:xfrm>
        </p:spPr>
        <p:txBody>
          <a:bodyPr/>
          <a:lstStyle/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Влошена или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декомпенсирана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хронична СН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– при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анамнестични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данни за прогресивно влошаване на известна СН в процес на лечение или данни за системен и/или белодробен застой.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Белодробен оток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– тежък респираторен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дистрес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тахипнея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ортопнея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 хрипове в б. др.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SaO</a:t>
            </a:r>
            <a:r>
              <a:rPr lang="en-US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2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обикновено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&lt; 90%.</a:t>
            </a:r>
            <a:endParaRPr lang="bg-BG" sz="14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Хипертонична СН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– симптоматика на СН, придружена от високо АН и обикновено съхранена ЛК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систолна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функция; повишен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симпатикусов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тонус; бърз терапевтичен отговор; ниска болнична смъртност.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buBlip>
                <a:blip r:embed="rId2"/>
              </a:buBlip>
              <a:defRPr/>
            </a:pP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Кардиогенен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шок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– налице са данни за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тъканна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хипоперфузия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индуцирана от СН, след адекватна корекция 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преднатоварването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Изолирана дясна СН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- характеризира се със синдром на нисък дебит без белодробен застой.</a:t>
            </a:r>
          </a:p>
          <a:p>
            <a:pPr marL="609600" marR="0" lvl="0" indent="-6096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Tx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Остър коронарен синдром и СН.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 Приблизително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15%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от пациентите с ОКС имат симптоматика на СН.</a:t>
            </a:r>
            <a:endParaRPr lang="bg-BG" sz="24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21130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851648" cy="1143000"/>
          </a:xfrm>
        </p:spPr>
        <p:txBody>
          <a:bodyPr>
            <a:normAutofit/>
          </a:bodyPr>
          <a:lstStyle/>
          <a:p>
            <a:r>
              <a:rPr lang="bg-BG" sz="3600" b="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Клинична класификация на ОСН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362200"/>
            <a:ext cx="4781550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715174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990600"/>
            <a:ext cx="7854696" cy="5486400"/>
          </a:xfrm>
        </p:spPr>
        <p:txBody>
          <a:bodyPr/>
          <a:lstStyle/>
          <a:p>
            <a:pPr marR="0" lvl="0" algn="ctr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800" b="1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Класификация на </a:t>
            </a:r>
            <a:r>
              <a:rPr lang="en-US" sz="2800" b="1" i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Killip</a:t>
            </a:r>
            <a:r>
              <a:rPr lang="bg-BG" sz="2800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800" b="1" kern="0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7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Клас  І: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Няма СН.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Няма клинични прояви на сърдечна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		 	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декомпенсация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R="0" lvl="0" algn="l" fontAlgn="base">
              <a:lnSpc>
                <a:spcPct val="7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7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Клас ІІ:</a:t>
            </a:r>
            <a:r>
              <a:rPr lang="bg-BG" sz="2000" b="1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СН.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Диагностичните критерии включват хрипове, Т3 -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	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галоп,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	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белодробна венозна хипертония. Белодробен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	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застой с влажни хрипове в долната половина на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	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белодробните полета.</a:t>
            </a:r>
          </a:p>
          <a:p>
            <a:pPr marR="0" lvl="0" algn="l" fontAlgn="base">
              <a:lnSpc>
                <a:spcPct val="7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7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Клас ІІІ: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Тежка СН.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Клинично изявен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белодробен оток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	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хрипове навсякъде в белодробните полета.</a:t>
            </a:r>
          </a:p>
          <a:p>
            <a:pPr marR="0" lvl="0" algn="l" fontAlgn="base">
              <a:lnSpc>
                <a:spcPct val="7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7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Клас</a:t>
            </a:r>
            <a:r>
              <a:rPr lang="bg-BG" sz="2000" b="1" i="1" kern="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ІV: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Кардиогенен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шок.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Белезите включват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хипотония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	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(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систолно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АН≤90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mmHg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 и прояви на периферна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	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вазоконстрикция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като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олигурия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цианоза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обилно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	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изпотяване.</a:t>
            </a: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41180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381000"/>
            <a:ext cx="7854696" cy="6172200"/>
          </a:xfrm>
        </p:spPr>
        <p:txBody>
          <a:bodyPr>
            <a:normAutofit fontScale="92500"/>
          </a:bodyPr>
          <a:lstStyle/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Причини: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ОКС – предшестваща анамнеза, съответните РФ и симптоми;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остър миокардит – скоро прекарана ОВИ;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остра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клапна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дисфункция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анамнеза за предшестващо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клапно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заболяване или след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клапна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оперативна интервенция, в хода на инфекция и свързан с нея ИЕ, гръдна травма;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белодробен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емболизъм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- съответната анамнеза и характерни симптоми;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перикардна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тампонада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Физикално</a:t>
            </a: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изследване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-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може да насочи към основната диагноза,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подути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шийни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вени и парадоксален пулс →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перикардна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тампонада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;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глухи сърдечни тонове →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миокардна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систолна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дисфункция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;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изчезването на характерните за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клапната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протеза тонове или появата на нов шум →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клапна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дисфункция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Овладяване на </a:t>
            </a:r>
            <a:r>
              <a:rPr lang="bg-BG" sz="24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хиподебитната</a:t>
            </a: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СН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–                                       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чрез подобряване на сърдечния дебит 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тъканната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оксигенация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→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вазодилататори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обемзаместваща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терапия, краткотрайна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инотропна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инфузия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ВБАК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96724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096000"/>
          </a:xfrm>
        </p:spPr>
        <p:txBody>
          <a:bodyPr/>
          <a:lstStyle/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ШОК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=</a:t>
            </a: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синдром, характеризиращ се с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остро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нарушение на нормалната циркулация 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последваща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хипоперфузия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тъканна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хипоксия, метаболитна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ацидоза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клетъчна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дистрофия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със значително до необратимо нарушение във функцията на жизнено важни органи. 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Основният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патофизиологичен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механизъм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шока е нарушената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перфузия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Най-общите прояви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са артериална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хипотония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метаболитна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ацидоза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Значителното понижение на АН е резултат на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острото намаление на СМО (СИ под 2</a:t>
            </a:r>
            <a:r>
              <a:rPr 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l/min/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кв.</a:t>
            </a:r>
            <a:r>
              <a:rPr 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).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Тежестта на метаболитната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ацидоза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корелира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 тежестта 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органните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увреждания.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70027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5943600"/>
          </a:xfrm>
        </p:spPr>
        <p:txBody>
          <a:bodyPr/>
          <a:lstStyle/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Класификация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36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 </a:t>
            </a: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 зависимост от непосредствената причина за </a:t>
            </a:r>
            <a:r>
              <a:rPr lang="bg-BG" sz="2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циркулаторната</a:t>
            </a: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недостатъчност </a:t>
            </a: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 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4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кардиогенен</a:t>
            </a:r>
            <a:endParaRPr lang="bg-BG" sz="24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4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некардиогенен</a:t>
            </a:r>
            <a:endParaRPr lang="bg-BG" sz="24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lvl="1" algn="l" fontAlgn="base"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хиповолемичен</a:t>
            </a:r>
            <a:r>
              <a:rPr lang="bg-BG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</a:t>
            </a:r>
            <a:r>
              <a:rPr lang="bg-BG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хеморагичен</a:t>
            </a:r>
            <a:r>
              <a:rPr lang="bg-BG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  <a:r>
              <a:rPr lang="bg-BG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дехидратационен</a:t>
            </a:r>
            <a:r>
              <a:rPr lang="bg-BG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</a:t>
            </a:r>
          </a:p>
          <a:p>
            <a:pPr lvl="1" algn="l" fontAlgn="base"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екстракардиално</a:t>
            </a:r>
            <a:r>
              <a:rPr lang="bg-BG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обструктивен</a:t>
            </a:r>
            <a:r>
              <a:rPr lang="bg-BG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(БТЕ, сърдечна </a:t>
            </a:r>
            <a:r>
              <a:rPr lang="bg-BG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тампонада</a:t>
            </a:r>
            <a:r>
              <a:rPr lang="bg-BG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</a:t>
            </a:r>
          </a:p>
          <a:p>
            <a:pPr lvl="1" algn="l" fontAlgn="base"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шок от преразпределение (токсичен, първично нарушена </a:t>
            </a:r>
            <a:r>
              <a:rPr lang="bg-BG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микроциркулация</a:t>
            </a:r>
            <a:r>
              <a:rPr lang="bg-BG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</a:t>
            </a:r>
            <a:r>
              <a:rPr lang="bg-BG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хематологични</a:t>
            </a:r>
            <a:r>
              <a:rPr lang="bg-BG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заболявания, </a:t>
            </a:r>
            <a:r>
              <a:rPr lang="bg-BG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анафилактичен</a:t>
            </a:r>
            <a:r>
              <a:rPr lang="bg-BG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68104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019800"/>
          </a:xfrm>
        </p:spPr>
        <p:txBody>
          <a:bodyPr>
            <a:normAutofit lnSpcReduction="10000"/>
          </a:bodyPr>
          <a:lstStyle/>
          <a:p>
            <a:pPr marL="685800" marR="0" lvl="0" indent="-6858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Диференциална диагноза на шока  </a:t>
            </a:r>
          </a:p>
          <a:p>
            <a:pPr marL="685800" marR="0" lvl="0" indent="-6858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Font typeface="Wingdings" pitchFamily="2" charset="2"/>
              <a:buAutoNum type="arabicPeriod"/>
              <a:defRPr/>
            </a:pP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Сърдечна помпена недостатъчност</a:t>
            </a: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Миокарден</a:t>
            </a: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инфаркт</a:t>
            </a: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Дисекация</a:t>
            </a: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 на гръдната аорта</a:t>
            </a: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Сърдечни аритмии</a:t>
            </a: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Остра </a:t>
            </a: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клапна</a:t>
            </a: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регургитация</a:t>
            </a:r>
            <a:endParaRPr lang="bg-BG" sz="14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Остър МКД</a:t>
            </a: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Предозиране на медикаменти  (</a:t>
            </a: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антидепресанти</a:t>
            </a: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</a:t>
            </a: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Миокардит</a:t>
            </a:r>
          </a:p>
          <a:p>
            <a:pPr marL="685800" marR="0" lvl="0" indent="-6858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Font typeface="Wingdings" pitchFamily="2" charset="2"/>
              <a:buAutoNum type="arabicPeriod" startAt="2"/>
              <a:defRPr/>
            </a:pPr>
            <a:r>
              <a:rPr lang="bg-BG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Хиповолемия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Хеморагия</a:t>
            </a: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(ГИ тракт), </a:t>
            </a: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аортна</a:t>
            </a: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дисекация</a:t>
            </a: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постравматична</a:t>
            </a: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</a:t>
            </a: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руптура</a:t>
            </a: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</a:t>
            </a: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слезка</a:t>
            </a: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</a:t>
            </a: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Дехидратация</a:t>
            </a: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(диария, повръщания, </a:t>
            </a: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полиурия</a:t>
            </a: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изгаряния)</a:t>
            </a: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Загуба на течности  в т.нар. “трето пространство” (остър </a:t>
            </a: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панкреатит</a:t>
            </a: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асцит</a:t>
            </a: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</a:t>
            </a: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Остра надбъбречна недостатъчност</a:t>
            </a:r>
          </a:p>
          <a:p>
            <a:pPr marL="685800" marR="0" lvl="0" indent="-6858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Font typeface="Wingdings" pitchFamily="2" charset="2"/>
              <a:buAutoNum type="arabicPeriod" startAt="3"/>
              <a:defRPr/>
            </a:pP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Системна </a:t>
            </a:r>
            <a:r>
              <a:rPr lang="bg-BG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вазодилатация</a:t>
            </a:r>
            <a:endParaRPr lang="bg-BG" sz="1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Сепсис</a:t>
            </a: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Чернодробна недостатъчност</a:t>
            </a: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Предозиране на медикаменти  (Са антагонисти или др. </a:t>
            </a: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вазодилататори</a:t>
            </a: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медикаменти, предизвикващи </a:t>
            </a: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многоорганна</a:t>
            </a: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недостатъчност – напр. </a:t>
            </a: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парацетамол</a:t>
            </a: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 </a:t>
            </a: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Остра надбъбречна недостатъчност (може да има и двете състояния – </a:t>
            </a: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хиповолемия</a:t>
            </a: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</a:t>
            </a: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вазодилатация</a:t>
            </a: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</a:t>
            </a:r>
          </a:p>
          <a:p>
            <a:pPr marL="685800" marR="0" lvl="0" indent="-6858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Font typeface="Wingdings" pitchFamily="2" charset="2"/>
              <a:buAutoNum type="arabicPeriod" startAt="4"/>
              <a:defRPr/>
            </a:pPr>
            <a:r>
              <a:rPr lang="bg-BG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Анафилаксия</a:t>
            </a:r>
            <a:endParaRPr lang="bg-BG" sz="1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Скорошен прием на медикаменти</a:t>
            </a: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Хранителна алергия </a:t>
            </a: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Ухапване от насекоми</a:t>
            </a:r>
          </a:p>
          <a:p>
            <a:pPr marL="685800" marR="0" lvl="0" indent="-6858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Font typeface="Wingdings" pitchFamily="2" charset="2"/>
              <a:buAutoNum type="arabicPeriod" startAt="5"/>
              <a:defRPr/>
            </a:pP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Обструкция</a:t>
            </a: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Сърдечна </a:t>
            </a: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тампонада</a:t>
            </a:r>
            <a:endParaRPr lang="bg-BG" sz="14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Белодробен </a:t>
            </a: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емболизъм</a:t>
            </a:r>
            <a:endParaRPr lang="bg-BG" sz="14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Тензионен</a:t>
            </a: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4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пневмоторакс</a:t>
            </a:r>
            <a:r>
              <a:rPr lang="bg-BG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63498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6019800"/>
          </a:xfrm>
        </p:spPr>
        <p:txBody>
          <a:bodyPr/>
          <a:lstStyle/>
          <a:p>
            <a:pPr lvl="1" algn="l" fontAlgn="base">
              <a:spcAft>
                <a:spcPct val="0"/>
              </a:spcAft>
              <a:buClrTx/>
              <a:buSzTx/>
              <a:defRPr/>
            </a:pPr>
            <a:r>
              <a:rPr lang="bg-BG" sz="2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Кардиогенен</a:t>
            </a: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шок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= състояние на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неадекватна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тъканна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перфузия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в резултат на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миокардна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дисфункция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 </a:t>
            </a: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или 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= синдром на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остро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значително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първично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нарушение на сърдечната функция (най-често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контрактилна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недостатъчност) с бързо намаление на СМО 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последваща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тежка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тъканна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хипоперфузия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тъканна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исхемия, метаболитна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ацидоза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сериозни  до необратими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органни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увреждания, при наличие на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адекватен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вътресъдов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обем. </a:t>
            </a: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=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най-честата причина за смърт след ОМИ (при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около 7%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от</a:t>
            </a:r>
            <a:r>
              <a:rPr lang="bg-BG" sz="2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болните).</a:t>
            </a:r>
            <a:r>
              <a:rPr lang="bg-BG" sz="2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endParaRPr lang="bg-BG" sz="2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54731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381000"/>
            <a:ext cx="7854696" cy="6019800"/>
          </a:xfrm>
        </p:spPr>
        <p:txBody>
          <a:bodyPr/>
          <a:lstStyle/>
          <a:p>
            <a:pPr marL="685800" marR="0" lvl="0" indent="-6858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Етиологични форми на </a:t>
            </a:r>
            <a:r>
              <a:rPr lang="bg-BG" sz="2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кардиогенния</a:t>
            </a: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шок:</a:t>
            </a:r>
          </a:p>
          <a:p>
            <a:pPr marL="685800" marR="0" lvl="0" indent="-6858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en-US" sz="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85800" marR="0" lvl="0" indent="-6858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Font typeface="Wingdings" pitchFamily="2" charset="2"/>
              <a:buAutoNum type="arabicPeriod"/>
              <a:defRPr/>
            </a:pP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Миокарден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(първичен) – при заболявания с тежка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контрактилна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недостатъчност:</a:t>
            </a:r>
          </a:p>
          <a:p>
            <a:pPr marL="990600" lvl="1" indent="-533400" algn="l" fontAlgn="base">
              <a:lnSpc>
                <a:spcPct val="9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800" b="1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ОМИ: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обширен ОМИ на ЛК, обхващащ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над 40%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от камерната мускулатура; ОМИ на ДК.   </a:t>
            </a:r>
          </a:p>
          <a:p>
            <a:pPr marL="990600" lvl="1" indent="-533400" algn="l" fontAlgn="base">
              <a:lnSpc>
                <a:spcPct val="9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800" b="1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Заболявания на миокарда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: остри миокардити; травматична контузия на миокарда; медикаментозна или токсична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кардиодепресия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  <a:endParaRPr lang="en-US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85800" marR="0" lvl="0" indent="-6858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85800" marR="0" lvl="0" indent="-6858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Font typeface="Wingdings" pitchFamily="2" charset="2"/>
              <a:buAutoNum type="arabicPeriod" startAt="2"/>
              <a:defRPr/>
            </a:pP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Механичен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– при заболявания, които водят до остри механични нарушения на сърдечната функция. </a:t>
            </a:r>
          </a:p>
          <a:p>
            <a:pPr marL="990600" lvl="1" indent="-533400" algn="l" fontAlgn="base">
              <a:lnSpc>
                <a:spcPct val="9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800" b="1" i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Регургитационни</a:t>
            </a:r>
            <a:r>
              <a:rPr lang="bg-BG" sz="1800" b="1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b="1" i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лезии</a:t>
            </a:r>
            <a:r>
              <a:rPr lang="bg-BG" sz="1800" b="1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: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остра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митрална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и/или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аортна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регургитация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руптура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МКПр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ОМИ.</a:t>
            </a:r>
          </a:p>
          <a:p>
            <a:pPr marL="990600" lvl="1" indent="-533400" algn="l" fontAlgn="base">
              <a:lnSpc>
                <a:spcPct val="9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800" b="1" i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Обструктивни</a:t>
            </a:r>
            <a:r>
              <a:rPr lang="bg-BG" sz="1800" b="1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b="1" i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лезии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: подвижен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тромб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или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миксом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в ЛП, тежка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Ао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или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митрална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стеноза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ХОКМП. </a:t>
            </a:r>
            <a:endParaRPr lang="en-US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85800" marR="0" lvl="0" indent="-6858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800" b="1" i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85800" marR="0" lvl="0" indent="-6858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Font typeface="Wingdings" pitchFamily="2" charset="2"/>
              <a:buAutoNum type="arabicPeriod" startAt="3"/>
              <a:defRPr/>
            </a:pP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Ритмогенен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– при високочестотни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тахикардии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екстремни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брадикардии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85800" marR="0" lvl="0" indent="-6858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685800" marR="0" lvl="0" indent="-6858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Font typeface="Wingdings" pitchFamily="2" charset="2"/>
              <a:buAutoNum type="arabicPeriod" startAt="4"/>
              <a:defRPr/>
            </a:pP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Смесен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– когато причините за шока са повече от една.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209423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019800"/>
          </a:xfrm>
        </p:spPr>
        <p:txBody>
          <a:bodyPr/>
          <a:lstStyle/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Хемодинамична</a:t>
            </a: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х-ка</a:t>
            </a: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шока при </a:t>
            </a:r>
            <a:r>
              <a:rPr lang="bg-BG" sz="2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контрактилна</a:t>
            </a: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недостатъчност:</a:t>
            </a:r>
          </a:p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endParaRPr lang="en-US" sz="20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СИ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&lt;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1,8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l/min/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кв.м; </a:t>
            </a:r>
          </a:p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Персистираща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&gt;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30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min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артериална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хипотония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: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   </a:t>
            </a:r>
          </a:p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 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САН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&lt;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80-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90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mmHg (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ДАН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&lt;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60 и средно АН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&lt;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70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mmHg)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;</a:t>
            </a:r>
          </a:p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Тахикардия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&gt;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100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уд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/мин;</a:t>
            </a:r>
          </a:p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Намалена часова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диуреза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&lt;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20-30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ml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;</a:t>
            </a:r>
          </a:p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Повишено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преднатоварване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ЛК или налягане на ЛК </a:t>
            </a: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 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пълнене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&gt;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18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mmHg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(по АР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диаст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или РС ср.) </a:t>
            </a:r>
          </a:p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ДК инфаркт - повишено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преднатоварване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ДК или </a:t>
            </a: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 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налягане на ДК пълнене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&gt;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9-10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mmHg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(ЦВН);</a:t>
            </a:r>
          </a:p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Повишено общо ПСС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&gt;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2 000 </a:t>
            </a:r>
            <a:r>
              <a:rPr 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dyn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/sec/cm-5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(норма 700-1700</a:t>
            </a: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dyn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/sec/cm-5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61676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5867400"/>
          </a:xfrm>
        </p:spPr>
        <p:txBody>
          <a:bodyPr/>
          <a:lstStyle/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Основни </a:t>
            </a:r>
            <a:r>
              <a:rPr lang="bg-BG" sz="24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патофизиологични</a:t>
            </a: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механизми на шока: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Нарушена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перфузия</a:t>
            </a:r>
            <a:endParaRPr lang="bg-BG" sz="20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Намален СМО 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→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артериална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хипотония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→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тежка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тъканна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хипоперфузия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(вкл. на жизненоважни органи)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→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тъканна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исхемия 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→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 анаеробен метаболизъм 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→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 клетъчна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ацидоза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→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 активиране на кръвосъсирването с формиране 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вътресъдови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микротромбози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(ДИК)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4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Фази в клиничното протичане на шока: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Предшок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(обратим шок)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– включват се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компенсаторни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механизми (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Франк-Старлинг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– за осигуряване на по-голям МО, 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невро-хуморално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обусловена начална периферна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вазокон-стрикция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за централизация 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кръвотока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; намаляване 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гломерулната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филтрация с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олигурия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навлизане на течност в капилярите)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Необратим шок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– с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органни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увреждания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25220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172200"/>
          </a:xfrm>
        </p:spPr>
        <p:txBody>
          <a:bodyPr/>
          <a:lstStyle/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Органни</a:t>
            </a: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увреждания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endParaRPr lang="en-US" sz="20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шоков бял дроб или “синдром на респираторен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дистрес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у възрастни” – в първите 24-72 ч от началото на шока</a:t>
            </a: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9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сърдечни усложнения от дифузната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миокардна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исхемия</a:t>
            </a: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9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различни степени на нарушено съзнания – в резултат на мозъчната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хипоперфузия</a:t>
            </a: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9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намалена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гломерулна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филтрация –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олигурия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анурия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ОБН</a:t>
            </a: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9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чернодробна недостатъчност</a:t>
            </a: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9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пареза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червата,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хеморагичен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гастроентерит</a:t>
            </a: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92176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5943600"/>
          </a:xfrm>
        </p:spPr>
        <p:txBody>
          <a:bodyPr/>
          <a:lstStyle/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Диференциална диагноза на </a:t>
            </a:r>
            <a:r>
              <a:rPr lang="bg-BG" sz="24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кардиогенния</a:t>
            </a: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шок: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Медикаментозно обусловена артериална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хипотония</a:t>
            </a: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Артериална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хипотония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от рефлекторна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хиперваготомия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по време на болка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Хиповолемичен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шок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Шок при белодробна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тромбоемболия</a:t>
            </a: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Шок при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дисекация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аортата</a:t>
            </a: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Лечение на шока – </a:t>
            </a: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принципи:</a:t>
            </a:r>
            <a:endParaRPr lang="bg-BG" sz="24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Възстановяване на нарушената циркулация и подобряване 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тъканната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перфузия</a:t>
            </a: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Въздействие върху причините за шока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07504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381000"/>
            <a:ext cx="7854696" cy="6096000"/>
          </a:xfrm>
        </p:spPr>
        <p:txBody>
          <a:bodyPr/>
          <a:lstStyle/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Патофизиология на ОСН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Порочният кръг при остро </a:t>
            </a:r>
            <a:r>
              <a:rPr lang="bg-BG" sz="24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декомпенсиралото</a:t>
            </a: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сърце</a:t>
            </a:r>
            <a:endParaRPr lang="bg-BG" sz="24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Водещо значение при синдрома на ОСН има </a:t>
            </a:r>
            <a:r>
              <a:rPr lang="bg-BG" sz="2000" b="1" kern="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критичната неспособност на миокарда да поддържа сърдечен дебит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достатъчен да посрещне нуждите на периферната циркулация  (осигуряващ адекватна периферна циркулация).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Независимо от подлежащата причина за появата на този синдром, се развива  </a:t>
            </a:r>
            <a:r>
              <a:rPr lang="bg-BG" sz="2000" b="1" kern="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порочен кръг от компенсаторни механизми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които водят до ХСН или смърт, ако не бъдат терапевтично повлияни.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Миокардната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дисфункция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трябва да бъде </a:t>
            </a:r>
            <a:r>
              <a:rPr lang="bg-BG" sz="2000" b="1" kern="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обратима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за да отговорят на терапията пациентите с ОСН. Това е от особено голямо значение при ОСН, дължаща се 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миокардна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исхемия, зашеметяване 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хибернация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където нарушенията са все още обратими при адекватна терапия.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98066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096000"/>
          </a:xfrm>
        </p:spPr>
        <p:txBody>
          <a:bodyPr/>
          <a:lstStyle/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Диагностичен алгоритъм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Клинична оценка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Анамнеза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ЕКГ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Рентгеново изследване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Кислородна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сатурация</a:t>
            </a: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CRP,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електролити,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креатинин</a:t>
            </a: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BNP / NT-</a:t>
            </a:r>
            <a:r>
              <a:rPr 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proBNP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  <a:r>
              <a:rPr 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Tn</a:t>
            </a: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ЕхоКГ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всички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пациенти, колкото е възможно по-рано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48973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6019800"/>
          </a:xfrm>
        </p:spPr>
        <p:txBody>
          <a:bodyPr>
            <a:normAutofit lnSpcReduction="10000"/>
          </a:bodyPr>
          <a:lstStyle/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Диагноза на ОСН</a:t>
            </a:r>
            <a:endParaRPr lang="bg-BG" sz="24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=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основава се на симптомите и клиничната находка, подкрепяни от изследвания като ЕКГ, Rö на гръдния кош, лабораторни показатели и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Doppler-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ЕхоКГ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Пациентите трябва да бъдат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класифицирани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като такива със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систолна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и/или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диастолна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дисфункция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с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хиподебитната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или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застойна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левостранна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или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десностранна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СН.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9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Клинична оценка</a:t>
            </a:r>
            <a:endParaRPr lang="bg-BG" sz="24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Важна е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клиничната оценка на периферната циркулация, венозното пълнене и периферната температурата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Измерването на </a:t>
            </a:r>
            <a:r>
              <a:rPr lang="bg-BG" sz="2000" b="1" kern="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ЦВН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декомпенсирала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СН отразява пълненето на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ДК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(оценка чрез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v. </a:t>
            </a:r>
            <a:r>
              <a:rPr 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jugularis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interna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или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v. </a:t>
            </a:r>
            <a:r>
              <a:rPr 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jugularis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externa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). Изисква внимание интерпретацията на измереното повишено ЦВН при ОСН, тъй като то може да се дължи на намален венозен и ДК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комплайянс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дори и при наличие на намалено ДК пълнене.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Налягането на пълнене на ЛК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може да бъде преценено чрез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аускултация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Наличието на влажни хрипове в белодробните полета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обикновенно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е показател за повишено налягане. Потвърждението на тази находка, определянето на тежестта и клиничния ход на белодробния застой 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плевралните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изливи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трябва да бъде направено чрез Rö на гръдния кош.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83923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5943600"/>
          </a:xfrm>
        </p:spPr>
        <p:txBody>
          <a:bodyPr/>
          <a:lstStyle/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Електрокардиограма (ЕКГ)</a:t>
            </a:r>
            <a:endParaRPr lang="bg-BG" sz="28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Нормалната ЕКГ е необичайна находка при ОСН.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Чрез ЕКГ може да се определи сърдечният ритъм, да се открие етиологията на ОСН и да се оцени натоварването на сърцето.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От съществено значение при оценката на ОКС.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Чрез ЕКГ могат да бъдат открити острото дясно или ляво, камерно или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предсърдно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обременяване, наличието 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перимиокардит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предшестващи състояние като ЛК или ДК хипертрофия или ДКМП.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Сърдечната аритмия може да бъде оценена както чрез 12-каналната ЕКГ, така също и с продължително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ЕКГ-мониториране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92244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019800"/>
          </a:xfrm>
        </p:spPr>
        <p:txBody>
          <a:bodyPr/>
          <a:lstStyle/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Рентгенография на гръдния кош и изобразителни техники - показания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всички пациенти с ОСН рано за оценка на предшестващи гръдни или сърдечни заболявания (размер и форма на сърцето) и наличието на белодробен застой.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От полза както за потвърждаване на диагнозата, така и за проследяване на клиничното подобрение или незадоволителния отговор на терапията.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R</a:t>
            </a:r>
            <a:r>
              <a:rPr 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ö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гръдния кош помага за ДД 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левостранната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СН и наличието на възпалително или инфекциозно белодробно заболяване.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КТ на гръдния кош с или без контрастна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ангиография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сцинтиграфията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помагат за изясняване на белодробната патология и при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диагностиката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белодробния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емболизъм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КТ или ТЕЕ трябва да се използват при съмнение за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аортна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дисекация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26952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381000"/>
            <a:ext cx="7854696" cy="6248400"/>
          </a:xfrm>
        </p:spPr>
        <p:txBody>
          <a:bodyPr/>
          <a:lstStyle/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Ехокардиография</a:t>
            </a:r>
            <a:endParaRPr lang="bg-BG" sz="28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От съществено значение за оценка на функционалните и структурни промени, водещи или свързани с ОСН, както и за оценка на ОКС.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en-US" sz="1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Doppler-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ЕхоКГ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трябва да бъде използвана за оценка 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мониториране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сегментната и глобална функция на ЛК и ДК, 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клапните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структури и функция, на възможна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перикардна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патология, механични усложнения на ОМИ и в редки случаи 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обемзаемащи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процеси. 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1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Сърдечният дебит може да бъде оценен с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аортна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или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пулмонална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Doppler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ЕхоКГ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С нея може да се оцени налягането в БА (чрез джета при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трикуспидална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регургитация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), а също и да се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мониторира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ЛК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преднатоварване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1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ЕхоКГ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 замества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ДК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катетеризация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пациенти с ОСН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8537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019800"/>
          </a:xfrm>
        </p:spPr>
        <p:txBody>
          <a:bodyPr/>
          <a:lstStyle/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Други изследвания</a:t>
            </a:r>
            <a:endParaRPr lang="bg-BG" sz="28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endParaRPr lang="bg-BG" sz="10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усложнения, свързани със заболявания на коронарните артерии, като НАП или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миокарден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инфаркт, СКАГ е важна. Въз основа на данните от нея се прави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реваскуларизация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която подобрява прогнозата.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СКАГ е показана при неизяснена с други изследвания ОСН, както е препоръчано в ръководството за диагноза на ХСН.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Поставянето на катетър в белодробната артерия (РАС) подпомага диагнозата на ОСН. </a:t>
            </a:r>
          </a:p>
          <a:p>
            <a:pPr marR="0" lvl="0" algn="just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13632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6019800"/>
          </a:xfrm>
        </p:spPr>
        <p:txBody>
          <a:bodyPr/>
          <a:lstStyle/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Цели на лечението на ОСН</a:t>
            </a:r>
            <a:r>
              <a:rPr lang="en-US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- 1</a:t>
            </a:r>
            <a:endParaRPr lang="bg-BG" sz="28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Непосредствените цели: </a:t>
            </a: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подобряване на симптомите и стабилизиране на </a:t>
            </a:r>
            <a:r>
              <a:rPr lang="bg-BG" sz="24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хемодинамиката</a:t>
            </a: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Подобряването само 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хемодинамичните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показатели може да бъде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подвеждащо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поради което се изисква и едновременно подобряване на симптоматиката (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диспнея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и/или умора). 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Тези кратковременни белези на подобрение трябва да бъдат придружени и от благоприятни ефекти върху дългосрочната прогноза. Това се постига чрез ограничаване или предотвратяване 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миокардните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увреждания. 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1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Друга цел на лечението е намалението на клиничните симптоми на СН. При пациенти с ОСН с данни за застой 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олигурия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намаляването на телесното тегло и/или увеличаване 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диурезата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са благоприятни ефекти на терапията. </a:t>
            </a: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24796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85800"/>
            <a:ext cx="7854696" cy="5867400"/>
          </a:xfrm>
        </p:spPr>
        <p:txBody>
          <a:bodyPr/>
          <a:lstStyle/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Цели на лечението на ОСН</a:t>
            </a:r>
            <a:r>
              <a:rPr lang="en-US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- 2</a:t>
            </a:r>
            <a:endParaRPr lang="bg-BG" sz="24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7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Подобряването на О2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сатурация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бъбречната и/или чернодробна функция, и/или серумните електролити са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   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от значение. Плазмената концентрация на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BNP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отразява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хемодинамичното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подобрение, като намаляването й е благоприятно.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Благоприятни върху изхода на заболяването са следните ефекти на терапията: </a:t>
            </a:r>
          </a:p>
          <a:p>
            <a:pPr lvl="1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намаляване продължителността на венозно приложение на </a:t>
            </a:r>
            <a:r>
              <a:rPr lang="bg-BG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вазоактивни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препарати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</a:p>
          <a:p>
            <a:pPr lvl="1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намаляване на продължителността на болничния престой, броя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рехоспитализации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увеличаване на времето между тях. </a:t>
            </a:r>
          </a:p>
          <a:p>
            <a:pPr lvl="1" algn="l" fontAlgn="base">
              <a:lnSpc>
                <a:spcPct val="80000"/>
              </a:lnSpc>
              <a:spcAft>
                <a:spcPct val="0"/>
              </a:spcAft>
              <a:buClrTx/>
              <a:buSzTx/>
              <a:defRPr/>
            </a:pPr>
            <a:endParaRPr lang="bg-BG" sz="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Понижаването 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вътреболничната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дългосрочната смъртност е друга цел на терапията.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Лечението при пациентите с ОСН трябва да бъде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съобрзено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с тяхната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индивидулна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поносимост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Използваните медикаменти при тези обстоятелства трябва да имат ниска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екскреция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относително малко странични ефекти.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53880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5943600"/>
          </a:xfrm>
        </p:spPr>
        <p:txBody>
          <a:bodyPr/>
          <a:lstStyle/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32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Организация на лечението на ОСН</a:t>
            </a:r>
            <a:endParaRPr lang="bg-BG" sz="32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Най-добри резултати се постигат при пациенти с ОСН, които са лекувани веднага от специализиран екип и в отделения за болни със СН.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Опитен кардиолог и/или друг подходящ обучен персонал трябва да лекува пациенти със СН. 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Диагностичните процедури като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ЕхоКГ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СКАГ трябва да бъдат приложени възможно най-рано.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Пациенти с ОСН изискват приложението на лечебен план в болнична обстановка.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6820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5943600"/>
          </a:xfrm>
        </p:spPr>
        <p:txBody>
          <a:bodyPr/>
          <a:lstStyle/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Инструментариум и </a:t>
            </a:r>
            <a:r>
              <a:rPr lang="bg-BG" sz="2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мониториране</a:t>
            </a: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пациентите с ОСН</a:t>
            </a:r>
            <a:endParaRPr lang="bg-BG" sz="28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bg-BG" sz="2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Мониторирането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пациенти с ОСН трябва да започне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колкото е възможно по-рано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след неговото/нейното приемане в спешно отделение,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успоредно с диагностичните процедури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необходими за изясняване на основната етиология. 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Видовете и нивата 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мониториране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са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различни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всеки отделен пациент и варират в широки граници в зависимост от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тежестта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 сърдечната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декомпенсация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отговора към началната терапия.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20348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019800"/>
          </a:xfrm>
        </p:spPr>
        <p:txBody>
          <a:bodyPr/>
          <a:lstStyle/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Неинвазивно </a:t>
            </a:r>
            <a:r>
              <a:rPr lang="bg-BG" sz="2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мониториране</a:t>
            </a:r>
            <a:endParaRPr lang="bg-BG" sz="2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всички критично болни се измерва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рутинно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АН; измерването на температурата, определянето на дихателната и СЧ, както и ЕКГ са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задължителни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Периодично се извършват лабораторни изследвания, като електролити,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креатинин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кръвна захар, маркери за възпаление или метаболитни нарушения. </a:t>
            </a:r>
          </a:p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Хипо-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или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хиперкалиемията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трябва да бъдат контролирани. При влошаване състоянието на пациента тези изследвания се правят по-често.</a:t>
            </a:r>
          </a:p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ЕКГ-мониторирането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(за появата на аритмии и промени в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ST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-сегмента) е необходимо при остра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декомпенсация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особено когато исхемия или аритмия са причинили острия инцидент.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58842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381000"/>
            <a:ext cx="7854696" cy="6172200"/>
          </a:xfrm>
        </p:spPr>
        <p:txBody>
          <a:bodyPr/>
          <a:lstStyle/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Инвазивно </a:t>
            </a:r>
            <a:r>
              <a:rPr lang="bg-BG" sz="2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мониториране</a:t>
            </a:r>
            <a:endParaRPr lang="bg-BG" sz="2800" i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400" b="1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Артериален път</a:t>
            </a:r>
            <a:endParaRPr lang="bg-BG" sz="24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Индикации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 необходимост от продължително отчитане на АН  при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хемодинамично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нестабилни пациенти или изискването за чест артериален кръвен анализ.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Усложненията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поставянето на номер 20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двуинчов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катетър на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a. </a:t>
            </a:r>
            <a:r>
              <a:rPr 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radialis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са незначителни.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i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400" b="1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Централен венозен път</a:t>
            </a:r>
            <a:endParaRPr lang="bg-BG" sz="24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FF3300"/>
              </a:buClr>
              <a:buSzPct val="90000"/>
              <a:buFont typeface="Wingdings" pitchFamily="2" charset="2"/>
              <a:buChar char="§"/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Осигурява достъп до централната венозна циркулация - използва се при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обемзаместваща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терапия и прилагането на медикаменти, а също и за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мониториране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ЦВН и венозната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сатурация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 О2 (</a:t>
            </a:r>
            <a:r>
              <a:rPr 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SvO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2) във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v. c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superior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или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ДПр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FF3300"/>
              </a:buClr>
              <a:buSzPct val="90000"/>
              <a:buFont typeface="Wingdings" pitchFamily="2" charset="2"/>
              <a:buChar char="§"/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Отчитането на налягането в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ДПр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рядко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корелира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 това в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ЛПр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а също и с налягането на пълнене на ЛК при пациентите с ОСН.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FF3300"/>
              </a:buClr>
              <a:buSzPct val="90000"/>
              <a:buFont typeface="Wingdings" pitchFamily="2" charset="2"/>
              <a:buChar char="§"/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Стойностите на ЦВН зависят и от наличието на значителна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трикуспидална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регургитация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прилагането на вентилация с положително крайно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експираторно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налягане (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PEEP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28723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09600"/>
            <a:ext cx="7854696" cy="5943600"/>
          </a:xfrm>
        </p:spPr>
        <p:txBody>
          <a:bodyPr>
            <a:normAutofit lnSpcReduction="10000"/>
          </a:bodyPr>
          <a:lstStyle/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Лечение на ОСН</a:t>
            </a:r>
            <a:r>
              <a:rPr 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 продължение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Основни проблеми при лечението на ОСН</a:t>
            </a:r>
            <a:endParaRPr lang="bg-BG" sz="1800" i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600" b="1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Инфекции</a:t>
            </a:r>
            <a:r>
              <a:rPr lang="bg-BG" sz="16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: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Пацентите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 напреднала ОСН са предразположени към инфекциозни </a:t>
            </a:r>
            <a:r>
              <a:rPr lang="bg-BG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усложенения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най-вече на дихателната и отделителната система, сепсис, </a:t>
            </a:r>
            <a:r>
              <a:rPr lang="bg-BG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нозокомиални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инфекции с </a:t>
            </a:r>
            <a:r>
              <a:rPr 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Gram 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(+) бактерии. Повишаването на С</a:t>
            </a:r>
            <a:r>
              <a:rPr 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RP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влошаването на общото състояние могат да бъдат единствените признаци на инфекция. Втрисане може и да </a:t>
            </a:r>
            <a:r>
              <a:rPr lang="bg-BG" sz="16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няма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Препоръчително е рутинното правене на </a:t>
            </a:r>
            <a:r>
              <a:rPr lang="bg-BG" sz="16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посявки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  <a:r>
              <a:rPr lang="bg-BG" sz="16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Бърза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антибиотична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терапия се прилага при наличие на показания за това.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7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600" b="1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Диабет: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ОСН е свързана с влошаване на метаболитния контрол. Често са развива </a:t>
            </a:r>
            <a:r>
              <a:rPr lang="bg-BG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хипергликемия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Обичайната терапия с </a:t>
            </a:r>
            <a:r>
              <a:rPr lang="bg-BG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противодиабетни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лекарства трябва да се прекрати и </a:t>
            </a:r>
            <a:r>
              <a:rPr lang="bg-BG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гликемичният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контрол да бъде постигнат с бързодействащ инсулин, чиято доза се уточнява в зависимост от проведения КЗП. </a:t>
            </a:r>
            <a:r>
              <a:rPr lang="bg-BG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Нормогликемията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подбрява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преживяемостта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диабетиците в критични състояния.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7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600" b="1" i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Катаболни</a:t>
            </a:r>
            <a:r>
              <a:rPr lang="bg-BG" sz="1600" b="1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състояния: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Отрицателният калориен и азотен баланс са проблем на прогресиращата ОСН. Дължи се на намален калориен прием поради намалената чревна абсорбция.  За проследяване на метаболитното състояние се изследват серумен албумин и азотен баланс.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700" b="1" i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600" b="1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Бъбречна недостатъчност (БН)</a:t>
            </a:r>
            <a:r>
              <a:rPr lang="bg-BG" sz="16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: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Има тясна връзка между ОСН и БН. Те взаимно могат да се причинят, влошат и повлияят изхода си. Наложителен е стриктен контрол на бъбречната функция. При такива пациенти подходящата терапевтична стратегия включва запазване на бъбречната функция.           Нарастването на </a:t>
            </a:r>
            <a:r>
              <a:rPr lang="en-US" sz="16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Cystatin</a:t>
            </a:r>
            <a:r>
              <a:rPr lang="en-US" sz="16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C</a:t>
            </a:r>
            <a:r>
              <a:rPr 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 </a:t>
            </a:r>
            <a:r>
              <a:rPr 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&gt; 0,3 mg/l 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през първите 48</a:t>
            </a:r>
            <a:r>
              <a:rPr 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h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от хоспитализацията – маркер за ранно остро </a:t>
            </a:r>
            <a:r>
              <a:rPr lang="bg-BG" sz="16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бъбр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увреждане при ОСН</a:t>
            </a:r>
            <a:r>
              <a:rPr lang="en-U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 прогностично значение.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10671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019800"/>
          </a:xfrm>
        </p:spPr>
        <p:txBody>
          <a:bodyPr>
            <a:normAutofit lnSpcReduction="10000"/>
          </a:bodyPr>
          <a:lstStyle/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Кислородотерапия</a:t>
            </a: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изкуствена вентилация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Показания при ползването на О2 при ОСН</a:t>
            </a:r>
            <a:endParaRPr lang="bg-BG" sz="20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Поддържането на </a:t>
            </a:r>
            <a:r>
              <a:rPr lang="en-US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SaO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2 в нормални граници (95-98%)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- важно, за осигуряване на максимална доставка на О2 до тъканите и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тъканна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оксигенация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Така се предотвратява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дисфункцията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периферните органи и развитието на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полиорганна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недостъчност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bg-BG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Осигуряване на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проходими дихателни пътища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прилагане на високо </a:t>
            </a:r>
            <a:r>
              <a:rPr lang="en-US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FiO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2.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Ендотрахеалната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интубация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се прилага, ако тези мерки не подобрят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тъканната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оксигенация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bg-BG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Въпреки общоприетия подход да се дава О2, липсват или са налице недостатъчно доказателства, че даването на по-големи дози О2 подобрява прогнозата. Проучванията показват, че </a:t>
            </a:r>
            <a:r>
              <a:rPr lang="bg-BG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хипероксигенацията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може да намали </a:t>
            </a:r>
            <a:r>
              <a:rPr lang="bg-BG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коронария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кръвоток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да намали сърдечния дебит, да увеличи АН, ПСС с тенденция за увеличаване на смъртността.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bg-BG" sz="1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Приложението на повишени концентрации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О2 при </a:t>
            </a:r>
            <a:r>
              <a:rPr lang="bg-BG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хипоксемични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пациенти с ОСН е несъмнено препоръчително.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Употребата на повишени концентрации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О2 при пациенти без данни за </a:t>
            </a:r>
            <a:r>
              <a:rPr lang="bg-BG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хипоксемия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е по-скоро противоречиво и може да им навреди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18711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09600"/>
            <a:ext cx="7854696" cy="5943600"/>
          </a:xfrm>
        </p:spPr>
        <p:txBody>
          <a:bodyPr>
            <a:normAutofit lnSpcReduction="10000"/>
          </a:bodyPr>
          <a:lstStyle/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Изкуствена вентилация без </a:t>
            </a:r>
            <a:r>
              <a:rPr lang="bg-BG" sz="24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ендотрахеална</a:t>
            </a: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4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интубация</a:t>
            </a: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(неинвазивна вентилация)</a:t>
            </a:r>
            <a:endParaRPr lang="bg-BG" sz="24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bg-BG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Използват се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две техники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за изкуствена вентилация: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СРАР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или неинвазивна вентилация с положително налягане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(</a:t>
            </a:r>
            <a:r>
              <a:rPr 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NIPPV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).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Постигнат е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консенсус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че тези две техники трябва задължително да се приложат преди да се премине към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ендотрахеална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интубация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механична вентилация.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Използването на неинвазивните техники драматично понижи необходимостта от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ендотрахеална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интубация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механична вентилация.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1800" b="1" i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000" b="1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Показания</a:t>
            </a:r>
            <a:endParaRPr lang="bg-BG" sz="20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Приложението на СРАР може да подобри белодробната функция и да увеличи функционалния остатъчен капацитет. Подобреният белодробен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комплаянс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намаленото гръдно налягане и намалените движения на диафрагмата могат да намалят цялостната работа, свързана с дишането и така да се намалят метаболитните изисквания на организма.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NIPPV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е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по-усъвършенставана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техника, която изисква вентилатор.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Добавянето на РЕЕР към дихателната апаратура води до получаването на СРАР-модификация (известна още като </a:t>
            </a:r>
            <a:r>
              <a:rPr lang="en-US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BiPAP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 позитивно налягане с 2 нива). Физиологичните предимства на този модел на вентилация са същите като на СРАР, но включват още подпомагане на вдишването, което още повече намалява работата, свързана с дишането и цялостните метаболитни нужди.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bg-BG" sz="1800" b="1" i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94869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172200"/>
          </a:xfrm>
        </p:spPr>
        <p:txBody>
          <a:bodyPr/>
          <a:lstStyle/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36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Медикаментозно лечение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Мо</a:t>
            </a:r>
            <a:r>
              <a:rPr lang="en-US" sz="2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rphine</a:t>
            </a: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неговите аналози при ОСН</a:t>
            </a:r>
            <a:endParaRPr lang="bg-BG" sz="28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Мо</a:t>
            </a:r>
            <a:r>
              <a:rPr 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rphine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се прилага в ранния стадий от лечението на пациенти, постъпили с ОСН и най-вече в случаите с изразено безпокойство 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диспнея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  <a:r>
              <a:rPr lang="bg-BG" sz="2000" b="1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Мо</a:t>
            </a:r>
            <a:r>
              <a:rPr 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rphine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води до венозна и леко изразена артериална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дилатация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намалява СЧ. В повечето проучвания </a:t>
            </a:r>
            <a:r>
              <a:rPr lang="en-US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i.v.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болусни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дози от 3 </a:t>
            </a:r>
            <a:r>
              <a:rPr lang="en-US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mg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Мо</a:t>
            </a:r>
            <a:r>
              <a:rPr lang="en-US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rphine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се прилагат веднага след осигуряване на венозен път. Дозата може да бъде повторена, ако е необходимо.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99917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096000"/>
          </a:xfrm>
        </p:spPr>
        <p:txBody>
          <a:bodyPr>
            <a:normAutofit lnSpcReduction="10000"/>
          </a:bodyPr>
          <a:lstStyle/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Антикоагуланти</a:t>
            </a:r>
            <a:endParaRPr lang="bg-BG" sz="2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Лечението с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антикоагуланти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е утвърдено при ОКС, независимо от това дали има или не СН, и за ПМ.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По-малко данни има за прилагането 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нефракциониран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или НМХ при ОСН. Голямо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плацебо-контролирано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проучване на </a:t>
            </a:r>
            <a:r>
              <a:rPr 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Enoxiparin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прилаган 40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mg s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при спешно хоспитализирани пациенти, повечето от които са били със СН,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 показва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съществено клинично подобрение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но доказва, че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честотата на венозните тромбози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намалява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Няма проучвания, сравняващи НМХ с НФХ (прилаган по 5000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UI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два или три пъти дневно).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Внимателното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мониториране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коагулационните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показатели е задължително при ОСН, защото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често има придружаваща чернодробна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дисфункция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Налице са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противопоказания за приложението на НМХ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креатининов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клирънс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под 30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ml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/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min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или могат да бъдат използвани при много внимателно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мониториране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нивата на фактор Ха.</a:t>
            </a:r>
          </a:p>
          <a:p>
            <a:pPr marR="0" lvl="0" algn="ctr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60710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09600"/>
            <a:ext cx="7854696" cy="5867400"/>
          </a:xfrm>
        </p:spPr>
        <p:txBody>
          <a:bodyPr/>
          <a:lstStyle/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Вазодилататори</a:t>
            </a:r>
            <a:r>
              <a:rPr lang="bg-BG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лечението на ОСН</a:t>
            </a:r>
            <a:endParaRPr lang="bg-BG" sz="28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1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Средство на първи избор при пациенти с ОСН, при които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хипоперфузията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е свързана със задоволително АН и признаци на застой с намалена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диуреза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Водят до периферна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вазодилатация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намалено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преднатоварване</a:t>
            </a: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Показани за приложение</a:t>
            </a:r>
          </a:p>
          <a:p>
            <a:pPr lvl="1" algn="l" fontAlgn="base"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Нитрати</a:t>
            </a:r>
          </a:p>
          <a:p>
            <a:pPr lvl="1" algn="l" fontAlgn="base"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Nitroprusside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(ННП)</a:t>
            </a:r>
          </a:p>
          <a:p>
            <a:pPr lvl="1" algn="l" fontAlgn="base"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Nesiritide</a:t>
            </a:r>
            <a:endParaRPr lang="bg-BG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Калциевите антагонисти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дилтиазем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верапамил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дихидропиридините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 са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противопоказани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лечение на ОСН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en-US" sz="24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lvl="1" algn="l" fontAlgn="base">
              <a:spcAft>
                <a:spcPct val="0"/>
              </a:spcAft>
              <a:buClrTx/>
              <a:buSzTx/>
              <a:buFontTx/>
              <a:buChar char="–"/>
              <a:defRPr/>
            </a:pPr>
            <a:endParaRPr lang="bg-BG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600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6019800"/>
          </a:xfrm>
        </p:spPr>
        <p:txBody>
          <a:bodyPr>
            <a:normAutofit lnSpcReduction="10000"/>
          </a:bodyPr>
          <a:lstStyle/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Нитрати</a:t>
            </a:r>
            <a:endParaRPr lang="bg-BG" sz="24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ОСН и особено при ОКС намаляват белодробния застой без да намаляват УО или да увеличават О2 потребност на миокарда.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ниски дози предизвикват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венодилатация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но с увеличаването на дозата водят до артериална, вкл. и коронарна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дилатация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подходяща дозировка предизвикват балансирана венозна и артериална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вазодилатация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така редуцират едновременно пред- и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следнатоварването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без да нарушават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тъканната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перфузия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Ефектът върху сърдечния дебит зависи от пред- и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следнатоварването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преди началото на терапията, както и от способността на сърцето да отговаря на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барорецепторно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предизвикано повишаване на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симпатикусовия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тонус.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ОСН (овладяване на белодробен оток)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комбинацията от ниски дози </a:t>
            </a:r>
            <a:r>
              <a:rPr 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Furosemide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добре поносима висока доза нитрат е по-добра пред високите дози </a:t>
            </a:r>
            <a:r>
              <a:rPr lang="bg-BG" sz="1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диуретици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самостоятелно.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Недостатък е бързото развитие (в рамките на 16-24 </a:t>
            </a:r>
            <a:r>
              <a:rPr 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h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 на толеранс, когато се дават </a:t>
            </a:r>
            <a:r>
              <a:rPr lang="en-US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i.v.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във високи дози.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Трябва да се прилагат в дози, целящи достигането на оптимална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вазодилатация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която да увеличи СИ и да намали РС. Прекомерната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вазодилатация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може да доведе до рязко спадане на АН, което да доведе до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хемодинамична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нестабилност.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Трябва да се внимава при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Ао</a:t>
            </a:r>
            <a:r>
              <a:rPr 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St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endParaRPr lang="en-US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Дозата трябва да бъде редуцирана, ако САН спадне </a:t>
            </a:r>
            <a:r>
              <a:rPr 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&lt;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90-100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mmHg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окончателно да се прекрати, ако спадне още повече. От практическа гледна точка се цели понижаване на средното АН с 10 mm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Hg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  <a:endParaRPr lang="bg-BG" sz="1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93266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5943600"/>
          </a:xfrm>
        </p:spPr>
        <p:txBody>
          <a:bodyPr/>
          <a:lstStyle/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АСЕ </a:t>
            </a:r>
            <a:r>
              <a:rPr lang="bg-BG" sz="24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инхибитори</a:t>
            </a: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ОСН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en-US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endParaRPr lang="bg-BG" sz="14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 в ранния етап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от стабилизирането на пациентите с ОСН</a:t>
            </a:r>
            <a:endParaRPr lang="en-US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високорискови пациенти АСЕ-</a:t>
            </a:r>
            <a:r>
              <a:rPr 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играят роля за  ранното овладяване на ОСН и ОМИ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Хемодинамичният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ефект  е резултат от намаляването на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ангиотензин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ІІ и увеличаването на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брадикинините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което от своя страна намалява ПСС и улеснява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натриурезата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Краткосрочната терапия редуцира нивата на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ангиотензин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ІІ и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алдостерон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и увеличава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ангиотензин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І и плазмената РА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Проучванията с АСЕ-</a:t>
            </a:r>
            <a:r>
              <a:rPr 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СН след МИ са фокусирани върху 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дългосрочните ефекти</a:t>
            </a:r>
            <a:r>
              <a:rPr 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високорискови пациенти АСЕ-</a:t>
            </a:r>
            <a:r>
              <a:rPr 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водят до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оносително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абсолютно намаляване на смъртността</a:t>
            </a:r>
            <a:endParaRPr lang="en-US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i.v.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АСЕ-</a:t>
            </a:r>
            <a:r>
              <a:rPr 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трябва да се избягват. Началната доза трябва да е ниска и постепенно да се увеличава след постигането на ранна стабилизация в рамките на 48 </a:t>
            </a:r>
            <a:r>
              <a:rPr 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h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като се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мониторира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АН и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реналната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функция. Продължението на терапията трябва да е поне 6 седмици. </a:t>
            </a:r>
            <a:endParaRPr lang="en-US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АСЕ-</a:t>
            </a:r>
            <a:r>
              <a:rPr 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трябва да се прилагат внимателно при пациенти с ограничен сърдечен дебит, защото могат значително да редуцират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гломерулната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филтрация. </a:t>
            </a:r>
            <a:endParaRPr lang="en-US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Риск за непоносимост към АСЕ-</a:t>
            </a:r>
            <a:r>
              <a:rPr lang="en-US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: при едновременно прилагане с НСПВС и при наличие на двустранна </a:t>
            </a:r>
            <a:r>
              <a:rPr lang="bg-BG" sz="18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стеноза</a:t>
            </a:r>
            <a:r>
              <a:rPr lang="bg-BG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бъбречните артерии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03460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5943600"/>
          </a:xfrm>
        </p:spPr>
        <p:txBody>
          <a:bodyPr/>
          <a:lstStyle/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Диуретици</a:t>
            </a:r>
            <a:endParaRPr lang="bg-BG" sz="24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Показани при остра и остро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декомпенсирала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СН при наличието на симптоми за задръжка на течности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Увеличават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диурезата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като усилват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ескрецията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вода, </a:t>
            </a:r>
            <a:r>
              <a:rPr 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NaCl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други йони, което води до намаляване на плазмения 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екстрацелуларния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обем, общото количество вода и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Na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+, редуциране камерното налягане на пълнене, намаляване на периферния и белодробен застой</a:t>
            </a: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i.v.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приложени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бримковите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диуретици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имат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вазодилатативен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ефект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-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ранен (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5-30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min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 спад на налягането в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ДПр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АП, и БСС</a:t>
            </a: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Високи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болус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дози (&gt;1mg/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kg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 могат да доведат до рефлекторна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вазоконстрикция</a:t>
            </a:r>
            <a:endParaRPr lang="en-US" sz="20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остро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декомпенсирала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СН употребата 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диуретици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нормализира условията за натоварване и редуцира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неврохормоналната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активност за кратък период, за разлика от случаите с хронична диуретична терапия. </a:t>
            </a:r>
            <a:endParaRPr lang="en-US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ОКС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диуретиците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трябва да се ползват в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ниски дози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съобразно препоръките, посочени при лечението с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вазодилататори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76687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5943600"/>
          </a:xfrm>
        </p:spPr>
        <p:txBody>
          <a:bodyPr/>
          <a:lstStyle/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Диуретици</a:t>
            </a: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- практическо приложение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започва се с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индивидуална доза в зависимост от клиничното състояние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титрира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се според клиничния отговор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редуциране на дозата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когато водната задръжка е овладяна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мониториране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К,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Na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бъбречната функция през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1-2 дни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в зависимост от диуретичния отговор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корекция на електролитните нарушения</a:t>
            </a: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Тиазидите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спиронолактон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могат да се ползват заедно с други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диуретици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като това позволява редуциране на дозите им и избягване на странични ефекти, в сравнение с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монотерапията</a:t>
            </a: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R="0" lvl="0" algn="l" fontAlgn="base"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Комбинацията от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бримков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диуретик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 </a:t>
            </a:r>
            <a:r>
              <a:rPr 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Dobutamine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Dopamine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или нитрат е също ефективна поради по-малкото странични ефекти, отколкото увеличаване на дозата 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диуретика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11894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828800"/>
          </a:xfrm>
        </p:spPr>
        <p:txBody>
          <a:bodyPr/>
          <a:lstStyle/>
          <a:p>
            <a:pPr lvl="0" algn="l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bg-BG" sz="4000" b="0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n-ea"/>
                <a:cs typeface="+mn-cs"/>
              </a:rPr>
              <a:t>Ултрафилтрация</a:t>
            </a:r>
            <a:br>
              <a:rPr lang="en-US" sz="4000" b="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1"/>
          <p:cNvSpPr/>
          <p:nvPr/>
        </p:nvSpPr>
        <p:spPr>
          <a:xfrm>
            <a:off x="838200" y="1773238"/>
            <a:ext cx="7548563" cy="3743325"/>
          </a:xfrm>
          <a:prstGeom prst="rect">
            <a:avLst/>
          </a:prstGeom>
          <a:solidFill>
            <a:srgbClr val="FFFFCC"/>
          </a:solidFill>
          <a:ln w="25400" cap="flat" cmpd="sng" algn="ctr">
            <a:solidFill>
              <a:srgbClr val="FFFFCC"/>
            </a:solidFill>
            <a:prstDash val="solid"/>
          </a:ln>
          <a:effectLst/>
        </p:spPr>
        <p:txBody>
          <a:bodyPr anchor="ctr"/>
          <a:lstStyle/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bg-BG" sz="20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При определени пациенти с обемно обременяване,</a:t>
            </a: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bg-BG" sz="800" b="0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bg-BG" sz="20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за корекция на </a:t>
            </a:r>
            <a:r>
              <a:rPr kumimoji="0" lang="bg-BG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хипонатриемията</a:t>
            </a:r>
            <a:endParaRPr kumimoji="0" lang="bg-BG" sz="2000" b="0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bg-BG" sz="1000" b="0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bg-BG" sz="20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по-малка </a:t>
            </a:r>
            <a:r>
              <a:rPr kumimoji="0" lang="bg-BG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невро-хормонална</a:t>
            </a:r>
            <a:r>
              <a:rPr kumimoji="0" lang="bg-BG" sz="20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активация,</a:t>
            </a: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bg-BG" sz="1000" b="0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bg-BG" sz="2000" b="0" i="0" u="none" strike="noStrike" kern="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намаляване на хоспитализациите поради обемно обременяване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57960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09600"/>
            <a:ext cx="7854696" cy="5715000"/>
          </a:xfrm>
        </p:spPr>
        <p:txBody>
          <a:bodyPr>
            <a:normAutofit lnSpcReduction="10000"/>
          </a:bodyPr>
          <a:lstStyle/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Инотропни</a:t>
            </a: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агенти  -  Клинични показания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Показани при наличие на периферна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хипоперфузия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хипотония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намалена бъбречна функция) с или без застой или белодробен оток, неподдаващи се на оптимална терапия с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диуретици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вазодилататори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Употребата им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 е безопасна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защото увеличават О2 нужди и калциевото ниво - трябва да се прилагат внимателно.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пациенти с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декомпенсирала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ХСН, симптомите, клиничният ход и прогнозата на болестта могат да станат зависими от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хемодинамиката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Подобрението на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хемодинамичните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параметри може да бъде цел на лечението. В такива случаи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инотропните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средства могат да бъдат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ефективни и животоспасяващи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Това се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постига с цената на увеличаване на риска от аритмии,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миокардна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исхемия и дългосрочно задълбочаване на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миокардната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дисфункция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причинено от прекомерно засилване на енергоразхода.</a:t>
            </a:r>
          </a:p>
          <a:p>
            <a:pPr marR="0" lvl="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Отношението полза/риск </a:t>
            </a:r>
            <a:r>
              <a:rPr lang="bg-BG" sz="2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 е еднакво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за всички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инотропни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средства. Тези, които стимулират β1-адренорецепторите, увеличават концентрацията на Са2+ в </a:t>
            </a:r>
            <a:r>
              <a:rPr lang="bg-BG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миокардните</a:t>
            </a:r>
            <a:r>
              <a:rPr lang="bg-BG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клетки и крият по-висок риск.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45790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09600"/>
            <a:ext cx="7854696" cy="5867400"/>
          </a:xfrm>
        </p:spPr>
        <p:txBody>
          <a:bodyPr>
            <a:normAutofit lnSpcReduction="10000"/>
          </a:bodyPr>
          <a:lstStyle/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Вазопресори</a:t>
            </a: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</a:t>
            </a:r>
            <a:r>
              <a:rPr lang="bg-BG" sz="24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кардиогенен</a:t>
            </a: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шок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Идват в съображение когато комбинацията от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инотропно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средство и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обемзаместваща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терапия не може да осигури адекватна артериална и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органна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перфузия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подобряване на сърдечния дебит. </a:t>
            </a:r>
            <a:endParaRPr 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Вазопресори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могат да се ползват при спешни случаи, за поддържане на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перфузията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при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животозастрашаваща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хипотония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Тъй като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кардиогенният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шок е свързан с увеличено ПСС,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вазопресори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се ползват внимателно и за кратък период, защото могат да увеличат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следнатоварването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така да задълбочат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органната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хипоперфузия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Epinephrine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Катехоламин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 голям афинитет към </a:t>
            </a:r>
            <a:r>
              <a:rPr lang="bg-BG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β1-, β2- и α-рецептори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Прилага се като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инфузия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от </a:t>
            </a:r>
            <a:r>
              <a:rPr lang="bg-BG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0,05-0,5 µ</a:t>
            </a:r>
            <a:r>
              <a:rPr lang="en-US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g</a:t>
            </a:r>
            <a:r>
              <a:rPr lang="bg-BG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/</a:t>
            </a:r>
            <a:r>
              <a:rPr lang="en-US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kg</a:t>
            </a:r>
            <a:r>
              <a:rPr lang="bg-BG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/</a:t>
            </a:r>
            <a:r>
              <a:rPr lang="en-US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min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когато терапията с </a:t>
            </a:r>
            <a:r>
              <a:rPr lang="en-US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Dobutamine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се окаже неефективна и АН остане ниско. 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Препоръчва се директно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мониториране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АН и на РАН 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en-US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Norepinephrine</a:t>
            </a:r>
            <a:r>
              <a:rPr lang="bg-BG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endParaRPr lang="en-US" sz="1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Катехоламин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 голям афинитет към </a:t>
            </a:r>
            <a:r>
              <a:rPr lang="bg-BG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α-рецептори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се ползва за увеличаване на ПСС 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Увеличава в по-малка степен СЧ от </a:t>
            </a:r>
            <a:r>
              <a:rPr 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Epinephrine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Дозирането е сходно с това при </a:t>
            </a:r>
            <a:r>
              <a:rPr 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Epinephrine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  <a:r>
              <a:rPr 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Norepinephrine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</a:t>
            </a:r>
            <a:r>
              <a:rPr lang="bg-BG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0,2-1 µ</a:t>
            </a:r>
            <a:r>
              <a:rPr lang="en-US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g</a:t>
            </a:r>
            <a:r>
              <a:rPr lang="bg-BG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/</a:t>
            </a:r>
            <a:r>
              <a:rPr lang="en-US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kg</a:t>
            </a:r>
            <a:r>
              <a:rPr lang="bg-BG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/</a:t>
            </a:r>
            <a:r>
              <a:rPr lang="en-US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min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) има добър ефект при ниско АН, дължащо се на намалено ПСС, както е при септичен шок. 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Често се комбинира с </a:t>
            </a:r>
            <a:r>
              <a:rPr lang="en-US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Dobutamine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за подобряване на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хемодинамиката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Norepinephrine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може да доведе до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органна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хипоперфузия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20450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6019800"/>
          </a:xfrm>
        </p:spPr>
        <p:txBody>
          <a:bodyPr>
            <a:normAutofit lnSpcReduction="10000"/>
          </a:bodyPr>
          <a:lstStyle/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Сърдечни </a:t>
            </a:r>
            <a:r>
              <a:rPr lang="bg-BG" sz="24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гликозиди</a:t>
            </a: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(СГ)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Инхибират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Nа+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/К+ АТФ и така увеличават Са2+/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Nа+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обменни м-ми, чрез което осъществяват (+) си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инотропен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ефект. 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СН (+)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инотропен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ефект в резултат на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β-адренергична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стимулация намалява, а връзката сила/честота се нарушава. 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За разлика от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β-агонистите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при лечението на СН (+)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инотропен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ефект на СГ остава непроменен и връзката сила/честота частично се възстановява.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ОСН увеличават малко сърдечния дебит и намаляват наляганията на пълнене. 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пациенти с </a:t>
            </a:r>
            <a:r>
              <a:rPr lang="bg-BG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тежка СН, с епизоди на остра </a:t>
            </a:r>
            <a:r>
              <a:rPr lang="bg-BG" sz="1800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декомпенсация</a:t>
            </a:r>
            <a:r>
              <a:rPr lang="bg-BG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СГ са ефективни като намаляват честотата на </a:t>
            </a:r>
            <a:r>
              <a:rPr lang="bg-BG" sz="1800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декомпенсация</a:t>
            </a:r>
            <a:r>
              <a:rPr lang="bg-BG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  <a:r>
              <a:rPr lang="bg-BG" sz="1800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Предиктори</a:t>
            </a:r>
            <a:r>
              <a:rPr lang="bg-BG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за този благоприятен ефект са Т3, ексцентрична ЛК </a:t>
            </a:r>
            <a:r>
              <a:rPr lang="bg-BG" sz="1800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дилатация</a:t>
            </a:r>
            <a:r>
              <a:rPr lang="bg-BG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разширени </a:t>
            </a:r>
            <a:r>
              <a:rPr lang="bg-BG" sz="1800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югуларни</a:t>
            </a:r>
            <a:r>
              <a:rPr lang="bg-BG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вени при епизод на ОСН.</a:t>
            </a:r>
            <a:endParaRPr lang="en-US" sz="1800" kern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AIRE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-проучването доказва </a:t>
            </a:r>
            <a:r>
              <a:rPr lang="bg-BG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неблагоприятните 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ефекти на СГ върху изхода след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преживан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МИ и съпътстваща СН.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пациенти с МИ и ОСН употребата на </a:t>
            </a:r>
            <a:r>
              <a:rPr 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Digitalis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е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предиктор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животозастрашаващи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проаритмии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се препоръчват като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инотропни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средства при ОСН и особено при такава, която е вследствие на преживян МИ.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ОСН се ползват в случаите, когато тя се дължи на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тахикардии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(ПМ, недобре контролирано от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бета-блокери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или други медикаменти). 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Противопоказания: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брадикардия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АV-блок ІІ и ІІІ степен, </a:t>
            </a:r>
            <a:r>
              <a:rPr 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sick sinus syndrome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  <a:r>
              <a:rPr 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carotid sinus syndrome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  <a:r>
              <a:rPr 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WPW  syndrome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ХОКМП,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хипокалиемия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хиперкалциемия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95265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5943600"/>
          </a:xfrm>
        </p:spPr>
        <p:txBody>
          <a:bodyPr/>
          <a:lstStyle/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Хирургично лечение на ОСН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ОСН вследствие ОМИ </a:t>
            </a: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Руптура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камерна стена</a:t>
            </a: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Слединфаркна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руптура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 камерния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септум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(РКС)</a:t>
            </a:r>
          </a:p>
          <a:p>
            <a:pPr marL="742950" lvl="1" indent="-285750" algn="l" fontAlgn="base">
              <a:lnSpc>
                <a:spcPct val="80000"/>
              </a:lnSpc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Остра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митрална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регургитация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/МР/</a:t>
            </a:r>
            <a:endParaRPr lang="bg-BG" sz="1800" i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1800" b="1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     </a:t>
            </a:r>
            <a:endParaRPr lang="bg-BG" sz="1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Механични помощни средства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Вътреаортна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балонна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контрапулсация</a:t>
            </a:r>
            <a:endParaRPr lang="bg-BG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Средства</a:t>
            </a:r>
            <a:r>
              <a:rPr 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подпомагащи камерната функция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    - 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Тромбемболизъм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кървене и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инфекциии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са най-честите усложнения, свързани с употребата на средства, подпомагащи камерната функция. </a:t>
            </a:r>
            <a:endParaRPr 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	-  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Хемолизата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техническита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проблеми са също чести.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2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Сърдечна трансплантация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Трансплантацията е възможност при тежка ОСН с лоша прогноза. Такива са случаите с тежък остър миокардит,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постпартална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КМП или при пациенти с голям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миокарден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инфаркт с лошо повлияване след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реваскуларизацията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. 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Трансплантацията е възможна едва след стабилизиране на състоянието с помощта на помпи или други средства.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47883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7854696" cy="6096000"/>
          </a:xfrm>
        </p:spPr>
        <p:txBody>
          <a:bodyPr/>
          <a:lstStyle/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endParaRPr 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Клиничният синдром на ОСН може да се появи </a:t>
            </a:r>
            <a:r>
              <a:rPr 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de novo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като ОСН или като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декомпенсирана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ХСН, с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хиподебитна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или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застойна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(ЛК или ДК) симптоматика. Пациентът с ОСН изисква незабавна диагностична оценка и помощ, както и животоспасяващи мерки за подобряване на симптомите и прогнозата.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Началната диагностична оценка трябва да включва преглед, анамнеза, ЕКГ, Rö гръден кош, измерване на плазмения </a:t>
            </a:r>
            <a:r>
              <a:rPr 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BNP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невротъканния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pr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о-</a:t>
            </a:r>
            <a:r>
              <a:rPr 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BNP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други лабораторни тестове. </a:t>
            </a:r>
            <a:endParaRPr 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	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ЕхоКГ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трябва да бъде приложена при всички пациенти възможно най-бързо (освен ако не е правена скоро и няма налични резултати). 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Началната клинична оценка трябва да включва оценка на пред- и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следнатоварването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наличието на МР и други усложняващи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дисфункции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(включително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клапни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усложнения, аритмия и съпътстващи заболявания като </a:t>
            </a:r>
            <a:r>
              <a:rPr lang="bg-BG" sz="18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инфенкции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диабет, дихателни или бъбречни заболявания). </a:t>
            </a:r>
            <a:endParaRPr lang="en-US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	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ОКС са честа причина за ОСН и СКАГ е наложителна.</a:t>
            </a: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1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8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След първоначалната оценка трябва да се осигури венозен достъп и клиничните признаци на СН, ЕКГ и </a:t>
            </a:r>
            <a:r>
              <a:rPr lang="en-US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SPO</a:t>
            </a:r>
            <a:r>
              <a:rPr lang="bg-BG" sz="1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2 трябва да бъдат проследени. Когато е необходимо се осигурява и артериален достъп.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794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854696" cy="6019800"/>
          </a:xfrm>
        </p:spPr>
        <p:txBody>
          <a:bodyPr/>
          <a:lstStyle/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r>
              <a:rPr lang="bg-BG" sz="2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Началната терапия на ОСН включва: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8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Кислородотерапия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 лицева маска или СРАР (</a:t>
            </a:r>
            <a:r>
              <a:rPr 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SPO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2 94-96%)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10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Вазодилатация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с нитрат или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нитропрусид</a:t>
            </a:r>
            <a:endParaRPr lang="bg-BG" sz="20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10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Диуретична терапия с </a:t>
            </a:r>
            <a:r>
              <a:rPr 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Furosemide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или други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бримкови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диуретици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(отначало </a:t>
            </a:r>
            <a:r>
              <a:rPr lang="en-US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i.v.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болус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последван от продължителна </a:t>
            </a:r>
            <a:r>
              <a:rPr lang="en-US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i.v.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инфузия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при необходимост).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10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en-US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Morphine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за облекчаване на физическия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дистрес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и за подобряване на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хемодинамиката</a:t>
            </a:r>
            <a:endParaRPr lang="bg-BG" sz="20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10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При ниски налягания на пълнене се прилага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обемзаместителна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терапия. Това може да изисква тестване на отговора при малки количества на влетите течности.</a:t>
            </a: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defRPr/>
            </a:pPr>
            <a:endParaRPr lang="bg-BG" sz="10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342900" marR="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86D1EC"/>
              </a:buClr>
              <a:buSzPct val="90000"/>
              <a:buBlip>
                <a:blip r:embed="rId2"/>
              </a:buBlip>
              <a:defRPr/>
            </a:pP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Други усложняващи метаболитни и </a:t>
            </a:r>
            <a:r>
              <a:rPr lang="bg-BG" sz="20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органспецифични</a:t>
            </a:r>
            <a:r>
              <a:rPr lang="bg-BG" sz="20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нарушения трябва да бъдат лекувани сами за себе си.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2576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281</TotalTime>
  <Words>10856</Words>
  <Application>Microsoft Office PowerPoint</Application>
  <PresentationFormat>Презентация на цял екран (4:3)</PresentationFormat>
  <Paragraphs>856</Paragraphs>
  <Slides>132</Slides>
  <Notes>1</Notes>
  <HiddenSlides>102</HiddenSlides>
  <MMClips>0</MMClips>
  <ScaleCrop>false</ScaleCrop>
  <HeadingPairs>
    <vt:vector size="8" baseType="variant">
      <vt:variant>
        <vt:lpstr>Използвани шрифтове</vt:lpstr>
      </vt:variant>
      <vt:variant>
        <vt:i4>8</vt:i4>
      </vt:variant>
      <vt:variant>
        <vt:lpstr>Тема</vt:lpstr>
      </vt:variant>
      <vt:variant>
        <vt:i4>1</vt:i4>
      </vt:variant>
      <vt:variant>
        <vt:lpstr>Вградени OLE сървъри</vt:lpstr>
      </vt:variant>
      <vt:variant>
        <vt:i4>1</vt:i4>
      </vt:variant>
      <vt:variant>
        <vt:lpstr>Заглавия на слайдовете</vt:lpstr>
      </vt:variant>
      <vt:variant>
        <vt:i4>132</vt:i4>
      </vt:variant>
    </vt:vector>
  </HeadingPairs>
  <TitlesOfParts>
    <vt:vector size="142" baseType="lpstr">
      <vt:lpstr>Arial</vt:lpstr>
      <vt:lpstr>Calibri</vt:lpstr>
      <vt:lpstr>Constantia</vt:lpstr>
      <vt:lpstr>Tahoma</vt:lpstr>
      <vt:lpstr>Times New Roman</vt:lpstr>
      <vt:lpstr>Verdana</vt:lpstr>
      <vt:lpstr>Wingdings</vt:lpstr>
      <vt:lpstr>Wingdings 2</vt:lpstr>
      <vt:lpstr>Поток</vt:lpstr>
      <vt:lpstr>Image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Патологоанатомия: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ИЗСЛЕДВАНИЯ: 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ЛЕЧЕНИЕ: </vt:lpstr>
      <vt:lpstr>Презентация на PowerPoint</vt:lpstr>
      <vt:lpstr>Митрална регургитация (МР) </vt:lpstr>
      <vt:lpstr>Презентация на PowerPoint</vt:lpstr>
      <vt:lpstr>Презентация на PowerPoint</vt:lpstr>
      <vt:lpstr>1. Увреждане на платната – инфекциозен ендокардит, травма 2. Увреждане на хордите – ИЕ, ревматизъм, травма 3. Увреждане на папиларен мускул – остра ИБС 4. МР при руптури – МИ, травма, абсцес 5. Протезни дисфункции – при механична протеза остра дисфункция поради дехисценция или тромбоза</vt:lpstr>
      <vt:lpstr>Патофизиология: </vt:lpstr>
      <vt:lpstr>Презентация на PowerPoint</vt:lpstr>
      <vt:lpstr>Клинични изяви: </vt:lpstr>
      <vt:lpstr>1. ЕКГ – ЛКХ, Р-митр.,ПМ, ДКХ-късно в 15% 2. Рентгенография – удължена ЛК дъга, уголемено ЛП, избутване на хранопровода с широка дъга на профилната снимка. По-слабо изразен белодробен застой в сравнение с МС. 3. ЕхоК – ЛП увеличено, ЛК нормална или увеличена. Доплер: големина на регургитационен ток. Трансезофагеална ехография (ТЕЕ) – тромби в ухото на ЛП, структурни промени на подклапния апарат, абсцеси. </vt:lpstr>
      <vt:lpstr>Лечение: </vt:lpstr>
      <vt:lpstr>Аортна стеноза (АС) </vt:lpstr>
      <vt:lpstr>Етиология: </vt:lpstr>
      <vt:lpstr>Клинична картина: </vt:lpstr>
      <vt:lpstr>Презентация на PowerPoint</vt:lpstr>
      <vt:lpstr>Инструментални изследвания: </vt:lpstr>
      <vt:lpstr>Презентация на PowerPoint</vt:lpstr>
      <vt:lpstr>Лечение: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Остра АР  – АКП  Хронична АР  – оперативно лечение при начална ЛК дисфункция в покой и/или симптоматични болни  - артериални вазодилататори =&gt; намаление на следнатоварването =&gt; намаление на РФ  - СЧ трябва да е 80-100 уд/мин: по-малка РФ  - диуретици при застой  - сърдечни глюкозиди при ПМ </vt:lpstr>
      <vt:lpstr>Диагноза и лечение на острата сърдечна недостатъчност Кардиогенен шок Белодробен оток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Причини и предразполагащи фактори за ОСН </vt:lpstr>
      <vt:lpstr>Презентация на PowerPoint</vt:lpstr>
      <vt:lpstr>Презентация на PowerPoint</vt:lpstr>
      <vt:lpstr>Клинична класификация на ОСН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Ултрафилтрация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JoroAnko</dc:creator>
  <cp:lastModifiedBy>fandango</cp:lastModifiedBy>
  <cp:revision>112</cp:revision>
  <dcterms:created xsi:type="dcterms:W3CDTF">2014-10-09T13:09:17Z</dcterms:created>
  <dcterms:modified xsi:type="dcterms:W3CDTF">2023-04-05T08:48:16Z</dcterms:modified>
</cp:coreProperties>
</file>