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508" r:id="rId2"/>
    <p:sldId id="258" r:id="rId3"/>
    <p:sldId id="259" r:id="rId4"/>
    <p:sldId id="260" r:id="rId5"/>
    <p:sldId id="510" r:id="rId6"/>
    <p:sldId id="511" r:id="rId7"/>
    <p:sldId id="261" r:id="rId8"/>
    <p:sldId id="264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3" r:id="rId50"/>
    <p:sldId id="328" r:id="rId51"/>
    <p:sldId id="329" r:id="rId52"/>
    <p:sldId id="330" r:id="rId53"/>
    <p:sldId id="331" r:id="rId54"/>
    <p:sldId id="332" r:id="rId55"/>
    <p:sldId id="333" r:id="rId56"/>
    <p:sldId id="334" r:id="rId57"/>
    <p:sldId id="335" r:id="rId58"/>
    <p:sldId id="336" r:id="rId59"/>
    <p:sldId id="338" r:id="rId60"/>
    <p:sldId id="339" r:id="rId61"/>
    <p:sldId id="340" r:id="rId62"/>
    <p:sldId id="341" r:id="rId63"/>
    <p:sldId id="342" r:id="rId64"/>
    <p:sldId id="343" r:id="rId65"/>
    <p:sldId id="344" r:id="rId66"/>
    <p:sldId id="345" r:id="rId67"/>
    <p:sldId id="346" r:id="rId68"/>
    <p:sldId id="348" r:id="rId69"/>
    <p:sldId id="349" r:id="rId70"/>
    <p:sldId id="350" r:id="rId71"/>
    <p:sldId id="353" r:id="rId72"/>
    <p:sldId id="354" r:id="rId73"/>
    <p:sldId id="355" r:id="rId74"/>
    <p:sldId id="356" r:id="rId75"/>
    <p:sldId id="357" r:id="rId76"/>
    <p:sldId id="358" r:id="rId77"/>
    <p:sldId id="360" r:id="rId78"/>
    <p:sldId id="361" r:id="rId79"/>
    <p:sldId id="362" r:id="rId80"/>
    <p:sldId id="363" r:id="rId81"/>
    <p:sldId id="364" r:id="rId82"/>
    <p:sldId id="365" r:id="rId83"/>
    <p:sldId id="367" r:id="rId84"/>
    <p:sldId id="368" r:id="rId85"/>
    <p:sldId id="369" r:id="rId86"/>
    <p:sldId id="370" r:id="rId87"/>
    <p:sldId id="378" r:id="rId88"/>
    <p:sldId id="379" r:id="rId89"/>
    <p:sldId id="386" r:id="rId90"/>
    <p:sldId id="387" r:id="rId91"/>
    <p:sldId id="388" r:id="rId92"/>
    <p:sldId id="389" r:id="rId93"/>
    <p:sldId id="390" r:id="rId94"/>
    <p:sldId id="391" r:id="rId95"/>
    <p:sldId id="392" r:id="rId96"/>
    <p:sldId id="393" r:id="rId97"/>
    <p:sldId id="394" r:id="rId98"/>
    <p:sldId id="395" r:id="rId99"/>
    <p:sldId id="396" r:id="rId100"/>
    <p:sldId id="397" r:id="rId101"/>
    <p:sldId id="398" r:id="rId102"/>
    <p:sldId id="399" r:id="rId103"/>
    <p:sldId id="400" r:id="rId104"/>
    <p:sldId id="401" r:id="rId105"/>
    <p:sldId id="402" r:id="rId106"/>
    <p:sldId id="430" r:id="rId107"/>
    <p:sldId id="431" r:id="rId108"/>
    <p:sldId id="432" r:id="rId109"/>
    <p:sldId id="433" r:id="rId110"/>
    <p:sldId id="434" r:id="rId111"/>
    <p:sldId id="437" r:id="rId112"/>
    <p:sldId id="438" r:id="rId113"/>
    <p:sldId id="439" r:id="rId114"/>
    <p:sldId id="440" r:id="rId115"/>
    <p:sldId id="441" r:id="rId116"/>
    <p:sldId id="442" r:id="rId117"/>
    <p:sldId id="443" r:id="rId118"/>
    <p:sldId id="444" r:id="rId119"/>
    <p:sldId id="445" r:id="rId120"/>
    <p:sldId id="446" r:id="rId121"/>
    <p:sldId id="447" r:id="rId122"/>
    <p:sldId id="448" r:id="rId123"/>
    <p:sldId id="449" r:id="rId124"/>
    <p:sldId id="450" r:id="rId125"/>
    <p:sldId id="453" r:id="rId126"/>
    <p:sldId id="454" r:id="rId127"/>
    <p:sldId id="455" r:id="rId128"/>
    <p:sldId id="456" r:id="rId129"/>
    <p:sldId id="457" r:id="rId130"/>
    <p:sldId id="460" r:id="rId131"/>
    <p:sldId id="461" r:id="rId132"/>
    <p:sldId id="462" r:id="rId133"/>
    <p:sldId id="466" r:id="rId134"/>
    <p:sldId id="471" r:id="rId135"/>
    <p:sldId id="481" r:id="rId136"/>
    <p:sldId id="482" r:id="rId137"/>
    <p:sldId id="483" r:id="rId138"/>
    <p:sldId id="484" r:id="rId139"/>
    <p:sldId id="485" r:id="rId140"/>
    <p:sldId id="486" r:id="rId141"/>
    <p:sldId id="487" r:id="rId142"/>
    <p:sldId id="488" r:id="rId143"/>
    <p:sldId id="489" r:id="rId144"/>
    <p:sldId id="490" r:id="rId145"/>
    <p:sldId id="491" r:id="rId146"/>
    <p:sldId id="492" r:id="rId147"/>
    <p:sldId id="493" r:id="rId148"/>
    <p:sldId id="494" r:id="rId149"/>
    <p:sldId id="495" r:id="rId150"/>
    <p:sldId id="496" r:id="rId151"/>
    <p:sldId id="497" r:id="rId152"/>
    <p:sldId id="498" r:id="rId153"/>
    <p:sldId id="499" r:id="rId154"/>
    <p:sldId id="500" r:id="rId155"/>
    <p:sldId id="501" r:id="rId156"/>
    <p:sldId id="502" r:id="rId157"/>
    <p:sldId id="504" r:id="rId158"/>
    <p:sldId id="505" r:id="rId159"/>
    <p:sldId id="506" r:id="rId160"/>
    <p:sldId id="507" r:id="rId161"/>
    <p:sldId id="509" r:id="rId162"/>
  </p:sldIdLst>
  <p:sldSz cx="9144000" cy="6858000" type="screen4x3"/>
  <p:notesSz cx="9144000" cy="6858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88607"/>
            <a:ext cx="9144000" cy="648335"/>
          </a:xfrm>
          <a:custGeom>
            <a:avLst/>
            <a:gdLst/>
            <a:ahLst/>
            <a:cxnLst/>
            <a:rect l="l" t="t" r="r" b="b"/>
            <a:pathLst>
              <a:path w="9144000" h="648335">
                <a:moveTo>
                  <a:pt x="9144000" y="0"/>
                </a:moveTo>
                <a:lnTo>
                  <a:pt x="0" y="0"/>
                </a:lnTo>
                <a:lnTo>
                  <a:pt x="0" y="648068"/>
                </a:lnTo>
                <a:lnTo>
                  <a:pt x="9144000" y="648068"/>
                </a:lnTo>
                <a:lnTo>
                  <a:pt x="91440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88607"/>
            <a:ext cx="9144000" cy="648335"/>
          </a:xfrm>
          <a:custGeom>
            <a:avLst/>
            <a:gdLst/>
            <a:ahLst/>
            <a:cxnLst/>
            <a:rect l="l" t="t" r="r" b="b"/>
            <a:pathLst>
              <a:path w="9144000" h="648335">
                <a:moveTo>
                  <a:pt x="0" y="648068"/>
                </a:moveTo>
                <a:lnTo>
                  <a:pt x="9144000" y="648068"/>
                </a:lnTo>
                <a:lnTo>
                  <a:pt x="9144000" y="0"/>
                </a:lnTo>
                <a:lnTo>
                  <a:pt x="0" y="0"/>
                </a:lnTo>
                <a:lnTo>
                  <a:pt x="0" y="648068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1298" y="196672"/>
            <a:ext cx="7061403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239" y="265302"/>
            <a:ext cx="7951520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2554" y="1998726"/>
            <a:ext cx="8498890" cy="3592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2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5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30.jpeg"/><Relationship Id="rId5" Type="http://schemas.openxmlformats.org/officeDocument/2006/relationships/image" Target="../media/image38.jpeg"/><Relationship Id="rId15" Type="http://schemas.openxmlformats.org/officeDocument/2006/relationships/image" Target="../media/image47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jpeg"/><Relationship Id="rId1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jpe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79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8.png"/><Relationship Id="rId5" Type="http://schemas.openxmlformats.org/officeDocument/2006/relationships/image" Target="../media/image73.png"/><Relationship Id="rId10" Type="http://schemas.openxmlformats.org/officeDocument/2006/relationships/image" Target="../media/image77.jpeg"/><Relationship Id="rId4" Type="http://schemas.openxmlformats.org/officeDocument/2006/relationships/image" Target="../media/image72.jpeg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jpeg"/><Relationship Id="rId18" Type="http://schemas.openxmlformats.org/officeDocument/2006/relationships/image" Target="../media/image111.png"/><Relationship Id="rId3" Type="http://schemas.openxmlformats.org/officeDocument/2006/relationships/image" Target="../media/image96.jpeg"/><Relationship Id="rId21" Type="http://schemas.openxmlformats.org/officeDocument/2006/relationships/image" Target="../media/image114.jpe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jpe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5" Type="http://schemas.openxmlformats.org/officeDocument/2006/relationships/image" Target="../media/image108.jpeg"/><Relationship Id="rId10" Type="http://schemas.openxmlformats.org/officeDocument/2006/relationships/image" Target="../media/image103.png"/><Relationship Id="rId19" Type="http://schemas.openxmlformats.org/officeDocument/2006/relationships/image" Target="../media/image112.jpeg"/><Relationship Id="rId4" Type="http://schemas.openxmlformats.org/officeDocument/2006/relationships/image" Target="../media/image97.png"/><Relationship Id="rId9" Type="http://schemas.openxmlformats.org/officeDocument/2006/relationships/image" Target="../media/image102.jpeg"/><Relationship Id="rId14" Type="http://schemas.openxmlformats.org/officeDocument/2006/relationships/image" Target="../media/image10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12" Type="http://schemas.openxmlformats.org/officeDocument/2006/relationships/image" Target="../media/image124.jpeg"/><Relationship Id="rId17" Type="http://schemas.openxmlformats.org/officeDocument/2006/relationships/image" Target="../media/image129.png"/><Relationship Id="rId2" Type="http://schemas.openxmlformats.org/officeDocument/2006/relationships/image" Target="../media/image87.png"/><Relationship Id="rId16" Type="http://schemas.openxmlformats.org/officeDocument/2006/relationships/image" Target="../media/image1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png"/><Relationship Id="rId11" Type="http://schemas.openxmlformats.org/officeDocument/2006/relationships/image" Target="../media/image123.jpeg"/><Relationship Id="rId5" Type="http://schemas.openxmlformats.org/officeDocument/2006/relationships/image" Target="../media/image117.jpe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jpeg"/><Relationship Id="rId14" Type="http://schemas.openxmlformats.org/officeDocument/2006/relationships/image" Target="../media/image12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image" Target="../media/image87.png"/><Relationship Id="rId7" Type="http://schemas.openxmlformats.org/officeDocument/2006/relationships/image" Target="../media/image89.png"/><Relationship Id="rId12" Type="http://schemas.openxmlformats.org/officeDocument/2006/relationships/image" Target="../media/image126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11" Type="http://schemas.openxmlformats.org/officeDocument/2006/relationships/image" Target="../media/image124.jpeg"/><Relationship Id="rId5" Type="http://schemas.openxmlformats.org/officeDocument/2006/relationships/image" Target="../media/image131.png"/><Relationship Id="rId10" Type="http://schemas.openxmlformats.org/officeDocument/2006/relationships/image" Target="../media/image123.jpeg"/><Relationship Id="rId4" Type="http://schemas.openxmlformats.org/officeDocument/2006/relationships/image" Target="../media/image115.jpeg"/><Relationship Id="rId9" Type="http://schemas.openxmlformats.org/officeDocument/2006/relationships/image" Target="../media/image1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4.jpeg"/><Relationship Id="rId7" Type="http://schemas.openxmlformats.org/officeDocument/2006/relationships/image" Target="../media/image126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7.png"/><Relationship Id="rId11" Type="http://schemas.openxmlformats.org/officeDocument/2006/relationships/image" Target="../media/image141.jpeg"/><Relationship Id="rId5" Type="http://schemas.openxmlformats.org/officeDocument/2006/relationships/image" Target="../media/image136.png"/><Relationship Id="rId10" Type="http://schemas.openxmlformats.org/officeDocument/2006/relationships/image" Target="../media/image140.png"/><Relationship Id="rId4" Type="http://schemas.openxmlformats.org/officeDocument/2006/relationships/image" Target="../media/image135.png"/><Relationship Id="rId9" Type="http://schemas.openxmlformats.org/officeDocument/2006/relationships/image" Target="../media/image13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1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0.jpeg"/><Relationship Id="rId2" Type="http://schemas.openxmlformats.org/officeDocument/2006/relationships/image" Target="../media/image142.png"/><Relationship Id="rId16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32.png"/><Relationship Id="rId5" Type="http://schemas.openxmlformats.org/officeDocument/2006/relationships/image" Target="../media/image145.jpeg"/><Relationship Id="rId15" Type="http://schemas.openxmlformats.org/officeDocument/2006/relationships/image" Target="../media/image66.png"/><Relationship Id="rId10" Type="http://schemas.openxmlformats.org/officeDocument/2006/relationships/image" Target="../media/image149.jpeg"/><Relationship Id="rId4" Type="http://schemas.openxmlformats.org/officeDocument/2006/relationships/image" Target="../media/image144.png"/><Relationship Id="rId9" Type="http://schemas.openxmlformats.org/officeDocument/2006/relationships/image" Target="../media/image118.png"/><Relationship Id="rId14" Type="http://schemas.openxmlformats.org/officeDocument/2006/relationships/image" Target="../media/image1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jpeg"/><Relationship Id="rId11" Type="http://schemas.openxmlformats.org/officeDocument/2006/relationships/image" Target="../media/image2.jpeg"/><Relationship Id="rId5" Type="http://schemas.openxmlformats.org/officeDocument/2006/relationships/image" Target="../media/image158.png"/><Relationship Id="rId10" Type="http://schemas.openxmlformats.org/officeDocument/2006/relationships/image" Target="../media/image163.jpe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jpeg"/><Relationship Id="rId4" Type="http://schemas.openxmlformats.org/officeDocument/2006/relationships/image" Target="../media/image1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7" Type="http://schemas.openxmlformats.org/officeDocument/2006/relationships/image" Target="../media/image2.jpe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5" Type="http://schemas.openxmlformats.org/officeDocument/2006/relationships/image" Target="../media/image174.jpeg"/><Relationship Id="rId4" Type="http://schemas.openxmlformats.org/officeDocument/2006/relationships/image" Target="../media/image17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2.jpeg"/><Relationship Id="rId4" Type="http://schemas.openxmlformats.org/officeDocument/2006/relationships/image" Target="../media/image1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jpeg"/><Relationship Id="rId4" Type="http://schemas.openxmlformats.org/officeDocument/2006/relationships/image" Target="../media/image18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jpeg"/><Relationship Id="rId5" Type="http://schemas.openxmlformats.org/officeDocument/2006/relationships/image" Target="../media/image185.png"/><Relationship Id="rId4" Type="http://schemas.openxmlformats.org/officeDocument/2006/relationships/image" Target="../media/image17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6.jpeg"/><Relationship Id="rId4" Type="http://schemas.openxmlformats.org/officeDocument/2006/relationships/image" Target="../media/image1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0" Type="http://schemas.openxmlformats.org/officeDocument/2006/relationships/image" Target="../media/image207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2.jpeg"/><Relationship Id="rId4" Type="http://schemas.openxmlformats.org/officeDocument/2006/relationships/image" Target="../media/image2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png"/><Relationship Id="rId4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18.png"/><Relationship Id="rId7" Type="http://schemas.openxmlformats.org/officeDocument/2006/relationships/image" Target="../media/image216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53.jpeg"/><Relationship Id="rId7" Type="http://schemas.openxmlformats.org/officeDocument/2006/relationships/hyperlink" Target="http://www.chronolab.com/hematology/2_3_1.htm" TargetMode="External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jpeg"/><Relationship Id="rId11" Type="http://schemas.openxmlformats.org/officeDocument/2006/relationships/image" Target="../media/image241.jpeg"/><Relationship Id="rId5" Type="http://schemas.openxmlformats.org/officeDocument/2006/relationships/image" Target="../media/image55.jpeg"/><Relationship Id="rId10" Type="http://schemas.openxmlformats.org/officeDocument/2006/relationships/image" Target="../media/image240.png"/><Relationship Id="rId4" Type="http://schemas.openxmlformats.org/officeDocument/2006/relationships/image" Target="../media/image236.png"/><Relationship Id="rId9" Type="http://schemas.openxmlformats.org/officeDocument/2006/relationships/image" Target="../media/image23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e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7" Type="http://schemas.openxmlformats.org/officeDocument/2006/relationships/image" Target="../media/image249.jpe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8.png"/><Relationship Id="rId5" Type="http://schemas.openxmlformats.org/officeDocument/2006/relationships/image" Target="../media/image247.jpeg"/><Relationship Id="rId4" Type="http://schemas.openxmlformats.org/officeDocument/2006/relationships/image" Target="../media/image2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3.jpeg"/><Relationship Id="rId4" Type="http://schemas.openxmlformats.org/officeDocument/2006/relationships/image" Target="../media/image25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3.jpeg"/><Relationship Id="rId4" Type="http://schemas.openxmlformats.org/officeDocument/2006/relationships/image" Target="../media/image26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5.jpeg"/><Relationship Id="rId4" Type="http://schemas.openxmlformats.org/officeDocument/2006/relationships/image" Target="../media/image265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7" Type="http://schemas.openxmlformats.org/officeDocument/2006/relationships/image" Target="../media/image27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9.jpeg"/><Relationship Id="rId4" Type="http://schemas.openxmlformats.org/officeDocument/2006/relationships/image" Target="../media/image26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7.jpe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13" Type="http://schemas.openxmlformats.org/officeDocument/2006/relationships/image" Target="../media/image284.jpeg"/><Relationship Id="rId3" Type="http://schemas.openxmlformats.org/officeDocument/2006/relationships/image" Target="../media/image274.jpeg"/><Relationship Id="rId7" Type="http://schemas.openxmlformats.org/officeDocument/2006/relationships/image" Target="../media/image278.jpeg"/><Relationship Id="rId12" Type="http://schemas.openxmlformats.org/officeDocument/2006/relationships/image" Target="../media/image283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7.png"/><Relationship Id="rId11" Type="http://schemas.openxmlformats.org/officeDocument/2006/relationships/image" Target="../media/image282.jpeg"/><Relationship Id="rId5" Type="http://schemas.openxmlformats.org/officeDocument/2006/relationships/image" Target="../media/image276.jpeg"/><Relationship Id="rId10" Type="http://schemas.openxmlformats.org/officeDocument/2006/relationships/image" Target="../media/image281.png"/><Relationship Id="rId4" Type="http://schemas.openxmlformats.org/officeDocument/2006/relationships/image" Target="../media/image275.png"/><Relationship Id="rId9" Type="http://schemas.openxmlformats.org/officeDocument/2006/relationships/image" Target="../media/image28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7" Type="http://schemas.openxmlformats.org/officeDocument/2006/relationships/image" Target="../media/image1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png"/><Relationship Id="rId5" Type="http://schemas.openxmlformats.org/officeDocument/2006/relationships/image" Target="../media/image287.png"/><Relationship Id="rId4" Type="http://schemas.openxmlformats.org/officeDocument/2006/relationships/image" Target="../media/image286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jpeg"/><Relationship Id="rId4" Type="http://schemas.openxmlformats.org/officeDocument/2006/relationships/image" Target="../media/image291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2.jpeg"/><Relationship Id="rId7" Type="http://schemas.openxmlformats.org/officeDocument/2006/relationships/image" Target="../media/image294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png"/><Relationship Id="rId5" Type="http://schemas.openxmlformats.org/officeDocument/2006/relationships/image" Target="../media/image286.jpeg"/><Relationship Id="rId4" Type="http://schemas.openxmlformats.org/officeDocument/2006/relationships/image" Target="../media/image28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image" Target="../media/image296.png"/><Relationship Id="rId7" Type="http://schemas.openxmlformats.org/officeDocument/2006/relationships/image" Target="../media/image30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.png"/><Relationship Id="rId11" Type="http://schemas.openxmlformats.org/officeDocument/2006/relationships/image" Target="../media/image304.jpeg"/><Relationship Id="rId5" Type="http://schemas.openxmlformats.org/officeDocument/2006/relationships/image" Target="../media/image298.jpeg"/><Relationship Id="rId10" Type="http://schemas.openxmlformats.org/officeDocument/2006/relationships/image" Target="../media/image303.png"/><Relationship Id="rId4" Type="http://schemas.openxmlformats.org/officeDocument/2006/relationships/image" Target="../media/image297.png"/><Relationship Id="rId9" Type="http://schemas.openxmlformats.org/officeDocument/2006/relationships/image" Target="../media/image302.jpe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3" Type="http://schemas.openxmlformats.org/officeDocument/2006/relationships/image" Target="../media/image280.jpeg"/><Relationship Id="rId7" Type="http://schemas.openxmlformats.org/officeDocument/2006/relationships/image" Target="../media/image307.jpe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6.png"/><Relationship Id="rId11" Type="http://schemas.openxmlformats.org/officeDocument/2006/relationships/image" Target="../media/image311.jpeg"/><Relationship Id="rId5" Type="http://schemas.openxmlformats.org/officeDocument/2006/relationships/image" Target="../media/image264.png"/><Relationship Id="rId10" Type="http://schemas.openxmlformats.org/officeDocument/2006/relationships/image" Target="../media/image310.png"/><Relationship Id="rId4" Type="http://schemas.openxmlformats.org/officeDocument/2006/relationships/image" Target="../media/image2.jpeg"/><Relationship Id="rId9" Type="http://schemas.openxmlformats.org/officeDocument/2006/relationships/image" Target="../media/image30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9.jpe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8.png"/><Relationship Id="rId5" Type="http://schemas.openxmlformats.org/officeDocument/2006/relationships/image" Target="../media/image317.jpeg"/><Relationship Id="rId4" Type="http://schemas.openxmlformats.org/officeDocument/2006/relationships/image" Target="../media/image31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jpe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jpeg"/><Relationship Id="rId2" Type="http://schemas.openxmlformats.org/officeDocument/2006/relationships/image" Target="../media/image3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6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.jpeg"/><Relationship Id="rId3" Type="http://schemas.openxmlformats.org/officeDocument/2006/relationships/image" Target="../media/image333.png"/><Relationship Id="rId7" Type="http://schemas.openxmlformats.org/officeDocument/2006/relationships/image" Target="../media/image337.jpeg"/><Relationship Id="rId2" Type="http://schemas.openxmlformats.org/officeDocument/2006/relationships/image" Target="../media/image3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6.png"/><Relationship Id="rId5" Type="http://schemas.openxmlformats.org/officeDocument/2006/relationships/image" Target="../media/image335.jpeg"/><Relationship Id="rId4" Type="http://schemas.openxmlformats.org/officeDocument/2006/relationships/image" Target="../media/image334.jpeg"/><Relationship Id="rId9" Type="http://schemas.openxmlformats.org/officeDocument/2006/relationships/image" Target="../media/image339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eg"/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png"/><Relationship Id="rId5" Type="http://schemas.openxmlformats.org/officeDocument/2006/relationships/image" Target="../media/image346.png"/><Relationship Id="rId4" Type="http://schemas.openxmlformats.org/officeDocument/2006/relationships/image" Target="../media/image345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6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6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8.png"/><Relationship Id="rId13" Type="http://schemas.openxmlformats.org/officeDocument/2006/relationships/image" Target="../media/image373.png"/><Relationship Id="rId18" Type="http://schemas.openxmlformats.org/officeDocument/2006/relationships/image" Target="../media/image378.png"/><Relationship Id="rId3" Type="http://schemas.openxmlformats.org/officeDocument/2006/relationships/image" Target="../media/image363.png"/><Relationship Id="rId7" Type="http://schemas.openxmlformats.org/officeDocument/2006/relationships/image" Target="../media/image367.png"/><Relationship Id="rId12" Type="http://schemas.openxmlformats.org/officeDocument/2006/relationships/image" Target="../media/image372.png"/><Relationship Id="rId17" Type="http://schemas.openxmlformats.org/officeDocument/2006/relationships/image" Target="../media/image377.png"/><Relationship Id="rId2" Type="http://schemas.openxmlformats.org/officeDocument/2006/relationships/image" Target="../media/image362.png"/><Relationship Id="rId16" Type="http://schemas.openxmlformats.org/officeDocument/2006/relationships/image" Target="../media/image376.png"/><Relationship Id="rId20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6.png"/><Relationship Id="rId11" Type="http://schemas.openxmlformats.org/officeDocument/2006/relationships/image" Target="../media/image371.png"/><Relationship Id="rId5" Type="http://schemas.openxmlformats.org/officeDocument/2006/relationships/image" Target="../media/image365.png"/><Relationship Id="rId15" Type="http://schemas.openxmlformats.org/officeDocument/2006/relationships/image" Target="../media/image375.png"/><Relationship Id="rId10" Type="http://schemas.openxmlformats.org/officeDocument/2006/relationships/image" Target="../media/image370.png"/><Relationship Id="rId19" Type="http://schemas.openxmlformats.org/officeDocument/2006/relationships/image" Target="../media/image379.png"/><Relationship Id="rId4" Type="http://schemas.openxmlformats.org/officeDocument/2006/relationships/image" Target="../media/image364.png"/><Relationship Id="rId9" Type="http://schemas.openxmlformats.org/officeDocument/2006/relationships/image" Target="../media/image369.png"/><Relationship Id="rId14" Type="http://schemas.openxmlformats.org/officeDocument/2006/relationships/image" Target="../media/image374.pn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09600" y="1828800"/>
            <a:ext cx="81475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ЗАБОЛЯВАНИЯ НА КРЪВТА</a:t>
            </a:r>
            <a:endParaRPr lang="bg-BG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6464" y="74117"/>
            <a:ext cx="6185536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55">
                <a:solidFill>
                  <a:srgbClr val="FF3300"/>
                </a:solidFill>
              </a:rPr>
              <a:t>КРЪВТА </a:t>
            </a:r>
            <a:r>
              <a:rPr lang="en-US" sz="4400" spc="-655" dirty="0">
                <a:solidFill>
                  <a:srgbClr val="FF3300"/>
                </a:solidFill>
              </a:rPr>
              <a:t>  </a:t>
            </a:r>
            <a:r>
              <a:rPr sz="4400" spc="-455">
                <a:solidFill>
                  <a:srgbClr val="FF3300"/>
                </a:solidFill>
              </a:rPr>
              <a:t>НА</a:t>
            </a:r>
            <a:r>
              <a:rPr sz="4400" spc="-484">
                <a:solidFill>
                  <a:srgbClr val="FF3300"/>
                </a:solidFill>
              </a:rPr>
              <a:t> </a:t>
            </a:r>
            <a:r>
              <a:rPr sz="4400" spc="-545" dirty="0">
                <a:solidFill>
                  <a:srgbClr val="FF3300"/>
                </a:solidFill>
              </a:rPr>
              <a:t>ЧОВЕКА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4642" y="1159509"/>
            <a:ext cx="8332470" cy="5269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5816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Кръвта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90" dirty="0">
                <a:latin typeface="Arial"/>
                <a:cs typeface="Arial"/>
              </a:rPr>
              <a:t>особен </a:t>
            </a:r>
            <a:r>
              <a:rPr sz="2000" spc="-65" dirty="0">
                <a:latin typeface="Arial"/>
                <a:cs typeface="Arial"/>
              </a:rPr>
              <a:t>вид </a:t>
            </a:r>
            <a:r>
              <a:rPr sz="2000" spc="-90" dirty="0">
                <a:latin typeface="Arial"/>
                <a:cs typeface="Arial"/>
              </a:rPr>
              <a:t>тъкан, </a:t>
            </a:r>
            <a:r>
              <a:rPr sz="2000" spc="-85" dirty="0">
                <a:latin typeface="Arial"/>
                <a:cs typeface="Arial"/>
              </a:rPr>
              <a:t>изградена </a:t>
            </a:r>
            <a:r>
              <a:rPr sz="2000" spc="-105" dirty="0">
                <a:latin typeface="Arial"/>
                <a:cs typeface="Arial"/>
              </a:rPr>
              <a:t>от формени елементи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течна  </a:t>
            </a:r>
            <a:r>
              <a:rPr sz="2000" spc="-95" dirty="0">
                <a:latin typeface="Arial"/>
                <a:cs typeface="Arial"/>
              </a:rPr>
              <a:t>плазма, </a:t>
            </a:r>
            <a:r>
              <a:rPr sz="2000" spc="-90" dirty="0">
                <a:latin typeface="Arial"/>
                <a:cs typeface="Arial"/>
              </a:rPr>
              <a:t>циркулираща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14" dirty="0">
                <a:latin typeface="Arial"/>
                <a:cs typeface="Arial"/>
              </a:rPr>
              <a:t>собствена </a:t>
            </a:r>
            <a:r>
              <a:rPr sz="2000" spc="-110" dirty="0">
                <a:latin typeface="Arial"/>
                <a:cs typeface="Arial"/>
              </a:rPr>
              <a:t>система, </a:t>
            </a:r>
            <a:r>
              <a:rPr sz="2000" spc="-100" dirty="0">
                <a:latin typeface="Arial"/>
                <a:cs typeface="Arial"/>
              </a:rPr>
              <a:t>наречена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кръвоносна.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650" dirty="0">
              <a:latin typeface="Arial"/>
              <a:cs typeface="Arial"/>
            </a:endParaRPr>
          </a:p>
          <a:p>
            <a:pPr marL="355600" marR="530225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85" dirty="0">
                <a:latin typeface="Arial"/>
                <a:cs typeface="Arial"/>
              </a:rPr>
              <a:t>Формените </a:t>
            </a:r>
            <a:r>
              <a:rPr sz="2000" spc="-105" dirty="0">
                <a:latin typeface="Arial"/>
                <a:cs typeface="Arial"/>
              </a:rPr>
              <a:t>елементи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05" dirty="0">
                <a:latin typeface="Arial"/>
                <a:cs typeface="Arial"/>
              </a:rPr>
              <a:t>кръвта </a:t>
            </a:r>
            <a:r>
              <a:rPr sz="2000" spc="-155" dirty="0">
                <a:latin typeface="Arial"/>
                <a:cs typeface="Arial"/>
              </a:rPr>
              <a:t>са </a:t>
            </a:r>
            <a:r>
              <a:rPr sz="2000" spc="-85" dirty="0">
                <a:latin typeface="Arial"/>
                <a:cs typeface="Arial"/>
              </a:rPr>
              <a:t>еритроцитите, </a:t>
            </a:r>
            <a:r>
              <a:rPr sz="2000" spc="-90" dirty="0">
                <a:latin typeface="Arial"/>
                <a:cs typeface="Arial"/>
              </a:rPr>
              <a:t>левкоцитите </a:t>
            </a:r>
            <a:r>
              <a:rPr sz="2000" spc="-35" dirty="0">
                <a:latin typeface="Arial"/>
                <a:cs typeface="Arial"/>
              </a:rPr>
              <a:t>и  </a:t>
            </a:r>
            <a:r>
              <a:rPr sz="2000" spc="-85" dirty="0">
                <a:latin typeface="Arial"/>
                <a:cs typeface="Arial"/>
              </a:rPr>
              <a:t>тромбоцитите. </a:t>
            </a:r>
            <a:r>
              <a:rPr sz="2000" spc="-120" dirty="0">
                <a:latin typeface="Arial"/>
                <a:cs typeface="Arial"/>
              </a:rPr>
              <a:t>Плазмата, представлява </a:t>
            </a:r>
            <a:r>
              <a:rPr sz="2000" spc="-125" dirty="0">
                <a:latin typeface="Arial"/>
                <a:cs typeface="Arial"/>
              </a:rPr>
              <a:t>средата </a:t>
            </a:r>
            <a:r>
              <a:rPr sz="2000" spc="-114" dirty="0">
                <a:latin typeface="Arial"/>
                <a:cs typeface="Arial"/>
              </a:rPr>
              <a:t>за </a:t>
            </a:r>
            <a:r>
              <a:rPr sz="2000" spc="-85" dirty="0">
                <a:latin typeface="Arial"/>
                <a:cs typeface="Arial"/>
              </a:rPr>
              <a:t>циркулация </a:t>
            </a:r>
            <a:r>
              <a:rPr sz="2000" spc="-95" dirty="0">
                <a:latin typeface="Arial"/>
                <a:cs typeface="Arial"/>
              </a:rPr>
              <a:t>на  </a:t>
            </a:r>
            <a:r>
              <a:rPr sz="2000" spc="-110" dirty="0">
                <a:latin typeface="Arial"/>
                <a:cs typeface="Arial"/>
              </a:rPr>
              <a:t>формените </a:t>
            </a:r>
            <a:r>
              <a:rPr sz="2000" spc="-105" dirty="0">
                <a:latin typeface="Arial"/>
                <a:cs typeface="Arial"/>
              </a:rPr>
              <a:t>елементи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95" dirty="0">
                <a:latin typeface="Arial"/>
                <a:cs typeface="Arial"/>
              </a:rPr>
              <a:t>разтворените </a:t>
            </a:r>
            <a:r>
              <a:rPr sz="2000" spc="-105" dirty="0">
                <a:latin typeface="Arial"/>
                <a:cs typeface="Arial"/>
              </a:rPr>
              <a:t>в кръвта </a:t>
            </a:r>
            <a:r>
              <a:rPr sz="2000" spc="-65" dirty="0">
                <a:latin typeface="Arial"/>
                <a:cs typeface="Arial"/>
              </a:rPr>
              <a:t>химични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съединения.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650" dirty="0">
              <a:latin typeface="Arial"/>
              <a:cs typeface="Arial"/>
            </a:endParaRPr>
          </a:p>
          <a:p>
            <a:pPr marL="355600" marR="56896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Основната </a:t>
            </a:r>
            <a:r>
              <a:rPr sz="2000" spc="-105" dirty="0">
                <a:latin typeface="Arial"/>
                <a:cs typeface="Arial"/>
              </a:rPr>
              <a:t>функция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05" dirty="0">
                <a:latin typeface="Arial"/>
                <a:cs typeface="Arial"/>
              </a:rPr>
              <a:t>кръвта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105" dirty="0">
                <a:latin typeface="Arial"/>
                <a:cs typeface="Arial"/>
              </a:rPr>
              <a:t>да </a:t>
            </a:r>
            <a:r>
              <a:rPr sz="2000" spc="-120" dirty="0">
                <a:latin typeface="Arial"/>
                <a:cs typeface="Arial"/>
              </a:rPr>
              <a:t>доставя </a:t>
            </a:r>
            <a:r>
              <a:rPr sz="2000" spc="-90" dirty="0">
                <a:latin typeface="Arial"/>
                <a:cs typeface="Arial"/>
              </a:rPr>
              <a:t>определени </a:t>
            </a:r>
            <a:r>
              <a:rPr sz="2000" spc="-135" dirty="0">
                <a:latin typeface="Arial"/>
                <a:cs typeface="Arial"/>
              </a:rPr>
              <a:t>вещества </a:t>
            </a:r>
            <a:r>
              <a:rPr sz="2000" spc="-70" dirty="0">
                <a:latin typeface="Arial"/>
                <a:cs typeface="Arial"/>
              </a:rPr>
              <a:t>до  </a:t>
            </a:r>
            <a:r>
              <a:rPr sz="2000" spc="-85" dirty="0">
                <a:latin typeface="Arial"/>
                <a:cs typeface="Arial"/>
              </a:rPr>
              <a:t>другите тъкани, </a:t>
            </a:r>
            <a:r>
              <a:rPr sz="2000" spc="-60" dirty="0">
                <a:latin typeface="Arial"/>
                <a:cs typeface="Arial"/>
              </a:rPr>
              <a:t>както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05" dirty="0">
                <a:latin typeface="Arial"/>
                <a:cs typeface="Arial"/>
              </a:rPr>
              <a:t>да </a:t>
            </a:r>
            <a:r>
              <a:rPr sz="2000" spc="-100" dirty="0">
                <a:latin typeface="Arial"/>
                <a:cs typeface="Arial"/>
              </a:rPr>
              <a:t>пренася </a:t>
            </a:r>
            <a:r>
              <a:rPr sz="2000" spc="-80" dirty="0">
                <a:latin typeface="Arial"/>
                <a:cs typeface="Arial"/>
              </a:rPr>
              <a:t>отпадни </a:t>
            </a:r>
            <a:r>
              <a:rPr sz="2000" spc="-95" dirty="0">
                <a:latin typeface="Arial"/>
                <a:cs typeface="Arial"/>
              </a:rPr>
              <a:t>метаболитни</a:t>
            </a:r>
            <a:r>
              <a:rPr sz="2000" spc="-409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продукти.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650" dirty="0">
              <a:latin typeface="Arial"/>
              <a:cs typeface="Arial"/>
            </a:endParaRPr>
          </a:p>
          <a:p>
            <a:pPr marL="355600" marR="73977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Заедно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110" dirty="0">
                <a:latin typeface="Arial"/>
                <a:cs typeface="Arial"/>
              </a:rPr>
              <a:t>тъканната </a:t>
            </a:r>
            <a:r>
              <a:rPr sz="2000" spc="-114" dirty="0">
                <a:latin typeface="Arial"/>
                <a:cs typeface="Arial"/>
              </a:rPr>
              <a:t>течност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55" dirty="0">
                <a:latin typeface="Arial"/>
                <a:cs typeface="Arial"/>
              </a:rPr>
              <a:t>лимфата </a:t>
            </a:r>
            <a:r>
              <a:rPr sz="2000" spc="-105" dirty="0">
                <a:latin typeface="Arial"/>
                <a:cs typeface="Arial"/>
              </a:rPr>
              <a:t>образуват </a:t>
            </a:r>
            <a:r>
              <a:rPr sz="2000" spc="-125" dirty="0">
                <a:latin typeface="Arial"/>
                <a:cs typeface="Arial"/>
              </a:rPr>
              <a:t>течната </a:t>
            </a:r>
            <a:r>
              <a:rPr sz="2000" spc="-114" dirty="0">
                <a:latin typeface="Arial"/>
                <a:cs typeface="Arial"/>
              </a:rPr>
              <a:t>среда </a:t>
            </a:r>
            <a:r>
              <a:rPr sz="2000" spc="-95" dirty="0">
                <a:latin typeface="Arial"/>
                <a:cs typeface="Arial"/>
              </a:rPr>
              <a:t>на  </a:t>
            </a:r>
            <a:r>
              <a:rPr sz="2000" spc="-75" dirty="0">
                <a:latin typeface="Arial"/>
                <a:cs typeface="Arial"/>
              </a:rPr>
              <a:t>организма, </a:t>
            </a:r>
            <a:r>
              <a:rPr sz="2000" spc="-100" dirty="0">
                <a:latin typeface="Arial"/>
                <a:cs typeface="Arial"/>
              </a:rPr>
              <a:t>наречена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хомеостаза.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5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30" dirty="0">
                <a:latin typeface="Arial"/>
                <a:cs typeface="Arial"/>
              </a:rPr>
              <a:t>Общото </a:t>
            </a:r>
            <a:r>
              <a:rPr sz="2000" spc="-95" dirty="0">
                <a:latin typeface="Arial"/>
                <a:cs typeface="Arial"/>
              </a:rPr>
              <a:t>количество на </a:t>
            </a:r>
            <a:r>
              <a:rPr sz="2000" spc="-105" dirty="0">
                <a:latin typeface="Arial"/>
                <a:cs typeface="Arial"/>
              </a:rPr>
              <a:t>кръвта в </a:t>
            </a:r>
            <a:r>
              <a:rPr sz="2000" spc="-120" dirty="0">
                <a:latin typeface="Arial"/>
                <a:cs typeface="Arial"/>
              </a:rPr>
              <a:t>тялото </a:t>
            </a:r>
            <a:r>
              <a:rPr sz="2000" spc="-95" dirty="0">
                <a:latin typeface="Arial"/>
                <a:cs typeface="Arial"/>
              </a:rPr>
              <a:t>варира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100" dirty="0">
                <a:latin typeface="Arial"/>
                <a:cs typeface="Arial"/>
              </a:rPr>
              <a:t>5 </a:t>
            </a:r>
            <a:r>
              <a:rPr sz="2000" spc="-70" dirty="0">
                <a:latin typeface="Arial"/>
                <a:cs typeface="Arial"/>
              </a:rPr>
              <a:t>до </a:t>
            </a:r>
            <a:r>
              <a:rPr sz="2000" spc="-225" dirty="0">
                <a:latin typeface="Arial"/>
                <a:cs typeface="Arial"/>
              </a:rPr>
              <a:t>8%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114" dirty="0">
                <a:latin typeface="Arial"/>
                <a:cs typeface="Arial"/>
              </a:rPr>
              <a:t>теглото. </a:t>
            </a:r>
            <a:r>
              <a:rPr sz="2000" spc="-245" dirty="0">
                <a:latin typeface="Arial"/>
                <a:cs typeface="Arial"/>
              </a:rPr>
              <a:t>В  </a:t>
            </a:r>
            <a:r>
              <a:rPr sz="2000" spc="-75" dirty="0">
                <a:latin typeface="Arial"/>
                <a:cs typeface="Arial"/>
              </a:rPr>
              <a:t>организма </a:t>
            </a:r>
            <a:r>
              <a:rPr sz="2000" spc="-100" dirty="0">
                <a:latin typeface="Arial"/>
                <a:cs typeface="Arial"/>
              </a:rPr>
              <a:t>количеството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00" dirty="0">
                <a:latin typeface="Arial"/>
                <a:cs typeface="Arial"/>
              </a:rPr>
              <a:t>циркулиращата </a:t>
            </a:r>
            <a:r>
              <a:rPr sz="2000" spc="-80" dirty="0">
                <a:latin typeface="Arial"/>
                <a:cs typeface="Arial"/>
              </a:rPr>
              <a:t>кръв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75" dirty="0">
                <a:latin typeface="Arial"/>
                <a:cs typeface="Arial"/>
              </a:rPr>
              <a:t>малко </a:t>
            </a:r>
            <a:r>
              <a:rPr sz="2000" spc="-80" dirty="0">
                <a:latin typeface="Arial"/>
                <a:cs typeface="Arial"/>
              </a:rPr>
              <a:t>над</a:t>
            </a:r>
            <a:r>
              <a:rPr sz="2000" spc="-27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половината  </a:t>
            </a:r>
            <a:r>
              <a:rPr sz="2000" spc="-105" dirty="0">
                <a:latin typeface="Arial"/>
                <a:cs typeface="Arial"/>
              </a:rPr>
              <a:t>от общото </a:t>
            </a:r>
            <a:r>
              <a:rPr sz="2000" spc="-95" dirty="0">
                <a:latin typeface="Arial"/>
                <a:cs typeface="Arial"/>
              </a:rPr>
              <a:t>количество </a:t>
            </a:r>
            <a:r>
              <a:rPr sz="2000" spc="-75" dirty="0">
                <a:latin typeface="Arial"/>
                <a:cs typeface="Arial"/>
              </a:rPr>
              <a:t>кръв. </a:t>
            </a:r>
            <a:r>
              <a:rPr sz="2000" spc="-150" dirty="0">
                <a:latin typeface="Arial"/>
                <a:cs typeface="Arial"/>
              </a:rPr>
              <a:t>Останалата </a:t>
            </a:r>
            <a:r>
              <a:rPr sz="2000" spc="-130" dirty="0">
                <a:latin typeface="Arial"/>
                <a:cs typeface="Arial"/>
              </a:rPr>
              <a:t>съставка </a:t>
            </a:r>
            <a:r>
              <a:rPr sz="2000" spc="-114" dirty="0">
                <a:latin typeface="Arial"/>
                <a:cs typeface="Arial"/>
              </a:rPr>
              <a:t>е </a:t>
            </a:r>
            <a:r>
              <a:rPr sz="2000" spc="-105" dirty="0">
                <a:latin typeface="Arial"/>
                <a:cs typeface="Arial"/>
              </a:rPr>
              <a:t>резервната </a:t>
            </a:r>
            <a:r>
              <a:rPr sz="2000" spc="-80" dirty="0">
                <a:latin typeface="Arial"/>
                <a:cs typeface="Arial"/>
              </a:rPr>
              <a:t>кръв,  която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130" dirty="0">
                <a:latin typeface="Arial"/>
                <a:cs typeface="Arial"/>
              </a:rPr>
              <a:t>съхранява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00" dirty="0">
                <a:latin typeface="Arial"/>
                <a:cs typeface="Arial"/>
              </a:rPr>
              <a:t>т.нар. </a:t>
            </a:r>
            <a:r>
              <a:rPr sz="2000" spc="-70" dirty="0">
                <a:latin typeface="Arial"/>
                <a:cs typeface="Arial"/>
              </a:rPr>
              <a:t>органи </a:t>
            </a:r>
            <a:r>
              <a:rPr sz="2000" spc="-85" dirty="0">
                <a:latin typeface="Arial"/>
                <a:cs typeface="Arial"/>
              </a:rPr>
              <a:t>резервоари </a:t>
            </a:r>
            <a:r>
              <a:rPr sz="2000" spc="-60" dirty="0">
                <a:latin typeface="Arial"/>
                <a:cs typeface="Arial"/>
              </a:rPr>
              <a:t>, </a:t>
            </a:r>
            <a:r>
              <a:rPr sz="2000" spc="-100" dirty="0">
                <a:latin typeface="Arial"/>
                <a:cs typeface="Arial"/>
              </a:rPr>
              <a:t>слезка, </a:t>
            </a:r>
            <a:r>
              <a:rPr sz="2000" spc="-90" dirty="0">
                <a:latin typeface="Arial"/>
                <a:cs typeface="Arial"/>
              </a:rPr>
              <a:t>черен </a:t>
            </a:r>
            <a:r>
              <a:rPr sz="2000" spc="-65" dirty="0">
                <a:latin typeface="Arial"/>
                <a:cs typeface="Arial"/>
              </a:rPr>
              <a:t>дроб </a:t>
            </a:r>
            <a:r>
              <a:rPr sz="2000" spc="-35" dirty="0">
                <a:latin typeface="Arial"/>
                <a:cs typeface="Arial"/>
              </a:rPr>
              <a:t>и  </a:t>
            </a:r>
            <a:r>
              <a:rPr sz="2000" spc="-50" dirty="0">
                <a:latin typeface="Arial"/>
                <a:cs typeface="Arial"/>
              </a:rPr>
              <a:t>кожа.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70" y="0"/>
            <a:ext cx="8782685" cy="1077595"/>
            <a:chOff x="180270" y="0"/>
            <a:chExt cx="8782685" cy="1077595"/>
          </a:xfrm>
        </p:grpSpPr>
        <p:sp>
          <p:nvSpPr>
            <p:cNvPr id="5" name="object 5"/>
            <p:cNvSpPr/>
            <p:nvPr/>
          </p:nvSpPr>
          <p:spPr>
            <a:xfrm>
              <a:off x="251461" y="970900"/>
              <a:ext cx="8711180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5724" y="1000125"/>
              <a:ext cx="8644255" cy="1905"/>
            </a:xfrm>
            <a:custGeom>
              <a:avLst/>
              <a:gdLst/>
              <a:ahLst/>
              <a:cxnLst/>
              <a:rect l="l" t="t" r="r" b="b"/>
              <a:pathLst>
                <a:path w="8644255" h="1905">
                  <a:moveTo>
                    <a:pt x="0" y="0"/>
                  </a:moveTo>
                  <a:lnTo>
                    <a:pt x="8644026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0270" y="0"/>
              <a:ext cx="748448" cy="9286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974" y="288797"/>
            <a:ext cx="87077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2910" algn="l"/>
                <a:tab pos="8694420" algn="l"/>
              </a:tabLst>
            </a:pPr>
            <a:r>
              <a:rPr sz="4400" b="0" u="heavy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400" u="heavy" spc="-36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ФУНКЦИИ </a:t>
            </a:r>
            <a:r>
              <a:rPr sz="4400" u="heavy" spc="-45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НА</a:t>
            </a:r>
            <a:r>
              <a:rPr sz="4400" u="heavy" spc="-18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 </a:t>
            </a:r>
            <a:r>
              <a:rPr sz="4400" u="heavy" spc="-65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КРЪВТА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2057400"/>
            <a:ext cx="245475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60">
                <a:solidFill>
                  <a:srgbClr val="3333FF"/>
                </a:solidFill>
                <a:latin typeface="Arial"/>
                <a:cs typeface="Arial"/>
              </a:rPr>
              <a:t>Транспортна</a:t>
            </a:r>
            <a:r>
              <a:rPr sz="2800" b="1" spc="80">
                <a:solidFill>
                  <a:srgbClr val="3333FF"/>
                </a:solidFill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200" y="2590800"/>
            <a:ext cx="8416290" cy="3197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45">
                <a:solidFill>
                  <a:srgbClr val="3333FF"/>
                </a:solidFill>
                <a:latin typeface="Arial"/>
                <a:cs typeface="Arial"/>
              </a:rPr>
              <a:t>Хуморална 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0">
                <a:solidFill>
                  <a:srgbClr val="3333FF"/>
                </a:solidFill>
                <a:latin typeface="Arial"/>
                <a:cs typeface="Arial"/>
              </a:rPr>
              <a:t>Терморегулаторна </a:t>
            </a:r>
            <a:endParaRPr lang="en-US" sz="2800" b="1" spc="-95" dirty="0">
              <a:solidFill>
                <a:srgbClr val="3333FF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endParaRPr sz="1850">
              <a:latin typeface="Arial"/>
              <a:cs typeface="Arial"/>
            </a:endParaRPr>
          </a:p>
          <a:p>
            <a:pPr marL="355600" marR="5080" indent="-342900" algn="just">
              <a:lnSpc>
                <a:spcPct val="100299"/>
              </a:lnSpc>
              <a:buFont typeface="Arial"/>
              <a:buChar char="•"/>
              <a:tabLst>
                <a:tab pos="355600" algn="l"/>
              </a:tabLst>
            </a:pPr>
            <a:r>
              <a:rPr sz="2800" b="1" spc="-145">
                <a:solidFill>
                  <a:srgbClr val="3333FF"/>
                </a:solidFill>
                <a:latin typeface="Arial"/>
                <a:cs typeface="Arial"/>
              </a:rPr>
              <a:t>Защитна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1800">
              <a:latin typeface="Arial"/>
              <a:cs typeface="Arial"/>
            </a:endParaRPr>
          </a:p>
          <a:p>
            <a:pPr marL="355600" marR="6350" indent="-342900" algn="just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2000" spc="-135" dirty="0">
                <a:latin typeface="Arial"/>
                <a:cs typeface="Arial"/>
              </a:rPr>
              <a:t>Цветът </a:t>
            </a:r>
            <a:r>
              <a:rPr sz="2000" spc="-85" dirty="0">
                <a:latin typeface="Arial"/>
                <a:cs typeface="Arial"/>
              </a:rPr>
              <a:t>на </a:t>
            </a:r>
            <a:r>
              <a:rPr sz="2000" spc="-90" dirty="0">
                <a:latin typeface="Arial"/>
                <a:cs typeface="Arial"/>
              </a:rPr>
              <a:t>кръвта </a:t>
            </a:r>
            <a:r>
              <a:rPr sz="2000" spc="-114" dirty="0">
                <a:latin typeface="Arial"/>
                <a:cs typeface="Arial"/>
              </a:rPr>
              <a:t>се </a:t>
            </a:r>
            <a:r>
              <a:rPr sz="2000" spc="-70" dirty="0">
                <a:latin typeface="Arial"/>
                <a:cs typeface="Arial"/>
              </a:rPr>
              <a:t>дължи </a:t>
            </a:r>
            <a:r>
              <a:rPr sz="2000" spc="-85" dirty="0">
                <a:latin typeface="Arial"/>
                <a:cs typeface="Arial"/>
              </a:rPr>
              <a:t>на </a:t>
            </a:r>
            <a:r>
              <a:rPr sz="2000" spc="-55" dirty="0">
                <a:latin typeface="Arial"/>
                <a:cs typeface="Arial"/>
              </a:rPr>
              <a:t>пигменти </a:t>
            </a:r>
            <a:r>
              <a:rPr sz="2000" spc="-90" dirty="0">
                <a:latin typeface="Arial"/>
                <a:cs typeface="Arial"/>
              </a:rPr>
              <a:t>в </a:t>
            </a:r>
            <a:r>
              <a:rPr sz="2000" spc="-70" dirty="0">
                <a:latin typeface="Arial"/>
                <a:cs typeface="Arial"/>
              </a:rPr>
              <a:t>нея. </a:t>
            </a:r>
            <a:r>
              <a:rPr sz="2000" spc="-90" dirty="0">
                <a:latin typeface="Arial"/>
                <a:cs typeface="Arial"/>
              </a:rPr>
              <a:t>Основният от </a:t>
            </a:r>
            <a:r>
              <a:rPr sz="2000" spc="-114" dirty="0">
                <a:latin typeface="Arial"/>
                <a:cs typeface="Arial"/>
              </a:rPr>
              <a:t>тях </a:t>
            </a:r>
            <a:r>
              <a:rPr sz="2000" spc="-100" dirty="0">
                <a:latin typeface="Arial"/>
                <a:cs typeface="Arial"/>
              </a:rPr>
              <a:t>е </a:t>
            </a:r>
            <a:r>
              <a:rPr sz="2000" spc="-70" dirty="0">
                <a:latin typeface="Arial"/>
                <a:cs typeface="Arial"/>
              </a:rPr>
              <a:t>червения, </a:t>
            </a:r>
            <a:r>
              <a:rPr sz="2000" spc="-50" dirty="0">
                <a:latin typeface="Arial"/>
                <a:cs typeface="Arial"/>
              </a:rPr>
              <a:t>който </a:t>
            </a:r>
            <a:r>
              <a:rPr sz="2000" spc="-110" dirty="0">
                <a:latin typeface="Arial"/>
                <a:cs typeface="Arial"/>
              </a:rPr>
              <a:t>се </a:t>
            </a:r>
            <a:r>
              <a:rPr sz="2000" spc="-65" dirty="0">
                <a:latin typeface="Arial"/>
                <a:cs typeface="Arial"/>
              </a:rPr>
              <a:t>дължи  </a:t>
            </a:r>
            <a:r>
              <a:rPr sz="2000" spc="-85" dirty="0">
                <a:latin typeface="Arial"/>
                <a:cs typeface="Arial"/>
              </a:rPr>
              <a:t>на </a:t>
            </a:r>
            <a:r>
              <a:rPr sz="2000" spc="-70" dirty="0">
                <a:latin typeface="Arial"/>
                <a:cs typeface="Arial"/>
              </a:rPr>
              <a:t>пигмента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хемоглобин.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0270" y="0"/>
            <a:ext cx="8791575" cy="1087120"/>
            <a:chOff x="180270" y="0"/>
            <a:chExt cx="8791575" cy="1087120"/>
          </a:xfrm>
        </p:grpSpPr>
        <p:sp>
          <p:nvSpPr>
            <p:cNvPr id="7" name="object 7"/>
            <p:cNvSpPr/>
            <p:nvPr/>
          </p:nvSpPr>
          <p:spPr>
            <a:xfrm>
              <a:off x="242316" y="961644"/>
              <a:ext cx="8729472" cy="1249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0270" y="0"/>
              <a:ext cx="748448" cy="9286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9305" y="112598"/>
            <a:ext cx="463829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65" dirty="0">
                <a:solidFill>
                  <a:srgbClr val="FF0000"/>
                </a:solidFill>
              </a:rPr>
              <a:t>КРЪВНИТЕ</a:t>
            </a:r>
            <a:r>
              <a:rPr sz="3600" spc="-265" dirty="0">
                <a:solidFill>
                  <a:srgbClr val="FF0000"/>
                </a:solidFill>
              </a:rPr>
              <a:t> </a:t>
            </a:r>
            <a:r>
              <a:rPr lang="en-US" sz="3600" spc="-265" dirty="0">
                <a:solidFill>
                  <a:srgbClr val="FF0000"/>
                </a:solidFill>
              </a:rPr>
              <a:t> </a:t>
            </a:r>
            <a:r>
              <a:rPr sz="3600" spc="-370" dirty="0">
                <a:solidFill>
                  <a:srgbClr val="FF0000"/>
                </a:solidFill>
              </a:rPr>
              <a:t>ГРУПИ</a:t>
            </a:r>
            <a:endParaRPr sz="3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58495" y="1109470"/>
            <a:ext cx="5834380" cy="5748655"/>
            <a:chOff x="158495" y="1109470"/>
            <a:chExt cx="5834380" cy="5748655"/>
          </a:xfrm>
        </p:grpSpPr>
        <p:sp>
          <p:nvSpPr>
            <p:cNvPr id="4" name="object 4"/>
            <p:cNvSpPr/>
            <p:nvPr/>
          </p:nvSpPr>
          <p:spPr>
            <a:xfrm>
              <a:off x="161543" y="1110992"/>
              <a:ext cx="5820156" cy="56769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8495" y="1109470"/>
              <a:ext cx="5833872" cy="57485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4287" y="1143025"/>
              <a:ext cx="5715000" cy="5572125"/>
            </a:xfrm>
            <a:custGeom>
              <a:avLst/>
              <a:gdLst/>
              <a:ahLst/>
              <a:cxnLst/>
              <a:rect l="l" t="t" r="r" b="b"/>
              <a:pathLst>
                <a:path w="5715000" h="5572125">
                  <a:moveTo>
                    <a:pt x="5715000" y="0"/>
                  </a:moveTo>
                  <a:lnTo>
                    <a:pt x="0" y="0"/>
                  </a:lnTo>
                  <a:lnTo>
                    <a:pt x="0" y="5572125"/>
                  </a:lnTo>
                  <a:lnTo>
                    <a:pt x="5715000" y="5572125"/>
                  </a:lnTo>
                  <a:lnTo>
                    <a:pt x="5715000" y="0"/>
                  </a:lnTo>
                  <a:close/>
                </a:path>
              </a:pathLst>
            </a:custGeom>
            <a:solidFill>
              <a:srgbClr val="5F47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4287" y="1143025"/>
              <a:ext cx="5715000" cy="5572125"/>
            </a:xfrm>
            <a:custGeom>
              <a:avLst/>
              <a:gdLst/>
              <a:ahLst/>
              <a:cxnLst/>
              <a:rect l="l" t="t" r="r" b="b"/>
              <a:pathLst>
                <a:path w="5715000" h="5572125">
                  <a:moveTo>
                    <a:pt x="0" y="5572125"/>
                  </a:moveTo>
                  <a:lnTo>
                    <a:pt x="5715000" y="5572125"/>
                  </a:lnTo>
                  <a:lnTo>
                    <a:pt x="5715000" y="0"/>
                  </a:lnTo>
                  <a:lnTo>
                    <a:pt x="0" y="0"/>
                  </a:lnTo>
                  <a:lnTo>
                    <a:pt x="0" y="557212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93014" y="1164082"/>
            <a:ext cx="5514340" cy="5229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7274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Наличието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определени аглутиногени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в кръвта</a:t>
            </a:r>
            <a:r>
              <a:rPr sz="1500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определя 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кръвногруповата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принадлежност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индивида. </a:t>
            </a:r>
            <a:r>
              <a:rPr sz="1500" spc="-204" dirty="0" err="1">
                <a:solidFill>
                  <a:srgbClr val="FFFFFF"/>
                </a:solidFill>
                <a:latin typeface="Arial"/>
                <a:cs typeface="Arial"/>
              </a:rPr>
              <a:t>Те</a:t>
            </a:r>
            <a:r>
              <a:rPr sz="150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bg-BG" sz="150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20" dirty="0" err="1">
                <a:solidFill>
                  <a:srgbClr val="FFFFFF"/>
                </a:solidFill>
                <a:latin typeface="Arial"/>
                <a:cs typeface="Arial"/>
              </a:rPr>
              <a:t>са</a:t>
            </a:r>
            <a:endParaRPr sz="1500" dirty="0">
              <a:latin typeface="Arial"/>
              <a:cs typeface="Arial"/>
            </a:endParaRPr>
          </a:p>
          <a:p>
            <a:pPr marL="355600" marR="398145">
              <a:lnSpc>
                <a:spcPct val="100000"/>
              </a:lnSpc>
            </a:pP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полизахаридно-аминокиселинни 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комплекси,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антигени,  разположени 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по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повърхността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клетъчната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мембрана</a:t>
            </a:r>
            <a:r>
              <a:rPr sz="1500" spc="-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на 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всички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формени елементи в</a:t>
            </a:r>
            <a:r>
              <a:rPr sz="150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кръвта.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Arial"/>
              <a:cs typeface="Arial"/>
            </a:endParaRPr>
          </a:p>
          <a:p>
            <a:pPr marL="355600" marR="198755" indent="-342900" algn="just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1500" spc="-125" dirty="0">
                <a:solidFill>
                  <a:srgbClr val="FFFFFF"/>
                </a:solidFill>
                <a:latin typeface="Arial"/>
                <a:cs typeface="Arial"/>
              </a:rPr>
              <a:t>Срещу 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някои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аглутиногените 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откриват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специфични 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антитела,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аглутинини,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произведени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плазматичните</a:t>
            </a:r>
            <a:r>
              <a:rPr sz="1500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клетки</a:t>
            </a:r>
            <a:endParaRPr sz="1500" dirty="0">
              <a:latin typeface="Arial"/>
              <a:cs typeface="Arial"/>
            </a:endParaRPr>
          </a:p>
          <a:p>
            <a:pPr marL="355600" marR="48260" algn="just">
              <a:lnSpc>
                <a:spcPct val="100000"/>
              </a:lnSpc>
            </a:pP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слезката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лимфните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възли.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Нормално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един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организъм</a:t>
            </a:r>
            <a:r>
              <a:rPr sz="1500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не  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съдържат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едновременно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аглутиногени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специфични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1500" spc="-110" dirty="0">
                <a:solidFill>
                  <a:srgbClr val="FFFFFF"/>
                </a:solidFill>
                <a:latin typeface="Arial"/>
                <a:cs typeface="Arial"/>
              </a:rPr>
              <a:t>тях 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аглутинини.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Arial"/>
              <a:cs typeface="Arial"/>
            </a:endParaRPr>
          </a:p>
          <a:p>
            <a:pPr marL="355600" marR="28575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1500" spc="-125" dirty="0">
                <a:solidFill>
                  <a:srgbClr val="FFFFFF"/>
                </a:solidFill>
                <a:latin typeface="Arial"/>
                <a:cs typeface="Arial"/>
              </a:rPr>
              <a:t>Срещата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едноименни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еритроцитни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антигени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500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плазмени 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антитела </a:t>
            </a:r>
            <a:r>
              <a:rPr sz="1500" spc="-110" dirty="0">
                <a:solidFill>
                  <a:srgbClr val="FFFFFF"/>
                </a:solidFill>
                <a:latin typeface="Arial"/>
                <a:cs typeface="Arial"/>
              </a:rPr>
              <a:t>става 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при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погрешно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кръвопреливане</a:t>
            </a:r>
            <a:r>
              <a:rPr sz="1500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endParaRPr sz="1500" dirty="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несъвместима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реципиента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кръв, 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при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което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настъпва 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аглутинация (слепване)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донора,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хемолиза 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прелятата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кръв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запушване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малките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кръвоносни</a:t>
            </a:r>
            <a:r>
              <a:rPr sz="1500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съдове.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Arial"/>
              <a:cs typeface="Arial"/>
            </a:endParaRPr>
          </a:p>
          <a:p>
            <a:pPr marL="355600" marR="205740" indent="-34290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някои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хора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(около </a:t>
            </a:r>
            <a:r>
              <a:rPr sz="1500" spc="-120" dirty="0">
                <a:solidFill>
                  <a:srgbClr val="FFFFFF"/>
                </a:solidFill>
                <a:latin typeface="Arial"/>
                <a:cs typeface="Arial"/>
              </a:rPr>
              <a:t>85%)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съдържат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антигени, 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които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наподобяват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антигените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маймунските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еритроцити</a:t>
            </a:r>
            <a:r>
              <a:rPr sz="1500" spc="-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от 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вида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Макак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резус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500" i="1" spc="-20" dirty="0">
                <a:solidFill>
                  <a:srgbClr val="FFFFFF"/>
                </a:solidFill>
                <a:latin typeface="Trebuchet MS"/>
                <a:cs typeface="Trebuchet MS"/>
              </a:rPr>
              <a:t>Macaca </a:t>
            </a:r>
            <a:r>
              <a:rPr sz="1500" i="1" spc="-80" dirty="0">
                <a:solidFill>
                  <a:srgbClr val="FFFFFF"/>
                </a:solidFill>
                <a:latin typeface="Trebuchet MS"/>
                <a:cs typeface="Trebuchet MS"/>
              </a:rPr>
              <a:t>mulatta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),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наречени 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500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Rh-антигени.</a:t>
            </a:r>
            <a:endParaRPr sz="1500" dirty="0">
              <a:latin typeface="Arial"/>
              <a:cs typeface="Arial"/>
            </a:endParaRPr>
          </a:p>
          <a:p>
            <a:pPr marL="355600" marR="628015" algn="just">
              <a:lnSpc>
                <a:spcPct val="100000"/>
              </a:lnSpc>
            </a:pP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Кръвногруповата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160" dirty="0">
                <a:solidFill>
                  <a:srgbClr val="FFFFFF"/>
                </a:solidFill>
                <a:latin typeface="Arial"/>
                <a:cs typeface="Arial"/>
              </a:rPr>
              <a:t>Rh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системата 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при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човека </a:t>
            </a:r>
            <a:r>
              <a:rPr sz="1500" spc="-120" dirty="0">
                <a:solidFill>
                  <a:srgbClr val="FFFFFF"/>
                </a:solidFill>
                <a:latin typeface="Arial"/>
                <a:cs typeface="Arial"/>
              </a:rPr>
              <a:t>са</a:t>
            </a:r>
            <a:r>
              <a:rPr sz="15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напълно 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независими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различават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съществено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една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15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друга.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0270" y="0"/>
            <a:ext cx="748448" cy="928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056393" y="912853"/>
            <a:ext cx="3088005" cy="5945505"/>
            <a:chOff x="6056393" y="912853"/>
            <a:chExt cx="3088005" cy="5945505"/>
          </a:xfrm>
        </p:grpSpPr>
        <p:sp>
          <p:nvSpPr>
            <p:cNvPr id="11" name="object 11"/>
            <p:cNvSpPr/>
            <p:nvPr/>
          </p:nvSpPr>
          <p:spPr>
            <a:xfrm>
              <a:off x="6056393" y="912853"/>
              <a:ext cx="3087606" cy="243997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5126" y="1071498"/>
              <a:ext cx="2714625" cy="19288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27985" y="4913402"/>
              <a:ext cx="3016014" cy="194459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86500" y="5072087"/>
              <a:ext cx="2643251" cy="15716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60948" y="2993136"/>
              <a:ext cx="3083052" cy="225704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55766" y="3188081"/>
              <a:ext cx="2673985" cy="166966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18" name="object 18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E798218-57E2-056B-F283-413AB77C6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552574"/>
            <a:ext cx="8449971" cy="461665"/>
          </a:xfrm>
        </p:spPr>
        <p:txBody>
          <a:bodyPr/>
          <a:lstStyle/>
          <a:p>
            <a:r>
              <a:rPr lang="bg-BG" dirty="0"/>
              <a:t>		Определяне на кръвната група : </a:t>
            </a:r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B272DA6-FA9B-B44C-BE7E-2BB40278E7FE}"/>
              </a:ext>
            </a:extLst>
          </p:cNvPr>
          <p:cNvSpPr txBox="1">
            <a:spLocks/>
          </p:cNvSpPr>
          <p:nvPr/>
        </p:nvSpPr>
        <p:spPr>
          <a:xfrm>
            <a:off x="2829305" y="112598"/>
            <a:ext cx="463829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bg-BG" sz="3600" kern="0" spc="-465">
                <a:solidFill>
                  <a:srgbClr val="FF0000"/>
                </a:solidFill>
              </a:rPr>
              <a:t>КРЪВНИТЕ</a:t>
            </a:r>
            <a:r>
              <a:rPr lang="bg-BG" sz="3600" kern="0" spc="-265">
                <a:solidFill>
                  <a:srgbClr val="FF0000"/>
                </a:solidFill>
              </a:rPr>
              <a:t>  </a:t>
            </a:r>
            <a:r>
              <a:rPr lang="bg-BG" sz="3600" kern="0" spc="-370">
                <a:solidFill>
                  <a:srgbClr val="FF0000"/>
                </a:solidFill>
              </a:rPr>
              <a:t>ГРУПИ</a:t>
            </a:r>
            <a:endParaRPr lang="bg-BG" sz="3600" kern="0" dirty="0"/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7BF6712D-55C7-EB3D-37C1-C674F3EC3B4F}"/>
              </a:ext>
            </a:extLst>
          </p:cNvPr>
          <p:cNvSpPr/>
          <p:nvPr/>
        </p:nvSpPr>
        <p:spPr>
          <a:xfrm>
            <a:off x="180270" y="0"/>
            <a:ext cx="748448" cy="928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17">
            <a:extLst>
              <a:ext uri="{FF2B5EF4-FFF2-40B4-BE49-F238E27FC236}">
                <a16:creationId xmlns:a16="http://schemas.microsoft.com/office/drawing/2014/main" id="{CC25637F-BF60-D4C7-022E-AA407DDBE39F}"/>
              </a:ext>
            </a:extLst>
          </p:cNvPr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B2DF5C66-C385-FC37-AE40-39ED7DD7D62F}"/>
                </a:ext>
              </a:extLst>
            </p:cNvPr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750C5A26-B9E9-5DEE-0C0D-290936EB933D}"/>
                </a:ext>
              </a:extLst>
            </p:cNvPr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85EBAC-2ADA-7F10-EEFF-67C7C0A02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4501691" cy="358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389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1FA873ED-15FB-EB87-1C6B-6F7EAE49D0AF}"/>
              </a:ext>
            </a:extLst>
          </p:cNvPr>
          <p:cNvSpPr txBox="1">
            <a:spLocks/>
          </p:cNvSpPr>
          <p:nvPr/>
        </p:nvSpPr>
        <p:spPr>
          <a:xfrm>
            <a:off x="2829305" y="112598"/>
            <a:ext cx="463829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bg-BG" sz="3600" kern="0" spc="-465">
                <a:solidFill>
                  <a:srgbClr val="FF0000"/>
                </a:solidFill>
              </a:rPr>
              <a:t>КРЪВНИТЕ</a:t>
            </a:r>
            <a:r>
              <a:rPr lang="bg-BG" sz="3600" kern="0" spc="-265">
                <a:solidFill>
                  <a:srgbClr val="FF0000"/>
                </a:solidFill>
              </a:rPr>
              <a:t>  </a:t>
            </a:r>
            <a:r>
              <a:rPr lang="bg-BG" sz="3600" kern="0" spc="-370">
                <a:solidFill>
                  <a:srgbClr val="FF0000"/>
                </a:solidFill>
              </a:rPr>
              <a:t>ГРУПИ</a:t>
            </a:r>
            <a:endParaRPr lang="bg-BG" sz="3600" kern="0" dirty="0"/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E89CBFB3-E46F-8088-F1B4-5DCE2B125435}"/>
              </a:ext>
            </a:extLst>
          </p:cNvPr>
          <p:cNvSpPr/>
          <p:nvPr/>
        </p:nvSpPr>
        <p:spPr>
          <a:xfrm>
            <a:off x="180270" y="0"/>
            <a:ext cx="748448" cy="928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17">
            <a:extLst>
              <a:ext uri="{FF2B5EF4-FFF2-40B4-BE49-F238E27FC236}">
                <a16:creationId xmlns:a16="http://schemas.microsoft.com/office/drawing/2014/main" id="{FB4955CE-164F-4B52-9EAC-0D2293298BD2}"/>
              </a:ext>
            </a:extLst>
          </p:cNvPr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CDE6B382-96D0-2294-BFAB-1625071984C3}"/>
                </a:ext>
              </a:extLst>
            </p:cNvPr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81A5052C-50AB-ED49-BC56-EC2DF74BBF2E}"/>
                </a:ext>
              </a:extLst>
            </p:cNvPr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AutoShape 2" descr="кръвни групи">
            <a:extLst>
              <a:ext uri="{FF2B5EF4-FFF2-40B4-BE49-F238E27FC236}">
                <a16:creationId xmlns:a16="http://schemas.microsoft.com/office/drawing/2014/main" id="{4EA65D22-2979-27D7-71D7-0006C65C9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CE12DCAF-16CB-179B-A274-82C2368803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62200" y="1219200"/>
            <a:ext cx="4724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8" name="Picture 10" descr="диаграма на кръвната група за таблица за преливане">
            <a:extLst>
              <a:ext uri="{FF2B5EF4-FFF2-40B4-BE49-F238E27FC236}">
                <a16:creationId xmlns:a16="http://schemas.microsoft.com/office/drawing/2014/main" id="{80A98D6E-B3D6-8BD3-9B80-429018FAB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553200" cy="513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01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1998" y="151257"/>
            <a:ext cx="30835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84" dirty="0">
                <a:solidFill>
                  <a:srgbClr val="FF0000"/>
                </a:solidFill>
              </a:rPr>
              <a:t>ХЕМОПОЕ</a:t>
            </a:r>
            <a:r>
              <a:rPr sz="4400" spc="-445" dirty="0">
                <a:solidFill>
                  <a:srgbClr val="FF0000"/>
                </a:solidFill>
              </a:rPr>
              <a:t>З</a:t>
            </a:r>
            <a:r>
              <a:rPr sz="4400" spc="-509" dirty="0">
                <a:solidFill>
                  <a:srgbClr val="FF0000"/>
                </a:solidFill>
              </a:rPr>
              <a:t>А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71474" y="1500111"/>
            <a:ext cx="4857750" cy="4524375"/>
          </a:xfrm>
          <a:custGeom>
            <a:avLst/>
            <a:gdLst/>
            <a:ahLst/>
            <a:cxnLst/>
            <a:rect l="l" t="t" r="r" b="b"/>
            <a:pathLst>
              <a:path w="4857750" h="4524375">
                <a:moveTo>
                  <a:pt x="0" y="4524375"/>
                </a:moveTo>
                <a:lnTo>
                  <a:pt x="4857750" y="4524375"/>
                </a:lnTo>
                <a:lnTo>
                  <a:pt x="4857750" y="0"/>
                </a:lnTo>
                <a:lnTo>
                  <a:pt x="0" y="0"/>
                </a:lnTo>
                <a:lnTo>
                  <a:pt x="0" y="4524375"/>
                </a:lnTo>
                <a:close/>
              </a:path>
            </a:pathLst>
          </a:custGeom>
          <a:ln w="25400">
            <a:solidFill>
              <a:srgbClr val="9F29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0240" y="1518284"/>
            <a:ext cx="426847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 marR="5080" indent="-104139">
              <a:lnSpc>
                <a:spcPct val="100000"/>
              </a:lnSpc>
              <a:spcBef>
                <a:spcPts val="100"/>
              </a:spcBef>
              <a:buChar char="•"/>
              <a:tabLst>
                <a:tab pos="142240" algn="l"/>
              </a:tabLst>
            </a:pPr>
            <a:r>
              <a:rPr sz="1800" spc="-85" dirty="0">
                <a:latin typeface="Arial"/>
                <a:cs typeface="Arial"/>
              </a:rPr>
              <a:t>Всички </a:t>
            </a:r>
            <a:r>
              <a:rPr sz="1800" spc="-75" dirty="0">
                <a:latin typeface="Arial"/>
                <a:cs typeface="Arial"/>
              </a:rPr>
              <a:t>видове </a:t>
            </a:r>
            <a:r>
              <a:rPr sz="1800" spc="-65" dirty="0">
                <a:latin typeface="Arial"/>
                <a:cs typeface="Arial"/>
              </a:rPr>
              <a:t>кръвни </a:t>
            </a:r>
            <a:r>
              <a:rPr sz="1800" spc="-55" dirty="0">
                <a:latin typeface="Arial"/>
                <a:cs typeface="Arial"/>
              </a:rPr>
              <a:t>клетки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произлизат  </a:t>
            </a:r>
            <a:r>
              <a:rPr sz="1800" spc="-100" dirty="0">
                <a:latin typeface="Arial"/>
                <a:cs typeface="Arial"/>
              </a:rPr>
              <a:t>от </a:t>
            </a:r>
            <a:r>
              <a:rPr sz="1800" spc="-105" dirty="0">
                <a:latin typeface="Arial"/>
                <a:cs typeface="Arial"/>
              </a:rPr>
              <a:t>стволовите </a:t>
            </a:r>
            <a:r>
              <a:rPr sz="1800" spc="-95" dirty="0">
                <a:latin typeface="Arial"/>
                <a:cs typeface="Arial"/>
              </a:rPr>
              <a:t>в </a:t>
            </a:r>
            <a:r>
              <a:rPr sz="1800" spc="-75" dirty="0">
                <a:latin typeface="Arial"/>
                <a:cs typeface="Arial"/>
              </a:rPr>
              <a:t>костния </a:t>
            </a:r>
            <a:r>
              <a:rPr sz="1800" spc="-60" dirty="0">
                <a:latin typeface="Arial"/>
                <a:cs typeface="Arial"/>
              </a:rPr>
              <a:t>мозък,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чиято</a:t>
            </a:r>
            <a:endParaRPr sz="1800">
              <a:latin typeface="Arial"/>
              <a:cs typeface="Arial"/>
            </a:endParaRPr>
          </a:p>
          <a:p>
            <a:pPr marL="116205" marR="812165">
              <a:lnSpc>
                <a:spcPct val="100000"/>
              </a:lnSpc>
            </a:pPr>
            <a:r>
              <a:rPr sz="1800" spc="-70" dirty="0">
                <a:latin typeface="Arial"/>
                <a:cs typeface="Arial"/>
              </a:rPr>
              <a:t>продукцията </a:t>
            </a:r>
            <a:r>
              <a:rPr sz="1800" spc="-125" dirty="0">
                <a:latin typeface="Arial"/>
                <a:cs typeface="Arial"/>
              </a:rPr>
              <a:t>се </a:t>
            </a:r>
            <a:r>
              <a:rPr sz="1800" spc="-75" dirty="0">
                <a:latin typeface="Arial"/>
                <a:cs typeface="Arial"/>
              </a:rPr>
              <a:t>контролира </a:t>
            </a:r>
            <a:r>
              <a:rPr sz="1800" spc="-45" dirty="0">
                <a:latin typeface="Arial"/>
                <a:cs typeface="Arial"/>
              </a:rPr>
              <a:t>по  </a:t>
            </a:r>
            <a:r>
              <a:rPr sz="1800" spc="-80" dirty="0">
                <a:latin typeface="Arial"/>
                <a:cs typeface="Arial"/>
              </a:rPr>
              <a:t>механизмите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105" dirty="0">
                <a:latin typeface="Arial"/>
                <a:cs typeface="Arial"/>
              </a:rPr>
              <a:t>обратната </a:t>
            </a:r>
            <a:r>
              <a:rPr sz="1800" spc="-90" dirty="0">
                <a:latin typeface="Arial"/>
                <a:cs typeface="Arial"/>
              </a:rPr>
              <a:t>връзка  </a:t>
            </a:r>
            <a:r>
              <a:rPr sz="1800" spc="-80" dirty="0">
                <a:latin typeface="Arial"/>
                <a:cs typeface="Arial"/>
              </a:rPr>
              <a:t>(feedback).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16205" marR="8890" indent="-104139">
              <a:lnSpc>
                <a:spcPct val="100000"/>
              </a:lnSpc>
              <a:buChar char="•"/>
              <a:tabLst>
                <a:tab pos="142240" algn="l"/>
              </a:tabLst>
            </a:pPr>
            <a:r>
              <a:rPr sz="1800" spc="-90" dirty="0">
                <a:latin typeface="Arial"/>
                <a:cs typeface="Arial"/>
              </a:rPr>
              <a:t>При </a:t>
            </a:r>
            <a:r>
              <a:rPr sz="1800" spc="-70" dirty="0">
                <a:latin typeface="Arial"/>
                <a:cs typeface="Arial"/>
              </a:rPr>
              <a:t>повишени </a:t>
            </a:r>
            <a:r>
              <a:rPr sz="1800" spc="-35" dirty="0">
                <a:latin typeface="Arial"/>
                <a:cs typeface="Arial"/>
              </a:rPr>
              <a:t>нужди </a:t>
            </a:r>
            <a:r>
              <a:rPr sz="1800" spc="-100" dirty="0">
                <a:latin typeface="Arial"/>
                <a:cs typeface="Arial"/>
              </a:rPr>
              <a:t>от </a:t>
            </a:r>
            <a:r>
              <a:rPr sz="1800" spc="-60" dirty="0">
                <a:latin typeface="Arial"/>
                <a:cs typeface="Arial"/>
              </a:rPr>
              <a:t>кръвни </a:t>
            </a:r>
            <a:r>
              <a:rPr sz="1800" spc="-55" dirty="0">
                <a:latin typeface="Arial"/>
                <a:cs typeface="Arial"/>
              </a:rPr>
              <a:t>клетки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130" dirty="0">
                <a:latin typeface="Arial"/>
                <a:cs typeface="Arial"/>
              </a:rPr>
              <a:t>се  </a:t>
            </a:r>
            <a:r>
              <a:rPr sz="1800" spc="-125" dirty="0">
                <a:latin typeface="Arial"/>
                <a:cs typeface="Arial"/>
              </a:rPr>
              <a:t>отделят </a:t>
            </a:r>
            <a:r>
              <a:rPr sz="1800" spc="-95" dirty="0">
                <a:latin typeface="Arial"/>
                <a:cs typeface="Arial"/>
              </a:rPr>
              <a:t>стимулиращи </a:t>
            </a:r>
            <a:r>
              <a:rPr sz="1800" spc="-90" dirty="0">
                <a:latin typeface="Arial"/>
                <a:cs typeface="Arial"/>
              </a:rPr>
              <a:t>субстанции </a:t>
            </a:r>
            <a:r>
              <a:rPr sz="1800" spc="-105" dirty="0">
                <a:latin typeface="Arial"/>
                <a:cs typeface="Arial"/>
              </a:rPr>
              <a:t>–  </a:t>
            </a:r>
            <a:r>
              <a:rPr sz="1800" spc="-85" dirty="0">
                <a:latin typeface="Arial"/>
                <a:cs typeface="Arial"/>
              </a:rPr>
              <a:t>растежни </a:t>
            </a:r>
            <a:r>
              <a:rPr sz="1800" spc="-110" dirty="0">
                <a:latin typeface="Arial"/>
                <a:cs typeface="Arial"/>
              </a:rPr>
              <a:t>фактори </a:t>
            </a:r>
            <a:r>
              <a:rPr sz="1800" spc="-35" dirty="0">
                <a:latin typeface="Arial"/>
                <a:cs typeface="Arial"/>
              </a:rPr>
              <a:t>и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цитокини.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116205" marR="772795" indent="-104139">
              <a:lnSpc>
                <a:spcPct val="100000"/>
              </a:lnSpc>
              <a:buChar char="•"/>
              <a:tabLst>
                <a:tab pos="142240" algn="l"/>
              </a:tabLst>
            </a:pPr>
            <a:r>
              <a:rPr sz="1800" spc="-114" dirty="0">
                <a:latin typeface="Arial"/>
                <a:cs typeface="Arial"/>
              </a:rPr>
              <a:t>Растежните </a:t>
            </a:r>
            <a:r>
              <a:rPr sz="1800" spc="-110" dirty="0">
                <a:latin typeface="Arial"/>
                <a:cs typeface="Arial"/>
              </a:rPr>
              <a:t>фактори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65" dirty="0">
                <a:latin typeface="Arial"/>
                <a:cs typeface="Arial"/>
              </a:rPr>
              <a:t>цитокините  </a:t>
            </a:r>
            <a:r>
              <a:rPr sz="1800" spc="-100" dirty="0">
                <a:latin typeface="Arial"/>
                <a:cs typeface="Arial"/>
              </a:rPr>
              <a:t>стимулират </a:t>
            </a:r>
            <a:r>
              <a:rPr sz="1800" spc="-105" dirty="0">
                <a:latin typeface="Arial"/>
                <a:cs typeface="Arial"/>
              </a:rPr>
              <a:t>стволовите </a:t>
            </a:r>
            <a:r>
              <a:rPr sz="1800" spc="-55" dirty="0">
                <a:latin typeface="Arial"/>
                <a:cs typeface="Arial"/>
              </a:rPr>
              <a:t>клетки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за</a:t>
            </a:r>
            <a:endParaRPr sz="1800">
              <a:latin typeface="Arial"/>
              <a:cs typeface="Arial"/>
            </a:endParaRPr>
          </a:p>
          <a:p>
            <a:pPr marL="116205" marR="236854">
              <a:lnSpc>
                <a:spcPct val="100000"/>
              </a:lnSpc>
            </a:pPr>
            <a:r>
              <a:rPr sz="1800" spc="-80" dirty="0">
                <a:latin typeface="Arial"/>
                <a:cs typeface="Arial"/>
              </a:rPr>
              <a:t>производство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5" dirty="0">
                <a:latin typeface="Arial"/>
                <a:cs typeface="Arial"/>
              </a:rPr>
              <a:t>зрели </a:t>
            </a:r>
            <a:r>
              <a:rPr sz="1800" spc="-65" dirty="0">
                <a:latin typeface="Arial"/>
                <a:cs typeface="Arial"/>
              </a:rPr>
              <a:t>кръвни </a:t>
            </a:r>
            <a:r>
              <a:rPr sz="1800" spc="-55" dirty="0">
                <a:latin typeface="Arial"/>
                <a:cs typeface="Arial"/>
              </a:rPr>
              <a:t>клетки.  </a:t>
            </a:r>
            <a:r>
              <a:rPr sz="1800" spc="-175" dirty="0">
                <a:latin typeface="Arial"/>
                <a:cs typeface="Arial"/>
              </a:rPr>
              <a:t>Това </a:t>
            </a:r>
            <a:r>
              <a:rPr sz="1800" spc="-110" dirty="0">
                <a:latin typeface="Arial"/>
                <a:cs typeface="Arial"/>
              </a:rPr>
              <a:t>настъпва </a:t>
            </a:r>
            <a:r>
              <a:rPr sz="1800" spc="-114" dirty="0">
                <a:latin typeface="Arial"/>
                <a:cs typeface="Arial"/>
              </a:rPr>
              <a:t>след </a:t>
            </a:r>
            <a:r>
              <a:rPr sz="1800" spc="-55" dirty="0">
                <a:latin typeface="Arial"/>
                <a:cs typeface="Arial"/>
              </a:rPr>
              <a:t>няколко </a:t>
            </a:r>
            <a:r>
              <a:rPr sz="1800" spc="-45" dirty="0">
                <a:latin typeface="Arial"/>
                <a:cs typeface="Arial"/>
              </a:rPr>
              <a:t>дни, </a:t>
            </a:r>
            <a:r>
              <a:rPr sz="1800" spc="-75" dirty="0">
                <a:latin typeface="Arial"/>
                <a:cs typeface="Arial"/>
              </a:rPr>
              <a:t>време,  </a:t>
            </a:r>
            <a:r>
              <a:rPr sz="1800" spc="-70" dirty="0">
                <a:latin typeface="Arial"/>
                <a:cs typeface="Arial"/>
              </a:rPr>
              <a:t>необходимо </a:t>
            </a:r>
            <a:r>
              <a:rPr sz="1800" spc="-110" dirty="0">
                <a:latin typeface="Arial"/>
                <a:cs typeface="Arial"/>
              </a:rPr>
              <a:t>за </a:t>
            </a:r>
            <a:r>
              <a:rPr sz="1800" spc="-95" dirty="0">
                <a:latin typeface="Arial"/>
                <a:cs typeface="Arial"/>
              </a:rPr>
              <a:t>узряването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0" dirty="0">
                <a:latin typeface="Arial"/>
                <a:cs typeface="Arial"/>
              </a:rPr>
              <a:t>кръвните  </a:t>
            </a:r>
            <a:r>
              <a:rPr sz="1800" spc="-55" dirty="0">
                <a:latin typeface="Arial"/>
                <a:cs typeface="Arial"/>
              </a:rPr>
              <a:t>клетки.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1137" y="71437"/>
            <a:ext cx="686082" cy="928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0863" y="978184"/>
            <a:ext cx="2831522" cy="2544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754664" y="3695649"/>
            <a:ext cx="3335020" cy="3089275"/>
            <a:chOff x="5754664" y="3695649"/>
            <a:chExt cx="3335020" cy="3089275"/>
          </a:xfrm>
        </p:grpSpPr>
        <p:sp>
          <p:nvSpPr>
            <p:cNvPr id="8" name="object 8"/>
            <p:cNvSpPr/>
            <p:nvPr/>
          </p:nvSpPr>
          <p:spPr>
            <a:xfrm>
              <a:off x="5754664" y="3695649"/>
              <a:ext cx="3334447" cy="30892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57875" y="3786213"/>
              <a:ext cx="3000375" cy="27146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4964" y="48844"/>
            <a:ext cx="5898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90" dirty="0">
                <a:solidFill>
                  <a:srgbClr val="FF0000"/>
                </a:solidFill>
              </a:rPr>
              <a:t>ОРГАНИ </a:t>
            </a:r>
            <a:r>
              <a:rPr sz="4000" spc="-420" dirty="0">
                <a:solidFill>
                  <a:srgbClr val="FF0000"/>
                </a:solidFill>
              </a:rPr>
              <a:t>НА</a:t>
            </a:r>
            <a:r>
              <a:rPr sz="4000" spc="-600" dirty="0">
                <a:solidFill>
                  <a:srgbClr val="FF0000"/>
                </a:solidFill>
              </a:rPr>
              <a:t> </a:t>
            </a:r>
            <a:r>
              <a:rPr sz="4000" spc="-500" dirty="0">
                <a:solidFill>
                  <a:srgbClr val="FF0000"/>
                </a:solidFill>
              </a:rPr>
              <a:t>ХЕМОПОЕЗАТА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467874" y="769618"/>
            <a:ext cx="8533130" cy="6017260"/>
            <a:chOff x="467874" y="769618"/>
            <a:chExt cx="8533130" cy="6017260"/>
          </a:xfrm>
        </p:grpSpPr>
        <p:sp>
          <p:nvSpPr>
            <p:cNvPr id="4" name="object 4"/>
            <p:cNvSpPr/>
            <p:nvPr/>
          </p:nvSpPr>
          <p:spPr>
            <a:xfrm>
              <a:off x="467874" y="769618"/>
              <a:ext cx="8532863" cy="60167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237" y="928662"/>
              <a:ext cx="8017764" cy="55007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6948" y="1110995"/>
              <a:ext cx="2994660" cy="9692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50772" y="1237614"/>
            <a:ext cx="252603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0110" marR="5080" indent="-868044">
              <a:lnSpc>
                <a:spcPct val="100000"/>
              </a:lnSpc>
              <a:spcBef>
                <a:spcPts val="105"/>
              </a:spcBef>
            </a:pPr>
            <a:r>
              <a:rPr sz="2000" b="1" spc="-180" dirty="0">
                <a:latin typeface="Arial"/>
                <a:cs typeface="Arial"/>
              </a:rPr>
              <a:t>Първични</a:t>
            </a:r>
            <a:r>
              <a:rPr sz="2000" b="1" spc="-210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лимфоидни  </a:t>
            </a:r>
            <a:r>
              <a:rPr sz="2000" b="1" spc="-135" dirty="0">
                <a:latin typeface="Arial"/>
                <a:cs typeface="Arial"/>
              </a:rPr>
              <a:t>органи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86984" y="1110996"/>
            <a:ext cx="2967227" cy="969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36665" y="1237614"/>
            <a:ext cx="247269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52805" marR="5080" indent="-840105">
              <a:lnSpc>
                <a:spcPct val="100000"/>
              </a:lnSpc>
              <a:spcBef>
                <a:spcPts val="105"/>
              </a:spcBef>
            </a:pPr>
            <a:r>
              <a:rPr sz="2000" b="1" spc="-170" dirty="0">
                <a:latin typeface="Arial"/>
                <a:cs typeface="Arial"/>
              </a:rPr>
              <a:t>Вторични</a:t>
            </a:r>
            <a:r>
              <a:rPr sz="2000" b="1" spc="-229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лимфоидни  </a:t>
            </a:r>
            <a:r>
              <a:rPr sz="2000" b="1" spc="-135" dirty="0">
                <a:latin typeface="Arial"/>
                <a:cs typeface="Arial"/>
              </a:rPr>
              <a:t>органи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0212" y="2559050"/>
            <a:ext cx="2740025" cy="668655"/>
            <a:chOff x="630212" y="2559050"/>
            <a:chExt cx="2740025" cy="668655"/>
          </a:xfrm>
        </p:grpSpPr>
        <p:sp>
          <p:nvSpPr>
            <p:cNvPr id="11" name="object 11"/>
            <p:cNvSpPr/>
            <p:nvPr/>
          </p:nvSpPr>
          <p:spPr>
            <a:xfrm>
              <a:off x="642912" y="2571750"/>
              <a:ext cx="2714625" cy="643255"/>
            </a:xfrm>
            <a:custGeom>
              <a:avLst/>
              <a:gdLst/>
              <a:ahLst/>
              <a:cxnLst/>
              <a:rect l="l" t="t" r="r" b="b"/>
              <a:pathLst>
                <a:path w="2714625" h="643255">
                  <a:moveTo>
                    <a:pt x="2607525" y="0"/>
                  </a:moveTo>
                  <a:lnTo>
                    <a:pt x="107162" y="0"/>
                  </a:lnTo>
                  <a:lnTo>
                    <a:pt x="65451" y="8425"/>
                  </a:lnTo>
                  <a:lnTo>
                    <a:pt x="31388" y="31400"/>
                  </a:lnTo>
                  <a:lnTo>
                    <a:pt x="8421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1" y="577508"/>
                  </a:lnTo>
                  <a:lnTo>
                    <a:pt x="31388" y="611536"/>
                  </a:lnTo>
                  <a:lnTo>
                    <a:pt x="65451" y="634468"/>
                  </a:lnTo>
                  <a:lnTo>
                    <a:pt x="107162" y="642874"/>
                  </a:lnTo>
                  <a:lnTo>
                    <a:pt x="2607525" y="642874"/>
                  </a:lnTo>
                  <a:lnTo>
                    <a:pt x="2649221" y="634468"/>
                  </a:lnTo>
                  <a:lnTo>
                    <a:pt x="2683249" y="611536"/>
                  </a:lnTo>
                  <a:lnTo>
                    <a:pt x="2706181" y="577508"/>
                  </a:lnTo>
                  <a:lnTo>
                    <a:pt x="2714586" y="535813"/>
                  </a:lnTo>
                  <a:lnTo>
                    <a:pt x="2714586" y="107187"/>
                  </a:lnTo>
                  <a:lnTo>
                    <a:pt x="2706181" y="65472"/>
                  </a:lnTo>
                  <a:lnTo>
                    <a:pt x="2683249" y="31400"/>
                  </a:lnTo>
                  <a:lnTo>
                    <a:pt x="2649221" y="8425"/>
                  </a:lnTo>
                  <a:lnTo>
                    <a:pt x="26075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2912" y="2571750"/>
              <a:ext cx="2714625" cy="643255"/>
            </a:xfrm>
            <a:custGeom>
              <a:avLst/>
              <a:gdLst/>
              <a:ahLst/>
              <a:cxnLst/>
              <a:rect l="l" t="t" r="r" b="b"/>
              <a:pathLst>
                <a:path w="2714625" h="643255">
                  <a:moveTo>
                    <a:pt x="0" y="107187"/>
                  </a:moveTo>
                  <a:lnTo>
                    <a:pt x="8421" y="65472"/>
                  </a:lnTo>
                  <a:lnTo>
                    <a:pt x="31388" y="31400"/>
                  </a:lnTo>
                  <a:lnTo>
                    <a:pt x="65451" y="8425"/>
                  </a:lnTo>
                  <a:lnTo>
                    <a:pt x="107162" y="0"/>
                  </a:lnTo>
                  <a:lnTo>
                    <a:pt x="2607525" y="0"/>
                  </a:lnTo>
                  <a:lnTo>
                    <a:pt x="2649221" y="8425"/>
                  </a:lnTo>
                  <a:lnTo>
                    <a:pt x="2683249" y="31400"/>
                  </a:lnTo>
                  <a:lnTo>
                    <a:pt x="2706181" y="65472"/>
                  </a:lnTo>
                  <a:lnTo>
                    <a:pt x="2714586" y="107187"/>
                  </a:lnTo>
                  <a:lnTo>
                    <a:pt x="2714586" y="535813"/>
                  </a:lnTo>
                  <a:lnTo>
                    <a:pt x="2706181" y="577508"/>
                  </a:lnTo>
                  <a:lnTo>
                    <a:pt x="2683249" y="611536"/>
                  </a:lnTo>
                  <a:lnTo>
                    <a:pt x="2649221" y="634468"/>
                  </a:lnTo>
                  <a:lnTo>
                    <a:pt x="2607525" y="642874"/>
                  </a:lnTo>
                  <a:lnTo>
                    <a:pt x="107162" y="642874"/>
                  </a:lnTo>
                  <a:lnTo>
                    <a:pt x="65451" y="634468"/>
                  </a:lnTo>
                  <a:lnTo>
                    <a:pt x="31388" y="611536"/>
                  </a:lnTo>
                  <a:lnTo>
                    <a:pt x="8421" y="577508"/>
                  </a:lnTo>
                  <a:lnTo>
                    <a:pt x="0" y="535813"/>
                  </a:lnTo>
                  <a:lnTo>
                    <a:pt x="0" y="107187"/>
                  </a:lnTo>
                  <a:close/>
                </a:path>
              </a:pathLst>
            </a:custGeom>
            <a:ln w="25400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91436" y="2678379"/>
            <a:ext cx="816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15" dirty="0">
                <a:latin typeface="Arial"/>
                <a:cs typeface="Arial"/>
              </a:rPr>
              <a:t>Т</a:t>
            </a:r>
            <a:r>
              <a:rPr sz="2400" b="1" spc="-95" dirty="0">
                <a:latin typeface="Arial"/>
                <a:cs typeface="Arial"/>
              </a:rPr>
              <a:t>и</a:t>
            </a:r>
            <a:r>
              <a:rPr sz="2400" b="1" spc="-125" dirty="0">
                <a:latin typeface="Arial"/>
                <a:cs typeface="Arial"/>
              </a:rPr>
              <a:t>м</a:t>
            </a:r>
            <a:r>
              <a:rPr sz="2400" b="1" spc="-210" dirty="0">
                <a:latin typeface="Arial"/>
                <a:cs typeface="Arial"/>
              </a:rPr>
              <a:t>у</a:t>
            </a:r>
            <a:r>
              <a:rPr sz="2400" b="1" spc="-330" dirty="0">
                <a:latin typeface="Arial"/>
                <a:cs typeface="Arial"/>
              </a:rPr>
              <a:t>с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01649" y="4130675"/>
            <a:ext cx="2668905" cy="668655"/>
            <a:chOff x="701649" y="4130675"/>
            <a:chExt cx="2668905" cy="668655"/>
          </a:xfrm>
        </p:grpSpPr>
        <p:sp>
          <p:nvSpPr>
            <p:cNvPr id="15" name="object 15"/>
            <p:cNvSpPr/>
            <p:nvPr/>
          </p:nvSpPr>
          <p:spPr>
            <a:xfrm>
              <a:off x="714349" y="4143375"/>
              <a:ext cx="2643505" cy="643255"/>
            </a:xfrm>
            <a:custGeom>
              <a:avLst/>
              <a:gdLst/>
              <a:ahLst/>
              <a:cxnLst/>
              <a:rect l="l" t="t" r="r" b="b"/>
              <a:pathLst>
                <a:path w="2643504" h="643254">
                  <a:moveTo>
                    <a:pt x="2536088" y="0"/>
                  </a:moveTo>
                  <a:lnTo>
                    <a:pt x="107162" y="0"/>
                  </a:lnTo>
                  <a:lnTo>
                    <a:pt x="65451" y="8425"/>
                  </a:lnTo>
                  <a:lnTo>
                    <a:pt x="31388" y="31400"/>
                  </a:lnTo>
                  <a:lnTo>
                    <a:pt x="8421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1" y="577528"/>
                  </a:lnTo>
                  <a:lnTo>
                    <a:pt x="31388" y="611600"/>
                  </a:lnTo>
                  <a:lnTo>
                    <a:pt x="65451" y="634575"/>
                  </a:lnTo>
                  <a:lnTo>
                    <a:pt x="107162" y="643001"/>
                  </a:lnTo>
                  <a:lnTo>
                    <a:pt x="2536088" y="643001"/>
                  </a:lnTo>
                  <a:lnTo>
                    <a:pt x="2577784" y="634575"/>
                  </a:lnTo>
                  <a:lnTo>
                    <a:pt x="2611812" y="611600"/>
                  </a:lnTo>
                  <a:lnTo>
                    <a:pt x="2634743" y="577528"/>
                  </a:lnTo>
                  <a:lnTo>
                    <a:pt x="2643149" y="535813"/>
                  </a:lnTo>
                  <a:lnTo>
                    <a:pt x="2643149" y="107187"/>
                  </a:lnTo>
                  <a:lnTo>
                    <a:pt x="2634743" y="65472"/>
                  </a:lnTo>
                  <a:lnTo>
                    <a:pt x="2611812" y="31400"/>
                  </a:lnTo>
                  <a:lnTo>
                    <a:pt x="2577784" y="8425"/>
                  </a:lnTo>
                  <a:lnTo>
                    <a:pt x="253608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4349" y="4143375"/>
              <a:ext cx="2643505" cy="643255"/>
            </a:xfrm>
            <a:custGeom>
              <a:avLst/>
              <a:gdLst/>
              <a:ahLst/>
              <a:cxnLst/>
              <a:rect l="l" t="t" r="r" b="b"/>
              <a:pathLst>
                <a:path w="2643504" h="643254">
                  <a:moveTo>
                    <a:pt x="0" y="107187"/>
                  </a:moveTo>
                  <a:lnTo>
                    <a:pt x="8421" y="65472"/>
                  </a:lnTo>
                  <a:lnTo>
                    <a:pt x="31388" y="31400"/>
                  </a:lnTo>
                  <a:lnTo>
                    <a:pt x="65451" y="8425"/>
                  </a:lnTo>
                  <a:lnTo>
                    <a:pt x="107162" y="0"/>
                  </a:lnTo>
                  <a:lnTo>
                    <a:pt x="2536088" y="0"/>
                  </a:lnTo>
                  <a:lnTo>
                    <a:pt x="2577784" y="8425"/>
                  </a:lnTo>
                  <a:lnTo>
                    <a:pt x="2611812" y="31400"/>
                  </a:lnTo>
                  <a:lnTo>
                    <a:pt x="2634743" y="65472"/>
                  </a:lnTo>
                  <a:lnTo>
                    <a:pt x="2643149" y="107187"/>
                  </a:lnTo>
                  <a:lnTo>
                    <a:pt x="2643149" y="535813"/>
                  </a:lnTo>
                  <a:lnTo>
                    <a:pt x="2634743" y="577528"/>
                  </a:lnTo>
                  <a:lnTo>
                    <a:pt x="2611812" y="611600"/>
                  </a:lnTo>
                  <a:lnTo>
                    <a:pt x="2577784" y="634575"/>
                  </a:lnTo>
                  <a:lnTo>
                    <a:pt x="2536088" y="643001"/>
                  </a:lnTo>
                  <a:lnTo>
                    <a:pt x="107162" y="643001"/>
                  </a:lnTo>
                  <a:lnTo>
                    <a:pt x="65451" y="634575"/>
                  </a:lnTo>
                  <a:lnTo>
                    <a:pt x="31388" y="611600"/>
                  </a:lnTo>
                  <a:lnTo>
                    <a:pt x="8421" y="577528"/>
                  </a:lnTo>
                  <a:lnTo>
                    <a:pt x="0" y="535813"/>
                  </a:lnTo>
                  <a:lnTo>
                    <a:pt x="0" y="107187"/>
                  </a:lnTo>
                  <a:close/>
                </a:path>
              </a:pathLst>
            </a:custGeom>
            <a:ln w="25400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26642" y="4250563"/>
            <a:ext cx="1818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Костен</a:t>
            </a:r>
            <a:r>
              <a:rPr sz="2400" b="1" spc="-21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мозък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845175" y="2559050"/>
            <a:ext cx="2740025" cy="668655"/>
            <a:chOff x="5845175" y="2559050"/>
            <a:chExt cx="2740025" cy="668655"/>
          </a:xfrm>
        </p:grpSpPr>
        <p:sp>
          <p:nvSpPr>
            <p:cNvPr id="19" name="object 19"/>
            <p:cNvSpPr/>
            <p:nvPr/>
          </p:nvSpPr>
          <p:spPr>
            <a:xfrm>
              <a:off x="5857875" y="2571750"/>
              <a:ext cx="2714625" cy="643255"/>
            </a:xfrm>
            <a:custGeom>
              <a:avLst/>
              <a:gdLst/>
              <a:ahLst/>
              <a:cxnLst/>
              <a:rect l="l" t="t" r="r" b="b"/>
              <a:pathLst>
                <a:path w="2714625" h="643255">
                  <a:moveTo>
                    <a:pt x="2607436" y="0"/>
                  </a:moveTo>
                  <a:lnTo>
                    <a:pt x="107187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7"/>
                  </a:lnTo>
                  <a:lnTo>
                    <a:pt x="0" y="535813"/>
                  </a:lnTo>
                  <a:lnTo>
                    <a:pt x="8425" y="577508"/>
                  </a:lnTo>
                  <a:lnTo>
                    <a:pt x="31400" y="611536"/>
                  </a:lnTo>
                  <a:lnTo>
                    <a:pt x="65472" y="634468"/>
                  </a:lnTo>
                  <a:lnTo>
                    <a:pt x="107187" y="642874"/>
                  </a:lnTo>
                  <a:lnTo>
                    <a:pt x="2607436" y="642874"/>
                  </a:lnTo>
                  <a:lnTo>
                    <a:pt x="2649152" y="634468"/>
                  </a:lnTo>
                  <a:lnTo>
                    <a:pt x="2683224" y="611536"/>
                  </a:lnTo>
                  <a:lnTo>
                    <a:pt x="2706199" y="577508"/>
                  </a:lnTo>
                  <a:lnTo>
                    <a:pt x="2714625" y="535813"/>
                  </a:lnTo>
                  <a:lnTo>
                    <a:pt x="2714625" y="107187"/>
                  </a:lnTo>
                  <a:lnTo>
                    <a:pt x="2706199" y="65472"/>
                  </a:lnTo>
                  <a:lnTo>
                    <a:pt x="2683224" y="31400"/>
                  </a:lnTo>
                  <a:lnTo>
                    <a:pt x="2649152" y="8425"/>
                  </a:lnTo>
                  <a:lnTo>
                    <a:pt x="260743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57875" y="2571750"/>
              <a:ext cx="2714625" cy="643255"/>
            </a:xfrm>
            <a:custGeom>
              <a:avLst/>
              <a:gdLst/>
              <a:ahLst/>
              <a:cxnLst/>
              <a:rect l="l" t="t" r="r" b="b"/>
              <a:pathLst>
                <a:path w="2714625" h="643255">
                  <a:moveTo>
                    <a:pt x="0" y="107187"/>
                  </a:moveTo>
                  <a:lnTo>
                    <a:pt x="8425" y="65472"/>
                  </a:lnTo>
                  <a:lnTo>
                    <a:pt x="31400" y="31400"/>
                  </a:lnTo>
                  <a:lnTo>
                    <a:pt x="65472" y="8425"/>
                  </a:lnTo>
                  <a:lnTo>
                    <a:pt x="107187" y="0"/>
                  </a:lnTo>
                  <a:lnTo>
                    <a:pt x="2607436" y="0"/>
                  </a:lnTo>
                  <a:lnTo>
                    <a:pt x="2649152" y="8425"/>
                  </a:lnTo>
                  <a:lnTo>
                    <a:pt x="2683224" y="31400"/>
                  </a:lnTo>
                  <a:lnTo>
                    <a:pt x="2706199" y="65472"/>
                  </a:lnTo>
                  <a:lnTo>
                    <a:pt x="2714625" y="107187"/>
                  </a:lnTo>
                  <a:lnTo>
                    <a:pt x="2714625" y="535813"/>
                  </a:lnTo>
                  <a:lnTo>
                    <a:pt x="2706199" y="577508"/>
                  </a:lnTo>
                  <a:lnTo>
                    <a:pt x="2683224" y="611536"/>
                  </a:lnTo>
                  <a:lnTo>
                    <a:pt x="2649152" y="634468"/>
                  </a:lnTo>
                  <a:lnTo>
                    <a:pt x="2607436" y="642874"/>
                  </a:lnTo>
                  <a:lnTo>
                    <a:pt x="107187" y="642874"/>
                  </a:lnTo>
                  <a:lnTo>
                    <a:pt x="65472" y="634468"/>
                  </a:lnTo>
                  <a:lnTo>
                    <a:pt x="31400" y="611536"/>
                  </a:lnTo>
                  <a:lnTo>
                    <a:pt x="8425" y="577508"/>
                  </a:lnTo>
                  <a:lnTo>
                    <a:pt x="0" y="535813"/>
                  </a:lnTo>
                  <a:lnTo>
                    <a:pt x="0" y="107187"/>
                  </a:lnTo>
                  <a:close/>
                </a:path>
              </a:pathLst>
            </a:custGeom>
            <a:ln w="25400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221984" y="2678379"/>
            <a:ext cx="19894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Лимфни</a:t>
            </a:r>
            <a:r>
              <a:rPr sz="2400" b="1" spc="-195" dirty="0">
                <a:latin typeface="Arial"/>
                <a:cs typeface="Arial"/>
              </a:rPr>
              <a:t> </a:t>
            </a:r>
            <a:r>
              <a:rPr sz="2400" b="1" spc="-270" dirty="0">
                <a:latin typeface="Arial"/>
                <a:cs typeface="Arial"/>
              </a:rPr>
              <a:t>възли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845175" y="4059301"/>
            <a:ext cx="2740025" cy="668655"/>
            <a:chOff x="5845175" y="4059301"/>
            <a:chExt cx="2740025" cy="668655"/>
          </a:xfrm>
        </p:grpSpPr>
        <p:sp>
          <p:nvSpPr>
            <p:cNvPr id="23" name="object 23"/>
            <p:cNvSpPr/>
            <p:nvPr/>
          </p:nvSpPr>
          <p:spPr>
            <a:xfrm>
              <a:off x="5857875" y="4072001"/>
              <a:ext cx="2714625" cy="643255"/>
            </a:xfrm>
            <a:custGeom>
              <a:avLst/>
              <a:gdLst/>
              <a:ahLst/>
              <a:cxnLst/>
              <a:rect l="l" t="t" r="r" b="b"/>
              <a:pathLst>
                <a:path w="2714625" h="643254">
                  <a:moveTo>
                    <a:pt x="2607436" y="0"/>
                  </a:moveTo>
                  <a:lnTo>
                    <a:pt x="107187" y="0"/>
                  </a:lnTo>
                  <a:lnTo>
                    <a:pt x="65472" y="8405"/>
                  </a:lnTo>
                  <a:lnTo>
                    <a:pt x="31400" y="31337"/>
                  </a:lnTo>
                  <a:lnTo>
                    <a:pt x="8425" y="65365"/>
                  </a:lnTo>
                  <a:lnTo>
                    <a:pt x="0" y="107061"/>
                  </a:lnTo>
                  <a:lnTo>
                    <a:pt x="0" y="535686"/>
                  </a:lnTo>
                  <a:lnTo>
                    <a:pt x="8425" y="577401"/>
                  </a:lnTo>
                  <a:lnTo>
                    <a:pt x="31400" y="611473"/>
                  </a:lnTo>
                  <a:lnTo>
                    <a:pt x="65472" y="634448"/>
                  </a:lnTo>
                  <a:lnTo>
                    <a:pt x="107187" y="642874"/>
                  </a:lnTo>
                  <a:lnTo>
                    <a:pt x="2607436" y="642874"/>
                  </a:lnTo>
                  <a:lnTo>
                    <a:pt x="2649152" y="634448"/>
                  </a:lnTo>
                  <a:lnTo>
                    <a:pt x="2683224" y="611473"/>
                  </a:lnTo>
                  <a:lnTo>
                    <a:pt x="2706199" y="577401"/>
                  </a:lnTo>
                  <a:lnTo>
                    <a:pt x="2714625" y="535686"/>
                  </a:lnTo>
                  <a:lnTo>
                    <a:pt x="2714625" y="107061"/>
                  </a:lnTo>
                  <a:lnTo>
                    <a:pt x="2706199" y="65365"/>
                  </a:lnTo>
                  <a:lnTo>
                    <a:pt x="2683224" y="31337"/>
                  </a:lnTo>
                  <a:lnTo>
                    <a:pt x="2649152" y="8405"/>
                  </a:lnTo>
                  <a:lnTo>
                    <a:pt x="260743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57875" y="4072001"/>
              <a:ext cx="2714625" cy="643255"/>
            </a:xfrm>
            <a:custGeom>
              <a:avLst/>
              <a:gdLst/>
              <a:ahLst/>
              <a:cxnLst/>
              <a:rect l="l" t="t" r="r" b="b"/>
              <a:pathLst>
                <a:path w="2714625" h="643254">
                  <a:moveTo>
                    <a:pt x="0" y="107061"/>
                  </a:moveTo>
                  <a:lnTo>
                    <a:pt x="8425" y="65365"/>
                  </a:lnTo>
                  <a:lnTo>
                    <a:pt x="31400" y="31337"/>
                  </a:lnTo>
                  <a:lnTo>
                    <a:pt x="65472" y="8405"/>
                  </a:lnTo>
                  <a:lnTo>
                    <a:pt x="107187" y="0"/>
                  </a:lnTo>
                  <a:lnTo>
                    <a:pt x="2607436" y="0"/>
                  </a:lnTo>
                  <a:lnTo>
                    <a:pt x="2649152" y="8405"/>
                  </a:lnTo>
                  <a:lnTo>
                    <a:pt x="2683224" y="31337"/>
                  </a:lnTo>
                  <a:lnTo>
                    <a:pt x="2706199" y="65365"/>
                  </a:lnTo>
                  <a:lnTo>
                    <a:pt x="2714625" y="107061"/>
                  </a:lnTo>
                  <a:lnTo>
                    <a:pt x="2714625" y="535686"/>
                  </a:lnTo>
                  <a:lnTo>
                    <a:pt x="2706199" y="577401"/>
                  </a:lnTo>
                  <a:lnTo>
                    <a:pt x="2683224" y="611473"/>
                  </a:lnTo>
                  <a:lnTo>
                    <a:pt x="2649152" y="634448"/>
                  </a:lnTo>
                  <a:lnTo>
                    <a:pt x="2607436" y="642874"/>
                  </a:lnTo>
                  <a:lnTo>
                    <a:pt x="107187" y="642874"/>
                  </a:lnTo>
                  <a:lnTo>
                    <a:pt x="65472" y="634448"/>
                  </a:lnTo>
                  <a:lnTo>
                    <a:pt x="31400" y="611473"/>
                  </a:lnTo>
                  <a:lnTo>
                    <a:pt x="8425" y="577401"/>
                  </a:lnTo>
                  <a:lnTo>
                    <a:pt x="0" y="535686"/>
                  </a:lnTo>
                  <a:lnTo>
                    <a:pt x="0" y="107061"/>
                  </a:lnTo>
                  <a:close/>
                </a:path>
              </a:pathLst>
            </a:custGeom>
            <a:ln w="25400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752590" y="4179189"/>
            <a:ext cx="927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20" dirty="0">
                <a:latin typeface="Arial"/>
                <a:cs typeface="Arial"/>
              </a:rPr>
              <a:t>Слезк</a:t>
            </a:r>
            <a:r>
              <a:rPr sz="2400" b="1" spc="-150" dirty="0"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4045" y="252806"/>
            <a:ext cx="3843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84" dirty="0">
                <a:solidFill>
                  <a:srgbClr val="FF0000"/>
                </a:solidFill>
              </a:rPr>
              <a:t>ХЕМОПОЕЗА</a:t>
            </a:r>
            <a:r>
              <a:rPr sz="4400" spc="-295" dirty="0">
                <a:solidFill>
                  <a:srgbClr val="FF0000"/>
                </a:solidFill>
              </a:rPr>
              <a:t> </a:t>
            </a:r>
            <a:r>
              <a:rPr sz="4400" spc="-135" dirty="0">
                <a:solidFill>
                  <a:srgbClr val="FF0000"/>
                </a:solidFill>
              </a:rPr>
              <a:t>(2)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3014" y="1085215"/>
            <a:ext cx="8455660" cy="536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3439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2992755" algn="l"/>
                <a:tab pos="6179820" algn="l"/>
              </a:tabLst>
            </a:pPr>
            <a:r>
              <a:rPr sz="2400" spc="-165" dirty="0">
                <a:latin typeface="Arial"/>
                <a:cs typeface="Arial"/>
              </a:rPr>
              <a:t>Нивата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20" dirty="0">
                <a:latin typeface="Arial"/>
                <a:cs typeface="Arial"/>
              </a:rPr>
              <a:t>различните </a:t>
            </a:r>
            <a:r>
              <a:rPr sz="2400" spc="-105" dirty="0">
                <a:latin typeface="Arial"/>
                <a:cs typeface="Arial"/>
              </a:rPr>
              <a:t>типове </a:t>
            </a:r>
            <a:r>
              <a:rPr sz="2400" spc="-85" dirty="0">
                <a:latin typeface="Arial"/>
                <a:cs typeface="Arial"/>
              </a:rPr>
              <a:t>кръвни </a:t>
            </a:r>
            <a:r>
              <a:rPr sz="2400" spc="-70" dirty="0">
                <a:latin typeface="Arial"/>
                <a:cs typeface="Arial"/>
              </a:rPr>
              <a:t>клетки </a:t>
            </a:r>
            <a:r>
              <a:rPr sz="2400" spc="-130" dirty="0">
                <a:latin typeface="Arial"/>
                <a:cs typeface="Arial"/>
              </a:rPr>
              <a:t>в кръвта </a:t>
            </a:r>
            <a:r>
              <a:rPr sz="2400" spc="-165" dirty="0">
                <a:latin typeface="Arial"/>
                <a:cs typeface="Arial"/>
              </a:rPr>
              <a:t>се  </a:t>
            </a:r>
            <a:r>
              <a:rPr sz="2400" spc="-150" dirty="0">
                <a:latin typeface="Arial"/>
                <a:cs typeface="Arial"/>
              </a:rPr>
              <a:t>влияят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от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различни	</a:t>
            </a:r>
            <a:r>
              <a:rPr sz="2400" spc="-145" dirty="0">
                <a:latin typeface="Arial"/>
                <a:cs typeface="Arial"/>
              </a:rPr>
              <a:t>състояния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в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организма.	</a:t>
            </a:r>
            <a:r>
              <a:rPr sz="2400" spc="-125" dirty="0">
                <a:latin typeface="Arial"/>
                <a:cs typeface="Arial"/>
              </a:rPr>
              <a:t>При</a:t>
            </a:r>
            <a:endParaRPr sz="2400">
              <a:latin typeface="Arial"/>
              <a:cs typeface="Arial"/>
            </a:endParaRPr>
          </a:p>
          <a:p>
            <a:pPr marL="355600" marR="45085">
              <a:lnSpc>
                <a:spcPct val="100000"/>
              </a:lnSpc>
            </a:pPr>
            <a:r>
              <a:rPr sz="2400" spc="-110" dirty="0">
                <a:latin typeface="Arial"/>
                <a:cs typeface="Arial"/>
              </a:rPr>
              <a:t>гранулоцитните </a:t>
            </a:r>
            <a:r>
              <a:rPr sz="2400" spc="-100" dirty="0">
                <a:latin typeface="Arial"/>
                <a:cs typeface="Arial"/>
              </a:rPr>
              <a:t>серии </a:t>
            </a:r>
            <a:r>
              <a:rPr sz="2400" spc="-130" dirty="0">
                <a:latin typeface="Arial"/>
                <a:cs typeface="Arial"/>
              </a:rPr>
              <a:t>(неутрофили, </a:t>
            </a:r>
            <a:r>
              <a:rPr sz="2400" spc="-120" dirty="0">
                <a:latin typeface="Arial"/>
                <a:cs typeface="Arial"/>
              </a:rPr>
              <a:t>еозинофили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базофили)  </a:t>
            </a:r>
            <a:r>
              <a:rPr sz="2400" spc="-90" dirty="0">
                <a:latin typeface="Arial"/>
                <a:cs typeface="Arial"/>
              </a:rPr>
              <a:t>отклонения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45" dirty="0">
                <a:latin typeface="Arial"/>
                <a:cs typeface="Arial"/>
              </a:rPr>
              <a:t>наблюдават </a:t>
            </a:r>
            <a:r>
              <a:rPr sz="2400" spc="-60" dirty="0">
                <a:latin typeface="Arial"/>
                <a:cs typeface="Arial"/>
              </a:rPr>
              <a:t>при </a:t>
            </a:r>
            <a:r>
              <a:rPr sz="2400" spc="-105" dirty="0">
                <a:latin typeface="Arial"/>
                <a:cs typeface="Arial"/>
              </a:rPr>
              <a:t>инфекции </a:t>
            </a:r>
            <a:r>
              <a:rPr sz="2400" spc="-100" dirty="0">
                <a:latin typeface="Arial"/>
                <a:cs typeface="Arial"/>
              </a:rPr>
              <a:t>(бактериални </a:t>
            </a:r>
            <a:r>
              <a:rPr sz="2400" spc="-45" dirty="0">
                <a:latin typeface="Arial"/>
                <a:cs typeface="Arial"/>
              </a:rPr>
              <a:t>и  </a:t>
            </a:r>
            <a:r>
              <a:rPr sz="2400" spc="-90" dirty="0">
                <a:latin typeface="Arial"/>
                <a:cs typeface="Arial"/>
              </a:rPr>
              <a:t>вирусни), </a:t>
            </a:r>
            <a:r>
              <a:rPr sz="2400" spc="-100" dirty="0">
                <a:latin typeface="Arial"/>
                <a:cs typeface="Arial"/>
              </a:rPr>
              <a:t>алергични </a:t>
            </a:r>
            <a:r>
              <a:rPr sz="2400" spc="-75" dirty="0">
                <a:latin typeface="Arial"/>
                <a:cs typeface="Arial"/>
              </a:rPr>
              <a:t>реакции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др.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dirty="0"/>
              <a:t>	</a:t>
            </a:r>
            <a:r>
              <a:rPr sz="2400" spc="-150" dirty="0">
                <a:latin typeface="Arial"/>
                <a:cs typeface="Arial"/>
              </a:rPr>
              <a:t>Броя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5" dirty="0">
                <a:latin typeface="Arial"/>
                <a:cs typeface="Arial"/>
              </a:rPr>
              <a:t>моноцитете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85" dirty="0">
                <a:latin typeface="Arial"/>
                <a:cs typeface="Arial"/>
              </a:rPr>
              <a:t>променя </a:t>
            </a:r>
            <a:r>
              <a:rPr sz="2400" spc="-60" dirty="0">
                <a:latin typeface="Arial"/>
                <a:cs typeface="Arial"/>
              </a:rPr>
              <a:t>при </a:t>
            </a:r>
            <a:r>
              <a:rPr sz="2400" spc="-100" dirty="0">
                <a:latin typeface="Arial"/>
                <a:cs typeface="Arial"/>
              </a:rPr>
              <a:t>инфекции, </a:t>
            </a:r>
            <a:r>
              <a:rPr sz="2400" spc="-140" dirty="0">
                <a:latin typeface="Arial"/>
                <a:cs typeface="Arial"/>
              </a:rPr>
              <a:t>лимфоцитите  </a:t>
            </a:r>
            <a:r>
              <a:rPr sz="2400" spc="-120" dirty="0">
                <a:latin typeface="Arial"/>
                <a:cs typeface="Arial"/>
              </a:rPr>
              <a:t>реагират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60" dirty="0">
                <a:latin typeface="Arial"/>
                <a:cs typeface="Arial"/>
              </a:rPr>
              <a:t>имунни </a:t>
            </a:r>
            <a:r>
              <a:rPr sz="2400" spc="-70" dirty="0">
                <a:latin typeface="Arial"/>
                <a:cs typeface="Arial"/>
              </a:rPr>
              <a:t>промени, </a:t>
            </a:r>
            <a:r>
              <a:rPr sz="2400" spc="-105" dirty="0">
                <a:latin typeface="Arial"/>
                <a:cs typeface="Arial"/>
              </a:rPr>
              <a:t>тромбоцитите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0" dirty="0">
                <a:latin typeface="Arial"/>
                <a:cs typeface="Arial"/>
              </a:rPr>
              <a:t>хеморагии </a:t>
            </a:r>
            <a:r>
              <a:rPr sz="2400" spc="-45" dirty="0">
                <a:latin typeface="Arial"/>
                <a:cs typeface="Arial"/>
              </a:rPr>
              <a:t>и  </a:t>
            </a:r>
            <a:r>
              <a:rPr sz="2400" spc="-120" dirty="0">
                <a:latin typeface="Arial"/>
                <a:cs typeface="Arial"/>
              </a:rPr>
              <a:t>възпаление, </a:t>
            </a:r>
            <a:r>
              <a:rPr sz="2400" spc="-110" dirty="0">
                <a:latin typeface="Arial"/>
                <a:cs typeface="Arial"/>
              </a:rPr>
              <a:t>еритроцитите </a:t>
            </a:r>
            <a:r>
              <a:rPr sz="2400" spc="-120" dirty="0">
                <a:latin typeface="Arial"/>
                <a:cs typeface="Arial"/>
              </a:rPr>
              <a:t>реагират </a:t>
            </a:r>
            <a:r>
              <a:rPr sz="2400" spc="-114" dirty="0">
                <a:latin typeface="Arial"/>
                <a:cs typeface="Arial"/>
              </a:rPr>
              <a:t>на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хипоксията.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422275" indent="-410209">
              <a:lnSpc>
                <a:spcPct val="100000"/>
              </a:lnSpc>
              <a:buChar char="•"/>
              <a:tabLst>
                <a:tab pos="422275" algn="l"/>
                <a:tab pos="422909" algn="l"/>
              </a:tabLst>
            </a:pPr>
            <a:r>
              <a:rPr sz="2400" spc="-120" dirty="0">
                <a:latin typeface="Arial"/>
                <a:cs typeface="Arial"/>
              </a:rPr>
              <a:t>При </a:t>
            </a:r>
            <a:r>
              <a:rPr sz="2400" spc="-100" dirty="0">
                <a:latin typeface="Arial"/>
                <a:cs typeface="Arial"/>
              </a:rPr>
              <a:t>увреждане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25" dirty="0">
                <a:latin typeface="Arial"/>
                <a:cs typeface="Arial"/>
              </a:rPr>
              <a:t>хемопоезата, </a:t>
            </a:r>
            <a:r>
              <a:rPr sz="2400" spc="-110" dirty="0">
                <a:latin typeface="Arial"/>
                <a:cs typeface="Arial"/>
              </a:rPr>
              <a:t>първо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намаляват</a:t>
            </a:r>
            <a:endParaRPr sz="2400">
              <a:latin typeface="Arial"/>
              <a:cs typeface="Arial"/>
            </a:endParaRPr>
          </a:p>
          <a:p>
            <a:pPr marL="355600" marR="207010">
              <a:lnSpc>
                <a:spcPct val="100000"/>
              </a:lnSpc>
            </a:pPr>
            <a:r>
              <a:rPr sz="2400" spc="-145" dirty="0">
                <a:latin typeface="Arial"/>
                <a:cs typeface="Arial"/>
              </a:rPr>
              <a:t>неутрофилите </a:t>
            </a:r>
            <a:r>
              <a:rPr sz="2400" spc="-100" dirty="0">
                <a:latin typeface="Arial"/>
                <a:cs typeface="Arial"/>
              </a:rPr>
              <a:t>(живеят </a:t>
            </a:r>
            <a:r>
              <a:rPr sz="2400" spc="-130" dirty="0">
                <a:latin typeface="Arial"/>
                <a:cs typeface="Arial"/>
              </a:rPr>
              <a:t>в кръвта </a:t>
            </a:r>
            <a:r>
              <a:rPr sz="2400" spc="-120" dirty="0">
                <a:latin typeface="Arial"/>
                <a:cs typeface="Arial"/>
              </a:rPr>
              <a:t>само </a:t>
            </a:r>
            <a:r>
              <a:rPr sz="2400" spc="-105" dirty="0">
                <a:latin typeface="Arial"/>
                <a:cs typeface="Arial"/>
              </a:rPr>
              <a:t>6-8 </a:t>
            </a:r>
            <a:r>
              <a:rPr sz="2400" spc="-90" dirty="0">
                <a:latin typeface="Arial"/>
                <a:cs typeface="Arial"/>
              </a:rPr>
              <a:t>ч), </a:t>
            </a:r>
            <a:r>
              <a:rPr sz="2400" spc="-125" dirty="0">
                <a:latin typeface="Arial"/>
                <a:cs typeface="Arial"/>
              </a:rPr>
              <a:t>следвани </a:t>
            </a:r>
            <a:r>
              <a:rPr sz="2400" spc="-135" dirty="0">
                <a:latin typeface="Arial"/>
                <a:cs typeface="Arial"/>
              </a:rPr>
              <a:t>от  </a:t>
            </a:r>
            <a:r>
              <a:rPr sz="2400" spc="-105" dirty="0">
                <a:latin typeface="Arial"/>
                <a:cs typeface="Arial"/>
              </a:rPr>
              <a:t>тромбоцитите (преживяемост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10" dirty="0">
                <a:latin typeface="Arial"/>
                <a:cs typeface="Arial"/>
              </a:rPr>
              <a:t>7-11 </a:t>
            </a:r>
            <a:r>
              <a:rPr sz="2400" spc="-60" dirty="0">
                <a:latin typeface="Arial"/>
                <a:cs typeface="Arial"/>
              </a:rPr>
              <a:t>дни). </a:t>
            </a:r>
            <a:r>
              <a:rPr sz="2400" spc="-125" dirty="0">
                <a:latin typeface="Arial"/>
                <a:cs typeface="Arial"/>
              </a:rPr>
              <a:t>Анемията </a:t>
            </a:r>
            <a:r>
              <a:rPr sz="2400" spc="-165" dirty="0">
                <a:latin typeface="Arial"/>
                <a:cs typeface="Arial"/>
              </a:rPr>
              <a:t>се  </a:t>
            </a:r>
            <a:r>
              <a:rPr sz="2400" spc="-120" dirty="0">
                <a:latin typeface="Arial"/>
                <a:cs typeface="Arial"/>
              </a:rPr>
              <a:t>развива </a:t>
            </a:r>
            <a:r>
              <a:rPr sz="2400" spc="-90" dirty="0">
                <a:latin typeface="Arial"/>
                <a:cs typeface="Arial"/>
              </a:rPr>
              <a:t>по-бавно, поради </a:t>
            </a:r>
            <a:r>
              <a:rPr sz="2400" spc="-105" dirty="0">
                <a:latin typeface="Arial"/>
                <a:cs typeface="Arial"/>
              </a:rPr>
              <a:t>по-дългия </a:t>
            </a:r>
            <a:r>
              <a:rPr sz="2400" spc="-80" dirty="0">
                <a:latin typeface="Arial"/>
                <a:cs typeface="Arial"/>
              </a:rPr>
              <a:t>живот </a:t>
            </a:r>
            <a:r>
              <a:rPr sz="2400" spc="-114" dirty="0">
                <a:latin typeface="Arial"/>
                <a:cs typeface="Arial"/>
              </a:rPr>
              <a:t>на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еритроцитите  </a:t>
            </a:r>
            <a:r>
              <a:rPr sz="2400" spc="-85" dirty="0">
                <a:latin typeface="Arial"/>
                <a:cs typeface="Arial"/>
              </a:rPr>
              <a:t>(около </a:t>
            </a:r>
            <a:r>
              <a:rPr sz="2400" spc="-125" dirty="0">
                <a:latin typeface="Arial"/>
                <a:cs typeface="Arial"/>
              </a:rPr>
              <a:t>120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дни).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6504" y="115823"/>
            <a:ext cx="5788660" cy="803275"/>
            <a:chOff x="1746504" y="115823"/>
            <a:chExt cx="5788660" cy="803275"/>
          </a:xfrm>
        </p:grpSpPr>
        <p:sp>
          <p:nvSpPr>
            <p:cNvPr id="3" name="object 3"/>
            <p:cNvSpPr/>
            <p:nvPr/>
          </p:nvSpPr>
          <p:spPr>
            <a:xfrm>
              <a:off x="1746504" y="201167"/>
              <a:ext cx="5788152" cy="7178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17776" y="115823"/>
              <a:ext cx="5289804" cy="7406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8285" y="219836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95" dirty="0"/>
              <a:t>ЕРИТРОЦИТНА</a:t>
            </a:r>
            <a:r>
              <a:rPr sz="3600" spc="-260" dirty="0"/>
              <a:t> </a:t>
            </a:r>
            <a:r>
              <a:rPr sz="3600" spc="-370" dirty="0"/>
              <a:t>РЕДИЦА</a:t>
            </a:r>
            <a:endParaRPr sz="3600"/>
          </a:p>
        </p:txBody>
      </p:sp>
      <p:grpSp>
        <p:nvGrpSpPr>
          <p:cNvPr id="6" name="object 6"/>
          <p:cNvGrpSpPr/>
          <p:nvPr/>
        </p:nvGrpSpPr>
        <p:grpSpPr>
          <a:xfrm>
            <a:off x="89915" y="876300"/>
            <a:ext cx="3732529" cy="5775960"/>
            <a:chOff x="89915" y="876300"/>
            <a:chExt cx="3732529" cy="5775960"/>
          </a:xfrm>
        </p:grpSpPr>
        <p:sp>
          <p:nvSpPr>
            <p:cNvPr id="7" name="object 7"/>
            <p:cNvSpPr/>
            <p:nvPr/>
          </p:nvSpPr>
          <p:spPr>
            <a:xfrm>
              <a:off x="89915" y="876300"/>
              <a:ext cx="3732276" cy="55168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5724" y="1071511"/>
              <a:ext cx="3143250" cy="49292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8679" y="6240779"/>
              <a:ext cx="1828800" cy="4114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97686" y="6299403"/>
            <a:ext cx="13773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35" dirty="0">
                <a:solidFill>
                  <a:srgbClr val="FFFFFF"/>
                </a:solidFill>
                <a:latin typeface="Arial"/>
                <a:cs typeface="Arial"/>
              </a:rPr>
              <a:t>Еритр</a:t>
            </a:r>
            <a:r>
              <a:rPr sz="1400" b="1" spc="-105" dirty="0">
                <a:solidFill>
                  <a:srgbClr val="FFFFFF"/>
                </a:solidFill>
                <a:latin typeface="Arial"/>
                <a:cs typeface="Arial"/>
              </a:rPr>
              <a:t>оци</a:t>
            </a:r>
            <a:r>
              <a:rPr sz="1400" b="1" spc="-95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400" b="1" spc="-110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400" b="1" spc="-95" dirty="0">
                <a:solidFill>
                  <a:srgbClr val="FFFFFF"/>
                </a:solidFill>
                <a:latin typeface="Arial"/>
                <a:cs typeface="Arial"/>
              </a:rPr>
              <a:t>оеза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62171" y="1056132"/>
            <a:ext cx="5252085" cy="5233670"/>
            <a:chOff x="3662171" y="1056132"/>
            <a:chExt cx="5252085" cy="5233670"/>
          </a:xfrm>
        </p:grpSpPr>
        <p:sp>
          <p:nvSpPr>
            <p:cNvPr id="12" name="object 12"/>
            <p:cNvSpPr/>
            <p:nvPr/>
          </p:nvSpPr>
          <p:spPr>
            <a:xfrm>
              <a:off x="3662171" y="1091184"/>
              <a:ext cx="2589276" cy="25161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57624" y="1285748"/>
              <a:ext cx="2000250" cy="192887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12991" y="1056132"/>
              <a:ext cx="2468880" cy="25146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72249" y="1214374"/>
              <a:ext cx="1952625" cy="200025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62171" y="3590544"/>
              <a:ext cx="2683764" cy="269900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57624" y="3786124"/>
              <a:ext cx="2095500" cy="210985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12991" y="3698727"/>
              <a:ext cx="2500884" cy="258626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72249" y="3857574"/>
              <a:ext cx="1985899" cy="207175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864" y="0"/>
            <a:ext cx="6303645" cy="6715125"/>
            <a:chOff x="54864" y="0"/>
            <a:chExt cx="6303645" cy="6715125"/>
          </a:xfrm>
        </p:grpSpPr>
        <p:sp>
          <p:nvSpPr>
            <p:cNvPr id="3" name="object 3"/>
            <p:cNvSpPr/>
            <p:nvPr/>
          </p:nvSpPr>
          <p:spPr>
            <a:xfrm>
              <a:off x="54864" y="816863"/>
              <a:ext cx="4302252" cy="58978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4287" y="976337"/>
              <a:ext cx="3786251" cy="53816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18787" y="0"/>
              <a:ext cx="2339340" cy="21076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14748" y="142875"/>
              <a:ext cx="1750949" cy="15716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00498" y="1857375"/>
              <a:ext cx="1143635" cy="285750"/>
            </a:xfrm>
            <a:custGeom>
              <a:avLst/>
              <a:gdLst/>
              <a:ahLst/>
              <a:cxnLst/>
              <a:rect l="l" t="t" r="r" b="b"/>
              <a:pathLst>
                <a:path w="1143635" h="285750">
                  <a:moveTo>
                    <a:pt x="0" y="47625"/>
                  </a:moveTo>
                  <a:lnTo>
                    <a:pt x="3746" y="29092"/>
                  </a:lnTo>
                  <a:lnTo>
                    <a:pt x="13970" y="13954"/>
                  </a:lnTo>
                  <a:lnTo>
                    <a:pt x="29146" y="3744"/>
                  </a:lnTo>
                  <a:lnTo>
                    <a:pt x="47751" y="0"/>
                  </a:lnTo>
                  <a:lnTo>
                    <a:pt x="1095502" y="0"/>
                  </a:lnTo>
                  <a:lnTo>
                    <a:pt x="1114034" y="3744"/>
                  </a:lnTo>
                  <a:lnTo>
                    <a:pt x="1129172" y="13954"/>
                  </a:lnTo>
                  <a:lnTo>
                    <a:pt x="1139382" y="29092"/>
                  </a:lnTo>
                  <a:lnTo>
                    <a:pt x="1143127" y="47625"/>
                  </a:lnTo>
                  <a:lnTo>
                    <a:pt x="1143127" y="238125"/>
                  </a:lnTo>
                  <a:lnTo>
                    <a:pt x="1139382" y="256657"/>
                  </a:lnTo>
                  <a:lnTo>
                    <a:pt x="1129172" y="271795"/>
                  </a:lnTo>
                  <a:lnTo>
                    <a:pt x="1114034" y="282005"/>
                  </a:lnTo>
                  <a:lnTo>
                    <a:pt x="1095502" y="285750"/>
                  </a:lnTo>
                  <a:lnTo>
                    <a:pt x="47751" y="285750"/>
                  </a:lnTo>
                  <a:lnTo>
                    <a:pt x="29146" y="282005"/>
                  </a:lnTo>
                  <a:lnTo>
                    <a:pt x="13970" y="271795"/>
                  </a:lnTo>
                  <a:lnTo>
                    <a:pt x="3746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07814" y="1904237"/>
            <a:ext cx="9290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90" dirty="0">
                <a:latin typeface="Arial"/>
                <a:cs typeface="Arial"/>
              </a:rPr>
              <a:t>Проеритробласт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06160" y="0"/>
            <a:ext cx="2261870" cy="2155825"/>
            <a:chOff x="6806160" y="0"/>
            <a:chExt cx="2261870" cy="2155825"/>
          </a:xfrm>
        </p:grpSpPr>
        <p:sp>
          <p:nvSpPr>
            <p:cNvPr id="10" name="object 10"/>
            <p:cNvSpPr/>
            <p:nvPr/>
          </p:nvSpPr>
          <p:spPr>
            <a:xfrm>
              <a:off x="6806160" y="0"/>
              <a:ext cx="2261666" cy="20711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64426" y="142875"/>
              <a:ext cx="1750949" cy="15716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86625" y="1785873"/>
              <a:ext cx="1143000" cy="357505"/>
            </a:xfrm>
            <a:custGeom>
              <a:avLst/>
              <a:gdLst/>
              <a:ahLst/>
              <a:cxnLst/>
              <a:rect l="l" t="t" r="r" b="b"/>
              <a:pathLst>
                <a:path w="1143000" h="357505">
                  <a:moveTo>
                    <a:pt x="0" y="59562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3" y="0"/>
                  </a:lnTo>
                  <a:lnTo>
                    <a:pt x="1083436" y="0"/>
                  </a:lnTo>
                  <a:lnTo>
                    <a:pt x="1106620" y="4681"/>
                  </a:lnTo>
                  <a:lnTo>
                    <a:pt x="1125553" y="17446"/>
                  </a:lnTo>
                  <a:lnTo>
                    <a:pt x="1138318" y="36379"/>
                  </a:lnTo>
                  <a:lnTo>
                    <a:pt x="1143000" y="59562"/>
                  </a:lnTo>
                  <a:lnTo>
                    <a:pt x="1143000" y="297688"/>
                  </a:lnTo>
                  <a:lnTo>
                    <a:pt x="1138318" y="320871"/>
                  </a:lnTo>
                  <a:lnTo>
                    <a:pt x="1125553" y="339804"/>
                  </a:lnTo>
                  <a:lnTo>
                    <a:pt x="1106620" y="352569"/>
                  </a:lnTo>
                  <a:lnTo>
                    <a:pt x="1083436" y="357250"/>
                  </a:lnTo>
                  <a:lnTo>
                    <a:pt x="59563" y="357250"/>
                  </a:lnTo>
                  <a:lnTo>
                    <a:pt x="36379" y="352569"/>
                  </a:lnTo>
                  <a:lnTo>
                    <a:pt x="17446" y="339804"/>
                  </a:lnTo>
                  <a:lnTo>
                    <a:pt x="4681" y="320871"/>
                  </a:lnTo>
                  <a:lnTo>
                    <a:pt x="0" y="297688"/>
                  </a:lnTo>
                  <a:lnTo>
                    <a:pt x="0" y="59562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502143" y="1792350"/>
            <a:ext cx="7131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95"/>
              </a:spcBef>
            </a:pPr>
            <a:r>
              <a:rPr sz="1000" b="1" spc="-100" dirty="0">
                <a:latin typeface="Arial"/>
                <a:cs typeface="Arial"/>
              </a:rPr>
              <a:t>Базофилен  </a:t>
            </a:r>
            <a:r>
              <a:rPr sz="1000" b="1" spc="-55" dirty="0">
                <a:latin typeface="Arial"/>
                <a:cs typeface="Arial"/>
              </a:rPr>
              <a:t>е</a:t>
            </a:r>
            <a:r>
              <a:rPr sz="1000" b="1" spc="-80" dirty="0">
                <a:latin typeface="Arial"/>
                <a:cs typeface="Arial"/>
              </a:rPr>
              <a:t>р</a:t>
            </a:r>
            <a:r>
              <a:rPr sz="1000" b="1" spc="-95" dirty="0">
                <a:latin typeface="Arial"/>
                <a:cs typeface="Arial"/>
              </a:rPr>
              <a:t>и</a:t>
            </a:r>
            <a:r>
              <a:rPr sz="1000" b="1" spc="-85" dirty="0">
                <a:latin typeface="Arial"/>
                <a:cs typeface="Arial"/>
              </a:rPr>
              <a:t>т</a:t>
            </a:r>
            <a:r>
              <a:rPr sz="1000" b="1" spc="-80" dirty="0">
                <a:latin typeface="Arial"/>
                <a:cs typeface="Arial"/>
              </a:rPr>
              <a:t>ро</a:t>
            </a:r>
            <a:r>
              <a:rPr sz="1000" b="1" spc="-110" dirty="0">
                <a:latin typeface="Arial"/>
                <a:cs typeface="Arial"/>
              </a:rPr>
              <a:t>бла</a:t>
            </a:r>
            <a:r>
              <a:rPr sz="1000" b="1" spc="-95" dirty="0">
                <a:latin typeface="Arial"/>
                <a:cs typeface="Arial"/>
              </a:rPr>
              <a:t>с</a:t>
            </a:r>
            <a:r>
              <a:rPr sz="1000" b="1" spc="-105" dirty="0">
                <a:latin typeface="Arial"/>
                <a:cs typeface="Arial"/>
              </a:rPr>
              <a:t>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90415" y="2090927"/>
            <a:ext cx="2339340" cy="2279650"/>
            <a:chOff x="4090415" y="2090927"/>
            <a:chExt cx="2339340" cy="2279650"/>
          </a:xfrm>
        </p:grpSpPr>
        <p:sp>
          <p:nvSpPr>
            <p:cNvPr id="15" name="object 15"/>
            <p:cNvSpPr/>
            <p:nvPr/>
          </p:nvSpPr>
          <p:spPr>
            <a:xfrm>
              <a:off x="4090415" y="2090927"/>
              <a:ext cx="2339340" cy="215950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86249" y="2285999"/>
              <a:ext cx="1750949" cy="15716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29124" y="4000500"/>
              <a:ext cx="1500505" cy="357505"/>
            </a:xfrm>
            <a:custGeom>
              <a:avLst/>
              <a:gdLst/>
              <a:ahLst/>
              <a:cxnLst/>
              <a:rect l="l" t="t" r="r" b="b"/>
              <a:pathLst>
                <a:path w="1500504" h="357504">
                  <a:moveTo>
                    <a:pt x="0" y="59562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2" y="0"/>
                  </a:lnTo>
                  <a:lnTo>
                    <a:pt x="1440688" y="0"/>
                  </a:lnTo>
                  <a:lnTo>
                    <a:pt x="1463871" y="4681"/>
                  </a:lnTo>
                  <a:lnTo>
                    <a:pt x="1482804" y="17446"/>
                  </a:lnTo>
                  <a:lnTo>
                    <a:pt x="1495569" y="36379"/>
                  </a:lnTo>
                  <a:lnTo>
                    <a:pt x="1500251" y="59562"/>
                  </a:lnTo>
                  <a:lnTo>
                    <a:pt x="1500251" y="297688"/>
                  </a:lnTo>
                  <a:lnTo>
                    <a:pt x="1495569" y="320871"/>
                  </a:lnTo>
                  <a:lnTo>
                    <a:pt x="1482804" y="339804"/>
                  </a:lnTo>
                  <a:lnTo>
                    <a:pt x="1463871" y="352569"/>
                  </a:lnTo>
                  <a:lnTo>
                    <a:pt x="1440688" y="357250"/>
                  </a:lnTo>
                  <a:lnTo>
                    <a:pt x="59562" y="357250"/>
                  </a:lnTo>
                  <a:lnTo>
                    <a:pt x="36379" y="352569"/>
                  </a:lnTo>
                  <a:lnTo>
                    <a:pt x="17446" y="339804"/>
                  </a:lnTo>
                  <a:lnTo>
                    <a:pt x="4681" y="320871"/>
                  </a:lnTo>
                  <a:lnTo>
                    <a:pt x="0" y="297688"/>
                  </a:lnTo>
                  <a:lnTo>
                    <a:pt x="0" y="59562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15053" y="4007358"/>
            <a:ext cx="11296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979" marR="5080" indent="-208915">
              <a:lnSpc>
                <a:spcPct val="100000"/>
              </a:lnSpc>
              <a:spcBef>
                <a:spcPts val="95"/>
              </a:spcBef>
            </a:pPr>
            <a:r>
              <a:rPr sz="1000" b="1" spc="-100" dirty="0">
                <a:latin typeface="Arial"/>
                <a:cs typeface="Arial"/>
              </a:rPr>
              <a:t>П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114" dirty="0">
                <a:latin typeface="Arial"/>
                <a:cs typeface="Arial"/>
              </a:rPr>
              <a:t>л</a:t>
            </a:r>
            <a:r>
              <a:rPr sz="1000" b="1" spc="-85" dirty="0">
                <a:latin typeface="Arial"/>
                <a:cs typeface="Arial"/>
              </a:rPr>
              <a:t>их</a:t>
            </a:r>
            <a:r>
              <a:rPr sz="1000" b="1" spc="-80" dirty="0">
                <a:latin typeface="Arial"/>
                <a:cs typeface="Arial"/>
              </a:rPr>
              <a:t>рома</a:t>
            </a:r>
            <a:r>
              <a:rPr sz="1000" b="1" spc="-65" dirty="0">
                <a:latin typeface="Arial"/>
                <a:cs typeface="Arial"/>
              </a:rPr>
              <a:t>т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140" dirty="0">
                <a:latin typeface="Arial"/>
                <a:cs typeface="Arial"/>
              </a:rPr>
              <a:t>фи</a:t>
            </a:r>
            <a:r>
              <a:rPr sz="1000" b="1" spc="-114" dirty="0">
                <a:latin typeface="Arial"/>
                <a:cs typeface="Arial"/>
              </a:rPr>
              <a:t>л</a:t>
            </a:r>
            <a:r>
              <a:rPr sz="1000" b="1" spc="-55" dirty="0">
                <a:latin typeface="Arial"/>
                <a:cs typeface="Arial"/>
              </a:rPr>
              <a:t>е</a:t>
            </a:r>
            <a:r>
              <a:rPr sz="1000" b="1" spc="-40" dirty="0">
                <a:latin typeface="Arial"/>
                <a:cs typeface="Arial"/>
              </a:rPr>
              <a:t>н  </a:t>
            </a:r>
            <a:r>
              <a:rPr sz="1000" b="1" spc="-90" dirty="0">
                <a:latin typeface="Arial"/>
                <a:cs typeface="Arial"/>
              </a:rPr>
              <a:t>еритробласт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760464" y="2090927"/>
            <a:ext cx="2383790" cy="2279650"/>
            <a:chOff x="6760464" y="2090927"/>
            <a:chExt cx="2383790" cy="2279650"/>
          </a:xfrm>
        </p:grpSpPr>
        <p:sp>
          <p:nvSpPr>
            <p:cNvPr id="20" name="object 20"/>
            <p:cNvSpPr/>
            <p:nvPr/>
          </p:nvSpPr>
          <p:spPr>
            <a:xfrm>
              <a:off x="6760464" y="2090927"/>
              <a:ext cx="2383535" cy="22311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56298" y="2285999"/>
              <a:ext cx="1830577" cy="164312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86625" y="4000500"/>
              <a:ext cx="1285875" cy="357505"/>
            </a:xfrm>
            <a:custGeom>
              <a:avLst/>
              <a:gdLst/>
              <a:ahLst/>
              <a:cxnLst/>
              <a:rect l="l" t="t" r="r" b="b"/>
              <a:pathLst>
                <a:path w="1285875" h="357504">
                  <a:moveTo>
                    <a:pt x="0" y="59562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3" y="0"/>
                  </a:lnTo>
                  <a:lnTo>
                    <a:pt x="1226311" y="0"/>
                  </a:lnTo>
                  <a:lnTo>
                    <a:pt x="1249495" y="4681"/>
                  </a:lnTo>
                  <a:lnTo>
                    <a:pt x="1268428" y="17446"/>
                  </a:lnTo>
                  <a:lnTo>
                    <a:pt x="1281193" y="36379"/>
                  </a:lnTo>
                  <a:lnTo>
                    <a:pt x="1285875" y="59562"/>
                  </a:lnTo>
                  <a:lnTo>
                    <a:pt x="1285875" y="297688"/>
                  </a:lnTo>
                  <a:lnTo>
                    <a:pt x="1281193" y="320871"/>
                  </a:lnTo>
                  <a:lnTo>
                    <a:pt x="1268428" y="339804"/>
                  </a:lnTo>
                  <a:lnTo>
                    <a:pt x="1249495" y="352569"/>
                  </a:lnTo>
                  <a:lnTo>
                    <a:pt x="1226311" y="357250"/>
                  </a:lnTo>
                  <a:lnTo>
                    <a:pt x="59563" y="357250"/>
                  </a:lnTo>
                  <a:lnTo>
                    <a:pt x="36379" y="352569"/>
                  </a:lnTo>
                  <a:lnTo>
                    <a:pt x="17446" y="339804"/>
                  </a:lnTo>
                  <a:lnTo>
                    <a:pt x="4681" y="320871"/>
                  </a:lnTo>
                  <a:lnTo>
                    <a:pt x="0" y="297688"/>
                  </a:lnTo>
                  <a:lnTo>
                    <a:pt x="0" y="59562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560056" y="4007358"/>
            <a:ext cx="7404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95"/>
              </a:spcBef>
            </a:pPr>
            <a:r>
              <a:rPr sz="1000" b="1" spc="-125" dirty="0">
                <a:latin typeface="Arial"/>
                <a:cs typeface="Arial"/>
              </a:rPr>
              <a:t>А</a:t>
            </a:r>
            <a:r>
              <a:rPr sz="1000" b="1" spc="-55" dirty="0">
                <a:latin typeface="Arial"/>
                <a:cs typeface="Arial"/>
              </a:rPr>
              <a:t>ц</a:t>
            </a:r>
            <a:r>
              <a:rPr sz="1000" b="1" spc="-60" dirty="0">
                <a:latin typeface="Arial"/>
                <a:cs typeface="Arial"/>
              </a:rPr>
              <a:t>и</a:t>
            </a:r>
            <a:r>
              <a:rPr sz="1000" b="1" spc="-70" dirty="0">
                <a:latin typeface="Arial"/>
                <a:cs typeface="Arial"/>
              </a:rPr>
              <a:t>д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140" dirty="0">
                <a:latin typeface="Arial"/>
                <a:cs typeface="Arial"/>
              </a:rPr>
              <a:t>фи</a:t>
            </a:r>
            <a:r>
              <a:rPr sz="1000" b="1" spc="-114" dirty="0">
                <a:latin typeface="Arial"/>
                <a:cs typeface="Arial"/>
              </a:rPr>
              <a:t>л</a:t>
            </a:r>
            <a:r>
              <a:rPr sz="1000" b="1" spc="-55" dirty="0">
                <a:latin typeface="Arial"/>
                <a:cs typeface="Arial"/>
              </a:rPr>
              <a:t>е</a:t>
            </a:r>
            <a:r>
              <a:rPr sz="1000" b="1" spc="-40" dirty="0">
                <a:latin typeface="Arial"/>
                <a:cs typeface="Arial"/>
              </a:rPr>
              <a:t>н  </a:t>
            </a:r>
            <a:r>
              <a:rPr sz="1000" b="1" spc="-90" dirty="0">
                <a:latin typeface="Arial"/>
                <a:cs typeface="Arial"/>
              </a:rPr>
              <a:t>еритробласт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125467" y="4305300"/>
            <a:ext cx="2339340" cy="2208530"/>
            <a:chOff x="4125467" y="4305300"/>
            <a:chExt cx="2339340" cy="2208530"/>
          </a:xfrm>
        </p:grpSpPr>
        <p:sp>
          <p:nvSpPr>
            <p:cNvPr id="25" name="object 25"/>
            <p:cNvSpPr/>
            <p:nvPr/>
          </p:nvSpPr>
          <p:spPr>
            <a:xfrm>
              <a:off x="4125467" y="4305300"/>
              <a:ext cx="2339340" cy="21595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21174" y="4500575"/>
              <a:ext cx="1750949" cy="157162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00498" y="6215075"/>
              <a:ext cx="1500505" cy="286385"/>
            </a:xfrm>
            <a:custGeom>
              <a:avLst/>
              <a:gdLst/>
              <a:ahLst/>
              <a:cxnLst/>
              <a:rect l="l" t="t" r="r" b="b"/>
              <a:pathLst>
                <a:path w="1500504" h="286385">
                  <a:moveTo>
                    <a:pt x="0" y="47637"/>
                  </a:moveTo>
                  <a:lnTo>
                    <a:pt x="3746" y="29092"/>
                  </a:lnTo>
                  <a:lnTo>
                    <a:pt x="13970" y="13950"/>
                  </a:lnTo>
                  <a:lnTo>
                    <a:pt x="29146" y="3742"/>
                  </a:lnTo>
                  <a:lnTo>
                    <a:pt x="47751" y="0"/>
                  </a:lnTo>
                  <a:lnTo>
                    <a:pt x="1452626" y="0"/>
                  </a:lnTo>
                  <a:lnTo>
                    <a:pt x="1471158" y="3742"/>
                  </a:lnTo>
                  <a:lnTo>
                    <a:pt x="1486296" y="13950"/>
                  </a:lnTo>
                  <a:lnTo>
                    <a:pt x="1496506" y="29092"/>
                  </a:lnTo>
                  <a:lnTo>
                    <a:pt x="1500251" y="47637"/>
                  </a:lnTo>
                  <a:lnTo>
                    <a:pt x="1500251" y="238137"/>
                  </a:lnTo>
                  <a:lnTo>
                    <a:pt x="1496506" y="256675"/>
                  </a:lnTo>
                  <a:lnTo>
                    <a:pt x="1486296" y="271813"/>
                  </a:lnTo>
                  <a:lnTo>
                    <a:pt x="1471158" y="282019"/>
                  </a:lnTo>
                  <a:lnTo>
                    <a:pt x="1452626" y="285762"/>
                  </a:lnTo>
                  <a:lnTo>
                    <a:pt x="47751" y="285762"/>
                  </a:lnTo>
                  <a:lnTo>
                    <a:pt x="29146" y="282019"/>
                  </a:lnTo>
                  <a:lnTo>
                    <a:pt x="13970" y="271813"/>
                  </a:lnTo>
                  <a:lnTo>
                    <a:pt x="3746" y="256675"/>
                  </a:lnTo>
                  <a:lnTo>
                    <a:pt x="0" y="238137"/>
                  </a:lnTo>
                  <a:lnTo>
                    <a:pt x="0" y="47637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890008" y="6263132"/>
            <a:ext cx="723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5" dirty="0">
                <a:latin typeface="Arial"/>
                <a:cs typeface="Arial"/>
              </a:rPr>
              <a:t>Рет</a:t>
            </a:r>
            <a:r>
              <a:rPr sz="1000" b="1" spc="-40" dirty="0">
                <a:latin typeface="Arial"/>
                <a:cs typeface="Arial"/>
              </a:rPr>
              <a:t>ик</a:t>
            </a:r>
            <a:r>
              <a:rPr sz="1000" b="1" spc="-90" dirty="0">
                <a:latin typeface="Arial"/>
                <a:cs typeface="Arial"/>
              </a:rPr>
              <a:t>у</a:t>
            </a:r>
            <a:r>
              <a:rPr sz="1000" b="1" spc="-114" dirty="0">
                <a:latin typeface="Arial"/>
                <a:cs typeface="Arial"/>
              </a:rPr>
              <a:t>л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55" dirty="0">
                <a:latin typeface="Arial"/>
                <a:cs typeface="Arial"/>
              </a:rPr>
              <a:t>ц</a:t>
            </a:r>
            <a:r>
              <a:rPr sz="1000" b="1" spc="-85" dirty="0">
                <a:latin typeface="Arial"/>
                <a:cs typeface="Arial"/>
              </a:rPr>
              <a:t>ит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853428" y="4305300"/>
            <a:ext cx="2291080" cy="2212975"/>
            <a:chOff x="6853428" y="4305300"/>
            <a:chExt cx="2291080" cy="2212975"/>
          </a:xfrm>
        </p:grpSpPr>
        <p:sp>
          <p:nvSpPr>
            <p:cNvPr id="30" name="object 30"/>
            <p:cNvSpPr/>
            <p:nvPr/>
          </p:nvSpPr>
          <p:spPr>
            <a:xfrm>
              <a:off x="6853428" y="4305300"/>
              <a:ext cx="2290572" cy="221284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048500" y="4500600"/>
              <a:ext cx="1809750" cy="162433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86625" y="6215075"/>
              <a:ext cx="1500505" cy="286385"/>
            </a:xfrm>
            <a:custGeom>
              <a:avLst/>
              <a:gdLst/>
              <a:ahLst/>
              <a:cxnLst/>
              <a:rect l="l" t="t" r="r" b="b"/>
              <a:pathLst>
                <a:path w="1500504" h="286385">
                  <a:moveTo>
                    <a:pt x="0" y="47637"/>
                  </a:moveTo>
                  <a:lnTo>
                    <a:pt x="3744" y="29092"/>
                  </a:lnTo>
                  <a:lnTo>
                    <a:pt x="13954" y="13950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452626" y="0"/>
                  </a:lnTo>
                  <a:lnTo>
                    <a:pt x="1471158" y="3742"/>
                  </a:lnTo>
                  <a:lnTo>
                    <a:pt x="1486296" y="13950"/>
                  </a:lnTo>
                  <a:lnTo>
                    <a:pt x="1496506" y="29092"/>
                  </a:lnTo>
                  <a:lnTo>
                    <a:pt x="1500251" y="47637"/>
                  </a:lnTo>
                  <a:lnTo>
                    <a:pt x="1500251" y="238137"/>
                  </a:lnTo>
                  <a:lnTo>
                    <a:pt x="1496506" y="256675"/>
                  </a:lnTo>
                  <a:lnTo>
                    <a:pt x="1486296" y="271813"/>
                  </a:lnTo>
                  <a:lnTo>
                    <a:pt x="1471158" y="282019"/>
                  </a:lnTo>
                  <a:lnTo>
                    <a:pt x="1452626" y="285762"/>
                  </a:lnTo>
                  <a:lnTo>
                    <a:pt x="47625" y="285762"/>
                  </a:lnTo>
                  <a:lnTo>
                    <a:pt x="29092" y="282019"/>
                  </a:lnTo>
                  <a:lnTo>
                    <a:pt x="13954" y="271813"/>
                  </a:lnTo>
                  <a:lnTo>
                    <a:pt x="3744" y="256675"/>
                  </a:lnTo>
                  <a:lnTo>
                    <a:pt x="0" y="238137"/>
                  </a:lnTo>
                  <a:lnTo>
                    <a:pt x="0" y="47637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702422" y="6263132"/>
            <a:ext cx="6718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90" dirty="0">
                <a:latin typeface="Arial"/>
                <a:cs typeface="Arial"/>
              </a:rPr>
              <a:t>Еритроцити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85216" y="182879"/>
            <a:ext cx="2898775" cy="685800"/>
            <a:chOff x="585216" y="182879"/>
            <a:chExt cx="2898775" cy="685800"/>
          </a:xfrm>
        </p:grpSpPr>
        <p:sp>
          <p:nvSpPr>
            <p:cNvPr id="35" name="object 35"/>
            <p:cNvSpPr/>
            <p:nvPr/>
          </p:nvSpPr>
          <p:spPr>
            <a:xfrm>
              <a:off x="585216" y="182879"/>
              <a:ext cx="2898648" cy="6858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0372" y="217931"/>
              <a:ext cx="2718816" cy="4998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867562" y="284734"/>
            <a:ext cx="2336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35" dirty="0"/>
              <a:t>Ерит</a:t>
            </a:r>
            <a:r>
              <a:rPr sz="2400" spc="-250" dirty="0"/>
              <a:t>р</a:t>
            </a:r>
            <a:r>
              <a:rPr sz="2400" spc="-180" dirty="0"/>
              <a:t>оци</a:t>
            </a:r>
            <a:r>
              <a:rPr sz="2400" spc="-175" dirty="0"/>
              <a:t>то</a:t>
            </a:r>
            <a:r>
              <a:rPr sz="2400" spc="-170" dirty="0"/>
              <a:t>п</a:t>
            </a:r>
            <a:r>
              <a:rPr sz="2400" spc="-160" dirty="0"/>
              <a:t>о</a:t>
            </a:r>
            <a:r>
              <a:rPr sz="2400" spc="-140" dirty="0"/>
              <a:t>е</a:t>
            </a:r>
            <a:r>
              <a:rPr sz="2400" spc="-160" dirty="0"/>
              <a:t>за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109728"/>
            <a:ext cx="8303259" cy="822960"/>
            <a:chOff x="457200" y="109728"/>
            <a:chExt cx="8303259" cy="822960"/>
          </a:xfrm>
        </p:grpSpPr>
        <p:sp>
          <p:nvSpPr>
            <p:cNvPr id="3" name="object 3"/>
            <p:cNvSpPr/>
            <p:nvPr/>
          </p:nvSpPr>
          <p:spPr>
            <a:xfrm>
              <a:off x="457200" y="274320"/>
              <a:ext cx="8302752" cy="6583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2752" y="109728"/>
              <a:ext cx="7900416" cy="819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84910" y="227533"/>
            <a:ext cx="7257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75" dirty="0"/>
              <a:t>МЕГАЛОБЛАСТИ </a:t>
            </a:r>
            <a:r>
              <a:rPr sz="4000" spc="-270" dirty="0"/>
              <a:t>И</a:t>
            </a:r>
            <a:r>
              <a:rPr sz="4000" spc="-595" dirty="0"/>
              <a:t> </a:t>
            </a:r>
            <a:r>
              <a:rPr sz="4000" spc="-395" dirty="0"/>
              <a:t>МЕГАЛОЦИТИ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269735" y="1341131"/>
            <a:ext cx="4300855" cy="4587240"/>
            <a:chOff x="269735" y="1341131"/>
            <a:chExt cx="4300855" cy="4587240"/>
          </a:xfrm>
        </p:grpSpPr>
        <p:sp>
          <p:nvSpPr>
            <p:cNvPr id="7" name="object 7"/>
            <p:cNvSpPr/>
            <p:nvPr/>
          </p:nvSpPr>
          <p:spPr>
            <a:xfrm>
              <a:off x="269735" y="1341131"/>
              <a:ext cx="4300753" cy="45872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8599" y="1500124"/>
              <a:ext cx="3786251" cy="40720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698505" y="1341131"/>
            <a:ext cx="4253865" cy="4587240"/>
            <a:chOff x="4698505" y="1341131"/>
            <a:chExt cx="4253865" cy="4587240"/>
          </a:xfrm>
        </p:grpSpPr>
        <p:sp>
          <p:nvSpPr>
            <p:cNvPr id="10" name="object 10"/>
            <p:cNvSpPr/>
            <p:nvPr/>
          </p:nvSpPr>
          <p:spPr>
            <a:xfrm>
              <a:off x="4698505" y="1341131"/>
              <a:ext cx="4253458" cy="45872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57750" y="1500124"/>
              <a:ext cx="3738626" cy="407200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48155" y="6048755"/>
            <a:ext cx="1788160" cy="375285"/>
            <a:chOff x="1248155" y="6048755"/>
            <a:chExt cx="1788160" cy="375285"/>
          </a:xfrm>
        </p:grpSpPr>
        <p:sp>
          <p:nvSpPr>
            <p:cNvPr id="13" name="object 13"/>
            <p:cNvSpPr/>
            <p:nvPr/>
          </p:nvSpPr>
          <p:spPr>
            <a:xfrm>
              <a:off x="1248155" y="6057899"/>
              <a:ext cx="1787652" cy="36575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58467" y="6048755"/>
              <a:ext cx="1389888" cy="30022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58544" y="6085128"/>
            <a:ext cx="11696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400" b="1" spc="-9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400" b="1" spc="-295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400" b="1" spc="-130" dirty="0">
                <a:solidFill>
                  <a:srgbClr val="FFFFFF"/>
                </a:solidFill>
                <a:latin typeface="Arial"/>
                <a:cs typeface="Arial"/>
              </a:rPr>
              <a:t>АЛ</a:t>
            </a:r>
            <a:r>
              <a:rPr sz="1400" b="1" spc="-165" dirty="0">
                <a:solidFill>
                  <a:srgbClr val="FFFFFF"/>
                </a:solidFill>
                <a:latin typeface="Arial"/>
                <a:cs typeface="Arial"/>
              </a:rPr>
              <a:t>ОБЛ</a:t>
            </a:r>
            <a:r>
              <a:rPr sz="1400" b="1" spc="-2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00" b="1" spc="-220" dirty="0">
                <a:solidFill>
                  <a:srgbClr val="FFFFFF"/>
                </a:solidFill>
                <a:latin typeface="Arial"/>
                <a:cs typeface="Arial"/>
              </a:rPr>
              <a:t>СТ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888735" y="6048755"/>
            <a:ext cx="1792605" cy="375285"/>
            <a:chOff x="5888735" y="6048755"/>
            <a:chExt cx="1792605" cy="375285"/>
          </a:xfrm>
        </p:grpSpPr>
        <p:sp>
          <p:nvSpPr>
            <p:cNvPr id="17" name="object 17"/>
            <p:cNvSpPr/>
            <p:nvPr/>
          </p:nvSpPr>
          <p:spPr>
            <a:xfrm>
              <a:off x="5888735" y="6057899"/>
              <a:ext cx="1792223" cy="36575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88963" y="6048755"/>
              <a:ext cx="1216152" cy="30022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89675" y="6085128"/>
            <a:ext cx="9944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5" dirty="0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400" b="1" spc="-9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400" b="1" spc="-295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400" b="1" spc="-130" dirty="0">
                <a:solidFill>
                  <a:srgbClr val="FFFFFF"/>
                </a:solidFill>
                <a:latin typeface="Arial"/>
                <a:cs typeface="Arial"/>
              </a:rPr>
              <a:t>АЛ</a:t>
            </a:r>
            <a:r>
              <a:rPr sz="1400" b="1" spc="-114" dirty="0">
                <a:solidFill>
                  <a:srgbClr val="FFFFFF"/>
                </a:solidFill>
                <a:latin typeface="Arial"/>
                <a:cs typeface="Arial"/>
              </a:rPr>
              <a:t>ОЦИ</a:t>
            </a:r>
            <a:r>
              <a:rPr sz="1400" b="1" spc="-16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69747"/>
            <a:ext cx="8892540" cy="6015355"/>
            <a:chOff x="0" y="269747"/>
            <a:chExt cx="8892540" cy="6015355"/>
          </a:xfrm>
        </p:grpSpPr>
        <p:sp>
          <p:nvSpPr>
            <p:cNvPr id="3" name="object 3"/>
            <p:cNvSpPr/>
            <p:nvPr/>
          </p:nvSpPr>
          <p:spPr>
            <a:xfrm>
              <a:off x="0" y="556259"/>
              <a:ext cx="3070877" cy="57287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2849" y="714324"/>
              <a:ext cx="2571750" cy="52150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4388" y="269747"/>
              <a:ext cx="5788151" cy="800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04005" y="327152"/>
            <a:ext cx="4793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85" dirty="0">
                <a:solidFill>
                  <a:srgbClr val="FF0000"/>
                </a:solidFill>
              </a:rPr>
              <a:t>ЛИМФОЦИТНА</a:t>
            </a:r>
            <a:r>
              <a:rPr sz="3600" spc="-254" dirty="0">
                <a:solidFill>
                  <a:srgbClr val="FF0000"/>
                </a:solidFill>
              </a:rPr>
              <a:t> </a:t>
            </a:r>
            <a:r>
              <a:rPr sz="3600" spc="-375" dirty="0">
                <a:solidFill>
                  <a:srgbClr val="FF0000"/>
                </a:solidFill>
              </a:rPr>
              <a:t>РЕДИЦА</a:t>
            </a:r>
            <a:endParaRPr sz="3600"/>
          </a:p>
        </p:txBody>
      </p:sp>
      <p:grpSp>
        <p:nvGrpSpPr>
          <p:cNvPr id="7" name="object 7"/>
          <p:cNvGrpSpPr/>
          <p:nvPr/>
        </p:nvGrpSpPr>
        <p:grpSpPr>
          <a:xfrm>
            <a:off x="3143250" y="1357249"/>
            <a:ext cx="5572125" cy="2299335"/>
            <a:chOff x="3143250" y="1357249"/>
            <a:chExt cx="5572125" cy="2299335"/>
          </a:xfrm>
        </p:grpSpPr>
        <p:sp>
          <p:nvSpPr>
            <p:cNvPr id="8" name="object 8"/>
            <p:cNvSpPr/>
            <p:nvPr/>
          </p:nvSpPr>
          <p:spPr>
            <a:xfrm>
              <a:off x="3143250" y="1357249"/>
              <a:ext cx="5572125" cy="16336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86125" y="3357499"/>
              <a:ext cx="1285875" cy="286385"/>
            </a:xfrm>
            <a:custGeom>
              <a:avLst/>
              <a:gdLst/>
              <a:ahLst/>
              <a:cxnLst/>
              <a:rect l="l" t="t" r="r" b="b"/>
              <a:pathLst>
                <a:path w="1285875" h="286385">
                  <a:moveTo>
                    <a:pt x="0" y="47751"/>
                  </a:moveTo>
                  <a:lnTo>
                    <a:pt x="3744" y="29146"/>
                  </a:lnTo>
                  <a:lnTo>
                    <a:pt x="13954" y="13970"/>
                  </a:lnTo>
                  <a:lnTo>
                    <a:pt x="29092" y="3746"/>
                  </a:lnTo>
                  <a:lnTo>
                    <a:pt x="47625" y="0"/>
                  </a:lnTo>
                  <a:lnTo>
                    <a:pt x="1238250" y="0"/>
                  </a:lnTo>
                  <a:lnTo>
                    <a:pt x="1256782" y="3746"/>
                  </a:lnTo>
                  <a:lnTo>
                    <a:pt x="1271920" y="13970"/>
                  </a:lnTo>
                  <a:lnTo>
                    <a:pt x="1282130" y="29146"/>
                  </a:lnTo>
                  <a:lnTo>
                    <a:pt x="1285875" y="47751"/>
                  </a:lnTo>
                  <a:lnTo>
                    <a:pt x="1285875" y="238251"/>
                  </a:lnTo>
                  <a:lnTo>
                    <a:pt x="1282130" y="256784"/>
                  </a:lnTo>
                  <a:lnTo>
                    <a:pt x="1271920" y="271922"/>
                  </a:lnTo>
                  <a:lnTo>
                    <a:pt x="1256782" y="282132"/>
                  </a:lnTo>
                  <a:lnTo>
                    <a:pt x="1238250" y="285876"/>
                  </a:lnTo>
                  <a:lnTo>
                    <a:pt x="47625" y="285876"/>
                  </a:lnTo>
                  <a:lnTo>
                    <a:pt x="29092" y="282132"/>
                  </a:lnTo>
                  <a:lnTo>
                    <a:pt x="13954" y="271922"/>
                  </a:lnTo>
                  <a:lnTo>
                    <a:pt x="3744" y="256784"/>
                  </a:lnTo>
                  <a:lnTo>
                    <a:pt x="0" y="238251"/>
                  </a:lnTo>
                  <a:lnTo>
                    <a:pt x="0" y="47751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45002" y="3369690"/>
            <a:ext cx="9683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75" dirty="0">
                <a:latin typeface="Arial"/>
                <a:cs typeface="Arial"/>
              </a:rPr>
              <a:t>Л</a:t>
            </a:r>
            <a:r>
              <a:rPr sz="1400" spc="-20" dirty="0">
                <a:latin typeface="Arial"/>
                <a:cs typeface="Arial"/>
              </a:rPr>
              <a:t>и</a:t>
            </a:r>
            <a:r>
              <a:rPr sz="1400" spc="-25" dirty="0">
                <a:latin typeface="Arial"/>
                <a:cs typeface="Arial"/>
              </a:rPr>
              <a:t>м</a:t>
            </a:r>
            <a:r>
              <a:rPr sz="1400" spc="-130" dirty="0">
                <a:latin typeface="Arial"/>
                <a:cs typeface="Arial"/>
              </a:rPr>
              <a:t>фо</a:t>
            </a:r>
            <a:r>
              <a:rPr sz="1400" spc="-135" dirty="0">
                <a:latin typeface="Arial"/>
                <a:cs typeface="Arial"/>
              </a:rPr>
              <a:t>б</a:t>
            </a:r>
            <a:r>
              <a:rPr sz="1400" spc="-110" dirty="0">
                <a:latin typeface="Arial"/>
                <a:cs typeface="Arial"/>
              </a:rPr>
              <a:t>ласт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57876" y="3357498"/>
            <a:ext cx="1285875" cy="286385"/>
          </a:xfrm>
          <a:custGeom>
            <a:avLst/>
            <a:gdLst/>
            <a:ahLst/>
            <a:cxnLst/>
            <a:rect l="l" t="t" r="r" b="b"/>
            <a:pathLst>
              <a:path w="1285875" h="286385">
                <a:moveTo>
                  <a:pt x="0" y="47751"/>
                </a:moveTo>
                <a:lnTo>
                  <a:pt x="3726" y="29146"/>
                </a:lnTo>
                <a:lnTo>
                  <a:pt x="13906" y="13970"/>
                </a:lnTo>
                <a:lnTo>
                  <a:pt x="29039" y="3746"/>
                </a:lnTo>
                <a:lnTo>
                  <a:pt x="47625" y="0"/>
                </a:lnTo>
                <a:lnTo>
                  <a:pt x="1238250" y="0"/>
                </a:lnTo>
                <a:lnTo>
                  <a:pt x="1256782" y="3746"/>
                </a:lnTo>
                <a:lnTo>
                  <a:pt x="1271920" y="13970"/>
                </a:lnTo>
                <a:lnTo>
                  <a:pt x="1282130" y="29146"/>
                </a:lnTo>
                <a:lnTo>
                  <a:pt x="1285875" y="47751"/>
                </a:lnTo>
                <a:lnTo>
                  <a:pt x="1285875" y="238251"/>
                </a:lnTo>
                <a:lnTo>
                  <a:pt x="1282130" y="256784"/>
                </a:lnTo>
                <a:lnTo>
                  <a:pt x="1271920" y="271922"/>
                </a:lnTo>
                <a:lnTo>
                  <a:pt x="1256782" y="282132"/>
                </a:lnTo>
                <a:lnTo>
                  <a:pt x="1238250" y="285876"/>
                </a:lnTo>
                <a:lnTo>
                  <a:pt x="47625" y="285876"/>
                </a:lnTo>
                <a:lnTo>
                  <a:pt x="29039" y="282132"/>
                </a:lnTo>
                <a:lnTo>
                  <a:pt x="13906" y="271922"/>
                </a:lnTo>
                <a:lnTo>
                  <a:pt x="3726" y="256784"/>
                </a:lnTo>
                <a:lnTo>
                  <a:pt x="0" y="238251"/>
                </a:lnTo>
                <a:lnTo>
                  <a:pt x="0" y="47751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452998" y="3369690"/>
            <a:ext cx="10960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85" dirty="0">
                <a:latin typeface="Arial"/>
                <a:cs typeface="Arial"/>
              </a:rPr>
              <a:t>Пролимфоцит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72375" y="3357498"/>
            <a:ext cx="1143000" cy="286385"/>
          </a:xfrm>
          <a:custGeom>
            <a:avLst/>
            <a:gdLst/>
            <a:ahLst/>
            <a:cxnLst/>
            <a:rect l="l" t="t" r="r" b="b"/>
            <a:pathLst>
              <a:path w="1143000" h="286385">
                <a:moveTo>
                  <a:pt x="0" y="47751"/>
                </a:moveTo>
                <a:lnTo>
                  <a:pt x="3744" y="29146"/>
                </a:lnTo>
                <a:lnTo>
                  <a:pt x="13954" y="13970"/>
                </a:lnTo>
                <a:lnTo>
                  <a:pt x="29092" y="3746"/>
                </a:lnTo>
                <a:lnTo>
                  <a:pt x="47625" y="0"/>
                </a:lnTo>
                <a:lnTo>
                  <a:pt x="1095375" y="0"/>
                </a:lnTo>
                <a:lnTo>
                  <a:pt x="1113907" y="3746"/>
                </a:lnTo>
                <a:lnTo>
                  <a:pt x="1129045" y="13970"/>
                </a:lnTo>
                <a:lnTo>
                  <a:pt x="1139255" y="29146"/>
                </a:lnTo>
                <a:lnTo>
                  <a:pt x="1143000" y="47751"/>
                </a:lnTo>
                <a:lnTo>
                  <a:pt x="1143000" y="238251"/>
                </a:lnTo>
                <a:lnTo>
                  <a:pt x="1139255" y="256784"/>
                </a:lnTo>
                <a:lnTo>
                  <a:pt x="1129045" y="271922"/>
                </a:lnTo>
                <a:lnTo>
                  <a:pt x="1113907" y="282132"/>
                </a:lnTo>
                <a:lnTo>
                  <a:pt x="1095375" y="285876"/>
                </a:lnTo>
                <a:lnTo>
                  <a:pt x="47625" y="285876"/>
                </a:lnTo>
                <a:lnTo>
                  <a:pt x="29092" y="282132"/>
                </a:lnTo>
                <a:lnTo>
                  <a:pt x="13954" y="271922"/>
                </a:lnTo>
                <a:lnTo>
                  <a:pt x="3744" y="256784"/>
                </a:lnTo>
                <a:lnTo>
                  <a:pt x="0" y="238251"/>
                </a:lnTo>
                <a:lnTo>
                  <a:pt x="0" y="47751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736585" y="3369690"/>
            <a:ext cx="81724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75" dirty="0">
                <a:latin typeface="Arial"/>
                <a:cs typeface="Arial"/>
              </a:rPr>
              <a:t>Л</a:t>
            </a:r>
            <a:r>
              <a:rPr sz="1400" spc="-20" dirty="0">
                <a:latin typeface="Arial"/>
                <a:cs typeface="Arial"/>
              </a:rPr>
              <a:t>и</a:t>
            </a:r>
            <a:r>
              <a:rPr sz="1400" spc="-25" dirty="0">
                <a:latin typeface="Arial"/>
                <a:cs typeface="Arial"/>
              </a:rPr>
              <a:t>м</a:t>
            </a:r>
            <a:r>
              <a:rPr sz="1400" spc="-100" dirty="0">
                <a:latin typeface="Arial"/>
                <a:cs typeface="Arial"/>
              </a:rPr>
              <a:t>фоц</a:t>
            </a:r>
            <a:r>
              <a:rPr sz="1400" spc="-90" dirty="0">
                <a:latin typeface="Arial"/>
                <a:cs typeface="Arial"/>
              </a:rPr>
              <a:t>и</a:t>
            </a:r>
            <a:r>
              <a:rPr sz="1400" spc="-100" dirty="0">
                <a:latin typeface="Arial"/>
                <a:cs typeface="Arial"/>
              </a:rPr>
              <a:t>т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05683" y="3948684"/>
            <a:ext cx="6338570" cy="2341245"/>
            <a:chOff x="2805683" y="3948684"/>
            <a:chExt cx="6338570" cy="2341245"/>
          </a:xfrm>
        </p:grpSpPr>
        <p:sp>
          <p:nvSpPr>
            <p:cNvPr id="16" name="object 16"/>
            <p:cNvSpPr/>
            <p:nvPr/>
          </p:nvSpPr>
          <p:spPr>
            <a:xfrm>
              <a:off x="2805683" y="3948684"/>
              <a:ext cx="2540508" cy="23408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00374" y="4143375"/>
              <a:ext cx="1952625" cy="17526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48427" y="3948684"/>
              <a:ext cx="2540507" cy="234086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43500" y="4143375"/>
              <a:ext cx="1952625" cy="17526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91172" y="3948684"/>
              <a:ext cx="2052827" cy="234086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86624" y="4143337"/>
              <a:ext cx="1714500" cy="17532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265175"/>
            <a:ext cx="8307324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6925" y="287858"/>
            <a:ext cx="5013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90" dirty="0">
                <a:solidFill>
                  <a:srgbClr val="FF0000"/>
                </a:solidFill>
              </a:rPr>
              <a:t>ВИДОВЕ</a:t>
            </a:r>
            <a:r>
              <a:rPr sz="4000" spc="-285" dirty="0">
                <a:solidFill>
                  <a:srgbClr val="FF0000"/>
                </a:solidFill>
              </a:rPr>
              <a:t> </a:t>
            </a:r>
            <a:r>
              <a:rPr sz="4000" spc="-295" dirty="0">
                <a:solidFill>
                  <a:srgbClr val="FF0000"/>
                </a:solidFill>
              </a:rPr>
              <a:t>ЛИМФОЦИТИ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6271279" y="1341119"/>
            <a:ext cx="2822575" cy="2672080"/>
            <a:chOff x="6271279" y="1341119"/>
            <a:chExt cx="2822575" cy="2672080"/>
          </a:xfrm>
        </p:grpSpPr>
        <p:sp>
          <p:nvSpPr>
            <p:cNvPr id="5" name="object 5"/>
            <p:cNvSpPr/>
            <p:nvPr/>
          </p:nvSpPr>
          <p:spPr>
            <a:xfrm>
              <a:off x="6271279" y="1341119"/>
              <a:ext cx="2822409" cy="25877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29374" y="1500123"/>
              <a:ext cx="2308098" cy="20717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29500" y="3714749"/>
              <a:ext cx="1428750" cy="285750"/>
            </a:xfrm>
            <a:custGeom>
              <a:avLst/>
              <a:gdLst/>
              <a:ahLst/>
              <a:cxnLst/>
              <a:rect l="l" t="t" r="r" b="b"/>
              <a:pathLst>
                <a:path w="142875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381125" y="0"/>
                  </a:lnTo>
                  <a:lnTo>
                    <a:pt x="1399657" y="3744"/>
                  </a:lnTo>
                  <a:lnTo>
                    <a:pt x="1414795" y="13954"/>
                  </a:lnTo>
                  <a:lnTo>
                    <a:pt x="1425005" y="29092"/>
                  </a:lnTo>
                  <a:lnTo>
                    <a:pt x="1428750" y="47625"/>
                  </a:lnTo>
                  <a:lnTo>
                    <a:pt x="1428750" y="238125"/>
                  </a:lnTo>
                  <a:lnTo>
                    <a:pt x="1425005" y="256657"/>
                  </a:lnTo>
                  <a:lnTo>
                    <a:pt x="1414795" y="271795"/>
                  </a:lnTo>
                  <a:lnTo>
                    <a:pt x="1399657" y="282005"/>
                  </a:lnTo>
                  <a:lnTo>
                    <a:pt x="1381125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98138" y="1341141"/>
            <a:ext cx="2978150" cy="2600960"/>
            <a:chOff x="198138" y="1341141"/>
            <a:chExt cx="2978150" cy="2600960"/>
          </a:xfrm>
        </p:grpSpPr>
        <p:sp>
          <p:nvSpPr>
            <p:cNvPr id="9" name="object 9"/>
            <p:cNvSpPr/>
            <p:nvPr/>
          </p:nvSpPr>
          <p:spPr>
            <a:xfrm>
              <a:off x="198138" y="1341141"/>
              <a:ext cx="2977859" cy="25160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7162" y="1500124"/>
              <a:ext cx="2461895" cy="20002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8662" y="3643376"/>
              <a:ext cx="1214755" cy="285750"/>
            </a:xfrm>
            <a:custGeom>
              <a:avLst/>
              <a:gdLst/>
              <a:ahLst/>
              <a:cxnLst/>
              <a:rect l="l" t="t" r="r" b="b"/>
              <a:pathLst>
                <a:path w="1214755" h="285750">
                  <a:moveTo>
                    <a:pt x="0" y="47625"/>
                  </a:moveTo>
                  <a:lnTo>
                    <a:pt x="3742" y="29039"/>
                  </a:lnTo>
                  <a:lnTo>
                    <a:pt x="13949" y="13906"/>
                  </a:lnTo>
                  <a:lnTo>
                    <a:pt x="29087" y="3726"/>
                  </a:lnTo>
                  <a:lnTo>
                    <a:pt x="47625" y="0"/>
                  </a:lnTo>
                  <a:lnTo>
                    <a:pt x="1166837" y="0"/>
                  </a:lnTo>
                  <a:lnTo>
                    <a:pt x="1185369" y="3726"/>
                  </a:lnTo>
                  <a:lnTo>
                    <a:pt x="1200508" y="13906"/>
                  </a:lnTo>
                  <a:lnTo>
                    <a:pt x="1210718" y="29039"/>
                  </a:lnTo>
                  <a:lnTo>
                    <a:pt x="1214462" y="47625"/>
                  </a:lnTo>
                  <a:lnTo>
                    <a:pt x="1214462" y="238125"/>
                  </a:lnTo>
                  <a:lnTo>
                    <a:pt x="1210718" y="256657"/>
                  </a:lnTo>
                  <a:lnTo>
                    <a:pt x="1200508" y="271795"/>
                  </a:lnTo>
                  <a:lnTo>
                    <a:pt x="1185369" y="282005"/>
                  </a:lnTo>
                  <a:lnTo>
                    <a:pt x="1166837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342132" y="1341119"/>
            <a:ext cx="2743200" cy="2672080"/>
            <a:chOff x="3342132" y="1341119"/>
            <a:chExt cx="2743200" cy="2672080"/>
          </a:xfrm>
        </p:grpSpPr>
        <p:sp>
          <p:nvSpPr>
            <p:cNvPr id="13" name="object 13"/>
            <p:cNvSpPr/>
            <p:nvPr/>
          </p:nvSpPr>
          <p:spPr>
            <a:xfrm>
              <a:off x="3342132" y="1341119"/>
              <a:ext cx="2743200" cy="25877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00374" y="1500123"/>
              <a:ext cx="2228596" cy="207175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00500" y="3714749"/>
              <a:ext cx="1214755" cy="285750"/>
            </a:xfrm>
            <a:custGeom>
              <a:avLst/>
              <a:gdLst/>
              <a:ahLst/>
              <a:cxnLst/>
              <a:rect l="l" t="t" r="r" b="b"/>
              <a:pathLst>
                <a:path w="1214754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166876" y="0"/>
                  </a:lnTo>
                  <a:lnTo>
                    <a:pt x="1185408" y="3744"/>
                  </a:lnTo>
                  <a:lnTo>
                    <a:pt x="1200546" y="13954"/>
                  </a:lnTo>
                  <a:lnTo>
                    <a:pt x="1210756" y="29092"/>
                  </a:lnTo>
                  <a:lnTo>
                    <a:pt x="1214501" y="47625"/>
                  </a:lnTo>
                  <a:lnTo>
                    <a:pt x="1214501" y="238125"/>
                  </a:lnTo>
                  <a:lnTo>
                    <a:pt x="1210756" y="256657"/>
                  </a:lnTo>
                  <a:lnTo>
                    <a:pt x="1200546" y="271795"/>
                  </a:lnTo>
                  <a:lnTo>
                    <a:pt x="1185408" y="282005"/>
                  </a:lnTo>
                  <a:lnTo>
                    <a:pt x="1166876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35507" y="3690620"/>
            <a:ext cx="10001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65" dirty="0">
                <a:latin typeface="Arial"/>
                <a:cs typeface="Arial"/>
              </a:rPr>
              <a:t>Малък</a:t>
            </a:r>
            <a:r>
              <a:rPr sz="1000" b="1" spc="-105" dirty="0">
                <a:latin typeface="Arial"/>
                <a:cs typeface="Arial"/>
              </a:rPr>
              <a:t> </a:t>
            </a:r>
            <a:r>
              <a:rPr sz="1000" b="1" spc="-90" dirty="0">
                <a:latin typeface="Arial"/>
                <a:cs typeface="Arial"/>
              </a:rPr>
              <a:t>лимфоцит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23182" y="3761994"/>
            <a:ext cx="969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90" dirty="0">
                <a:latin typeface="Arial"/>
                <a:cs typeface="Arial"/>
              </a:rPr>
              <a:t>Голям</a:t>
            </a:r>
            <a:r>
              <a:rPr sz="1000" b="1" spc="-110" dirty="0">
                <a:latin typeface="Arial"/>
                <a:cs typeface="Arial"/>
              </a:rPr>
              <a:t> </a:t>
            </a:r>
            <a:r>
              <a:rPr sz="1000" b="1" spc="-90" dirty="0">
                <a:latin typeface="Arial"/>
                <a:cs typeface="Arial"/>
              </a:rPr>
              <a:t>лимфоцит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44690" y="3761994"/>
            <a:ext cx="11988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latin typeface="Arial"/>
                <a:cs typeface="Arial"/>
              </a:rPr>
              <a:t>Реактивен</a:t>
            </a:r>
            <a:r>
              <a:rPr sz="1000" b="1" spc="-75" dirty="0">
                <a:latin typeface="Arial"/>
                <a:cs typeface="Arial"/>
              </a:rPr>
              <a:t> </a:t>
            </a:r>
            <a:r>
              <a:rPr sz="1000" b="1" spc="-90" dirty="0">
                <a:latin typeface="Arial"/>
                <a:cs typeface="Arial"/>
              </a:rPr>
              <a:t>лимфоцит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341383" y="4127015"/>
            <a:ext cx="2731135" cy="2529840"/>
            <a:chOff x="6341383" y="4127015"/>
            <a:chExt cx="2731135" cy="2529840"/>
          </a:xfrm>
        </p:grpSpPr>
        <p:sp>
          <p:nvSpPr>
            <p:cNvPr id="20" name="object 20"/>
            <p:cNvSpPr/>
            <p:nvPr/>
          </p:nvSpPr>
          <p:spPr>
            <a:xfrm>
              <a:off x="6341383" y="4127015"/>
              <a:ext cx="2730968" cy="23286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00875" y="4286237"/>
              <a:ext cx="2214626" cy="181305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29500" y="6357962"/>
              <a:ext cx="1428750" cy="285750"/>
            </a:xfrm>
            <a:custGeom>
              <a:avLst/>
              <a:gdLst/>
              <a:ahLst/>
              <a:cxnLst/>
              <a:rect l="l" t="t" r="r" b="b"/>
              <a:pathLst>
                <a:path w="1428750" h="285750">
                  <a:moveTo>
                    <a:pt x="0" y="47624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381125" y="0"/>
                  </a:lnTo>
                  <a:lnTo>
                    <a:pt x="1399657" y="3742"/>
                  </a:lnTo>
                  <a:lnTo>
                    <a:pt x="1414795" y="13949"/>
                  </a:lnTo>
                  <a:lnTo>
                    <a:pt x="1425005" y="29087"/>
                  </a:lnTo>
                  <a:lnTo>
                    <a:pt x="1428750" y="47624"/>
                  </a:lnTo>
                  <a:lnTo>
                    <a:pt x="1428750" y="238124"/>
                  </a:lnTo>
                  <a:lnTo>
                    <a:pt x="1425005" y="256662"/>
                  </a:lnTo>
                  <a:lnTo>
                    <a:pt x="1414795" y="271800"/>
                  </a:lnTo>
                  <a:lnTo>
                    <a:pt x="1399657" y="282007"/>
                  </a:lnTo>
                  <a:lnTo>
                    <a:pt x="1381125" y="285749"/>
                  </a:lnTo>
                  <a:lnTo>
                    <a:pt x="47625" y="285749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4"/>
                  </a:lnTo>
                  <a:lnTo>
                    <a:pt x="0" y="47624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912641" y="4079769"/>
            <a:ext cx="2516505" cy="2576830"/>
            <a:chOff x="1912641" y="4079769"/>
            <a:chExt cx="2516505" cy="2576830"/>
          </a:xfrm>
        </p:grpSpPr>
        <p:sp>
          <p:nvSpPr>
            <p:cNvPr id="24" name="object 24"/>
            <p:cNvSpPr/>
            <p:nvPr/>
          </p:nvSpPr>
          <p:spPr>
            <a:xfrm>
              <a:off x="1912641" y="4079769"/>
              <a:ext cx="2516080" cy="251608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71624" y="4238637"/>
              <a:ext cx="2000250" cy="200025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00249" y="6357962"/>
              <a:ext cx="1214755" cy="285750"/>
            </a:xfrm>
            <a:custGeom>
              <a:avLst/>
              <a:gdLst/>
              <a:ahLst/>
              <a:cxnLst/>
              <a:rect l="l" t="t" r="r" b="b"/>
              <a:pathLst>
                <a:path w="1214754" h="285750">
                  <a:moveTo>
                    <a:pt x="0" y="47624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166876" y="0"/>
                  </a:lnTo>
                  <a:lnTo>
                    <a:pt x="1185408" y="3742"/>
                  </a:lnTo>
                  <a:lnTo>
                    <a:pt x="1200546" y="13949"/>
                  </a:lnTo>
                  <a:lnTo>
                    <a:pt x="1210756" y="29087"/>
                  </a:lnTo>
                  <a:lnTo>
                    <a:pt x="1214501" y="47624"/>
                  </a:lnTo>
                  <a:lnTo>
                    <a:pt x="1214501" y="238124"/>
                  </a:lnTo>
                  <a:lnTo>
                    <a:pt x="1210756" y="256662"/>
                  </a:lnTo>
                  <a:lnTo>
                    <a:pt x="1200546" y="271800"/>
                  </a:lnTo>
                  <a:lnTo>
                    <a:pt x="1185408" y="282007"/>
                  </a:lnTo>
                  <a:lnTo>
                    <a:pt x="1166876" y="285749"/>
                  </a:lnTo>
                  <a:lnTo>
                    <a:pt x="47625" y="285749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4"/>
                  </a:lnTo>
                  <a:lnTo>
                    <a:pt x="0" y="47624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788666" y="6405778"/>
            <a:ext cx="6375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latin typeface="Arial"/>
                <a:cs typeface="Arial"/>
              </a:rPr>
              <a:t>Плазмоцит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44690" y="6405778"/>
            <a:ext cx="11988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latin typeface="Arial"/>
                <a:cs typeface="Arial"/>
              </a:rPr>
              <a:t>Реактивен</a:t>
            </a:r>
            <a:r>
              <a:rPr sz="1000" b="1" spc="-75" dirty="0">
                <a:latin typeface="Arial"/>
                <a:cs typeface="Arial"/>
              </a:rPr>
              <a:t> </a:t>
            </a:r>
            <a:r>
              <a:rPr sz="1000" b="1" spc="-90" dirty="0">
                <a:latin typeface="Arial"/>
                <a:cs typeface="Arial"/>
              </a:rPr>
              <a:t>лимфоцит</a:t>
            </a:r>
            <a:endParaRPr sz="1000">
              <a:latin typeface="Arial"/>
              <a:cs typeface="Arial"/>
            </a:endParaRPr>
          </a:p>
        </p:txBody>
      </p:sp>
      <p:cxnSp>
        <p:nvCxnSpPr>
          <p:cNvPr id="30" name="Съединител &quot;права стрелка&quot; 29">
            <a:extLst>
              <a:ext uri="{FF2B5EF4-FFF2-40B4-BE49-F238E27FC236}">
                <a16:creationId xmlns:a16="http://schemas.microsoft.com/office/drawing/2014/main" id="{98290A56-5FBC-E727-5F49-22BBD7F121B9}"/>
              </a:ext>
            </a:extLst>
          </p:cNvPr>
          <p:cNvCxnSpPr/>
          <p:nvPr/>
        </p:nvCxnSpPr>
        <p:spPr>
          <a:xfrm>
            <a:off x="5092192" y="4127015"/>
            <a:ext cx="0" cy="673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Текстово поле 30">
            <a:extLst>
              <a:ext uri="{FF2B5EF4-FFF2-40B4-BE49-F238E27FC236}">
                <a16:creationId xmlns:a16="http://schemas.microsoft.com/office/drawing/2014/main" id="{86152FA7-D50A-EFD0-8452-B350D817D11B}"/>
              </a:ext>
            </a:extLst>
          </p:cNvPr>
          <p:cNvSpPr txBox="1"/>
          <p:nvPr/>
        </p:nvSpPr>
        <p:spPr>
          <a:xfrm>
            <a:off x="4428721" y="5029200"/>
            <a:ext cx="159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NK-</a:t>
            </a:r>
            <a:r>
              <a:rPr lang="bg-BG" dirty="0"/>
              <a:t>клетки (</a:t>
            </a:r>
            <a:r>
              <a:rPr lang="en-GB" dirty="0"/>
              <a:t>natural killers)</a:t>
            </a:r>
          </a:p>
        </p:txBody>
      </p:sp>
      <p:cxnSp>
        <p:nvCxnSpPr>
          <p:cNvPr id="33" name="Съединител &quot;права стрелка&quot; 32">
            <a:extLst>
              <a:ext uri="{FF2B5EF4-FFF2-40B4-BE49-F238E27FC236}">
                <a16:creationId xmlns:a16="http://schemas.microsoft.com/office/drawing/2014/main" id="{841AD473-E829-79D1-99DF-ABE3EC941F80}"/>
              </a:ext>
            </a:extLst>
          </p:cNvPr>
          <p:cNvCxnSpPr/>
          <p:nvPr/>
        </p:nvCxnSpPr>
        <p:spPr>
          <a:xfrm flipH="1">
            <a:off x="928662" y="4108882"/>
            <a:ext cx="138138" cy="780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Текстово поле 33">
            <a:extLst>
              <a:ext uri="{FF2B5EF4-FFF2-40B4-BE49-F238E27FC236}">
                <a16:creationId xmlns:a16="http://schemas.microsoft.com/office/drawing/2014/main" id="{1923EA95-5E60-8850-FBCA-9C3A0AB2F28C}"/>
              </a:ext>
            </a:extLst>
          </p:cNvPr>
          <p:cNvSpPr txBox="1"/>
          <p:nvPr/>
        </p:nvSpPr>
        <p:spPr>
          <a:xfrm>
            <a:off x="152400" y="5029200"/>
            <a:ext cx="176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T-</a:t>
            </a:r>
            <a:r>
              <a:rPr lang="bg-BG" dirty="0"/>
              <a:t>лимфоцити и </a:t>
            </a:r>
          </a:p>
          <a:p>
            <a:r>
              <a:rPr lang="en-GB" dirty="0"/>
              <a:t>B-</a:t>
            </a:r>
            <a:r>
              <a:rPr lang="bg-BG" dirty="0"/>
              <a:t>лимфоцити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260604"/>
            <a:ext cx="8307324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0833" y="388442"/>
            <a:ext cx="6481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35" dirty="0">
                <a:solidFill>
                  <a:srgbClr val="FF0000"/>
                </a:solidFill>
              </a:rPr>
              <a:t>Развитие </a:t>
            </a:r>
            <a:r>
              <a:rPr sz="2800" spc="-175" dirty="0">
                <a:solidFill>
                  <a:srgbClr val="FF0000"/>
                </a:solidFill>
              </a:rPr>
              <a:t>на </a:t>
            </a:r>
            <a:r>
              <a:rPr sz="2800" spc="-204" dirty="0">
                <a:solidFill>
                  <a:srgbClr val="FF0000"/>
                </a:solidFill>
              </a:rPr>
              <a:t>Т- </a:t>
            </a:r>
            <a:r>
              <a:rPr sz="2800" spc="-165" dirty="0">
                <a:solidFill>
                  <a:srgbClr val="FF0000"/>
                </a:solidFill>
              </a:rPr>
              <a:t>и </a:t>
            </a:r>
            <a:r>
              <a:rPr sz="2800" spc="-229" dirty="0">
                <a:solidFill>
                  <a:srgbClr val="FF0000"/>
                </a:solidFill>
              </a:rPr>
              <a:t>В-лимфоцитните</a:t>
            </a:r>
            <a:r>
              <a:rPr sz="2800" spc="55" dirty="0">
                <a:solidFill>
                  <a:srgbClr val="FF0000"/>
                </a:solidFill>
              </a:rPr>
              <a:t> </a:t>
            </a:r>
            <a:r>
              <a:rPr sz="2800" spc="-175" dirty="0">
                <a:solidFill>
                  <a:srgbClr val="FF0000"/>
                </a:solidFill>
              </a:rPr>
              <a:t>редици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198108" y="1232916"/>
            <a:ext cx="8946515" cy="4893945"/>
            <a:chOff x="198108" y="1232916"/>
            <a:chExt cx="8946515" cy="4893945"/>
          </a:xfrm>
        </p:grpSpPr>
        <p:sp>
          <p:nvSpPr>
            <p:cNvPr id="5" name="object 5"/>
            <p:cNvSpPr/>
            <p:nvPr/>
          </p:nvSpPr>
          <p:spPr>
            <a:xfrm>
              <a:off x="198108" y="1269503"/>
              <a:ext cx="4611647" cy="48021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7162" y="1428762"/>
              <a:ext cx="4095750" cy="4286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90288" y="1232916"/>
              <a:ext cx="4553712" cy="48935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86376" y="1428750"/>
              <a:ext cx="4095750" cy="4305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131893"/>
            <a:ext cx="8307324" cy="723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84045" y="115061"/>
            <a:ext cx="53797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0" dirty="0"/>
              <a:t>ПЛАЗМАТИЧНА</a:t>
            </a:r>
            <a:r>
              <a:rPr sz="4000" spc="-254" dirty="0"/>
              <a:t> </a:t>
            </a:r>
            <a:r>
              <a:rPr sz="4000" spc="-415" dirty="0"/>
              <a:t>РЕДИЦА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54864" y="857250"/>
            <a:ext cx="7875270" cy="5656580"/>
            <a:chOff x="54864" y="857250"/>
            <a:chExt cx="7875270" cy="5656580"/>
          </a:xfrm>
        </p:grpSpPr>
        <p:sp>
          <p:nvSpPr>
            <p:cNvPr id="5" name="object 5"/>
            <p:cNvSpPr/>
            <p:nvPr/>
          </p:nvSpPr>
          <p:spPr>
            <a:xfrm>
              <a:off x="1142974" y="857250"/>
              <a:ext cx="6786626" cy="32147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864" y="4126991"/>
              <a:ext cx="2468880" cy="22677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4287" y="4286250"/>
              <a:ext cx="1952625" cy="1752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0037" y="6215075"/>
              <a:ext cx="1214755" cy="286385"/>
            </a:xfrm>
            <a:custGeom>
              <a:avLst/>
              <a:gdLst/>
              <a:ahLst/>
              <a:cxnLst/>
              <a:rect l="l" t="t" r="r" b="b"/>
              <a:pathLst>
                <a:path w="1214755" h="286385">
                  <a:moveTo>
                    <a:pt x="0" y="47637"/>
                  </a:moveTo>
                  <a:lnTo>
                    <a:pt x="3742" y="29092"/>
                  </a:lnTo>
                  <a:lnTo>
                    <a:pt x="13949" y="13950"/>
                  </a:lnTo>
                  <a:lnTo>
                    <a:pt x="29087" y="3742"/>
                  </a:lnTo>
                  <a:lnTo>
                    <a:pt x="47625" y="0"/>
                  </a:lnTo>
                  <a:lnTo>
                    <a:pt x="1166837" y="0"/>
                  </a:lnTo>
                  <a:lnTo>
                    <a:pt x="1185369" y="3742"/>
                  </a:lnTo>
                  <a:lnTo>
                    <a:pt x="1200508" y="13950"/>
                  </a:lnTo>
                  <a:lnTo>
                    <a:pt x="1210718" y="29092"/>
                  </a:lnTo>
                  <a:lnTo>
                    <a:pt x="1214462" y="47637"/>
                  </a:lnTo>
                  <a:lnTo>
                    <a:pt x="1214462" y="238137"/>
                  </a:lnTo>
                  <a:lnTo>
                    <a:pt x="1210718" y="256675"/>
                  </a:lnTo>
                  <a:lnTo>
                    <a:pt x="1200508" y="271813"/>
                  </a:lnTo>
                  <a:lnTo>
                    <a:pt x="1185369" y="282019"/>
                  </a:lnTo>
                  <a:lnTo>
                    <a:pt x="1166837" y="285762"/>
                  </a:lnTo>
                  <a:lnTo>
                    <a:pt x="47625" y="285762"/>
                  </a:lnTo>
                  <a:lnTo>
                    <a:pt x="29087" y="282019"/>
                  </a:lnTo>
                  <a:lnTo>
                    <a:pt x="13949" y="271813"/>
                  </a:lnTo>
                  <a:lnTo>
                    <a:pt x="3742" y="256675"/>
                  </a:lnTo>
                  <a:lnTo>
                    <a:pt x="0" y="238137"/>
                  </a:lnTo>
                  <a:lnTo>
                    <a:pt x="0" y="47637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43813" y="6263132"/>
            <a:ext cx="7264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90" dirty="0">
                <a:latin typeface="Arial"/>
                <a:cs typeface="Arial"/>
              </a:rPr>
              <a:t>Центробласт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04288" y="4090415"/>
            <a:ext cx="2542540" cy="2423160"/>
            <a:chOff x="2304288" y="4090415"/>
            <a:chExt cx="2542540" cy="2423160"/>
          </a:xfrm>
        </p:grpSpPr>
        <p:sp>
          <p:nvSpPr>
            <p:cNvPr id="11" name="object 11"/>
            <p:cNvSpPr/>
            <p:nvPr/>
          </p:nvSpPr>
          <p:spPr>
            <a:xfrm>
              <a:off x="2304288" y="4090415"/>
              <a:ext cx="2542032" cy="23408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00249" y="4286249"/>
              <a:ext cx="1952625" cy="17526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28874" y="6215075"/>
              <a:ext cx="1214755" cy="286385"/>
            </a:xfrm>
            <a:custGeom>
              <a:avLst/>
              <a:gdLst/>
              <a:ahLst/>
              <a:cxnLst/>
              <a:rect l="l" t="t" r="r" b="b"/>
              <a:pathLst>
                <a:path w="1214754" h="286385">
                  <a:moveTo>
                    <a:pt x="0" y="47637"/>
                  </a:moveTo>
                  <a:lnTo>
                    <a:pt x="3744" y="29092"/>
                  </a:lnTo>
                  <a:lnTo>
                    <a:pt x="13954" y="13950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166876" y="0"/>
                  </a:lnTo>
                  <a:lnTo>
                    <a:pt x="1185408" y="3742"/>
                  </a:lnTo>
                  <a:lnTo>
                    <a:pt x="1200546" y="13950"/>
                  </a:lnTo>
                  <a:lnTo>
                    <a:pt x="1210756" y="29092"/>
                  </a:lnTo>
                  <a:lnTo>
                    <a:pt x="1214501" y="47637"/>
                  </a:lnTo>
                  <a:lnTo>
                    <a:pt x="1214501" y="238137"/>
                  </a:lnTo>
                  <a:lnTo>
                    <a:pt x="1210756" y="256675"/>
                  </a:lnTo>
                  <a:lnTo>
                    <a:pt x="1200546" y="271813"/>
                  </a:lnTo>
                  <a:lnTo>
                    <a:pt x="1185408" y="282019"/>
                  </a:lnTo>
                  <a:lnTo>
                    <a:pt x="1166876" y="285762"/>
                  </a:lnTo>
                  <a:lnTo>
                    <a:pt x="47625" y="285762"/>
                  </a:lnTo>
                  <a:lnTo>
                    <a:pt x="29092" y="282019"/>
                  </a:lnTo>
                  <a:lnTo>
                    <a:pt x="13954" y="271813"/>
                  </a:lnTo>
                  <a:lnTo>
                    <a:pt x="3744" y="256675"/>
                  </a:lnTo>
                  <a:lnTo>
                    <a:pt x="0" y="238137"/>
                  </a:lnTo>
                  <a:lnTo>
                    <a:pt x="0" y="47637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189858" y="6263132"/>
            <a:ext cx="6934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latin typeface="Arial"/>
                <a:cs typeface="Arial"/>
              </a:rPr>
              <a:t>И</a:t>
            </a:r>
            <a:r>
              <a:rPr sz="1000" b="1" spc="-60" dirty="0">
                <a:latin typeface="Arial"/>
                <a:cs typeface="Arial"/>
              </a:rPr>
              <a:t>м</a:t>
            </a:r>
            <a:r>
              <a:rPr sz="1000" b="1" spc="-90" dirty="0">
                <a:latin typeface="Arial"/>
                <a:cs typeface="Arial"/>
              </a:rPr>
              <a:t>унобл</a:t>
            </a:r>
            <a:r>
              <a:rPr sz="1000" b="1" spc="-105" dirty="0">
                <a:latin typeface="Arial"/>
                <a:cs typeface="Arial"/>
              </a:rPr>
              <a:t>аст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639055" y="4090415"/>
            <a:ext cx="2540635" cy="2423160"/>
            <a:chOff x="4639055" y="4090415"/>
            <a:chExt cx="2540635" cy="2423160"/>
          </a:xfrm>
        </p:grpSpPr>
        <p:sp>
          <p:nvSpPr>
            <p:cNvPr id="16" name="object 16"/>
            <p:cNvSpPr/>
            <p:nvPr/>
          </p:nvSpPr>
          <p:spPr>
            <a:xfrm>
              <a:off x="4639055" y="4090415"/>
              <a:ext cx="2540507" cy="234086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34000" y="4286249"/>
              <a:ext cx="1952625" cy="17526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15000" y="6215075"/>
              <a:ext cx="1214755" cy="286385"/>
            </a:xfrm>
            <a:custGeom>
              <a:avLst/>
              <a:gdLst/>
              <a:ahLst/>
              <a:cxnLst/>
              <a:rect l="l" t="t" r="r" b="b"/>
              <a:pathLst>
                <a:path w="1214754" h="286385">
                  <a:moveTo>
                    <a:pt x="0" y="47637"/>
                  </a:moveTo>
                  <a:lnTo>
                    <a:pt x="3726" y="29092"/>
                  </a:lnTo>
                  <a:lnTo>
                    <a:pt x="13906" y="13950"/>
                  </a:lnTo>
                  <a:lnTo>
                    <a:pt x="29039" y="3742"/>
                  </a:lnTo>
                  <a:lnTo>
                    <a:pt x="47625" y="0"/>
                  </a:lnTo>
                  <a:lnTo>
                    <a:pt x="1166749" y="0"/>
                  </a:lnTo>
                  <a:lnTo>
                    <a:pt x="1185281" y="3742"/>
                  </a:lnTo>
                  <a:lnTo>
                    <a:pt x="1200419" y="13950"/>
                  </a:lnTo>
                  <a:lnTo>
                    <a:pt x="1210629" y="29092"/>
                  </a:lnTo>
                  <a:lnTo>
                    <a:pt x="1214374" y="47637"/>
                  </a:lnTo>
                  <a:lnTo>
                    <a:pt x="1214374" y="238137"/>
                  </a:lnTo>
                  <a:lnTo>
                    <a:pt x="1210629" y="256675"/>
                  </a:lnTo>
                  <a:lnTo>
                    <a:pt x="1200419" y="271813"/>
                  </a:lnTo>
                  <a:lnTo>
                    <a:pt x="1185281" y="282019"/>
                  </a:lnTo>
                  <a:lnTo>
                    <a:pt x="1166749" y="285762"/>
                  </a:lnTo>
                  <a:lnTo>
                    <a:pt x="47625" y="285762"/>
                  </a:lnTo>
                  <a:lnTo>
                    <a:pt x="29039" y="282019"/>
                  </a:lnTo>
                  <a:lnTo>
                    <a:pt x="13906" y="271813"/>
                  </a:lnTo>
                  <a:lnTo>
                    <a:pt x="3726" y="256675"/>
                  </a:lnTo>
                  <a:lnTo>
                    <a:pt x="0" y="238137"/>
                  </a:lnTo>
                  <a:lnTo>
                    <a:pt x="0" y="47637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50585" y="6263132"/>
            <a:ext cx="7454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90" dirty="0">
                <a:latin typeface="Arial"/>
                <a:cs typeface="Arial"/>
              </a:rPr>
              <a:t>Плазмобласт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572375" y="6215075"/>
            <a:ext cx="1214755" cy="286385"/>
          </a:xfrm>
          <a:custGeom>
            <a:avLst/>
            <a:gdLst/>
            <a:ahLst/>
            <a:cxnLst/>
            <a:rect l="l" t="t" r="r" b="b"/>
            <a:pathLst>
              <a:path w="1214754" h="286385">
                <a:moveTo>
                  <a:pt x="0" y="47637"/>
                </a:moveTo>
                <a:lnTo>
                  <a:pt x="3744" y="29092"/>
                </a:lnTo>
                <a:lnTo>
                  <a:pt x="13954" y="13950"/>
                </a:lnTo>
                <a:lnTo>
                  <a:pt x="29092" y="3742"/>
                </a:lnTo>
                <a:lnTo>
                  <a:pt x="47625" y="0"/>
                </a:lnTo>
                <a:lnTo>
                  <a:pt x="1166876" y="0"/>
                </a:lnTo>
                <a:lnTo>
                  <a:pt x="1185408" y="3742"/>
                </a:lnTo>
                <a:lnTo>
                  <a:pt x="1200546" y="13950"/>
                </a:lnTo>
                <a:lnTo>
                  <a:pt x="1210756" y="29092"/>
                </a:lnTo>
                <a:lnTo>
                  <a:pt x="1214501" y="47637"/>
                </a:lnTo>
                <a:lnTo>
                  <a:pt x="1214501" y="238137"/>
                </a:lnTo>
                <a:lnTo>
                  <a:pt x="1210756" y="256675"/>
                </a:lnTo>
                <a:lnTo>
                  <a:pt x="1200546" y="271813"/>
                </a:lnTo>
                <a:lnTo>
                  <a:pt x="1185408" y="282019"/>
                </a:lnTo>
                <a:lnTo>
                  <a:pt x="1166876" y="285762"/>
                </a:lnTo>
                <a:lnTo>
                  <a:pt x="47625" y="285762"/>
                </a:lnTo>
                <a:lnTo>
                  <a:pt x="29092" y="282019"/>
                </a:lnTo>
                <a:lnTo>
                  <a:pt x="13954" y="271813"/>
                </a:lnTo>
                <a:lnTo>
                  <a:pt x="3744" y="256675"/>
                </a:lnTo>
                <a:lnTo>
                  <a:pt x="0" y="238137"/>
                </a:lnTo>
                <a:lnTo>
                  <a:pt x="0" y="47637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861554" y="6263132"/>
            <a:ext cx="6375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latin typeface="Arial"/>
                <a:cs typeface="Arial"/>
              </a:rPr>
              <a:t>Плазмоцит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853428" y="4052315"/>
            <a:ext cx="2291080" cy="2341245"/>
            <a:chOff x="6853428" y="4052315"/>
            <a:chExt cx="2291080" cy="2341245"/>
          </a:xfrm>
        </p:grpSpPr>
        <p:sp>
          <p:nvSpPr>
            <p:cNvPr id="23" name="object 23"/>
            <p:cNvSpPr/>
            <p:nvPr/>
          </p:nvSpPr>
          <p:spPr>
            <a:xfrm>
              <a:off x="6853428" y="4052315"/>
              <a:ext cx="2290572" cy="234086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48500" y="4248162"/>
              <a:ext cx="1952625" cy="17526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12364" y="769591"/>
            <a:ext cx="2011680" cy="1873250"/>
            <a:chOff x="2912364" y="769591"/>
            <a:chExt cx="2011680" cy="1873250"/>
          </a:xfrm>
        </p:grpSpPr>
        <p:sp>
          <p:nvSpPr>
            <p:cNvPr id="3" name="object 3"/>
            <p:cNvSpPr/>
            <p:nvPr/>
          </p:nvSpPr>
          <p:spPr>
            <a:xfrm>
              <a:off x="2912364" y="769591"/>
              <a:ext cx="2011680" cy="18730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71749" y="928624"/>
              <a:ext cx="1495933" cy="13573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199658" y="4698463"/>
            <a:ext cx="2026920" cy="1873250"/>
            <a:chOff x="6199658" y="4698463"/>
            <a:chExt cx="2026920" cy="1873250"/>
          </a:xfrm>
        </p:grpSpPr>
        <p:sp>
          <p:nvSpPr>
            <p:cNvPr id="6" name="object 6"/>
            <p:cNvSpPr/>
            <p:nvPr/>
          </p:nvSpPr>
          <p:spPr>
            <a:xfrm>
              <a:off x="6199658" y="4698463"/>
              <a:ext cx="2026866" cy="18730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58000" y="4857699"/>
              <a:ext cx="1512189" cy="13573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371600" y="27432"/>
            <a:ext cx="6894830" cy="768350"/>
            <a:chOff x="1371600" y="27432"/>
            <a:chExt cx="6894830" cy="768350"/>
          </a:xfrm>
        </p:grpSpPr>
        <p:sp>
          <p:nvSpPr>
            <p:cNvPr id="9" name="object 9"/>
            <p:cNvSpPr/>
            <p:nvPr/>
          </p:nvSpPr>
          <p:spPr>
            <a:xfrm>
              <a:off x="1371600" y="27432"/>
              <a:ext cx="6894576" cy="76809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83308" y="56388"/>
              <a:ext cx="5509260" cy="65989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24226" y="146126"/>
            <a:ext cx="49949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20" dirty="0"/>
              <a:t>МЕГАКАРИОЦИТНА</a:t>
            </a:r>
            <a:r>
              <a:rPr spc="-240" dirty="0"/>
              <a:t> </a:t>
            </a:r>
            <a:r>
              <a:rPr spc="-330" dirty="0"/>
              <a:t>РЕДИЦА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0" y="704087"/>
            <a:ext cx="9144000" cy="6154420"/>
            <a:chOff x="0" y="704087"/>
            <a:chExt cx="9144000" cy="6154420"/>
          </a:xfrm>
        </p:grpSpPr>
        <p:sp>
          <p:nvSpPr>
            <p:cNvPr id="13" name="object 13"/>
            <p:cNvSpPr/>
            <p:nvPr/>
          </p:nvSpPr>
          <p:spPr>
            <a:xfrm>
              <a:off x="4876800" y="733043"/>
              <a:ext cx="2179320" cy="201777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72126" y="928623"/>
              <a:ext cx="1591818" cy="142875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91171" y="704087"/>
              <a:ext cx="2052827" cy="197510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86625" y="899413"/>
              <a:ext cx="1544827" cy="138658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876298"/>
              <a:ext cx="3179064" cy="59817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2849" y="1071587"/>
              <a:ext cx="2643251" cy="557212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47416" y="2662427"/>
              <a:ext cx="2092452" cy="195224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43250" y="2857499"/>
              <a:ext cx="1503299" cy="13639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76800" y="2662427"/>
              <a:ext cx="2090927" cy="195224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72126" y="2857499"/>
              <a:ext cx="1503299" cy="136398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91171" y="2734055"/>
              <a:ext cx="1969007" cy="196900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286625" y="2928873"/>
              <a:ext cx="1381125" cy="138112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14623" y="2357373"/>
              <a:ext cx="1214755" cy="285750"/>
            </a:xfrm>
            <a:custGeom>
              <a:avLst/>
              <a:gdLst/>
              <a:ahLst/>
              <a:cxnLst/>
              <a:rect l="l" t="t" r="r" b="b"/>
              <a:pathLst>
                <a:path w="1214754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166876" y="0"/>
                  </a:lnTo>
                  <a:lnTo>
                    <a:pt x="1185408" y="3744"/>
                  </a:lnTo>
                  <a:lnTo>
                    <a:pt x="1200546" y="13954"/>
                  </a:lnTo>
                  <a:lnTo>
                    <a:pt x="1210756" y="29092"/>
                  </a:lnTo>
                  <a:lnTo>
                    <a:pt x="1214501" y="47625"/>
                  </a:lnTo>
                  <a:lnTo>
                    <a:pt x="1214501" y="238125"/>
                  </a:lnTo>
                  <a:lnTo>
                    <a:pt x="1210756" y="256710"/>
                  </a:lnTo>
                  <a:lnTo>
                    <a:pt x="1200546" y="271843"/>
                  </a:lnTo>
                  <a:lnTo>
                    <a:pt x="1185408" y="282023"/>
                  </a:lnTo>
                  <a:lnTo>
                    <a:pt x="1166876" y="285750"/>
                  </a:lnTo>
                  <a:lnTo>
                    <a:pt x="47625" y="285750"/>
                  </a:lnTo>
                  <a:lnTo>
                    <a:pt x="29092" y="282023"/>
                  </a:lnTo>
                  <a:lnTo>
                    <a:pt x="13954" y="271843"/>
                  </a:lnTo>
                  <a:lnTo>
                    <a:pt x="3744" y="256710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42030" y="4698491"/>
              <a:ext cx="2063443" cy="190652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00500" y="4857775"/>
              <a:ext cx="1549400" cy="139065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436111" y="2404363"/>
            <a:ext cx="772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5" dirty="0">
                <a:latin typeface="Arial"/>
                <a:cs typeface="Arial"/>
              </a:rPr>
              <a:t>Костен</a:t>
            </a:r>
            <a:r>
              <a:rPr sz="1000" b="1" spc="-105" dirty="0">
                <a:latin typeface="Arial"/>
                <a:cs typeface="Arial"/>
              </a:rPr>
              <a:t> </a:t>
            </a:r>
            <a:r>
              <a:rPr sz="1000" b="1" spc="-80" dirty="0">
                <a:latin typeface="Arial"/>
                <a:cs typeface="Arial"/>
              </a:rPr>
              <a:t>мозък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286375" y="2428875"/>
            <a:ext cx="1214755" cy="285750"/>
          </a:xfrm>
          <a:custGeom>
            <a:avLst/>
            <a:gdLst/>
            <a:ahLst/>
            <a:cxnLst/>
            <a:rect l="l" t="t" r="r" b="b"/>
            <a:pathLst>
              <a:path w="1214754" h="285750">
                <a:moveTo>
                  <a:pt x="0" y="47625"/>
                </a:moveTo>
                <a:lnTo>
                  <a:pt x="3744" y="29092"/>
                </a:lnTo>
                <a:lnTo>
                  <a:pt x="13954" y="13954"/>
                </a:lnTo>
                <a:lnTo>
                  <a:pt x="29092" y="3744"/>
                </a:lnTo>
                <a:lnTo>
                  <a:pt x="47625" y="0"/>
                </a:lnTo>
                <a:lnTo>
                  <a:pt x="1166876" y="0"/>
                </a:lnTo>
                <a:lnTo>
                  <a:pt x="1185408" y="3744"/>
                </a:lnTo>
                <a:lnTo>
                  <a:pt x="1200546" y="13954"/>
                </a:lnTo>
                <a:lnTo>
                  <a:pt x="1210756" y="29092"/>
                </a:lnTo>
                <a:lnTo>
                  <a:pt x="1214501" y="47625"/>
                </a:lnTo>
                <a:lnTo>
                  <a:pt x="1214501" y="238125"/>
                </a:lnTo>
                <a:lnTo>
                  <a:pt x="1210756" y="256657"/>
                </a:lnTo>
                <a:lnTo>
                  <a:pt x="1200546" y="271795"/>
                </a:lnTo>
                <a:lnTo>
                  <a:pt x="1185408" y="282005"/>
                </a:lnTo>
                <a:lnTo>
                  <a:pt x="1166876" y="285750"/>
                </a:lnTo>
                <a:lnTo>
                  <a:pt x="47625" y="285750"/>
                </a:lnTo>
                <a:lnTo>
                  <a:pt x="29092" y="282005"/>
                </a:lnTo>
                <a:lnTo>
                  <a:pt x="13954" y="271795"/>
                </a:lnTo>
                <a:lnTo>
                  <a:pt x="3744" y="256657"/>
                </a:lnTo>
                <a:lnTo>
                  <a:pt x="0" y="238125"/>
                </a:lnTo>
                <a:lnTo>
                  <a:pt x="0" y="47625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424296" y="2475992"/>
            <a:ext cx="9385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70" dirty="0">
                <a:latin typeface="Arial"/>
                <a:cs typeface="Arial"/>
              </a:rPr>
              <a:t>Мегакариобласт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429500" y="2428875"/>
            <a:ext cx="1214755" cy="285750"/>
          </a:xfrm>
          <a:custGeom>
            <a:avLst/>
            <a:gdLst/>
            <a:ahLst/>
            <a:cxnLst/>
            <a:rect l="l" t="t" r="r" b="b"/>
            <a:pathLst>
              <a:path w="1214754" h="285750">
                <a:moveTo>
                  <a:pt x="0" y="47625"/>
                </a:moveTo>
                <a:lnTo>
                  <a:pt x="3744" y="29092"/>
                </a:lnTo>
                <a:lnTo>
                  <a:pt x="13954" y="13954"/>
                </a:lnTo>
                <a:lnTo>
                  <a:pt x="29092" y="3744"/>
                </a:lnTo>
                <a:lnTo>
                  <a:pt x="47625" y="0"/>
                </a:lnTo>
                <a:lnTo>
                  <a:pt x="1166876" y="0"/>
                </a:lnTo>
                <a:lnTo>
                  <a:pt x="1185408" y="3744"/>
                </a:lnTo>
                <a:lnTo>
                  <a:pt x="1200546" y="13954"/>
                </a:lnTo>
                <a:lnTo>
                  <a:pt x="1210756" y="29092"/>
                </a:lnTo>
                <a:lnTo>
                  <a:pt x="1214501" y="47625"/>
                </a:lnTo>
                <a:lnTo>
                  <a:pt x="1214501" y="238125"/>
                </a:lnTo>
                <a:lnTo>
                  <a:pt x="1210756" y="256657"/>
                </a:lnTo>
                <a:lnTo>
                  <a:pt x="1200546" y="271795"/>
                </a:lnTo>
                <a:lnTo>
                  <a:pt x="1185408" y="282005"/>
                </a:lnTo>
                <a:lnTo>
                  <a:pt x="1166876" y="285750"/>
                </a:lnTo>
                <a:lnTo>
                  <a:pt x="47625" y="285750"/>
                </a:lnTo>
                <a:lnTo>
                  <a:pt x="29092" y="282005"/>
                </a:lnTo>
                <a:lnTo>
                  <a:pt x="13954" y="271795"/>
                </a:lnTo>
                <a:lnTo>
                  <a:pt x="3744" y="256657"/>
                </a:lnTo>
                <a:lnTo>
                  <a:pt x="0" y="238125"/>
                </a:lnTo>
                <a:lnTo>
                  <a:pt x="0" y="47625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525257" y="2475992"/>
            <a:ext cx="10255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70" dirty="0">
                <a:latin typeface="Arial"/>
                <a:cs typeface="Arial"/>
              </a:rPr>
              <a:t>Промегакариоцит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143375" y="6429400"/>
            <a:ext cx="1214755" cy="285750"/>
          </a:xfrm>
          <a:custGeom>
            <a:avLst/>
            <a:gdLst/>
            <a:ahLst/>
            <a:cxnLst/>
            <a:rect l="l" t="t" r="r" b="b"/>
            <a:pathLst>
              <a:path w="1214754" h="285750">
                <a:moveTo>
                  <a:pt x="0" y="47624"/>
                </a:moveTo>
                <a:lnTo>
                  <a:pt x="3744" y="29087"/>
                </a:lnTo>
                <a:lnTo>
                  <a:pt x="13954" y="13949"/>
                </a:lnTo>
                <a:lnTo>
                  <a:pt x="29092" y="3742"/>
                </a:lnTo>
                <a:lnTo>
                  <a:pt x="47625" y="0"/>
                </a:lnTo>
                <a:lnTo>
                  <a:pt x="1166876" y="0"/>
                </a:lnTo>
                <a:lnTo>
                  <a:pt x="1185408" y="3742"/>
                </a:lnTo>
                <a:lnTo>
                  <a:pt x="1200546" y="13949"/>
                </a:lnTo>
                <a:lnTo>
                  <a:pt x="1210756" y="29087"/>
                </a:lnTo>
                <a:lnTo>
                  <a:pt x="1214501" y="47624"/>
                </a:lnTo>
                <a:lnTo>
                  <a:pt x="1214501" y="238124"/>
                </a:lnTo>
                <a:lnTo>
                  <a:pt x="1210756" y="256662"/>
                </a:lnTo>
                <a:lnTo>
                  <a:pt x="1200546" y="271800"/>
                </a:lnTo>
                <a:lnTo>
                  <a:pt x="1185408" y="282007"/>
                </a:lnTo>
                <a:lnTo>
                  <a:pt x="1166876" y="285749"/>
                </a:lnTo>
                <a:lnTo>
                  <a:pt x="47625" y="285749"/>
                </a:lnTo>
                <a:lnTo>
                  <a:pt x="29092" y="282007"/>
                </a:lnTo>
                <a:lnTo>
                  <a:pt x="13954" y="271800"/>
                </a:lnTo>
                <a:lnTo>
                  <a:pt x="3744" y="256662"/>
                </a:lnTo>
                <a:lnTo>
                  <a:pt x="0" y="238124"/>
                </a:lnTo>
                <a:lnTo>
                  <a:pt x="0" y="47624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395596" y="6477406"/>
            <a:ext cx="7112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latin typeface="Arial"/>
                <a:cs typeface="Arial"/>
              </a:rPr>
              <a:t>Тромбоцити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286375" y="4357751"/>
            <a:ext cx="1214755" cy="357505"/>
          </a:xfrm>
          <a:custGeom>
            <a:avLst/>
            <a:gdLst/>
            <a:ahLst/>
            <a:cxnLst/>
            <a:rect l="l" t="t" r="r" b="b"/>
            <a:pathLst>
              <a:path w="1214754" h="357504">
                <a:moveTo>
                  <a:pt x="0" y="59436"/>
                </a:moveTo>
                <a:lnTo>
                  <a:pt x="4681" y="36272"/>
                </a:lnTo>
                <a:lnTo>
                  <a:pt x="17446" y="17383"/>
                </a:lnTo>
                <a:lnTo>
                  <a:pt x="36379" y="4661"/>
                </a:lnTo>
                <a:lnTo>
                  <a:pt x="59562" y="0"/>
                </a:lnTo>
                <a:lnTo>
                  <a:pt x="1154938" y="0"/>
                </a:lnTo>
                <a:lnTo>
                  <a:pt x="1178121" y="4661"/>
                </a:lnTo>
                <a:lnTo>
                  <a:pt x="1197054" y="17383"/>
                </a:lnTo>
                <a:lnTo>
                  <a:pt x="1209819" y="36272"/>
                </a:lnTo>
                <a:lnTo>
                  <a:pt x="1214501" y="59436"/>
                </a:lnTo>
                <a:lnTo>
                  <a:pt x="1214501" y="297561"/>
                </a:lnTo>
                <a:lnTo>
                  <a:pt x="1209819" y="320744"/>
                </a:lnTo>
                <a:lnTo>
                  <a:pt x="1197054" y="339677"/>
                </a:lnTo>
                <a:lnTo>
                  <a:pt x="1178121" y="352442"/>
                </a:lnTo>
                <a:lnTo>
                  <a:pt x="1154938" y="357124"/>
                </a:lnTo>
                <a:lnTo>
                  <a:pt x="59562" y="357124"/>
                </a:lnTo>
                <a:lnTo>
                  <a:pt x="36379" y="352442"/>
                </a:lnTo>
                <a:lnTo>
                  <a:pt x="17446" y="339677"/>
                </a:lnTo>
                <a:lnTo>
                  <a:pt x="4681" y="320744"/>
                </a:lnTo>
                <a:lnTo>
                  <a:pt x="0" y="297561"/>
                </a:lnTo>
                <a:lnTo>
                  <a:pt x="0" y="59436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489194" y="4364482"/>
            <a:ext cx="8096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latin typeface="Arial"/>
                <a:cs typeface="Arial"/>
              </a:rPr>
              <a:t>Грануларен  </a:t>
            </a:r>
            <a:r>
              <a:rPr sz="1000" b="1" spc="-65" dirty="0">
                <a:latin typeface="Arial"/>
                <a:cs typeface="Arial"/>
              </a:rPr>
              <a:t>ме</a:t>
            </a:r>
            <a:r>
              <a:rPr sz="1000" b="1" spc="-50" dirty="0">
                <a:latin typeface="Arial"/>
                <a:cs typeface="Arial"/>
              </a:rPr>
              <a:t>г</a:t>
            </a:r>
            <a:r>
              <a:rPr sz="1000" b="1" spc="-55" dirty="0">
                <a:latin typeface="Arial"/>
                <a:cs typeface="Arial"/>
              </a:rPr>
              <a:t>акар</a:t>
            </a:r>
            <a:r>
              <a:rPr sz="1000" b="1" spc="-65" dirty="0">
                <a:latin typeface="Arial"/>
                <a:cs typeface="Arial"/>
              </a:rPr>
              <a:t>ио</a:t>
            </a:r>
            <a:r>
              <a:rPr sz="1000" b="1" spc="-60" dirty="0">
                <a:latin typeface="Arial"/>
                <a:cs typeface="Arial"/>
              </a:rPr>
              <a:t>ц</a:t>
            </a:r>
            <a:r>
              <a:rPr sz="1000" b="1" spc="-85" dirty="0">
                <a:latin typeface="Arial"/>
                <a:cs typeface="Arial"/>
              </a:rPr>
              <a:t>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358126" y="4357751"/>
            <a:ext cx="1285875" cy="357505"/>
          </a:xfrm>
          <a:custGeom>
            <a:avLst/>
            <a:gdLst/>
            <a:ahLst/>
            <a:cxnLst/>
            <a:rect l="l" t="t" r="r" b="b"/>
            <a:pathLst>
              <a:path w="1285875" h="357504">
                <a:moveTo>
                  <a:pt x="0" y="59436"/>
                </a:moveTo>
                <a:lnTo>
                  <a:pt x="4679" y="36272"/>
                </a:lnTo>
                <a:lnTo>
                  <a:pt x="17430" y="17383"/>
                </a:lnTo>
                <a:lnTo>
                  <a:pt x="36325" y="4661"/>
                </a:lnTo>
                <a:lnTo>
                  <a:pt x="59435" y="0"/>
                </a:lnTo>
                <a:lnTo>
                  <a:pt x="1226312" y="0"/>
                </a:lnTo>
                <a:lnTo>
                  <a:pt x="1249495" y="4661"/>
                </a:lnTo>
                <a:lnTo>
                  <a:pt x="1268428" y="17383"/>
                </a:lnTo>
                <a:lnTo>
                  <a:pt x="1281193" y="36272"/>
                </a:lnTo>
                <a:lnTo>
                  <a:pt x="1285875" y="59436"/>
                </a:lnTo>
                <a:lnTo>
                  <a:pt x="1285875" y="297561"/>
                </a:lnTo>
                <a:lnTo>
                  <a:pt x="1281193" y="320744"/>
                </a:lnTo>
                <a:lnTo>
                  <a:pt x="1268428" y="339677"/>
                </a:lnTo>
                <a:lnTo>
                  <a:pt x="1249495" y="352442"/>
                </a:lnTo>
                <a:lnTo>
                  <a:pt x="1226312" y="357124"/>
                </a:lnTo>
                <a:lnTo>
                  <a:pt x="59435" y="357124"/>
                </a:lnTo>
                <a:lnTo>
                  <a:pt x="36325" y="352442"/>
                </a:lnTo>
                <a:lnTo>
                  <a:pt x="17430" y="339677"/>
                </a:lnTo>
                <a:lnTo>
                  <a:pt x="4679" y="320744"/>
                </a:lnTo>
                <a:lnTo>
                  <a:pt x="0" y="297561"/>
                </a:lnTo>
                <a:lnTo>
                  <a:pt x="0" y="59436"/>
                </a:lnTo>
                <a:close/>
              </a:path>
            </a:pathLst>
          </a:custGeom>
          <a:ln w="25399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492745" y="4364482"/>
            <a:ext cx="10185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7475" marR="5080" indent="-105410">
              <a:lnSpc>
                <a:spcPct val="100000"/>
              </a:lnSpc>
              <a:spcBef>
                <a:spcPts val="95"/>
              </a:spcBef>
            </a:pPr>
            <a:r>
              <a:rPr sz="1000" b="1" spc="-105" dirty="0">
                <a:latin typeface="Arial"/>
                <a:cs typeface="Arial"/>
              </a:rPr>
              <a:t>Т</a:t>
            </a:r>
            <a:r>
              <a:rPr sz="1000" b="1" spc="-100" dirty="0">
                <a:latin typeface="Arial"/>
                <a:cs typeface="Arial"/>
              </a:rPr>
              <a:t>р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65" dirty="0">
                <a:latin typeface="Arial"/>
                <a:cs typeface="Arial"/>
              </a:rPr>
              <a:t>мб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55" dirty="0">
                <a:latin typeface="Arial"/>
                <a:cs typeface="Arial"/>
              </a:rPr>
              <a:t>ц</a:t>
            </a:r>
            <a:r>
              <a:rPr sz="1000" b="1" spc="-95" dirty="0">
                <a:latin typeface="Arial"/>
                <a:cs typeface="Arial"/>
              </a:rPr>
              <a:t>и</a:t>
            </a:r>
            <a:r>
              <a:rPr sz="1000" b="1" spc="-85" dirty="0">
                <a:latin typeface="Arial"/>
                <a:cs typeface="Arial"/>
              </a:rPr>
              <a:t>т</a:t>
            </a:r>
            <a:r>
              <a:rPr sz="1000" b="1" spc="-80" dirty="0">
                <a:latin typeface="Arial"/>
                <a:cs typeface="Arial"/>
              </a:rPr>
              <a:t>о</a:t>
            </a:r>
            <a:r>
              <a:rPr sz="1000" b="1" spc="-75" dirty="0">
                <a:latin typeface="Arial"/>
                <a:cs typeface="Arial"/>
              </a:rPr>
              <a:t>г</a:t>
            </a:r>
            <a:r>
              <a:rPr sz="1000" b="1" spc="-55" dirty="0">
                <a:latin typeface="Arial"/>
                <a:cs typeface="Arial"/>
              </a:rPr>
              <a:t>енен  </a:t>
            </a:r>
            <a:r>
              <a:rPr sz="1000" b="1" spc="-65" dirty="0">
                <a:latin typeface="Arial"/>
                <a:cs typeface="Arial"/>
              </a:rPr>
              <a:t>мегакариоцит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286125" y="4357751"/>
            <a:ext cx="1214755" cy="357505"/>
          </a:xfrm>
          <a:custGeom>
            <a:avLst/>
            <a:gdLst/>
            <a:ahLst/>
            <a:cxnLst/>
            <a:rect l="l" t="t" r="r" b="b"/>
            <a:pathLst>
              <a:path w="1214754" h="357504">
                <a:moveTo>
                  <a:pt x="0" y="59436"/>
                </a:moveTo>
                <a:lnTo>
                  <a:pt x="4681" y="36272"/>
                </a:lnTo>
                <a:lnTo>
                  <a:pt x="17446" y="17383"/>
                </a:lnTo>
                <a:lnTo>
                  <a:pt x="36379" y="4661"/>
                </a:lnTo>
                <a:lnTo>
                  <a:pt x="59562" y="0"/>
                </a:lnTo>
                <a:lnTo>
                  <a:pt x="1154938" y="0"/>
                </a:lnTo>
                <a:lnTo>
                  <a:pt x="1178101" y="4661"/>
                </a:lnTo>
                <a:lnTo>
                  <a:pt x="1196990" y="17383"/>
                </a:lnTo>
                <a:lnTo>
                  <a:pt x="1209712" y="36272"/>
                </a:lnTo>
                <a:lnTo>
                  <a:pt x="1214374" y="59436"/>
                </a:lnTo>
                <a:lnTo>
                  <a:pt x="1214374" y="297561"/>
                </a:lnTo>
                <a:lnTo>
                  <a:pt x="1209712" y="320744"/>
                </a:lnTo>
                <a:lnTo>
                  <a:pt x="1196990" y="339677"/>
                </a:lnTo>
                <a:lnTo>
                  <a:pt x="1178101" y="352442"/>
                </a:lnTo>
                <a:lnTo>
                  <a:pt x="1154938" y="357124"/>
                </a:lnTo>
                <a:lnTo>
                  <a:pt x="59562" y="357124"/>
                </a:lnTo>
                <a:lnTo>
                  <a:pt x="36379" y="352442"/>
                </a:lnTo>
                <a:lnTo>
                  <a:pt x="17446" y="339677"/>
                </a:lnTo>
                <a:lnTo>
                  <a:pt x="4681" y="320744"/>
                </a:lnTo>
                <a:lnTo>
                  <a:pt x="0" y="297561"/>
                </a:lnTo>
                <a:lnTo>
                  <a:pt x="0" y="59436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488563" y="4364482"/>
            <a:ext cx="8096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6360">
              <a:lnSpc>
                <a:spcPct val="100000"/>
              </a:lnSpc>
              <a:spcBef>
                <a:spcPts val="95"/>
              </a:spcBef>
            </a:pPr>
            <a:r>
              <a:rPr sz="1000" b="1" spc="-100" dirty="0">
                <a:latin typeface="Arial"/>
                <a:cs typeface="Arial"/>
              </a:rPr>
              <a:t>Базофилен  </a:t>
            </a:r>
            <a:r>
              <a:rPr sz="1000" b="1" spc="-65" dirty="0">
                <a:latin typeface="Arial"/>
                <a:cs typeface="Arial"/>
              </a:rPr>
              <a:t>ме</a:t>
            </a:r>
            <a:r>
              <a:rPr sz="1000" b="1" spc="-50" dirty="0">
                <a:latin typeface="Arial"/>
                <a:cs typeface="Arial"/>
              </a:rPr>
              <a:t>г</a:t>
            </a:r>
            <a:r>
              <a:rPr sz="1000" b="1" spc="-55" dirty="0">
                <a:latin typeface="Arial"/>
                <a:cs typeface="Arial"/>
              </a:rPr>
              <a:t>акар</a:t>
            </a:r>
            <a:r>
              <a:rPr sz="1000" b="1" spc="-65" dirty="0">
                <a:latin typeface="Arial"/>
                <a:cs typeface="Arial"/>
              </a:rPr>
              <a:t>ио</a:t>
            </a:r>
            <a:r>
              <a:rPr sz="1000" b="1" spc="-60" dirty="0">
                <a:latin typeface="Arial"/>
                <a:cs typeface="Arial"/>
              </a:rPr>
              <a:t>ц</a:t>
            </a:r>
            <a:r>
              <a:rPr sz="1000" b="1" spc="-85" dirty="0">
                <a:latin typeface="Arial"/>
                <a:cs typeface="Arial"/>
              </a:rPr>
              <a:t>ит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572250" y="6429400"/>
            <a:ext cx="1214755" cy="285750"/>
          </a:xfrm>
          <a:custGeom>
            <a:avLst/>
            <a:gdLst/>
            <a:ahLst/>
            <a:cxnLst/>
            <a:rect l="l" t="t" r="r" b="b"/>
            <a:pathLst>
              <a:path w="1214754" h="285750">
                <a:moveTo>
                  <a:pt x="0" y="47624"/>
                </a:moveTo>
                <a:lnTo>
                  <a:pt x="3744" y="29087"/>
                </a:lnTo>
                <a:lnTo>
                  <a:pt x="13954" y="13949"/>
                </a:lnTo>
                <a:lnTo>
                  <a:pt x="29092" y="3742"/>
                </a:lnTo>
                <a:lnTo>
                  <a:pt x="47625" y="0"/>
                </a:lnTo>
                <a:lnTo>
                  <a:pt x="1166876" y="0"/>
                </a:lnTo>
                <a:lnTo>
                  <a:pt x="1185408" y="3742"/>
                </a:lnTo>
                <a:lnTo>
                  <a:pt x="1200546" y="13949"/>
                </a:lnTo>
                <a:lnTo>
                  <a:pt x="1210756" y="29087"/>
                </a:lnTo>
                <a:lnTo>
                  <a:pt x="1214501" y="47624"/>
                </a:lnTo>
                <a:lnTo>
                  <a:pt x="1214501" y="238124"/>
                </a:lnTo>
                <a:lnTo>
                  <a:pt x="1210756" y="256662"/>
                </a:lnTo>
                <a:lnTo>
                  <a:pt x="1200546" y="271800"/>
                </a:lnTo>
                <a:lnTo>
                  <a:pt x="1185408" y="282007"/>
                </a:lnTo>
                <a:lnTo>
                  <a:pt x="1166876" y="285749"/>
                </a:lnTo>
                <a:lnTo>
                  <a:pt x="47625" y="285749"/>
                </a:lnTo>
                <a:lnTo>
                  <a:pt x="29092" y="282007"/>
                </a:lnTo>
                <a:lnTo>
                  <a:pt x="13954" y="271800"/>
                </a:lnTo>
                <a:lnTo>
                  <a:pt x="3744" y="256662"/>
                </a:lnTo>
                <a:lnTo>
                  <a:pt x="0" y="238124"/>
                </a:lnTo>
                <a:lnTo>
                  <a:pt x="0" y="47624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776084" y="6477406"/>
            <a:ext cx="8070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Arial"/>
                <a:cs typeface="Arial"/>
              </a:rPr>
              <a:t>Тромбоцитоза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864" y="126492"/>
            <a:ext cx="2468880" cy="2268220"/>
            <a:chOff x="54864" y="126492"/>
            <a:chExt cx="2468880" cy="2268220"/>
          </a:xfrm>
        </p:grpSpPr>
        <p:sp>
          <p:nvSpPr>
            <p:cNvPr id="3" name="object 3"/>
            <p:cNvSpPr/>
            <p:nvPr/>
          </p:nvSpPr>
          <p:spPr>
            <a:xfrm>
              <a:off x="54864" y="126492"/>
              <a:ext cx="2468880" cy="22677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4287" y="285750"/>
              <a:ext cx="1952625" cy="175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841475" y="1841001"/>
            <a:ext cx="3263265" cy="4916805"/>
            <a:chOff x="5841475" y="1841001"/>
            <a:chExt cx="3263265" cy="4916805"/>
          </a:xfrm>
        </p:grpSpPr>
        <p:sp>
          <p:nvSpPr>
            <p:cNvPr id="6" name="object 6"/>
            <p:cNvSpPr/>
            <p:nvPr/>
          </p:nvSpPr>
          <p:spPr>
            <a:xfrm>
              <a:off x="5841475" y="1841001"/>
              <a:ext cx="3262917" cy="49164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00749" y="2000237"/>
              <a:ext cx="2748026" cy="44005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9915" y="2234183"/>
            <a:ext cx="2542540" cy="2341245"/>
            <a:chOff x="89915" y="2234183"/>
            <a:chExt cx="2542540" cy="2341245"/>
          </a:xfrm>
        </p:grpSpPr>
        <p:sp>
          <p:nvSpPr>
            <p:cNvPr id="9" name="object 9"/>
            <p:cNvSpPr/>
            <p:nvPr/>
          </p:nvSpPr>
          <p:spPr>
            <a:xfrm>
              <a:off x="89915" y="2234183"/>
              <a:ext cx="2542032" cy="23408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5724" y="2428874"/>
              <a:ext cx="1952625" cy="17526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26492" y="4626864"/>
            <a:ext cx="2468880" cy="2231390"/>
            <a:chOff x="126492" y="4626864"/>
            <a:chExt cx="2468880" cy="2231390"/>
          </a:xfrm>
        </p:grpSpPr>
        <p:sp>
          <p:nvSpPr>
            <p:cNvPr id="12" name="object 12"/>
            <p:cNvSpPr/>
            <p:nvPr/>
          </p:nvSpPr>
          <p:spPr>
            <a:xfrm>
              <a:off x="126492" y="4626864"/>
              <a:ext cx="2468880" cy="22311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5724" y="4786325"/>
              <a:ext cx="1952625" cy="17526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875788" y="198120"/>
            <a:ext cx="6035040" cy="6591300"/>
            <a:chOff x="2875788" y="198120"/>
            <a:chExt cx="6035040" cy="6591300"/>
          </a:xfrm>
        </p:grpSpPr>
        <p:sp>
          <p:nvSpPr>
            <p:cNvPr id="15" name="object 15"/>
            <p:cNvSpPr/>
            <p:nvPr/>
          </p:nvSpPr>
          <p:spPr>
            <a:xfrm>
              <a:off x="2912364" y="198120"/>
              <a:ext cx="2468880" cy="22677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1749" y="357124"/>
              <a:ext cx="1952625" cy="17526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75788" y="2234184"/>
              <a:ext cx="2542032" cy="23408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71749" y="2428874"/>
              <a:ext cx="1952625" cy="17526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47416" y="4448555"/>
              <a:ext cx="2542032" cy="234086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43250" y="4643450"/>
              <a:ext cx="1952625" cy="17526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72100" y="397764"/>
              <a:ext cx="3538728" cy="12573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84520" y="458724"/>
              <a:ext cx="3031235" cy="58216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1928" y="885443"/>
              <a:ext cx="1755648" cy="5821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5894322" y="538098"/>
            <a:ext cx="2640077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0235" marR="5080" indent="-598170">
              <a:lnSpc>
                <a:spcPct val="100000"/>
              </a:lnSpc>
              <a:spcBef>
                <a:spcPts val="95"/>
              </a:spcBef>
            </a:pPr>
            <a:r>
              <a:rPr sz="2800" spc="-385" dirty="0">
                <a:solidFill>
                  <a:srgbClr val="000000"/>
                </a:solidFill>
              </a:rPr>
              <a:t>Г</a:t>
            </a:r>
            <a:r>
              <a:rPr sz="2800" spc="-535" dirty="0">
                <a:solidFill>
                  <a:srgbClr val="000000"/>
                </a:solidFill>
              </a:rPr>
              <a:t>Р</a:t>
            </a:r>
            <a:r>
              <a:rPr sz="2800" spc="-295" dirty="0">
                <a:solidFill>
                  <a:srgbClr val="000000"/>
                </a:solidFill>
              </a:rPr>
              <a:t>АН</a:t>
            </a:r>
            <a:r>
              <a:rPr sz="2800" spc="-430" dirty="0">
                <a:solidFill>
                  <a:srgbClr val="000000"/>
                </a:solidFill>
              </a:rPr>
              <a:t>У</a:t>
            </a:r>
            <a:r>
              <a:rPr sz="2800" spc="-235" dirty="0">
                <a:solidFill>
                  <a:srgbClr val="000000"/>
                </a:solidFill>
              </a:rPr>
              <a:t>Л</a:t>
            </a:r>
            <a:r>
              <a:rPr sz="2800" spc="-254" dirty="0">
                <a:solidFill>
                  <a:srgbClr val="000000"/>
                </a:solidFill>
              </a:rPr>
              <a:t>О</a:t>
            </a:r>
            <a:r>
              <a:rPr sz="2800" spc="-220" dirty="0">
                <a:solidFill>
                  <a:srgbClr val="000000"/>
                </a:solidFill>
              </a:rPr>
              <a:t>ЦИТНА  </a:t>
            </a:r>
            <a:r>
              <a:rPr sz="2800" spc="-295" dirty="0">
                <a:solidFill>
                  <a:srgbClr val="000000"/>
                </a:solidFill>
              </a:rPr>
              <a:t>РЕДИЦА</a:t>
            </a:r>
            <a:endParaRPr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47" y="132587"/>
            <a:ext cx="8302752" cy="786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2985" y="150622"/>
            <a:ext cx="55022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45" dirty="0">
                <a:solidFill>
                  <a:srgbClr val="000000"/>
                </a:solidFill>
              </a:rPr>
              <a:t>ГРАНУЛОЦИТНА</a:t>
            </a:r>
            <a:r>
              <a:rPr sz="4000" spc="-280" dirty="0">
                <a:solidFill>
                  <a:srgbClr val="000000"/>
                </a:solidFill>
              </a:rPr>
              <a:t> </a:t>
            </a:r>
            <a:r>
              <a:rPr sz="4000" spc="-415" dirty="0">
                <a:solidFill>
                  <a:srgbClr val="000000"/>
                </a:solidFill>
              </a:rPr>
              <a:t>РЕДИЦА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316991" y="1231391"/>
            <a:ext cx="2468880" cy="2496185"/>
            <a:chOff x="316991" y="1231391"/>
            <a:chExt cx="2468880" cy="2496185"/>
          </a:xfrm>
        </p:grpSpPr>
        <p:sp>
          <p:nvSpPr>
            <p:cNvPr id="5" name="object 5"/>
            <p:cNvSpPr/>
            <p:nvPr/>
          </p:nvSpPr>
          <p:spPr>
            <a:xfrm>
              <a:off x="316991" y="1231391"/>
              <a:ext cx="2468880" cy="2267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6237" y="1390649"/>
              <a:ext cx="1952625" cy="1752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8662" y="3428999"/>
              <a:ext cx="1071880" cy="285750"/>
            </a:xfrm>
            <a:custGeom>
              <a:avLst/>
              <a:gdLst/>
              <a:ahLst/>
              <a:cxnLst/>
              <a:rect l="l" t="t" r="r" b="b"/>
              <a:pathLst>
                <a:path w="107188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1023962" y="0"/>
                  </a:lnTo>
                  <a:lnTo>
                    <a:pt x="1042494" y="3744"/>
                  </a:lnTo>
                  <a:lnTo>
                    <a:pt x="1057633" y="13954"/>
                  </a:lnTo>
                  <a:lnTo>
                    <a:pt x="1067843" y="29092"/>
                  </a:lnTo>
                  <a:lnTo>
                    <a:pt x="1071587" y="47625"/>
                  </a:lnTo>
                  <a:lnTo>
                    <a:pt x="1071587" y="238125"/>
                  </a:lnTo>
                  <a:lnTo>
                    <a:pt x="1067843" y="256657"/>
                  </a:lnTo>
                  <a:lnTo>
                    <a:pt x="1057633" y="271795"/>
                  </a:lnTo>
                  <a:lnTo>
                    <a:pt x="1042494" y="282005"/>
                  </a:lnTo>
                  <a:lnTo>
                    <a:pt x="1023962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032738" y="1231391"/>
            <a:ext cx="2467610" cy="2496185"/>
            <a:chOff x="3032738" y="1231391"/>
            <a:chExt cx="2467610" cy="2496185"/>
          </a:xfrm>
        </p:grpSpPr>
        <p:sp>
          <p:nvSpPr>
            <p:cNvPr id="9" name="object 9"/>
            <p:cNvSpPr/>
            <p:nvPr/>
          </p:nvSpPr>
          <p:spPr>
            <a:xfrm>
              <a:off x="3032738" y="1231391"/>
              <a:ext cx="2467399" cy="22677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90875" y="1390649"/>
              <a:ext cx="1952625" cy="1752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71875" y="3428999"/>
              <a:ext cx="1071880" cy="285750"/>
            </a:xfrm>
            <a:custGeom>
              <a:avLst/>
              <a:gdLst/>
              <a:ahLst/>
              <a:cxnLst/>
              <a:rect l="l" t="t" r="r" b="b"/>
              <a:pathLst>
                <a:path w="1071879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023874" y="0"/>
                  </a:lnTo>
                  <a:lnTo>
                    <a:pt x="1042479" y="3744"/>
                  </a:lnTo>
                  <a:lnTo>
                    <a:pt x="1057655" y="13954"/>
                  </a:lnTo>
                  <a:lnTo>
                    <a:pt x="1067879" y="29092"/>
                  </a:lnTo>
                  <a:lnTo>
                    <a:pt x="1071626" y="47625"/>
                  </a:lnTo>
                  <a:lnTo>
                    <a:pt x="1071626" y="238125"/>
                  </a:lnTo>
                  <a:lnTo>
                    <a:pt x="1067879" y="256657"/>
                  </a:lnTo>
                  <a:lnTo>
                    <a:pt x="1057655" y="271795"/>
                  </a:lnTo>
                  <a:lnTo>
                    <a:pt x="1042479" y="282005"/>
                  </a:lnTo>
                  <a:lnTo>
                    <a:pt x="1023874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8179" y="3467227"/>
            <a:ext cx="7734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40" dirty="0">
                <a:latin typeface="Arial"/>
                <a:cs typeface="Arial"/>
              </a:rPr>
              <a:t>М</a:t>
            </a:r>
            <a:r>
              <a:rPr sz="1100" b="1" spc="-65" dirty="0">
                <a:latin typeface="Arial"/>
                <a:cs typeface="Arial"/>
              </a:rPr>
              <a:t>и</a:t>
            </a:r>
            <a:r>
              <a:rPr sz="1100" b="1" spc="-70" dirty="0">
                <a:latin typeface="Arial"/>
                <a:cs typeface="Arial"/>
              </a:rPr>
              <a:t>е</a:t>
            </a:r>
            <a:r>
              <a:rPr sz="1100" b="1" spc="-125" dirty="0">
                <a:latin typeface="Arial"/>
                <a:cs typeface="Arial"/>
              </a:rPr>
              <a:t>л</a:t>
            </a:r>
            <a:r>
              <a:rPr sz="1100" b="1" spc="-90" dirty="0">
                <a:latin typeface="Arial"/>
                <a:cs typeface="Arial"/>
              </a:rPr>
              <a:t>о</a:t>
            </a:r>
            <a:r>
              <a:rPr sz="1100" b="1" spc="-110" dirty="0">
                <a:latin typeface="Arial"/>
                <a:cs typeface="Arial"/>
              </a:rPr>
              <a:t>бл</a:t>
            </a:r>
            <a:r>
              <a:rPr sz="1100" b="1" spc="-80" dirty="0">
                <a:latin typeface="Arial"/>
                <a:cs typeface="Arial"/>
              </a:rPr>
              <a:t>а</a:t>
            </a:r>
            <a:r>
              <a:rPr sz="1100" b="1" spc="-145" dirty="0">
                <a:latin typeface="Arial"/>
                <a:cs typeface="Arial"/>
              </a:rPr>
              <a:t>с</a:t>
            </a:r>
            <a:r>
              <a:rPr sz="1100" b="1" spc="-110" dirty="0">
                <a:latin typeface="Arial"/>
                <a:cs typeface="Arial"/>
              </a:rPr>
              <a:t>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2912" y="6286525"/>
            <a:ext cx="1714500" cy="285750"/>
          </a:xfrm>
          <a:custGeom>
            <a:avLst/>
            <a:gdLst/>
            <a:ahLst/>
            <a:cxnLst/>
            <a:rect l="l" t="t" r="r" b="b"/>
            <a:pathLst>
              <a:path w="1714500" h="285750">
                <a:moveTo>
                  <a:pt x="0" y="47624"/>
                </a:moveTo>
                <a:lnTo>
                  <a:pt x="3742" y="29087"/>
                </a:lnTo>
                <a:lnTo>
                  <a:pt x="13949" y="13949"/>
                </a:lnTo>
                <a:lnTo>
                  <a:pt x="29087" y="3742"/>
                </a:lnTo>
                <a:lnTo>
                  <a:pt x="47625" y="0"/>
                </a:lnTo>
                <a:lnTo>
                  <a:pt x="1666836" y="0"/>
                </a:lnTo>
                <a:lnTo>
                  <a:pt x="1685368" y="3742"/>
                </a:lnTo>
                <a:lnTo>
                  <a:pt x="1700507" y="13949"/>
                </a:lnTo>
                <a:lnTo>
                  <a:pt x="1710717" y="29087"/>
                </a:lnTo>
                <a:lnTo>
                  <a:pt x="1714461" y="47624"/>
                </a:lnTo>
                <a:lnTo>
                  <a:pt x="1714461" y="238124"/>
                </a:lnTo>
                <a:lnTo>
                  <a:pt x="1710717" y="256662"/>
                </a:lnTo>
                <a:lnTo>
                  <a:pt x="1700507" y="271800"/>
                </a:lnTo>
                <a:lnTo>
                  <a:pt x="1685368" y="282007"/>
                </a:lnTo>
                <a:lnTo>
                  <a:pt x="1666836" y="285749"/>
                </a:lnTo>
                <a:lnTo>
                  <a:pt x="47625" y="285749"/>
                </a:lnTo>
                <a:lnTo>
                  <a:pt x="29087" y="282007"/>
                </a:lnTo>
                <a:lnTo>
                  <a:pt x="13949" y="271800"/>
                </a:lnTo>
                <a:lnTo>
                  <a:pt x="3742" y="256662"/>
                </a:lnTo>
                <a:lnTo>
                  <a:pt x="0" y="238124"/>
                </a:lnTo>
                <a:lnTo>
                  <a:pt x="0" y="47624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41044" y="6325311"/>
            <a:ext cx="13169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70" dirty="0">
                <a:latin typeface="Arial"/>
                <a:cs typeface="Arial"/>
              </a:rPr>
              <a:t>Метамиелоцит</a:t>
            </a:r>
            <a:r>
              <a:rPr sz="1100" b="1" spc="-135" dirty="0">
                <a:latin typeface="Arial"/>
                <a:cs typeface="Arial"/>
              </a:rPr>
              <a:t> </a:t>
            </a:r>
            <a:r>
              <a:rPr sz="1100" b="1" spc="-60" dirty="0">
                <a:latin typeface="Arial"/>
                <a:cs typeface="Arial"/>
              </a:rPr>
              <a:t>(Юнг)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58001" y="3429000"/>
            <a:ext cx="1071880" cy="285750"/>
          </a:xfrm>
          <a:custGeom>
            <a:avLst/>
            <a:gdLst/>
            <a:ahLst/>
            <a:cxnLst/>
            <a:rect l="l" t="t" r="r" b="b"/>
            <a:pathLst>
              <a:path w="1071879" h="285750">
                <a:moveTo>
                  <a:pt x="0" y="47625"/>
                </a:moveTo>
                <a:lnTo>
                  <a:pt x="3726" y="29092"/>
                </a:lnTo>
                <a:lnTo>
                  <a:pt x="13906" y="13954"/>
                </a:lnTo>
                <a:lnTo>
                  <a:pt x="29039" y="3744"/>
                </a:lnTo>
                <a:lnTo>
                  <a:pt x="47625" y="0"/>
                </a:lnTo>
                <a:lnTo>
                  <a:pt x="1023874" y="0"/>
                </a:lnTo>
                <a:lnTo>
                  <a:pt x="1042406" y="3744"/>
                </a:lnTo>
                <a:lnTo>
                  <a:pt x="1057544" y="13954"/>
                </a:lnTo>
                <a:lnTo>
                  <a:pt x="1067754" y="29092"/>
                </a:lnTo>
                <a:lnTo>
                  <a:pt x="1071499" y="47625"/>
                </a:lnTo>
                <a:lnTo>
                  <a:pt x="1071499" y="238125"/>
                </a:lnTo>
                <a:lnTo>
                  <a:pt x="1067754" y="256657"/>
                </a:lnTo>
                <a:lnTo>
                  <a:pt x="1057544" y="271795"/>
                </a:lnTo>
                <a:lnTo>
                  <a:pt x="1042406" y="282005"/>
                </a:lnTo>
                <a:lnTo>
                  <a:pt x="1023874" y="285750"/>
                </a:lnTo>
                <a:lnTo>
                  <a:pt x="47625" y="285750"/>
                </a:lnTo>
                <a:lnTo>
                  <a:pt x="29039" y="282005"/>
                </a:lnTo>
                <a:lnTo>
                  <a:pt x="13906" y="271795"/>
                </a:lnTo>
                <a:lnTo>
                  <a:pt x="3726" y="256657"/>
                </a:lnTo>
                <a:lnTo>
                  <a:pt x="0" y="238125"/>
                </a:lnTo>
                <a:lnTo>
                  <a:pt x="0" y="47625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67678" y="3467227"/>
            <a:ext cx="6553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70" dirty="0">
                <a:latin typeface="Arial"/>
                <a:cs typeface="Arial"/>
              </a:rPr>
              <a:t>Миелоцит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72966" y="3467227"/>
            <a:ext cx="87121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80" dirty="0">
                <a:latin typeface="Arial"/>
                <a:cs typeface="Arial"/>
              </a:rPr>
              <a:t>Промиелоцит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733288" y="1232916"/>
            <a:ext cx="2542540" cy="2341245"/>
            <a:chOff x="5733288" y="1232916"/>
            <a:chExt cx="2542540" cy="2341245"/>
          </a:xfrm>
        </p:grpSpPr>
        <p:sp>
          <p:nvSpPr>
            <p:cNvPr id="19" name="object 19"/>
            <p:cNvSpPr/>
            <p:nvPr/>
          </p:nvSpPr>
          <p:spPr>
            <a:xfrm>
              <a:off x="5733288" y="1232916"/>
              <a:ext cx="2542032" cy="234086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29376" y="1428750"/>
              <a:ext cx="1952625" cy="17526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04800" y="3980688"/>
            <a:ext cx="2540635" cy="2341245"/>
            <a:chOff x="304800" y="3980688"/>
            <a:chExt cx="2540635" cy="2341245"/>
          </a:xfrm>
        </p:grpSpPr>
        <p:sp>
          <p:nvSpPr>
            <p:cNvPr id="22" name="object 22"/>
            <p:cNvSpPr/>
            <p:nvPr/>
          </p:nvSpPr>
          <p:spPr>
            <a:xfrm>
              <a:off x="304800" y="3980688"/>
              <a:ext cx="2540508" cy="234086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0037" y="4176725"/>
              <a:ext cx="1952625" cy="17526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3286125" y="6286525"/>
            <a:ext cx="1714500" cy="285750"/>
          </a:xfrm>
          <a:custGeom>
            <a:avLst/>
            <a:gdLst/>
            <a:ahLst/>
            <a:cxnLst/>
            <a:rect l="l" t="t" r="r" b="b"/>
            <a:pathLst>
              <a:path w="1714500" h="285750">
                <a:moveTo>
                  <a:pt x="0" y="47624"/>
                </a:moveTo>
                <a:lnTo>
                  <a:pt x="3744" y="29087"/>
                </a:lnTo>
                <a:lnTo>
                  <a:pt x="13954" y="13949"/>
                </a:lnTo>
                <a:lnTo>
                  <a:pt x="29092" y="3742"/>
                </a:lnTo>
                <a:lnTo>
                  <a:pt x="47625" y="0"/>
                </a:lnTo>
                <a:lnTo>
                  <a:pt x="1666875" y="0"/>
                </a:lnTo>
                <a:lnTo>
                  <a:pt x="1685407" y="3742"/>
                </a:lnTo>
                <a:lnTo>
                  <a:pt x="1700545" y="13949"/>
                </a:lnTo>
                <a:lnTo>
                  <a:pt x="1710755" y="29087"/>
                </a:lnTo>
                <a:lnTo>
                  <a:pt x="1714500" y="47624"/>
                </a:lnTo>
                <a:lnTo>
                  <a:pt x="1714500" y="238124"/>
                </a:lnTo>
                <a:lnTo>
                  <a:pt x="1710755" y="256662"/>
                </a:lnTo>
                <a:lnTo>
                  <a:pt x="1700545" y="271800"/>
                </a:lnTo>
                <a:lnTo>
                  <a:pt x="1685407" y="282007"/>
                </a:lnTo>
                <a:lnTo>
                  <a:pt x="1666875" y="285749"/>
                </a:lnTo>
                <a:lnTo>
                  <a:pt x="47625" y="285749"/>
                </a:lnTo>
                <a:lnTo>
                  <a:pt x="29092" y="282007"/>
                </a:lnTo>
                <a:lnTo>
                  <a:pt x="13954" y="271800"/>
                </a:lnTo>
                <a:lnTo>
                  <a:pt x="3744" y="256662"/>
                </a:lnTo>
                <a:lnTo>
                  <a:pt x="0" y="238124"/>
                </a:lnTo>
                <a:lnTo>
                  <a:pt x="0" y="47624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524250" y="6325311"/>
            <a:ext cx="1238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85" dirty="0">
                <a:latin typeface="Arial"/>
                <a:cs typeface="Arial"/>
              </a:rPr>
              <a:t>Пръчкоядрен</a:t>
            </a:r>
            <a:r>
              <a:rPr sz="1100" b="1" spc="-140" dirty="0">
                <a:latin typeface="Arial"/>
                <a:cs typeface="Arial"/>
              </a:rPr>
              <a:t> </a:t>
            </a:r>
            <a:r>
              <a:rPr sz="1100" b="1" spc="-70" dirty="0">
                <a:latin typeface="Arial"/>
                <a:cs typeface="Arial"/>
              </a:rPr>
              <a:t>(Щаб)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924555" y="3980688"/>
            <a:ext cx="2540635" cy="2341245"/>
            <a:chOff x="2924555" y="3980688"/>
            <a:chExt cx="2540635" cy="2341245"/>
          </a:xfrm>
        </p:grpSpPr>
        <p:sp>
          <p:nvSpPr>
            <p:cNvPr id="27" name="object 27"/>
            <p:cNvSpPr/>
            <p:nvPr/>
          </p:nvSpPr>
          <p:spPr>
            <a:xfrm>
              <a:off x="2924555" y="3980688"/>
              <a:ext cx="2540508" cy="234086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19500" y="4176725"/>
              <a:ext cx="1952625" cy="17526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841491" y="4088891"/>
            <a:ext cx="2468880" cy="2496185"/>
            <a:chOff x="5841491" y="4088891"/>
            <a:chExt cx="2468880" cy="2496185"/>
          </a:xfrm>
        </p:grpSpPr>
        <p:sp>
          <p:nvSpPr>
            <p:cNvPr id="30" name="object 30"/>
            <p:cNvSpPr/>
            <p:nvPr/>
          </p:nvSpPr>
          <p:spPr>
            <a:xfrm>
              <a:off x="5841491" y="4088891"/>
              <a:ext cx="2468880" cy="2267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00749" y="4248162"/>
              <a:ext cx="1952625" cy="17526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00749" y="6286525"/>
              <a:ext cx="2000250" cy="285750"/>
            </a:xfrm>
            <a:custGeom>
              <a:avLst/>
              <a:gdLst/>
              <a:ahLst/>
              <a:cxnLst/>
              <a:rect l="l" t="t" r="r" b="b"/>
              <a:pathLst>
                <a:path w="2000250" h="285750">
                  <a:moveTo>
                    <a:pt x="0" y="47624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952625" y="0"/>
                  </a:lnTo>
                  <a:lnTo>
                    <a:pt x="1971157" y="3742"/>
                  </a:lnTo>
                  <a:lnTo>
                    <a:pt x="1986295" y="13949"/>
                  </a:lnTo>
                  <a:lnTo>
                    <a:pt x="1996505" y="29087"/>
                  </a:lnTo>
                  <a:lnTo>
                    <a:pt x="2000250" y="47624"/>
                  </a:lnTo>
                  <a:lnTo>
                    <a:pt x="2000250" y="238124"/>
                  </a:lnTo>
                  <a:lnTo>
                    <a:pt x="1996505" y="256662"/>
                  </a:lnTo>
                  <a:lnTo>
                    <a:pt x="1986295" y="271800"/>
                  </a:lnTo>
                  <a:lnTo>
                    <a:pt x="1971157" y="282007"/>
                  </a:lnTo>
                  <a:lnTo>
                    <a:pt x="1952625" y="285749"/>
                  </a:lnTo>
                  <a:lnTo>
                    <a:pt x="47625" y="285749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4"/>
                  </a:lnTo>
                  <a:lnTo>
                    <a:pt x="0" y="47624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55563" y="6325311"/>
            <a:ext cx="16903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85" dirty="0">
                <a:latin typeface="Arial"/>
                <a:cs typeface="Arial"/>
              </a:rPr>
              <a:t>Сегментоядрен</a:t>
            </a:r>
            <a:r>
              <a:rPr sz="1100" b="1" spc="-135" dirty="0">
                <a:latin typeface="Arial"/>
                <a:cs typeface="Arial"/>
              </a:rPr>
              <a:t> </a:t>
            </a:r>
            <a:r>
              <a:rPr sz="1100" b="1" spc="-85" dirty="0">
                <a:latin typeface="Arial"/>
                <a:cs typeface="Arial"/>
              </a:rPr>
              <a:t>гранулоцит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78" y="1412747"/>
            <a:ext cx="4159250" cy="5445760"/>
            <a:chOff x="126478" y="1412747"/>
            <a:chExt cx="4159250" cy="5445760"/>
          </a:xfrm>
        </p:grpSpPr>
        <p:sp>
          <p:nvSpPr>
            <p:cNvPr id="3" name="object 3"/>
            <p:cNvSpPr/>
            <p:nvPr/>
          </p:nvSpPr>
          <p:spPr>
            <a:xfrm>
              <a:off x="126478" y="1412747"/>
              <a:ext cx="4159022" cy="54452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5724" y="1571650"/>
              <a:ext cx="3643376" cy="50006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76655" y="211836"/>
            <a:ext cx="7859395" cy="922019"/>
            <a:chOff x="676655" y="211836"/>
            <a:chExt cx="7859395" cy="922019"/>
          </a:xfrm>
        </p:grpSpPr>
        <p:sp>
          <p:nvSpPr>
            <p:cNvPr id="6" name="object 6"/>
            <p:cNvSpPr/>
            <p:nvPr/>
          </p:nvSpPr>
          <p:spPr>
            <a:xfrm>
              <a:off x="676655" y="274320"/>
              <a:ext cx="7859268" cy="8595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23872" y="211836"/>
              <a:ext cx="5205983" cy="8199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25751" y="329311"/>
            <a:ext cx="4567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5" dirty="0">
                <a:solidFill>
                  <a:srgbClr val="000000"/>
                </a:solidFill>
              </a:rPr>
              <a:t>Видове</a:t>
            </a:r>
            <a:r>
              <a:rPr sz="4000" spc="-290" dirty="0">
                <a:solidFill>
                  <a:srgbClr val="000000"/>
                </a:solidFill>
              </a:rPr>
              <a:t> </a:t>
            </a:r>
            <a:r>
              <a:rPr sz="4000" spc="-305" dirty="0">
                <a:solidFill>
                  <a:srgbClr val="000000"/>
                </a:solidFill>
              </a:rPr>
              <a:t>гранулоцити</a:t>
            </a:r>
            <a:endParaRPr sz="4000"/>
          </a:p>
        </p:txBody>
      </p:sp>
      <p:grpSp>
        <p:nvGrpSpPr>
          <p:cNvPr id="9" name="object 9"/>
          <p:cNvGrpSpPr/>
          <p:nvPr/>
        </p:nvGrpSpPr>
        <p:grpSpPr>
          <a:xfrm>
            <a:off x="4071873" y="1341119"/>
            <a:ext cx="5072380" cy="5516880"/>
            <a:chOff x="4071873" y="1341119"/>
            <a:chExt cx="5072380" cy="5516880"/>
          </a:xfrm>
        </p:grpSpPr>
        <p:sp>
          <p:nvSpPr>
            <p:cNvPr id="10" name="object 10"/>
            <p:cNvSpPr/>
            <p:nvPr/>
          </p:nvSpPr>
          <p:spPr>
            <a:xfrm>
              <a:off x="4456200" y="1341119"/>
              <a:ext cx="2186890" cy="20162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15052" y="1500123"/>
              <a:ext cx="1671447" cy="150025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76671" y="2947416"/>
              <a:ext cx="2339339" cy="21610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72124" y="3143249"/>
              <a:ext cx="1750949" cy="15716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34555" y="4733542"/>
              <a:ext cx="2409444" cy="212445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29500" y="4929149"/>
              <a:ext cx="1830577" cy="164312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71874" y="2021331"/>
              <a:ext cx="2715260" cy="3961765"/>
            </a:xfrm>
            <a:custGeom>
              <a:avLst/>
              <a:gdLst/>
              <a:ahLst/>
              <a:cxnLst/>
              <a:rect l="l" t="t" r="r" b="b"/>
              <a:pathLst>
                <a:path w="2715259" h="3961765">
                  <a:moveTo>
                    <a:pt x="500126" y="51943"/>
                  </a:moveTo>
                  <a:lnTo>
                    <a:pt x="414655" y="1778"/>
                  </a:lnTo>
                  <a:lnTo>
                    <a:pt x="411734" y="0"/>
                  </a:lnTo>
                  <a:lnTo>
                    <a:pt x="407797" y="1016"/>
                  </a:lnTo>
                  <a:lnTo>
                    <a:pt x="406019" y="3937"/>
                  </a:lnTo>
                  <a:lnTo>
                    <a:pt x="404241" y="6985"/>
                  </a:lnTo>
                  <a:lnTo>
                    <a:pt x="405257" y="10922"/>
                  </a:lnTo>
                  <a:lnTo>
                    <a:pt x="464134" y="45516"/>
                  </a:lnTo>
                  <a:lnTo>
                    <a:pt x="127" y="43942"/>
                  </a:lnTo>
                  <a:lnTo>
                    <a:pt x="0" y="56642"/>
                  </a:lnTo>
                  <a:lnTo>
                    <a:pt x="463892" y="58216"/>
                  </a:lnTo>
                  <a:lnTo>
                    <a:pt x="405003" y="92329"/>
                  </a:lnTo>
                  <a:lnTo>
                    <a:pt x="403987" y="96266"/>
                  </a:lnTo>
                  <a:lnTo>
                    <a:pt x="405765" y="99314"/>
                  </a:lnTo>
                  <a:lnTo>
                    <a:pt x="407416" y="102362"/>
                  </a:lnTo>
                  <a:lnTo>
                    <a:pt x="411353" y="103378"/>
                  </a:lnTo>
                  <a:lnTo>
                    <a:pt x="489165" y="58293"/>
                  </a:lnTo>
                  <a:lnTo>
                    <a:pt x="500126" y="51943"/>
                  </a:lnTo>
                  <a:close/>
                </a:path>
                <a:path w="2715259" h="3961765">
                  <a:moveTo>
                    <a:pt x="1346669" y="1987042"/>
                  </a:moveTo>
                  <a:lnTo>
                    <a:pt x="1344803" y="1987042"/>
                  </a:lnTo>
                  <a:lnTo>
                    <a:pt x="1321282" y="1987042"/>
                  </a:lnTo>
                  <a:lnTo>
                    <a:pt x="1265301" y="2019554"/>
                  </a:lnTo>
                  <a:lnTo>
                    <a:pt x="1262380" y="2021332"/>
                  </a:lnTo>
                  <a:lnTo>
                    <a:pt x="1261364" y="2025269"/>
                  </a:lnTo>
                  <a:lnTo>
                    <a:pt x="1263015" y="2028317"/>
                  </a:lnTo>
                  <a:lnTo>
                    <a:pt x="1264793" y="2031365"/>
                  </a:lnTo>
                  <a:lnTo>
                    <a:pt x="1268730" y="2032381"/>
                  </a:lnTo>
                  <a:lnTo>
                    <a:pt x="1346669" y="1987042"/>
                  </a:lnTo>
                  <a:close/>
                </a:path>
                <a:path w="2715259" h="3961765">
                  <a:moveTo>
                    <a:pt x="1357376" y="1980819"/>
                  </a:moveTo>
                  <a:lnTo>
                    <a:pt x="1268857" y="1929003"/>
                  </a:lnTo>
                  <a:lnTo>
                    <a:pt x="1264920" y="1930019"/>
                  </a:lnTo>
                  <a:lnTo>
                    <a:pt x="1263142" y="1932940"/>
                  </a:lnTo>
                  <a:lnTo>
                    <a:pt x="1261364" y="1935988"/>
                  </a:lnTo>
                  <a:lnTo>
                    <a:pt x="1262380" y="1939925"/>
                  </a:lnTo>
                  <a:lnTo>
                    <a:pt x="1321168" y="1974316"/>
                  </a:lnTo>
                  <a:lnTo>
                    <a:pt x="127" y="1972818"/>
                  </a:lnTo>
                  <a:lnTo>
                    <a:pt x="0" y="1985518"/>
                  </a:lnTo>
                  <a:lnTo>
                    <a:pt x="1321333" y="1987016"/>
                  </a:lnTo>
                  <a:lnTo>
                    <a:pt x="1344803" y="1987042"/>
                  </a:lnTo>
                  <a:lnTo>
                    <a:pt x="1346720" y="1987016"/>
                  </a:lnTo>
                  <a:lnTo>
                    <a:pt x="1357376" y="1980819"/>
                  </a:lnTo>
                  <a:close/>
                </a:path>
                <a:path w="2715259" h="3961765">
                  <a:moveTo>
                    <a:pt x="2714752" y="3909580"/>
                  </a:moveTo>
                  <a:lnTo>
                    <a:pt x="2626106" y="3857828"/>
                  </a:lnTo>
                  <a:lnTo>
                    <a:pt x="2622296" y="3858844"/>
                  </a:lnTo>
                  <a:lnTo>
                    <a:pt x="2618740" y="3864902"/>
                  </a:lnTo>
                  <a:lnTo>
                    <a:pt x="2619756" y="3868788"/>
                  </a:lnTo>
                  <a:lnTo>
                    <a:pt x="2678633" y="3903218"/>
                  </a:lnTo>
                  <a:lnTo>
                    <a:pt x="71501" y="3901643"/>
                  </a:lnTo>
                  <a:lnTo>
                    <a:pt x="71501" y="3914343"/>
                  </a:lnTo>
                  <a:lnTo>
                    <a:pt x="2678582" y="3915918"/>
                  </a:lnTo>
                  <a:lnTo>
                    <a:pt x="2702179" y="3915930"/>
                  </a:lnTo>
                  <a:lnTo>
                    <a:pt x="2678557" y="3915930"/>
                  </a:lnTo>
                  <a:lnTo>
                    <a:pt x="2619629" y="3950258"/>
                  </a:lnTo>
                  <a:lnTo>
                    <a:pt x="2618613" y="3954145"/>
                  </a:lnTo>
                  <a:lnTo>
                    <a:pt x="2622169" y="3960203"/>
                  </a:lnTo>
                  <a:lnTo>
                    <a:pt x="2626106" y="3961231"/>
                  </a:lnTo>
                  <a:lnTo>
                    <a:pt x="2703842" y="3915930"/>
                  </a:lnTo>
                  <a:lnTo>
                    <a:pt x="2714752" y="3909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" y="99060"/>
            <a:ext cx="8307705" cy="820419"/>
            <a:chOff x="411480" y="99060"/>
            <a:chExt cx="8307705" cy="820419"/>
          </a:xfrm>
        </p:grpSpPr>
        <p:sp>
          <p:nvSpPr>
            <p:cNvPr id="3" name="object 3"/>
            <p:cNvSpPr/>
            <p:nvPr/>
          </p:nvSpPr>
          <p:spPr>
            <a:xfrm>
              <a:off x="411480" y="265176"/>
              <a:ext cx="8307324" cy="6537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89176" y="99060"/>
              <a:ext cx="5603748" cy="819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1308" y="216535"/>
            <a:ext cx="49637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25" dirty="0">
                <a:solidFill>
                  <a:srgbClr val="000000"/>
                </a:solidFill>
              </a:rPr>
              <a:t>МОНОЦИТНА</a:t>
            </a:r>
            <a:r>
              <a:rPr sz="4000" spc="-280" dirty="0">
                <a:solidFill>
                  <a:srgbClr val="000000"/>
                </a:solidFill>
              </a:rPr>
              <a:t> </a:t>
            </a:r>
            <a:r>
              <a:rPr sz="4000" spc="-415" dirty="0">
                <a:solidFill>
                  <a:srgbClr val="000000"/>
                </a:solidFill>
              </a:rPr>
              <a:t>РЕДИЦА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269726" y="1127760"/>
            <a:ext cx="2467610" cy="2456815"/>
            <a:chOff x="269726" y="1127760"/>
            <a:chExt cx="2467610" cy="2456815"/>
          </a:xfrm>
        </p:grpSpPr>
        <p:sp>
          <p:nvSpPr>
            <p:cNvPr id="7" name="object 7"/>
            <p:cNvSpPr/>
            <p:nvPr/>
          </p:nvSpPr>
          <p:spPr>
            <a:xfrm>
              <a:off x="269726" y="1127760"/>
              <a:ext cx="2467399" cy="22677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8599" y="1285875"/>
              <a:ext cx="1952625" cy="1752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1474" y="3286125"/>
              <a:ext cx="1572260" cy="285750"/>
            </a:xfrm>
            <a:custGeom>
              <a:avLst/>
              <a:gdLst/>
              <a:ahLst/>
              <a:cxnLst/>
              <a:rect l="l" t="t" r="r" b="b"/>
              <a:pathLst>
                <a:path w="157226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1524025" y="0"/>
                  </a:lnTo>
                  <a:lnTo>
                    <a:pt x="1542557" y="3744"/>
                  </a:lnTo>
                  <a:lnTo>
                    <a:pt x="1557696" y="13954"/>
                  </a:lnTo>
                  <a:lnTo>
                    <a:pt x="1567905" y="29092"/>
                  </a:lnTo>
                  <a:lnTo>
                    <a:pt x="1571650" y="47625"/>
                  </a:lnTo>
                  <a:lnTo>
                    <a:pt x="1571650" y="238125"/>
                  </a:lnTo>
                  <a:lnTo>
                    <a:pt x="1567905" y="256657"/>
                  </a:lnTo>
                  <a:lnTo>
                    <a:pt x="1557696" y="271795"/>
                  </a:lnTo>
                  <a:lnTo>
                    <a:pt x="1542557" y="282005"/>
                  </a:lnTo>
                  <a:lnTo>
                    <a:pt x="1524025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2291" y="3262883"/>
              <a:ext cx="1110995" cy="3002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12672" y="3298316"/>
            <a:ext cx="889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0" dirty="0">
                <a:latin typeface="Arial"/>
                <a:cs typeface="Arial"/>
              </a:rPr>
              <a:t>Моно</a:t>
            </a:r>
            <a:r>
              <a:rPr sz="1400" b="1" spc="-95" dirty="0">
                <a:latin typeface="Arial"/>
                <a:cs typeface="Arial"/>
              </a:rPr>
              <a:t>б</a:t>
            </a:r>
            <a:r>
              <a:rPr sz="1400" b="1" spc="-155" dirty="0">
                <a:latin typeface="Arial"/>
                <a:cs typeface="Arial"/>
              </a:rPr>
              <a:t>л</a:t>
            </a:r>
            <a:r>
              <a:rPr sz="1400" b="1" spc="-140" dirty="0">
                <a:latin typeface="Arial"/>
                <a:cs typeface="Arial"/>
              </a:rPr>
              <a:t>аст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344798" y="3201923"/>
            <a:ext cx="1597660" cy="382905"/>
            <a:chOff x="3344798" y="3201923"/>
            <a:chExt cx="1597660" cy="382905"/>
          </a:xfrm>
        </p:grpSpPr>
        <p:sp>
          <p:nvSpPr>
            <p:cNvPr id="13" name="object 13"/>
            <p:cNvSpPr/>
            <p:nvPr/>
          </p:nvSpPr>
          <p:spPr>
            <a:xfrm>
              <a:off x="3357498" y="3214623"/>
              <a:ext cx="1572260" cy="357505"/>
            </a:xfrm>
            <a:custGeom>
              <a:avLst/>
              <a:gdLst/>
              <a:ahLst/>
              <a:cxnLst/>
              <a:rect l="l" t="t" r="r" b="b"/>
              <a:pathLst>
                <a:path w="1572260" h="357504">
                  <a:moveTo>
                    <a:pt x="0" y="59562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2" y="0"/>
                  </a:lnTo>
                  <a:lnTo>
                    <a:pt x="1512189" y="0"/>
                  </a:lnTo>
                  <a:lnTo>
                    <a:pt x="1535372" y="4681"/>
                  </a:lnTo>
                  <a:lnTo>
                    <a:pt x="1554305" y="17446"/>
                  </a:lnTo>
                  <a:lnTo>
                    <a:pt x="1567070" y="36379"/>
                  </a:lnTo>
                  <a:lnTo>
                    <a:pt x="1571752" y="59562"/>
                  </a:lnTo>
                  <a:lnTo>
                    <a:pt x="1571752" y="297688"/>
                  </a:lnTo>
                  <a:lnTo>
                    <a:pt x="1567070" y="320871"/>
                  </a:lnTo>
                  <a:lnTo>
                    <a:pt x="1554305" y="339804"/>
                  </a:lnTo>
                  <a:lnTo>
                    <a:pt x="1535372" y="352569"/>
                  </a:lnTo>
                  <a:lnTo>
                    <a:pt x="1512189" y="357250"/>
                  </a:lnTo>
                  <a:lnTo>
                    <a:pt x="59562" y="357250"/>
                  </a:lnTo>
                  <a:lnTo>
                    <a:pt x="36379" y="352569"/>
                  </a:lnTo>
                  <a:lnTo>
                    <a:pt x="17446" y="339804"/>
                  </a:lnTo>
                  <a:lnTo>
                    <a:pt x="4681" y="320871"/>
                  </a:lnTo>
                  <a:lnTo>
                    <a:pt x="0" y="297688"/>
                  </a:lnTo>
                  <a:lnTo>
                    <a:pt x="0" y="59562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8972" y="3337005"/>
              <a:ext cx="1004602" cy="17285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636390" y="3262629"/>
            <a:ext cx="1016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14" dirty="0">
                <a:latin typeface="Arial"/>
                <a:cs typeface="Arial"/>
              </a:rPr>
              <a:t>Пр</a:t>
            </a:r>
            <a:r>
              <a:rPr sz="1400" b="1" spc="-65" dirty="0">
                <a:latin typeface="Arial"/>
                <a:cs typeface="Arial"/>
              </a:rPr>
              <a:t>о</a:t>
            </a:r>
            <a:r>
              <a:rPr sz="1400" b="1" spc="-80" dirty="0">
                <a:latin typeface="Arial"/>
                <a:cs typeface="Arial"/>
              </a:rPr>
              <a:t>м</a:t>
            </a:r>
            <a:r>
              <a:rPr sz="1400" b="1" spc="-90" dirty="0">
                <a:latin typeface="Arial"/>
                <a:cs typeface="Arial"/>
              </a:rPr>
              <a:t>оно</a:t>
            </a:r>
            <a:r>
              <a:rPr sz="1400" b="1" spc="-85" dirty="0">
                <a:latin typeface="Arial"/>
                <a:cs typeface="Arial"/>
              </a:rPr>
              <a:t>ц</a:t>
            </a:r>
            <a:r>
              <a:rPr sz="1400" b="1" spc="-110" dirty="0">
                <a:latin typeface="Arial"/>
                <a:cs typeface="Arial"/>
              </a:rPr>
              <a:t>ит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59550" y="3262884"/>
            <a:ext cx="1597025" cy="321945"/>
            <a:chOff x="6559550" y="3262884"/>
            <a:chExt cx="1597025" cy="321945"/>
          </a:xfrm>
        </p:grpSpPr>
        <p:sp>
          <p:nvSpPr>
            <p:cNvPr id="17" name="object 17"/>
            <p:cNvSpPr/>
            <p:nvPr/>
          </p:nvSpPr>
          <p:spPr>
            <a:xfrm>
              <a:off x="6572250" y="3286125"/>
              <a:ext cx="1571625" cy="285750"/>
            </a:xfrm>
            <a:custGeom>
              <a:avLst/>
              <a:gdLst/>
              <a:ahLst/>
              <a:cxnLst/>
              <a:rect l="l" t="t" r="r" b="b"/>
              <a:pathLst>
                <a:path w="1571625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524000" y="0"/>
                  </a:lnTo>
                  <a:lnTo>
                    <a:pt x="1542532" y="3744"/>
                  </a:lnTo>
                  <a:lnTo>
                    <a:pt x="1557670" y="13954"/>
                  </a:lnTo>
                  <a:lnTo>
                    <a:pt x="1567880" y="29092"/>
                  </a:lnTo>
                  <a:lnTo>
                    <a:pt x="1571625" y="47625"/>
                  </a:lnTo>
                  <a:lnTo>
                    <a:pt x="1571625" y="238125"/>
                  </a:lnTo>
                  <a:lnTo>
                    <a:pt x="1567880" y="256657"/>
                  </a:lnTo>
                  <a:lnTo>
                    <a:pt x="1557670" y="271795"/>
                  </a:lnTo>
                  <a:lnTo>
                    <a:pt x="1542532" y="282005"/>
                  </a:lnTo>
                  <a:lnTo>
                    <a:pt x="1524000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25400">
              <a:solidFill>
                <a:srgbClr val="EF7E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88479" y="3262884"/>
              <a:ext cx="961644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89191" y="3298316"/>
            <a:ext cx="7391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latin typeface="Arial"/>
                <a:cs typeface="Arial"/>
              </a:rPr>
              <a:t>Моноцит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43751" y="6072200"/>
            <a:ext cx="1571625" cy="357505"/>
          </a:xfrm>
          <a:custGeom>
            <a:avLst/>
            <a:gdLst/>
            <a:ahLst/>
            <a:cxnLst/>
            <a:rect l="l" t="t" r="r" b="b"/>
            <a:pathLst>
              <a:path w="1571625" h="357504">
                <a:moveTo>
                  <a:pt x="0" y="59537"/>
                </a:moveTo>
                <a:lnTo>
                  <a:pt x="4661" y="36363"/>
                </a:lnTo>
                <a:lnTo>
                  <a:pt x="17383" y="17438"/>
                </a:lnTo>
                <a:lnTo>
                  <a:pt x="36272" y="4678"/>
                </a:lnTo>
                <a:lnTo>
                  <a:pt x="59435" y="0"/>
                </a:lnTo>
                <a:lnTo>
                  <a:pt x="1512062" y="0"/>
                </a:lnTo>
                <a:lnTo>
                  <a:pt x="1535245" y="4678"/>
                </a:lnTo>
                <a:lnTo>
                  <a:pt x="1554178" y="17438"/>
                </a:lnTo>
                <a:lnTo>
                  <a:pt x="1566943" y="36363"/>
                </a:lnTo>
                <a:lnTo>
                  <a:pt x="1571625" y="59537"/>
                </a:lnTo>
                <a:lnTo>
                  <a:pt x="1571625" y="297662"/>
                </a:lnTo>
                <a:lnTo>
                  <a:pt x="1566943" y="320836"/>
                </a:lnTo>
                <a:lnTo>
                  <a:pt x="1554178" y="339761"/>
                </a:lnTo>
                <a:lnTo>
                  <a:pt x="1535245" y="352521"/>
                </a:lnTo>
                <a:lnTo>
                  <a:pt x="1512062" y="357200"/>
                </a:lnTo>
                <a:lnTo>
                  <a:pt x="59435" y="357200"/>
                </a:lnTo>
                <a:lnTo>
                  <a:pt x="36272" y="352521"/>
                </a:lnTo>
                <a:lnTo>
                  <a:pt x="17383" y="339761"/>
                </a:lnTo>
                <a:lnTo>
                  <a:pt x="4661" y="320836"/>
                </a:lnTo>
                <a:lnTo>
                  <a:pt x="0" y="297662"/>
                </a:lnTo>
                <a:lnTo>
                  <a:pt x="0" y="59537"/>
                </a:lnTo>
                <a:close/>
              </a:path>
            </a:pathLst>
          </a:custGeom>
          <a:ln w="25400">
            <a:solidFill>
              <a:srgbClr val="EF7E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907783" y="6087262"/>
            <a:ext cx="1045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Ма</a:t>
            </a:r>
            <a:r>
              <a:rPr sz="1800" b="1" spc="-25" dirty="0">
                <a:latin typeface="Arial"/>
                <a:cs typeface="Arial"/>
              </a:rPr>
              <a:t>к</a:t>
            </a:r>
            <a:r>
              <a:rPr sz="1800" b="1" spc="-135" dirty="0">
                <a:latin typeface="Arial"/>
                <a:cs typeface="Arial"/>
              </a:rPr>
              <a:t>р</a:t>
            </a:r>
            <a:r>
              <a:rPr sz="1800" b="1" spc="-180" dirty="0">
                <a:latin typeface="Arial"/>
                <a:cs typeface="Arial"/>
              </a:rPr>
              <a:t>офаг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947416" y="1091183"/>
            <a:ext cx="2542540" cy="2341245"/>
            <a:chOff x="2947416" y="1091183"/>
            <a:chExt cx="2542540" cy="2341245"/>
          </a:xfrm>
        </p:grpSpPr>
        <p:sp>
          <p:nvSpPr>
            <p:cNvPr id="23" name="object 23"/>
            <p:cNvSpPr/>
            <p:nvPr/>
          </p:nvSpPr>
          <p:spPr>
            <a:xfrm>
              <a:off x="2947416" y="1091183"/>
              <a:ext cx="2542032" cy="234086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3250" y="1285874"/>
              <a:ext cx="1952625" cy="17526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6091428" y="1161288"/>
            <a:ext cx="2540635" cy="2341245"/>
            <a:chOff x="6091428" y="1161288"/>
            <a:chExt cx="2540635" cy="2341245"/>
          </a:xfrm>
        </p:grpSpPr>
        <p:sp>
          <p:nvSpPr>
            <p:cNvPr id="26" name="object 26"/>
            <p:cNvSpPr/>
            <p:nvPr/>
          </p:nvSpPr>
          <p:spPr>
            <a:xfrm>
              <a:off x="6091428" y="1161288"/>
              <a:ext cx="2540507" cy="234086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86500" y="1357249"/>
              <a:ext cx="1952625" cy="17526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69736" y="3841984"/>
            <a:ext cx="4607560" cy="3011805"/>
            <a:chOff x="269736" y="3841984"/>
            <a:chExt cx="4607560" cy="3011805"/>
          </a:xfrm>
        </p:grpSpPr>
        <p:sp>
          <p:nvSpPr>
            <p:cNvPr id="29" name="object 29"/>
            <p:cNvSpPr/>
            <p:nvPr/>
          </p:nvSpPr>
          <p:spPr>
            <a:xfrm>
              <a:off x="269736" y="3841984"/>
              <a:ext cx="4607077" cy="301144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8599" y="4000461"/>
              <a:ext cx="4095750" cy="250037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6210300" y="3948684"/>
            <a:ext cx="2540635" cy="2341245"/>
            <a:chOff x="6210300" y="3948684"/>
            <a:chExt cx="2540635" cy="2341245"/>
          </a:xfrm>
        </p:grpSpPr>
        <p:sp>
          <p:nvSpPr>
            <p:cNvPr id="32" name="object 32"/>
            <p:cNvSpPr/>
            <p:nvPr/>
          </p:nvSpPr>
          <p:spPr>
            <a:xfrm>
              <a:off x="6210300" y="3948684"/>
              <a:ext cx="2540507" cy="234086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05626" y="4143375"/>
              <a:ext cx="1952625" cy="17526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1748" y="278384"/>
            <a:ext cx="5542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45" dirty="0">
                <a:solidFill>
                  <a:srgbClr val="C00000"/>
                </a:solidFill>
              </a:rPr>
              <a:t>НОРМАЛНА</a:t>
            </a:r>
            <a:r>
              <a:rPr sz="4000" spc="-280" dirty="0">
                <a:solidFill>
                  <a:srgbClr val="C00000"/>
                </a:solidFill>
              </a:rPr>
              <a:t> </a:t>
            </a:r>
            <a:r>
              <a:rPr sz="4000" spc="-450" dirty="0">
                <a:solidFill>
                  <a:srgbClr val="C00000"/>
                </a:solidFill>
              </a:rPr>
              <a:t>ХЕМОПОЕЗА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899591" y="1124648"/>
            <a:ext cx="7029390" cy="50928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52850" y="6409435"/>
            <a:ext cx="13150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60" dirty="0">
                <a:latin typeface="Arial"/>
                <a:cs typeface="Arial"/>
              </a:rPr>
              <a:t>Нормална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-50" dirty="0">
                <a:latin typeface="Arial"/>
                <a:cs typeface="Arial"/>
              </a:rPr>
              <a:t>хемограма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1168" y="1208528"/>
            <a:ext cx="6204585" cy="5649595"/>
            <a:chOff x="201168" y="1208528"/>
            <a:chExt cx="6204585" cy="5649595"/>
          </a:xfrm>
        </p:grpSpPr>
        <p:sp>
          <p:nvSpPr>
            <p:cNvPr id="3" name="object 3"/>
            <p:cNvSpPr/>
            <p:nvPr/>
          </p:nvSpPr>
          <p:spPr>
            <a:xfrm>
              <a:off x="251463" y="1208528"/>
              <a:ext cx="6073134" cy="54300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1168" y="1453895"/>
              <a:ext cx="6204204" cy="54041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5724" y="1214399"/>
              <a:ext cx="6000750" cy="53578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4642" y="1561846"/>
            <a:ext cx="58197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800" spc="-145" dirty="0">
                <a:solidFill>
                  <a:srgbClr val="FFFFFF"/>
                </a:solidFill>
                <a:latin typeface="Arial"/>
                <a:cs typeface="Arial"/>
              </a:rPr>
              <a:t>са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най-много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брой 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заемат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най-голям  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обем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формените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елементи на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кръвта </a:t>
            </a:r>
            <a:r>
              <a:rPr sz="1800" spc="-175" dirty="0">
                <a:solidFill>
                  <a:srgbClr val="FFFFFF"/>
                </a:solidFill>
                <a:latin typeface="Arial"/>
                <a:cs typeface="Arial"/>
              </a:rPr>
              <a:t>—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около </a:t>
            </a:r>
            <a:r>
              <a:rPr sz="1800" spc="-135" dirty="0">
                <a:solidFill>
                  <a:srgbClr val="FFFFFF"/>
                </a:solidFill>
                <a:latin typeface="Arial"/>
                <a:cs typeface="Arial"/>
              </a:rPr>
              <a:t>96%. 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Формата 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им 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различна 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при 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бозайниците, 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птиците,  земноводните.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4642" y="2970403"/>
            <a:ext cx="55562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бозайниците </a:t>
            </a:r>
            <a:r>
              <a:rPr sz="1800" spc="-114" dirty="0">
                <a:solidFill>
                  <a:srgbClr val="FFFFFF"/>
                </a:solidFill>
                <a:latin typeface="Arial"/>
                <a:cs typeface="Arial"/>
              </a:rPr>
              <a:t>представляват </a:t>
            </a:r>
            <a:r>
              <a:rPr sz="1800" spc="-60" dirty="0">
                <a:solidFill>
                  <a:srgbClr val="FFFFFF"/>
                </a:solidFill>
                <a:latin typeface="Arial"/>
                <a:cs typeface="Arial"/>
              </a:rPr>
              <a:t>двойно 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вдлъбнати </a:t>
            </a: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дискчета, 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което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увеличава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около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65" dirty="0">
                <a:solidFill>
                  <a:srgbClr val="FFFFFF"/>
                </a:solidFill>
                <a:latin typeface="Arial"/>
                <a:cs typeface="Arial"/>
              </a:rPr>
              <a:t>20%</a:t>
            </a:r>
            <a:endParaRPr sz="1800">
              <a:latin typeface="Arial"/>
              <a:cs typeface="Arial"/>
            </a:endParaRPr>
          </a:p>
          <a:p>
            <a:pPr marL="355600" marR="230504">
              <a:lnSpc>
                <a:spcPct val="100000"/>
              </a:lnSpc>
            </a:pP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функционалната повърхност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клетката. </a:t>
            </a:r>
            <a:r>
              <a:rPr sz="1800" spc="-175" dirty="0">
                <a:solidFill>
                  <a:srgbClr val="FFFFFF"/>
                </a:solidFill>
                <a:latin typeface="Arial"/>
                <a:cs typeface="Arial"/>
              </a:rPr>
              <a:t>Това 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благоприятства </a:t>
            </a:r>
            <a:r>
              <a:rPr sz="1800" spc="-114" dirty="0">
                <a:solidFill>
                  <a:srgbClr val="FFFFFF"/>
                </a:solidFill>
                <a:latin typeface="Arial"/>
                <a:cs typeface="Arial"/>
              </a:rPr>
              <a:t>дифузията 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обмяната </a:t>
            </a: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газовете. 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Клетъчната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мембрана 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1800" spc="-145" dirty="0">
                <a:solidFill>
                  <a:srgbClr val="FFFFFF"/>
                </a:solidFill>
                <a:latin typeface="Arial"/>
                <a:cs typeface="Arial"/>
              </a:rPr>
              <a:t>фина </a:t>
            </a: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белтъчно-липоидна  </a:t>
            </a:r>
            <a:r>
              <a:rPr sz="1800" spc="-70" dirty="0">
                <a:solidFill>
                  <a:srgbClr val="FFFFFF"/>
                </a:solidFill>
                <a:latin typeface="Arial"/>
                <a:cs typeface="Arial"/>
              </a:rPr>
              <a:t>обвивка </a:t>
            </a:r>
            <a:r>
              <a:rPr sz="1800" spc="-140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висока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избираема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проницателност.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642" y="5000701"/>
            <a:ext cx="58051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800" spc="-114" dirty="0">
                <a:solidFill>
                  <a:srgbClr val="FFFFFF"/>
                </a:solidFill>
                <a:latin typeface="Arial"/>
                <a:cs typeface="Arial"/>
              </a:rPr>
              <a:t>съдържат </a:t>
            </a: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голямо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количество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хемоглобин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до </a:t>
            </a:r>
            <a:r>
              <a:rPr sz="1800" spc="-165" dirty="0">
                <a:solidFill>
                  <a:srgbClr val="FFFFFF"/>
                </a:solidFill>
                <a:latin typeface="Arial"/>
                <a:cs typeface="Arial"/>
              </a:rPr>
              <a:t>90%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сухото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вещество. </a:t>
            </a:r>
            <a:r>
              <a:rPr sz="1800" spc="-16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него </a:t>
            </a: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те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дължат</a:t>
            </a:r>
            <a:endParaRPr sz="1800">
              <a:latin typeface="Arial"/>
              <a:cs typeface="Arial"/>
            </a:endParaRPr>
          </a:p>
          <a:p>
            <a:pPr marL="355600" marR="217170">
              <a:lnSpc>
                <a:spcPct val="100000"/>
              </a:lnSpc>
            </a:pP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червения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си 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цвят, </a:t>
            </a:r>
            <a:r>
              <a:rPr sz="1800" spc="-140" dirty="0">
                <a:solidFill>
                  <a:srgbClr val="FFFFFF"/>
                </a:solidFill>
                <a:latin typeface="Arial"/>
                <a:cs typeface="Arial"/>
              </a:rPr>
              <a:t>а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там 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червения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цвят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на кръвта. 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800" spc="-114" dirty="0">
                <a:solidFill>
                  <a:srgbClr val="FFFFFF"/>
                </a:solidFill>
                <a:latin typeface="Arial"/>
                <a:cs typeface="Arial"/>
              </a:rPr>
              <a:t>съдържат </a:t>
            </a:r>
            <a:r>
              <a:rPr sz="1800" spc="-105" dirty="0">
                <a:solidFill>
                  <a:srgbClr val="FFFFFF"/>
                </a:solidFill>
                <a:latin typeface="Arial"/>
                <a:cs typeface="Arial"/>
              </a:rPr>
              <a:t>още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белтъци,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липоиди,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глюкоза,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минерални </a:t>
            </a:r>
            <a:r>
              <a:rPr sz="1800" spc="-95" dirty="0">
                <a:solidFill>
                  <a:srgbClr val="FFFFFF"/>
                </a:solidFill>
                <a:latin typeface="Arial"/>
                <a:cs typeface="Arial"/>
              </a:rPr>
              <a:t>соли,</a:t>
            </a:r>
            <a:r>
              <a:rPr sz="18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ензими.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23822" y="154051"/>
            <a:ext cx="713917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85">
                <a:solidFill>
                  <a:srgbClr val="FF3300"/>
                </a:solidFill>
              </a:rPr>
              <a:t>ЕРИТРОЦИТИ </a:t>
            </a:r>
            <a:r>
              <a:rPr lang="en-US" sz="3600" spc="-385" dirty="0">
                <a:solidFill>
                  <a:srgbClr val="FF3300"/>
                </a:solidFill>
              </a:rPr>
              <a:t> </a:t>
            </a:r>
            <a:r>
              <a:rPr sz="3600" spc="-245">
                <a:solidFill>
                  <a:srgbClr val="FF3300"/>
                </a:solidFill>
              </a:rPr>
              <a:t>И</a:t>
            </a:r>
            <a:r>
              <a:rPr sz="3600" spc="-35">
                <a:solidFill>
                  <a:srgbClr val="FF3300"/>
                </a:solidFill>
              </a:rPr>
              <a:t> </a:t>
            </a:r>
            <a:r>
              <a:rPr sz="3600" spc="-385" dirty="0">
                <a:solidFill>
                  <a:srgbClr val="FF3300"/>
                </a:solidFill>
              </a:rPr>
              <a:t>ХЕМОГЛОБИН</a:t>
            </a:r>
            <a:endParaRPr sz="3600"/>
          </a:p>
        </p:txBody>
      </p:sp>
      <p:grpSp>
        <p:nvGrpSpPr>
          <p:cNvPr id="10" name="object 10"/>
          <p:cNvGrpSpPr/>
          <p:nvPr/>
        </p:nvGrpSpPr>
        <p:grpSpPr>
          <a:xfrm>
            <a:off x="6495288" y="1089660"/>
            <a:ext cx="2423160" cy="5581015"/>
            <a:chOff x="6495288" y="1089660"/>
            <a:chExt cx="2423160" cy="5581015"/>
          </a:xfrm>
        </p:grpSpPr>
        <p:sp>
          <p:nvSpPr>
            <p:cNvPr id="11" name="object 11"/>
            <p:cNvSpPr/>
            <p:nvPr/>
          </p:nvSpPr>
          <p:spPr>
            <a:xfrm>
              <a:off x="6536409" y="1089660"/>
              <a:ext cx="2321101" cy="18379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91376" y="1247775"/>
              <a:ext cx="1809750" cy="13239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95288" y="2875788"/>
              <a:ext cx="2398775" cy="19507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91376" y="3071876"/>
              <a:ext cx="1809750" cy="136207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19672" y="4733544"/>
              <a:ext cx="2398776" cy="19370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15125" y="4929212"/>
              <a:ext cx="1809750" cy="134873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080884" y="2740532"/>
            <a:ext cx="8623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65" dirty="0">
                <a:latin typeface="Arial"/>
                <a:cs typeface="Arial"/>
              </a:rPr>
              <a:t>Човешка</a:t>
            </a:r>
            <a:r>
              <a:rPr sz="1100" i="1" spc="-130" dirty="0">
                <a:latin typeface="Arial"/>
                <a:cs typeface="Arial"/>
              </a:rPr>
              <a:t> </a:t>
            </a:r>
            <a:r>
              <a:rPr sz="1100" i="1" spc="-50" dirty="0">
                <a:latin typeface="Arial"/>
                <a:cs typeface="Arial"/>
              </a:rPr>
              <a:t>кръв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80884" y="4527041"/>
            <a:ext cx="9036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60" dirty="0">
                <a:latin typeface="Arial"/>
                <a:cs typeface="Arial"/>
              </a:rPr>
              <a:t>Жабешка</a:t>
            </a:r>
            <a:r>
              <a:rPr sz="1100" i="1" spc="-150" dirty="0">
                <a:latin typeface="Arial"/>
                <a:cs typeface="Arial"/>
              </a:rPr>
              <a:t> </a:t>
            </a:r>
            <a:r>
              <a:rPr sz="1100" i="1" spc="-50" dirty="0">
                <a:latin typeface="Arial"/>
                <a:cs typeface="Arial"/>
              </a:rPr>
              <a:t>кръв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52258" y="6384747"/>
            <a:ext cx="8636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65" dirty="0">
                <a:latin typeface="Arial"/>
                <a:cs typeface="Arial"/>
              </a:rPr>
              <a:t>Рибешка</a:t>
            </a:r>
            <a:r>
              <a:rPr sz="1100" i="1" spc="-150" dirty="0">
                <a:latin typeface="Arial"/>
                <a:cs typeface="Arial"/>
              </a:rPr>
              <a:t> </a:t>
            </a:r>
            <a:r>
              <a:rPr sz="1100" i="1" spc="-50" dirty="0">
                <a:latin typeface="Arial"/>
                <a:cs typeface="Arial"/>
              </a:rPr>
              <a:t>кръв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80270" y="0"/>
            <a:ext cx="8782685" cy="1077595"/>
            <a:chOff x="180270" y="0"/>
            <a:chExt cx="8782685" cy="1077595"/>
          </a:xfrm>
        </p:grpSpPr>
        <p:sp>
          <p:nvSpPr>
            <p:cNvPr id="21" name="object 21"/>
            <p:cNvSpPr/>
            <p:nvPr/>
          </p:nvSpPr>
          <p:spPr>
            <a:xfrm>
              <a:off x="180270" y="0"/>
              <a:ext cx="748448" cy="9286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1" y="970900"/>
              <a:ext cx="8711180" cy="10645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5724" y="1000125"/>
              <a:ext cx="8644255" cy="1905"/>
            </a:xfrm>
            <a:custGeom>
              <a:avLst/>
              <a:gdLst/>
              <a:ahLst/>
              <a:cxnLst/>
              <a:rect l="l" t="t" r="r" b="b"/>
              <a:pathLst>
                <a:path w="8644255" h="1905">
                  <a:moveTo>
                    <a:pt x="0" y="0"/>
                  </a:moveTo>
                  <a:lnTo>
                    <a:pt x="8644026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9994" y="46735"/>
            <a:ext cx="3143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09" dirty="0">
                <a:solidFill>
                  <a:srgbClr val="FF0000"/>
                </a:solidFill>
              </a:rPr>
              <a:t>ЕРИТРОЦИТИТЕ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201587" y="1273136"/>
            <a:ext cx="5526405" cy="5240655"/>
            <a:chOff x="201587" y="1273136"/>
            <a:chExt cx="5526405" cy="5240655"/>
          </a:xfrm>
        </p:grpSpPr>
        <p:sp>
          <p:nvSpPr>
            <p:cNvPr id="4" name="object 4"/>
            <p:cNvSpPr/>
            <p:nvPr/>
          </p:nvSpPr>
          <p:spPr>
            <a:xfrm>
              <a:off x="214287" y="1285836"/>
              <a:ext cx="5501005" cy="5215255"/>
            </a:xfrm>
            <a:custGeom>
              <a:avLst/>
              <a:gdLst/>
              <a:ahLst/>
              <a:cxnLst/>
              <a:rect l="l" t="t" r="r" b="b"/>
              <a:pathLst>
                <a:path w="5501005" h="5215255">
                  <a:moveTo>
                    <a:pt x="5500751" y="0"/>
                  </a:moveTo>
                  <a:lnTo>
                    <a:pt x="0" y="0"/>
                  </a:lnTo>
                  <a:lnTo>
                    <a:pt x="0" y="5215001"/>
                  </a:lnTo>
                  <a:lnTo>
                    <a:pt x="5500751" y="5215001"/>
                  </a:lnTo>
                  <a:lnTo>
                    <a:pt x="5500751" y="0"/>
                  </a:lnTo>
                  <a:close/>
                </a:path>
              </a:pathLst>
            </a:custGeom>
            <a:solidFill>
              <a:srgbClr val="9F29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4287" y="1285836"/>
              <a:ext cx="5501005" cy="5215255"/>
            </a:xfrm>
            <a:custGeom>
              <a:avLst/>
              <a:gdLst/>
              <a:ahLst/>
              <a:cxnLst/>
              <a:rect l="l" t="t" r="r" b="b"/>
              <a:pathLst>
                <a:path w="5501005" h="5215255">
                  <a:moveTo>
                    <a:pt x="0" y="5215001"/>
                  </a:moveTo>
                  <a:lnTo>
                    <a:pt x="5500751" y="5215001"/>
                  </a:lnTo>
                  <a:lnTo>
                    <a:pt x="5500751" y="0"/>
                  </a:lnTo>
                  <a:lnTo>
                    <a:pt x="0" y="0"/>
                  </a:lnTo>
                  <a:lnTo>
                    <a:pt x="0" y="5215001"/>
                  </a:lnTo>
                  <a:close/>
                </a:path>
              </a:pathLst>
            </a:custGeom>
            <a:ln w="25400">
              <a:solidFill>
                <a:srgbClr val="741B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0614" y="1307084"/>
            <a:ext cx="5662930" cy="505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marR="170180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508000" algn="l"/>
              </a:tabLst>
            </a:pP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Броя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около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4,5-5 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х </a:t>
            </a:r>
            <a:r>
              <a:rPr sz="1500" spc="-1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1500" spc="-22" baseline="2500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sz="1500" spc="-15" dirty="0">
                <a:solidFill>
                  <a:srgbClr val="FFFFFF"/>
                </a:solidFill>
                <a:latin typeface="Arial"/>
                <a:cs typeface="Arial"/>
              </a:rPr>
              <a:t>/l 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клетки. </a:t>
            </a:r>
            <a:r>
              <a:rPr sz="1500" spc="-204" dirty="0">
                <a:solidFill>
                  <a:srgbClr val="FFFFFF"/>
                </a:solidFill>
                <a:latin typeface="Arial"/>
                <a:cs typeface="Arial"/>
              </a:rPr>
              <a:t>Те </a:t>
            </a:r>
            <a:r>
              <a:rPr sz="1500" spc="-120" dirty="0">
                <a:solidFill>
                  <a:srgbClr val="FFFFFF"/>
                </a:solidFill>
                <a:latin typeface="Arial"/>
                <a:cs typeface="Arial"/>
              </a:rPr>
              <a:t>са 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безядрени 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клетки </a:t>
            </a:r>
            <a:r>
              <a:rPr sz="1500" spc="-120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1500" spc="-110" dirty="0">
                <a:solidFill>
                  <a:srgbClr val="FFFFFF"/>
                </a:solidFill>
                <a:latin typeface="Arial"/>
                <a:cs typeface="Arial"/>
              </a:rPr>
              <a:t>форма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двойно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вдлъбнати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дискове, </a:t>
            </a:r>
            <a:r>
              <a:rPr sz="1500" spc="-120" dirty="0">
                <a:solidFill>
                  <a:srgbClr val="FFFFFF"/>
                </a:solidFill>
                <a:latin typeface="Arial"/>
                <a:cs typeface="Arial"/>
              </a:rPr>
              <a:t>с 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диаметър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около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7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nm. </a:t>
            </a:r>
            <a:r>
              <a:rPr sz="1500" spc="-114" dirty="0">
                <a:solidFill>
                  <a:srgbClr val="FFFFFF"/>
                </a:solidFill>
                <a:latin typeface="Arial"/>
                <a:cs typeface="Arial"/>
              </a:rPr>
              <a:t>Съдържат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хемоглобин, 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съставен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от 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белтъка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глобин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небелтъчната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хеминова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група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500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хем.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Arial"/>
              <a:buChar char="•"/>
            </a:pPr>
            <a:endParaRPr sz="1550">
              <a:latin typeface="Arial"/>
              <a:cs typeface="Arial"/>
            </a:endParaRPr>
          </a:p>
          <a:p>
            <a:pPr marL="508000" marR="171450" indent="-34290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508000" algn="l"/>
              </a:tabLst>
            </a:pP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Средният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обем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еритроцитите</a:t>
            </a:r>
            <a:r>
              <a:rPr sz="150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(MCV)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около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90 </a:t>
            </a:r>
            <a:r>
              <a:rPr sz="1500" spc="35" dirty="0">
                <a:solidFill>
                  <a:srgbClr val="FFFFFF"/>
                </a:solidFill>
                <a:latin typeface="Arial"/>
                <a:cs typeface="Arial"/>
              </a:rPr>
              <a:t>fl  </a:t>
            </a:r>
            <a:r>
              <a:rPr sz="1500" i="1" spc="-80" dirty="0">
                <a:solidFill>
                  <a:srgbClr val="FFFFFF"/>
                </a:solidFill>
                <a:latin typeface="Arial"/>
                <a:cs typeface="Arial"/>
              </a:rPr>
              <a:t>(фемтолитра)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1500" spc="-120" dirty="0">
                <a:solidFill>
                  <a:srgbClr val="FFFFFF"/>
                </a:solidFill>
                <a:latin typeface="Arial"/>
                <a:cs typeface="Arial"/>
              </a:rPr>
              <a:t>а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средното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съдържание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хемоглобин  </a:t>
            </a:r>
            <a:r>
              <a:rPr sz="1500" i="1" spc="-105" dirty="0">
                <a:solidFill>
                  <a:srgbClr val="FFFFFF"/>
                </a:solidFill>
                <a:latin typeface="Arial"/>
                <a:cs typeface="Arial"/>
              </a:rPr>
              <a:t>(МСН)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около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30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pg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i="1" spc="-60" dirty="0">
                <a:solidFill>
                  <a:srgbClr val="FFFFFF"/>
                </a:solidFill>
                <a:latin typeface="Arial"/>
                <a:cs typeface="Arial"/>
              </a:rPr>
              <a:t>(пикограма)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Arial"/>
              <a:buChar char="•"/>
            </a:pPr>
            <a:endParaRPr sz="1550">
              <a:latin typeface="Arial"/>
              <a:cs typeface="Arial"/>
            </a:endParaRPr>
          </a:p>
          <a:p>
            <a:pPr marL="508000" marR="170815" indent="-342900" algn="just">
              <a:lnSpc>
                <a:spcPct val="100000"/>
              </a:lnSpc>
              <a:buChar char="•"/>
              <a:tabLst>
                <a:tab pos="508000" algn="l"/>
              </a:tabLst>
            </a:pP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500" spc="-114" dirty="0">
                <a:solidFill>
                  <a:srgbClr val="FFFFFF"/>
                </a:solidFill>
                <a:latin typeface="Arial"/>
                <a:cs typeface="Arial"/>
              </a:rPr>
              <a:t>са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пластични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могат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да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преминават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през 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тесните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капиляри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през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синусоидите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слезката. 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Мембраната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им 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може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да 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самовъзстановява, 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но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когато </a:t>
            </a:r>
            <a:r>
              <a:rPr sz="1500" spc="-105" dirty="0">
                <a:solidFill>
                  <a:srgbClr val="FFFFFF"/>
                </a:solidFill>
                <a:latin typeface="Arial"/>
                <a:cs typeface="Arial"/>
              </a:rPr>
              <a:t>се 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увреди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тежко, 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настъпва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вътресъдово</a:t>
            </a:r>
            <a:r>
              <a:rPr sz="1500" spc="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изтичане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хемоглобин.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Arial"/>
              <a:buChar char="•"/>
            </a:pPr>
            <a:endParaRPr sz="1550">
              <a:latin typeface="Arial"/>
              <a:cs typeface="Arial"/>
            </a:endParaRPr>
          </a:p>
          <a:p>
            <a:pPr marL="508000" marR="170180" indent="-342900" algn="just">
              <a:lnSpc>
                <a:spcPct val="100000"/>
              </a:lnSpc>
              <a:buChar char="•"/>
              <a:tabLst>
                <a:tab pos="508000" algn="l"/>
              </a:tabLst>
            </a:pPr>
            <a:r>
              <a:rPr sz="1500" spc="-180" dirty="0">
                <a:solidFill>
                  <a:srgbClr val="FFFFFF"/>
                </a:solidFill>
                <a:latin typeface="Arial"/>
                <a:cs typeface="Arial"/>
              </a:rPr>
              <a:t>Със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стареенето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си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500" spc="-114" dirty="0">
                <a:solidFill>
                  <a:srgbClr val="FFFFFF"/>
                </a:solidFill>
                <a:latin typeface="Arial"/>
                <a:cs typeface="Arial"/>
              </a:rPr>
              <a:t>стават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по-плътни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ригидни, 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което 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води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до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захващането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им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500" spc="-95" dirty="0">
                <a:solidFill>
                  <a:srgbClr val="FFFFFF"/>
                </a:solidFill>
                <a:latin typeface="Arial"/>
                <a:cs typeface="Arial"/>
              </a:rPr>
              <a:t>фагоцитиращите 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макрофаги в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ММС на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слезката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до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разрушаването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им.  </a:t>
            </a:r>
            <a:r>
              <a:rPr sz="1500" spc="-110" dirty="0">
                <a:solidFill>
                  <a:srgbClr val="FFFFFF"/>
                </a:solidFill>
                <a:latin typeface="Arial"/>
                <a:cs typeface="Arial"/>
              </a:rPr>
              <a:t>Средната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продължителност на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живот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еритроцитите 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е  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около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120 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дни.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Количеството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циркулиращите 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еритроцити  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зависи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равновесието 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между 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образуването 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и  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разрушаването</a:t>
            </a:r>
            <a:r>
              <a:rPr sz="15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им.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0270" y="0"/>
            <a:ext cx="748448" cy="928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9" name="object 9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769864" y="1127760"/>
            <a:ext cx="3374390" cy="5654675"/>
            <a:chOff x="5769864" y="1127760"/>
            <a:chExt cx="3374390" cy="5654675"/>
          </a:xfrm>
        </p:grpSpPr>
        <p:sp>
          <p:nvSpPr>
            <p:cNvPr id="12" name="object 12"/>
            <p:cNvSpPr/>
            <p:nvPr/>
          </p:nvSpPr>
          <p:spPr>
            <a:xfrm>
              <a:off x="5769864" y="1127760"/>
              <a:ext cx="3374136" cy="27889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9376" y="1285875"/>
              <a:ext cx="3000375" cy="22749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69864" y="3985239"/>
              <a:ext cx="3374136" cy="279658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29376" y="4143400"/>
              <a:ext cx="2963799" cy="22860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348" y="2980944"/>
            <a:ext cx="3246120" cy="34701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9002" y="4306061"/>
            <a:ext cx="2263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(</a:t>
            </a:r>
            <a:r>
              <a:rPr sz="1800" i="1" spc="-10" dirty="0">
                <a:latin typeface="Arial"/>
                <a:cs typeface="Arial"/>
              </a:rPr>
              <a:t>еритроцитопении</a:t>
            </a:r>
            <a:r>
              <a:rPr sz="1800" spc="-10" dirty="0">
                <a:latin typeface="Arial"/>
                <a:cs typeface="Arial"/>
              </a:rPr>
              <a:t>),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6038" y="4854651"/>
            <a:ext cx="2515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с </a:t>
            </a:r>
            <a:r>
              <a:rPr sz="1800" spc="-5" dirty="0">
                <a:latin typeface="Arial"/>
                <a:cs typeface="Arial"/>
              </a:rPr>
              <a:t>намалено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количество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9566" y="5403596"/>
            <a:ext cx="2510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на </a:t>
            </a:r>
            <a:r>
              <a:rPr sz="1800" spc="-10" dirty="0">
                <a:latin typeface="Arial"/>
                <a:cs typeface="Arial"/>
              </a:rPr>
              <a:t>еритроцитната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маса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46020" y="676655"/>
            <a:ext cx="4466843" cy="1741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75026" y="1228090"/>
            <a:ext cx="36131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Заболяванията </a:t>
            </a:r>
            <a:r>
              <a:rPr sz="1800" spc="-5" dirty="0">
                <a:latin typeface="Arial"/>
                <a:cs typeface="Arial"/>
              </a:rPr>
              <a:t>на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еритроцитната  </a:t>
            </a:r>
            <a:r>
              <a:rPr sz="1800" spc="-5" dirty="0">
                <a:latin typeface="Arial"/>
                <a:cs typeface="Arial"/>
              </a:rPr>
              <a:t>система </a:t>
            </a:r>
            <a:r>
              <a:rPr sz="1800" dirty="0">
                <a:latin typeface="Arial"/>
                <a:cs typeface="Arial"/>
              </a:rPr>
              <a:t>се </a:t>
            </a:r>
            <a:r>
              <a:rPr sz="1800" spc="-20" dirty="0">
                <a:latin typeface="Arial"/>
                <a:cs typeface="Arial"/>
              </a:rPr>
              <a:t>разделят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на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2 </a:t>
            </a:r>
            <a:r>
              <a:rPr sz="1800" spc="-20" dirty="0">
                <a:latin typeface="Arial"/>
                <a:cs typeface="Arial"/>
              </a:rPr>
              <a:t>големи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групи: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63540" y="2980944"/>
            <a:ext cx="3396995" cy="3470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00013" y="4306061"/>
            <a:ext cx="1860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(</a:t>
            </a:r>
            <a:r>
              <a:rPr sz="1800" i="1" spc="-5" dirty="0">
                <a:latin typeface="Arial"/>
                <a:cs typeface="Arial"/>
              </a:rPr>
              <a:t>е</a:t>
            </a:r>
            <a:r>
              <a:rPr sz="1800" i="1" spc="-10" dirty="0">
                <a:latin typeface="Arial"/>
                <a:cs typeface="Arial"/>
              </a:rPr>
              <a:t>р</a:t>
            </a:r>
            <a:r>
              <a:rPr sz="1800" i="1" spc="-5" dirty="0">
                <a:latin typeface="Arial"/>
                <a:cs typeface="Arial"/>
              </a:rPr>
              <a:t>и</a:t>
            </a:r>
            <a:r>
              <a:rPr sz="1800" i="1" spc="-40" dirty="0">
                <a:latin typeface="Arial"/>
                <a:cs typeface="Arial"/>
              </a:rPr>
              <a:t>т</a:t>
            </a:r>
            <a:r>
              <a:rPr sz="1800" i="1" spc="-5" dirty="0">
                <a:latin typeface="Arial"/>
                <a:cs typeface="Arial"/>
              </a:rPr>
              <a:t>р</a:t>
            </a:r>
            <a:r>
              <a:rPr sz="1800" i="1" spc="-10" dirty="0">
                <a:latin typeface="Arial"/>
                <a:cs typeface="Arial"/>
              </a:rPr>
              <a:t>о</a:t>
            </a:r>
            <a:r>
              <a:rPr sz="1800" i="1" dirty="0">
                <a:latin typeface="Arial"/>
                <a:cs typeface="Arial"/>
              </a:rPr>
              <a:t>ци</a:t>
            </a:r>
            <a:r>
              <a:rPr sz="1800" i="1" spc="-40" dirty="0">
                <a:latin typeface="Arial"/>
                <a:cs typeface="Arial"/>
              </a:rPr>
              <a:t>т</a:t>
            </a:r>
            <a:r>
              <a:rPr sz="1800" i="1" spc="-30" dirty="0">
                <a:latin typeface="Arial"/>
                <a:cs typeface="Arial"/>
              </a:rPr>
              <a:t>о</a:t>
            </a:r>
            <a:r>
              <a:rPr sz="1800" i="1" dirty="0">
                <a:latin typeface="Arial"/>
                <a:cs typeface="Arial"/>
              </a:rPr>
              <a:t>з</a:t>
            </a:r>
            <a:r>
              <a:rPr sz="1800" i="1" spc="-5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),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4921" y="4854651"/>
            <a:ext cx="2576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с </a:t>
            </a:r>
            <a:r>
              <a:rPr sz="1800" spc="-15" dirty="0">
                <a:latin typeface="Arial"/>
                <a:cs typeface="Arial"/>
              </a:rPr>
              <a:t>увеличено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количество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10453" y="5403596"/>
            <a:ext cx="2510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на </a:t>
            </a:r>
            <a:r>
              <a:rPr sz="1800" spc="-10" dirty="0">
                <a:latin typeface="Arial"/>
                <a:cs typeface="Arial"/>
              </a:rPr>
              <a:t>еритроцитната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маса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08123" y="1470088"/>
            <a:ext cx="5270500" cy="1383030"/>
            <a:chOff x="2008123" y="1470088"/>
            <a:chExt cx="5270500" cy="1383030"/>
          </a:xfrm>
        </p:grpSpPr>
        <p:sp>
          <p:nvSpPr>
            <p:cNvPr id="13" name="object 13"/>
            <p:cNvSpPr/>
            <p:nvPr/>
          </p:nvSpPr>
          <p:spPr>
            <a:xfrm>
              <a:off x="2051049" y="1484375"/>
              <a:ext cx="5184775" cy="73025"/>
            </a:xfrm>
            <a:custGeom>
              <a:avLst/>
              <a:gdLst/>
              <a:ahLst/>
              <a:cxnLst/>
              <a:rect l="l" t="t" r="r" b="b"/>
              <a:pathLst>
                <a:path w="5184775" h="73025">
                  <a:moveTo>
                    <a:pt x="433450" y="0"/>
                  </a:moveTo>
                  <a:lnTo>
                    <a:pt x="0" y="0"/>
                  </a:lnTo>
                </a:path>
                <a:path w="5184775" h="73025">
                  <a:moveTo>
                    <a:pt x="4826000" y="73025"/>
                  </a:moveTo>
                  <a:lnTo>
                    <a:pt x="5184775" y="730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08124" y="1484248"/>
              <a:ext cx="5270500" cy="1368425"/>
            </a:xfrm>
            <a:custGeom>
              <a:avLst/>
              <a:gdLst/>
              <a:ahLst/>
              <a:cxnLst/>
              <a:rect l="l" t="t" r="r" b="b"/>
              <a:pathLst>
                <a:path w="5270500" h="1368425">
                  <a:moveTo>
                    <a:pt x="85725" y="1282700"/>
                  </a:moveTo>
                  <a:lnTo>
                    <a:pt x="57150" y="1282700"/>
                  </a:lnTo>
                  <a:lnTo>
                    <a:pt x="57150" y="0"/>
                  </a:lnTo>
                  <a:lnTo>
                    <a:pt x="28575" y="0"/>
                  </a:lnTo>
                  <a:lnTo>
                    <a:pt x="28575" y="1282700"/>
                  </a:lnTo>
                  <a:lnTo>
                    <a:pt x="0" y="1282700"/>
                  </a:lnTo>
                  <a:lnTo>
                    <a:pt x="42926" y="1368425"/>
                  </a:lnTo>
                  <a:lnTo>
                    <a:pt x="78549" y="1297051"/>
                  </a:lnTo>
                  <a:lnTo>
                    <a:pt x="85725" y="1282700"/>
                  </a:lnTo>
                  <a:close/>
                </a:path>
                <a:path w="5270500" h="1368425">
                  <a:moveTo>
                    <a:pt x="5270500" y="1282700"/>
                  </a:moveTo>
                  <a:lnTo>
                    <a:pt x="5241925" y="1282700"/>
                  </a:lnTo>
                  <a:lnTo>
                    <a:pt x="5241925" y="73025"/>
                  </a:lnTo>
                  <a:lnTo>
                    <a:pt x="5213350" y="73025"/>
                  </a:lnTo>
                  <a:lnTo>
                    <a:pt x="5213350" y="1282700"/>
                  </a:lnTo>
                  <a:lnTo>
                    <a:pt x="5184775" y="1282700"/>
                  </a:lnTo>
                  <a:lnTo>
                    <a:pt x="5227701" y="1368425"/>
                  </a:lnTo>
                  <a:lnTo>
                    <a:pt x="5263324" y="1297051"/>
                  </a:lnTo>
                  <a:lnTo>
                    <a:pt x="5270500" y="128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14400" y="3396996"/>
            <a:ext cx="2487168" cy="900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28848" y="3660266"/>
            <a:ext cx="123952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bg-BG" dirty="0">
                <a:latin typeface="Arial"/>
                <a:cs typeface="Arial"/>
              </a:rPr>
              <a:t>АНЕМИИ</a:t>
            </a:r>
            <a:endParaRPr lang="bg-BG" sz="18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84164" y="3396996"/>
            <a:ext cx="2487167" cy="9006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88176" y="3660266"/>
            <a:ext cx="197465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bg-BG" sz="2400" baseline="-12731" dirty="0">
                <a:latin typeface="Arial"/>
                <a:cs typeface="Arial"/>
              </a:rPr>
              <a:t>ЕРИТРЕМИИ</a:t>
            </a:r>
            <a:endParaRPr sz="2400" baseline="-12731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5794" y="148590"/>
            <a:ext cx="17741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5" dirty="0">
                <a:solidFill>
                  <a:srgbClr val="FF0000"/>
                </a:solidFill>
              </a:rPr>
              <a:t>АНЕМИЯ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64642" y="1077546"/>
            <a:ext cx="6130925" cy="4195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indent="-342900">
              <a:lnSpc>
                <a:spcPts val="2500"/>
              </a:lnSpc>
              <a:spcBef>
                <a:spcPts val="110"/>
              </a:spcBef>
              <a:buFont typeface="Arial"/>
              <a:buChar char="•"/>
              <a:tabLst>
                <a:tab pos="354965" algn="l"/>
                <a:tab pos="355600" algn="l"/>
                <a:tab pos="1558925" algn="l"/>
                <a:tab pos="2226945" algn="l"/>
                <a:tab pos="3374390" algn="l"/>
                <a:tab pos="4652010" algn="l"/>
                <a:tab pos="5461635" algn="l"/>
              </a:tabLst>
            </a:pPr>
            <a:r>
              <a:rPr sz="2000" b="1" spc="-135" dirty="0">
                <a:latin typeface="Arial"/>
                <a:cs typeface="Arial"/>
              </a:rPr>
              <a:t>Анемия	</a:t>
            </a:r>
            <a:r>
              <a:rPr sz="2000" spc="-85" dirty="0">
                <a:latin typeface="Arial"/>
                <a:cs typeface="Arial"/>
              </a:rPr>
              <a:t>(на	</a:t>
            </a:r>
            <a:r>
              <a:rPr sz="2000" spc="-60" dirty="0">
                <a:latin typeface="Arial"/>
                <a:cs typeface="Arial"/>
              </a:rPr>
              <a:t>гръцки:	</a:t>
            </a:r>
            <a:r>
              <a:rPr sz="2100" b="1" i="1" spc="-55" dirty="0">
                <a:solidFill>
                  <a:srgbClr val="3333FF"/>
                </a:solidFill>
                <a:latin typeface="Lato"/>
                <a:cs typeface="Lato"/>
              </a:rPr>
              <a:t>Ἀ</a:t>
            </a:r>
            <a:r>
              <a:rPr sz="2000" b="1" i="1" spc="-55" dirty="0">
                <a:solidFill>
                  <a:srgbClr val="3333FF"/>
                </a:solidFill>
                <a:latin typeface="Arial"/>
                <a:cs typeface="Arial"/>
              </a:rPr>
              <a:t>ναιμία</a:t>
            </a:r>
            <a:r>
              <a:rPr sz="2000" spc="-55" dirty="0">
                <a:latin typeface="Arial"/>
                <a:cs typeface="Arial"/>
              </a:rPr>
              <a:t>,	</a:t>
            </a:r>
            <a:r>
              <a:rPr sz="2000" spc="-30" dirty="0">
                <a:latin typeface="Arial"/>
                <a:cs typeface="Arial"/>
              </a:rPr>
              <a:t>„без	</a:t>
            </a:r>
            <a:r>
              <a:rPr sz="2000" spc="-70" dirty="0">
                <a:latin typeface="Arial"/>
                <a:cs typeface="Arial"/>
              </a:rPr>
              <a:t>кръв“,</a:t>
            </a:r>
            <a:endParaRPr sz="2000" dirty="0">
              <a:latin typeface="Arial"/>
              <a:cs typeface="Arial"/>
            </a:endParaRPr>
          </a:p>
          <a:p>
            <a:pPr marL="355600">
              <a:lnSpc>
                <a:spcPts val="2380"/>
              </a:lnSpc>
            </a:pPr>
            <a:r>
              <a:rPr sz="2000" i="1" spc="-95" dirty="0">
                <a:latin typeface="Arial"/>
                <a:cs typeface="Arial"/>
              </a:rPr>
              <a:t>малокръвие</a:t>
            </a:r>
            <a:r>
              <a:rPr sz="2000" spc="-95" dirty="0">
                <a:latin typeface="Arial"/>
                <a:cs typeface="Arial"/>
              </a:rPr>
              <a:t>, </a:t>
            </a:r>
            <a:r>
              <a:rPr sz="2000" i="1" spc="-105" dirty="0">
                <a:latin typeface="Arial"/>
                <a:cs typeface="Arial"/>
              </a:rPr>
              <a:t>безкръвие</a:t>
            </a:r>
            <a:r>
              <a:rPr sz="2000" spc="-105" dirty="0">
                <a:latin typeface="Arial"/>
                <a:cs typeface="Arial"/>
              </a:rPr>
              <a:t>)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90" dirty="0">
                <a:latin typeface="Arial"/>
                <a:cs typeface="Arial"/>
              </a:rPr>
              <a:t>недостиг </a:t>
            </a:r>
            <a:r>
              <a:rPr sz="2000" spc="-100" dirty="0">
                <a:latin typeface="Arial"/>
                <a:cs typeface="Arial"/>
              </a:rPr>
              <a:t>на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еритроцити </a:t>
            </a:r>
            <a:r>
              <a:rPr sz="2000" spc="-35" dirty="0">
                <a:latin typeface="Arial"/>
                <a:cs typeface="Arial"/>
              </a:rPr>
              <a:t>и</a:t>
            </a:r>
            <a:endParaRPr sz="2000" dirty="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/или </a:t>
            </a:r>
            <a:r>
              <a:rPr sz="2000" spc="-90" dirty="0">
                <a:latin typeface="Arial"/>
                <a:cs typeface="Arial"/>
              </a:rPr>
              <a:t>хемоглобин </a:t>
            </a:r>
            <a:r>
              <a:rPr sz="2000" spc="-105" dirty="0">
                <a:latin typeface="Arial"/>
                <a:cs typeface="Arial"/>
              </a:rPr>
              <a:t>в</a:t>
            </a:r>
            <a:r>
              <a:rPr sz="2000" spc="-26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кръвта.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05" dirty="0">
                <a:latin typeface="Arial"/>
                <a:cs typeface="Arial"/>
              </a:rPr>
              <a:t>Анемията </a:t>
            </a:r>
            <a:r>
              <a:rPr sz="2000" spc="-80" dirty="0">
                <a:latin typeface="Arial"/>
                <a:cs typeface="Arial"/>
              </a:rPr>
              <a:t>води </a:t>
            </a:r>
            <a:r>
              <a:rPr sz="2000" spc="-70" dirty="0">
                <a:latin typeface="Arial"/>
                <a:cs typeface="Arial"/>
              </a:rPr>
              <a:t>до </a:t>
            </a:r>
            <a:r>
              <a:rPr sz="2000" spc="-100" dirty="0">
                <a:latin typeface="Arial"/>
                <a:cs typeface="Arial"/>
              </a:rPr>
              <a:t>намален транспорт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кислород</a:t>
            </a:r>
            <a:endParaRPr sz="2000" dirty="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spc="-60" dirty="0">
                <a:latin typeface="Arial"/>
                <a:cs typeface="Arial"/>
              </a:rPr>
              <a:t>към </a:t>
            </a:r>
            <a:r>
              <a:rPr sz="2000" spc="-100" dirty="0">
                <a:latin typeface="Arial"/>
                <a:cs typeface="Arial"/>
              </a:rPr>
              <a:t>тъканите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80" dirty="0">
                <a:latin typeface="Arial"/>
                <a:cs typeface="Arial"/>
              </a:rPr>
              <a:t>причинява </a:t>
            </a:r>
            <a:r>
              <a:rPr sz="2000" spc="-100" dirty="0">
                <a:latin typeface="Arial"/>
                <a:cs typeface="Arial"/>
              </a:rPr>
              <a:t>тъканна</a:t>
            </a:r>
            <a:r>
              <a:rPr sz="2000" spc="-3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хипоксия.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65" dirty="0">
                <a:latin typeface="Arial"/>
                <a:cs typeface="Arial"/>
              </a:rPr>
              <a:t>Три </a:t>
            </a:r>
            <a:r>
              <a:rPr sz="2000" spc="-155" dirty="0">
                <a:latin typeface="Arial"/>
                <a:cs typeface="Arial"/>
              </a:rPr>
              <a:t>са </a:t>
            </a:r>
            <a:r>
              <a:rPr sz="2000" spc="-90" dirty="0">
                <a:latin typeface="Arial"/>
                <a:cs typeface="Arial"/>
              </a:rPr>
              <a:t>основните </a:t>
            </a:r>
            <a:r>
              <a:rPr sz="2000" spc="-50" dirty="0">
                <a:latin typeface="Arial"/>
                <a:cs typeface="Arial"/>
              </a:rPr>
              <a:t>причини </a:t>
            </a:r>
            <a:r>
              <a:rPr sz="2000" spc="-114" dirty="0">
                <a:latin typeface="Arial"/>
                <a:cs typeface="Arial"/>
              </a:rPr>
              <a:t>за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анемията:</a:t>
            </a:r>
            <a:endParaRPr sz="2000" dirty="0">
              <a:latin typeface="Arial"/>
              <a:cs typeface="Arial"/>
            </a:endParaRPr>
          </a:p>
          <a:p>
            <a:pPr marL="774700" lvl="1" indent="-135890">
              <a:lnSpc>
                <a:spcPct val="100000"/>
              </a:lnSpc>
              <a:spcBef>
                <a:spcPts val="480"/>
              </a:spcBef>
              <a:buChar char="-"/>
              <a:tabLst>
                <a:tab pos="774700" algn="l"/>
              </a:tabLst>
            </a:pPr>
            <a:r>
              <a:rPr sz="2000" spc="-100" dirty="0">
                <a:latin typeface="Arial"/>
                <a:cs typeface="Arial"/>
              </a:rPr>
              <a:t>масирана </a:t>
            </a:r>
            <a:r>
              <a:rPr sz="2000" spc="-105" dirty="0">
                <a:latin typeface="Arial"/>
                <a:cs typeface="Arial"/>
              </a:rPr>
              <a:t>(остра </a:t>
            </a:r>
            <a:r>
              <a:rPr sz="2000" spc="-75" dirty="0">
                <a:latin typeface="Arial"/>
                <a:cs typeface="Arial"/>
              </a:rPr>
              <a:t>или </a:t>
            </a:r>
            <a:r>
              <a:rPr sz="2000" spc="-80" dirty="0">
                <a:latin typeface="Arial"/>
                <a:cs typeface="Arial"/>
              </a:rPr>
              <a:t>хронична)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кръвозагуба;</a:t>
            </a:r>
            <a:endParaRPr sz="2000" dirty="0">
              <a:latin typeface="Arial"/>
              <a:cs typeface="Arial"/>
            </a:endParaRPr>
          </a:p>
          <a:p>
            <a:pPr marL="810895" marR="664845" lvl="1" indent="-172720">
              <a:lnSpc>
                <a:spcPct val="120000"/>
              </a:lnSpc>
              <a:buChar char="-"/>
              <a:tabLst>
                <a:tab pos="774700" algn="l"/>
              </a:tabLst>
            </a:pPr>
            <a:r>
              <a:rPr sz="2000" spc="-110" dirty="0">
                <a:latin typeface="Arial"/>
                <a:cs typeface="Arial"/>
              </a:rPr>
              <a:t>недостатъчно </a:t>
            </a:r>
            <a:r>
              <a:rPr sz="2000" spc="-85" dirty="0">
                <a:latin typeface="Arial"/>
                <a:cs typeface="Arial"/>
              </a:rPr>
              <a:t>производство </a:t>
            </a:r>
            <a:r>
              <a:rPr sz="2000" spc="-100" dirty="0">
                <a:latin typeface="Arial"/>
                <a:cs typeface="Arial"/>
              </a:rPr>
              <a:t>на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еритроцити  </a:t>
            </a:r>
            <a:r>
              <a:rPr sz="2000" spc="-110" dirty="0">
                <a:latin typeface="Arial"/>
                <a:cs typeface="Arial"/>
              </a:rPr>
              <a:t>(неефективна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хемопоеза);</a:t>
            </a:r>
            <a:endParaRPr sz="2000" dirty="0">
              <a:latin typeface="Arial"/>
              <a:cs typeface="Arial"/>
            </a:endParaRPr>
          </a:p>
          <a:p>
            <a:pPr marL="1053465" lvl="1" indent="-412115">
              <a:lnSpc>
                <a:spcPct val="100000"/>
              </a:lnSpc>
              <a:spcBef>
                <a:spcPts val="484"/>
              </a:spcBef>
              <a:buChar char="-"/>
              <a:tabLst>
                <a:tab pos="1053465" algn="l"/>
                <a:tab pos="1054100" algn="l"/>
                <a:tab pos="2492375" algn="l"/>
                <a:tab pos="4251325" algn="l"/>
                <a:tab pos="4843780" algn="l"/>
              </a:tabLst>
            </a:pPr>
            <a:r>
              <a:rPr sz="2000" spc="-80" dirty="0">
                <a:latin typeface="Arial"/>
                <a:cs typeface="Arial"/>
              </a:rPr>
              <a:t>повишено	</a:t>
            </a:r>
            <a:r>
              <a:rPr sz="2000" spc="-110" dirty="0">
                <a:latin typeface="Arial"/>
                <a:cs typeface="Arial"/>
              </a:rPr>
              <a:t>разрушаване	</a:t>
            </a:r>
            <a:r>
              <a:rPr sz="2000" spc="-95" dirty="0">
                <a:latin typeface="Arial"/>
                <a:cs typeface="Arial"/>
              </a:rPr>
              <a:t>на	</a:t>
            </a:r>
            <a:r>
              <a:rPr sz="2000" spc="-80" dirty="0">
                <a:latin typeface="Arial"/>
                <a:cs typeface="Arial"/>
              </a:rPr>
              <a:t>еритроцити</a:t>
            </a:r>
            <a:endParaRPr sz="2000" dirty="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spc="-95" dirty="0">
                <a:latin typeface="Arial"/>
                <a:cs typeface="Arial"/>
              </a:rPr>
              <a:t>хемолиза).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642" y="5527040"/>
            <a:ext cx="22669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1652270" algn="l"/>
              </a:tabLst>
            </a:pPr>
            <a:r>
              <a:rPr sz="2000" spc="-114" dirty="0">
                <a:latin typeface="Arial"/>
                <a:cs typeface="Arial"/>
              </a:rPr>
              <a:t>Ан</a:t>
            </a:r>
            <a:r>
              <a:rPr sz="2000" spc="-120" dirty="0">
                <a:latin typeface="Arial"/>
                <a:cs typeface="Arial"/>
              </a:rPr>
              <a:t>е</a:t>
            </a:r>
            <a:r>
              <a:rPr sz="2000" spc="-105" dirty="0">
                <a:latin typeface="Arial"/>
                <a:cs typeface="Arial"/>
              </a:rPr>
              <a:t>мият</a:t>
            </a:r>
            <a:r>
              <a:rPr sz="2000" spc="-100" dirty="0">
                <a:latin typeface="Arial"/>
                <a:cs typeface="Arial"/>
              </a:rPr>
              <a:t>а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35" dirty="0">
                <a:latin typeface="Arial"/>
                <a:cs typeface="Arial"/>
              </a:rPr>
              <a:t>м</a:t>
            </a:r>
            <a:r>
              <a:rPr sz="2000" spc="-85" dirty="0">
                <a:latin typeface="Arial"/>
                <a:cs typeface="Arial"/>
              </a:rPr>
              <a:t>о</a:t>
            </a:r>
            <a:r>
              <a:rPr sz="2000" spc="15" dirty="0">
                <a:latin typeface="Arial"/>
                <a:cs typeface="Arial"/>
              </a:rPr>
              <a:t>ж</a:t>
            </a:r>
            <a:r>
              <a:rPr sz="2000" spc="-120" dirty="0"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542" y="5831840"/>
            <a:ext cx="30822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18639" algn="l"/>
              </a:tabLst>
            </a:pPr>
            <a:r>
              <a:rPr sz="2000" spc="-114" dirty="0">
                <a:latin typeface="Arial"/>
                <a:cs typeface="Arial"/>
              </a:rPr>
              <a:t>самос</a:t>
            </a:r>
            <a:r>
              <a:rPr sz="2000" spc="-125" dirty="0">
                <a:latin typeface="Arial"/>
                <a:cs typeface="Arial"/>
              </a:rPr>
              <a:t>т</a:t>
            </a:r>
            <a:r>
              <a:rPr sz="2000" spc="-100" dirty="0">
                <a:latin typeface="Arial"/>
                <a:cs typeface="Arial"/>
              </a:rPr>
              <a:t>о</a:t>
            </a:r>
            <a:r>
              <a:rPr sz="2000" spc="-114" dirty="0">
                <a:latin typeface="Arial"/>
                <a:cs typeface="Arial"/>
              </a:rPr>
              <a:t>я</a:t>
            </a:r>
            <a:r>
              <a:rPr sz="2000" spc="-150" dirty="0">
                <a:latin typeface="Arial"/>
                <a:cs typeface="Arial"/>
              </a:rPr>
              <a:t>т</a:t>
            </a:r>
            <a:r>
              <a:rPr sz="2000" spc="-155" dirty="0">
                <a:latin typeface="Arial"/>
                <a:cs typeface="Arial"/>
              </a:rPr>
              <a:t>е</a:t>
            </a:r>
            <a:r>
              <a:rPr sz="2000" spc="-85" dirty="0">
                <a:latin typeface="Arial"/>
                <a:cs typeface="Arial"/>
              </a:rPr>
              <a:t>лн</a:t>
            </a:r>
            <a:r>
              <a:rPr sz="2000" spc="-80" dirty="0">
                <a:latin typeface="Arial"/>
                <a:cs typeface="Arial"/>
              </a:rPr>
              <a:t>о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0" dirty="0">
                <a:latin typeface="Arial"/>
                <a:cs typeface="Arial"/>
              </a:rPr>
              <a:t>з</a:t>
            </a:r>
            <a:r>
              <a:rPr sz="2000" spc="-135" dirty="0">
                <a:latin typeface="Arial"/>
                <a:cs typeface="Arial"/>
              </a:rPr>
              <a:t>а</a:t>
            </a:r>
            <a:r>
              <a:rPr sz="2000" spc="-70" dirty="0">
                <a:latin typeface="Arial"/>
                <a:cs typeface="Arial"/>
              </a:rPr>
              <a:t>б</a:t>
            </a:r>
            <a:r>
              <a:rPr sz="2000" spc="-105" dirty="0">
                <a:latin typeface="Arial"/>
                <a:cs typeface="Arial"/>
              </a:rPr>
              <a:t>о</a:t>
            </a:r>
            <a:r>
              <a:rPr sz="2000" spc="-150" dirty="0">
                <a:latin typeface="Arial"/>
                <a:cs typeface="Arial"/>
              </a:rPr>
              <a:t>л</a:t>
            </a:r>
            <a:r>
              <a:rPr sz="2000" spc="-145" dirty="0">
                <a:latin typeface="Arial"/>
                <a:cs typeface="Arial"/>
              </a:rPr>
              <a:t>я</a:t>
            </a:r>
            <a:r>
              <a:rPr sz="2000" spc="-95" dirty="0">
                <a:latin typeface="Arial"/>
                <a:cs typeface="Arial"/>
              </a:rPr>
              <a:t>ва</a:t>
            </a:r>
            <a:r>
              <a:rPr sz="2000" spc="-110" dirty="0">
                <a:latin typeface="Arial"/>
                <a:cs typeface="Arial"/>
              </a:rPr>
              <a:t>н</a:t>
            </a:r>
            <a:r>
              <a:rPr sz="2000" spc="-114" dirty="0"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3022" y="5527040"/>
            <a:ext cx="365188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501015" algn="l"/>
                <a:tab pos="972185" algn="l"/>
                <a:tab pos="2342515" algn="l"/>
                <a:tab pos="3162300" algn="l"/>
              </a:tabLst>
            </a:pPr>
            <a:r>
              <a:rPr sz="2000" spc="-110" dirty="0">
                <a:latin typeface="Arial"/>
                <a:cs typeface="Arial"/>
              </a:rPr>
              <a:t>д</a:t>
            </a:r>
            <a:r>
              <a:rPr sz="2000" spc="-100" dirty="0">
                <a:latin typeface="Arial"/>
                <a:cs typeface="Arial"/>
              </a:rPr>
              <a:t>а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35" dirty="0">
                <a:latin typeface="Arial"/>
                <a:cs typeface="Arial"/>
              </a:rPr>
              <a:t>се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5" dirty="0">
                <a:latin typeface="Arial"/>
                <a:cs typeface="Arial"/>
              </a:rPr>
              <a:t>ра</a:t>
            </a:r>
            <a:r>
              <a:rPr sz="2000" spc="-80" dirty="0">
                <a:latin typeface="Arial"/>
                <a:cs typeface="Arial"/>
              </a:rPr>
              <a:t>з</a:t>
            </a:r>
            <a:r>
              <a:rPr sz="2000" spc="-125" dirty="0">
                <a:latin typeface="Arial"/>
                <a:cs typeface="Arial"/>
              </a:rPr>
              <a:t>г</a:t>
            </a:r>
            <a:r>
              <a:rPr sz="2000" spc="-140" dirty="0">
                <a:latin typeface="Arial"/>
                <a:cs typeface="Arial"/>
              </a:rPr>
              <a:t>л</a:t>
            </a:r>
            <a:r>
              <a:rPr sz="2000" spc="-160" dirty="0">
                <a:latin typeface="Arial"/>
                <a:cs typeface="Arial"/>
              </a:rPr>
              <a:t>е</a:t>
            </a:r>
            <a:r>
              <a:rPr sz="2000" spc="25" dirty="0">
                <a:latin typeface="Arial"/>
                <a:cs typeface="Arial"/>
              </a:rPr>
              <a:t>ж</a:t>
            </a:r>
            <a:r>
              <a:rPr sz="2000" spc="-110" dirty="0">
                <a:latin typeface="Arial"/>
                <a:cs typeface="Arial"/>
              </a:rPr>
              <a:t>д</a:t>
            </a:r>
            <a:r>
              <a:rPr sz="2000" spc="-100" dirty="0">
                <a:latin typeface="Arial"/>
                <a:cs typeface="Arial"/>
              </a:rPr>
              <a:t>а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20" dirty="0">
                <a:latin typeface="Arial"/>
                <a:cs typeface="Arial"/>
              </a:rPr>
              <a:t>к</a:t>
            </a:r>
            <a:r>
              <a:rPr sz="2000" spc="-85" dirty="0">
                <a:latin typeface="Arial"/>
                <a:cs typeface="Arial"/>
              </a:rPr>
              <a:t>ак</a:t>
            </a:r>
            <a:r>
              <a:rPr sz="2000" spc="-105" dirty="0">
                <a:latin typeface="Arial"/>
                <a:cs typeface="Arial"/>
              </a:rPr>
              <a:t>т</a:t>
            </a:r>
            <a:r>
              <a:rPr sz="2000" spc="-60" dirty="0">
                <a:latin typeface="Arial"/>
                <a:cs typeface="Arial"/>
              </a:rPr>
              <a:t>о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" dirty="0">
                <a:latin typeface="Arial"/>
                <a:cs typeface="Arial"/>
              </a:rPr>
              <a:t>к</a:t>
            </a:r>
            <a:r>
              <a:rPr sz="2000" spc="-165" dirty="0">
                <a:latin typeface="Arial"/>
                <a:cs typeface="Arial"/>
              </a:rPr>
              <a:t>а</a:t>
            </a:r>
            <a:r>
              <a:rPr sz="2000" spc="-170" dirty="0">
                <a:latin typeface="Arial"/>
                <a:cs typeface="Arial"/>
              </a:rPr>
              <a:t>т</a:t>
            </a:r>
            <a:r>
              <a:rPr sz="2000" spc="-60" dirty="0">
                <a:latin typeface="Arial"/>
                <a:cs typeface="Arial"/>
              </a:rPr>
              <a:t>о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137920" algn="l"/>
              </a:tabLst>
            </a:pPr>
            <a:r>
              <a:rPr sz="2000" spc="-50" dirty="0">
                <a:latin typeface="Arial"/>
                <a:cs typeface="Arial"/>
              </a:rPr>
              <a:t>(</a:t>
            </a:r>
            <a:r>
              <a:rPr sz="2000" spc="-85" dirty="0">
                <a:latin typeface="Arial"/>
                <a:cs typeface="Arial"/>
              </a:rPr>
              <a:t>о</a:t>
            </a:r>
            <a:r>
              <a:rPr sz="2000" spc="-235" dirty="0">
                <a:latin typeface="Arial"/>
                <a:cs typeface="Arial"/>
              </a:rPr>
              <a:t>т</a:t>
            </a:r>
            <a:r>
              <a:rPr sz="2000" spc="-80" dirty="0">
                <a:latin typeface="Arial"/>
                <a:cs typeface="Arial"/>
              </a:rPr>
              <a:t>д</a:t>
            </a:r>
            <a:r>
              <a:rPr sz="2000" spc="-155" dirty="0">
                <a:latin typeface="Arial"/>
                <a:cs typeface="Arial"/>
              </a:rPr>
              <a:t>е</a:t>
            </a:r>
            <a:r>
              <a:rPr sz="2000" spc="-95" dirty="0">
                <a:latin typeface="Arial"/>
                <a:cs typeface="Arial"/>
              </a:rPr>
              <a:t>л</a:t>
            </a:r>
            <a:r>
              <a:rPr sz="2000" spc="-100" dirty="0">
                <a:latin typeface="Arial"/>
                <a:cs typeface="Arial"/>
              </a:rPr>
              <a:t>н</a:t>
            </a:r>
            <a:r>
              <a:rPr sz="2000" spc="-155" dirty="0">
                <a:latin typeface="Arial"/>
                <a:cs typeface="Arial"/>
              </a:rPr>
              <a:t>а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45" dirty="0">
                <a:latin typeface="Arial"/>
                <a:cs typeface="Arial"/>
              </a:rPr>
              <a:t>н</a:t>
            </a:r>
            <a:r>
              <a:rPr sz="2000" spc="-55" dirty="0">
                <a:latin typeface="Arial"/>
                <a:cs typeface="Arial"/>
              </a:rPr>
              <a:t>о</a:t>
            </a:r>
            <a:r>
              <a:rPr sz="2000" spc="-60" dirty="0">
                <a:latin typeface="Arial"/>
                <a:cs typeface="Arial"/>
              </a:rPr>
              <a:t>з</a:t>
            </a:r>
            <a:r>
              <a:rPr sz="2000" spc="-105" dirty="0">
                <a:latin typeface="Arial"/>
                <a:cs typeface="Arial"/>
              </a:rPr>
              <a:t>о</a:t>
            </a:r>
            <a:r>
              <a:rPr sz="2000" spc="-95" dirty="0">
                <a:latin typeface="Arial"/>
                <a:cs typeface="Arial"/>
              </a:rPr>
              <a:t>ло</a:t>
            </a:r>
            <a:r>
              <a:rPr sz="2000" spc="-75" dirty="0">
                <a:latin typeface="Arial"/>
                <a:cs typeface="Arial"/>
              </a:rPr>
              <a:t>г</a:t>
            </a:r>
            <a:r>
              <a:rPr sz="2000" spc="-70" dirty="0">
                <a:latin typeface="Arial"/>
                <a:cs typeface="Arial"/>
              </a:rPr>
              <a:t>и</a:t>
            </a:r>
            <a:r>
              <a:rPr sz="2000" spc="-75" dirty="0">
                <a:latin typeface="Arial"/>
                <a:cs typeface="Arial"/>
              </a:rPr>
              <a:t>ч</a:t>
            </a:r>
            <a:r>
              <a:rPr sz="2000" spc="-95" dirty="0">
                <a:latin typeface="Arial"/>
                <a:cs typeface="Arial"/>
              </a:rPr>
              <a:t>на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542" y="6136944"/>
            <a:ext cx="57588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5" dirty="0">
                <a:latin typeface="Arial"/>
                <a:cs typeface="Arial"/>
              </a:rPr>
              <a:t>единица), </a:t>
            </a:r>
            <a:r>
              <a:rPr sz="2000" spc="-110" dirty="0">
                <a:latin typeface="Arial"/>
                <a:cs typeface="Arial"/>
              </a:rPr>
              <a:t>така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90" dirty="0">
                <a:latin typeface="Arial"/>
                <a:cs typeface="Arial"/>
              </a:rPr>
              <a:t>като </a:t>
            </a:r>
            <a:r>
              <a:rPr sz="2000" spc="-70" dirty="0">
                <a:latin typeface="Arial"/>
                <a:cs typeface="Arial"/>
              </a:rPr>
              <a:t>симптом </a:t>
            </a:r>
            <a:r>
              <a:rPr sz="2000" spc="-100" dirty="0">
                <a:latin typeface="Arial"/>
                <a:cs typeface="Arial"/>
              </a:rPr>
              <a:t>на </a:t>
            </a:r>
            <a:r>
              <a:rPr sz="2000" spc="-60" dirty="0">
                <a:latin typeface="Arial"/>
                <a:cs typeface="Arial"/>
              </a:rPr>
              <a:t>други</a:t>
            </a:r>
            <a:r>
              <a:rPr sz="2000" spc="-39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заболявания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9" name="object 9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731482" y="1397508"/>
            <a:ext cx="2413000" cy="2341245"/>
            <a:chOff x="6731482" y="1397508"/>
            <a:chExt cx="2413000" cy="2341245"/>
          </a:xfrm>
        </p:grpSpPr>
        <p:sp>
          <p:nvSpPr>
            <p:cNvPr id="13" name="object 13"/>
            <p:cNvSpPr/>
            <p:nvPr/>
          </p:nvSpPr>
          <p:spPr>
            <a:xfrm>
              <a:off x="6731482" y="1397508"/>
              <a:ext cx="2412517" cy="23408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86320" y="1556766"/>
              <a:ext cx="1909572" cy="18247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789419" y="3918203"/>
            <a:ext cx="2354580" cy="2249805"/>
            <a:chOff x="6789419" y="3918203"/>
            <a:chExt cx="2354580" cy="2249805"/>
          </a:xfrm>
        </p:grpSpPr>
        <p:sp>
          <p:nvSpPr>
            <p:cNvPr id="16" name="object 16"/>
            <p:cNvSpPr/>
            <p:nvPr/>
          </p:nvSpPr>
          <p:spPr>
            <a:xfrm>
              <a:off x="6789419" y="3918203"/>
              <a:ext cx="2354579" cy="22494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48296" y="4077118"/>
              <a:ext cx="1930019" cy="17343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452437"/>
            <a:ext cx="9153525" cy="749300"/>
            <a:chOff x="-4762" y="452437"/>
            <a:chExt cx="9153525" cy="749300"/>
          </a:xfrm>
        </p:grpSpPr>
        <p:sp>
          <p:nvSpPr>
            <p:cNvPr id="3" name="object 3"/>
            <p:cNvSpPr/>
            <p:nvPr/>
          </p:nvSpPr>
          <p:spPr>
            <a:xfrm>
              <a:off x="0" y="457200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9144000" y="0"/>
                  </a:moveTo>
                  <a:lnTo>
                    <a:pt x="0" y="0"/>
                  </a:lnTo>
                  <a:lnTo>
                    <a:pt x="0" y="739775"/>
                  </a:lnTo>
                  <a:lnTo>
                    <a:pt x="9144000" y="7397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200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0" y="739775"/>
                  </a:moveTo>
                  <a:lnTo>
                    <a:pt x="9144000" y="7397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397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69970" y="477773"/>
            <a:ext cx="200596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25" dirty="0"/>
              <a:t>АНЕМИИ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474370" y="1647571"/>
            <a:ext cx="7776845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spc="-265" dirty="0">
                <a:solidFill>
                  <a:srgbClr val="C00000"/>
                </a:solidFill>
                <a:latin typeface="Arial"/>
                <a:cs typeface="Arial"/>
              </a:rPr>
              <a:t>Дефиниция:</a:t>
            </a:r>
            <a:endParaRPr sz="3600">
              <a:latin typeface="Arial"/>
              <a:cs typeface="Arial"/>
            </a:endParaRPr>
          </a:p>
          <a:p>
            <a:pPr marL="355600" marR="5080" indent="-253365">
              <a:lnSpc>
                <a:spcPct val="100000"/>
              </a:lnSpc>
              <a:spcBef>
                <a:spcPts val="2880"/>
              </a:spcBef>
            </a:pPr>
            <a:r>
              <a:rPr sz="3600" spc="-215" dirty="0">
                <a:latin typeface="Arial"/>
                <a:cs typeface="Arial"/>
              </a:rPr>
              <a:t>Заболявания, </a:t>
            </a:r>
            <a:r>
              <a:rPr sz="3600" spc="-185" dirty="0">
                <a:latin typeface="Arial"/>
                <a:cs typeface="Arial"/>
              </a:rPr>
              <a:t>свързани </a:t>
            </a:r>
            <a:r>
              <a:rPr sz="3600" spc="-280" dirty="0">
                <a:latin typeface="Arial"/>
                <a:cs typeface="Arial"/>
              </a:rPr>
              <a:t>с </a:t>
            </a:r>
            <a:r>
              <a:rPr sz="3600" spc="-165" dirty="0">
                <a:latin typeface="Arial"/>
                <a:cs typeface="Arial"/>
              </a:rPr>
              <a:t>намаление </a:t>
            </a:r>
            <a:r>
              <a:rPr sz="3600" spc="-175" dirty="0">
                <a:latin typeface="Arial"/>
                <a:cs typeface="Arial"/>
              </a:rPr>
              <a:t>на  </a:t>
            </a:r>
            <a:r>
              <a:rPr sz="3600" spc="-160" dirty="0">
                <a:latin typeface="Arial"/>
                <a:cs typeface="Arial"/>
              </a:rPr>
              <a:t>кислородо-пренасящия </a:t>
            </a:r>
            <a:r>
              <a:rPr sz="3600" spc="-175" dirty="0">
                <a:latin typeface="Arial"/>
                <a:cs typeface="Arial"/>
              </a:rPr>
              <a:t>капацитет </a:t>
            </a:r>
            <a:r>
              <a:rPr sz="3600" spc="-170" dirty="0">
                <a:latin typeface="Arial"/>
                <a:cs typeface="Arial"/>
              </a:rPr>
              <a:t>на  </a:t>
            </a:r>
            <a:r>
              <a:rPr sz="3600" spc="-190" dirty="0">
                <a:latin typeface="Arial"/>
                <a:cs typeface="Arial"/>
              </a:rPr>
              <a:t>кръвта </a:t>
            </a:r>
            <a:r>
              <a:rPr sz="3600" spc="-65" dirty="0">
                <a:latin typeface="Arial"/>
                <a:cs typeface="Arial"/>
              </a:rPr>
              <a:t>и </a:t>
            </a:r>
            <a:r>
              <a:rPr sz="3600" spc="-85" dirty="0">
                <a:latin typeface="Arial"/>
                <a:cs typeface="Arial"/>
              </a:rPr>
              <a:t>при </a:t>
            </a:r>
            <a:r>
              <a:rPr sz="3600" spc="-110" dirty="0">
                <a:latin typeface="Arial"/>
                <a:cs typeface="Arial"/>
              </a:rPr>
              <a:t>които </a:t>
            </a:r>
            <a:r>
              <a:rPr sz="3600" spc="-215" dirty="0">
                <a:latin typeface="Arial"/>
                <a:cs typeface="Arial"/>
              </a:rPr>
              <a:t>е</a:t>
            </a:r>
            <a:r>
              <a:rPr sz="3600" spc="-509" dirty="0">
                <a:latin typeface="Arial"/>
                <a:cs typeface="Arial"/>
              </a:rPr>
              <a:t> </a:t>
            </a:r>
            <a:r>
              <a:rPr sz="3600" spc="-175" dirty="0">
                <a:latin typeface="Arial"/>
                <a:cs typeface="Arial"/>
              </a:rPr>
              <a:t>налице</a:t>
            </a:r>
            <a:endParaRPr sz="3600">
              <a:latin typeface="Arial"/>
              <a:cs typeface="Arial"/>
            </a:endParaRPr>
          </a:p>
          <a:p>
            <a:pPr marL="355600" marR="23495">
              <a:lnSpc>
                <a:spcPct val="100000"/>
              </a:lnSpc>
              <a:spcBef>
                <a:spcPts val="5"/>
              </a:spcBef>
            </a:pPr>
            <a:r>
              <a:rPr sz="3600" spc="-165" dirty="0">
                <a:latin typeface="Arial"/>
                <a:cs typeface="Arial"/>
              </a:rPr>
              <a:t>намаление </a:t>
            </a:r>
            <a:r>
              <a:rPr sz="3600" spc="-175" dirty="0">
                <a:latin typeface="Arial"/>
                <a:cs typeface="Arial"/>
              </a:rPr>
              <a:t>на </a:t>
            </a:r>
            <a:r>
              <a:rPr sz="3600" spc="-180" dirty="0">
                <a:latin typeface="Arial"/>
                <a:cs typeface="Arial"/>
              </a:rPr>
              <a:t>хемоглобиновата  </a:t>
            </a:r>
            <a:r>
              <a:rPr sz="3600" spc="-140" dirty="0">
                <a:latin typeface="Arial"/>
                <a:cs typeface="Arial"/>
              </a:rPr>
              <a:t>концентрация </a:t>
            </a:r>
            <a:r>
              <a:rPr sz="3600" spc="-65" dirty="0">
                <a:latin typeface="Arial"/>
                <a:cs typeface="Arial"/>
              </a:rPr>
              <a:t>и </a:t>
            </a:r>
            <a:r>
              <a:rPr sz="3600" spc="-125" dirty="0">
                <a:latin typeface="Arial"/>
                <a:cs typeface="Arial"/>
              </a:rPr>
              <a:t>симптоми </a:t>
            </a:r>
            <a:r>
              <a:rPr sz="3600" spc="-175" dirty="0">
                <a:latin typeface="Arial"/>
                <a:cs typeface="Arial"/>
              </a:rPr>
              <a:t>на</a:t>
            </a:r>
            <a:r>
              <a:rPr sz="3600" spc="-420" dirty="0">
                <a:latin typeface="Arial"/>
                <a:cs typeface="Arial"/>
              </a:rPr>
              <a:t> </a:t>
            </a:r>
            <a:r>
              <a:rPr sz="3600" spc="-180" dirty="0">
                <a:latin typeface="Arial"/>
                <a:cs typeface="Arial"/>
              </a:rPr>
              <a:t>тъканна  </a:t>
            </a:r>
            <a:r>
              <a:rPr sz="3600" spc="-130" dirty="0">
                <a:latin typeface="Arial"/>
                <a:cs typeface="Arial"/>
              </a:rPr>
              <a:t>хипоксия.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55841"/>
            <a:ext cx="9153525" cy="581025"/>
            <a:chOff x="-4762" y="255841"/>
            <a:chExt cx="9153525" cy="581025"/>
          </a:xfrm>
        </p:grpSpPr>
        <p:sp>
          <p:nvSpPr>
            <p:cNvPr id="3" name="object 3"/>
            <p:cNvSpPr/>
            <p:nvPr/>
          </p:nvSpPr>
          <p:spPr>
            <a:xfrm>
              <a:off x="0" y="260604"/>
              <a:ext cx="9144000" cy="571500"/>
            </a:xfrm>
            <a:custGeom>
              <a:avLst/>
              <a:gdLst/>
              <a:ahLst/>
              <a:cxnLst/>
              <a:rect l="l" t="t" r="r" b="b"/>
              <a:pathLst>
                <a:path w="9144000" h="571500">
                  <a:moveTo>
                    <a:pt x="91440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9144000" y="5715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0604"/>
              <a:ext cx="9144000" cy="571500"/>
            </a:xfrm>
            <a:custGeom>
              <a:avLst/>
              <a:gdLst/>
              <a:ahLst/>
              <a:cxnLst/>
              <a:rect l="l" t="t" r="r" b="b"/>
              <a:pathLst>
                <a:path w="9144000" h="571500">
                  <a:moveTo>
                    <a:pt x="0" y="571500"/>
                  </a:moveTo>
                  <a:lnTo>
                    <a:pt x="9144000" y="5715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00506" y="331089"/>
            <a:ext cx="7543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Причини </a:t>
            </a:r>
            <a:r>
              <a:rPr sz="2400" spc="-160" dirty="0"/>
              <a:t>за </a:t>
            </a:r>
            <a:r>
              <a:rPr sz="2400" spc="-155" dirty="0"/>
              <a:t>анемията </a:t>
            </a:r>
            <a:r>
              <a:rPr sz="2400" spc="-65" dirty="0"/>
              <a:t>- </a:t>
            </a:r>
            <a:r>
              <a:rPr sz="2400" spc="-160" dirty="0"/>
              <a:t>многобройни </a:t>
            </a:r>
            <a:r>
              <a:rPr sz="2400" spc="-140" dirty="0"/>
              <a:t>и </a:t>
            </a:r>
            <a:r>
              <a:rPr sz="2400" spc="-170" dirty="0"/>
              <a:t>разнообразни</a:t>
            </a:r>
            <a:r>
              <a:rPr sz="2400" spc="5" dirty="0"/>
              <a:t> </a:t>
            </a:r>
            <a:r>
              <a:rPr sz="2400" spc="-80" dirty="0"/>
              <a:t>(1)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546303" y="1091844"/>
            <a:ext cx="5697220" cy="519049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85" dirty="0">
                <a:solidFill>
                  <a:srgbClr val="3333FF"/>
                </a:solidFill>
                <a:latin typeface="Arial"/>
                <a:cs typeface="Arial"/>
              </a:rPr>
              <a:t>Генетични: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10" dirty="0">
                <a:latin typeface="Arial"/>
                <a:cs typeface="Arial"/>
              </a:rPr>
              <a:t>Хемоглобинопатии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7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55" dirty="0">
                <a:latin typeface="Arial"/>
                <a:cs typeface="Arial"/>
              </a:rPr>
              <a:t>Таласемии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00" dirty="0">
                <a:latin typeface="Arial"/>
                <a:cs typeface="Arial"/>
              </a:rPr>
              <a:t>Ензимни </a:t>
            </a:r>
            <a:r>
              <a:rPr sz="2200" spc="-95" dirty="0">
                <a:latin typeface="Arial"/>
                <a:cs typeface="Arial"/>
              </a:rPr>
              <a:t>аномалии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95" dirty="0">
                <a:latin typeface="Arial"/>
                <a:cs typeface="Arial"/>
              </a:rPr>
              <a:t>гликолитичния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път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35" dirty="0">
                <a:latin typeface="Arial"/>
                <a:cs typeface="Arial"/>
              </a:rPr>
              <a:t>Дефекти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10" dirty="0">
                <a:latin typeface="Arial"/>
                <a:cs typeface="Arial"/>
              </a:rPr>
              <a:t>еритроцитната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мембрана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7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30" dirty="0">
                <a:latin typeface="Arial"/>
                <a:cs typeface="Arial"/>
              </a:rPr>
              <a:t>Вродена </a:t>
            </a:r>
            <a:r>
              <a:rPr sz="2200" spc="-100" dirty="0">
                <a:latin typeface="Arial"/>
                <a:cs typeface="Arial"/>
              </a:rPr>
              <a:t>дисеритропоетична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анемия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05" dirty="0">
                <a:latin typeface="Arial"/>
                <a:cs typeface="Arial"/>
              </a:rPr>
              <a:t>Анемия </a:t>
            </a:r>
            <a:r>
              <a:rPr sz="2200" spc="-110" dirty="0">
                <a:latin typeface="Arial"/>
                <a:cs typeface="Arial"/>
              </a:rPr>
              <a:t>на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Фанкони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75" dirty="0">
                <a:solidFill>
                  <a:srgbClr val="3333FF"/>
                </a:solidFill>
                <a:latin typeface="Arial"/>
                <a:cs typeface="Arial"/>
              </a:rPr>
              <a:t>Нутритивни: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7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50" dirty="0">
                <a:latin typeface="Arial"/>
                <a:cs typeface="Arial"/>
              </a:rPr>
              <a:t>Железен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дефицит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10" dirty="0">
                <a:latin typeface="Arial"/>
                <a:cs typeface="Arial"/>
              </a:rPr>
              <a:t>Витамин </a:t>
            </a:r>
            <a:r>
              <a:rPr sz="2200" spc="-165" dirty="0">
                <a:latin typeface="Arial"/>
                <a:cs typeface="Arial"/>
              </a:rPr>
              <a:t>В12</a:t>
            </a:r>
            <a:r>
              <a:rPr sz="2200" spc="-140" dirty="0">
                <a:latin typeface="Arial"/>
                <a:cs typeface="Arial"/>
              </a:rPr>
              <a:t> дефицит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40" dirty="0">
                <a:latin typeface="Arial"/>
                <a:cs typeface="Arial"/>
              </a:rPr>
              <a:t>Фолатен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дефицит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6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210" dirty="0">
                <a:latin typeface="Arial"/>
                <a:cs typeface="Arial"/>
              </a:rPr>
              <a:t>От </a:t>
            </a:r>
            <a:r>
              <a:rPr sz="2200" spc="-130" dirty="0">
                <a:latin typeface="Arial"/>
                <a:cs typeface="Arial"/>
              </a:rPr>
              <a:t>гладуване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110" dirty="0">
                <a:latin typeface="Arial"/>
                <a:cs typeface="Arial"/>
              </a:rPr>
              <a:t>общо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недогранване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55" dirty="0">
                <a:solidFill>
                  <a:srgbClr val="3333FF"/>
                </a:solidFill>
                <a:latin typeface="Arial"/>
                <a:cs typeface="Arial"/>
              </a:rPr>
              <a:t>Хеморагии: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60" dirty="0">
                <a:solidFill>
                  <a:srgbClr val="3333FF"/>
                </a:solidFill>
                <a:latin typeface="Arial"/>
                <a:cs typeface="Arial"/>
              </a:rPr>
              <a:t>Имунологични </a:t>
            </a:r>
            <a:r>
              <a:rPr sz="2200" spc="-130" dirty="0">
                <a:latin typeface="Arial"/>
                <a:cs typeface="Arial"/>
              </a:rPr>
              <a:t>– </a:t>
            </a:r>
            <a:r>
              <a:rPr sz="2200" spc="-120" dirty="0">
                <a:latin typeface="Arial"/>
                <a:cs typeface="Arial"/>
              </a:rPr>
              <a:t>антитяло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медиирани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55904"/>
            <a:ext cx="9153525" cy="481330"/>
            <a:chOff x="-4762" y="255904"/>
            <a:chExt cx="9153525" cy="481330"/>
          </a:xfrm>
        </p:grpSpPr>
        <p:sp>
          <p:nvSpPr>
            <p:cNvPr id="3" name="object 3"/>
            <p:cNvSpPr/>
            <p:nvPr/>
          </p:nvSpPr>
          <p:spPr>
            <a:xfrm>
              <a:off x="0" y="260667"/>
              <a:ext cx="9144000" cy="471805"/>
            </a:xfrm>
            <a:custGeom>
              <a:avLst/>
              <a:gdLst/>
              <a:ahLst/>
              <a:cxnLst/>
              <a:rect l="l" t="t" r="r" b="b"/>
              <a:pathLst>
                <a:path w="9144000" h="471805">
                  <a:moveTo>
                    <a:pt x="9144000" y="0"/>
                  </a:moveTo>
                  <a:lnTo>
                    <a:pt x="0" y="0"/>
                  </a:lnTo>
                  <a:lnTo>
                    <a:pt x="0" y="471487"/>
                  </a:lnTo>
                  <a:lnTo>
                    <a:pt x="9144000" y="47148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0667"/>
              <a:ext cx="9144000" cy="471805"/>
            </a:xfrm>
            <a:custGeom>
              <a:avLst/>
              <a:gdLst/>
              <a:ahLst/>
              <a:cxnLst/>
              <a:rect l="l" t="t" r="r" b="b"/>
              <a:pathLst>
                <a:path w="9144000" h="471805">
                  <a:moveTo>
                    <a:pt x="0" y="471487"/>
                  </a:moveTo>
                  <a:lnTo>
                    <a:pt x="9144000" y="47148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47148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00506" y="281178"/>
            <a:ext cx="7543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Причини </a:t>
            </a:r>
            <a:r>
              <a:rPr sz="2400" spc="-160" dirty="0"/>
              <a:t>за </a:t>
            </a:r>
            <a:r>
              <a:rPr sz="2400" spc="-155" dirty="0"/>
              <a:t>анемията </a:t>
            </a:r>
            <a:r>
              <a:rPr sz="2400" spc="-65" dirty="0"/>
              <a:t>- </a:t>
            </a:r>
            <a:r>
              <a:rPr sz="2400" spc="-160" dirty="0"/>
              <a:t>многобройни </a:t>
            </a:r>
            <a:r>
              <a:rPr sz="2400" spc="-140" dirty="0"/>
              <a:t>и </a:t>
            </a:r>
            <a:r>
              <a:rPr sz="2400" spc="-170" dirty="0"/>
              <a:t>разнообразни</a:t>
            </a:r>
            <a:r>
              <a:rPr sz="2400" spc="10" dirty="0"/>
              <a:t> </a:t>
            </a:r>
            <a:r>
              <a:rPr sz="2400" spc="-80" dirty="0"/>
              <a:t>(2)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64642" y="968476"/>
            <a:ext cx="7660005" cy="544195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700" b="1" spc="-120" dirty="0">
                <a:solidFill>
                  <a:srgbClr val="3333FF"/>
                </a:solidFill>
                <a:latin typeface="Arial"/>
                <a:cs typeface="Arial"/>
              </a:rPr>
              <a:t>Физикални </a:t>
            </a:r>
            <a:r>
              <a:rPr sz="1700" b="1" spc="-135" dirty="0">
                <a:solidFill>
                  <a:srgbClr val="3333FF"/>
                </a:solidFill>
                <a:latin typeface="Arial"/>
                <a:cs typeface="Arial"/>
              </a:rPr>
              <a:t>ефекти: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125" dirty="0">
                <a:latin typeface="Arial"/>
                <a:cs typeface="Arial"/>
              </a:rPr>
              <a:t>Травма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80" dirty="0">
                <a:latin typeface="Arial"/>
                <a:cs typeface="Arial"/>
              </a:rPr>
              <a:t>Изгаряне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90" dirty="0">
                <a:latin typeface="Arial"/>
                <a:cs typeface="Arial"/>
              </a:rPr>
              <a:t>Измръзване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75" dirty="0">
                <a:latin typeface="Arial"/>
                <a:cs typeface="Arial"/>
              </a:rPr>
              <a:t>Клапно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протезиране</a:t>
            </a:r>
            <a:endParaRPr sz="1700">
              <a:latin typeface="Arial"/>
              <a:cs typeface="Arial"/>
            </a:endParaRPr>
          </a:p>
          <a:p>
            <a:pPr marL="342265" marR="5121910" indent="-342265" algn="r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342265" algn="l"/>
                <a:tab pos="355600" algn="l"/>
              </a:tabLst>
            </a:pPr>
            <a:r>
              <a:rPr sz="1700" b="1" spc="-135" dirty="0">
                <a:solidFill>
                  <a:srgbClr val="3333FF"/>
                </a:solidFill>
                <a:latin typeface="Arial"/>
                <a:cs typeface="Arial"/>
              </a:rPr>
              <a:t>Лекарства </a:t>
            </a:r>
            <a:r>
              <a:rPr sz="1700" b="1" spc="-100" dirty="0">
                <a:solidFill>
                  <a:srgbClr val="3333FF"/>
                </a:solidFill>
                <a:latin typeface="Arial"/>
                <a:cs typeface="Arial"/>
              </a:rPr>
              <a:t>и</a:t>
            </a:r>
            <a:r>
              <a:rPr sz="1700" b="1" spc="-14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700" b="1" spc="-105" dirty="0">
                <a:solidFill>
                  <a:srgbClr val="3333FF"/>
                </a:solidFill>
                <a:latin typeface="Arial"/>
                <a:cs typeface="Arial"/>
              </a:rPr>
              <a:t>химикали:</a:t>
            </a:r>
            <a:endParaRPr sz="1700">
              <a:latin typeface="Arial"/>
              <a:cs typeface="Arial"/>
            </a:endParaRPr>
          </a:p>
          <a:p>
            <a:pPr marL="286385" marR="5090795" lvl="1" indent="-286385" algn="r">
              <a:lnSpc>
                <a:spcPct val="100000"/>
              </a:lnSpc>
              <a:spcBef>
                <a:spcPts val="204"/>
              </a:spcBef>
              <a:buChar char="–"/>
              <a:tabLst>
                <a:tab pos="286385" algn="l"/>
                <a:tab pos="287020" algn="l"/>
              </a:tabLst>
            </a:pPr>
            <a:r>
              <a:rPr sz="1700" spc="-100" dirty="0">
                <a:latin typeface="Arial"/>
                <a:cs typeface="Arial"/>
              </a:rPr>
              <a:t>Апластична</a:t>
            </a:r>
            <a:r>
              <a:rPr sz="1700" spc="-150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анемия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95" dirty="0">
                <a:latin typeface="Arial"/>
                <a:cs typeface="Arial"/>
              </a:rPr>
              <a:t>Мегалобластна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анемия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700" b="1" spc="-130" dirty="0">
                <a:solidFill>
                  <a:srgbClr val="3333FF"/>
                </a:solidFill>
                <a:latin typeface="Arial"/>
                <a:cs typeface="Arial"/>
              </a:rPr>
              <a:t>Хронични </a:t>
            </a:r>
            <a:r>
              <a:rPr sz="1700" b="1" spc="-140" dirty="0">
                <a:solidFill>
                  <a:srgbClr val="3333FF"/>
                </a:solidFill>
                <a:latin typeface="Arial"/>
                <a:cs typeface="Arial"/>
              </a:rPr>
              <a:t>заболявания </a:t>
            </a:r>
            <a:r>
              <a:rPr sz="1700" b="1" spc="-100" dirty="0">
                <a:solidFill>
                  <a:srgbClr val="3333FF"/>
                </a:solidFill>
                <a:latin typeface="Arial"/>
                <a:cs typeface="Arial"/>
              </a:rPr>
              <a:t>и</a:t>
            </a:r>
            <a:r>
              <a:rPr sz="1700" b="1" spc="-3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700" b="1" spc="-114" dirty="0">
                <a:solidFill>
                  <a:srgbClr val="3333FF"/>
                </a:solidFill>
                <a:latin typeface="Arial"/>
                <a:cs typeface="Arial"/>
              </a:rPr>
              <a:t>неоплазии: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95" dirty="0">
                <a:latin typeface="Arial"/>
                <a:cs typeface="Arial"/>
              </a:rPr>
              <a:t>Бъбречни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90" dirty="0">
                <a:latin typeface="Arial"/>
                <a:cs typeface="Arial"/>
              </a:rPr>
              <a:t>заболявания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70" dirty="0">
                <a:latin typeface="Arial"/>
                <a:cs typeface="Arial"/>
              </a:rPr>
              <a:t>Чернодробни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90" dirty="0">
                <a:latin typeface="Arial"/>
                <a:cs typeface="Arial"/>
              </a:rPr>
              <a:t>заболявания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70" dirty="0">
                <a:latin typeface="Arial"/>
                <a:cs typeface="Arial"/>
              </a:rPr>
              <a:t>Хронични</a:t>
            </a:r>
            <a:r>
              <a:rPr sz="1700" spc="-114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инфекции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0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85" dirty="0">
                <a:latin typeface="Arial"/>
                <a:cs typeface="Arial"/>
              </a:rPr>
              <a:t>Неоплазии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90" dirty="0">
                <a:latin typeface="Arial"/>
                <a:cs typeface="Arial"/>
              </a:rPr>
              <a:t>Съединително-тъканни</a:t>
            </a:r>
            <a:r>
              <a:rPr sz="1700" spc="-100" dirty="0">
                <a:latin typeface="Arial"/>
                <a:cs typeface="Arial"/>
              </a:rPr>
              <a:t> болести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700" b="1" spc="-114" dirty="0">
                <a:solidFill>
                  <a:srgbClr val="3333FF"/>
                </a:solidFill>
                <a:latin typeface="Arial"/>
                <a:cs typeface="Arial"/>
              </a:rPr>
              <a:t>Инфекции: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85" dirty="0">
                <a:latin typeface="Arial"/>
                <a:cs typeface="Arial"/>
              </a:rPr>
              <a:t>Вирусни </a:t>
            </a:r>
            <a:r>
              <a:rPr sz="1700" spc="-100" dirty="0">
                <a:latin typeface="Arial"/>
                <a:cs typeface="Arial"/>
              </a:rPr>
              <a:t>– </a:t>
            </a:r>
            <a:r>
              <a:rPr sz="1700" spc="-85" dirty="0">
                <a:latin typeface="Arial"/>
                <a:cs typeface="Arial"/>
              </a:rPr>
              <a:t>хепатити, </a:t>
            </a:r>
            <a:r>
              <a:rPr sz="1700" spc="-75" dirty="0">
                <a:latin typeface="Arial"/>
                <a:cs typeface="Arial"/>
              </a:rPr>
              <a:t>инфекциозна </a:t>
            </a:r>
            <a:r>
              <a:rPr sz="1700" spc="-60" dirty="0">
                <a:latin typeface="Arial"/>
                <a:cs typeface="Arial"/>
              </a:rPr>
              <a:t>мононуклеоза,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цитомегаловирус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85" dirty="0">
                <a:latin typeface="Arial"/>
                <a:cs typeface="Arial"/>
              </a:rPr>
              <a:t>Бактериални </a:t>
            </a:r>
            <a:r>
              <a:rPr sz="1700" spc="-45" dirty="0">
                <a:latin typeface="Arial"/>
                <a:cs typeface="Arial"/>
              </a:rPr>
              <a:t>- </a:t>
            </a:r>
            <a:r>
              <a:rPr sz="1700" spc="-60" dirty="0">
                <a:latin typeface="Arial"/>
                <a:cs typeface="Arial"/>
              </a:rPr>
              <a:t>Clostridia, </a:t>
            </a:r>
            <a:r>
              <a:rPr sz="1700" spc="-90" dirty="0">
                <a:latin typeface="Arial"/>
                <a:cs typeface="Arial"/>
              </a:rPr>
              <a:t>Грам-негативен</a:t>
            </a:r>
            <a:r>
              <a:rPr sz="1700" spc="-265" dirty="0">
                <a:latin typeface="Arial"/>
                <a:cs typeface="Arial"/>
              </a:rPr>
              <a:t> </a:t>
            </a:r>
            <a:r>
              <a:rPr sz="1700" spc="-95" dirty="0">
                <a:latin typeface="Arial"/>
                <a:cs typeface="Arial"/>
              </a:rPr>
              <a:t>сепсис</a:t>
            </a:r>
            <a:endParaRPr sz="17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  <a:tab pos="756920" algn="l"/>
              </a:tabLst>
            </a:pPr>
            <a:r>
              <a:rPr sz="1700" spc="-80" dirty="0">
                <a:latin typeface="Arial"/>
                <a:cs typeface="Arial"/>
              </a:rPr>
              <a:t>Протозои </a:t>
            </a:r>
            <a:r>
              <a:rPr sz="1700" spc="-100" dirty="0">
                <a:latin typeface="Arial"/>
                <a:cs typeface="Arial"/>
              </a:rPr>
              <a:t>– </a:t>
            </a:r>
            <a:r>
              <a:rPr sz="1700" spc="-85" dirty="0">
                <a:latin typeface="Arial"/>
                <a:cs typeface="Arial"/>
              </a:rPr>
              <a:t>малария, </a:t>
            </a:r>
            <a:r>
              <a:rPr sz="1700" spc="-80" dirty="0">
                <a:latin typeface="Arial"/>
                <a:cs typeface="Arial"/>
              </a:rPr>
              <a:t>лайшманиоза,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токсоплазмоза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700" b="1" spc="-125" dirty="0">
                <a:solidFill>
                  <a:srgbClr val="3333FF"/>
                </a:solidFill>
                <a:latin typeface="Arial"/>
                <a:cs typeface="Arial"/>
              </a:rPr>
              <a:t>Тромботична-тромбоцитопенична </a:t>
            </a:r>
            <a:r>
              <a:rPr sz="1700" b="1" spc="-130" dirty="0">
                <a:solidFill>
                  <a:srgbClr val="3333FF"/>
                </a:solidFill>
                <a:latin typeface="Arial"/>
                <a:cs typeface="Arial"/>
              </a:rPr>
              <a:t>пурпура </a:t>
            </a:r>
            <a:r>
              <a:rPr sz="1700" b="1" spc="-100" dirty="0">
                <a:solidFill>
                  <a:srgbClr val="3333FF"/>
                </a:solidFill>
                <a:latin typeface="Arial"/>
                <a:cs typeface="Arial"/>
              </a:rPr>
              <a:t>и </a:t>
            </a:r>
            <a:r>
              <a:rPr sz="1700" b="1" spc="-114" dirty="0">
                <a:solidFill>
                  <a:srgbClr val="3333FF"/>
                </a:solidFill>
                <a:latin typeface="Arial"/>
                <a:cs typeface="Arial"/>
              </a:rPr>
              <a:t>хемолитико-уремичен</a:t>
            </a:r>
            <a:r>
              <a:rPr sz="1700" b="1" spc="-6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700" b="1" spc="-125" dirty="0">
                <a:solidFill>
                  <a:srgbClr val="3333FF"/>
                </a:solidFill>
                <a:latin typeface="Arial"/>
                <a:cs typeface="Arial"/>
              </a:rPr>
              <a:t>синдром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7210" y="89357"/>
            <a:ext cx="63138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90" dirty="0">
                <a:solidFill>
                  <a:srgbClr val="FF3300"/>
                </a:solidFill>
              </a:rPr>
              <a:t>АНЕМИИ </a:t>
            </a:r>
            <a:r>
              <a:rPr sz="3600" spc="-210" dirty="0">
                <a:solidFill>
                  <a:srgbClr val="FF3300"/>
                </a:solidFill>
              </a:rPr>
              <a:t>– </a:t>
            </a:r>
            <a:r>
              <a:rPr sz="3600" spc="-475" dirty="0">
                <a:solidFill>
                  <a:srgbClr val="FF3300"/>
                </a:solidFill>
              </a:rPr>
              <a:t>СТЕПЕНИ </a:t>
            </a:r>
            <a:r>
              <a:rPr sz="3600" spc="-380" dirty="0">
                <a:solidFill>
                  <a:srgbClr val="FF3300"/>
                </a:solidFill>
              </a:rPr>
              <a:t>НА</a:t>
            </a:r>
            <a:r>
              <a:rPr sz="3600" spc="-365" dirty="0">
                <a:solidFill>
                  <a:srgbClr val="FF3300"/>
                </a:solidFill>
              </a:rPr>
              <a:t> </a:t>
            </a:r>
            <a:r>
              <a:rPr sz="3600" spc="-535" dirty="0">
                <a:solidFill>
                  <a:srgbClr val="FF3300"/>
                </a:solidFill>
              </a:rPr>
              <a:t>ТЕЖЕСТ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26542" y="1224534"/>
            <a:ext cx="8291195" cy="470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220" dirty="0">
                <a:solidFill>
                  <a:srgbClr val="3333FF"/>
                </a:solidFill>
                <a:latin typeface="Arial"/>
                <a:cs typeface="Arial"/>
              </a:rPr>
              <a:t>Тежест </a:t>
            </a:r>
            <a:r>
              <a:rPr sz="2400" b="1" spc="-150" dirty="0">
                <a:solidFill>
                  <a:srgbClr val="3333FF"/>
                </a:solidFill>
                <a:latin typeface="Arial"/>
                <a:cs typeface="Arial"/>
              </a:rPr>
              <a:t>на</a:t>
            </a:r>
            <a:r>
              <a:rPr sz="2400" b="1" spc="-6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400" b="1" spc="-155" dirty="0">
                <a:solidFill>
                  <a:srgbClr val="3333FF"/>
                </a:solidFill>
                <a:latin typeface="Arial"/>
                <a:cs typeface="Arial"/>
              </a:rPr>
              <a:t>анемията: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90" dirty="0">
                <a:latin typeface="Arial"/>
                <a:cs typeface="Arial"/>
              </a:rPr>
              <a:t>Лека: </a:t>
            </a:r>
            <a:r>
              <a:rPr sz="2400" spc="-155" dirty="0">
                <a:latin typeface="Arial"/>
                <a:cs typeface="Arial"/>
              </a:rPr>
              <a:t>Нb </a:t>
            </a:r>
            <a:r>
              <a:rPr sz="2400" spc="-125" dirty="0">
                <a:latin typeface="Arial"/>
                <a:cs typeface="Arial"/>
              </a:rPr>
              <a:t>≤ 119 </a:t>
            </a:r>
            <a:r>
              <a:rPr sz="2400" spc="45" dirty="0">
                <a:latin typeface="Arial"/>
                <a:cs typeface="Arial"/>
              </a:rPr>
              <a:t>g/l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25" dirty="0">
                <a:latin typeface="Arial"/>
                <a:cs typeface="Arial"/>
              </a:rPr>
              <a:t>≥ </a:t>
            </a:r>
            <a:r>
              <a:rPr sz="2400" spc="-120" dirty="0">
                <a:latin typeface="Arial"/>
                <a:cs typeface="Arial"/>
              </a:rPr>
              <a:t>100</a:t>
            </a:r>
            <a:r>
              <a:rPr sz="2400" spc="-44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30" dirty="0">
                <a:latin typeface="Arial"/>
                <a:cs typeface="Arial"/>
              </a:rPr>
              <a:t>Умерена: </a:t>
            </a:r>
            <a:r>
              <a:rPr sz="2400" spc="-150" dirty="0">
                <a:latin typeface="Arial"/>
                <a:cs typeface="Arial"/>
              </a:rPr>
              <a:t>Нb </a:t>
            </a:r>
            <a:r>
              <a:rPr sz="2400" spc="-125" dirty="0">
                <a:latin typeface="Arial"/>
                <a:cs typeface="Arial"/>
              </a:rPr>
              <a:t>≤ 99 </a:t>
            </a:r>
            <a:r>
              <a:rPr sz="2400" spc="45" dirty="0">
                <a:latin typeface="Arial"/>
                <a:cs typeface="Arial"/>
              </a:rPr>
              <a:t>g/l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25" dirty="0">
                <a:latin typeface="Arial"/>
                <a:cs typeface="Arial"/>
              </a:rPr>
              <a:t>≥ 80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60" dirty="0">
                <a:latin typeface="Arial"/>
                <a:cs typeface="Arial"/>
              </a:rPr>
              <a:t>Тежка </a:t>
            </a:r>
            <a:r>
              <a:rPr sz="2400" spc="-25" dirty="0">
                <a:latin typeface="Arial"/>
                <a:cs typeface="Arial"/>
              </a:rPr>
              <a:t>: </a:t>
            </a:r>
            <a:r>
              <a:rPr sz="2400" spc="-155" dirty="0">
                <a:latin typeface="Arial"/>
                <a:cs typeface="Arial"/>
              </a:rPr>
              <a:t>Нb </a:t>
            </a:r>
            <a:r>
              <a:rPr sz="2400" spc="-125" dirty="0">
                <a:latin typeface="Arial"/>
                <a:cs typeface="Arial"/>
              </a:rPr>
              <a:t>≤ 80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3000" dirty="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210" dirty="0">
                <a:solidFill>
                  <a:srgbClr val="3333FF"/>
                </a:solidFill>
                <a:latin typeface="Arial"/>
                <a:cs typeface="Arial"/>
              </a:rPr>
              <a:t>Степени </a:t>
            </a:r>
            <a:r>
              <a:rPr sz="2400" b="1" spc="-150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2400" b="1" spc="-229" dirty="0">
                <a:solidFill>
                  <a:srgbClr val="3333FF"/>
                </a:solidFill>
                <a:latin typeface="Arial"/>
                <a:cs typeface="Arial"/>
              </a:rPr>
              <a:t>свързаната </a:t>
            </a:r>
            <a:r>
              <a:rPr sz="2400" b="1" spc="-335" dirty="0">
                <a:solidFill>
                  <a:srgbClr val="3333FF"/>
                </a:solidFill>
                <a:latin typeface="Arial"/>
                <a:cs typeface="Arial"/>
              </a:rPr>
              <a:t>с </a:t>
            </a:r>
            <a:r>
              <a:rPr sz="2400" b="1" spc="-180" dirty="0">
                <a:solidFill>
                  <a:srgbClr val="3333FF"/>
                </a:solidFill>
                <a:latin typeface="Arial"/>
                <a:cs typeface="Arial"/>
              </a:rPr>
              <a:t>лечението </a:t>
            </a:r>
            <a:r>
              <a:rPr sz="2400" b="1" spc="-140" dirty="0">
                <a:solidFill>
                  <a:srgbClr val="3333FF"/>
                </a:solidFill>
                <a:latin typeface="Arial"/>
                <a:cs typeface="Arial"/>
              </a:rPr>
              <a:t>анемия </a:t>
            </a:r>
            <a:r>
              <a:rPr sz="2400" b="1" spc="-114" dirty="0">
                <a:solidFill>
                  <a:srgbClr val="3333FF"/>
                </a:solidFill>
                <a:latin typeface="Arial"/>
                <a:cs typeface="Arial"/>
              </a:rPr>
              <a:t>(National </a:t>
            </a:r>
            <a:r>
              <a:rPr sz="2400" b="1" spc="-225" dirty="0">
                <a:solidFill>
                  <a:srgbClr val="3333FF"/>
                </a:solidFill>
                <a:latin typeface="Arial"/>
                <a:cs typeface="Arial"/>
              </a:rPr>
              <a:t>Cancer  </a:t>
            </a:r>
            <a:r>
              <a:rPr sz="2400" b="1" spc="-110" dirty="0">
                <a:solidFill>
                  <a:srgbClr val="3333FF"/>
                </a:solidFill>
                <a:latin typeface="Arial"/>
                <a:cs typeface="Arial"/>
              </a:rPr>
              <a:t>Institute </a:t>
            </a:r>
            <a:r>
              <a:rPr sz="2400" b="1" spc="-229" dirty="0">
                <a:solidFill>
                  <a:srgbClr val="3333FF"/>
                </a:solidFill>
                <a:latin typeface="Arial"/>
                <a:cs typeface="Arial"/>
              </a:rPr>
              <a:t>Common </a:t>
            </a:r>
            <a:r>
              <a:rPr sz="2400" b="1" spc="-204" dirty="0">
                <a:solidFill>
                  <a:srgbClr val="3333FF"/>
                </a:solidFill>
                <a:latin typeface="Arial"/>
                <a:cs typeface="Arial"/>
              </a:rPr>
              <a:t>Toxicity </a:t>
            </a:r>
            <a:r>
              <a:rPr sz="2400" b="1" spc="-140" dirty="0">
                <a:solidFill>
                  <a:srgbClr val="3333FF"/>
                </a:solidFill>
                <a:latin typeface="Arial"/>
                <a:cs typeface="Arial"/>
              </a:rPr>
              <a:t>Criteria </a:t>
            </a:r>
            <a:r>
              <a:rPr sz="2400" b="1" spc="-110" dirty="0">
                <a:solidFill>
                  <a:srgbClr val="3333FF"/>
                </a:solidFill>
                <a:latin typeface="Arial"/>
                <a:cs typeface="Arial"/>
              </a:rPr>
              <a:t>of </a:t>
            </a:r>
            <a:r>
              <a:rPr sz="2400" b="1" spc="-204" dirty="0">
                <a:solidFill>
                  <a:srgbClr val="3333FF"/>
                </a:solidFill>
                <a:latin typeface="Arial"/>
                <a:cs typeface="Arial"/>
              </a:rPr>
              <a:t>Adverse</a:t>
            </a:r>
            <a:r>
              <a:rPr sz="2400" b="1" spc="-1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400" b="1" spc="-195" dirty="0">
                <a:solidFill>
                  <a:srgbClr val="3333FF"/>
                </a:solidFill>
                <a:latin typeface="Arial"/>
                <a:cs typeface="Arial"/>
              </a:rPr>
              <a:t>Events):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spcBef>
                <a:spcPts val="5"/>
              </a:spcBef>
              <a:buChar char="-"/>
              <a:tabLst>
                <a:tab pos="515620" algn="l"/>
              </a:tabLst>
            </a:pPr>
            <a:r>
              <a:rPr sz="2400" spc="-175" dirty="0">
                <a:latin typeface="Arial"/>
                <a:cs typeface="Arial"/>
              </a:rPr>
              <a:t>Степен </a:t>
            </a:r>
            <a:r>
              <a:rPr sz="2400" spc="-120" dirty="0">
                <a:latin typeface="Arial"/>
                <a:cs typeface="Arial"/>
              </a:rPr>
              <a:t>0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60" dirty="0">
                <a:latin typeface="Arial"/>
                <a:cs typeface="Arial"/>
              </a:rPr>
              <a:t>Нb </a:t>
            </a:r>
            <a:r>
              <a:rPr sz="2400" spc="-130" dirty="0">
                <a:latin typeface="Arial"/>
                <a:cs typeface="Arial"/>
              </a:rPr>
              <a:t>в </a:t>
            </a:r>
            <a:r>
              <a:rPr sz="2400" spc="-85" dirty="0">
                <a:latin typeface="Arial"/>
                <a:cs typeface="Arial"/>
              </a:rPr>
              <a:t>нормални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граници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75" dirty="0">
                <a:latin typeface="Arial"/>
                <a:cs typeface="Arial"/>
              </a:rPr>
              <a:t>Степен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60" dirty="0">
                <a:latin typeface="Arial"/>
                <a:cs typeface="Arial"/>
              </a:rPr>
              <a:t>Нb </a:t>
            </a:r>
            <a:r>
              <a:rPr sz="2400" spc="-210" dirty="0">
                <a:latin typeface="Arial"/>
                <a:cs typeface="Arial"/>
              </a:rPr>
              <a:t>&lt; </a:t>
            </a:r>
            <a:r>
              <a:rPr sz="2400" spc="-125" dirty="0">
                <a:latin typeface="Arial"/>
                <a:cs typeface="Arial"/>
              </a:rPr>
              <a:t>100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75" dirty="0">
                <a:latin typeface="Arial"/>
                <a:cs typeface="Arial"/>
              </a:rPr>
              <a:t>Степен </a:t>
            </a: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60" dirty="0">
                <a:latin typeface="Arial"/>
                <a:cs typeface="Arial"/>
              </a:rPr>
              <a:t>Нb </a:t>
            </a:r>
            <a:r>
              <a:rPr sz="2400" spc="-125" dirty="0">
                <a:latin typeface="Arial"/>
                <a:cs typeface="Arial"/>
              </a:rPr>
              <a:t>80 </a:t>
            </a:r>
            <a:r>
              <a:rPr sz="2400" spc="-210" dirty="0">
                <a:latin typeface="Arial"/>
                <a:cs typeface="Arial"/>
              </a:rPr>
              <a:t>&lt; </a:t>
            </a:r>
            <a:r>
              <a:rPr sz="2400" spc="-125" dirty="0">
                <a:latin typeface="Arial"/>
                <a:cs typeface="Arial"/>
              </a:rPr>
              <a:t>100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75" dirty="0">
                <a:latin typeface="Arial"/>
                <a:cs typeface="Arial"/>
              </a:rPr>
              <a:t>Степен </a:t>
            </a:r>
            <a:r>
              <a:rPr sz="2400" spc="-120" dirty="0">
                <a:latin typeface="Arial"/>
                <a:cs typeface="Arial"/>
              </a:rPr>
              <a:t>3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60" dirty="0">
                <a:latin typeface="Arial"/>
                <a:cs typeface="Arial"/>
              </a:rPr>
              <a:t>Hb </a:t>
            </a:r>
            <a:r>
              <a:rPr sz="2400" spc="-120" dirty="0">
                <a:latin typeface="Arial"/>
                <a:cs typeface="Arial"/>
              </a:rPr>
              <a:t>65 </a:t>
            </a:r>
            <a:r>
              <a:rPr sz="2400" spc="-204" dirty="0">
                <a:latin typeface="Arial"/>
                <a:cs typeface="Arial"/>
              </a:rPr>
              <a:t>&lt; </a:t>
            </a:r>
            <a:r>
              <a:rPr sz="2400" spc="-120" dirty="0">
                <a:latin typeface="Arial"/>
                <a:cs typeface="Arial"/>
              </a:rPr>
              <a:t>80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75" dirty="0">
                <a:latin typeface="Arial"/>
                <a:cs typeface="Arial"/>
              </a:rPr>
              <a:t>Степен </a:t>
            </a:r>
            <a:r>
              <a:rPr sz="2400" spc="-120" dirty="0">
                <a:latin typeface="Arial"/>
                <a:cs typeface="Arial"/>
              </a:rPr>
              <a:t>4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60" dirty="0">
                <a:latin typeface="Arial"/>
                <a:cs typeface="Arial"/>
              </a:rPr>
              <a:t>Hb </a:t>
            </a:r>
            <a:r>
              <a:rPr sz="2400" spc="-210" dirty="0">
                <a:latin typeface="Arial"/>
                <a:cs typeface="Arial"/>
              </a:rPr>
              <a:t>&lt; </a:t>
            </a:r>
            <a:r>
              <a:rPr sz="2400" spc="-125" dirty="0">
                <a:latin typeface="Arial"/>
                <a:cs typeface="Arial"/>
              </a:rPr>
              <a:t>65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g/l</a:t>
            </a:r>
            <a:endParaRPr sz="2400" dirty="0">
              <a:latin typeface="Arial"/>
              <a:cs typeface="Arial"/>
            </a:endParaRPr>
          </a:p>
          <a:p>
            <a:pPr marL="515620" lvl="1" indent="-160020">
              <a:lnSpc>
                <a:spcPct val="100000"/>
              </a:lnSpc>
              <a:buChar char="-"/>
              <a:tabLst>
                <a:tab pos="515620" algn="l"/>
              </a:tabLst>
            </a:pPr>
            <a:r>
              <a:rPr sz="2400" spc="-175" dirty="0">
                <a:latin typeface="Arial"/>
                <a:cs typeface="Arial"/>
              </a:rPr>
              <a:t>Степен </a:t>
            </a:r>
            <a:r>
              <a:rPr sz="2400" spc="-120" dirty="0">
                <a:latin typeface="Arial"/>
                <a:cs typeface="Arial"/>
              </a:rPr>
              <a:t>5 </a:t>
            </a:r>
            <a:r>
              <a:rPr sz="2400" spc="-65" dirty="0">
                <a:latin typeface="Arial"/>
                <a:cs typeface="Arial"/>
              </a:rPr>
              <a:t>-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смърт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35370" y="6465823"/>
            <a:ext cx="2651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0" dirty="0">
                <a:latin typeface="Trebuchet MS"/>
                <a:cs typeface="Trebuchet MS"/>
              </a:rPr>
              <a:t>Annals </a:t>
            </a:r>
            <a:r>
              <a:rPr sz="1200" i="1" spc="-65" dirty="0">
                <a:latin typeface="Trebuchet MS"/>
                <a:cs typeface="Trebuchet MS"/>
              </a:rPr>
              <a:t>Oncology, </a:t>
            </a:r>
            <a:r>
              <a:rPr sz="1200" i="1" spc="-45" dirty="0">
                <a:latin typeface="Trebuchet MS"/>
                <a:cs typeface="Trebuchet MS"/>
              </a:rPr>
              <a:t>2010, </a:t>
            </a:r>
            <a:r>
              <a:rPr sz="1200" i="1" spc="-80" dirty="0">
                <a:latin typeface="Trebuchet MS"/>
                <a:cs typeface="Trebuchet MS"/>
              </a:rPr>
              <a:t>Suppl. </a:t>
            </a:r>
            <a:r>
              <a:rPr sz="1200" i="1" spc="-60" dirty="0">
                <a:latin typeface="Trebuchet MS"/>
                <a:cs typeface="Trebuchet MS"/>
              </a:rPr>
              <a:t>21,</a:t>
            </a:r>
            <a:r>
              <a:rPr sz="1200" i="1" spc="-245" dirty="0">
                <a:latin typeface="Trebuchet MS"/>
                <a:cs typeface="Trebuchet MS"/>
              </a:rPr>
              <a:t> </a:t>
            </a:r>
            <a:r>
              <a:rPr sz="1200" i="1" spc="-30" dirty="0">
                <a:latin typeface="Trebuchet MS"/>
                <a:cs typeface="Trebuchet MS"/>
              </a:rPr>
              <a:t>224-247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7" name="object 7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0345" y="285699"/>
            <a:ext cx="35502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40" dirty="0">
                <a:solidFill>
                  <a:srgbClr val="FF0000"/>
                </a:solidFill>
              </a:rPr>
              <a:t>ВИДОВЕ</a:t>
            </a:r>
            <a:r>
              <a:rPr sz="3600" spc="-300" dirty="0">
                <a:solidFill>
                  <a:srgbClr val="FF0000"/>
                </a:solidFill>
              </a:rPr>
              <a:t> </a:t>
            </a:r>
            <a:r>
              <a:rPr sz="3600" spc="-290" dirty="0">
                <a:solidFill>
                  <a:srgbClr val="FF0000"/>
                </a:solidFill>
              </a:rPr>
              <a:t>АНЕМИИ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64642" y="1223264"/>
            <a:ext cx="8134350" cy="50469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266700" indent="-342900">
              <a:lnSpc>
                <a:spcPct val="8000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170" dirty="0">
                <a:latin typeface="Arial"/>
                <a:cs typeface="Arial"/>
              </a:rPr>
              <a:t>Според </a:t>
            </a:r>
            <a:r>
              <a:rPr sz="2700" spc="-140" dirty="0">
                <a:latin typeface="Arial"/>
                <a:cs typeface="Arial"/>
              </a:rPr>
              <a:t>големината </a:t>
            </a:r>
            <a:r>
              <a:rPr sz="2700" spc="-130" dirty="0">
                <a:latin typeface="Arial"/>
                <a:cs typeface="Arial"/>
              </a:rPr>
              <a:t>на </a:t>
            </a:r>
            <a:r>
              <a:rPr sz="2700" spc="-110" dirty="0">
                <a:latin typeface="Arial"/>
                <a:cs typeface="Arial"/>
              </a:rPr>
              <a:t>еритроцитите: </a:t>
            </a:r>
            <a:r>
              <a:rPr sz="2700" b="1" spc="-165" dirty="0">
                <a:solidFill>
                  <a:srgbClr val="3333FF"/>
                </a:solidFill>
                <a:latin typeface="Arial"/>
                <a:cs typeface="Arial"/>
              </a:rPr>
              <a:t>нормоцитни</a:t>
            </a:r>
            <a:r>
              <a:rPr sz="2700" spc="-165" dirty="0">
                <a:latin typeface="Arial"/>
                <a:cs typeface="Arial"/>
              </a:rPr>
              <a:t>, </a:t>
            </a:r>
            <a:r>
              <a:rPr sz="2700" spc="-16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700" b="1" spc="-160" dirty="0">
                <a:solidFill>
                  <a:srgbClr val="3333FF"/>
                </a:solidFill>
                <a:latin typeface="Arial"/>
                <a:cs typeface="Arial"/>
              </a:rPr>
              <a:t>макроцитни </a:t>
            </a:r>
            <a:r>
              <a:rPr sz="2700" spc="-50" dirty="0">
                <a:latin typeface="Arial"/>
                <a:cs typeface="Arial"/>
              </a:rPr>
              <a:t>и </a:t>
            </a:r>
            <a:r>
              <a:rPr sz="2700" b="1" spc="-160" dirty="0">
                <a:solidFill>
                  <a:srgbClr val="3333FF"/>
                </a:solidFill>
                <a:latin typeface="Arial"/>
                <a:cs typeface="Arial"/>
              </a:rPr>
              <a:t>микроцитни</a:t>
            </a:r>
            <a:r>
              <a:rPr sz="2700" b="1" spc="-22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анемии;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ts val="2915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70" dirty="0">
                <a:latin typeface="Arial"/>
                <a:cs typeface="Arial"/>
              </a:rPr>
              <a:t>Според </a:t>
            </a:r>
            <a:r>
              <a:rPr sz="2700" spc="-145" dirty="0">
                <a:latin typeface="Arial"/>
                <a:cs typeface="Arial"/>
              </a:rPr>
              <a:t>оцветката </a:t>
            </a:r>
            <a:r>
              <a:rPr sz="2700" spc="-40" dirty="0">
                <a:latin typeface="Arial"/>
                <a:cs typeface="Arial"/>
              </a:rPr>
              <a:t>им: </a:t>
            </a:r>
            <a:r>
              <a:rPr sz="2700" b="1" spc="-170" dirty="0">
                <a:solidFill>
                  <a:srgbClr val="3333FF"/>
                </a:solidFill>
                <a:latin typeface="Arial"/>
                <a:cs typeface="Arial"/>
              </a:rPr>
              <a:t>нормохромни</a:t>
            </a:r>
            <a:r>
              <a:rPr sz="2700" spc="-170" dirty="0">
                <a:latin typeface="Arial"/>
                <a:cs typeface="Arial"/>
              </a:rPr>
              <a:t>, </a:t>
            </a:r>
            <a:r>
              <a:rPr sz="2700" b="1" spc="-195" dirty="0">
                <a:solidFill>
                  <a:srgbClr val="3333FF"/>
                </a:solidFill>
                <a:latin typeface="Arial"/>
                <a:cs typeface="Arial"/>
              </a:rPr>
              <a:t>хипохромни</a:t>
            </a:r>
            <a:r>
              <a:rPr sz="2700" b="1" spc="-24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и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2915"/>
              </a:lnSpc>
            </a:pPr>
            <a:r>
              <a:rPr sz="2700" b="1" spc="-175" dirty="0">
                <a:solidFill>
                  <a:srgbClr val="3333FF"/>
                </a:solidFill>
                <a:latin typeface="Arial"/>
                <a:cs typeface="Arial"/>
              </a:rPr>
              <a:t>хиперхромни</a:t>
            </a:r>
            <a:r>
              <a:rPr sz="2700" spc="-175" dirty="0">
                <a:latin typeface="Arial"/>
                <a:cs typeface="Arial"/>
              </a:rPr>
              <a:t>;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75" dirty="0">
                <a:latin typeface="Arial"/>
                <a:cs typeface="Arial"/>
              </a:rPr>
              <a:t>По </a:t>
            </a:r>
            <a:r>
              <a:rPr sz="2700" spc="-120" dirty="0">
                <a:latin typeface="Arial"/>
                <a:cs typeface="Arial"/>
              </a:rPr>
              <a:t>начина </a:t>
            </a:r>
            <a:r>
              <a:rPr sz="2700" spc="-130" dirty="0">
                <a:latin typeface="Arial"/>
                <a:cs typeface="Arial"/>
              </a:rPr>
              <a:t>на </a:t>
            </a:r>
            <a:r>
              <a:rPr sz="2700" spc="-105" dirty="0">
                <a:latin typeface="Arial"/>
                <a:cs typeface="Arial"/>
              </a:rPr>
              <a:t>възникване: </a:t>
            </a:r>
            <a:r>
              <a:rPr sz="2700" b="1" spc="-204" dirty="0">
                <a:solidFill>
                  <a:srgbClr val="3333FF"/>
                </a:solidFill>
                <a:latin typeface="Arial"/>
                <a:cs typeface="Arial"/>
              </a:rPr>
              <a:t>вродени </a:t>
            </a:r>
            <a:r>
              <a:rPr sz="2700" spc="-50" dirty="0">
                <a:latin typeface="Arial"/>
                <a:cs typeface="Arial"/>
              </a:rPr>
              <a:t>и</a:t>
            </a:r>
            <a:r>
              <a:rPr sz="2700" spc="-190" dirty="0">
                <a:latin typeface="Arial"/>
                <a:cs typeface="Arial"/>
              </a:rPr>
              <a:t> </a:t>
            </a:r>
            <a:r>
              <a:rPr sz="2700" b="1" spc="-180" dirty="0">
                <a:solidFill>
                  <a:srgbClr val="3333FF"/>
                </a:solidFill>
                <a:latin typeface="Arial"/>
                <a:cs typeface="Arial"/>
              </a:rPr>
              <a:t>придобити</a:t>
            </a:r>
            <a:r>
              <a:rPr sz="2700" spc="-180" dirty="0">
                <a:latin typeface="Arial"/>
                <a:cs typeface="Arial"/>
              </a:rPr>
              <a:t>;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70" dirty="0">
                <a:latin typeface="Arial"/>
                <a:cs typeface="Arial"/>
              </a:rPr>
              <a:t>Според </a:t>
            </a:r>
            <a:r>
              <a:rPr sz="2700" spc="-120" dirty="0">
                <a:latin typeface="Arial"/>
                <a:cs typeface="Arial"/>
              </a:rPr>
              <a:t>протичането: </a:t>
            </a:r>
            <a:r>
              <a:rPr sz="2700" b="1" spc="-240" dirty="0">
                <a:solidFill>
                  <a:srgbClr val="3333FF"/>
                </a:solidFill>
                <a:latin typeface="Arial"/>
                <a:cs typeface="Arial"/>
              </a:rPr>
              <a:t>остри </a:t>
            </a:r>
            <a:r>
              <a:rPr sz="2700" spc="-50" dirty="0">
                <a:latin typeface="Arial"/>
                <a:cs typeface="Arial"/>
              </a:rPr>
              <a:t>и</a:t>
            </a:r>
            <a:r>
              <a:rPr sz="2700" spc="-80" dirty="0">
                <a:latin typeface="Arial"/>
                <a:cs typeface="Arial"/>
              </a:rPr>
              <a:t> </a:t>
            </a:r>
            <a:r>
              <a:rPr sz="2700" b="1" spc="-180" dirty="0">
                <a:solidFill>
                  <a:srgbClr val="3333FF"/>
                </a:solidFill>
                <a:latin typeface="Arial"/>
                <a:cs typeface="Arial"/>
              </a:rPr>
              <a:t>хронични</a:t>
            </a:r>
            <a:r>
              <a:rPr sz="2700" spc="-180" dirty="0">
                <a:latin typeface="Arial"/>
                <a:cs typeface="Arial"/>
              </a:rPr>
              <a:t>;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35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170" dirty="0">
                <a:latin typeface="Arial"/>
                <a:cs typeface="Arial"/>
              </a:rPr>
              <a:t>Според </a:t>
            </a:r>
            <a:r>
              <a:rPr sz="2700" spc="-114" dirty="0">
                <a:latin typeface="Arial"/>
                <a:cs typeface="Arial"/>
              </a:rPr>
              <a:t>броя </a:t>
            </a:r>
            <a:r>
              <a:rPr sz="2700" spc="-130" dirty="0">
                <a:latin typeface="Arial"/>
                <a:cs typeface="Arial"/>
              </a:rPr>
              <a:t>на </a:t>
            </a:r>
            <a:r>
              <a:rPr sz="2700" spc="-125" dirty="0">
                <a:latin typeface="Arial"/>
                <a:cs typeface="Arial"/>
              </a:rPr>
              <a:t>ретикулоцитите </a:t>
            </a:r>
            <a:r>
              <a:rPr sz="2700" spc="-145" dirty="0">
                <a:latin typeface="Arial"/>
                <a:cs typeface="Arial"/>
              </a:rPr>
              <a:t>в </a:t>
            </a:r>
            <a:r>
              <a:rPr sz="2700" spc="-165" dirty="0">
                <a:latin typeface="Arial"/>
                <a:cs typeface="Arial"/>
              </a:rPr>
              <a:t>периферната </a:t>
            </a:r>
            <a:r>
              <a:rPr sz="2700" spc="-100" dirty="0">
                <a:latin typeface="Arial"/>
                <a:cs typeface="Arial"/>
              </a:rPr>
              <a:t>кръв: </a:t>
            </a:r>
            <a:r>
              <a:rPr sz="2700" spc="-10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700" b="1" spc="-190" dirty="0">
                <a:solidFill>
                  <a:srgbClr val="3333FF"/>
                </a:solidFill>
                <a:latin typeface="Arial"/>
                <a:cs typeface="Arial"/>
              </a:rPr>
              <a:t>хиперрегенераторни </a:t>
            </a:r>
            <a:r>
              <a:rPr sz="2700" spc="-150" dirty="0">
                <a:latin typeface="Arial"/>
                <a:cs typeface="Arial"/>
              </a:rPr>
              <a:t>(с </a:t>
            </a:r>
            <a:r>
              <a:rPr sz="2700" spc="-105" dirty="0">
                <a:latin typeface="Arial"/>
                <a:cs typeface="Arial"/>
              </a:rPr>
              <a:t>повишени </a:t>
            </a:r>
            <a:r>
              <a:rPr sz="2700" spc="-110" dirty="0">
                <a:latin typeface="Arial"/>
                <a:cs typeface="Arial"/>
              </a:rPr>
              <a:t>ретикулоцити) </a:t>
            </a:r>
            <a:r>
              <a:rPr sz="2700" spc="-50" dirty="0">
                <a:latin typeface="Arial"/>
                <a:cs typeface="Arial"/>
              </a:rPr>
              <a:t>и </a:t>
            </a:r>
            <a:r>
              <a:rPr sz="2700" spc="-5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700" b="1" spc="-190" dirty="0">
                <a:solidFill>
                  <a:srgbClr val="3333FF"/>
                </a:solidFill>
                <a:latin typeface="Arial"/>
                <a:cs typeface="Arial"/>
              </a:rPr>
              <a:t>хипорегенераторни </a:t>
            </a:r>
            <a:r>
              <a:rPr sz="2700" spc="-150" dirty="0">
                <a:latin typeface="Arial"/>
                <a:cs typeface="Arial"/>
              </a:rPr>
              <a:t>(с </a:t>
            </a:r>
            <a:r>
              <a:rPr sz="2700" spc="-60" dirty="0">
                <a:latin typeface="Arial"/>
                <a:cs typeface="Arial"/>
              </a:rPr>
              <a:t>понижени</a:t>
            </a:r>
            <a:r>
              <a:rPr sz="2700" spc="-114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ретикулоцити).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37845" y="970900"/>
            <a:ext cx="7924800" cy="106680"/>
            <a:chOff x="1037845" y="970900"/>
            <a:chExt cx="7924800" cy="106680"/>
          </a:xfrm>
        </p:grpSpPr>
        <p:sp>
          <p:nvSpPr>
            <p:cNvPr id="6" name="object 6"/>
            <p:cNvSpPr/>
            <p:nvPr/>
          </p:nvSpPr>
          <p:spPr>
            <a:xfrm>
              <a:off x="1037845" y="970900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1537" y="1000125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13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1244" y="155447"/>
            <a:ext cx="6524625" cy="741045"/>
            <a:chOff x="1571244" y="155447"/>
            <a:chExt cx="6524625" cy="741045"/>
          </a:xfrm>
        </p:grpSpPr>
        <p:sp>
          <p:nvSpPr>
            <p:cNvPr id="3" name="object 3"/>
            <p:cNvSpPr/>
            <p:nvPr/>
          </p:nvSpPr>
          <p:spPr>
            <a:xfrm>
              <a:off x="1571244" y="438911"/>
              <a:ext cx="1787652" cy="3291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71444" y="155447"/>
              <a:ext cx="830580" cy="7406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155447"/>
              <a:ext cx="4594860" cy="7406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54225" y="259537"/>
            <a:ext cx="6234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90" dirty="0">
                <a:solidFill>
                  <a:srgbClr val="FF3300"/>
                </a:solidFill>
              </a:rPr>
              <a:t>АНЕМИИ </a:t>
            </a:r>
            <a:r>
              <a:rPr sz="3600" spc="-210" dirty="0">
                <a:solidFill>
                  <a:srgbClr val="FF3300"/>
                </a:solidFill>
              </a:rPr>
              <a:t>– </a:t>
            </a:r>
            <a:r>
              <a:rPr sz="3600" spc="-355" dirty="0">
                <a:solidFill>
                  <a:srgbClr val="FF3300"/>
                </a:solidFill>
              </a:rPr>
              <a:t>КЛАСИФИКАЦИЯ</a:t>
            </a:r>
            <a:r>
              <a:rPr sz="3600" spc="-155" dirty="0">
                <a:solidFill>
                  <a:srgbClr val="FF3300"/>
                </a:solidFill>
              </a:rPr>
              <a:t> </a:t>
            </a:r>
            <a:r>
              <a:rPr sz="3600" spc="-110" dirty="0">
                <a:solidFill>
                  <a:srgbClr val="FF3300"/>
                </a:solidFill>
              </a:rPr>
              <a:t>(1)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278790" y="1305305"/>
            <a:ext cx="843470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125" indent="-30226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65760" algn="l"/>
              </a:tabLst>
            </a:pPr>
            <a:r>
              <a:rPr sz="2400" b="1" spc="-155" dirty="0">
                <a:solidFill>
                  <a:srgbClr val="6600CC"/>
                </a:solidFill>
                <a:latin typeface="Arial"/>
                <a:cs typeface="Arial"/>
              </a:rPr>
              <a:t>Анемии </a:t>
            </a:r>
            <a:r>
              <a:rPr sz="2400" b="1" spc="-210" dirty="0">
                <a:solidFill>
                  <a:srgbClr val="6600CC"/>
                </a:solidFill>
                <a:latin typeface="Arial"/>
                <a:cs typeface="Arial"/>
              </a:rPr>
              <a:t>от </a:t>
            </a:r>
            <a:r>
              <a:rPr sz="2400" b="1" spc="-175" dirty="0">
                <a:solidFill>
                  <a:srgbClr val="6600CC"/>
                </a:solidFill>
                <a:latin typeface="Arial"/>
                <a:cs typeface="Arial"/>
              </a:rPr>
              <a:t>увредени </a:t>
            </a:r>
            <a:r>
              <a:rPr sz="2400" b="1" spc="-245" dirty="0">
                <a:solidFill>
                  <a:srgbClr val="6600CC"/>
                </a:solidFill>
                <a:latin typeface="Arial"/>
                <a:cs typeface="Arial"/>
              </a:rPr>
              <a:t>стволови </a:t>
            </a:r>
            <a:r>
              <a:rPr sz="2400" b="1" spc="-135" dirty="0">
                <a:solidFill>
                  <a:srgbClr val="6600CC"/>
                </a:solidFill>
                <a:latin typeface="Arial"/>
                <a:cs typeface="Arial"/>
              </a:rPr>
              <a:t>клетки </a:t>
            </a:r>
            <a:r>
              <a:rPr sz="2400" b="1" spc="-185" dirty="0">
                <a:solidFill>
                  <a:srgbClr val="6600CC"/>
                </a:solidFill>
                <a:latin typeface="Arial"/>
                <a:cs typeface="Arial"/>
              </a:rPr>
              <a:t>(апластични</a:t>
            </a:r>
            <a:r>
              <a:rPr sz="2400" b="1" spc="145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6600CC"/>
                </a:solidFill>
                <a:latin typeface="Arial"/>
                <a:cs typeface="Arial"/>
              </a:rPr>
              <a:t>анемии)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600CC"/>
              </a:buClr>
              <a:buFont typeface="Arial"/>
              <a:buAutoNum type="arabicPeriod"/>
            </a:pPr>
            <a:endParaRPr sz="2500">
              <a:latin typeface="Arial"/>
              <a:cs typeface="Arial"/>
            </a:endParaRPr>
          </a:p>
          <a:p>
            <a:pPr marL="365125" indent="-302260">
              <a:lnSpc>
                <a:spcPct val="100000"/>
              </a:lnSpc>
              <a:buAutoNum type="arabicPeriod"/>
              <a:tabLst>
                <a:tab pos="365760" algn="l"/>
              </a:tabLst>
            </a:pPr>
            <a:r>
              <a:rPr sz="2400" b="1" spc="-155" dirty="0">
                <a:solidFill>
                  <a:srgbClr val="6600CC"/>
                </a:solidFill>
                <a:latin typeface="Arial"/>
                <a:cs typeface="Arial"/>
              </a:rPr>
              <a:t>Анемии </a:t>
            </a:r>
            <a:r>
              <a:rPr sz="2400" b="1" spc="-210" dirty="0">
                <a:solidFill>
                  <a:srgbClr val="6600CC"/>
                </a:solidFill>
                <a:latin typeface="Arial"/>
                <a:cs typeface="Arial"/>
              </a:rPr>
              <a:t>от </a:t>
            </a:r>
            <a:r>
              <a:rPr sz="2400" b="1" spc="-165" dirty="0">
                <a:solidFill>
                  <a:srgbClr val="6600CC"/>
                </a:solidFill>
                <a:latin typeface="Arial"/>
                <a:cs typeface="Arial"/>
              </a:rPr>
              <a:t>нарушен </a:t>
            </a:r>
            <a:r>
              <a:rPr sz="2400" b="1" spc="-145" dirty="0">
                <a:solidFill>
                  <a:srgbClr val="6600CC"/>
                </a:solidFill>
                <a:latin typeface="Arial"/>
                <a:cs typeface="Arial"/>
              </a:rPr>
              <a:t>ДНК </a:t>
            </a:r>
            <a:r>
              <a:rPr sz="2400" b="1" spc="-190" dirty="0">
                <a:solidFill>
                  <a:srgbClr val="6600CC"/>
                </a:solidFill>
                <a:latin typeface="Arial"/>
                <a:cs typeface="Arial"/>
              </a:rPr>
              <a:t>метаболизъм</a:t>
            </a:r>
            <a:r>
              <a:rPr sz="2400" b="1" spc="-20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b="1" spc="-170" dirty="0">
                <a:solidFill>
                  <a:srgbClr val="6600CC"/>
                </a:solidFill>
                <a:latin typeface="Arial"/>
                <a:cs typeface="Arial"/>
              </a:rPr>
              <a:t>(мегалобластни)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buChar char="-"/>
              <a:tabLst>
                <a:tab pos="833755" algn="l"/>
              </a:tabLst>
            </a:pPr>
            <a:r>
              <a:rPr sz="2400" spc="-90" dirty="0">
                <a:latin typeface="Arial"/>
                <a:cs typeface="Arial"/>
              </a:rPr>
              <a:t>Анемии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50" dirty="0">
                <a:latin typeface="Arial"/>
                <a:cs typeface="Arial"/>
              </a:rPr>
              <a:t>дефицит </a:t>
            </a:r>
            <a:r>
              <a:rPr sz="2400" spc="-120" dirty="0">
                <a:latin typeface="Arial"/>
                <a:cs typeface="Arial"/>
              </a:rPr>
              <a:t>на </a:t>
            </a:r>
            <a:r>
              <a:rPr sz="2400" spc="-95" dirty="0">
                <a:latin typeface="Arial"/>
                <a:cs typeface="Arial"/>
              </a:rPr>
              <a:t>витамин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В</a:t>
            </a:r>
            <a:r>
              <a:rPr sz="2400" spc="-232" baseline="-20833" dirty="0">
                <a:latin typeface="Arial"/>
                <a:cs typeface="Arial"/>
              </a:rPr>
              <a:t>12</a:t>
            </a:r>
            <a:endParaRPr sz="2400" baseline="-20833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spcBef>
                <a:spcPts val="5"/>
              </a:spcBef>
              <a:buChar char="-"/>
              <a:tabLst>
                <a:tab pos="833755" algn="l"/>
              </a:tabLst>
            </a:pPr>
            <a:r>
              <a:rPr sz="2400" spc="-90" dirty="0">
                <a:latin typeface="Arial"/>
                <a:cs typeface="Arial"/>
              </a:rPr>
              <a:t>Анемии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85" dirty="0">
                <a:latin typeface="Arial"/>
                <a:cs typeface="Arial"/>
              </a:rPr>
              <a:t>фолиев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дефицит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buChar char="-"/>
              <a:tabLst>
                <a:tab pos="833755" algn="l"/>
              </a:tabLst>
            </a:pPr>
            <a:r>
              <a:rPr sz="2400" spc="-120" dirty="0">
                <a:latin typeface="Arial"/>
                <a:cs typeface="Arial"/>
              </a:rPr>
              <a:t>Вродени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20" dirty="0">
                <a:latin typeface="Arial"/>
                <a:cs typeface="Arial"/>
              </a:rPr>
              <a:t>лекарствени </a:t>
            </a:r>
            <a:r>
              <a:rPr sz="2400" spc="-130" dirty="0">
                <a:latin typeface="Arial"/>
                <a:cs typeface="Arial"/>
              </a:rPr>
              <a:t>мегалобластни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анемии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-"/>
            </a:pPr>
            <a:endParaRPr sz="2500">
              <a:latin typeface="Arial"/>
              <a:cs typeface="Arial"/>
            </a:endParaRPr>
          </a:p>
          <a:p>
            <a:pPr marL="365125" indent="-30226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65760" algn="l"/>
              </a:tabLst>
            </a:pPr>
            <a:r>
              <a:rPr sz="2400" b="1" spc="-155" dirty="0">
                <a:solidFill>
                  <a:srgbClr val="6600CC"/>
                </a:solidFill>
                <a:latin typeface="Arial"/>
                <a:cs typeface="Arial"/>
              </a:rPr>
              <a:t>Анемии </a:t>
            </a:r>
            <a:r>
              <a:rPr sz="2400" b="1" spc="-210" dirty="0">
                <a:solidFill>
                  <a:srgbClr val="6600CC"/>
                </a:solidFill>
                <a:latin typeface="Arial"/>
                <a:cs typeface="Arial"/>
              </a:rPr>
              <a:t>от </a:t>
            </a:r>
            <a:r>
              <a:rPr sz="2400" b="1" spc="-165" dirty="0">
                <a:solidFill>
                  <a:srgbClr val="6600CC"/>
                </a:solidFill>
                <a:latin typeface="Arial"/>
                <a:cs typeface="Arial"/>
              </a:rPr>
              <a:t>нарушен </a:t>
            </a:r>
            <a:r>
              <a:rPr sz="2400" b="1" spc="-200" dirty="0">
                <a:solidFill>
                  <a:srgbClr val="6600CC"/>
                </a:solidFill>
                <a:latin typeface="Arial"/>
                <a:cs typeface="Arial"/>
              </a:rPr>
              <a:t>синтез </a:t>
            </a:r>
            <a:r>
              <a:rPr sz="2400" b="1" spc="-150" dirty="0">
                <a:solidFill>
                  <a:srgbClr val="6600CC"/>
                </a:solidFill>
                <a:latin typeface="Arial"/>
                <a:cs typeface="Arial"/>
              </a:rPr>
              <a:t>на</a:t>
            </a:r>
            <a:r>
              <a:rPr sz="2400" b="1" spc="75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b="1" spc="-180" dirty="0">
                <a:solidFill>
                  <a:srgbClr val="6600CC"/>
                </a:solidFill>
                <a:latin typeface="Arial"/>
                <a:cs typeface="Arial"/>
              </a:rPr>
              <a:t>хемоглобина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buChar char="-"/>
              <a:tabLst>
                <a:tab pos="833755" algn="l"/>
              </a:tabLst>
            </a:pPr>
            <a:r>
              <a:rPr sz="2400" spc="-150" dirty="0">
                <a:latin typeface="Arial"/>
                <a:cs typeface="Arial"/>
              </a:rPr>
              <a:t>Желязодефицитни </a:t>
            </a:r>
            <a:r>
              <a:rPr sz="2400" spc="-80" dirty="0">
                <a:latin typeface="Arial"/>
                <a:cs typeface="Arial"/>
              </a:rPr>
              <a:t>(вкл. </a:t>
            </a:r>
            <a:r>
              <a:rPr sz="2400" spc="-114" dirty="0">
                <a:latin typeface="Arial"/>
                <a:cs typeface="Arial"/>
              </a:rPr>
              <a:t>остри </a:t>
            </a:r>
            <a:r>
              <a:rPr sz="2400" spc="-105" dirty="0">
                <a:latin typeface="Arial"/>
                <a:cs typeface="Arial"/>
              </a:rPr>
              <a:t>следкръвоизливни)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анемии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buChar char="-"/>
              <a:tabLst>
                <a:tab pos="833755" algn="l"/>
              </a:tabLst>
            </a:pPr>
            <a:r>
              <a:rPr sz="2400" spc="-100" dirty="0">
                <a:latin typeface="Arial"/>
                <a:cs typeface="Arial"/>
              </a:rPr>
              <a:t>Абнормна </a:t>
            </a:r>
            <a:r>
              <a:rPr sz="2400" spc="-125" dirty="0">
                <a:latin typeface="Arial"/>
                <a:cs typeface="Arial"/>
              </a:rPr>
              <a:t>хем-синтеза </a:t>
            </a:r>
            <a:r>
              <a:rPr sz="2400" spc="-110" dirty="0">
                <a:latin typeface="Arial"/>
                <a:cs typeface="Arial"/>
              </a:rPr>
              <a:t>(сидероахрестични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анемии)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buChar char="-"/>
              <a:tabLst>
                <a:tab pos="833755" algn="l"/>
              </a:tabLst>
            </a:pPr>
            <a:r>
              <a:rPr sz="2400" spc="-100" dirty="0">
                <a:latin typeface="Arial"/>
                <a:cs typeface="Arial"/>
              </a:rPr>
              <a:t>Абнормна </a:t>
            </a:r>
            <a:r>
              <a:rPr sz="2400" spc="-130" dirty="0">
                <a:latin typeface="Arial"/>
                <a:cs typeface="Arial"/>
              </a:rPr>
              <a:t>синтеза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90" dirty="0">
                <a:latin typeface="Arial"/>
                <a:cs typeface="Arial"/>
              </a:rPr>
              <a:t>глобин: </a:t>
            </a:r>
            <a:r>
              <a:rPr sz="2400" spc="-135" dirty="0">
                <a:latin typeface="Arial"/>
                <a:cs typeface="Arial"/>
              </a:rPr>
              <a:t>таласемии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хемоглобинози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spcBef>
                <a:spcPts val="5"/>
              </a:spcBef>
              <a:buChar char="-"/>
              <a:tabLst>
                <a:tab pos="833755" algn="l"/>
              </a:tabLst>
            </a:pPr>
            <a:r>
              <a:rPr sz="2400" spc="-120" dirty="0">
                <a:latin typeface="Arial"/>
                <a:cs typeface="Arial"/>
              </a:rPr>
              <a:t>Вродени </a:t>
            </a:r>
            <a:r>
              <a:rPr sz="2400" spc="-90" dirty="0">
                <a:latin typeface="Arial"/>
                <a:cs typeface="Arial"/>
              </a:rPr>
              <a:t>дизеритропоетични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анемии</a:t>
            </a:r>
            <a:endParaRPr sz="2400">
              <a:latin typeface="Arial"/>
              <a:cs typeface="Arial"/>
            </a:endParaRPr>
          </a:p>
          <a:p>
            <a:pPr marL="833119" lvl="1" indent="-160655">
              <a:lnSpc>
                <a:spcPct val="100000"/>
              </a:lnSpc>
              <a:buChar char="-"/>
              <a:tabLst>
                <a:tab pos="833755" algn="l"/>
              </a:tabLst>
            </a:pPr>
            <a:r>
              <a:rPr sz="2400" spc="-120" dirty="0">
                <a:latin typeface="Arial"/>
                <a:cs typeface="Arial"/>
              </a:rPr>
              <a:t>Порфиринопатични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анемии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037845" y="970900"/>
            <a:ext cx="7924800" cy="106680"/>
            <a:chOff x="1037845" y="970900"/>
            <a:chExt cx="7924800" cy="106680"/>
          </a:xfrm>
        </p:grpSpPr>
        <p:sp>
          <p:nvSpPr>
            <p:cNvPr id="10" name="object 10"/>
            <p:cNvSpPr/>
            <p:nvPr/>
          </p:nvSpPr>
          <p:spPr>
            <a:xfrm>
              <a:off x="1037845" y="970900"/>
              <a:ext cx="7924796" cy="1064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1537" y="1000125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13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9616" y="0"/>
            <a:ext cx="6524625" cy="713740"/>
            <a:chOff x="1499616" y="0"/>
            <a:chExt cx="6524625" cy="713740"/>
          </a:xfrm>
        </p:grpSpPr>
        <p:sp>
          <p:nvSpPr>
            <p:cNvPr id="3" name="object 3"/>
            <p:cNvSpPr/>
            <p:nvPr/>
          </p:nvSpPr>
          <p:spPr>
            <a:xfrm>
              <a:off x="1499616" y="256031"/>
              <a:ext cx="1787652" cy="3291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99816" y="0"/>
              <a:ext cx="830580" cy="7132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29000" y="0"/>
              <a:ext cx="4594859" cy="7132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82978" y="76961"/>
            <a:ext cx="6235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90" dirty="0">
                <a:solidFill>
                  <a:srgbClr val="FF3300"/>
                </a:solidFill>
              </a:rPr>
              <a:t>АНЕМИИ </a:t>
            </a:r>
            <a:r>
              <a:rPr sz="3600" spc="-210" dirty="0">
                <a:solidFill>
                  <a:srgbClr val="FF3300"/>
                </a:solidFill>
              </a:rPr>
              <a:t>– </a:t>
            </a:r>
            <a:r>
              <a:rPr sz="3600" spc="-355" dirty="0">
                <a:solidFill>
                  <a:srgbClr val="FF3300"/>
                </a:solidFill>
              </a:rPr>
              <a:t>КЛАСИФИКАЦИЯ</a:t>
            </a:r>
            <a:r>
              <a:rPr sz="3600" spc="-135" dirty="0">
                <a:solidFill>
                  <a:srgbClr val="FF3300"/>
                </a:solidFill>
              </a:rPr>
              <a:t> </a:t>
            </a:r>
            <a:r>
              <a:rPr sz="3600" spc="-114" dirty="0">
                <a:solidFill>
                  <a:srgbClr val="FF3300"/>
                </a:solidFill>
              </a:rPr>
              <a:t>(2)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535940" y="1041019"/>
            <a:ext cx="6369685" cy="5331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indent="-227329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240029" algn="l"/>
              </a:tabLst>
            </a:pPr>
            <a:r>
              <a:rPr sz="1800" b="1" spc="-114" dirty="0">
                <a:solidFill>
                  <a:srgbClr val="6600CC"/>
                </a:solidFill>
                <a:latin typeface="Arial"/>
                <a:cs typeface="Arial"/>
              </a:rPr>
              <a:t>Анемии </a:t>
            </a:r>
            <a:r>
              <a:rPr sz="1800" b="1" spc="-165" dirty="0">
                <a:solidFill>
                  <a:srgbClr val="6600CC"/>
                </a:solidFill>
                <a:latin typeface="Arial"/>
                <a:cs typeface="Arial"/>
              </a:rPr>
              <a:t>от </a:t>
            </a:r>
            <a:r>
              <a:rPr sz="1800" b="1" spc="-135" dirty="0">
                <a:solidFill>
                  <a:srgbClr val="6600CC"/>
                </a:solidFill>
                <a:latin typeface="Arial"/>
                <a:cs typeface="Arial"/>
              </a:rPr>
              <a:t>повишена</a:t>
            </a:r>
            <a:r>
              <a:rPr sz="1800" b="1" spc="-40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6600CC"/>
                </a:solidFill>
                <a:latin typeface="Arial"/>
                <a:cs typeface="Arial"/>
              </a:rPr>
              <a:t>деструкция</a:t>
            </a:r>
            <a:endParaRPr sz="1800">
              <a:latin typeface="Arial"/>
              <a:cs typeface="Arial"/>
            </a:endParaRPr>
          </a:p>
          <a:p>
            <a:pPr marL="416559" lvl="1" indent="-404495">
              <a:lnSpc>
                <a:spcPct val="100000"/>
              </a:lnSpc>
              <a:buAutoNum type="arabicPeriod"/>
              <a:tabLst>
                <a:tab pos="417195" algn="l"/>
              </a:tabLst>
            </a:pPr>
            <a:r>
              <a:rPr sz="1800" b="1" spc="-150" dirty="0">
                <a:solidFill>
                  <a:srgbClr val="6600CC"/>
                </a:solidFill>
                <a:latin typeface="Arial"/>
                <a:cs typeface="Arial"/>
              </a:rPr>
              <a:t>Вродени </a:t>
            </a:r>
            <a:r>
              <a:rPr sz="1800" b="1" spc="-140" dirty="0">
                <a:solidFill>
                  <a:srgbClr val="6600CC"/>
                </a:solidFill>
                <a:latin typeface="Arial"/>
                <a:cs typeface="Arial"/>
              </a:rPr>
              <a:t>хемолитични</a:t>
            </a:r>
            <a:r>
              <a:rPr sz="1800" b="1" spc="-95" dirty="0">
                <a:solidFill>
                  <a:srgbClr val="6600CC"/>
                </a:solidFill>
                <a:latin typeface="Arial"/>
                <a:cs typeface="Arial"/>
              </a:rPr>
              <a:t> анемии</a:t>
            </a:r>
            <a:endParaRPr sz="18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spcBef>
                <a:spcPts val="5"/>
              </a:spcBef>
              <a:buChar char="-"/>
              <a:tabLst>
                <a:tab pos="462915" algn="l"/>
              </a:tabLst>
            </a:pPr>
            <a:r>
              <a:rPr sz="1600" spc="-125" dirty="0">
                <a:latin typeface="Arial"/>
                <a:cs typeface="Arial"/>
              </a:rPr>
              <a:t>Сфероцитна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анемия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100" dirty="0">
                <a:latin typeface="Arial"/>
                <a:cs typeface="Arial"/>
              </a:rPr>
              <a:t>Елиптоцитна</a:t>
            </a:r>
            <a:r>
              <a:rPr sz="1600" spc="-13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анемия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75" dirty="0">
                <a:latin typeface="Arial"/>
                <a:cs typeface="Arial"/>
              </a:rPr>
              <a:t>Акантоцитна</a:t>
            </a:r>
            <a:r>
              <a:rPr sz="1600" spc="-165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анемия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spcBef>
                <a:spcPts val="5"/>
              </a:spcBef>
              <a:buChar char="-"/>
              <a:tabLst>
                <a:tab pos="462915" algn="l"/>
              </a:tabLst>
            </a:pPr>
            <a:r>
              <a:rPr sz="1600" spc="-85" dirty="0">
                <a:latin typeface="Arial"/>
                <a:cs typeface="Arial"/>
              </a:rPr>
              <a:t>Ензимопатична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анемия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100" dirty="0">
                <a:latin typeface="Arial"/>
                <a:cs typeface="Arial"/>
              </a:rPr>
              <a:t>Г-6ФД-дефицитна </a:t>
            </a:r>
            <a:r>
              <a:rPr sz="1600" spc="-75" dirty="0">
                <a:latin typeface="Arial"/>
                <a:cs typeface="Arial"/>
              </a:rPr>
              <a:t>анемия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75" dirty="0">
                <a:latin typeface="Arial"/>
                <a:cs typeface="Arial"/>
              </a:rPr>
              <a:t>Пируваткиназна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анемия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ts val="1914"/>
              </a:lnSpc>
              <a:buChar char="-"/>
              <a:tabLst>
                <a:tab pos="462915" algn="l"/>
              </a:tabLst>
            </a:pPr>
            <a:r>
              <a:rPr sz="1600" spc="-80" dirty="0">
                <a:latin typeface="Arial"/>
                <a:cs typeface="Arial"/>
              </a:rPr>
              <a:t>Анемия </a:t>
            </a:r>
            <a:r>
              <a:rPr sz="1600" spc="-90" dirty="0">
                <a:latin typeface="Arial"/>
                <a:cs typeface="Arial"/>
              </a:rPr>
              <a:t>от </a:t>
            </a:r>
            <a:r>
              <a:rPr sz="1600" spc="-80" dirty="0">
                <a:latin typeface="Arial"/>
                <a:cs typeface="Arial"/>
              </a:rPr>
              <a:t>нарушен </a:t>
            </a:r>
            <a:r>
              <a:rPr sz="1600" spc="-85" dirty="0">
                <a:latin typeface="Arial"/>
                <a:cs typeface="Arial"/>
              </a:rPr>
              <a:t>глутатионов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метаболизъм</a:t>
            </a:r>
            <a:endParaRPr sz="1600">
              <a:latin typeface="Arial"/>
              <a:cs typeface="Arial"/>
            </a:endParaRPr>
          </a:p>
          <a:p>
            <a:pPr marL="416559" lvl="1" indent="-404495">
              <a:lnSpc>
                <a:spcPts val="2155"/>
              </a:lnSpc>
              <a:buAutoNum type="arabicPeriod"/>
              <a:tabLst>
                <a:tab pos="417195" algn="l"/>
              </a:tabLst>
            </a:pPr>
            <a:r>
              <a:rPr sz="1800" b="1" spc="-135" dirty="0">
                <a:solidFill>
                  <a:srgbClr val="6600CC"/>
                </a:solidFill>
                <a:latin typeface="Arial"/>
                <a:cs typeface="Arial"/>
              </a:rPr>
              <a:t>Придобити </a:t>
            </a:r>
            <a:r>
              <a:rPr sz="1800" b="1" spc="-140" dirty="0">
                <a:solidFill>
                  <a:srgbClr val="6600CC"/>
                </a:solidFill>
                <a:latin typeface="Arial"/>
                <a:cs typeface="Arial"/>
              </a:rPr>
              <a:t>хемолитични</a:t>
            </a:r>
            <a:r>
              <a:rPr sz="1800" b="1" spc="-110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1800" b="1" spc="-95" dirty="0">
                <a:solidFill>
                  <a:srgbClr val="6600CC"/>
                </a:solidFill>
                <a:latin typeface="Arial"/>
                <a:cs typeface="Arial"/>
              </a:rPr>
              <a:t>анемии</a:t>
            </a:r>
            <a:endParaRPr sz="18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spcBef>
                <a:spcPts val="10"/>
              </a:spcBef>
              <a:buChar char="-"/>
              <a:tabLst>
                <a:tab pos="462915" algn="l"/>
              </a:tabLst>
            </a:pPr>
            <a:r>
              <a:rPr sz="1600" spc="-60" dirty="0">
                <a:latin typeface="Arial"/>
                <a:cs typeface="Arial"/>
              </a:rPr>
              <a:t>Имунни </a:t>
            </a:r>
            <a:r>
              <a:rPr sz="1600" spc="-75" dirty="0">
                <a:latin typeface="Arial"/>
                <a:cs typeface="Arial"/>
              </a:rPr>
              <a:t>хемолитични </a:t>
            </a:r>
            <a:r>
              <a:rPr sz="1600" spc="-60" dirty="0">
                <a:latin typeface="Arial"/>
                <a:cs typeface="Arial"/>
              </a:rPr>
              <a:t>анемии </a:t>
            </a:r>
            <a:r>
              <a:rPr sz="1600" spc="-50" dirty="0">
                <a:latin typeface="Arial"/>
                <a:cs typeface="Arial"/>
              </a:rPr>
              <a:t>(изо- </a:t>
            </a:r>
            <a:r>
              <a:rPr sz="1600" spc="-35" dirty="0">
                <a:latin typeface="Arial"/>
                <a:cs typeface="Arial"/>
              </a:rPr>
              <a:t>и</a:t>
            </a:r>
            <a:r>
              <a:rPr sz="1600" spc="-13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авто-имунни)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95" dirty="0">
                <a:latin typeface="Arial"/>
                <a:cs typeface="Arial"/>
              </a:rPr>
              <a:t>Хемолитична </a:t>
            </a:r>
            <a:r>
              <a:rPr sz="1600" spc="-75" dirty="0">
                <a:latin typeface="Arial"/>
                <a:cs typeface="Arial"/>
              </a:rPr>
              <a:t>анемия </a:t>
            </a: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spc="-70" dirty="0">
                <a:latin typeface="Arial"/>
                <a:cs typeface="Arial"/>
              </a:rPr>
              <a:t>новороденото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45" dirty="0">
                <a:latin typeface="Arial"/>
                <a:cs typeface="Arial"/>
              </a:rPr>
              <a:t>(ХБН)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65" dirty="0">
                <a:latin typeface="Arial"/>
                <a:cs typeface="Arial"/>
              </a:rPr>
              <a:t>Автоимунни </a:t>
            </a:r>
            <a:r>
              <a:rPr sz="1600" spc="-75" dirty="0">
                <a:latin typeface="Arial"/>
                <a:cs typeface="Arial"/>
              </a:rPr>
              <a:t>хемолитични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анемии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90" dirty="0">
                <a:latin typeface="Arial"/>
                <a:cs typeface="Arial"/>
              </a:rPr>
              <a:t>Хемолитични </a:t>
            </a:r>
            <a:r>
              <a:rPr sz="1600" spc="-60" dirty="0">
                <a:latin typeface="Arial"/>
                <a:cs typeface="Arial"/>
              </a:rPr>
              <a:t>анемии </a:t>
            </a:r>
            <a:r>
              <a:rPr sz="1600" spc="-90" dirty="0">
                <a:latin typeface="Arial"/>
                <a:cs typeface="Arial"/>
              </a:rPr>
              <a:t>от </a:t>
            </a:r>
            <a:r>
              <a:rPr sz="1600" spc="-55" dirty="0">
                <a:latin typeface="Arial"/>
                <a:cs typeface="Arial"/>
              </a:rPr>
              <a:t>химически </a:t>
            </a:r>
            <a:r>
              <a:rPr sz="1600" spc="-75" dirty="0">
                <a:latin typeface="Arial"/>
                <a:cs typeface="Arial"/>
              </a:rPr>
              <a:t>агенти </a:t>
            </a:r>
            <a:r>
              <a:rPr sz="1600" spc="-55" dirty="0">
                <a:latin typeface="Arial"/>
                <a:cs typeface="Arial"/>
              </a:rPr>
              <a:t>(вкл.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90" dirty="0">
                <a:latin typeface="Arial"/>
                <a:cs typeface="Arial"/>
              </a:rPr>
              <a:t>лекарства)</a:t>
            </a:r>
            <a:endParaRPr sz="1600">
              <a:latin typeface="Arial"/>
              <a:cs typeface="Arial"/>
            </a:endParaRPr>
          </a:p>
          <a:p>
            <a:pPr marL="462280" lvl="2" indent="-107314">
              <a:lnSpc>
                <a:spcPts val="1914"/>
              </a:lnSpc>
              <a:buChar char="-"/>
              <a:tabLst>
                <a:tab pos="462915" algn="l"/>
              </a:tabLst>
            </a:pPr>
            <a:r>
              <a:rPr sz="1600" spc="-90" dirty="0">
                <a:latin typeface="Arial"/>
                <a:cs typeface="Arial"/>
              </a:rPr>
              <a:t>Хемолитични </a:t>
            </a:r>
            <a:r>
              <a:rPr sz="1600" spc="-60" dirty="0">
                <a:latin typeface="Arial"/>
                <a:cs typeface="Arial"/>
              </a:rPr>
              <a:t>анемии </a:t>
            </a:r>
            <a:r>
              <a:rPr sz="1600" spc="-40" dirty="0">
                <a:latin typeface="Arial"/>
                <a:cs typeface="Arial"/>
              </a:rPr>
              <a:t>при </a:t>
            </a:r>
            <a:r>
              <a:rPr sz="1600" spc="-70" dirty="0">
                <a:latin typeface="Arial"/>
                <a:cs typeface="Arial"/>
              </a:rPr>
              <a:t>инфекции </a:t>
            </a:r>
            <a:r>
              <a:rPr sz="1600" spc="-35" dirty="0">
                <a:latin typeface="Arial"/>
                <a:cs typeface="Arial"/>
              </a:rPr>
              <a:t>и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паразити</a:t>
            </a:r>
            <a:endParaRPr sz="1600">
              <a:latin typeface="Arial"/>
              <a:cs typeface="Arial"/>
            </a:endParaRPr>
          </a:p>
          <a:p>
            <a:pPr marL="239395" indent="-227329">
              <a:lnSpc>
                <a:spcPts val="2155"/>
              </a:lnSpc>
              <a:buAutoNum type="arabicPeriod" startAt="5"/>
              <a:tabLst>
                <a:tab pos="240029" algn="l"/>
              </a:tabLst>
            </a:pPr>
            <a:r>
              <a:rPr sz="1800" b="1" spc="-125" dirty="0">
                <a:solidFill>
                  <a:srgbClr val="6600CC"/>
                </a:solidFill>
                <a:latin typeface="Arial"/>
                <a:cs typeface="Arial"/>
              </a:rPr>
              <a:t>Параксизмална </a:t>
            </a:r>
            <a:r>
              <a:rPr sz="1800" b="1" spc="-114" dirty="0">
                <a:solidFill>
                  <a:srgbClr val="6600CC"/>
                </a:solidFill>
                <a:latin typeface="Arial"/>
                <a:cs typeface="Arial"/>
              </a:rPr>
              <a:t>нащна</a:t>
            </a:r>
            <a:r>
              <a:rPr sz="1800" b="1" spc="-65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1800" b="1" spc="-140" dirty="0">
                <a:solidFill>
                  <a:srgbClr val="6600CC"/>
                </a:solidFill>
                <a:latin typeface="Arial"/>
                <a:cs typeface="Arial"/>
              </a:rPr>
              <a:t>хемоглобинурия</a:t>
            </a:r>
            <a:endParaRPr sz="180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buAutoNum type="arabicPeriod" startAt="5"/>
              <a:tabLst>
                <a:tab pos="240029" algn="l"/>
              </a:tabLst>
            </a:pPr>
            <a:r>
              <a:rPr sz="1800" b="1" spc="-110" dirty="0">
                <a:solidFill>
                  <a:srgbClr val="6600CC"/>
                </a:solidFill>
                <a:latin typeface="Arial"/>
                <a:cs typeface="Arial"/>
              </a:rPr>
              <a:t>Микроангиопатична </a:t>
            </a:r>
            <a:r>
              <a:rPr sz="1800" b="1" spc="-125" dirty="0">
                <a:solidFill>
                  <a:srgbClr val="6600CC"/>
                </a:solidFill>
                <a:latin typeface="Arial"/>
                <a:cs typeface="Arial"/>
              </a:rPr>
              <a:t>(еритрокластична) </a:t>
            </a:r>
            <a:r>
              <a:rPr sz="1800" b="1" spc="-140" dirty="0">
                <a:solidFill>
                  <a:srgbClr val="6600CC"/>
                </a:solidFill>
                <a:latin typeface="Arial"/>
                <a:cs typeface="Arial"/>
              </a:rPr>
              <a:t>хемолитична</a:t>
            </a:r>
            <a:r>
              <a:rPr sz="1800" b="1" spc="-150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1800" b="1" spc="-105" dirty="0">
                <a:solidFill>
                  <a:srgbClr val="6600CC"/>
                </a:solidFill>
                <a:latin typeface="Arial"/>
                <a:cs typeface="Arial"/>
              </a:rPr>
              <a:t>анемия</a:t>
            </a:r>
            <a:endParaRPr sz="180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buAutoNum type="arabicPeriod" startAt="5"/>
              <a:tabLst>
                <a:tab pos="240029" algn="l"/>
              </a:tabLst>
            </a:pPr>
            <a:r>
              <a:rPr sz="1800" b="1" spc="-160" dirty="0">
                <a:solidFill>
                  <a:srgbClr val="6600CC"/>
                </a:solidFill>
                <a:latin typeface="Arial"/>
                <a:cs typeface="Arial"/>
              </a:rPr>
              <a:t>Вторични </a:t>
            </a:r>
            <a:r>
              <a:rPr sz="1800" b="1" spc="-110" dirty="0">
                <a:solidFill>
                  <a:srgbClr val="6600CC"/>
                </a:solidFill>
                <a:latin typeface="Arial"/>
                <a:cs typeface="Arial"/>
              </a:rPr>
              <a:t>анемични</a:t>
            </a:r>
            <a:r>
              <a:rPr sz="1800" b="1" spc="-60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1800" b="1" spc="-125" dirty="0">
                <a:solidFill>
                  <a:srgbClr val="6600CC"/>
                </a:solidFill>
                <a:latin typeface="Arial"/>
                <a:cs typeface="Arial"/>
              </a:rPr>
              <a:t>синдроми</a:t>
            </a:r>
            <a:endParaRPr sz="1800">
              <a:latin typeface="Arial"/>
              <a:cs typeface="Arial"/>
            </a:endParaRPr>
          </a:p>
          <a:p>
            <a:pPr marL="462280" lvl="1" indent="-107314">
              <a:lnSpc>
                <a:spcPct val="100000"/>
              </a:lnSpc>
              <a:spcBef>
                <a:spcPts val="10"/>
              </a:spcBef>
              <a:buChar char="-"/>
              <a:tabLst>
                <a:tab pos="462915" algn="l"/>
              </a:tabLst>
            </a:pPr>
            <a:r>
              <a:rPr sz="1600" spc="-85" dirty="0">
                <a:latin typeface="Arial"/>
                <a:cs typeface="Arial"/>
              </a:rPr>
              <a:t>При </a:t>
            </a:r>
            <a:r>
              <a:rPr sz="1600" spc="-60" dirty="0">
                <a:latin typeface="Arial"/>
                <a:cs typeface="Arial"/>
              </a:rPr>
              <a:t>хронични </a:t>
            </a:r>
            <a:r>
              <a:rPr sz="1600" spc="-90" dirty="0">
                <a:latin typeface="Arial"/>
                <a:cs typeface="Arial"/>
              </a:rPr>
              <a:t>заболявания </a:t>
            </a:r>
            <a:r>
              <a:rPr sz="1600" spc="-75" dirty="0">
                <a:latin typeface="Arial"/>
                <a:cs typeface="Arial"/>
              </a:rPr>
              <a:t>(бъбречни, </a:t>
            </a:r>
            <a:r>
              <a:rPr sz="1600" spc="-65" dirty="0">
                <a:latin typeface="Arial"/>
                <a:cs typeface="Arial"/>
              </a:rPr>
              <a:t>чернодробни,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ендокринни)</a:t>
            </a:r>
            <a:endParaRPr sz="1600">
              <a:latin typeface="Arial"/>
              <a:cs typeface="Arial"/>
            </a:endParaRPr>
          </a:p>
          <a:p>
            <a:pPr marL="462280" lvl="1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85" dirty="0">
                <a:latin typeface="Arial"/>
                <a:cs typeface="Arial"/>
              </a:rPr>
              <a:t>При </a:t>
            </a:r>
            <a:r>
              <a:rPr sz="1600" spc="-70" dirty="0">
                <a:latin typeface="Arial"/>
                <a:cs typeface="Arial"/>
              </a:rPr>
              <a:t>неоплазии </a:t>
            </a:r>
            <a:r>
              <a:rPr sz="1600" spc="-35" dirty="0">
                <a:latin typeface="Arial"/>
                <a:cs typeface="Arial"/>
              </a:rPr>
              <a:t>и </a:t>
            </a:r>
            <a:r>
              <a:rPr sz="1600" spc="-70" dirty="0">
                <a:latin typeface="Arial"/>
                <a:cs typeface="Arial"/>
              </a:rPr>
              <a:t>костно-мозъчна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95" dirty="0">
                <a:latin typeface="Arial"/>
                <a:cs typeface="Arial"/>
              </a:rPr>
              <a:t>инфилтрация</a:t>
            </a:r>
            <a:endParaRPr sz="1600">
              <a:latin typeface="Arial"/>
              <a:cs typeface="Arial"/>
            </a:endParaRPr>
          </a:p>
          <a:p>
            <a:pPr marL="462280" lvl="1" indent="-107314">
              <a:lnSpc>
                <a:spcPct val="100000"/>
              </a:lnSpc>
              <a:buChar char="-"/>
              <a:tabLst>
                <a:tab pos="462915" algn="l"/>
              </a:tabLst>
            </a:pPr>
            <a:r>
              <a:rPr sz="1600" spc="-65" dirty="0">
                <a:latin typeface="Arial"/>
                <a:cs typeface="Arial"/>
              </a:rPr>
              <a:t>Анемии </a:t>
            </a:r>
            <a:r>
              <a:rPr sz="1600" spc="-40" dirty="0">
                <a:latin typeface="Arial"/>
                <a:cs typeface="Arial"/>
              </a:rPr>
              <a:t>при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бременност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10" name="object 10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4626" y="321386"/>
            <a:ext cx="64725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90" dirty="0">
                <a:solidFill>
                  <a:srgbClr val="FF0000"/>
                </a:solidFill>
              </a:rPr>
              <a:t>АНЕМИИ </a:t>
            </a:r>
            <a:r>
              <a:rPr sz="3600" spc="-210" dirty="0">
                <a:solidFill>
                  <a:srgbClr val="FF0000"/>
                </a:solidFill>
              </a:rPr>
              <a:t>– </a:t>
            </a:r>
            <a:r>
              <a:rPr sz="3600" spc="-310" dirty="0">
                <a:solidFill>
                  <a:srgbClr val="FF0000"/>
                </a:solidFill>
              </a:rPr>
              <a:t>КЛИНИЧНА</a:t>
            </a:r>
            <a:r>
              <a:rPr sz="3600" spc="-125" dirty="0">
                <a:solidFill>
                  <a:srgbClr val="FF0000"/>
                </a:solidFill>
              </a:rPr>
              <a:t> </a:t>
            </a:r>
            <a:r>
              <a:rPr sz="3600" spc="-355" dirty="0">
                <a:solidFill>
                  <a:srgbClr val="FF0000"/>
                </a:solidFill>
              </a:rPr>
              <a:t>КАРТИНА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73736" y="1412747"/>
            <a:ext cx="5006340" cy="4942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3014" y="1811274"/>
            <a:ext cx="4713605" cy="417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0767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90" dirty="0">
                <a:latin typeface="Arial"/>
                <a:cs typeface="Arial"/>
              </a:rPr>
              <a:t>Анемичният </a:t>
            </a:r>
            <a:r>
              <a:rPr sz="2000" spc="-65" dirty="0">
                <a:latin typeface="Arial"/>
                <a:cs typeface="Arial"/>
              </a:rPr>
              <a:t>синдром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70" dirty="0">
                <a:latin typeface="Arial"/>
                <a:cs typeface="Arial"/>
              </a:rPr>
              <a:t>един </a:t>
            </a:r>
            <a:r>
              <a:rPr sz="2000" spc="-110" dirty="0">
                <a:latin typeface="Arial"/>
                <a:cs typeface="Arial"/>
              </a:rPr>
              <a:t>от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най-  </a:t>
            </a:r>
            <a:r>
              <a:rPr sz="2000" spc="-120" dirty="0">
                <a:latin typeface="Arial"/>
                <a:cs typeface="Arial"/>
              </a:rPr>
              <a:t>честите </a:t>
            </a:r>
            <a:r>
              <a:rPr sz="2000" spc="-60" dirty="0">
                <a:latin typeface="Arial"/>
                <a:cs typeface="Arial"/>
              </a:rPr>
              <a:t>синдроми. </a:t>
            </a:r>
            <a:r>
              <a:rPr sz="2000" spc="-175" dirty="0">
                <a:latin typeface="Arial"/>
                <a:cs typeface="Arial"/>
              </a:rPr>
              <a:t>Среща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45" dirty="0">
                <a:latin typeface="Arial"/>
                <a:cs typeface="Arial"/>
              </a:rPr>
              <a:t>при  </a:t>
            </a:r>
            <a:r>
              <a:rPr sz="2000" spc="-80" dirty="0">
                <a:latin typeface="Arial"/>
                <a:cs typeface="Arial"/>
              </a:rPr>
              <a:t>множество </a:t>
            </a:r>
            <a:r>
              <a:rPr sz="2000" spc="-90" dirty="0">
                <a:latin typeface="Arial"/>
                <a:cs typeface="Arial"/>
              </a:rPr>
              <a:t>остри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хронични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spc="-105" dirty="0">
                <a:latin typeface="Arial"/>
                <a:cs typeface="Arial"/>
              </a:rPr>
              <a:t>заболявания.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355600" marR="23939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05" dirty="0">
                <a:latin typeface="Arial"/>
                <a:cs typeface="Arial"/>
              </a:rPr>
              <a:t>Характеризира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110" dirty="0">
                <a:latin typeface="Arial"/>
                <a:cs typeface="Arial"/>
              </a:rPr>
              <a:t>отпадналост, </a:t>
            </a:r>
            <a:r>
              <a:rPr sz="2000" spc="-125" dirty="0">
                <a:latin typeface="Arial"/>
                <a:cs typeface="Arial"/>
              </a:rPr>
              <a:t>лесна  </a:t>
            </a:r>
            <a:r>
              <a:rPr sz="2000" spc="-100" dirty="0">
                <a:latin typeface="Arial"/>
                <a:cs typeface="Arial"/>
              </a:rPr>
              <a:t>уморяемост, </a:t>
            </a:r>
            <a:r>
              <a:rPr sz="2000" spc="-125" dirty="0">
                <a:latin typeface="Arial"/>
                <a:cs typeface="Arial"/>
              </a:rPr>
              <a:t>бледост, </a:t>
            </a:r>
            <a:r>
              <a:rPr sz="2000" spc="-110" dirty="0">
                <a:latin typeface="Arial"/>
                <a:cs typeface="Arial"/>
              </a:rPr>
              <a:t>чувство </a:t>
            </a:r>
            <a:r>
              <a:rPr sz="2000" spc="-95" dirty="0">
                <a:latin typeface="Arial"/>
                <a:cs typeface="Arial"/>
              </a:rPr>
              <a:t>на студ,  </a:t>
            </a:r>
            <a:r>
              <a:rPr sz="2000" spc="-105" dirty="0">
                <a:latin typeface="Arial"/>
                <a:cs typeface="Arial"/>
              </a:rPr>
              <a:t>главоболие, намалена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концентрация,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spc="-110" dirty="0">
                <a:latin typeface="Arial"/>
                <a:cs typeface="Arial"/>
              </a:rPr>
              <a:t>световъртеж, </a:t>
            </a:r>
            <a:r>
              <a:rPr sz="2000" spc="-95" dirty="0">
                <a:latin typeface="Arial"/>
                <a:cs typeface="Arial"/>
              </a:rPr>
              <a:t>сърцебиене, </a:t>
            </a:r>
            <a:r>
              <a:rPr sz="2000" spc="-90" dirty="0">
                <a:latin typeface="Arial"/>
                <a:cs typeface="Arial"/>
              </a:rPr>
              <a:t>шум </a:t>
            </a:r>
            <a:r>
              <a:rPr sz="2000" spc="-105" dirty="0">
                <a:latin typeface="Arial"/>
                <a:cs typeface="Arial"/>
              </a:rPr>
              <a:t>в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ушите.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355600" marR="9652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00" dirty="0">
                <a:latin typeface="Arial"/>
                <a:cs typeface="Arial"/>
              </a:rPr>
              <a:t>При </a:t>
            </a:r>
            <a:r>
              <a:rPr sz="2000" spc="-90" dirty="0">
                <a:latin typeface="Arial"/>
                <a:cs typeface="Arial"/>
              </a:rPr>
              <a:t>хемолитични </a:t>
            </a:r>
            <a:r>
              <a:rPr sz="2000" spc="-70" dirty="0">
                <a:latin typeface="Arial"/>
                <a:cs typeface="Arial"/>
              </a:rPr>
              <a:t>анемии </a:t>
            </a:r>
            <a:r>
              <a:rPr sz="2000" spc="-135" dirty="0">
                <a:latin typeface="Arial"/>
                <a:cs typeface="Arial"/>
              </a:rPr>
              <a:t>се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увеличава  </a:t>
            </a:r>
            <a:r>
              <a:rPr sz="2000" spc="-95" dirty="0">
                <a:latin typeface="Arial"/>
                <a:cs typeface="Arial"/>
              </a:rPr>
              <a:t>билирубинът </a:t>
            </a:r>
            <a:r>
              <a:rPr sz="2000" spc="-105" dirty="0">
                <a:latin typeface="Arial"/>
                <a:cs typeface="Arial"/>
              </a:rPr>
              <a:t>в кръвта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95" dirty="0">
                <a:latin typeface="Arial"/>
                <a:cs typeface="Arial"/>
              </a:rPr>
              <a:t>тъканите,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35" dirty="0">
                <a:latin typeface="Arial"/>
                <a:cs typeface="Arial"/>
              </a:rPr>
              <a:t>се  </a:t>
            </a:r>
            <a:r>
              <a:rPr sz="2000" spc="-114" dirty="0">
                <a:latin typeface="Arial"/>
                <a:cs typeface="Arial"/>
              </a:rPr>
              <a:t>получава </a:t>
            </a:r>
            <a:r>
              <a:rPr sz="2000" spc="-95" dirty="0">
                <a:latin typeface="Arial"/>
                <a:cs typeface="Arial"/>
              </a:rPr>
              <a:t>жълтеникава оцветка на  </a:t>
            </a:r>
            <a:r>
              <a:rPr sz="2000" spc="-85" dirty="0">
                <a:latin typeface="Arial"/>
                <a:cs typeface="Arial"/>
              </a:rPr>
              <a:t>кожата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лигавиците.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37845" y="970900"/>
            <a:ext cx="7924800" cy="106680"/>
            <a:chOff x="1037845" y="970900"/>
            <a:chExt cx="7924800" cy="106680"/>
          </a:xfrm>
        </p:grpSpPr>
        <p:sp>
          <p:nvSpPr>
            <p:cNvPr id="7" name="object 7"/>
            <p:cNvSpPr/>
            <p:nvPr/>
          </p:nvSpPr>
          <p:spPr>
            <a:xfrm>
              <a:off x="1037845" y="970900"/>
              <a:ext cx="7924796" cy="1064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1537" y="1000125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13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270006" y="1412759"/>
            <a:ext cx="3874135" cy="4944110"/>
            <a:chOff x="5270006" y="1412759"/>
            <a:chExt cx="3874135" cy="4944110"/>
          </a:xfrm>
        </p:grpSpPr>
        <p:sp>
          <p:nvSpPr>
            <p:cNvPr id="10" name="object 10"/>
            <p:cNvSpPr/>
            <p:nvPr/>
          </p:nvSpPr>
          <p:spPr>
            <a:xfrm>
              <a:off x="5270006" y="1412759"/>
              <a:ext cx="3873993" cy="494383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29249" y="1571637"/>
              <a:ext cx="3500501" cy="44291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9485" y="148590"/>
            <a:ext cx="6012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55" dirty="0">
                <a:solidFill>
                  <a:srgbClr val="FF3300"/>
                </a:solidFill>
              </a:rPr>
              <a:t>ДИАГНОСТИКА </a:t>
            </a:r>
            <a:r>
              <a:rPr sz="3600" spc="-375" dirty="0">
                <a:solidFill>
                  <a:srgbClr val="FF3300"/>
                </a:solidFill>
              </a:rPr>
              <a:t>НА</a:t>
            </a:r>
            <a:r>
              <a:rPr sz="3600" spc="-105" dirty="0">
                <a:solidFill>
                  <a:srgbClr val="FF3300"/>
                </a:solidFill>
              </a:rPr>
              <a:t> </a:t>
            </a:r>
            <a:r>
              <a:rPr sz="3600" spc="-350" dirty="0">
                <a:solidFill>
                  <a:srgbClr val="FF3300"/>
                </a:solidFill>
              </a:rPr>
              <a:t>АНЕМИИТЕ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64642" y="1088262"/>
            <a:ext cx="8277225" cy="5048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0891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45" dirty="0">
                <a:latin typeface="Arial"/>
                <a:cs typeface="Arial"/>
              </a:rPr>
              <a:t>Анамнеза: </a:t>
            </a:r>
            <a:r>
              <a:rPr sz="2200" spc="-90" dirty="0">
                <a:latin typeface="Arial"/>
                <a:cs typeface="Arial"/>
              </a:rPr>
              <a:t>подробна </a:t>
            </a:r>
            <a:r>
              <a:rPr sz="2200" spc="-125" dirty="0">
                <a:latin typeface="Arial"/>
                <a:cs typeface="Arial"/>
              </a:rPr>
              <a:t>сегашна, </a:t>
            </a:r>
            <a:r>
              <a:rPr sz="2200" spc="-110" dirty="0">
                <a:latin typeface="Arial"/>
                <a:cs typeface="Arial"/>
              </a:rPr>
              <a:t>минала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155" dirty="0">
                <a:latin typeface="Arial"/>
                <a:cs typeface="Arial"/>
              </a:rPr>
              <a:t>фамилна </a:t>
            </a:r>
            <a:r>
              <a:rPr sz="2200" spc="-75" dirty="0">
                <a:latin typeface="Arial"/>
                <a:cs typeface="Arial"/>
              </a:rPr>
              <a:t>(вкл. </a:t>
            </a:r>
            <a:r>
              <a:rPr sz="2200" spc="-130" dirty="0">
                <a:latin typeface="Arial"/>
                <a:cs typeface="Arial"/>
              </a:rPr>
              <a:t>за </a:t>
            </a:r>
            <a:r>
              <a:rPr sz="2200" spc="-70" dirty="0">
                <a:latin typeface="Arial"/>
                <a:cs typeface="Arial"/>
              </a:rPr>
              <a:t>прием 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80" dirty="0">
                <a:latin typeface="Arial"/>
                <a:cs typeface="Arial"/>
              </a:rPr>
              <a:t>медикаменти)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b="1" spc="-175" dirty="0">
                <a:latin typeface="Arial"/>
                <a:cs typeface="Arial"/>
              </a:rPr>
              <a:t>физикален</a:t>
            </a:r>
            <a:r>
              <a:rPr sz="2200" b="1" spc="-200" dirty="0">
                <a:latin typeface="Arial"/>
                <a:cs typeface="Arial"/>
              </a:rPr>
              <a:t> </a:t>
            </a:r>
            <a:r>
              <a:rPr sz="2200" b="1" spc="-155" dirty="0">
                <a:latin typeface="Arial"/>
                <a:cs typeface="Arial"/>
              </a:rPr>
              <a:t>преглед</a:t>
            </a:r>
            <a:r>
              <a:rPr sz="2200" spc="-15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970"/>
              </a:spcBef>
              <a:buFont typeface="Arial"/>
              <a:buChar char="•"/>
              <a:tabLst>
                <a:tab pos="354965" algn="l"/>
                <a:tab pos="355600" algn="l"/>
                <a:tab pos="4036060" algn="l"/>
              </a:tabLst>
            </a:pPr>
            <a:r>
              <a:rPr sz="2200" b="1" spc="-204" dirty="0">
                <a:latin typeface="Arial"/>
                <a:cs typeface="Arial"/>
              </a:rPr>
              <a:t>Кръвна</a:t>
            </a:r>
            <a:r>
              <a:rPr sz="2200" b="1" spc="-110" dirty="0">
                <a:latin typeface="Arial"/>
                <a:cs typeface="Arial"/>
              </a:rPr>
              <a:t> </a:t>
            </a:r>
            <a:r>
              <a:rPr sz="2200" b="1" spc="-140" dirty="0">
                <a:latin typeface="Arial"/>
                <a:cs typeface="Arial"/>
              </a:rPr>
              <a:t>картина:</a:t>
            </a:r>
            <a:r>
              <a:rPr sz="2200" b="1" spc="-7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хемоглобин,	</a:t>
            </a:r>
            <a:r>
              <a:rPr sz="2200" spc="-85" dirty="0">
                <a:latin typeface="Arial"/>
                <a:cs typeface="Arial"/>
              </a:rPr>
              <a:t>еритроцити,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хематокрит,</a:t>
            </a:r>
            <a:endParaRPr sz="22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2200" spc="-85" dirty="0">
                <a:latin typeface="Arial"/>
                <a:cs typeface="Arial"/>
              </a:rPr>
              <a:t>концентрация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05" dirty="0">
                <a:latin typeface="Arial"/>
                <a:cs typeface="Arial"/>
              </a:rPr>
              <a:t>хемоглобина, </a:t>
            </a:r>
            <a:r>
              <a:rPr sz="2200" spc="-114" dirty="0">
                <a:latin typeface="Arial"/>
                <a:cs typeface="Arial"/>
              </a:rPr>
              <a:t>средна </a:t>
            </a:r>
            <a:r>
              <a:rPr sz="2200" spc="-100" dirty="0">
                <a:latin typeface="Arial"/>
                <a:cs typeface="Arial"/>
              </a:rPr>
              <a:t>големина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114" dirty="0">
                <a:latin typeface="Arial"/>
                <a:cs typeface="Arial"/>
              </a:rPr>
              <a:t>съдържание </a:t>
            </a:r>
            <a:r>
              <a:rPr sz="2200" spc="-110" dirty="0">
                <a:latin typeface="Arial"/>
                <a:cs typeface="Arial"/>
              </a:rPr>
              <a:t>на  </a:t>
            </a:r>
            <a:r>
              <a:rPr sz="2200" spc="-100" dirty="0">
                <a:latin typeface="Arial"/>
                <a:cs typeface="Arial"/>
              </a:rPr>
              <a:t>хемоглобин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00" dirty="0">
                <a:latin typeface="Arial"/>
                <a:cs typeface="Arial"/>
              </a:rPr>
              <a:t>еритроцитите </a:t>
            </a:r>
            <a:r>
              <a:rPr sz="2200" spc="-90" dirty="0">
                <a:latin typeface="Arial"/>
                <a:cs typeface="Arial"/>
              </a:rPr>
              <a:t>(полезни </a:t>
            </a:r>
            <a:r>
              <a:rPr sz="2200" spc="-55" dirty="0">
                <a:latin typeface="Arial"/>
                <a:cs typeface="Arial"/>
              </a:rPr>
              <a:t>при </a:t>
            </a:r>
            <a:r>
              <a:rPr sz="2200" spc="-110" dirty="0">
                <a:latin typeface="Arial"/>
                <a:cs typeface="Arial"/>
              </a:rPr>
              <a:t>определяне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на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-100" dirty="0">
                <a:latin typeface="Arial"/>
                <a:cs typeface="Arial"/>
              </a:rPr>
              <a:t>причината </a:t>
            </a:r>
            <a:r>
              <a:rPr sz="2200" spc="-130" dirty="0">
                <a:latin typeface="Arial"/>
                <a:cs typeface="Arial"/>
              </a:rPr>
              <a:t>за </a:t>
            </a:r>
            <a:r>
              <a:rPr sz="2200" spc="-105" dirty="0">
                <a:latin typeface="Arial"/>
                <a:cs typeface="Arial"/>
              </a:rPr>
              <a:t>анемията),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ретикулоцити.</a:t>
            </a:r>
            <a:endParaRPr sz="2200">
              <a:latin typeface="Arial"/>
              <a:cs typeface="Arial"/>
            </a:endParaRPr>
          </a:p>
          <a:p>
            <a:pPr marL="355600" marR="304165" indent="-342900">
              <a:lnSpc>
                <a:spcPct val="100000"/>
              </a:lnSpc>
              <a:spcBef>
                <a:spcPts val="19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75" dirty="0">
                <a:latin typeface="Arial"/>
                <a:cs typeface="Arial"/>
              </a:rPr>
              <a:t>Биохимия: </a:t>
            </a:r>
            <a:r>
              <a:rPr sz="2200" spc="-80" dirty="0">
                <a:latin typeface="Arial"/>
                <a:cs typeface="Arial"/>
              </a:rPr>
              <a:t>билирубин, </a:t>
            </a:r>
            <a:r>
              <a:rPr sz="2200" spc="-105" dirty="0">
                <a:latin typeface="Arial"/>
                <a:cs typeface="Arial"/>
              </a:rPr>
              <a:t>свободен </a:t>
            </a:r>
            <a:r>
              <a:rPr sz="2200" spc="-100" dirty="0">
                <a:latin typeface="Arial"/>
                <a:cs typeface="Arial"/>
              </a:rPr>
              <a:t>хемоглобин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25" dirty="0">
                <a:latin typeface="Arial"/>
                <a:cs typeface="Arial"/>
              </a:rPr>
              <a:t>плазмата,  </a:t>
            </a:r>
            <a:r>
              <a:rPr sz="2200" spc="-130" dirty="0">
                <a:latin typeface="Arial"/>
                <a:cs typeface="Arial"/>
              </a:rPr>
              <a:t>феритин, </a:t>
            </a:r>
            <a:r>
              <a:rPr sz="2200" spc="-140" dirty="0">
                <a:latin typeface="Arial"/>
                <a:cs typeface="Arial"/>
              </a:rPr>
              <a:t>трансферин </a:t>
            </a:r>
            <a:r>
              <a:rPr sz="2200" spc="-65" dirty="0">
                <a:latin typeface="Arial"/>
                <a:cs typeface="Arial"/>
              </a:rPr>
              <a:t>(при </a:t>
            </a:r>
            <a:r>
              <a:rPr sz="2200" spc="-135" dirty="0">
                <a:latin typeface="Arial"/>
                <a:cs typeface="Arial"/>
              </a:rPr>
              <a:t>ЖДА), </a:t>
            </a:r>
            <a:r>
              <a:rPr sz="2200" spc="-114" dirty="0">
                <a:latin typeface="Arial"/>
                <a:cs typeface="Arial"/>
              </a:rPr>
              <a:t>съдържание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90" dirty="0">
                <a:latin typeface="Arial"/>
                <a:cs typeface="Arial"/>
              </a:rPr>
              <a:t>витамин </a:t>
            </a:r>
            <a:r>
              <a:rPr sz="2200" spc="-165" dirty="0">
                <a:latin typeface="Arial"/>
                <a:cs typeface="Arial"/>
              </a:rPr>
              <a:t>B12 </a:t>
            </a:r>
            <a:r>
              <a:rPr sz="2200" spc="-45" dirty="0">
                <a:latin typeface="Arial"/>
                <a:cs typeface="Arial"/>
              </a:rPr>
              <a:t>и  </a:t>
            </a:r>
            <a:r>
              <a:rPr sz="2200" spc="-175" dirty="0">
                <a:latin typeface="Arial"/>
                <a:cs typeface="Arial"/>
              </a:rPr>
              <a:t>фолиевата </a:t>
            </a:r>
            <a:r>
              <a:rPr sz="2200" spc="-100" dirty="0">
                <a:latin typeface="Arial"/>
                <a:cs typeface="Arial"/>
              </a:rPr>
              <a:t>киселина </a:t>
            </a:r>
            <a:r>
              <a:rPr sz="2200" spc="-65" dirty="0">
                <a:latin typeface="Arial"/>
                <a:cs typeface="Arial"/>
              </a:rPr>
              <a:t>(при </a:t>
            </a:r>
            <a:r>
              <a:rPr sz="2200" spc="-130" dirty="0">
                <a:latin typeface="Arial"/>
                <a:cs typeface="Arial"/>
              </a:rPr>
              <a:t>мегалобластна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анемия);</a:t>
            </a:r>
            <a:endParaRPr sz="2200">
              <a:latin typeface="Arial"/>
              <a:cs typeface="Arial"/>
            </a:endParaRPr>
          </a:p>
          <a:p>
            <a:pPr marL="355600" marR="591185" indent="-342900">
              <a:lnSpc>
                <a:spcPct val="100000"/>
              </a:lnSpc>
              <a:spcBef>
                <a:spcPts val="19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229" dirty="0">
                <a:latin typeface="Arial"/>
                <a:cs typeface="Arial"/>
              </a:rPr>
              <a:t>Търсене </a:t>
            </a:r>
            <a:r>
              <a:rPr sz="2200" b="1" spc="-140" dirty="0">
                <a:latin typeface="Arial"/>
                <a:cs typeface="Arial"/>
              </a:rPr>
              <a:t>на </a:t>
            </a:r>
            <a:r>
              <a:rPr sz="2200" b="1" spc="-165" dirty="0">
                <a:latin typeface="Arial"/>
                <a:cs typeface="Arial"/>
              </a:rPr>
              <a:t>източници </a:t>
            </a:r>
            <a:r>
              <a:rPr sz="2200" b="1" spc="-140" dirty="0">
                <a:latin typeface="Arial"/>
                <a:cs typeface="Arial"/>
              </a:rPr>
              <a:t>на </a:t>
            </a:r>
            <a:r>
              <a:rPr sz="2200" b="1" spc="-165" dirty="0">
                <a:latin typeface="Arial"/>
                <a:cs typeface="Arial"/>
              </a:rPr>
              <a:t>кървене: </a:t>
            </a:r>
            <a:r>
              <a:rPr sz="2200" spc="-120" dirty="0">
                <a:latin typeface="Arial"/>
                <a:cs typeface="Arial"/>
              </a:rPr>
              <a:t>(стомах, </a:t>
            </a:r>
            <a:r>
              <a:rPr sz="2200" spc="-114" dirty="0">
                <a:latin typeface="Arial"/>
                <a:cs typeface="Arial"/>
              </a:rPr>
              <a:t>черва, </a:t>
            </a:r>
            <a:r>
              <a:rPr sz="2200" spc="-100" dirty="0">
                <a:latin typeface="Arial"/>
                <a:cs typeface="Arial"/>
              </a:rPr>
              <a:t>генитално  кървене </a:t>
            </a:r>
            <a:r>
              <a:rPr sz="2200" spc="-55" dirty="0">
                <a:latin typeface="Arial"/>
                <a:cs typeface="Arial"/>
              </a:rPr>
              <a:t>при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жените);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9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80" dirty="0">
                <a:latin typeface="Arial"/>
                <a:cs typeface="Arial"/>
              </a:rPr>
              <a:t>Изследване </a:t>
            </a:r>
            <a:r>
              <a:rPr sz="2200" b="1" spc="-140" dirty="0">
                <a:latin typeface="Arial"/>
                <a:cs typeface="Arial"/>
              </a:rPr>
              <a:t>на </a:t>
            </a:r>
            <a:r>
              <a:rPr sz="2200" b="1" spc="-170" dirty="0">
                <a:latin typeface="Arial"/>
                <a:cs typeface="Arial"/>
              </a:rPr>
              <a:t>костен </a:t>
            </a:r>
            <a:r>
              <a:rPr sz="2200" b="1" spc="-160" dirty="0">
                <a:latin typeface="Arial"/>
                <a:cs typeface="Arial"/>
              </a:rPr>
              <a:t>мозък: </a:t>
            </a:r>
            <a:r>
              <a:rPr sz="2200" spc="-95" dirty="0">
                <a:latin typeface="Arial"/>
                <a:cs typeface="Arial"/>
              </a:rPr>
              <a:t>(миелограма,</a:t>
            </a:r>
            <a:r>
              <a:rPr sz="2200" spc="18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трепанобиопсия).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6" name="object 6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2767" y="388620"/>
            <a:ext cx="6136005" cy="685800"/>
            <a:chOff x="1572767" y="388620"/>
            <a:chExt cx="6136005" cy="685800"/>
          </a:xfrm>
        </p:grpSpPr>
        <p:sp>
          <p:nvSpPr>
            <p:cNvPr id="3" name="object 3"/>
            <p:cNvSpPr/>
            <p:nvPr/>
          </p:nvSpPr>
          <p:spPr>
            <a:xfrm>
              <a:off x="1572767" y="416052"/>
              <a:ext cx="6135624" cy="6583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3351" y="388620"/>
              <a:ext cx="5972556" cy="5821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1885" y="481711"/>
            <a:ext cx="5521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/>
              <a:t>ЖЕЛЯЗОДЕФИЦИТНИ</a:t>
            </a:r>
            <a:r>
              <a:rPr sz="2800" spc="5" dirty="0"/>
              <a:t> </a:t>
            </a:r>
            <a:r>
              <a:rPr sz="2800" spc="-10" dirty="0"/>
              <a:t>АНЕМИИ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1572767" y="1545336"/>
            <a:ext cx="6135624" cy="1298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75305" y="1561947"/>
            <a:ext cx="40798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2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ЖДА 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най-често срещаната 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анемия, 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-19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дължи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взаимодействието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на  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различни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 фактора: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5740" y="3415284"/>
            <a:ext cx="2747772" cy="30998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57503" y="4544059"/>
            <a:ext cx="14497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00000"/>
              </a:lnSpc>
              <a:spcBef>
                <a:spcPts val="100"/>
              </a:spcBef>
            </a:pPr>
            <a:r>
              <a:rPr sz="2400" b="1" spc="-27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400" b="1" spc="-22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b="1" spc="-23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b="1" spc="-150" dirty="0">
                <a:solidFill>
                  <a:srgbClr val="FFFFFF"/>
                </a:solidFill>
                <a:latin typeface="Arial"/>
                <a:cs typeface="Arial"/>
              </a:rPr>
              <a:t>личени  </a:t>
            </a:r>
            <a:r>
              <a:rPr sz="2400" b="1" spc="-114" dirty="0">
                <a:solidFill>
                  <a:srgbClr val="FFFFFF"/>
                </a:solidFill>
                <a:latin typeface="Arial"/>
                <a:cs typeface="Arial"/>
              </a:rPr>
              <a:t>нужди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05555" y="3415284"/>
            <a:ext cx="2747772" cy="30998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82365" y="4544059"/>
            <a:ext cx="19951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8605">
              <a:lnSpc>
                <a:spcPct val="100000"/>
              </a:lnSpc>
              <a:spcBef>
                <a:spcPts val="100"/>
              </a:spcBef>
            </a:pPr>
            <a:r>
              <a:rPr sz="2400" b="1" spc="-170" dirty="0">
                <a:solidFill>
                  <a:srgbClr val="FFFFFF"/>
                </a:solidFill>
                <a:latin typeface="Arial"/>
                <a:cs typeface="Arial"/>
              </a:rPr>
              <a:t>Ограничен  </a:t>
            </a:r>
            <a:r>
              <a:rPr sz="2400" b="1" spc="-220" dirty="0">
                <a:solidFill>
                  <a:srgbClr val="FFFFFF"/>
                </a:solidFill>
                <a:latin typeface="Arial"/>
                <a:cs typeface="Arial"/>
              </a:rPr>
              <a:t>външен</a:t>
            </a:r>
            <a:r>
              <a:rPr sz="24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45" dirty="0">
                <a:solidFill>
                  <a:srgbClr val="FFFFFF"/>
                </a:solidFill>
                <a:latin typeface="Arial"/>
                <a:cs typeface="Arial"/>
              </a:rPr>
              <a:t>прием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54496" y="3415284"/>
            <a:ext cx="2747771" cy="30998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98944" y="4544059"/>
            <a:ext cx="1668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8745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solidFill>
                  <a:srgbClr val="FFFFFF"/>
                </a:solidFill>
                <a:latin typeface="Arial"/>
                <a:cs typeface="Arial"/>
              </a:rPr>
              <a:t>Увеличена  </a:t>
            </a:r>
            <a:r>
              <a:rPr sz="2400" b="1" spc="-90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b="1" spc="-14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2400" b="1" spc="-310" dirty="0">
                <a:solidFill>
                  <a:srgbClr val="FFFFFF"/>
                </a:solidFill>
                <a:latin typeface="Arial"/>
                <a:cs typeface="Arial"/>
              </a:rPr>
              <a:t>ъв</a:t>
            </a:r>
            <a:r>
              <a:rPr sz="2400" b="1" spc="-27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b="1" spc="-175" dirty="0">
                <a:solidFill>
                  <a:srgbClr val="FFFFFF"/>
                </a:solidFill>
                <a:latin typeface="Arial"/>
                <a:cs typeface="Arial"/>
              </a:rPr>
              <a:t>загуба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63649" y="2771901"/>
            <a:ext cx="5616575" cy="586105"/>
          </a:xfrm>
          <a:custGeom>
            <a:avLst/>
            <a:gdLst/>
            <a:ahLst/>
            <a:cxnLst/>
            <a:rect l="l" t="t" r="r" b="b"/>
            <a:pathLst>
              <a:path w="5616575" h="586104">
                <a:moveTo>
                  <a:pt x="5616575" y="512572"/>
                </a:moveTo>
                <a:lnTo>
                  <a:pt x="5614187" y="510794"/>
                </a:lnTo>
                <a:lnTo>
                  <a:pt x="5548376" y="461645"/>
                </a:lnTo>
                <a:lnTo>
                  <a:pt x="5543334" y="489762"/>
                </a:lnTo>
                <a:lnTo>
                  <a:pt x="2810002" y="0"/>
                </a:lnTo>
                <a:lnTo>
                  <a:pt x="2808351" y="9398"/>
                </a:lnTo>
                <a:lnTo>
                  <a:pt x="2806700" y="0"/>
                </a:lnTo>
                <a:lnTo>
                  <a:pt x="73355" y="489762"/>
                </a:lnTo>
                <a:lnTo>
                  <a:pt x="68326" y="461645"/>
                </a:lnTo>
                <a:lnTo>
                  <a:pt x="0" y="512572"/>
                </a:lnTo>
                <a:lnTo>
                  <a:pt x="81788" y="536702"/>
                </a:lnTo>
                <a:lnTo>
                  <a:pt x="77139" y="510794"/>
                </a:lnTo>
                <a:lnTo>
                  <a:pt x="76733" y="508558"/>
                </a:lnTo>
                <a:lnTo>
                  <a:pt x="2798826" y="20802"/>
                </a:lnTo>
                <a:lnTo>
                  <a:pt x="2798826" y="509397"/>
                </a:lnTo>
                <a:lnTo>
                  <a:pt x="2770251" y="509397"/>
                </a:lnTo>
                <a:lnTo>
                  <a:pt x="2808351" y="585597"/>
                </a:lnTo>
                <a:lnTo>
                  <a:pt x="2840101" y="522097"/>
                </a:lnTo>
                <a:lnTo>
                  <a:pt x="2846451" y="509397"/>
                </a:lnTo>
                <a:lnTo>
                  <a:pt x="2817876" y="509397"/>
                </a:lnTo>
                <a:lnTo>
                  <a:pt x="2817876" y="20802"/>
                </a:lnTo>
                <a:lnTo>
                  <a:pt x="5539956" y="508558"/>
                </a:lnTo>
                <a:lnTo>
                  <a:pt x="5534914" y="536702"/>
                </a:lnTo>
                <a:lnTo>
                  <a:pt x="5616575" y="512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5969" y="278384"/>
            <a:ext cx="6590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450" dirty="0">
                <a:solidFill>
                  <a:srgbClr val="000000"/>
                </a:solidFill>
                <a:latin typeface="Arial"/>
                <a:cs typeface="Arial"/>
              </a:rPr>
              <a:t>ЖЕЛЯЗОДЕФИЦИТНА</a:t>
            </a:r>
            <a:r>
              <a:rPr sz="4000" b="0" spc="-2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000" b="0" spc="-395" dirty="0">
                <a:solidFill>
                  <a:srgbClr val="000000"/>
                </a:solidFill>
                <a:latin typeface="Arial"/>
                <a:cs typeface="Arial"/>
              </a:rPr>
              <a:t>АНЕМИЯ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6505" y="1341133"/>
            <a:ext cx="4020820" cy="4015740"/>
            <a:chOff x="126505" y="1341133"/>
            <a:chExt cx="4020820" cy="4015740"/>
          </a:xfrm>
        </p:grpSpPr>
        <p:sp>
          <p:nvSpPr>
            <p:cNvPr id="4" name="object 4"/>
            <p:cNvSpPr/>
            <p:nvPr/>
          </p:nvSpPr>
          <p:spPr>
            <a:xfrm>
              <a:off x="126505" y="1341133"/>
              <a:ext cx="4020284" cy="40157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5724" y="1500154"/>
              <a:ext cx="3496457" cy="35000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4642" y="5457545"/>
            <a:ext cx="3466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ЖДА – </a:t>
            </a:r>
            <a:r>
              <a:rPr sz="1800" spc="-10" dirty="0">
                <a:latin typeface="Arial"/>
                <a:cs typeface="Arial"/>
              </a:rPr>
              <a:t>хипохромия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анулоцитоза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770120" y="1269504"/>
            <a:ext cx="4302760" cy="4231005"/>
            <a:chOff x="4770120" y="1269504"/>
            <a:chExt cx="4302760" cy="4231005"/>
          </a:xfrm>
        </p:grpSpPr>
        <p:sp>
          <p:nvSpPr>
            <p:cNvPr id="8" name="object 8"/>
            <p:cNvSpPr/>
            <p:nvPr/>
          </p:nvSpPr>
          <p:spPr>
            <a:xfrm>
              <a:off x="4770120" y="1269504"/>
              <a:ext cx="4302252" cy="42305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29251" y="1428771"/>
              <a:ext cx="3786087" cy="37145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37757" y="5528868"/>
            <a:ext cx="1295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Койлонихия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383" y="676655"/>
            <a:ext cx="7420356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0405" y="783158"/>
            <a:ext cx="60591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ВИДОВЕ ЖЕЛЕЗЕН</a:t>
            </a:r>
            <a:r>
              <a:rPr spc="-105" dirty="0"/>
              <a:t> </a:t>
            </a:r>
            <a:r>
              <a:rPr spc="-5" dirty="0"/>
              <a:t>ДЕФИЦИТ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52500" y="2041525"/>
            <a:ext cx="2630805" cy="901700"/>
            <a:chOff x="952500" y="2041525"/>
            <a:chExt cx="2630805" cy="901700"/>
          </a:xfrm>
        </p:grpSpPr>
        <p:sp>
          <p:nvSpPr>
            <p:cNvPr id="5" name="object 5"/>
            <p:cNvSpPr/>
            <p:nvPr/>
          </p:nvSpPr>
          <p:spPr>
            <a:xfrm>
              <a:off x="971550" y="2060575"/>
              <a:ext cx="2592705" cy="863600"/>
            </a:xfrm>
            <a:custGeom>
              <a:avLst/>
              <a:gdLst/>
              <a:ahLst/>
              <a:cxnLst/>
              <a:rect l="l" t="t" r="r" b="b"/>
              <a:pathLst>
                <a:path w="2592704" h="863600">
                  <a:moveTo>
                    <a:pt x="1296162" y="0"/>
                  </a:moveTo>
                  <a:lnTo>
                    <a:pt x="1227331" y="598"/>
                  </a:lnTo>
                  <a:lnTo>
                    <a:pt x="1159435" y="2373"/>
                  </a:lnTo>
                  <a:lnTo>
                    <a:pt x="1092564" y="5296"/>
                  </a:lnTo>
                  <a:lnTo>
                    <a:pt x="1026807" y="9336"/>
                  </a:lnTo>
                  <a:lnTo>
                    <a:pt x="962253" y="14464"/>
                  </a:lnTo>
                  <a:lnTo>
                    <a:pt x="898993" y="20649"/>
                  </a:lnTo>
                  <a:lnTo>
                    <a:pt x="837116" y="27862"/>
                  </a:lnTo>
                  <a:lnTo>
                    <a:pt x="776712" y="36073"/>
                  </a:lnTo>
                  <a:lnTo>
                    <a:pt x="717870" y="45252"/>
                  </a:lnTo>
                  <a:lnTo>
                    <a:pt x="660679" y="55370"/>
                  </a:lnTo>
                  <a:lnTo>
                    <a:pt x="605231" y="66397"/>
                  </a:lnTo>
                  <a:lnTo>
                    <a:pt x="551613" y="78302"/>
                  </a:lnTo>
                  <a:lnTo>
                    <a:pt x="499916" y="91056"/>
                  </a:lnTo>
                  <a:lnTo>
                    <a:pt x="450230" y="104629"/>
                  </a:lnTo>
                  <a:lnTo>
                    <a:pt x="402644" y="118992"/>
                  </a:lnTo>
                  <a:lnTo>
                    <a:pt x="357247" y="134114"/>
                  </a:lnTo>
                  <a:lnTo>
                    <a:pt x="314130" y="149965"/>
                  </a:lnTo>
                  <a:lnTo>
                    <a:pt x="273381" y="166517"/>
                  </a:lnTo>
                  <a:lnTo>
                    <a:pt x="235091" y="183738"/>
                  </a:lnTo>
                  <a:lnTo>
                    <a:pt x="199349" y="201600"/>
                  </a:lnTo>
                  <a:lnTo>
                    <a:pt x="135868" y="239124"/>
                  </a:lnTo>
                  <a:lnTo>
                    <a:pt x="83656" y="278852"/>
                  </a:lnTo>
                  <a:lnTo>
                    <a:pt x="43428" y="320543"/>
                  </a:lnTo>
                  <a:lnTo>
                    <a:pt x="15903" y="363960"/>
                  </a:lnTo>
                  <a:lnTo>
                    <a:pt x="1796" y="408864"/>
                  </a:lnTo>
                  <a:lnTo>
                    <a:pt x="0" y="431800"/>
                  </a:lnTo>
                  <a:lnTo>
                    <a:pt x="1796" y="454735"/>
                  </a:lnTo>
                  <a:lnTo>
                    <a:pt x="15899" y="499639"/>
                  </a:lnTo>
                  <a:lnTo>
                    <a:pt x="43420" y="543056"/>
                  </a:lnTo>
                  <a:lnTo>
                    <a:pt x="83641" y="584747"/>
                  </a:lnTo>
                  <a:lnTo>
                    <a:pt x="135845" y="624475"/>
                  </a:lnTo>
                  <a:lnTo>
                    <a:pt x="199318" y="661999"/>
                  </a:lnTo>
                  <a:lnTo>
                    <a:pt x="235056" y="679861"/>
                  </a:lnTo>
                  <a:lnTo>
                    <a:pt x="273342" y="697082"/>
                  </a:lnTo>
                  <a:lnTo>
                    <a:pt x="314087" y="713634"/>
                  </a:lnTo>
                  <a:lnTo>
                    <a:pt x="357201" y="729485"/>
                  </a:lnTo>
                  <a:lnTo>
                    <a:pt x="402595" y="744607"/>
                  </a:lnTo>
                  <a:lnTo>
                    <a:pt x="450178" y="758970"/>
                  </a:lnTo>
                  <a:lnTo>
                    <a:pt x="499863" y="772543"/>
                  </a:lnTo>
                  <a:lnTo>
                    <a:pt x="551558" y="785297"/>
                  </a:lnTo>
                  <a:lnTo>
                    <a:pt x="605174" y="797202"/>
                  </a:lnTo>
                  <a:lnTo>
                    <a:pt x="660623" y="808229"/>
                  </a:lnTo>
                  <a:lnTo>
                    <a:pt x="717814" y="818347"/>
                  </a:lnTo>
                  <a:lnTo>
                    <a:pt x="776658" y="827526"/>
                  </a:lnTo>
                  <a:lnTo>
                    <a:pt x="837065" y="835737"/>
                  </a:lnTo>
                  <a:lnTo>
                    <a:pt x="898945" y="842950"/>
                  </a:lnTo>
                  <a:lnTo>
                    <a:pt x="962210" y="849135"/>
                  </a:lnTo>
                  <a:lnTo>
                    <a:pt x="1026769" y="854263"/>
                  </a:lnTo>
                  <a:lnTo>
                    <a:pt x="1092534" y="858303"/>
                  </a:lnTo>
                  <a:lnTo>
                    <a:pt x="1159413" y="861226"/>
                  </a:lnTo>
                  <a:lnTo>
                    <a:pt x="1227319" y="863001"/>
                  </a:lnTo>
                  <a:lnTo>
                    <a:pt x="1296162" y="863600"/>
                  </a:lnTo>
                  <a:lnTo>
                    <a:pt x="1365004" y="863001"/>
                  </a:lnTo>
                  <a:lnTo>
                    <a:pt x="1432911" y="861226"/>
                  </a:lnTo>
                  <a:lnTo>
                    <a:pt x="1499793" y="858303"/>
                  </a:lnTo>
                  <a:lnTo>
                    <a:pt x="1565560" y="854263"/>
                  </a:lnTo>
                  <a:lnTo>
                    <a:pt x="1630122" y="849135"/>
                  </a:lnTo>
                  <a:lnTo>
                    <a:pt x="1693390" y="842950"/>
                  </a:lnTo>
                  <a:lnTo>
                    <a:pt x="1755275" y="835737"/>
                  </a:lnTo>
                  <a:lnTo>
                    <a:pt x="1815686" y="827526"/>
                  </a:lnTo>
                  <a:lnTo>
                    <a:pt x="1874535" y="818347"/>
                  </a:lnTo>
                  <a:lnTo>
                    <a:pt x="1931731" y="808229"/>
                  </a:lnTo>
                  <a:lnTo>
                    <a:pt x="1987185" y="797202"/>
                  </a:lnTo>
                  <a:lnTo>
                    <a:pt x="2040808" y="785297"/>
                  </a:lnTo>
                  <a:lnTo>
                    <a:pt x="2092509" y="772543"/>
                  </a:lnTo>
                  <a:lnTo>
                    <a:pt x="2142199" y="758970"/>
                  </a:lnTo>
                  <a:lnTo>
                    <a:pt x="2189789" y="744607"/>
                  </a:lnTo>
                  <a:lnTo>
                    <a:pt x="2235189" y="729485"/>
                  </a:lnTo>
                  <a:lnTo>
                    <a:pt x="2278309" y="713634"/>
                  </a:lnTo>
                  <a:lnTo>
                    <a:pt x="2319060" y="697082"/>
                  </a:lnTo>
                  <a:lnTo>
                    <a:pt x="2357352" y="679861"/>
                  </a:lnTo>
                  <a:lnTo>
                    <a:pt x="2393095" y="661999"/>
                  </a:lnTo>
                  <a:lnTo>
                    <a:pt x="2456579" y="624475"/>
                  </a:lnTo>
                  <a:lnTo>
                    <a:pt x="2508793" y="584747"/>
                  </a:lnTo>
                  <a:lnTo>
                    <a:pt x="2549021" y="543056"/>
                  </a:lnTo>
                  <a:lnTo>
                    <a:pt x="2576547" y="499639"/>
                  </a:lnTo>
                  <a:lnTo>
                    <a:pt x="2590654" y="454735"/>
                  </a:lnTo>
                  <a:lnTo>
                    <a:pt x="2592451" y="431800"/>
                  </a:lnTo>
                  <a:lnTo>
                    <a:pt x="2590654" y="408864"/>
                  </a:lnTo>
                  <a:lnTo>
                    <a:pt x="2576547" y="363960"/>
                  </a:lnTo>
                  <a:lnTo>
                    <a:pt x="2549021" y="320543"/>
                  </a:lnTo>
                  <a:lnTo>
                    <a:pt x="2508793" y="278852"/>
                  </a:lnTo>
                  <a:lnTo>
                    <a:pt x="2456579" y="239124"/>
                  </a:lnTo>
                  <a:lnTo>
                    <a:pt x="2393095" y="201600"/>
                  </a:lnTo>
                  <a:lnTo>
                    <a:pt x="2357352" y="183738"/>
                  </a:lnTo>
                  <a:lnTo>
                    <a:pt x="2319060" y="166517"/>
                  </a:lnTo>
                  <a:lnTo>
                    <a:pt x="2278309" y="149965"/>
                  </a:lnTo>
                  <a:lnTo>
                    <a:pt x="2235189" y="134114"/>
                  </a:lnTo>
                  <a:lnTo>
                    <a:pt x="2189789" y="118992"/>
                  </a:lnTo>
                  <a:lnTo>
                    <a:pt x="2142199" y="104629"/>
                  </a:lnTo>
                  <a:lnTo>
                    <a:pt x="2092509" y="91056"/>
                  </a:lnTo>
                  <a:lnTo>
                    <a:pt x="2040808" y="78302"/>
                  </a:lnTo>
                  <a:lnTo>
                    <a:pt x="1987185" y="66397"/>
                  </a:lnTo>
                  <a:lnTo>
                    <a:pt x="1931731" y="55370"/>
                  </a:lnTo>
                  <a:lnTo>
                    <a:pt x="1874535" y="45252"/>
                  </a:lnTo>
                  <a:lnTo>
                    <a:pt x="1815686" y="36073"/>
                  </a:lnTo>
                  <a:lnTo>
                    <a:pt x="1755275" y="27862"/>
                  </a:lnTo>
                  <a:lnTo>
                    <a:pt x="1693390" y="20649"/>
                  </a:lnTo>
                  <a:lnTo>
                    <a:pt x="1630122" y="14464"/>
                  </a:lnTo>
                  <a:lnTo>
                    <a:pt x="1565560" y="9336"/>
                  </a:lnTo>
                  <a:lnTo>
                    <a:pt x="1499793" y="5296"/>
                  </a:lnTo>
                  <a:lnTo>
                    <a:pt x="1432911" y="2373"/>
                  </a:lnTo>
                  <a:lnTo>
                    <a:pt x="1365004" y="598"/>
                  </a:lnTo>
                  <a:lnTo>
                    <a:pt x="129616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71550" y="2060575"/>
              <a:ext cx="2592705" cy="863600"/>
            </a:xfrm>
            <a:custGeom>
              <a:avLst/>
              <a:gdLst/>
              <a:ahLst/>
              <a:cxnLst/>
              <a:rect l="l" t="t" r="r" b="b"/>
              <a:pathLst>
                <a:path w="2592704" h="863600">
                  <a:moveTo>
                    <a:pt x="0" y="431800"/>
                  </a:moveTo>
                  <a:lnTo>
                    <a:pt x="7127" y="386241"/>
                  </a:lnTo>
                  <a:lnTo>
                    <a:pt x="28033" y="342051"/>
                  </a:lnTo>
                  <a:lnTo>
                    <a:pt x="61999" y="299467"/>
                  </a:lnTo>
                  <a:lnTo>
                    <a:pt x="108309" y="258728"/>
                  </a:lnTo>
                  <a:lnTo>
                    <a:pt x="166245" y="220072"/>
                  </a:lnTo>
                  <a:lnTo>
                    <a:pt x="235091" y="183738"/>
                  </a:lnTo>
                  <a:lnTo>
                    <a:pt x="273381" y="166517"/>
                  </a:lnTo>
                  <a:lnTo>
                    <a:pt x="314130" y="149965"/>
                  </a:lnTo>
                  <a:lnTo>
                    <a:pt x="357247" y="134114"/>
                  </a:lnTo>
                  <a:lnTo>
                    <a:pt x="402644" y="118992"/>
                  </a:lnTo>
                  <a:lnTo>
                    <a:pt x="450230" y="104629"/>
                  </a:lnTo>
                  <a:lnTo>
                    <a:pt x="499916" y="91056"/>
                  </a:lnTo>
                  <a:lnTo>
                    <a:pt x="551613" y="78302"/>
                  </a:lnTo>
                  <a:lnTo>
                    <a:pt x="605231" y="66397"/>
                  </a:lnTo>
                  <a:lnTo>
                    <a:pt x="660679" y="55370"/>
                  </a:lnTo>
                  <a:lnTo>
                    <a:pt x="717870" y="45252"/>
                  </a:lnTo>
                  <a:lnTo>
                    <a:pt x="776712" y="36073"/>
                  </a:lnTo>
                  <a:lnTo>
                    <a:pt x="837116" y="27862"/>
                  </a:lnTo>
                  <a:lnTo>
                    <a:pt x="898993" y="20649"/>
                  </a:lnTo>
                  <a:lnTo>
                    <a:pt x="962253" y="14464"/>
                  </a:lnTo>
                  <a:lnTo>
                    <a:pt x="1026807" y="9336"/>
                  </a:lnTo>
                  <a:lnTo>
                    <a:pt x="1092564" y="5296"/>
                  </a:lnTo>
                  <a:lnTo>
                    <a:pt x="1159435" y="2373"/>
                  </a:lnTo>
                  <a:lnTo>
                    <a:pt x="1227331" y="598"/>
                  </a:lnTo>
                  <a:lnTo>
                    <a:pt x="1296162" y="0"/>
                  </a:lnTo>
                  <a:lnTo>
                    <a:pt x="1365004" y="598"/>
                  </a:lnTo>
                  <a:lnTo>
                    <a:pt x="1432911" y="2373"/>
                  </a:lnTo>
                  <a:lnTo>
                    <a:pt x="1499793" y="5296"/>
                  </a:lnTo>
                  <a:lnTo>
                    <a:pt x="1565560" y="9336"/>
                  </a:lnTo>
                  <a:lnTo>
                    <a:pt x="1630122" y="14464"/>
                  </a:lnTo>
                  <a:lnTo>
                    <a:pt x="1693390" y="20649"/>
                  </a:lnTo>
                  <a:lnTo>
                    <a:pt x="1755275" y="27862"/>
                  </a:lnTo>
                  <a:lnTo>
                    <a:pt x="1815686" y="36073"/>
                  </a:lnTo>
                  <a:lnTo>
                    <a:pt x="1874535" y="45252"/>
                  </a:lnTo>
                  <a:lnTo>
                    <a:pt x="1931731" y="55370"/>
                  </a:lnTo>
                  <a:lnTo>
                    <a:pt x="1987185" y="66397"/>
                  </a:lnTo>
                  <a:lnTo>
                    <a:pt x="2040808" y="78302"/>
                  </a:lnTo>
                  <a:lnTo>
                    <a:pt x="2092509" y="91056"/>
                  </a:lnTo>
                  <a:lnTo>
                    <a:pt x="2142199" y="104629"/>
                  </a:lnTo>
                  <a:lnTo>
                    <a:pt x="2189789" y="118992"/>
                  </a:lnTo>
                  <a:lnTo>
                    <a:pt x="2235189" y="134114"/>
                  </a:lnTo>
                  <a:lnTo>
                    <a:pt x="2278309" y="149965"/>
                  </a:lnTo>
                  <a:lnTo>
                    <a:pt x="2319060" y="166517"/>
                  </a:lnTo>
                  <a:lnTo>
                    <a:pt x="2357352" y="183738"/>
                  </a:lnTo>
                  <a:lnTo>
                    <a:pt x="2393095" y="201600"/>
                  </a:lnTo>
                  <a:lnTo>
                    <a:pt x="2456579" y="239124"/>
                  </a:lnTo>
                  <a:lnTo>
                    <a:pt x="2508793" y="278852"/>
                  </a:lnTo>
                  <a:lnTo>
                    <a:pt x="2549021" y="320543"/>
                  </a:lnTo>
                  <a:lnTo>
                    <a:pt x="2576547" y="363960"/>
                  </a:lnTo>
                  <a:lnTo>
                    <a:pt x="2590654" y="408864"/>
                  </a:lnTo>
                  <a:lnTo>
                    <a:pt x="2592451" y="431800"/>
                  </a:lnTo>
                  <a:lnTo>
                    <a:pt x="2590654" y="454735"/>
                  </a:lnTo>
                  <a:lnTo>
                    <a:pt x="2585323" y="477358"/>
                  </a:lnTo>
                  <a:lnTo>
                    <a:pt x="2564417" y="521548"/>
                  </a:lnTo>
                  <a:lnTo>
                    <a:pt x="2530450" y="564132"/>
                  </a:lnTo>
                  <a:lnTo>
                    <a:pt x="2484139" y="604871"/>
                  </a:lnTo>
                  <a:lnTo>
                    <a:pt x="2426201" y="643527"/>
                  </a:lnTo>
                  <a:lnTo>
                    <a:pt x="2357352" y="679861"/>
                  </a:lnTo>
                  <a:lnTo>
                    <a:pt x="2319060" y="697082"/>
                  </a:lnTo>
                  <a:lnTo>
                    <a:pt x="2278309" y="713634"/>
                  </a:lnTo>
                  <a:lnTo>
                    <a:pt x="2235189" y="729485"/>
                  </a:lnTo>
                  <a:lnTo>
                    <a:pt x="2189789" y="744607"/>
                  </a:lnTo>
                  <a:lnTo>
                    <a:pt x="2142199" y="758970"/>
                  </a:lnTo>
                  <a:lnTo>
                    <a:pt x="2092509" y="772543"/>
                  </a:lnTo>
                  <a:lnTo>
                    <a:pt x="2040808" y="785297"/>
                  </a:lnTo>
                  <a:lnTo>
                    <a:pt x="1987185" y="797202"/>
                  </a:lnTo>
                  <a:lnTo>
                    <a:pt x="1931731" y="808229"/>
                  </a:lnTo>
                  <a:lnTo>
                    <a:pt x="1874535" y="818347"/>
                  </a:lnTo>
                  <a:lnTo>
                    <a:pt x="1815686" y="827526"/>
                  </a:lnTo>
                  <a:lnTo>
                    <a:pt x="1755275" y="835737"/>
                  </a:lnTo>
                  <a:lnTo>
                    <a:pt x="1693390" y="842950"/>
                  </a:lnTo>
                  <a:lnTo>
                    <a:pt x="1630122" y="849135"/>
                  </a:lnTo>
                  <a:lnTo>
                    <a:pt x="1565560" y="854263"/>
                  </a:lnTo>
                  <a:lnTo>
                    <a:pt x="1499793" y="858303"/>
                  </a:lnTo>
                  <a:lnTo>
                    <a:pt x="1432911" y="861226"/>
                  </a:lnTo>
                  <a:lnTo>
                    <a:pt x="1365004" y="863001"/>
                  </a:lnTo>
                  <a:lnTo>
                    <a:pt x="1296162" y="863600"/>
                  </a:lnTo>
                  <a:lnTo>
                    <a:pt x="1227319" y="863001"/>
                  </a:lnTo>
                  <a:lnTo>
                    <a:pt x="1159413" y="861226"/>
                  </a:lnTo>
                  <a:lnTo>
                    <a:pt x="1092534" y="858303"/>
                  </a:lnTo>
                  <a:lnTo>
                    <a:pt x="1026769" y="854263"/>
                  </a:lnTo>
                  <a:lnTo>
                    <a:pt x="962210" y="849135"/>
                  </a:lnTo>
                  <a:lnTo>
                    <a:pt x="898945" y="842950"/>
                  </a:lnTo>
                  <a:lnTo>
                    <a:pt x="837065" y="835737"/>
                  </a:lnTo>
                  <a:lnTo>
                    <a:pt x="776658" y="827526"/>
                  </a:lnTo>
                  <a:lnTo>
                    <a:pt x="717814" y="818347"/>
                  </a:lnTo>
                  <a:lnTo>
                    <a:pt x="660623" y="808229"/>
                  </a:lnTo>
                  <a:lnTo>
                    <a:pt x="605174" y="797202"/>
                  </a:lnTo>
                  <a:lnTo>
                    <a:pt x="551558" y="785297"/>
                  </a:lnTo>
                  <a:lnTo>
                    <a:pt x="499863" y="772543"/>
                  </a:lnTo>
                  <a:lnTo>
                    <a:pt x="450178" y="758970"/>
                  </a:lnTo>
                  <a:lnTo>
                    <a:pt x="402595" y="744607"/>
                  </a:lnTo>
                  <a:lnTo>
                    <a:pt x="357201" y="729485"/>
                  </a:lnTo>
                  <a:lnTo>
                    <a:pt x="314087" y="713634"/>
                  </a:lnTo>
                  <a:lnTo>
                    <a:pt x="273342" y="697082"/>
                  </a:lnTo>
                  <a:lnTo>
                    <a:pt x="235056" y="679861"/>
                  </a:lnTo>
                  <a:lnTo>
                    <a:pt x="199318" y="661999"/>
                  </a:lnTo>
                  <a:lnTo>
                    <a:pt x="135845" y="624475"/>
                  </a:lnTo>
                  <a:lnTo>
                    <a:pt x="83641" y="584747"/>
                  </a:lnTo>
                  <a:lnTo>
                    <a:pt x="43420" y="543056"/>
                  </a:lnTo>
                  <a:lnTo>
                    <a:pt x="15899" y="499639"/>
                  </a:lnTo>
                  <a:lnTo>
                    <a:pt x="1796" y="454735"/>
                  </a:lnTo>
                  <a:lnTo>
                    <a:pt x="0" y="431800"/>
                  </a:lnTo>
                  <a:close/>
                </a:path>
              </a:pathLst>
            </a:custGeom>
            <a:ln w="38100">
              <a:solidFill>
                <a:srgbClr val="66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29003" y="2337053"/>
            <a:ext cx="1680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6600CC"/>
                </a:solidFill>
                <a:latin typeface="Arial"/>
                <a:cs typeface="Arial"/>
              </a:rPr>
              <a:t>Физиологичен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553075" y="2046223"/>
            <a:ext cx="2630805" cy="901700"/>
            <a:chOff x="5553075" y="2046223"/>
            <a:chExt cx="2630805" cy="901700"/>
          </a:xfrm>
        </p:grpSpPr>
        <p:sp>
          <p:nvSpPr>
            <p:cNvPr id="9" name="object 9"/>
            <p:cNvSpPr/>
            <p:nvPr/>
          </p:nvSpPr>
          <p:spPr>
            <a:xfrm>
              <a:off x="5572125" y="2065273"/>
              <a:ext cx="2592705" cy="863600"/>
            </a:xfrm>
            <a:custGeom>
              <a:avLst/>
              <a:gdLst/>
              <a:ahLst/>
              <a:cxnLst/>
              <a:rect l="l" t="t" r="r" b="b"/>
              <a:pathLst>
                <a:path w="2592704" h="863600">
                  <a:moveTo>
                    <a:pt x="1296161" y="0"/>
                  </a:moveTo>
                  <a:lnTo>
                    <a:pt x="1227331" y="598"/>
                  </a:lnTo>
                  <a:lnTo>
                    <a:pt x="1159435" y="2375"/>
                  </a:lnTo>
                  <a:lnTo>
                    <a:pt x="1092564" y="5299"/>
                  </a:lnTo>
                  <a:lnTo>
                    <a:pt x="1026807" y="9342"/>
                  </a:lnTo>
                  <a:lnTo>
                    <a:pt x="962253" y="14472"/>
                  </a:lnTo>
                  <a:lnTo>
                    <a:pt x="898993" y="20660"/>
                  </a:lnTo>
                  <a:lnTo>
                    <a:pt x="837116" y="27877"/>
                  </a:lnTo>
                  <a:lnTo>
                    <a:pt x="776712" y="36092"/>
                  </a:lnTo>
                  <a:lnTo>
                    <a:pt x="717870" y="45275"/>
                  </a:lnTo>
                  <a:lnTo>
                    <a:pt x="660679" y="55397"/>
                  </a:lnTo>
                  <a:lnTo>
                    <a:pt x="605231" y="66428"/>
                  </a:lnTo>
                  <a:lnTo>
                    <a:pt x="551613" y="78337"/>
                  </a:lnTo>
                  <a:lnTo>
                    <a:pt x="499916" y="91095"/>
                  </a:lnTo>
                  <a:lnTo>
                    <a:pt x="450230" y="104672"/>
                  </a:lnTo>
                  <a:lnTo>
                    <a:pt x="402644" y="119038"/>
                  </a:lnTo>
                  <a:lnTo>
                    <a:pt x="357247" y="134163"/>
                  </a:lnTo>
                  <a:lnTo>
                    <a:pt x="314130" y="150017"/>
                  </a:lnTo>
                  <a:lnTo>
                    <a:pt x="273381" y="166571"/>
                  </a:lnTo>
                  <a:lnTo>
                    <a:pt x="235091" y="183794"/>
                  </a:lnTo>
                  <a:lnTo>
                    <a:pt x="199349" y="201656"/>
                  </a:lnTo>
                  <a:lnTo>
                    <a:pt x="135868" y="239180"/>
                  </a:lnTo>
                  <a:lnTo>
                    <a:pt x="83656" y="278903"/>
                  </a:lnTo>
                  <a:lnTo>
                    <a:pt x="43428" y="320586"/>
                  </a:lnTo>
                  <a:lnTo>
                    <a:pt x="15903" y="363990"/>
                  </a:lnTo>
                  <a:lnTo>
                    <a:pt x="1796" y="408876"/>
                  </a:lnTo>
                  <a:lnTo>
                    <a:pt x="0" y="431800"/>
                  </a:lnTo>
                  <a:lnTo>
                    <a:pt x="1796" y="454850"/>
                  </a:lnTo>
                  <a:lnTo>
                    <a:pt x="15903" y="499732"/>
                  </a:lnTo>
                  <a:lnTo>
                    <a:pt x="43428" y="543131"/>
                  </a:lnTo>
                  <a:lnTo>
                    <a:pt x="83656" y="584806"/>
                  </a:lnTo>
                  <a:lnTo>
                    <a:pt x="135868" y="624520"/>
                  </a:lnTo>
                  <a:lnTo>
                    <a:pt x="199349" y="662033"/>
                  </a:lnTo>
                  <a:lnTo>
                    <a:pt x="235091" y="679890"/>
                  </a:lnTo>
                  <a:lnTo>
                    <a:pt x="273381" y="697107"/>
                  </a:lnTo>
                  <a:lnTo>
                    <a:pt x="314130" y="713654"/>
                  </a:lnTo>
                  <a:lnTo>
                    <a:pt x="357247" y="729503"/>
                  </a:lnTo>
                  <a:lnTo>
                    <a:pt x="402644" y="744622"/>
                  </a:lnTo>
                  <a:lnTo>
                    <a:pt x="450230" y="758981"/>
                  </a:lnTo>
                  <a:lnTo>
                    <a:pt x="499916" y="772552"/>
                  </a:lnTo>
                  <a:lnTo>
                    <a:pt x="551613" y="785304"/>
                  </a:lnTo>
                  <a:lnTo>
                    <a:pt x="605231" y="797208"/>
                  </a:lnTo>
                  <a:lnTo>
                    <a:pt x="660679" y="808233"/>
                  </a:lnTo>
                  <a:lnTo>
                    <a:pt x="717870" y="818350"/>
                  </a:lnTo>
                  <a:lnTo>
                    <a:pt x="776712" y="827528"/>
                  </a:lnTo>
                  <a:lnTo>
                    <a:pt x="837116" y="835739"/>
                  </a:lnTo>
                  <a:lnTo>
                    <a:pt x="898993" y="842951"/>
                  </a:lnTo>
                  <a:lnTo>
                    <a:pt x="962253" y="849136"/>
                  </a:lnTo>
                  <a:lnTo>
                    <a:pt x="1026807" y="854263"/>
                  </a:lnTo>
                  <a:lnTo>
                    <a:pt x="1092564" y="858303"/>
                  </a:lnTo>
                  <a:lnTo>
                    <a:pt x="1159435" y="861226"/>
                  </a:lnTo>
                  <a:lnTo>
                    <a:pt x="1227331" y="863001"/>
                  </a:lnTo>
                  <a:lnTo>
                    <a:pt x="1296161" y="863600"/>
                  </a:lnTo>
                  <a:lnTo>
                    <a:pt x="1365004" y="863001"/>
                  </a:lnTo>
                  <a:lnTo>
                    <a:pt x="1432911" y="861226"/>
                  </a:lnTo>
                  <a:lnTo>
                    <a:pt x="1499793" y="858303"/>
                  </a:lnTo>
                  <a:lnTo>
                    <a:pt x="1565560" y="854263"/>
                  </a:lnTo>
                  <a:lnTo>
                    <a:pt x="1630122" y="849135"/>
                  </a:lnTo>
                  <a:lnTo>
                    <a:pt x="1693390" y="842950"/>
                  </a:lnTo>
                  <a:lnTo>
                    <a:pt x="1755275" y="835737"/>
                  </a:lnTo>
                  <a:lnTo>
                    <a:pt x="1815686" y="827526"/>
                  </a:lnTo>
                  <a:lnTo>
                    <a:pt x="1874535" y="818347"/>
                  </a:lnTo>
                  <a:lnTo>
                    <a:pt x="1931731" y="808229"/>
                  </a:lnTo>
                  <a:lnTo>
                    <a:pt x="1987185" y="797202"/>
                  </a:lnTo>
                  <a:lnTo>
                    <a:pt x="2040808" y="785297"/>
                  </a:lnTo>
                  <a:lnTo>
                    <a:pt x="2092509" y="772543"/>
                  </a:lnTo>
                  <a:lnTo>
                    <a:pt x="2142199" y="758970"/>
                  </a:lnTo>
                  <a:lnTo>
                    <a:pt x="2189789" y="744607"/>
                  </a:lnTo>
                  <a:lnTo>
                    <a:pt x="2235189" y="729485"/>
                  </a:lnTo>
                  <a:lnTo>
                    <a:pt x="2278309" y="713634"/>
                  </a:lnTo>
                  <a:lnTo>
                    <a:pt x="2319060" y="697082"/>
                  </a:lnTo>
                  <a:lnTo>
                    <a:pt x="2357352" y="679861"/>
                  </a:lnTo>
                  <a:lnTo>
                    <a:pt x="2393095" y="661999"/>
                  </a:lnTo>
                  <a:lnTo>
                    <a:pt x="2456579" y="624475"/>
                  </a:lnTo>
                  <a:lnTo>
                    <a:pt x="2508793" y="584747"/>
                  </a:lnTo>
                  <a:lnTo>
                    <a:pt x="2549021" y="543056"/>
                  </a:lnTo>
                  <a:lnTo>
                    <a:pt x="2576547" y="499639"/>
                  </a:lnTo>
                  <a:lnTo>
                    <a:pt x="2590654" y="454735"/>
                  </a:lnTo>
                  <a:lnTo>
                    <a:pt x="2592451" y="431800"/>
                  </a:lnTo>
                  <a:lnTo>
                    <a:pt x="2590654" y="408876"/>
                  </a:lnTo>
                  <a:lnTo>
                    <a:pt x="2576547" y="363990"/>
                  </a:lnTo>
                  <a:lnTo>
                    <a:pt x="2549021" y="320586"/>
                  </a:lnTo>
                  <a:lnTo>
                    <a:pt x="2508793" y="278903"/>
                  </a:lnTo>
                  <a:lnTo>
                    <a:pt x="2456579" y="239180"/>
                  </a:lnTo>
                  <a:lnTo>
                    <a:pt x="2393095" y="201656"/>
                  </a:lnTo>
                  <a:lnTo>
                    <a:pt x="2357352" y="183794"/>
                  </a:lnTo>
                  <a:lnTo>
                    <a:pt x="2319060" y="166571"/>
                  </a:lnTo>
                  <a:lnTo>
                    <a:pt x="2278309" y="150017"/>
                  </a:lnTo>
                  <a:lnTo>
                    <a:pt x="2235189" y="134163"/>
                  </a:lnTo>
                  <a:lnTo>
                    <a:pt x="2189789" y="119038"/>
                  </a:lnTo>
                  <a:lnTo>
                    <a:pt x="2142199" y="104672"/>
                  </a:lnTo>
                  <a:lnTo>
                    <a:pt x="2092509" y="91095"/>
                  </a:lnTo>
                  <a:lnTo>
                    <a:pt x="2040808" y="78337"/>
                  </a:lnTo>
                  <a:lnTo>
                    <a:pt x="1987185" y="66428"/>
                  </a:lnTo>
                  <a:lnTo>
                    <a:pt x="1931731" y="55397"/>
                  </a:lnTo>
                  <a:lnTo>
                    <a:pt x="1874535" y="45275"/>
                  </a:lnTo>
                  <a:lnTo>
                    <a:pt x="1815686" y="36092"/>
                  </a:lnTo>
                  <a:lnTo>
                    <a:pt x="1755275" y="27877"/>
                  </a:lnTo>
                  <a:lnTo>
                    <a:pt x="1693390" y="20660"/>
                  </a:lnTo>
                  <a:lnTo>
                    <a:pt x="1630122" y="14472"/>
                  </a:lnTo>
                  <a:lnTo>
                    <a:pt x="1565560" y="9342"/>
                  </a:lnTo>
                  <a:lnTo>
                    <a:pt x="1499793" y="5299"/>
                  </a:lnTo>
                  <a:lnTo>
                    <a:pt x="1432911" y="2375"/>
                  </a:lnTo>
                  <a:lnTo>
                    <a:pt x="1365004" y="598"/>
                  </a:lnTo>
                  <a:lnTo>
                    <a:pt x="1296161" y="0"/>
                  </a:lnTo>
                  <a:close/>
                </a:path>
              </a:pathLst>
            </a:custGeom>
            <a:solidFill>
              <a:srgbClr val="FACC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72125" y="2065273"/>
              <a:ext cx="2592705" cy="863600"/>
            </a:xfrm>
            <a:custGeom>
              <a:avLst/>
              <a:gdLst/>
              <a:ahLst/>
              <a:cxnLst/>
              <a:rect l="l" t="t" r="r" b="b"/>
              <a:pathLst>
                <a:path w="2592704" h="863600">
                  <a:moveTo>
                    <a:pt x="0" y="431800"/>
                  </a:moveTo>
                  <a:lnTo>
                    <a:pt x="7127" y="386263"/>
                  </a:lnTo>
                  <a:lnTo>
                    <a:pt x="28033" y="342088"/>
                  </a:lnTo>
                  <a:lnTo>
                    <a:pt x="61999" y="299515"/>
                  </a:lnTo>
                  <a:lnTo>
                    <a:pt x="108309" y="258782"/>
                  </a:lnTo>
                  <a:lnTo>
                    <a:pt x="166245" y="220128"/>
                  </a:lnTo>
                  <a:lnTo>
                    <a:pt x="235091" y="183794"/>
                  </a:lnTo>
                  <a:lnTo>
                    <a:pt x="273381" y="166571"/>
                  </a:lnTo>
                  <a:lnTo>
                    <a:pt x="314130" y="150017"/>
                  </a:lnTo>
                  <a:lnTo>
                    <a:pt x="357247" y="134163"/>
                  </a:lnTo>
                  <a:lnTo>
                    <a:pt x="402644" y="119038"/>
                  </a:lnTo>
                  <a:lnTo>
                    <a:pt x="450230" y="104672"/>
                  </a:lnTo>
                  <a:lnTo>
                    <a:pt x="499916" y="91095"/>
                  </a:lnTo>
                  <a:lnTo>
                    <a:pt x="551613" y="78337"/>
                  </a:lnTo>
                  <a:lnTo>
                    <a:pt x="605231" y="66428"/>
                  </a:lnTo>
                  <a:lnTo>
                    <a:pt x="660679" y="55397"/>
                  </a:lnTo>
                  <a:lnTo>
                    <a:pt x="717870" y="45275"/>
                  </a:lnTo>
                  <a:lnTo>
                    <a:pt x="776712" y="36092"/>
                  </a:lnTo>
                  <a:lnTo>
                    <a:pt x="837116" y="27877"/>
                  </a:lnTo>
                  <a:lnTo>
                    <a:pt x="898993" y="20660"/>
                  </a:lnTo>
                  <a:lnTo>
                    <a:pt x="962253" y="14472"/>
                  </a:lnTo>
                  <a:lnTo>
                    <a:pt x="1026807" y="9342"/>
                  </a:lnTo>
                  <a:lnTo>
                    <a:pt x="1092564" y="5299"/>
                  </a:lnTo>
                  <a:lnTo>
                    <a:pt x="1159435" y="2375"/>
                  </a:lnTo>
                  <a:lnTo>
                    <a:pt x="1227331" y="598"/>
                  </a:lnTo>
                  <a:lnTo>
                    <a:pt x="1296161" y="0"/>
                  </a:lnTo>
                  <a:lnTo>
                    <a:pt x="1365004" y="598"/>
                  </a:lnTo>
                  <a:lnTo>
                    <a:pt x="1432911" y="2375"/>
                  </a:lnTo>
                  <a:lnTo>
                    <a:pt x="1499793" y="5299"/>
                  </a:lnTo>
                  <a:lnTo>
                    <a:pt x="1565560" y="9342"/>
                  </a:lnTo>
                  <a:lnTo>
                    <a:pt x="1630122" y="14472"/>
                  </a:lnTo>
                  <a:lnTo>
                    <a:pt x="1693390" y="20660"/>
                  </a:lnTo>
                  <a:lnTo>
                    <a:pt x="1755275" y="27877"/>
                  </a:lnTo>
                  <a:lnTo>
                    <a:pt x="1815686" y="36092"/>
                  </a:lnTo>
                  <a:lnTo>
                    <a:pt x="1874535" y="45275"/>
                  </a:lnTo>
                  <a:lnTo>
                    <a:pt x="1931731" y="55397"/>
                  </a:lnTo>
                  <a:lnTo>
                    <a:pt x="1987185" y="66428"/>
                  </a:lnTo>
                  <a:lnTo>
                    <a:pt x="2040808" y="78337"/>
                  </a:lnTo>
                  <a:lnTo>
                    <a:pt x="2092509" y="91095"/>
                  </a:lnTo>
                  <a:lnTo>
                    <a:pt x="2142199" y="104672"/>
                  </a:lnTo>
                  <a:lnTo>
                    <a:pt x="2189789" y="119038"/>
                  </a:lnTo>
                  <a:lnTo>
                    <a:pt x="2235189" y="134163"/>
                  </a:lnTo>
                  <a:lnTo>
                    <a:pt x="2278309" y="150017"/>
                  </a:lnTo>
                  <a:lnTo>
                    <a:pt x="2319060" y="166571"/>
                  </a:lnTo>
                  <a:lnTo>
                    <a:pt x="2357352" y="183794"/>
                  </a:lnTo>
                  <a:lnTo>
                    <a:pt x="2393095" y="201656"/>
                  </a:lnTo>
                  <a:lnTo>
                    <a:pt x="2456579" y="239180"/>
                  </a:lnTo>
                  <a:lnTo>
                    <a:pt x="2508793" y="278903"/>
                  </a:lnTo>
                  <a:lnTo>
                    <a:pt x="2549021" y="320586"/>
                  </a:lnTo>
                  <a:lnTo>
                    <a:pt x="2576547" y="363990"/>
                  </a:lnTo>
                  <a:lnTo>
                    <a:pt x="2590654" y="408876"/>
                  </a:lnTo>
                  <a:lnTo>
                    <a:pt x="2592451" y="431800"/>
                  </a:lnTo>
                  <a:lnTo>
                    <a:pt x="2590654" y="454735"/>
                  </a:lnTo>
                  <a:lnTo>
                    <a:pt x="2585323" y="477358"/>
                  </a:lnTo>
                  <a:lnTo>
                    <a:pt x="2564417" y="521548"/>
                  </a:lnTo>
                  <a:lnTo>
                    <a:pt x="2530450" y="564132"/>
                  </a:lnTo>
                  <a:lnTo>
                    <a:pt x="2484139" y="604871"/>
                  </a:lnTo>
                  <a:lnTo>
                    <a:pt x="2426201" y="643527"/>
                  </a:lnTo>
                  <a:lnTo>
                    <a:pt x="2357352" y="679861"/>
                  </a:lnTo>
                  <a:lnTo>
                    <a:pt x="2319060" y="697082"/>
                  </a:lnTo>
                  <a:lnTo>
                    <a:pt x="2278309" y="713634"/>
                  </a:lnTo>
                  <a:lnTo>
                    <a:pt x="2235189" y="729485"/>
                  </a:lnTo>
                  <a:lnTo>
                    <a:pt x="2189789" y="744607"/>
                  </a:lnTo>
                  <a:lnTo>
                    <a:pt x="2142199" y="758970"/>
                  </a:lnTo>
                  <a:lnTo>
                    <a:pt x="2092509" y="772543"/>
                  </a:lnTo>
                  <a:lnTo>
                    <a:pt x="2040808" y="785297"/>
                  </a:lnTo>
                  <a:lnTo>
                    <a:pt x="1987185" y="797202"/>
                  </a:lnTo>
                  <a:lnTo>
                    <a:pt x="1931731" y="808229"/>
                  </a:lnTo>
                  <a:lnTo>
                    <a:pt x="1874535" y="818347"/>
                  </a:lnTo>
                  <a:lnTo>
                    <a:pt x="1815686" y="827526"/>
                  </a:lnTo>
                  <a:lnTo>
                    <a:pt x="1755275" y="835737"/>
                  </a:lnTo>
                  <a:lnTo>
                    <a:pt x="1693390" y="842950"/>
                  </a:lnTo>
                  <a:lnTo>
                    <a:pt x="1630122" y="849135"/>
                  </a:lnTo>
                  <a:lnTo>
                    <a:pt x="1565560" y="854263"/>
                  </a:lnTo>
                  <a:lnTo>
                    <a:pt x="1499793" y="858303"/>
                  </a:lnTo>
                  <a:lnTo>
                    <a:pt x="1432911" y="861226"/>
                  </a:lnTo>
                  <a:lnTo>
                    <a:pt x="1365004" y="863001"/>
                  </a:lnTo>
                  <a:lnTo>
                    <a:pt x="1296161" y="863600"/>
                  </a:lnTo>
                  <a:lnTo>
                    <a:pt x="1227331" y="863001"/>
                  </a:lnTo>
                  <a:lnTo>
                    <a:pt x="1159435" y="861226"/>
                  </a:lnTo>
                  <a:lnTo>
                    <a:pt x="1092564" y="858303"/>
                  </a:lnTo>
                  <a:lnTo>
                    <a:pt x="1026807" y="854263"/>
                  </a:lnTo>
                  <a:lnTo>
                    <a:pt x="962253" y="849136"/>
                  </a:lnTo>
                  <a:lnTo>
                    <a:pt x="898993" y="842951"/>
                  </a:lnTo>
                  <a:lnTo>
                    <a:pt x="837116" y="835739"/>
                  </a:lnTo>
                  <a:lnTo>
                    <a:pt x="776712" y="827528"/>
                  </a:lnTo>
                  <a:lnTo>
                    <a:pt x="717870" y="818350"/>
                  </a:lnTo>
                  <a:lnTo>
                    <a:pt x="660679" y="808233"/>
                  </a:lnTo>
                  <a:lnTo>
                    <a:pt x="605231" y="797208"/>
                  </a:lnTo>
                  <a:lnTo>
                    <a:pt x="551613" y="785304"/>
                  </a:lnTo>
                  <a:lnTo>
                    <a:pt x="499916" y="772552"/>
                  </a:lnTo>
                  <a:lnTo>
                    <a:pt x="450230" y="758981"/>
                  </a:lnTo>
                  <a:lnTo>
                    <a:pt x="402644" y="744622"/>
                  </a:lnTo>
                  <a:lnTo>
                    <a:pt x="357247" y="729503"/>
                  </a:lnTo>
                  <a:lnTo>
                    <a:pt x="314130" y="713654"/>
                  </a:lnTo>
                  <a:lnTo>
                    <a:pt x="273381" y="697107"/>
                  </a:lnTo>
                  <a:lnTo>
                    <a:pt x="235091" y="679890"/>
                  </a:lnTo>
                  <a:lnTo>
                    <a:pt x="199349" y="662033"/>
                  </a:lnTo>
                  <a:lnTo>
                    <a:pt x="135868" y="624520"/>
                  </a:lnTo>
                  <a:lnTo>
                    <a:pt x="83656" y="584806"/>
                  </a:lnTo>
                  <a:lnTo>
                    <a:pt x="43428" y="543131"/>
                  </a:lnTo>
                  <a:lnTo>
                    <a:pt x="15903" y="499732"/>
                  </a:lnTo>
                  <a:lnTo>
                    <a:pt x="1796" y="454850"/>
                  </a:lnTo>
                  <a:lnTo>
                    <a:pt x="0" y="431926"/>
                  </a:lnTo>
                  <a:close/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071361" y="2341879"/>
            <a:ext cx="1595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6600CC"/>
                </a:solidFill>
                <a:latin typeface="Arial"/>
                <a:cs typeface="Arial"/>
              </a:rPr>
              <a:t>Патологичен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287" y="3643274"/>
            <a:ext cx="4000500" cy="2856230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Times New Roman"/>
              <a:cs typeface="Times New Roman"/>
            </a:endParaRPr>
          </a:p>
          <a:p>
            <a:pPr marL="121920" marR="181610" indent="1905" algn="ctr">
              <a:lnSpc>
                <a:spcPct val="100000"/>
              </a:lnSpc>
            </a:pPr>
            <a:r>
              <a:rPr sz="1800" b="1" spc="-15" dirty="0">
                <a:latin typeface="Arial"/>
                <a:cs typeface="Arial"/>
              </a:rPr>
              <a:t>Наблюдава </a:t>
            </a:r>
            <a:r>
              <a:rPr sz="1800" b="1" spc="-5" dirty="0">
                <a:latin typeface="Arial"/>
                <a:cs typeface="Arial"/>
              </a:rPr>
              <a:t>се </a:t>
            </a:r>
            <a:r>
              <a:rPr sz="1800" b="1" dirty="0">
                <a:latin typeface="Arial"/>
                <a:cs typeface="Arial"/>
              </a:rPr>
              <a:t>при </a:t>
            </a:r>
            <a:r>
              <a:rPr sz="1800" b="1" spc="-10" dirty="0">
                <a:latin typeface="Arial"/>
                <a:cs typeface="Arial"/>
              </a:rPr>
              <a:t>увеличен  </a:t>
            </a:r>
            <a:r>
              <a:rPr sz="1800" b="1" spc="-15" dirty="0">
                <a:latin typeface="Arial"/>
                <a:cs typeface="Arial"/>
              </a:rPr>
              <a:t>растеж </a:t>
            </a:r>
            <a:r>
              <a:rPr sz="1800" b="1" spc="-20" dirty="0">
                <a:latin typeface="Arial"/>
                <a:cs typeface="Arial"/>
              </a:rPr>
              <a:t>във </a:t>
            </a:r>
            <a:r>
              <a:rPr sz="1800" b="1" spc="-5" dirty="0">
                <a:latin typeface="Arial"/>
                <a:cs typeface="Arial"/>
              </a:rPr>
              <a:t>ранната </a:t>
            </a:r>
            <a:r>
              <a:rPr sz="1800" b="1" spc="-30" dirty="0">
                <a:latin typeface="Arial"/>
                <a:cs typeface="Arial"/>
              </a:rPr>
              <a:t>възраст,  </a:t>
            </a:r>
            <a:r>
              <a:rPr sz="1800" b="1" spc="-10" dirty="0">
                <a:latin typeface="Arial"/>
                <a:cs typeface="Arial"/>
              </a:rPr>
              <a:t>подрастващите </a:t>
            </a:r>
            <a:r>
              <a:rPr sz="1800" b="1" dirty="0">
                <a:latin typeface="Arial"/>
                <a:cs typeface="Arial"/>
              </a:rPr>
              <a:t>и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бременността.</a:t>
            </a:r>
            <a:endParaRPr sz="1800">
              <a:latin typeface="Arial"/>
              <a:cs typeface="Arial"/>
            </a:endParaRPr>
          </a:p>
          <a:p>
            <a:pPr marL="285750" marR="339725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Arial"/>
                <a:cs typeface="Arial"/>
              </a:rPr>
              <a:t>При </a:t>
            </a:r>
            <a:r>
              <a:rPr sz="1800" b="1" spc="-5" dirty="0">
                <a:latin typeface="Arial"/>
                <a:cs typeface="Arial"/>
              </a:rPr>
              <a:t>здрави </a:t>
            </a:r>
            <a:r>
              <a:rPr sz="1800" b="1" spc="-10" dirty="0">
                <a:latin typeface="Arial"/>
                <a:cs typeface="Arial"/>
              </a:rPr>
              <a:t>жени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нормалната  менструация </a:t>
            </a:r>
            <a:r>
              <a:rPr sz="1800" b="1" spc="-15" dirty="0">
                <a:latin typeface="Arial"/>
                <a:cs typeface="Arial"/>
              </a:rPr>
              <a:t>представлява  </a:t>
            </a:r>
            <a:r>
              <a:rPr sz="1800" b="1" spc="-5" dirty="0">
                <a:latin typeface="Arial"/>
                <a:cs typeface="Arial"/>
              </a:rPr>
              <a:t>един</a:t>
            </a:r>
            <a:r>
              <a:rPr sz="1800" b="1" spc="-10" dirty="0">
                <a:latin typeface="Arial"/>
                <a:cs typeface="Arial"/>
              </a:rPr>
              <a:t> допълнителен</a:t>
            </a:r>
            <a:endParaRPr sz="1800">
              <a:latin typeface="Arial"/>
              <a:cs typeface="Arial"/>
            </a:endParaRPr>
          </a:p>
          <a:p>
            <a:pPr marL="66040" algn="ctr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физиологичен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проблем.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14875" y="3692613"/>
            <a:ext cx="4215130" cy="2808605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59055" algn="ctr">
              <a:lnSpc>
                <a:spcPct val="100000"/>
              </a:lnSpc>
            </a:pPr>
            <a:r>
              <a:rPr sz="1800" b="1" spc="-15" dirty="0">
                <a:latin typeface="Arial"/>
                <a:cs typeface="Arial"/>
              </a:rPr>
              <a:t>Най-често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кръвозагуби.</a:t>
            </a:r>
            <a:endParaRPr sz="1800">
              <a:latin typeface="Arial"/>
              <a:cs typeface="Arial"/>
            </a:endParaRPr>
          </a:p>
          <a:p>
            <a:pPr marL="290830" marR="346075" algn="ctr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Има </a:t>
            </a:r>
            <a:r>
              <a:rPr sz="1800" b="1" spc="-5" dirty="0">
                <a:latin typeface="Arial"/>
                <a:cs typeface="Arial"/>
              </a:rPr>
              <a:t>данни </a:t>
            </a:r>
            <a:r>
              <a:rPr sz="1800" b="1" spc="-10" dirty="0">
                <a:latin typeface="Arial"/>
                <a:cs typeface="Arial"/>
              </a:rPr>
              <a:t>за поява </a:t>
            </a:r>
            <a:r>
              <a:rPr sz="1800" b="1" dirty="0">
                <a:latin typeface="Arial"/>
                <a:cs typeface="Arial"/>
              </a:rPr>
              <a:t>на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железен  </a:t>
            </a:r>
            <a:r>
              <a:rPr sz="1800" b="1" spc="-10" dirty="0">
                <a:latin typeface="Arial"/>
                <a:cs typeface="Arial"/>
              </a:rPr>
              <a:t>дефицит </a:t>
            </a:r>
            <a:r>
              <a:rPr sz="1800" b="1" dirty="0">
                <a:latin typeface="Arial"/>
                <a:cs typeface="Arial"/>
              </a:rPr>
              <a:t>и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рефрактерна</a:t>
            </a:r>
            <a:endParaRPr sz="1800">
              <a:latin typeface="Arial"/>
              <a:cs typeface="Arial"/>
            </a:endParaRPr>
          </a:p>
          <a:p>
            <a:pPr marL="381635" marR="443230" indent="4445" algn="ctr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на </a:t>
            </a:r>
            <a:r>
              <a:rPr sz="1800" b="1" spc="-5" dirty="0">
                <a:latin typeface="Arial"/>
                <a:cs typeface="Arial"/>
              </a:rPr>
              <a:t>пероорално </a:t>
            </a:r>
            <a:r>
              <a:rPr sz="1800" b="1" spc="-15" dirty="0">
                <a:latin typeface="Arial"/>
                <a:cs typeface="Arial"/>
              </a:rPr>
              <a:t>лечение </a:t>
            </a:r>
            <a:r>
              <a:rPr sz="1800" b="1" dirty="0">
                <a:latin typeface="Arial"/>
                <a:cs typeface="Arial"/>
              </a:rPr>
              <a:t>с  </a:t>
            </a:r>
            <a:r>
              <a:rPr sz="1800" b="1" spc="-15" dirty="0">
                <a:latin typeface="Arial"/>
                <a:cs typeface="Arial"/>
              </a:rPr>
              <a:t>желязо </a:t>
            </a:r>
            <a:r>
              <a:rPr sz="1800" b="1" spc="-10" dirty="0">
                <a:latin typeface="Arial"/>
                <a:cs typeface="Arial"/>
              </a:rPr>
              <a:t>анемия </a:t>
            </a:r>
            <a:r>
              <a:rPr sz="1800" b="1" dirty="0">
                <a:latin typeface="Arial"/>
                <a:cs typeface="Arial"/>
              </a:rPr>
              <a:t>при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инфекция  </a:t>
            </a:r>
            <a:r>
              <a:rPr sz="1800" b="1" dirty="0">
                <a:latin typeface="Arial"/>
                <a:cs typeface="Arial"/>
              </a:rPr>
              <a:t>с </a:t>
            </a:r>
            <a:r>
              <a:rPr sz="1800" b="1" spc="-15" dirty="0">
                <a:latin typeface="Arial"/>
                <a:cs typeface="Arial"/>
              </a:rPr>
              <a:t>хеликобактер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пилори.</a:t>
            </a:r>
            <a:endParaRPr sz="1800">
              <a:latin typeface="Arial"/>
              <a:cs typeface="Arial"/>
            </a:endParaRPr>
          </a:p>
          <a:p>
            <a:pPr marL="506730" marR="504825" indent="252729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Добър </a:t>
            </a:r>
            <a:r>
              <a:rPr sz="1800" b="1" spc="-20" dirty="0">
                <a:latin typeface="Arial"/>
                <a:cs typeface="Arial"/>
              </a:rPr>
              <a:t>лечебен отговор  </a:t>
            </a:r>
            <a:r>
              <a:rPr sz="1800" b="1" spc="-5" dirty="0">
                <a:latin typeface="Arial"/>
                <a:cs typeface="Arial"/>
              </a:rPr>
              <a:t>се </a:t>
            </a:r>
            <a:r>
              <a:rPr sz="1800" b="1" spc="-10" dirty="0">
                <a:latin typeface="Arial"/>
                <a:cs typeface="Arial"/>
              </a:rPr>
              <a:t>постига </a:t>
            </a:r>
            <a:r>
              <a:rPr sz="1800" b="1" spc="-15" dirty="0">
                <a:latin typeface="Arial"/>
                <a:cs typeface="Arial"/>
              </a:rPr>
              <a:t>след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ерадикация</a:t>
            </a:r>
            <a:endParaRPr sz="1800">
              <a:latin typeface="Arial"/>
              <a:cs typeface="Arial"/>
            </a:endParaRPr>
          </a:p>
          <a:p>
            <a:pPr marL="122809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на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инфекцията.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95576" y="1412875"/>
            <a:ext cx="4681855" cy="2301875"/>
          </a:xfrm>
          <a:custGeom>
            <a:avLst/>
            <a:gdLst/>
            <a:ahLst/>
            <a:cxnLst/>
            <a:rect l="l" t="t" r="r" b="b"/>
            <a:pathLst>
              <a:path w="4681855" h="2301875">
                <a:moveTo>
                  <a:pt x="0" y="1511300"/>
                </a:moveTo>
                <a:lnTo>
                  <a:pt x="0" y="2232025"/>
                </a:lnTo>
              </a:path>
              <a:path w="4681855" h="2301875">
                <a:moveTo>
                  <a:pt x="0" y="0"/>
                </a:moveTo>
                <a:lnTo>
                  <a:pt x="0" y="647700"/>
                </a:lnTo>
              </a:path>
              <a:path w="4681855" h="2301875">
                <a:moveTo>
                  <a:pt x="4662424" y="1509776"/>
                </a:moveTo>
                <a:lnTo>
                  <a:pt x="4662424" y="2301875"/>
                </a:lnTo>
              </a:path>
              <a:path w="4681855" h="2301875">
                <a:moveTo>
                  <a:pt x="4681474" y="0"/>
                </a:moveTo>
                <a:lnTo>
                  <a:pt x="4681474" y="6477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2994" y="71437"/>
            <a:ext cx="561350" cy="785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787" y="257632"/>
            <a:ext cx="79222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08925" algn="l"/>
              </a:tabLst>
            </a:pPr>
            <a:r>
              <a:rPr sz="4000" b="0" u="heavy" spc="-1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u="heavy" spc="-434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ЖЕЛЯЗОДЕФИЦИТНИ</a:t>
            </a:r>
            <a:r>
              <a:rPr sz="4000" u="heavy" spc="-24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 </a:t>
            </a:r>
            <a:r>
              <a:rPr sz="4000" u="heavy" spc="-32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АНЕМИИ	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140916"/>
            <a:ext cx="8294370" cy="487299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227329" indent="-342900">
              <a:lnSpc>
                <a:spcPts val="288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  <a:tab pos="4293870" algn="l"/>
                <a:tab pos="4822825" algn="l"/>
              </a:tabLst>
            </a:pPr>
            <a:r>
              <a:rPr sz="3000" b="1" i="1" spc="-210" dirty="0">
                <a:latin typeface="Arial"/>
                <a:cs typeface="Arial"/>
              </a:rPr>
              <a:t>Обмяна</a:t>
            </a:r>
            <a:r>
              <a:rPr sz="3000" b="1" i="1" spc="-165" dirty="0">
                <a:latin typeface="Arial"/>
                <a:cs typeface="Arial"/>
              </a:rPr>
              <a:t> </a:t>
            </a:r>
            <a:r>
              <a:rPr sz="3000" b="1" i="1" spc="-140" dirty="0">
                <a:latin typeface="Arial"/>
                <a:cs typeface="Arial"/>
              </a:rPr>
              <a:t>на </a:t>
            </a:r>
            <a:r>
              <a:rPr sz="3000" b="1" i="1" spc="-195" dirty="0">
                <a:latin typeface="Arial"/>
                <a:cs typeface="Arial"/>
              </a:rPr>
              <a:t>желязото:	</a:t>
            </a:r>
            <a:r>
              <a:rPr sz="3000" spc="-340" dirty="0">
                <a:latin typeface="Arial"/>
                <a:cs typeface="Arial"/>
              </a:rPr>
              <a:t>Fe	</a:t>
            </a:r>
            <a:r>
              <a:rPr sz="3000" spc="-175" dirty="0">
                <a:latin typeface="Arial"/>
                <a:cs typeface="Arial"/>
              </a:rPr>
              <a:t>е </a:t>
            </a:r>
            <a:r>
              <a:rPr sz="3000" spc="-125" dirty="0">
                <a:latin typeface="Arial"/>
                <a:cs typeface="Arial"/>
              </a:rPr>
              <a:t>важна </a:t>
            </a:r>
            <a:r>
              <a:rPr sz="3000" spc="-190" dirty="0">
                <a:latin typeface="Arial"/>
                <a:cs typeface="Arial"/>
              </a:rPr>
              <a:t>съставка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на  </a:t>
            </a:r>
            <a:r>
              <a:rPr sz="3000" spc="-135" dirty="0">
                <a:latin typeface="Arial"/>
                <a:cs typeface="Arial"/>
              </a:rPr>
              <a:t>хемопротеините </a:t>
            </a:r>
            <a:r>
              <a:rPr sz="3000" spc="-130" dirty="0">
                <a:latin typeface="Arial"/>
                <a:cs typeface="Arial"/>
              </a:rPr>
              <a:t>(хемоглобин </a:t>
            </a:r>
            <a:r>
              <a:rPr sz="3000" spc="-55" dirty="0">
                <a:latin typeface="Arial"/>
                <a:cs typeface="Arial"/>
              </a:rPr>
              <a:t>и </a:t>
            </a:r>
            <a:r>
              <a:rPr sz="3000" spc="-100" dirty="0">
                <a:latin typeface="Arial"/>
                <a:cs typeface="Arial"/>
              </a:rPr>
              <a:t>миоглобин),  </a:t>
            </a:r>
            <a:r>
              <a:rPr sz="3000" spc="-165" dirty="0">
                <a:latin typeface="Arial"/>
                <a:cs typeface="Arial"/>
              </a:rPr>
              <a:t>каталазите, </a:t>
            </a:r>
            <a:r>
              <a:rPr sz="3000" spc="-120" dirty="0">
                <a:latin typeface="Arial"/>
                <a:cs typeface="Arial"/>
              </a:rPr>
              <a:t>пероксидазите,</a:t>
            </a:r>
            <a:r>
              <a:rPr sz="3000" spc="-225" dirty="0">
                <a:latin typeface="Arial"/>
                <a:cs typeface="Arial"/>
              </a:rPr>
              <a:t> </a:t>
            </a:r>
            <a:r>
              <a:rPr sz="3000" spc="-120" dirty="0">
                <a:latin typeface="Arial"/>
                <a:cs typeface="Arial"/>
              </a:rPr>
              <a:t>оксигеназите,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ts val="2905"/>
              </a:lnSpc>
            </a:pPr>
            <a:r>
              <a:rPr sz="3000" spc="-135" dirty="0">
                <a:latin typeface="Arial"/>
                <a:cs typeface="Arial"/>
              </a:rPr>
              <a:t>цитохромите </a:t>
            </a:r>
            <a:r>
              <a:rPr sz="3000" spc="-55" dirty="0">
                <a:latin typeface="Arial"/>
                <a:cs typeface="Arial"/>
              </a:rPr>
              <a:t>и</a:t>
            </a:r>
            <a:r>
              <a:rPr sz="3000" spc="-180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др.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95" dirty="0">
                <a:latin typeface="Arial"/>
                <a:cs typeface="Arial"/>
              </a:rPr>
              <a:t>Общото </a:t>
            </a:r>
            <a:r>
              <a:rPr sz="3000" spc="-145" dirty="0">
                <a:latin typeface="Arial"/>
                <a:cs typeface="Arial"/>
              </a:rPr>
              <a:t>количество </a:t>
            </a:r>
            <a:r>
              <a:rPr sz="3000" spc="-340" dirty="0">
                <a:latin typeface="Arial"/>
                <a:cs typeface="Arial"/>
              </a:rPr>
              <a:t>Fe </a:t>
            </a:r>
            <a:r>
              <a:rPr sz="3000" spc="-70" dirty="0">
                <a:latin typeface="Arial"/>
                <a:cs typeface="Arial"/>
              </a:rPr>
              <a:t>при </a:t>
            </a:r>
            <a:r>
              <a:rPr sz="3000" spc="-165" dirty="0">
                <a:latin typeface="Arial"/>
                <a:cs typeface="Arial"/>
              </a:rPr>
              <a:t>възрастни </a:t>
            </a:r>
            <a:r>
              <a:rPr sz="3000" spc="-180" dirty="0">
                <a:latin typeface="Arial"/>
                <a:cs typeface="Arial"/>
              </a:rPr>
              <a:t>е </a:t>
            </a:r>
            <a:r>
              <a:rPr sz="3000" spc="-150" dirty="0">
                <a:latin typeface="Arial"/>
                <a:cs typeface="Arial"/>
              </a:rPr>
              <a:t>3 </a:t>
            </a:r>
            <a:r>
              <a:rPr sz="3000" spc="-85" dirty="0">
                <a:latin typeface="Arial"/>
                <a:cs typeface="Arial"/>
              </a:rPr>
              <a:t>- </a:t>
            </a:r>
            <a:r>
              <a:rPr sz="3000" spc="-150" dirty="0">
                <a:latin typeface="Arial"/>
                <a:cs typeface="Arial"/>
              </a:rPr>
              <a:t>5</a:t>
            </a:r>
            <a:r>
              <a:rPr sz="3000" spc="-145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g.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 marL="355600" marR="5080" indent="-342900">
              <a:lnSpc>
                <a:spcPts val="2880"/>
              </a:lnSpc>
              <a:buChar char="•"/>
              <a:tabLst>
                <a:tab pos="354965" algn="l"/>
                <a:tab pos="355600" algn="l"/>
              </a:tabLst>
            </a:pPr>
            <a:r>
              <a:rPr sz="3000" spc="-150" dirty="0">
                <a:latin typeface="Arial"/>
                <a:cs typeface="Arial"/>
              </a:rPr>
              <a:t>Най-голямо </a:t>
            </a:r>
            <a:r>
              <a:rPr sz="3000" spc="-180" dirty="0">
                <a:latin typeface="Arial"/>
                <a:cs typeface="Arial"/>
              </a:rPr>
              <a:t>е </a:t>
            </a:r>
            <a:r>
              <a:rPr sz="3000" spc="-155" dirty="0">
                <a:latin typeface="Arial"/>
                <a:cs typeface="Arial"/>
              </a:rPr>
              <a:t>съдържанието </a:t>
            </a:r>
            <a:r>
              <a:rPr sz="3000" spc="-160" dirty="0">
                <a:latin typeface="Arial"/>
                <a:cs typeface="Arial"/>
              </a:rPr>
              <a:t>в </a:t>
            </a:r>
            <a:r>
              <a:rPr sz="3000" spc="-140" dirty="0">
                <a:latin typeface="Arial"/>
                <a:cs typeface="Arial"/>
              </a:rPr>
              <a:t>хемоглобина </a:t>
            </a:r>
            <a:r>
              <a:rPr sz="3000" spc="-175" dirty="0">
                <a:latin typeface="Arial"/>
                <a:cs typeface="Arial"/>
              </a:rPr>
              <a:t>– </a:t>
            </a:r>
            <a:r>
              <a:rPr sz="3000" spc="-125" dirty="0">
                <a:latin typeface="Arial"/>
                <a:cs typeface="Arial"/>
              </a:rPr>
              <a:t>3.1  </a:t>
            </a:r>
            <a:r>
              <a:rPr sz="3000" spc="-155" dirty="0">
                <a:latin typeface="Arial"/>
                <a:cs typeface="Arial"/>
              </a:rPr>
              <a:t>g, </a:t>
            </a:r>
            <a:r>
              <a:rPr sz="3000" spc="-114" dirty="0">
                <a:latin typeface="Arial"/>
                <a:cs typeface="Arial"/>
              </a:rPr>
              <a:t>миоглобина </a:t>
            </a:r>
            <a:r>
              <a:rPr sz="3000" spc="-85" dirty="0">
                <a:latin typeface="Arial"/>
                <a:cs typeface="Arial"/>
              </a:rPr>
              <a:t>- </a:t>
            </a:r>
            <a:r>
              <a:rPr sz="3000" spc="-150" dirty="0">
                <a:latin typeface="Arial"/>
                <a:cs typeface="Arial"/>
              </a:rPr>
              <a:t>400 </a:t>
            </a:r>
            <a:r>
              <a:rPr sz="3000" spc="-140" dirty="0">
                <a:latin typeface="Arial"/>
                <a:cs typeface="Arial"/>
              </a:rPr>
              <a:t>mg, </a:t>
            </a:r>
            <a:r>
              <a:rPr sz="3000" spc="-160" dirty="0">
                <a:latin typeface="Arial"/>
                <a:cs typeface="Arial"/>
              </a:rPr>
              <a:t>в </a:t>
            </a:r>
            <a:r>
              <a:rPr sz="3000" spc="-135" dirty="0">
                <a:latin typeface="Arial"/>
                <a:cs typeface="Arial"/>
              </a:rPr>
              <a:t>цитохромите </a:t>
            </a:r>
            <a:r>
              <a:rPr sz="3000" spc="-85" dirty="0">
                <a:latin typeface="Arial"/>
                <a:cs typeface="Arial"/>
              </a:rPr>
              <a:t>- </a:t>
            </a:r>
            <a:r>
              <a:rPr sz="3000" spc="-150" dirty="0">
                <a:latin typeface="Arial"/>
                <a:cs typeface="Arial"/>
              </a:rPr>
              <a:t>4</a:t>
            </a:r>
            <a:r>
              <a:rPr sz="3000" spc="-40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mg,</a:t>
            </a:r>
            <a:endParaRPr sz="3000">
              <a:latin typeface="Arial"/>
              <a:cs typeface="Arial"/>
            </a:endParaRPr>
          </a:p>
          <a:p>
            <a:pPr marL="355600" marR="92075">
              <a:lnSpc>
                <a:spcPct val="80000"/>
              </a:lnSpc>
              <a:spcBef>
                <a:spcPts val="25"/>
              </a:spcBef>
            </a:pPr>
            <a:r>
              <a:rPr sz="3000" spc="-85" dirty="0">
                <a:latin typeface="Arial"/>
                <a:cs typeface="Arial"/>
              </a:rPr>
              <a:t>ензимно </a:t>
            </a:r>
            <a:r>
              <a:rPr sz="3000" spc="-140" dirty="0">
                <a:latin typeface="Arial"/>
                <a:cs typeface="Arial"/>
              </a:rPr>
              <a:t>желязо </a:t>
            </a:r>
            <a:r>
              <a:rPr sz="3000" spc="-80" dirty="0">
                <a:latin typeface="Arial"/>
                <a:cs typeface="Arial"/>
              </a:rPr>
              <a:t>- </a:t>
            </a:r>
            <a:r>
              <a:rPr sz="3000" spc="-150" dirty="0">
                <a:latin typeface="Arial"/>
                <a:cs typeface="Arial"/>
              </a:rPr>
              <a:t>5 </a:t>
            </a:r>
            <a:r>
              <a:rPr sz="3000" spc="-140" dirty="0">
                <a:latin typeface="Arial"/>
                <a:cs typeface="Arial"/>
              </a:rPr>
              <a:t>mg, </a:t>
            </a:r>
            <a:r>
              <a:rPr sz="3000" spc="-120" dirty="0">
                <a:latin typeface="Arial"/>
                <a:cs typeface="Arial"/>
              </a:rPr>
              <a:t>феритин/хемосидерин</a:t>
            </a:r>
            <a:r>
              <a:rPr sz="3000" spc="-475" dirty="0">
                <a:latin typeface="Arial"/>
                <a:cs typeface="Arial"/>
              </a:rPr>
              <a:t> </a:t>
            </a:r>
            <a:r>
              <a:rPr sz="3000" spc="-80" dirty="0">
                <a:latin typeface="Arial"/>
                <a:cs typeface="Arial"/>
              </a:rPr>
              <a:t>-  </a:t>
            </a:r>
            <a:r>
              <a:rPr sz="3000" spc="-150" dirty="0">
                <a:latin typeface="Arial"/>
                <a:cs typeface="Arial"/>
              </a:rPr>
              <a:t>690 </a:t>
            </a:r>
            <a:r>
              <a:rPr sz="3000" spc="-180" dirty="0">
                <a:latin typeface="Arial"/>
                <a:cs typeface="Arial"/>
              </a:rPr>
              <a:t>mg </a:t>
            </a:r>
            <a:r>
              <a:rPr sz="3000" spc="-185" dirty="0">
                <a:latin typeface="Arial"/>
                <a:cs typeface="Arial"/>
              </a:rPr>
              <a:t>трансферин </a:t>
            </a:r>
            <a:r>
              <a:rPr sz="3000" spc="-85" dirty="0">
                <a:latin typeface="Arial"/>
                <a:cs typeface="Arial"/>
              </a:rPr>
              <a:t>- </a:t>
            </a:r>
            <a:r>
              <a:rPr sz="3000" spc="-150" dirty="0">
                <a:latin typeface="Arial"/>
                <a:cs typeface="Arial"/>
              </a:rPr>
              <a:t>3 </a:t>
            </a:r>
            <a:r>
              <a:rPr sz="3000" spc="-180" dirty="0">
                <a:latin typeface="Arial"/>
                <a:cs typeface="Arial"/>
              </a:rPr>
              <a:t>mg </a:t>
            </a:r>
            <a:r>
              <a:rPr sz="3000" spc="-55" dirty="0">
                <a:latin typeface="Arial"/>
                <a:cs typeface="Arial"/>
              </a:rPr>
              <a:t>и </a:t>
            </a:r>
            <a:r>
              <a:rPr sz="3000" spc="-105" dirty="0">
                <a:latin typeface="Arial"/>
                <a:cs typeface="Arial"/>
              </a:rPr>
              <a:t>около </a:t>
            </a:r>
            <a:r>
              <a:rPr sz="3000" spc="-150" dirty="0">
                <a:latin typeface="Arial"/>
                <a:cs typeface="Arial"/>
              </a:rPr>
              <a:t>300 </a:t>
            </a:r>
            <a:r>
              <a:rPr sz="3000" spc="-180" dirty="0">
                <a:latin typeface="Arial"/>
                <a:cs typeface="Arial"/>
              </a:rPr>
              <a:t>mg </a:t>
            </a:r>
            <a:r>
              <a:rPr sz="3000" spc="-160" dirty="0">
                <a:latin typeface="Arial"/>
                <a:cs typeface="Arial"/>
              </a:rPr>
              <a:t>в </a:t>
            </a:r>
            <a:r>
              <a:rPr sz="3000" spc="-140" dirty="0">
                <a:latin typeface="Arial"/>
                <a:cs typeface="Arial"/>
              </a:rPr>
              <a:t>т.н.  </a:t>
            </a:r>
            <a:r>
              <a:rPr sz="3000" spc="-135" dirty="0">
                <a:latin typeface="Arial"/>
                <a:cs typeface="Arial"/>
              </a:rPr>
              <a:t>неидентифицирано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30" dirty="0">
                <a:latin typeface="Arial"/>
                <a:cs typeface="Arial"/>
              </a:rPr>
              <a:t>желязо.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28700" y="890016"/>
            <a:ext cx="7943088" cy="124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5795" y="2068097"/>
            <a:ext cx="2143125" cy="2072639"/>
            <a:chOff x="115795" y="2068097"/>
            <a:chExt cx="2143125" cy="2072639"/>
          </a:xfrm>
        </p:grpSpPr>
        <p:sp>
          <p:nvSpPr>
            <p:cNvPr id="3" name="object 3"/>
            <p:cNvSpPr/>
            <p:nvPr/>
          </p:nvSpPr>
          <p:spPr>
            <a:xfrm>
              <a:off x="115795" y="2068097"/>
              <a:ext cx="2142800" cy="20725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3850" y="227647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863600" y="0"/>
                  </a:moveTo>
                  <a:lnTo>
                    <a:pt x="814594" y="1310"/>
                  </a:lnTo>
                  <a:lnTo>
                    <a:pt x="766306" y="5196"/>
                  </a:lnTo>
                  <a:lnTo>
                    <a:pt x="718808" y="11586"/>
                  </a:lnTo>
                  <a:lnTo>
                    <a:pt x="672173" y="20412"/>
                  </a:lnTo>
                  <a:lnTo>
                    <a:pt x="626474" y="31603"/>
                  </a:lnTo>
                  <a:lnTo>
                    <a:pt x="581783" y="45089"/>
                  </a:lnTo>
                  <a:lnTo>
                    <a:pt x="538174" y="60800"/>
                  </a:lnTo>
                  <a:lnTo>
                    <a:pt x="495720" y="78666"/>
                  </a:lnTo>
                  <a:lnTo>
                    <a:pt x="454493" y="98618"/>
                  </a:lnTo>
                  <a:lnTo>
                    <a:pt x="414566" y="120586"/>
                  </a:lnTo>
                  <a:lnTo>
                    <a:pt x="376013" y="144499"/>
                  </a:lnTo>
                  <a:lnTo>
                    <a:pt x="338906" y="170287"/>
                  </a:lnTo>
                  <a:lnTo>
                    <a:pt x="303318" y="197882"/>
                  </a:lnTo>
                  <a:lnTo>
                    <a:pt x="269322" y="227212"/>
                  </a:lnTo>
                  <a:lnTo>
                    <a:pt x="236991" y="258208"/>
                  </a:lnTo>
                  <a:lnTo>
                    <a:pt x="206398" y="290800"/>
                  </a:lnTo>
                  <a:lnTo>
                    <a:pt x="177615" y="324918"/>
                  </a:lnTo>
                  <a:lnTo>
                    <a:pt x="150716" y="360492"/>
                  </a:lnTo>
                  <a:lnTo>
                    <a:pt x="125774" y="397452"/>
                  </a:lnTo>
                  <a:lnTo>
                    <a:pt x="102861" y="435729"/>
                  </a:lnTo>
                  <a:lnTo>
                    <a:pt x="82051" y="475252"/>
                  </a:lnTo>
                  <a:lnTo>
                    <a:pt x="63415" y="515951"/>
                  </a:lnTo>
                  <a:lnTo>
                    <a:pt x="47028" y="557757"/>
                  </a:lnTo>
                  <a:lnTo>
                    <a:pt x="32962" y="600599"/>
                  </a:lnTo>
                  <a:lnTo>
                    <a:pt x="21290" y="644408"/>
                  </a:lnTo>
                  <a:lnTo>
                    <a:pt x="12085" y="689114"/>
                  </a:lnTo>
                  <a:lnTo>
                    <a:pt x="5419" y="734647"/>
                  </a:lnTo>
                  <a:lnTo>
                    <a:pt x="1367" y="780936"/>
                  </a:lnTo>
                  <a:lnTo>
                    <a:pt x="0" y="827913"/>
                  </a:lnTo>
                  <a:lnTo>
                    <a:pt x="1367" y="874889"/>
                  </a:lnTo>
                  <a:lnTo>
                    <a:pt x="5419" y="921178"/>
                  </a:lnTo>
                  <a:lnTo>
                    <a:pt x="12085" y="966711"/>
                  </a:lnTo>
                  <a:lnTo>
                    <a:pt x="21290" y="1011417"/>
                  </a:lnTo>
                  <a:lnTo>
                    <a:pt x="32962" y="1055226"/>
                  </a:lnTo>
                  <a:lnTo>
                    <a:pt x="47028" y="1098068"/>
                  </a:lnTo>
                  <a:lnTo>
                    <a:pt x="63415" y="1139874"/>
                  </a:lnTo>
                  <a:lnTo>
                    <a:pt x="82051" y="1180573"/>
                  </a:lnTo>
                  <a:lnTo>
                    <a:pt x="102861" y="1220096"/>
                  </a:lnTo>
                  <a:lnTo>
                    <a:pt x="125774" y="1258373"/>
                  </a:lnTo>
                  <a:lnTo>
                    <a:pt x="150716" y="1295333"/>
                  </a:lnTo>
                  <a:lnTo>
                    <a:pt x="177615" y="1330907"/>
                  </a:lnTo>
                  <a:lnTo>
                    <a:pt x="206398" y="1365025"/>
                  </a:lnTo>
                  <a:lnTo>
                    <a:pt x="236991" y="1397617"/>
                  </a:lnTo>
                  <a:lnTo>
                    <a:pt x="269322" y="1428613"/>
                  </a:lnTo>
                  <a:lnTo>
                    <a:pt x="303318" y="1457943"/>
                  </a:lnTo>
                  <a:lnTo>
                    <a:pt x="338906" y="1485538"/>
                  </a:lnTo>
                  <a:lnTo>
                    <a:pt x="376013" y="1511326"/>
                  </a:lnTo>
                  <a:lnTo>
                    <a:pt x="414566" y="1535239"/>
                  </a:lnTo>
                  <a:lnTo>
                    <a:pt x="454493" y="1557207"/>
                  </a:lnTo>
                  <a:lnTo>
                    <a:pt x="495720" y="1577159"/>
                  </a:lnTo>
                  <a:lnTo>
                    <a:pt x="538174" y="1595025"/>
                  </a:lnTo>
                  <a:lnTo>
                    <a:pt x="581783" y="1610736"/>
                  </a:lnTo>
                  <a:lnTo>
                    <a:pt x="626474" y="1624222"/>
                  </a:lnTo>
                  <a:lnTo>
                    <a:pt x="672173" y="1635413"/>
                  </a:lnTo>
                  <a:lnTo>
                    <a:pt x="718808" y="1644239"/>
                  </a:lnTo>
                  <a:lnTo>
                    <a:pt x="766306" y="1650629"/>
                  </a:lnTo>
                  <a:lnTo>
                    <a:pt x="814594" y="1654515"/>
                  </a:lnTo>
                  <a:lnTo>
                    <a:pt x="863600" y="1655826"/>
                  </a:lnTo>
                  <a:lnTo>
                    <a:pt x="912611" y="1654515"/>
                  </a:lnTo>
                  <a:lnTo>
                    <a:pt x="960904" y="1650629"/>
                  </a:lnTo>
                  <a:lnTo>
                    <a:pt x="1008407" y="1644239"/>
                  </a:lnTo>
                  <a:lnTo>
                    <a:pt x="1055046" y="1635413"/>
                  </a:lnTo>
                  <a:lnTo>
                    <a:pt x="1100748" y="1624222"/>
                  </a:lnTo>
                  <a:lnTo>
                    <a:pt x="1145441" y="1610736"/>
                  </a:lnTo>
                  <a:lnTo>
                    <a:pt x="1189051" y="1595025"/>
                  </a:lnTo>
                  <a:lnTo>
                    <a:pt x="1231507" y="1577159"/>
                  </a:lnTo>
                  <a:lnTo>
                    <a:pt x="1272734" y="1557207"/>
                  </a:lnTo>
                  <a:lnTo>
                    <a:pt x="1312661" y="1535239"/>
                  </a:lnTo>
                  <a:lnTo>
                    <a:pt x="1351214" y="1511326"/>
                  </a:lnTo>
                  <a:lnTo>
                    <a:pt x="1388320" y="1485538"/>
                  </a:lnTo>
                  <a:lnTo>
                    <a:pt x="1423907" y="1457943"/>
                  </a:lnTo>
                  <a:lnTo>
                    <a:pt x="1457902" y="1428613"/>
                  </a:lnTo>
                  <a:lnTo>
                    <a:pt x="1490231" y="1397617"/>
                  </a:lnTo>
                  <a:lnTo>
                    <a:pt x="1520822" y="1365025"/>
                  </a:lnTo>
                  <a:lnTo>
                    <a:pt x="1549603" y="1330907"/>
                  </a:lnTo>
                  <a:lnTo>
                    <a:pt x="1576500" y="1295333"/>
                  </a:lnTo>
                  <a:lnTo>
                    <a:pt x="1601440" y="1258373"/>
                  </a:lnTo>
                  <a:lnTo>
                    <a:pt x="1624351" y="1220096"/>
                  </a:lnTo>
                  <a:lnTo>
                    <a:pt x="1645159" y="1180573"/>
                  </a:lnTo>
                  <a:lnTo>
                    <a:pt x="1663792" y="1139874"/>
                  </a:lnTo>
                  <a:lnTo>
                    <a:pt x="1680177" y="1098068"/>
                  </a:lnTo>
                  <a:lnTo>
                    <a:pt x="1694242" y="1055226"/>
                  </a:lnTo>
                  <a:lnTo>
                    <a:pt x="1705912" y="1011417"/>
                  </a:lnTo>
                  <a:lnTo>
                    <a:pt x="1715116" y="966711"/>
                  </a:lnTo>
                  <a:lnTo>
                    <a:pt x="1721781" y="921178"/>
                  </a:lnTo>
                  <a:lnTo>
                    <a:pt x="1725833" y="874889"/>
                  </a:lnTo>
                  <a:lnTo>
                    <a:pt x="1727200" y="827913"/>
                  </a:lnTo>
                  <a:lnTo>
                    <a:pt x="1725833" y="780936"/>
                  </a:lnTo>
                  <a:lnTo>
                    <a:pt x="1721781" y="734647"/>
                  </a:lnTo>
                  <a:lnTo>
                    <a:pt x="1715116" y="689114"/>
                  </a:lnTo>
                  <a:lnTo>
                    <a:pt x="1705912" y="644408"/>
                  </a:lnTo>
                  <a:lnTo>
                    <a:pt x="1694242" y="600599"/>
                  </a:lnTo>
                  <a:lnTo>
                    <a:pt x="1680177" y="557757"/>
                  </a:lnTo>
                  <a:lnTo>
                    <a:pt x="1663792" y="515951"/>
                  </a:lnTo>
                  <a:lnTo>
                    <a:pt x="1645159" y="475252"/>
                  </a:lnTo>
                  <a:lnTo>
                    <a:pt x="1624351" y="435729"/>
                  </a:lnTo>
                  <a:lnTo>
                    <a:pt x="1601440" y="397452"/>
                  </a:lnTo>
                  <a:lnTo>
                    <a:pt x="1576500" y="360492"/>
                  </a:lnTo>
                  <a:lnTo>
                    <a:pt x="1549603" y="324918"/>
                  </a:lnTo>
                  <a:lnTo>
                    <a:pt x="1520822" y="290800"/>
                  </a:lnTo>
                  <a:lnTo>
                    <a:pt x="1490231" y="258208"/>
                  </a:lnTo>
                  <a:lnTo>
                    <a:pt x="1457902" y="227212"/>
                  </a:lnTo>
                  <a:lnTo>
                    <a:pt x="1423907" y="197882"/>
                  </a:lnTo>
                  <a:lnTo>
                    <a:pt x="1388320" y="170287"/>
                  </a:lnTo>
                  <a:lnTo>
                    <a:pt x="1351214" y="144499"/>
                  </a:lnTo>
                  <a:lnTo>
                    <a:pt x="1312661" y="120586"/>
                  </a:lnTo>
                  <a:lnTo>
                    <a:pt x="1272734" y="98618"/>
                  </a:lnTo>
                  <a:lnTo>
                    <a:pt x="1231507" y="78666"/>
                  </a:lnTo>
                  <a:lnTo>
                    <a:pt x="1189051" y="60800"/>
                  </a:lnTo>
                  <a:lnTo>
                    <a:pt x="1145441" y="45089"/>
                  </a:lnTo>
                  <a:lnTo>
                    <a:pt x="1100748" y="31603"/>
                  </a:lnTo>
                  <a:lnTo>
                    <a:pt x="1055046" y="20412"/>
                  </a:lnTo>
                  <a:lnTo>
                    <a:pt x="1008407" y="11586"/>
                  </a:lnTo>
                  <a:lnTo>
                    <a:pt x="960904" y="5196"/>
                  </a:lnTo>
                  <a:lnTo>
                    <a:pt x="912611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3850" y="227647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0" y="827913"/>
                  </a:moveTo>
                  <a:lnTo>
                    <a:pt x="1367" y="780936"/>
                  </a:lnTo>
                  <a:lnTo>
                    <a:pt x="5419" y="734647"/>
                  </a:lnTo>
                  <a:lnTo>
                    <a:pt x="12085" y="689114"/>
                  </a:lnTo>
                  <a:lnTo>
                    <a:pt x="21290" y="644408"/>
                  </a:lnTo>
                  <a:lnTo>
                    <a:pt x="32962" y="600599"/>
                  </a:lnTo>
                  <a:lnTo>
                    <a:pt x="47028" y="557757"/>
                  </a:lnTo>
                  <a:lnTo>
                    <a:pt x="63415" y="515951"/>
                  </a:lnTo>
                  <a:lnTo>
                    <a:pt x="82051" y="475252"/>
                  </a:lnTo>
                  <a:lnTo>
                    <a:pt x="102861" y="435729"/>
                  </a:lnTo>
                  <a:lnTo>
                    <a:pt x="125774" y="397452"/>
                  </a:lnTo>
                  <a:lnTo>
                    <a:pt x="150716" y="360492"/>
                  </a:lnTo>
                  <a:lnTo>
                    <a:pt x="177615" y="324918"/>
                  </a:lnTo>
                  <a:lnTo>
                    <a:pt x="206398" y="290800"/>
                  </a:lnTo>
                  <a:lnTo>
                    <a:pt x="236991" y="258208"/>
                  </a:lnTo>
                  <a:lnTo>
                    <a:pt x="269322" y="227212"/>
                  </a:lnTo>
                  <a:lnTo>
                    <a:pt x="303318" y="197882"/>
                  </a:lnTo>
                  <a:lnTo>
                    <a:pt x="338906" y="170287"/>
                  </a:lnTo>
                  <a:lnTo>
                    <a:pt x="376013" y="144499"/>
                  </a:lnTo>
                  <a:lnTo>
                    <a:pt x="414566" y="120586"/>
                  </a:lnTo>
                  <a:lnTo>
                    <a:pt x="454493" y="98618"/>
                  </a:lnTo>
                  <a:lnTo>
                    <a:pt x="495720" y="78666"/>
                  </a:lnTo>
                  <a:lnTo>
                    <a:pt x="538174" y="60800"/>
                  </a:lnTo>
                  <a:lnTo>
                    <a:pt x="581783" y="45089"/>
                  </a:lnTo>
                  <a:lnTo>
                    <a:pt x="626474" y="31603"/>
                  </a:lnTo>
                  <a:lnTo>
                    <a:pt x="672173" y="20412"/>
                  </a:lnTo>
                  <a:lnTo>
                    <a:pt x="718808" y="11586"/>
                  </a:lnTo>
                  <a:lnTo>
                    <a:pt x="766306" y="5196"/>
                  </a:lnTo>
                  <a:lnTo>
                    <a:pt x="814594" y="1310"/>
                  </a:lnTo>
                  <a:lnTo>
                    <a:pt x="863600" y="0"/>
                  </a:lnTo>
                  <a:lnTo>
                    <a:pt x="912611" y="1310"/>
                  </a:lnTo>
                  <a:lnTo>
                    <a:pt x="960904" y="5196"/>
                  </a:lnTo>
                  <a:lnTo>
                    <a:pt x="1008407" y="11586"/>
                  </a:lnTo>
                  <a:lnTo>
                    <a:pt x="1055046" y="20412"/>
                  </a:lnTo>
                  <a:lnTo>
                    <a:pt x="1100748" y="31603"/>
                  </a:lnTo>
                  <a:lnTo>
                    <a:pt x="1145441" y="45089"/>
                  </a:lnTo>
                  <a:lnTo>
                    <a:pt x="1189051" y="60800"/>
                  </a:lnTo>
                  <a:lnTo>
                    <a:pt x="1231507" y="78666"/>
                  </a:lnTo>
                  <a:lnTo>
                    <a:pt x="1272734" y="98618"/>
                  </a:lnTo>
                  <a:lnTo>
                    <a:pt x="1312661" y="120586"/>
                  </a:lnTo>
                  <a:lnTo>
                    <a:pt x="1351214" y="144499"/>
                  </a:lnTo>
                  <a:lnTo>
                    <a:pt x="1388320" y="170287"/>
                  </a:lnTo>
                  <a:lnTo>
                    <a:pt x="1423907" y="197882"/>
                  </a:lnTo>
                  <a:lnTo>
                    <a:pt x="1457902" y="227212"/>
                  </a:lnTo>
                  <a:lnTo>
                    <a:pt x="1490231" y="258208"/>
                  </a:lnTo>
                  <a:lnTo>
                    <a:pt x="1520822" y="290800"/>
                  </a:lnTo>
                  <a:lnTo>
                    <a:pt x="1549603" y="324918"/>
                  </a:lnTo>
                  <a:lnTo>
                    <a:pt x="1576500" y="360492"/>
                  </a:lnTo>
                  <a:lnTo>
                    <a:pt x="1601440" y="397452"/>
                  </a:lnTo>
                  <a:lnTo>
                    <a:pt x="1624351" y="435729"/>
                  </a:lnTo>
                  <a:lnTo>
                    <a:pt x="1645159" y="475252"/>
                  </a:lnTo>
                  <a:lnTo>
                    <a:pt x="1663792" y="515951"/>
                  </a:lnTo>
                  <a:lnTo>
                    <a:pt x="1680177" y="557757"/>
                  </a:lnTo>
                  <a:lnTo>
                    <a:pt x="1694242" y="600599"/>
                  </a:lnTo>
                  <a:lnTo>
                    <a:pt x="1705912" y="644408"/>
                  </a:lnTo>
                  <a:lnTo>
                    <a:pt x="1715116" y="689114"/>
                  </a:lnTo>
                  <a:lnTo>
                    <a:pt x="1721781" y="734647"/>
                  </a:lnTo>
                  <a:lnTo>
                    <a:pt x="1725833" y="780936"/>
                  </a:lnTo>
                  <a:lnTo>
                    <a:pt x="1727200" y="827913"/>
                  </a:lnTo>
                  <a:lnTo>
                    <a:pt x="1725833" y="874889"/>
                  </a:lnTo>
                  <a:lnTo>
                    <a:pt x="1721781" y="921178"/>
                  </a:lnTo>
                  <a:lnTo>
                    <a:pt x="1715116" y="966711"/>
                  </a:lnTo>
                  <a:lnTo>
                    <a:pt x="1705912" y="1011417"/>
                  </a:lnTo>
                  <a:lnTo>
                    <a:pt x="1694242" y="1055226"/>
                  </a:lnTo>
                  <a:lnTo>
                    <a:pt x="1680177" y="1098068"/>
                  </a:lnTo>
                  <a:lnTo>
                    <a:pt x="1663792" y="1139874"/>
                  </a:lnTo>
                  <a:lnTo>
                    <a:pt x="1645159" y="1180573"/>
                  </a:lnTo>
                  <a:lnTo>
                    <a:pt x="1624351" y="1220096"/>
                  </a:lnTo>
                  <a:lnTo>
                    <a:pt x="1601440" y="1258373"/>
                  </a:lnTo>
                  <a:lnTo>
                    <a:pt x="1576500" y="1295333"/>
                  </a:lnTo>
                  <a:lnTo>
                    <a:pt x="1549603" y="1330907"/>
                  </a:lnTo>
                  <a:lnTo>
                    <a:pt x="1520822" y="1365025"/>
                  </a:lnTo>
                  <a:lnTo>
                    <a:pt x="1490231" y="1397617"/>
                  </a:lnTo>
                  <a:lnTo>
                    <a:pt x="1457902" y="1428613"/>
                  </a:lnTo>
                  <a:lnTo>
                    <a:pt x="1423907" y="1457943"/>
                  </a:lnTo>
                  <a:lnTo>
                    <a:pt x="1388320" y="1485538"/>
                  </a:lnTo>
                  <a:lnTo>
                    <a:pt x="1351214" y="1511326"/>
                  </a:lnTo>
                  <a:lnTo>
                    <a:pt x="1312661" y="1535239"/>
                  </a:lnTo>
                  <a:lnTo>
                    <a:pt x="1272734" y="1557207"/>
                  </a:lnTo>
                  <a:lnTo>
                    <a:pt x="1231507" y="1577159"/>
                  </a:lnTo>
                  <a:lnTo>
                    <a:pt x="1189051" y="1595025"/>
                  </a:lnTo>
                  <a:lnTo>
                    <a:pt x="1145441" y="1610736"/>
                  </a:lnTo>
                  <a:lnTo>
                    <a:pt x="1100748" y="1624222"/>
                  </a:lnTo>
                  <a:lnTo>
                    <a:pt x="1055046" y="1635413"/>
                  </a:lnTo>
                  <a:lnTo>
                    <a:pt x="1008407" y="1644239"/>
                  </a:lnTo>
                  <a:lnTo>
                    <a:pt x="960904" y="1650629"/>
                  </a:lnTo>
                  <a:lnTo>
                    <a:pt x="912611" y="1654515"/>
                  </a:lnTo>
                  <a:lnTo>
                    <a:pt x="863600" y="1655826"/>
                  </a:lnTo>
                  <a:lnTo>
                    <a:pt x="814594" y="1654515"/>
                  </a:lnTo>
                  <a:lnTo>
                    <a:pt x="766306" y="1650629"/>
                  </a:lnTo>
                  <a:lnTo>
                    <a:pt x="718808" y="1644239"/>
                  </a:lnTo>
                  <a:lnTo>
                    <a:pt x="672173" y="1635413"/>
                  </a:lnTo>
                  <a:lnTo>
                    <a:pt x="626474" y="1624222"/>
                  </a:lnTo>
                  <a:lnTo>
                    <a:pt x="581783" y="1610736"/>
                  </a:lnTo>
                  <a:lnTo>
                    <a:pt x="538174" y="1595025"/>
                  </a:lnTo>
                  <a:lnTo>
                    <a:pt x="495720" y="1577159"/>
                  </a:lnTo>
                  <a:lnTo>
                    <a:pt x="454493" y="1557207"/>
                  </a:lnTo>
                  <a:lnTo>
                    <a:pt x="414566" y="1535239"/>
                  </a:lnTo>
                  <a:lnTo>
                    <a:pt x="376013" y="1511326"/>
                  </a:lnTo>
                  <a:lnTo>
                    <a:pt x="338906" y="1485538"/>
                  </a:lnTo>
                  <a:lnTo>
                    <a:pt x="303318" y="1457943"/>
                  </a:lnTo>
                  <a:lnTo>
                    <a:pt x="269322" y="1428613"/>
                  </a:lnTo>
                  <a:lnTo>
                    <a:pt x="236991" y="1397617"/>
                  </a:lnTo>
                  <a:lnTo>
                    <a:pt x="206398" y="1365025"/>
                  </a:lnTo>
                  <a:lnTo>
                    <a:pt x="177615" y="1330907"/>
                  </a:lnTo>
                  <a:lnTo>
                    <a:pt x="150716" y="1295333"/>
                  </a:lnTo>
                  <a:lnTo>
                    <a:pt x="125774" y="1258373"/>
                  </a:lnTo>
                  <a:lnTo>
                    <a:pt x="102861" y="1220096"/>
                  </a:lnTo>
                  <a:lnTo>
                    <a:pt x="82051" y="1180573"/>
                  </a:lnTo>
                  <a:lnTo>
                    <a:pt x="63415" y="1139874"/>
                  </a:lnTo>
                  <a:lnTo>
                    <a:pt x="47028" y="1098068"/>
                  </a:lnTo>
                  <a:lnTo>
                    <a:pt x="32962" y="1055226"/>
                  </a:lnTo>
                  <a:lnTo>
                    <a:pt x="21290" y="1011417"/>
                  </a:lnTo>
                  <a:lnTo>
                    <a:pt x="12085" y="966711"/>
                  </a:lnTo>
                  <a:lnTo>
                    <a:pt x="5419" y="921178"/>
                  </a:lnTo>
                  <a:lnTo>
                    <a:pt x="1367" y="874889"/>
                  </a:lnTo>
                  <a:lnTo>
                    <a:pt x="0" y="82791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9798" y="2629026"/>
            <a:ext cx="143700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215" dirty="0">
                <a:latin typeface="Arial"/>
                <a:cs typeface="Arial"/>
              </a:rPr>
              <a:t>Феритин/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240" dirty="0">
                <a:latin typeface="Arial"/>
                <a:cs typeface="Arial"/>
              </a:rPr>
              <a:t>Х</a:t>
            </a:r>
            <a:r>
              <a:rPr sz="2000" b="1" spc="-210" dirty="0">
                <a:latin typeface="Arial"/>
                <a:cs typeface="Arial"/>
              </a:rPr>
              <a:t>е</a:t>
            </a:r>
            <a:r>
              <a:rPr sz="2000" b="1" spc="-229" dirty="0">
                <a:latin typeface="Arial"/>
                <a:cs typeface="Arial"/>
              </a:rPr>
              <a:t>моси</a:t>
            </a:r>
            <a:r>
              <a:rPr sz="2000" b="1" spc="-215" dirty="0">
                <a:latin typeface="Arial"/>
                <a:cs typeface="Arial"/>
              </a:rPr>
              <a:t>дерин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Liberation Sans Narrow"/>
                <a:cs typeface="Liberation Sans Narrow"/>
              </a:rPr>
              <a:t>690</a:t>
            </a:r>
            <a:r>
              <a:rPr sz="2000" b="1" spc="-35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mg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49567" y="207293"/>
            <a:ext cx="2143125" cy="2072639"/>
            <a:chOff x="5149567" y="207293"/>
            <a:chExt cx="2143125" cy="2072639"/>
          </a:xfrm>
        </p:grpSpPr>
        <p:sp>
          <p:nvSpPr>
            <p:cNvPr id="8" name="object 8"/>
            <p:cNvSpPr/>
            <p:nvPr/>
          </p:nvSpPr>
          <p:spPr>
            <a:xfrm>
              <a:off x="5149567" y="207293"/>
              <a:ext cx="2142800" cy="20725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57876" y="41592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80">
                  <a:moveTo>
                    <a:pt x="863600" y="0"/>
                  </a:moveTo>
                  <a:lnTo>
                    <a:pt x="814588" y="1310"/>
                  </a:lnTo>
                  <a:lnTo>
                    <a:pt x="766295" y="5196"/>
                  </a:lnTo>
                  <a:lnTo>
                    <a:pt x="718792" y="11586"/>
                  </a:lnTo>
                  <a:lnTo>
                    <a:pt x="672153" y="20412"/>
                  </a:lnTo>
                  <a:lnTo>
                    <a:pt x="626451" y="31603"/>
                  </a:lnTo>
                  <a:lnTo>
                    <a:pt x="581758" y="45089"/>
                  </a:lnTo>
                  <a:lnTo>
                    <a:pt x="538148" y="60800"/>
                  </a:lnTo>
                  <a:lnTo>
                    <a:pt x="495692" y="78666"/>
                  </a:lnTo>
                  <a:lnTo>
                    <a:pt x="454465" y="98618"/>
                  </a:lnTo>
                  <a:lnTo>
                    <a:pt x="414538" y="120586"/>
                  </a:lnTo>
                  <a:lnTo>
                    <a:pt x="375985" y="144499"/>
                  </a:lnTo>
                  <a:lnTo>
                    <a:pt x="338879" y="170287"/>
                  </a:lnTo>
                  <a:lnTo>
                    <a:pt x="303292" y="197882"/>
                  </a:lnTo>
                  <a:lnTo>
                    <a:pt x="269297" y="227212"/>
                  </a:lnTo>
                  <a:lnTo>
                    <a:pt x="236968" y="258208"/>
                  </a:lnTo>
                  <a:lnTo>
                    <a:pt x="206377" y="290800"/>
                  </a:lnTo>
                  <a:lnTo>
                    <a:pt x="177596" y="324918"/>
                  </a:lnTo>
                  <a:lnTo>
                    <a:pt x="150699" y="360492"/>
                  </a:lnTo>
                  <a:lnTo>
                    <a:pt x="125759" y="397452"/>
                  </a:lnTo>
                  <a:lnTo>
                    <a:pt x="102848" y="435729"/>
                  </a:lnTo>
                  <a:lnTo>
                    <a:pt x="82040" y="475252"/>
                  </a:lnTo>
                  <a:lnTo>
                    <a:pt x="63407" y="515951"/>
                  </a:lnTo>
                  <a:lnTo>
                    <a:pt x="47022" y="557757"/>
                  </a:lnTo>
                  <a:lnTo>
                    <a:pt x="32957" y="600599"/>
                  </a:lnTo>
                  <a:lnTo>
                    <a:pt x="21287" y="644408"/>
                  </a:lnTo>
                  <a:lnTo>
                    <a:pt x="12083" y="689114"/>
                  </a:lnTo>
                  <a:lnTo>
                    <a:pt x="5418" y="734647"/>
                  </a:lnTo>
                  <a:lnTo>
                    <a:pt x="1366" y="780936"/>
                  </a:lnTo>
                  <a:lnTo>
                    <a:pt x="0" y="827913"/>
                  </a:lnTo>
                  <a:lnTo>
                    <a:pt x="1366" y="874889"/>
                  </a:lnTo>
                  <a:lnTo>
                    <a:pt x="5418" y="921178"/>
                  </a:lnTo>
                  <a:lnTo>
                    <a:pt x="12083" y="966711"/>
                  </a:lnTo>
                  <a:lnTo>
                    <a:pt x="21287" y="1011417"/>
                  </a:lnTo>
                  <a:lnTo>
                    <a:pt x="32957" y="1055226"/>
                  </a:lnTo>
                  <a:lnTo>
                    <a:pt x="47022" y="1098068"/>
                  </a:lnTo>
                  <a:lnTo>
                    <a:pt x="63407" y="1139874"/>
                  </a:lnTo>
                  <a:lnTo>
                    <a:pt x="82040" y="1180573"/>
                  </a:lnTo>
                  <a:lnTo>
                    <a:pt x="102848" y="1220096"/>
                  </a:lnTo>
                  <a:lnTo>
                    <a:pt x="125759" y="1258373"/>
                  </a:lnTo>
                  <a:lnTo>
                    <a:pt x="150699" y="1295333"/>
                  </a:lnTo>
                  <a:lnTo>
                    <a:pt x="177596" y="1330907"/>
                  </a:lnTo>
                  <a:lnTo>
                    <a:pt x="206377" y="1365025"/>
                  </a:lnTo>
                  <a:lnTo>
                    <a:pt x="236968" y="1397617"/>
                  </a:lnTo>
                  <a:lnTo>
                    <a:pt x="269297" y="1428613"/>
                  </a:lnTo>
                  <a:lnTo>
                    <a:pt x="303292" y="1457943"/>
                  </a:lnTo>
                  <a:lnTo>
                    <a:pt x="338879" y="1485538"/>
                  </a:lnTo>
                  <a:lnTo>
                    <a:pt x="375985" y="1511326"/>
                  </a:lnTo>
                  <a:lnTo>
                    <a:pt x="414538" y="1535239"/>
                  </a:lnTo>
                  <a:lnTo>
                    <a:pt x="454465" y="1557207"/>
                  </a:lnTo>
                  <a:lnTo>
                    <a:pt x="495692" y="1577159"/>
                  </a:lnTo>
                  <a:lnTo>
                    <a:pt x="538148" y="1595025"/>
                  </a:lnTo>
                  <a:lnTo>
                    <a:pt x="581758" y="1610736"/>
                  </a:lnTo>
                  <a:lnTo>
                    <a:pt x="626451" y="1624222"/>
                  </a:lnTo>
                  <a:lnTo>
                    <a:pt x="672153" y="1635413"/>
                  </a:lnTo>
                  <a:lnTo>
                    <a:pt x="718792" y="1644239"/>
                  </a:lnTo>
                  <a:lnTo>
                    <a:pt x="766295" y="1650629"/>
                  </a:lnTo>
                  <a:lnTo>
                    <a:pt x="814588" y="1654515"/>
                  </a:lnTo>
                  <a:lnTo>
                    <a:pt x="863600" y="1655826"/>
                  </a:lnTo>
                  <a:lnTo>
                    <a:pt x="912599" y="1654515"/>
                  </a:lnTo>
                  <a:lnTo>
                    <a:pt x="960881" y="1650629"/>
                  </a:lnTo>
                  <a:lnTo>
                    <a:pt x="1008375" y="1644239"/>
                  </a:lnTo>
                  <a:lnTo>
                    <a:pt x="1055007" y="1635413"/>
                  </a:lnTo>
                  <a:lnTo>
                    <a:pt x="1100703" y="1624222"/>
                  </a:lnTo>
                  <a:lnTo>
                    <a:pt x="1145391" y="1610736"/>
                  </a:lnTo>
                  <a:lnTo>
                    <a:pt x="1188999" y="1595025"/>
                  </a:lnTo>
                  <a:lnTo>
                    <a:pt x="1231452" y="1577159"/>
                  </a:lnTo>
                  <a:lnTo>
                    <a:pt x="1272678" y="1557207"/>
                  </a:lnTo>
                  <a:lnTo>
                    <a:pt x="1312605" y="1535239"/>
                  </a:lnTo>
                  <a:lnTo>
                    <a:pt x="1351158" y="1511326"/>
                  </a:lnTo>
                  <a:lnTo>
                    <a:pt x="1388266" y="1485538"/>
                  </a:lnTo>
                  <a:lnTo>
                    <a:pt x="1423855" y="1457943"/>
                  </a:lnTo>
                  <a:lnTo>
                    <a:pt x="1457852" y="1428613"/>
                  </a:lnTo>
                  <a:lnTo>
                    <a:pt x="1490185" y="1397617"/>
                  </a:lnTo>
                  <a:lnTo>
                    <a:pt x="1520780" y="1365025"/>
                  </a:lnTo>
                  <a:lnTo>
                    <a:pt x="1549565" y="1330907"/>
                  </a:lnTo>
                  <a:lnTo>
                    <a:pt x="1576466" y="1295333"/>
                  </a:lnTo>
                  <a:lnTo>
                    <a:pt x="1601410" y="1258373"/>
                  </a:lnTo>
                  <a:lnTo>
                    <a:pt x="1624325" y="1220096"/>
                  </a:lnTo>
                  <a:lnTo>
                    <a:pt x="1645138" y="1180573"/>
                  </a:lnTo>
                  <a:lnTo>
                    <a:pt x="1663775" y="1139874"/>
                  </a:lnTo>
                  <a:lnTo>
                    <a:pt x="1680164" y="1098068"/>
                  </a:lnTo>
                  <a:lnTo>
                    <a:pt x="1694232" y="1055226"/>
                  </a:lnTo>
                  <a:lnTo>
                    <a:pt x="1705906" y="1011417"/>
                  </a:lnTo>
                  <a:lnTo>
                    <a:pt x="1715112" y="966711"/>
                  </a:lnTo>
                  <a:lnTo>
                    <a:pt x="1721779" y="921178"/>
                  </a:lnTo>
                  <a:lnTo>
                    <a:pt x="1725832" y="874889"/>
                  </a:lnTo>
                  <a:lnTo>
                    <a:pt x="1727200" y="827913"/>
                  </a:lnTo>
                  <a:lnTo>
                    <a:pt x="1725832" y="780936"/>
                  </a:lnTo>
                  <a:lnTo>
                    <a:pt x="1721779" y="734647"/>
                  </a:lnTo>
                  <a:lnTo>
                    <a:pt x="1715112" y="689114"/>
                  </a:lnTo>
                  <a:lnTo>
                    <a:pt x="1705906" y="644408"/>
                  </a:lnTo>
                  <a:lnTo>
                    <a:pt x="1694232" y="600599"/>
                  </a:lnTo>
                  <a:lnTo>
                    <a:pt x="1680164" y="557757"/>
                  </a:lnTo>
                  <a:lnTo>
                    <a:pt x="1663775" y="515951"/>
                  </a:lnTo>
                  <a:lnTo>
                    <a:pt x="1645138" y="475252"/>
                  </a:lnTo>
                  <a:lnTo>
                    <a:pt x="1624325" y="435729"/>
                  </a:lnTo>
                  <a:lnTo>
                    <a:pt x="1601410" y="397452"/>
                  </a:lnTo>
                  <a:lnTo>
                    <a:pt x="1576466" y="360492"/>
                  </a:lnTo>
                  <a:lnTo>
                    <a:pt x="1549565" y="324918"/>
                  </a:lnTo>
                  <a:lnTo>
                    <a:pt x="1520780" y="290800"/>
                  </a:lnTo>
                  <a:lnTo>
                    <a:pt x="1490185" y="258208"/>
                  </a:lnTo>
                  <a:lnTo>
                    <a:pt x="1457852" y="227212"/>
                  </a:lnTo>
                  <a:lnTo>
                    <a:pt x="1423855" y="197882"/>
                  </a:lnTo>
                  <a:lnTo>
                    <a:pt x="1388266" y="170287"/>
                  </a:lnTo>
                  <a:lnTo>
                    <a:pt x="1351158" y="144499"/>
                  </a:lnTo>
                  <a:lnTo>
                    <a:pt x="1312605" y="120586"/>
                  </a:lnTo>
                  <a:lnTo>
                    <a:pt x="1272678" y="98618"/>
                  </a:lnTo>
                  <a:lnTo>
                    <a:pt x="1231452" y="78666"/>
                  </a:lnTo>
                  <a:lnTo>
                    <a:pt x="1188999" y="60800"/>
                  </a:lnTo>
                  <a:lnTo>
                    <a:pt x="1145391" y="45089"/>
                  </a:lnTo>
                  <a:lnTo>
                    <a:pt x="1100703" y="31603"/>
                  </a:lnTo>
                  <a:lnTo>
                    <a:pt x="1055007" y="20412"/>
                  </a:lnTo>
                  <a:lnTo>
                    <a:pt x="1008375" y="11586"/>
                  </a:lnTo>
                  <a:lnTo>
                    <a:pt x="960881" y="5196"/>
                  </a:lnTo>
                  <a:lnTo>
                    <a:pt x="912599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57876" y="41592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80">
                  <a:moveTo>
                    <a:pt x="0" y="827913"/>
                  </a:moveTo>
                  <a:lnTo>
                    <a:pt x="1366" y="780936"/>
                  </a:lnTo>
                  <a:lnTo>
                    <a:pt x="5418" y="734647"/>
                  </a:lnTo>
                  <a:lnTo>
                    <a:pt x="12083" y="689114"/>
                  </a:lnTo>
                  <a:lnTo>
                    <a:pt x="21287" y="644408"/>
                  </a:lnTo>
                  <a:lnTo>
                    <a:pt x="32957" y="600599"/>
                  </a:lnTo>
                  <a:lnTo>
                    <a:pt x="47022" y="557757"/>
                  </a:lnTo>
                  <a:lnTo>
                    <a:pt x="63407" y="515951"/>
                  </a:lnTo>
                  <a:lnTo>
                    <a:pt x="82040" y="475252"/>
                  </a:lnTo>
                  <a:lnTo>
                    <a:pt x="102848" y="435729"/>
                  </a:lnTo>
                  <a:lnTo>
                    <a:pt x="125759" y="397452"/>
                  </a:lnTo>
                  <a:lnTo>
                    <a:pt x="150699" y="360492"/>
                  </a:lnTo>
                  <a:lnTo>
                    <a:pt x="177596" y="324918"/>
                  </a:lnTo>
                  <a:lnTo>
                    <a:pt x="206377" y="290800"/>
                  </a:lnTo>
                  <a:lnTo>
                    <a:pt x="236968" y="258208"/>
                  </a:lnTo>
                  <a:lnTo>
                    <a:pt x="269297" y="227212"/>
                  </a:lnTo>
                  <a:lnTo>
                    <a:pt x="303292" y="197882"/>
                  </a:lnTo>
                  <a:lnTo>
                    <a:pt x="338879" y="170287"/>
                  </a:lnTo>
                  <a:lnTo>
                    <a:pt x="375985" y="144499"/>
                  </a:lnTo>
                  <a:lnTo>
                    <a:pt x="414538" y="120586"/>
                  </a:lnTo>
                  <a:lnTo>
                    <a:pt x="454465" y="98618"/>
                  </a:lnTo>
                  <a:lnTo>
                    <a:pt x="495692" y="78666"/>
                  </a:lnTo>
                  <a:lnTo>
                    <a:pt x="538148" y="60800"/>
                  </a:lnTo>
                  <a:lnTo>
                    <a:pt x="581758" y="45089"/>
                  </a:lnTo>
                  <a:lnTo>
                    <a:pt x="626451" y="31603"/>
                  </a:lnTo>
                  <a:lnTo>
                    <a:pt x="672153" y="20412"/>
                  </a:lnTo>
                  <a:lnTo>
                    <a:pt x="718792" y="11586"/>
                  </a:lnTo>
                  <a:lnTo>
                    <a:pt x="766295" y="5196"/>
                  </a:lnTo>
                  <a:lnTo>
                    <a:pt x="814588" y="1310"/>
                  </a:lnTo>
                  <a:lnTo>
                    <a:pt x="863600" y="0"/>
                  </a:lnTo>
                  <a:lnTo>
                    <a:pt x="912599" y="1310"/>
                  </a:lnTo>
                  <a:lnTo>
                    <a:pt x="960881" y="5196"/>
                  </a:lnTo>
                  <a:lnTo>
                    <a:pt x="1008375" y="11586"/>
                  </a:lnTo>
                  <a:lnTo>
                    <a:pt x="1055007" y="20412"/>
                  </a:lnTo>
                  <a:lnTo>
                    <a:pt x="1100703" y="31603"/>
                  </a:lnTo>
                  <a:lnTo>
                    <a:pt x="1145391" y="45089"/>
                  </a:lnTo>
                  <a:lnTo>
                    <a:pt x="1188999" y="60800"/>
                  </a:lnTo>
                  <a:lnTo>
                    <a:pt x="1231452" y="78666"/>
                  </a:lnTo>
                  <a:lnTo>
                    <a:pt x="1272678" y="98618"/>
                  </a:lnTo>
                  <a:lnTo>
                    <a:pt x="1312605" y="120586"/>
                  </a:lnTo>
                  <a:lnTo>
                    <a:pt x="1351158" y="144499"/>
                  </a:lnTo>
                  <a:lnTo>
                    <a:pt x="1388266" y="170287"/>
                  </a:lnTo>
                  <a:lnTo>
                    <a:pt x="1423855" y="197882"/>
                  </a:lnTo>
                  <a:lnTo>
                    <a:pt x="1457852" y="227212"/>
                  </a:lnTo>
                  <a:lnTo>
                    <a:pt x="1490185" y="258208"/>
                  </a:lnTo>
                  <a:lnTo>
                    <a:pt x="1520780" y="290800"/>
                  </a:lnTo>
                  <a:lnTo>
                    <a:pt x="1549565" y="324918"/>
                  </a:lnTo>
                  <a:lnTo>
                    <a:pt x="1576466" y="360492"/>
                  </a:lnTo>
                  <a:lnTo>
                    <a:pt x="1601410" y="397452"/>
                  </a:lnTo>
                  <a:lnTo>
                    <a:pt x="1624325" y="435729"/>
                  </a:lnTo>
                  <a:lnTo>
                    <a:pt x="1645138" y="475252"/>
                  </a:lnTo>
                  <a:lnTo>
                    <a:pt x="1663775" y="515951"/>
                  </a:lnTo>
                  <a:lnTo>
                    <a:pt x="1680164" y="557757"/>
                  </a:lnTo>
                  <a:lnTo>
                    <a:pt x="1694232" y="600599"/>
                  </a:lnTo>
                  <a:lnTo>
                    <a:pt x="1705906" y="644408"/>
                  </a:lnTo>
                  <a:lnTo>
                    <a:pt x="1715112" y="689114"/>
                  </a:lnTo>
                  <a:lnTo>
                    <a:pt x="1721779" y="734647"/>
                  </a:lnTo>
                  <a:lnTo>
                    <a:pt x="1725832" y="780936"/>
                  </a:lnTo>
                  <a:lnTo>
                    <a:pt x="1727200" y="827913"/>
                  </a:lnTo>
                  <a:lnTo>
                    <a:pt x="1725832" y="874889"/>
                  </a:lnTo>
                  <a:lnTo>
                    <a:pt x="1721779" y="921178"/>
                  </a:lnTo>
                  <a:lnTo>
                    <a:pt x="1715112" y="966711"/>
                  </a:lnTo>
                  <a:lnTo>
                    <a:pt x="1705906" y="1011417"/>
                  </a:lnTo>
                  <a:lnTo>
                    <a:pt x="1694232" y="1055226"/>
                  </a:lnTo>
                  <a:lnTo>
                    <a:pt x="1680164" y="1098068"/>
                  </a:lnTo>
                  <a:lnTo>
                    <a:pt x="1663775" y="1139874"/>
                  </a:lnTo>
                  <a:lnTo>
                    <a:pt x="1645138" y="1180573"/>
                  </a:lnTo>
                  <a:lnTo>
                    <a:pt x="1624325" y="1220096"/>
                  </a:lnTo>
                  <a:lnTo>
                    <a:pt x="1601410" y="1258373"/>
                  </a:lnTo>
                  <a:lnTo>
                    <a:pt x="1576466" y="1295333"/>
                  </a:lnTo>
                  <a:lnTo>
                    <a:pt x="1549565" y="1330907"/>
                  </a:lnTo>
                  <a:lnTo>
                    <a:pt x="1520780" y="1365025"/>
                  </a:lnTo>
                  <a:lnTo>
                    <a:pt x="1490185" y="1397617"/>
                  </a:lnTo>
                  <a:lnTo>
                    <a:pt x="1457852" y="1428613"/>
                  </a:lnTo>
                  <a:lnTo>
                    <a:pt x="1423855" y="1457943"/>
                  </a:lnTo>
                  <a:lnTo>
                    <a:pt x="1388266" y="1485538"/>
                  </a:lnTo>
                  <a:lnTo>
                    <a:pt x="1351158" y="1511326"/>
                  </a:lnTo>
                  <a:lnTo>
                    <a:pt x="1312605" y="1535239"/>
                  </a:lnTo>
                  <a:lnTo>
                    <a:pt x="1272678" y="1557207"/>
                  </a:lnTo>
                  <a:lnTo>
                    <a:pt x="1231452" y="1577159"/>
                  </a:lnTo>
                  <a:lnTo>
                    <a:pt x="1188999" y="1595025"/>
                  </a:lnTo>
                  <a:lnTo>
                    <a:pt x="1145391" y="1610736"/>
                  </a:lnTo>
                  <a:lnTo>
                    <a:pt x="1100703" y="1624222"/>
                  </a:lnTo>
                  <a:lnTo>
                    <a:pt x="1055007" y="1635413"/>
                  </a:lnTo>
                  <a:lnTo>
                    <a:pt x="1008375" y="1644239"/>
                  </a:lnTo>
                  <a:lnTo>
                    <a:pt x="960881" y="1650629"/>
                  </a:lnTo>
                  <a:lnTo>
                    <a:pt x="912599" y="1654515"/>
                  </a:lnTo>
                  <a:lnTo>
                    <a:pt x="863600" y="1655826"/>
                  </a:lnTo>
                  <a:lnTo>
                    <a:pt x="814588" y="1654515"/>
                  </a:lnTo>
                  <a:lnTo>
                    <a:pt x="766295" y="1650629"/>
                  </a:lnTo>
                  <a:lnTo>
                    <a:pt x="718792" y="1644239"/>
                  </a:lnTo>
                  <a:lnTo>
                    <a:pt x="672153" y="1635413"/>
                  </a:lnTo>
                  <a:lnTo>
                    <a:pt x="626451" y="1624222"/>
                  </a:lnTo>
                  <a:lnTo>
                    <a:pt x="581758" y="1610736"/>
                  </a:lnTo>
                  <a:lnTo>
                    <a:pt x="538148" y="1595025"/>
                  </a:lnTo>
                  <a:lnTo>
                    <a:pt x="495692" y="1577159"/>
                  </a:lnTo>
                  <a:lnTo>
                    <a:pt x="454465" y="1557207"/>
                  </a:lnTo>
                  <a:lnTo>
                    <a:pt x="414538" y="1535239"/>
                  </a:lnTo>
                  <a:lnTo>
                    <a:pt x="375985" y="1511326"/>
                  </a:lnTo>
                  <a:lnTo>
                    <a:pt x="338879" y="1485538"/>
                  </a:lnTo>
                  <a:lnTo>
                    <a:pt x="303292" y="1457943"/>
                  </a:lnTo>
                  <a:lnTo>
                    <a:pt x="269297" y="1428613"/>
                  </a:lnTo>
                  <a:lnTo>
                    <a:pt x="236968" y="1397617"/>
                  </a:lnTo>
                  <a:lnTo>
                    <a:pt x="206377" y="1365025"/>
                  </a:lnTo>
                  <a:lnTo>
                    <a:pt x="177596" y="1330907"/>
                  </a:lnTo>
                  <a:lnTo>
                    <a:pt x="150699" y="1295333"/>
                  </a:lnTo>
                  <a:lnTo>
                    <a:pt x="125759" y="1258373"/>
                  </a:lnTo>
                  <a:lnTo>
                    <a:pt x="102848" y="1220096"/>
                  </a:lnTo>
                  <a:lnTo>
                    <a:pt x="82040" y="1180573"/>
                  </a:lnTo>
                  <a:lnTo>
                    <a:pt x="63407" y="1139874"/>
                  </a:lnTo>
                  <a:lnTo>
                    <a:pt x="47022" y="1098068"/>
                  </a:lnTo>
                  <a:lnTo>
                    <a:pt x="32957" y="1055226"/>
                  </a:lnTo>
                  <a:lnTo>
                    <a:pt x="21287" y="1011417"/>
                  </a:lnTo>
                  <a:lnTo>
                    <a:pt x="12083" y="966711"/>
                  </a:lnTo>
                  <a:lnTo>
                    <a:pt x="5418" y="921178"/>
                  </a:lnTo>
                  <a:lnTo>
                    <a:pt x="1366" y="874889"/>
                  </a:lnTo>
                  <a:lnTo>
                    <a:pt x="0" y="82791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29402" y="920622"/>
            <a:ext cx="118618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3679" marR="5080" indent="-220979">
              <a:lnSpc>
                <a:spcPct val="100000"/>
              </a:lnSpc>
              <a:spcBef>
                <a:spcPts val="105"/>
              </a:spcBef>
            </a:pPr>
            <a:r>
              <a:rPr sz="2000" b="1" spc="-229" dirty="0">
                <a:latin typeface="Arial"/>
                <a:cs typeface="Arial"/>
              </a:rPr>
              <a:t>Миогло</a:t>
            </a:r>
            <a:r>
              <a:rPr sz="2000" b="1" spc="-220" dirty="0">
                <a:latin typeface="Arial"/>
                <a:cs typeface="Arial"/>
              </a:rPr>
              <a:t>б</a:t>
            </a:r>
            <a:r>
              <a:rPr sz="2000" b="1" spc="-160" dirty="0">
                <a:latin typeface="Arial"/>
                <a:cs typeface="Arial"/>
              </a:rPr>
              <a:t>ин  </a:t>
            </a:r>
            <a:r>
              <a:rPr sz="2000" b="1" spc="-5" dirty="0">
                <a:latin typeface="Liberation Sans Narrow"/>
                <a:cs typeface="Liberation Sans Narrow"/>
              </a:rPr>
              <a:t>400</a:t>
            </a:r>
            <a:r>
              <a:rPr sz="2000" b="1" spc="-40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mg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36191" y="251459"/>
            <a:ext cx="2226945" cy="2153920"/>
            <a:chOff x="1536191" y="251459"/>
            <a:chExt cx="2226945" cy="2153920"/>
          </a:xfrm>
        </p:grpSpPr>
        <p:sp>
          <p:nvSpPr>
            <p:cNvPr id="13" name="object 13"/>
            <p:cNvSpPr/>
            <p:nvPr/>
          </p:nvSpPr>
          <p:spPr>
            <a:xfrm>
              <a:off x="1536191" y="251459"/>
              <a:ext cx="2226564" cy="21534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86000" y="50012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80">
                  <a:moveTo>
                    <a:pt x="863600" y="0"/>
                  </a:moveTo>
                  <a:lnTo>
                    <a:pt x="814588" y="1310"/>
                  </a:lnTo>
                  <a:lnTo>
                    <a:pt x="766295" y="5194"/>
                  </a:lnTo>
                  <a:lnTo>
                    <a:pt x="718792" y="11583"/>
                  </a:lnTo>
                  <a:lnTo>
                    <a:pt x="672153" y="20405"/>
                  </a:lnTo>
                  <a:lnTo>
                    <a:pt x="626451" y="31593"/>
                  </a:lnTo>
                  <a:lnTo>
                    <a:pt x="581758" y="45075"/>
                  </a:lnTo>
                  <a:lnTo>
                    <a:pt x="538148" y="60781"/>
                  </a:lnTo>
                  <a:lnTo>
                    <a:pt x="495692" y="78643"/>
                  </a:lnTo>
                  <a:lnTo>
                    <a:pt x="454465" y="98589"/>
                  </a:lnTo>
                  <a:lnTo>
                    <a:pt x="414538" y="120551"/>
                  </a:lnTo>
                  <a:lnTo>
                    <a:pt x="375985" y="144458"/>
                  </a:lnTo>
                  <a:lnTo>
                    <a:pt x="338879" y="170240"/>
                  </a:lnTo>
                  <a:lnTo>
                    <a:pt x="303292" y="197828"/>
                  </a:lnTo>
                  <a:lnTo>
                    <a:pt x="269297" y="227152"/>
                  </a:lnTo>
                  <a:lnTo>
                    <a:pt x="236968" y="258141"/>
                  </a:lnTo>
                  <a:lnTo>
                    <a:pt x="206377" y="290727"/>
                  </a:lnTo>
                  <a:lnTo>
                    <a:pt x="177596" y="324838"/>
                  </a:lnTo>
                  <a:lnTo>
                    <a:pt x="150699" y="360406"/>
                  </a:lnTo>
                  <a:lnTo>
                    <a:pt x="125759" y="397360"/>
                  </a:lnTo>
                  <a:lnTo>
                    <a:pt x="102848" y="435631"/>
                  </a:lnTo>
                  <a:lnTo>
                    <a:pt x="82040" y="475148"/>
                  </a:lnTo>
                  <a:lnTo>
                    <a:pt x="63407" y="515843"/>
                  </a:lnTo>
                  <a:lnTo>
                    <a:pt x="47022" y="557644"/>
                  </a:lnTo>
                  <a:lnTo>
                    <a:pt x="32957" y="600482"/>
                  </a:lnTo>
                  <a:lnTo>
                    <a:pt x="21287" y="644288"/>
                  </a:lnTo>
                  <a:lnTo>
                    <a:pt x="12083" y="688991"/>
                  </a:lnTo>
                  <a:lnTo>
                    <a:pt x="5418" y="734521"/>
                  </a:lnTo>
                  <a:lnTo>
                    <a:pt x="1366" y="780810"/>
                  </a:lnTo>
                  <a:lnTo>
                    <a:pt x="0" y="827786"/>
                  </a:lnTo>
                  <a:lnTo>
                    <a:pt x="1366" y="874762"/>
                  </a:lnTo>
                  <a:lnTo>
                    <a:pt x="5418" y="921051"/>
                  </a:lnTo>
                  <a:lnTo>
                    <a:pt x="12083" y="966584"/>
                  </a:lnTo>
                  <a:lnTo>
                    <a:pt x="21287" y="1011290"/>
                  </a:lnTo>
                  <a:lnTo>
                    <a:pt x="32957" y="1055099"/>
                  </a:lnTo>
                  <a:lnTo>
                    <a:pt x="47022" y="1097941"/>
                  </a:lnTo>
                  <a:lnTo>
                    <a:pt x="63407" y="1139747"/>
                  </a:lnTo>
                  <a:lnTo>
                    <a:pt x="82040" y="1180446"/>
                  </a:lnTo>
                  <a:lnTo>
                    <a:pt x="102848" y="1219969"/>
                  </a:lnTo>
                  <a:lnTo>
                    <a:pt x="125759" y="1258246"/>
                  </a:lnTo>
                  <a:lnTo>
                    <a:pt x="150699" y="1295206"/>
                  </a:lnTo>
                  <a:lnTo>
                    <a:pt x="177596" y="1330780"/>
                  </a:lnTo>
                  <a:lnTo>
                    <a:pt x="206377" y="1364898"/>
                  </a:lnTo>
                  <a:lnTo>
                    <a:pt x="236968" y="1397490"/>
                  </a:lnTo>
                  <a:lnTo>
                    <a:pt x="269297" y="1428486"/>
                  </a:lnTo>
                  <a:lnTo>
                    <a:pt x="303292" y="1457816"/>
                  </a:lnTo>
                  <a:lnTo>
                    <a:pt x="338879" y="1485411"/>
                  </a:lnTo>
                  <a:lnTo>
                    <a:pt x="375985" y="1511199"/>
                  </a:lnTo>
                  <a:lnTo>
                    <a:pt x="414538" y="1535112"/>
                  </a:lnTo>
                  <a:lnTo>
                    <a:pt x="454465" y="1557080"/>
                  </a:lnTo>
                  <a:lnTo>
                    <a:pt x="495692" y="1577032"/>
                  </a:lnTo>
                  <a:lnTo>
                    <a:pt x="538148" y="1594898"/>
                  </a:lnTo>
                  <a:lnTo>
                    <a:pt x="581758" y="1610609"/>
                  </a:lnTo>
                  <a:lnTo>
                    <a:pt x="626451" y="1624095"/>
                  </a:lnTo>
                  <a:lnTo>
                    <a:pt x="672153" y="1635286"/>
                  </a:lnTo>
                  <a:lnTo>
                    <a:pt x="718792" y="1644112"/>
                  </a:lnTo>
                  <a:lnTo>
                    <a:pt x="766295" y="1650502"/>
                  </a:lnTo>
                  <a:lnTo>
                    <a:pt x="814588" y="1654388"/>
                  </a:lnTo>
                  <a:lnTo>
                    <a:pt x="863600" y="1655699"/>
                  </a:lnTo>
                  <a:lnTo>
                    <a:pt x="912599" y="1654388"/>
                  </a:lnTo>
                  <a:lnTo>
                    <a:pt x="960881" y="1650502"/>
                  </a:lnTo>
                  <a:lnTo>
                    <a:pt x="1008375" y="1644112"/>
                  </a:lnTo>
                  <a:lnTo>
                    <a:pt x="1055007" y="1635286"/>
                  </a:lnTo>
                  <a:lnTo>
                    <a:pt x="1100703" y="1624095"/>
                  </a:lnTo>
                  <a:lnTo>
                    <a:pt x="1145391" y="1610609"/>
                  </a:lnTo>
                  <a:lnTo>
                    <a:pt x="1188999" y="1594898"/>
                  </a:lnTo>
                  <a:lnTo>
                    <a:pt x="1231452" y="1577032"/>
                  </a:lnTo>
                  <a:lnTo>
                    <a:pt x="1272678" y="1557080"/>
                  </a:lnTo>
                  <a:lnTo>
                    <a:pt x="1312605" y="1535112"/>
                  </a:lnTo>
                  <a:lnTo>
                    <a:pt x="1351158" y="1511199"/>
                  </a:lnTo>
                  <a:lnTo>
                    <a:pt x="1388266" y="1485411"/>
                  </a:lnTo>
                  <a:lnTo>
                    <a:pt x="1423855" y="1457816"/>
                  </a:lnTo>
                  <a:lnTo>
                    <a:pt x="1457852" y="1428486"/>
                  </a:lnTo>
                  <a:lnTo>
                    <a:pt x="1490185" y="1397490"/>
                  </a:lnTo>
                  <a:lnTo>
                    <a:pt x="1520780" y="1364898"/>
                  </a:lnTo>
                  <a:lnTo>
                    <a:pt x="1549565" y="1330780"/>
                  </a:lnTo>
                  <a:lnTo>
                    <a:pt x="1576466" y="1295206"/>
                  </a:lnTo>
                  <a:lnTo>
                    <a:pt x="1601410" y="1258246"/>
                  </a:lnTo>
                  <a:lnTo>
                    <a:pt x="1624325" y="1219969"/>
                  </a:lnTo>
                  <a:lnTo>
                    <a:pt x="1645138" y="1180446"/>
                  </a:lnTo>
                  <a:lnTo>
                    <a:pt x="1663775" y="1139747"/>
                  </a:lnTo>
                  <a:lnTo>
                    <a:pt x="1680164" y="1097941"/>
                  </a:lnTo>
                  <a:lnTo>
                    <a:pt x="1694232" y="1055099"/>
                  </a:lnTo>
                  <a:lnTo>
                    <a:pt x="1705906" y="1011290"/>
                  </a:lnTo>
                  <a:lnTo>
                    <a:pt x="1715112" y="966584"/>
                  </a:lnTo>
                  <a:lnTo>
                    <a:pt x="1721779" y="921051"/>
                  </a:lnTo>
                  <a:lnTo>
                    <a:pt x="1725832" y="874762"/>
                  </a:lnTo>
                  <a:lnTo>
                    <a:pt x="1727200" y="827786"/>
                  </a:lnTo>
                  <a:lnTo>
                    <a:pt x="1725832" y="780810"/>
                  </a:lnTo>
                  <a:lnTo>
                    <a:pt x="1721779" y="734521"/>
                  </a:lnTo>
                  <a:lnTo>
                    <a:pt x="1715112" y="688991"/>
                  </a:lnTo>
                  <a:lnTo>
                    <a:pt x="1705906" y="644288"/>
                  </a:lnTo>
                  <a:lnTo>
                    <a:pt x="1694232" y="600482"/>
                  </a:lnTo>
                  <a:lnTo>
                    <a:pt x="1680164" y="557644"/>
                  </a:lnTo>
                  <a:lnTo>
                    <a:pt x="1663775" y="515843"/>
                  </a:lnTo>
                  <a:lnTo>
                    <a:pt x="1645138" y="475148"/>
                  </a:lnTo>
                  <a:lnTo>
                    <a:pt x="1624325" y="435631"/>
                  </a:lnTo>
                  <a:lnTo>
                    <a:pt x="1601410" y="397360"/>
                  </a:lnTo>
                  <a:lnTo>
                    <a:pt x="1576466" y="360406"/>
                  </a:lnTo>
                  <a:lnTo>
                    <a:pt x="1549565" y="324838"/>
                  </a:lnTo>
                  <a:lnTo>
                    <a:pt x="1520780" y="290727"/>
                  </a:lnTo>
                  <a:lnTo>
                    <a:pt x="1490185" y="258141"/>
                  </a:lnTo>
                  <a:lnTo>
                    <a:pt x="1457852" y="227152"/>
                  </a:lnTo>
                  <a:lnTo>
                    <a:pt x="1423855" y="197828"/>
                  </a:lnTo>
                  <a:lnTo>
                    <a:pt x="1388266" y="170240"/>
                  </a:lnTo>
                  <a:lnTo>
                    <a:pt x="1351158" y="144458"/>
                  </a:lnTo>
                  <a:lnTo>
                    <a:pt x="1312605" y="120551"/>
                  </a:lnTo>
                  <a:lnTo>
                    <a:pt x="1272678" y="98589"/>
                  </a:lnTo>
                  <a:lnTo>
                    <a:pt x="1231452" y="78643"/>
                  </a:lnTo>
                  <a:lnTo>
                    <a:pt x="1188999" y="60781"/>
                  </a:lnTo>
                  <a:lnTo>
                    <a:pt x="1145391" y="45075"/>
                  </a:lnTo>
                  <a:lnTo>
                    <a:pt x="1100703" y="31593"/>
                  </a:lnTo>
                  <a:lnTo>
                    <a:pt x="1055007" y="20405"/>
                  </a:lnTo>
                  <a:lnTo>
                    <a:pt x="1008375" y="11583"/>
                  </a:lnTo>
                  <a:lnTo>
                    <a:pt x="960881" y="5194"/>
                  </a:lnTo>
                  <a:lnTo>
                    <a:pt x="912599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86000" y="50012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80">
                  <a:moveTo>
                    <a:pt x="0" y="827786"/>
                  </a:moveTo>
                  <a:lnTo>
                    <a:pt x="1366" y="780810"/>
                  </a:lnTo>
                  <a:lnTo>
                    <a:pt x="5418" y="734521"/>
                  </a:lnTo>
                  <a:lnTo>
                    <a:pt x="12083" y="688991"/>
                  </a:lnTo>
                  <a:lnTo>
                    <a:pt x="21287" y="644288"/>
                  </a:lnTo>
                  <a:lnTo>
                    <a:pt x="32957" y="600482"/>
                  </a:lnTo>
                  <a:lnTo>
                    <a:pt x="47022" y="557644"/>
                  </a:lnTo>
                  <a:lnTo>
                    <a:pt x="63407" y="515843"/>
                  </a:lnTo>
                  <a:lnTo>
                    <a:pt x="82040" y="475148"/>
                  </a:lnTo>
                  <a:lnTo>
                    <a:pt x="102848" y="435631"/>
                  </a:lnTo>
                  <a:lnTo>
                    <a:pt x="125759" y="397360"/>
                  </a:lnTo>
                  <a:lnTo>
                    <a:pt x="150699" y="360406"/>
                  </a:lnTo>
                  <a:lnTo>
                    <a:pt x="177596" y="324838"/>
                  </a:lnTo>
                  <a:lnTo>
                    <a:pt x="206377" y="290727"/>
                  </a:lnTo>
                  <a:lnTo>
                    <a:pt x="236968" y="258141"/>
                  </a:lnTo>
                  <a:lnTo>
                    <a:pt x="269297" y="227152"/>
                  </a:lnTo>
                  <a:lnTo>
                    <a:pt x="303292" y="197828"/>
                  </a:lnTo>
                  <a:lnTo>
                    <a:pt x="338879" y="170240"/>
                  </a:lnTo>
                  <a:lnTo>
                    <a:pt x="375985" y="144458"/>
                  </a:lnTo>
                  <a:lnTo>
                    <a:pt x="414538" y="120551"/>
                  </a:lnTo>
                  <a:lnTo>
                    <a:pt x="454465" y="98589"/>
                  </a:lnTo>
                  <a:lnTo>
                    <a:pt x="495692" y="78643"/>
                  </a:lnTo>
                  <a:lnTo>
                    <a:pt x="538148" y="60781"/>
                  </a:lnTo>
                  <a:lnTo>
                    <a:pt x="581758" y="45075"/>
                  </a:lnTo>
                  <a:lnTo>
                    <a:pt x="626451" y="31593"/>
                  </a:lnTo>
                  <a:lnTo>
                    <a:pt x="672153" y="20405"/>
                  </a:lnTo>
                  <a:lnTo>
                    <a:pt x="718792" y="11583"/>
                  </a:lnTo>
                  <a:lnTo>
                    <a:pt x="766295" y="5194"/>
                  </a:lnTo>
                  <a:lnTo>
                    <a:pt x="814588" y="1310"/>
                  </a:lnTo>
                  <a:lnTo>
                    <a:pt x="863600" y="0"/>
                  </a:lnTo>
                  <a:lnTo>
                    <a:pt x="912599" y="1310"/>
                  </a:lnTo>
                  <a:lnTo>
                    <a:pt x="960881" y="5194"/>
                  </a:lnTo>
                  <a:lnTo>
                    <a:pt x="1008375" y="11583"/>
                  </a:lnTo>
                  <a:lnTo>
                    <a:pt x="1055007" y="20405"/>
                  </a:lnTo>
                  <a:lnTo>
                    <a:pt x="1100703" y="31593"/>
                  </a:lnTo>
                  <a:lnTo>
                    <a:pt x="1145391" y="45075"/>
                  </a:lnTo>
                  <a:lnTo>
                    <a:pt x="1188999" y="60781"/>
                  </a:lnTo>
                  <a:lnTo>
                    <a:pt x="1231452" y="78643"/>
                  </a:lnTo>
                  <a:lnTo>
                    <a:pt x="1272678" y="98589"/>
                  </a:lnTo>
                  <a:lnTo>
                    <a:pt x="1312605" y="120551"/>
                  </a:lnTo>
                  <a:lnTo>
                    <a:pt x="1351158" y="144458"/>
                  </a:lnTo>
                  <a:lnTo>
                    <a:pt x="1388266" y="170240"/>
                  </a:lnTo>
                  <a:lnTo>
                    <a:pt x="1423855" y="197828"/>
                  </a:lnTo>
                  <a:lnTo>
                    <a:pt x="1457852" y="227152"/>
                  </a:lnTo>
                  <a:lnTo>
                    <a:pt x="1490185" y="258141"/>
                  </a:lnTo>
                  <a:lnTo>
                    <a:pt x="1520780" y="290727"/>
                  </a:lnTo>
                  <a:lnTo>
                    <a:pt x="1549565" y="324838"/>
                  </a:lnTo>
                  <a:lnTo>
                    <a:pt x="1576466" y="360406"/>
                  </a:lnTo>
                  <a:lnTo>
                    <a:pt x="1601410" y="397360"/>
                  </a:lnTo>
                  <a:lnTo>
                    <a:pt x="1624325" y="435631"/>
                  </a:lnTo>
                  <a:lnTo>
                    <a:pt x="1645138" y="475148"/>
                  </a:lnTo>
                  <a:lnTo>
                    <a:pt x="1663775" y="515843"/>
                  </a:lnTo>
                  <a:lnTo>
                    <a:pt x="1680164" y="557644"/>
                  </a:lnTo>
                  <a:lnTo>
                    <a:pt x="1694232" y="600482"/>
                  </a:lnTo>
                  <a:lnTo>
                    <a:pt x="1705906" y="644288"/>
                  </a:lnTo>
                  <a:lnTo>
                    <a:pt x="1715112" y="688991"/>
                  </a:lnTo>
                  <a:lnTo>
                    <a:pt x="1721779" y="734521"/>
                  </a:lnTo>
                  <a:lnTo>
                    <a:pt x="1725832" y="780810"/>
                  </a:lnTo>
                  <a:lnTo>
                    <a:pt x="1727200" y="827786"/>
                  </a:lnTo>
                  <a:lnTo>
                    <a:pt x="1725832" y="874762"/>
                  </a:lnTo>
                  <a:lnTo>
                    <a:pt x="1721779" y="921051"/>
                  </a:lnTo>
                  <a:lnTo>
                    <a:pt x="1715112" y="966584"/>
                  </a:lnTo>
                  <a:lnTo>
                    <a:pt x="1705906" y="1011290"/>
                  </a:lnTo>
                  <a:lnTo>
                    <a:pt x="1694232" y="1055099"/>
                  </a:lnTo>
                  <a:lnTo>
                    <a:pt x="1680164" y="1097941"/>
                  </a:lnTo>
                  <a:lnTo>
                    <a:pt x="1663775" y="1139747"/>
                  </a:lnTo>
                  <a:lnTo>
                    <a:pt x="1645138" y="1180446"/>
                  </a:lnTo>
                  <a:lnTo>
                    <a:pt x="1624325" y="1219969"/>
                  </a:lnTo>
                  <a:lnTo>
                    <a:pt x="1601410" y="1258246"/>
                  </a:lnTo>
                  <a:lnTo>
                    <a:pt x="1576466" y="1295206"/>
                  </a:lnTo>
                  <a:lnTo>
                    <a:pt x="1549565" y="1330780"/>
                  </a:lnTo>
                  <a:lnTo>
                    <a:pt x="1520780" y="1364898"/>
                  </a:lnTo>
                  <a:lnTo>
                    <a:pt x="1490185" y="1397490"/>
                  </a:lnTo>
                  <a:lnTo>
                    <a:pt x="1457852" y="1428486"/>
                  </a:lnTo>
                  <a:lnTo>
                    <a:pt x="1423855" y="1457816"/>
                  </a:lnTo>
                  <a:lnTo>
                    <a:pt x="1388266" y="1485411"/>
                  </a:lnTo>
                  <a:lnTo>
                    <a:pt x="1351158" y="1511199"/>
                  </a:lnTo>
                  <a:lnTo>
                    <a:pt x="1312605" y="1535112"/>
                  </a:lnTo>
                  <a:lnTo>
                    <a:pt x="1272678" y="1557080"/>
                  </a:lnTo>
                  <a:lnTo>
                    <a:pt x="1231452" y="1577032"/>
                  </a:lnTo>
                  <a:lnTo>
                    <a:pt x="1188999" y="1594898"/>
                  </a:lnTo>
                  <a:lnTo>
                    <a:pt x="1145391" y="1610609"/>
                  </a:lnTo>
                  <a:lnTo>
                    <a:pt x="1100703" y="1624095"/>
                  </a:lnTo>
                  <a:lnTo>
                    <a:pt x="1055007" y="1635286"/>
                  </a:lnTo>
                  <a:lnTo>
                    <a:pt x="1008375" y="1644112"/>
                  </a:lnTo>
                  <a:lnTo>
                    <a:pt x="960881" y="1650502"/>
                  </a:lnTo>
                  <a:lnTo>
                    <a:pt x="912599" y="1654388"/>
                  </a:lnTo>
                  <a:lnTo>
                    <a:pt x="863600" y="1655699"/>
                  </a:lnTo>
                  <a:lnTo>
                    <a:pt x="814588" y="1654388"/>
                  </a:lnTo>
                  <a:lnTo>
                    <a:pt x="766295" y="1650502"/>
                  </a:lnTo>
                  <a:lnTo>
                    <a:pt x="718792" y="1644112"/>
                  </a:lnTo>
                  <a:lnTo>
                    <a:pt x="672153" y="1635286"/>
                  </a:lnTo>
                  <a:lnTo>
                    <a:pt x="626451" y="1624095"/>
                  </a:lnTo>
                  <a:lnTo>
                    <a:pt x="581758" y="1610609"/>
                  </a:lnTo>
                  <a:lnTo>
                    <a:pt x="538148" y="1594898"/>
                  </a:lnTo>
                  <a:lnTo>
                    <a:pt x="495692" y="1577032"/>
                  </a:lnTo>
                  <a:lnTo>
                    <a:pt x="454465" y="1557080"/>
                  </a:lnTo>
                  <a:lnTo>
                    <a:pt x="414538" y="1535112"/>
                  </a:lnTo>
                  <a:lnTo>
                    <a:pt x="375985" y="1511199"/>
                  </a:lnTo>
                  <a:lnTo>
                    <a:pt x="338879" y="1485411"/>
                  </a:lnTo>
                  <a:lnTo>
                    <a:pt x="303292" y="1457816"/>
                  </a:lnTo>
                  <a:lnTo>
                    <a:pt x="269297" y="1428486"/>
                  </a:lnTo>
                  <a:lnTo>
                    <a:pt x="236968" y="1397490"/>
                  </a:lnTo>
                  <a:lnTo>
                    <a:pt x="206377" y="1364898"/>
                  </a:lnTo>
                  <a:lnTo>
                    <a:pt x="177596" y="1330780"/>
                  </a:lnTo>
                  <a:lnTo>
                    <a:pt x="150699" y="1295206"/>
                  </a:lnTo>
                  <a:lnTo>
                    <a:pt x="125759" y="1258246"/>
                  </a:lnTo>
                  <a:lnTo>
                    <a:pt x="102848" y="1219969"/>
                  </a:lnTo>
                  <a:lnTo>
                    <a:pt x="82040" y="1180446"/>
                  </a:lnTo>
                  <a:lnTo>
                    <a:pt x="63407" y="1139747"/>
                  </a:lnTo>
                  <a:lnTo>
                    <a:pt x="47022" y="1097941"/>
                  </a:lnTo>
                  <a:lnTo>
                    <a:pt x="32957" y="1055099"/>
                  </a:lnTo>
                  <a:lnTo>
                    <a:pt x="21287" y="1011290"/>
                  </a:lnTo>
                  <a:lnTo>
                    <a:pt x="12083" y="966584"/>
                  </a:lnTo>
                  <a:lnTo>
                    <a:pt x="5418" y="921051"/>
                  </a:lnTo>
                  <a:lnTo>
                    <a:pt x="1366" y="874762"/>
                  </a:lnTo>
                  <a:lnTo>
                    <a:pt x="0" y="82778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03805" y="1004696"/>
            <a:ext cx="12934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20" dirty="0">
                <a:latin typeface="Arial"/>
                <a:cs typeface="Arial"/>
              </a:rPr>
              <a:t>Хемоглобин</a:t>
            </a:r>
            <a:endParaRPr sz="2000">
              <a:latin typeface="Arial"/>
              <a:cs typeface="Arial"/>
            </a:endParaRPr>
          </a:p>
          <a:p>
            <a:pPr marL="408305">
              <a:lnSpc>
                <a:spcPct val="100000"/>
              </a:lnSpc>
            </a:pPr>
            <a:r>
              <a:rPr sz="2000" b="1" spc="-5" dirty="0">
                <a:latin typeface="Liberation Sans Narrow"/>
                <a:cs typeface="Liberation Sans Narrow"/>
              </a:rPr>
              <a:t>3.1</a:t>
            </a:r>
            <a:r>
              <a:rPr sz="2000" b="1" spc="-45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79464" y="4517135"/>
            <a:ext cx="2144395" cy="2071370"/>
            <a:chOff x="6379464" y="4517135"/>
            <a:chExt cx="2144395" cy="2071370"/>
          </a:xfrm>
        </p:grpSpPr>
        <p:sp>
          <p:nvSpPr>
            <p:cNvPr id="18" name="object 18"/>
            <p:cNvSpPr/>
            <p:nvPr/>
          </p:nvSpPr>
          <p:spPr>
            <a:xfrm>
              <a:off x="6379464" y="4517135"/>
              <a:ext cx="2144267" cy="20711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88125" y="4724399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863600" y="0"/>
                  </a:moveTo>
                  <a:lnTo>
                    <a:pt x="814588" y="1310"/>
                  </a:lnTo>
                  <a:lnTo>
                    <a:pt x="766295" y="5196"/>
                  </a:lnTo>
                  <a:lnTo>
                    <a:pt x="718792" y="11586"/>
                  </a:lnTo>
                  <a:lnTo>
                    <a:pt x="672153" y="20412"/>
                  </a:lnTo>
                  <a:lnTo>
                    <a:pt x="626451" y="31603"/>
                  </a:lnTo>
                  <a:lnTo>
                    <a:pt x="581758" y="45089"/>
                  </a:lnTo>
                  <a:lnTo>
                    <a:pt x="538148" y="60800"/>
                  </a:lnTo>
                  <a:lnTo>
                    <a:pt x="495692" y="78666"/>
                  </a:lnTo>
                  <a:lnTo>
                    <a:pt x="454465" y="98618"/>
                  </a:lnTo>
                  <a:lnTo>
                    <a:pt x="414538" y="120586"/>
                  </a:lnTo>
                  <a:lnTo>
                    <a:pt x="375985" y="144499"/>
                  </a:lnTo>
                  <a:lnTo>
                    <a:pt x="338879" y="170287"/>
                  </a:lnTo>
                  <a:lnTo>
                    <a:pt x="303292" y="197882"/>
                  </a:lnTo>
                  <a:lnTo>
                    <a:pt x="269297" y="227212"/>
                  </a:lnTo>
                  <a:lnTo>
                    <a:pt x="236968" y="258208"/>
                  </a:lnTo>
                  <a:lnTo>
                    <a:pt x="206377" y="290800"/>
                  </a:lnTo>
                  <a:lnTo>
                    <a:pt x="177596" y="324918"/>
                  </a:lnTo>
                  <a:lnTo>
                    <a:pt x="150699" y="360492"/>
                  </a:lnTo>
                  <a:lnTo>
                    <a:pt x="125759" y="397452"/>
                  </a:lnTo>
                  <a:lnTo>
                    <a:pt x="102848" y="435729"/>
                  </a:lnTo>
                  <a:lnTo>
                    <a:pt x="82040" y="475252"/>
                  </a:lnTo>
                  <a:lnTo>
                    <a:pt x="63407" y="515951"/>
                  </a:lnTo>
                  <a:lnTo>
                    <a:pt x="47022" y="557757"/>
                  </a:lnTo>
                  <a:lnTo>
                    <a:pt x="32957" y="600599"/>
                  </a:lnTo>
                  <a:lnTo>
                    <a:pt x="21287" y="644408"/>
                  </a:lnTo>
                  <a:lnTo>
                    <a:pt x="12083" y="689114"/>
                  </a:lnTo>
                  <a:lnTo>
                    <a:pt x="5418" y="734647"/>
                  </a:lnTo>
                  <a:lnTo>
                    <a:pt x="1366" y="780936"/>
                  </a:lnTo>
                  <a:lnTo>
                    <a:pt x="0" y="827913"/>
                  </a:lnTo>
                  <a:lnTo>
                    <a:pt x="1366" y="874889"/>
                  </a:lnTo>
                  <a:lnTo>
                    <a:pt x="5418" y="921177"/>
                  </a:lnTo>
                  <a:lnTo>
                    <a:pt x="12083" y="966709"/>
                  </a:lnTo>
                  <a:lnTo>
                    <a:pt x="21287" y="1011413"/>
                  </a:lnTo>
                  <a:lnTo>
                    <a:pt x="32957" y="1055221"/>
                  </a:lnTo>
                  <a:lnTo>
                    <a:pt x="47022" y="1098061"/>
                  </a:lnTo>
                  <a:lnTo>
                    <a:pt x="63407" y="1139865"/>
                  </a:lnTo>
                  <a:lnTo>
                    <a:pt x="82040" y="1180561"/>
                  </a:lnTo>
                  <a:lnTo>
                    <a:pt x="102848" y="1220082"/>
                  </a:lnTo>
                  <a:lnTo>
                    <a:pt x="125759" y="1258355"/>
                  </a:lnTo>
                  <a:lnTo>
                    <a:pt x="150699" y="1295313"/>
                  </a:lnTo>
                  <a:lnTo>
                    <a:pt x="177596" y="1330883"/>
                  </a:lnTo>
                  <a:lnTo>
                    <a:pt x="206377" y="1364998"/>
                  </a:lnTo>
                  <a:lnTo>
                    <a:pt x="236968" y="1397587"/>
                  </a:lnTo>
                  <a:lnTo>
                    <a:pt x="269297" y="1428580"/>
                  </a:lnTo>
                  <a:lnTo>
                    <a:pt x="303292" y="1457907"/>
                  </a:lnTo>
                  <a:lnTo>
                    <a:pt x="338879" y="1485498"/>
                  </a:lnTo>
                  <a:lnTo>
                    <a:pt x="375985" y="1511283"/>
                  </a:lnTo>
                  <a:lnTo>
                    <a:pt x="414538" y="1535193"/>
                  </a:lnTo>
                  <a:lnTo>
                    <a:pt x="454465" y="1557158"/>
                  </a:lnTo>
                  <a:lnTo>
                    <a:pt x="495692" y="1577107"/>
                  </a:lnTo>
                  <a:lnTo>
                    <a:pt x="538148" y="1594971"/>
                  </a:lnTo>
                  <a:lnTo>
                    <a:pt x="581758" y="1610680"/>
                  </a:lnTo>
                  <a:lnTo>
                    <a:pt x="626451" y="1624164"/>
                  </a:lnTo>
                  <a:lnTo>
                    <a:pt x="672153" y="1635353"/>
                  </a:lnTo>
                  <a:lnTo>
                    <a:pt x="718792" y="1644177"/>
                  </a:lnTo>
                  <a:lnTo>
                    <a:pt x="766295" y="1650566"/>
                  </a:lnTo>
                  <a:lnTo>
                    <a:pt x="814588" y="1654451"/>
                  </a:lnTo>
                  <a:lnTo>
                    <a:pt x="863600" y="1655762"/>
                  </a:lnTo>
                  <a:lnTo>
                    <a:pt x="912611" y="1654451"/>
                  </a:lnTo>
                  <a:lnTo>
                    <a:pt x="960904" y="1650566"/>
                  </a:lnTo>
                  <a:lnTo>
                    <a:pt x="1008407" y="1644177"/>
                  </a:lnTo>
                  <a:lnTo>
                    <a:pt x="1055046" y="1635353"/>
                  </a:lnTo>
                  <a:lnTo>
                    <a:pt x="1100748" y="1624164"/>
                  </a:lnTo>
                  <a:lnTo>
                    <a:pt x="1145441" y="1610680"/>
                  </a:lnTo>
                  <a:lnTo>
                    <a:pt x="1189051" y="1594971"/>
                  </a:lnTo>
                  <a:lnTo>
                    <a:pt x="1231507" y="1577107"/>
                  </a:lnTo>
                  <a:lnTo>
                    <a:pt x="1272734" y="1557158"/>
                  </a:lnTo>
                  <a:lnTo>
                    <a:pt x="1312661" y="1535193"/>
                  </a:lnTo>
                  <a:lnTo>
                    <a:pt x="1351214" y="1511283"/>
                  </a:lnTo>
                  <a:lnTo>
                    <a:pt x="1388320" y="1485498"/>
                  </a:lnTo>
                  <a:lnTo>
                    <a:pt x="1423907" y="1457907"/>
                  </a:lnTo>
                  <a:lnTo>
                    <a:pt x="1457902" y="1428580"/>
                  </a:lnTo>
                  <a:lnTo>
                    <a:pt x="1490231" y="1397587"/>
                  </a:lnTo>
                  <a:lnTo>
                    <a:pt x="1520822" y="1364998"/>
                  </a:lnTo>
                  <a:lnTo>
                    <a:pt x="1549603" y="1330883"/>
                  </a:lnTo>
                  <a:lnTo>
                    <a:pt x="1576500" y="1295313"/>
                  </a:lnTo>
                  <a:lnTo>
                    <a:pt x="1601440" y="1258355"/>
                  </a:lnTo>
                  <a:lnTo>
                    <a:pt x="1624351" y="1220082"/>
                  </a:lnTo>
                  <a:lnTo>
                    <a:pt x="1645159" y="1180561"/>
                  </a:lnTo>
                  <a:lnTo>
                    <a:pt x="1663792" y="1139865"/>
                  </a:lnTo>
                  <a:lnTo>
                    <a:pt x="1680177" y="1098061"/>
                  </a:lnTo>
                  <a:lnTo>
                    <a:pt x="1694242" y="1055221"/>
                  </a:lnTo>
                  <a:lnTo>
                    <a:pt x="1705912" y="1011413"/>
                  </a:lnTo>
                  <a:lnTo>
                    <a:pt x="1715116" y="966709"/>
                  </a:lnTo>
                  <a:lnTo>
                    <a:pt x="1721781" y="921177"/>
                  </a:lnTo>
                  <a:lnTo>
                    <a:pt x="1725833" y="874889"/>
                  </a:lnTo>
                  <a:lnTo>
                    <a:pt x="1727200" y="827913"/>
                  </a:lnTo>
                  <a:lnTo>
                    <a:pt x="1725833" y="780936"/>
                  </a:lnTo>
                  <a:lnTo>
                    <a:pt x="1721781" y="734647"/>
                  </a:lnTo>
                  <a:lnTo>
                    <a:pt x="1715116" y="689114"/>
                  </a:lnTo>
                  <a:lnTo>
                    <a:pt x="1705912" y="644408"/>
                  </a:lnTo>
                  <a:lnTo>
                    <a:pt x="1694242" y="600599"/>
                  </a:lnTo>
                  <a:lnTo>
                    <a:pt x="1680177" y="557757"/>
                  </a:lnTo>
                  <a:lnTo>
                    <a:pt x="1663792" y="515951"/>
                  </a:lnTo>
                  <a:lnTo>
                    <a:pt x="1645159" y="475252"/>
                  </a:lnTo>
                  <a:lnTo>
                    <a:pt x="1624351" y="435729"/>
                  </a:lnTo>
                  <a:lnTo>
                    <a:pt x="1601440" y="397452"/>
                  </a:lnTo>
                  <a:lnTo>
                    <a:pt x="1576500" y="360492"/>
                  </a:lnTo>
                  <a:lnTo>
                    <a:pt x="1549603" y="324918"/>
                  </a:lnTo>
                  <a:lnTo>
                    <a:pt x="1520822" y="290800"/>
                  </a:lnTo>
                  <a:lnTo>
                    <a:pt x="1490231" y="258208"/>
                  </a:lnTo>
                  <a:lnTo>
                    <a:pt x="1457902" y="227212"/>
                  </a:lnTo>
                  <a:lnTo>
                    <a:pt x="1423907" y="197882"/>
                  </a:lnTo>
                  <a:lnTo>
                    <a:pt x="1388320" y="170287"/>
                  </a:lnTo>
                  <a:lnTo>
                    <a:pt x="1351214" y="144499"/>
                  </a:lnTo>
                  <a:lnTo>
                    <a:pt x="1312661" y="120586"/>
                  </a:lnTo>
                  <a:lnTo>
                    <a:pt x="1272734" y="98618"/>
                  </a:lnTo>
                  <a:lnTo>
                    <a:pt x="1231507" y="78666"/>
                  </a:lnTo>
                  <a:lnTo>
                    <a:pt x="1189051" y="60800"/>
                  </a:lnTo>
                  <a:lnTo>
                    <a:pt x="1145441" y="45089"/>
                  </a:lnTo>
                  <a:lnTo>
                    <a:pt x="1100748" y="31603"/>
                  </a:lnTo>
                  <a:lnTo>
                    <a:pt x="1055046" y="20412"/>
                  </a:lnTo>
                  <a:lnTo>
                    <a:pt x="1008407" y="11586"/>
                  </a:lnTo>
                  <a:lnTo>
                    <a:pt x="960904" y="5196"/>
                  </a:lnTo>
                  <a:lnTo>
                    <a:pt x="912611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88125" y="4724399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0" y="827913"/>
                  </a:moveTo>
                  <a:lnTo>
                    <a:pt x="1366" y="780936"/>
                  </a:lnTo>
                  <a:lnTo>
                    <a:pt x="5418" y="734647"/>
                  </a:lnTo>
                  <a:lnTo>
                    <a:pt x="12083" y="689114"/>
                  </a:lnTo>
                  <a:lnTo>
                    <a:pt x="21287" y="644408"/>
                  </a:lnTo>
                  <a:lnTo>
                    <a:pt x="32957" y="600599"/>
                  </a:lnTo>
                  <a:lnTo>
                    <a:pt x="47022" y="557757"/>
                  </a:lnTo>
                  <a:lnTo>
                    <a:pt x="63407" y="515951"/>
                  </a:lnTo>
                  <a:lnTo>
                    <a:pt x="82040" y="475252"/>
                  </a:lnTo>
                  <a:lnTo>
                    <a:pt x="102848" y="435729"/>
                  </a:lnTo>
                  <a:lnTo>
                    <a:pt x="125759" y="397452"/>
                  </a:lnTo>
                  <a:lnTo>
                    <a:pt x="150699" y="360492"/>
                  </a:lnTo>
                  <a:lnTo>
                    <a:pt x="177596" y="324918"/>
                  </a:lnTo>
                  <a:lnTo>
                    <a:pt x="206377" y="290800"/>
                  </a:lnTo>
                  <a:lnTo>
                    <a:pt x="236968" y="258208"/>
                  </a:lnTo>
                  <a:lnTo>
                    <a:pt x="269297" y="227212"/>
                  </a:lnTo>
                  <a:lnTo>
                    <a:pt x="303292" y="197882"/>
                  </a:lnTo>
                  <a:lnTo>
                    <a:pt x="338879" y="170287"/>
                  </a:lnTo>
                  <a:lnTo>
                    <a:pt x="375985" y="144499"/>
                  </a:lnTo>
                  <a:lnTo>
                    <a:pt x="414538" y="120586"/>
                  </a:lnTo>
                  <a:lnTo>
                    <a:pt x="454465" y="98618"/>
                  </a:lnTo>
                  <a:lnTo>
                    <a:pt x="495692" y="78666"/>
                  </a:lnTo>
                  <a:lnTo>
                    <a:pt x="538148" y="60800"/>
                  </a:lnTo>
                  <a:lnTo>
                    <a:pt x="581758" y="45089"/>
                  </a:lnTo>
                  <a:lnTo>
                    <a:pt x="626451" y="31603"/>
                  </a:lnTo>
                  <a:lnTo>
                    <a:pt x="672153" y="20412"/>
                  </a:lnTo>
                  <a:lnTo>
                    <a:pt x="718792" y="11586"/>
                  </a:lnTo>
                  <a:lnTo>
                    <a:pt x="766295" y="5196"/>
                  </a:lnTo>
                  <a:lnTo>
                    <a:pt x="814588" y="1310"/>
                  </a:lnTo>
                  <a:lnTo>
                    <a:pt x="863600" y="0"/>
                  </a:lnTo>
                  <a:lnTo>
                    <a:pt x="912611" y="1310"/>
                  </a:lnTo>
                  <a:lnTo>
                    <a:pt x="960904" y="5196"/>
                  </a:lnTo>
                  <a:lnTo>
                    <a:pt x="1008407" y="11586"/>
                  </a:lnTo>
                  <a:lnTo>
                    <a:pt x="1055046" y="20412"/>
                  </a:lnTo>
                  <a:lnTo>
                    <a:pt x="1100748" y="31603"/>
                  </a:lnTo>
                  <a:lnTo>
                    <a:pt x="1145441" y="45089"/>
                  </a:lnTo>
                  <a:lnTo>
                    <a:pt x="1189051" y="60800"/>
                  </a:lnTo>
                  <a:lnTo>
                    <a:pt x="1231507" y="78666"/>
                  </a:lnTo>
                  <a:lnTo>
                    <a:pt x="1272734" y="98618"/>
                  </a:lnTo>
                  <a:lnTo>
                    <a:pt x="1312661" y="120586"/>
                  </a:lnTo>
                  <a:lnTo>
                    <a:pt x="1351214" y="144499"/>
                  </a:lnTo>
                  <a:lnTo>
                    <a:pt x="1388320" y="170287"/>
                  </a:lnTo>
                  <a:lnTo>
                    <a:pt x="1423907" y="197882"/>
                  </a:lnTo>
                  <a:lnTo>
                    <a:pt x="1457902" y="227212"/>
                  </a:lnTo>
                  <a:lnTo>
                    <a:pt x="1490231" y="258208"/>
                  </a:lnTo>
                  <a:lnTo>
                    <a:pt x="1520822" y="290800"/>
                  </a:lnTo>
                  <a:lnTo>
                    <a:pt x="1549603" y="324918"/>
                  </a:lnTo>
                  <a:lnTo>
                    <a:pt x="1576500" y="360492"/>
                  </a:lnTo>
                  <a:lnTo>
                    <a:pt x="1601440" y="397452"/>
                  </a:lnTo>
                  <a:lnTo>
                    <a:pt x="1624351" y="435729"/>
                  </a:lnTo>
                  <a:lnTo>
                    <a:pt x="1645159" y="475252"/>
                  </a:lnTo>
                  <a:lnTo>
                    <a:pt x="1663792" y="515951"/>
                  </a:lnTo>
                  <a:lnTo>
                    <a:pt x="1680177" y="557757"/>
                  </a:lnTo>
                  <a:lnTo>
                    <a:pt x="1694242" y="600599"/>
                  </a:lnTo>
                  <a:lnTo>
                    <a:pt x="1705912" y="644408"/>
                  </a:lnTo>
                  <a:lnTo>
                    <a:pt x="1715116" y="689114"/>
                  </a:lnTo>
                  <a:lnTo>
                    <a:pt x="1721781" y="734647"/>
                  </a:lnTo>
                  <a:lnTo>
                    <a:pt x="1725833" y="780936"/>
                  </a:lnTo>
                  <a:lnTo>
                    <a:pt x="1727200" y="827913"/>
                  </a:lnTo>
                  <a:lnTo>
                    <a:pt x="1725833" y="874889"/>
                  </a:lnTo>
                  <a:lnTo>
                    <a:pt x="1721781" y="921177"/>
                  </a:lnTo>
                  <a:lnTo>
                    <a:pt x="1715116" y="966709"/>
                  </a:lnTo>
                  <a:lnTo>
                    <a:pt x="1705912" y="1011413"/>
                  </a:lnTo>
                  <a:lnTo>
                    <a:pt x="1694242" y="1055221"/>
                  </a:lnTo>
                  <a:lnTo>
                    <a:pt x="1680177" y="1098061"/>
                  </a:lnTo>
                  <a:lnTo>
                    <a:pt x="1663792" y="1139865"/>
                  </a:lnTo>
                  <a:lnTo>
                    <a:pt x="1645159" y="1180561"/>
                  </a:lnTo>
                  <a:lnTo>
                    <a:pt x="1624351" y="1220082"/>
                  </a:lnTo>
                  <a:lnTo>
                    <a:pt x="1601440" y="1258355"/>
                  </a:lnTo>
                  <a:lnTo>
                    <a:pt x="1576500" y="1295313"/>
                  </a:lnTo>
                  <a:lnTo>
                    <a:pt x="1549603" y="1330883"/>
                  </a:lnTo>
                  <a:lnTo>
                    <a:pt x="1520822" y="1364998"/>
                  </a:lnTo>
                  <a:lnTo>
                    <a:pt x="1490231" y="1397587"/>
                  </a:lnTo>
                  <a:lnTo>
                    <a:pt x="1457902" y="1428580"/>
                  </a:lnTo>
                  <a:lnTo>
                    <a:pt x="1423907" y="1457907"/>
                  </a:lnTo>
                  <a:lnTo>
                    <a:pt x="1388320" y="1485498"/>
                  </a:lnTo>
                  <a:lnTo>
                    <a:pt x="1351214" y="1511283"/>
                  </a:lnTo>
                  <a:lnTo>
                    <a:pt x="1312661" y="1535193"/>
                  </a:lnTo>
                  <a:lnTo>
                    <a:pt x="1272734" y="1557158"/>
                  </a:lnTo>
                  <a:lnTo>
                    <a:pt x="1231507" y="1577107"/>
                  </a:lnTo>
                  <a:lnTo>
                    <a:pt x="1189051" y="1594971"/>
                  </a:lnTo>
                  <a:lnTo>
                    <a:pt x="1145441" y="1610680"/>
                  </a:lnTo>
                  <a:lnTo>
                    <a:pt x="1100748" y="1624164"/>
                  </a:lnTo>
                  <a:lnTo>
                    <a:pt x="1055046" y="1635353"/>
                  </a:lnTo>
                  <a:lnTo>
                    <a:pt x="1008407" y="1644177"/>
                  </a:lnTo>
                  <a:lnTo>
                    <a:pt x="960904" y="1650566"/>
                  </a:lnTo>
                  <a:lnTo>
                    <a:pt x="912611" y="1654451"/>
                  </a:lnTo>
                  <a:lnTo>
                    <a:pt x="863600" y="1655762"/>
                  </a:lnTo>
                  <a:lnTo>
                    <a:pt x="814588" y="1654451"/>
                  </a:lnTo>
                  <a:lnTo>
                    <a:pt x="766295" y="1650566"/>
                  </a:lnTo>
                  <a:lnTo>
                    <a:pt x="718792" y="1644177"/>
                  </a:lnTo>
                  <a:lnTo>
                    <a:pt x="672153" y="1635353"/>
                  </a:lnTo>
                  <a:lnTo>
                    <a:pt x="626451" y="1624164"/>
                  </a:lnTo>
                  <a:lnTo>
                    <a:pt x="581758" y="1610680"/>
                  </a:lnTo>
                  <a:lnTo>
                    <a:pt x="538148" y="1594971"/>
                  </a:lnTo>
                  <a:lnTo>
                    <a:pt x="495692" y="1577107"/>
                  </a:lnTo>
                  <a:lnTo>
                    <a:pt x="454465" y="1557158"/>
                  </a:lnTo>
                  <a:lnTo>
                    <a:pt x="414538" y="1535193"/>
                  </a:lnTo>
                  <a:lnTo>
                    <a:pt x="375985" y="1511283"/>
                  </a:lnTo>
                  <a:lnTo>
                    <a:pt x="338879" y="1485498"/>
                  </a:lnTo>
                  <a:lnTo>
                    <a:pt x="303292" y="1457907"/>
                  </a:lnTo>
                  <a:lnTo>
                    <a:pt x="269297" y="1428580"/>
                  </a:lnTo>
                  <a:lnTo>
                    <a:pt x="236968" y="1397587"/>
                  </a:lnTo>
                  <a:lnTo>
                    <a:pt x="206377" y="1364998"/>
                  </a:lnTo>
                  <a:lnTo>
                    <a:pt x="177596" y="1330883"/>
                  </a:lnTo>
                  <a:lnTo>
                    <a:pt x="150699" y="1295313"/>
                  </a:lnTo>
                  <a:lnTo>
                    <a:pt x="125759" y="1258355"/>
                  </a:lnTo>
                  <a:lnTo>
                    <a:pt x="102848" y="1220082"/>
                  </a:lnTo>
                  <a:lnTo>
                    <a:pt x="82040" y="1180561"/>
                  </a:lnTo>
                  <a:lnTo>
                    <a:pt x="63407" y="1139865"/>
                  </a:lnTo>
                  <a:lnTo>
                    <a:pt x="47022" y="1098061"/>
                  </a:lnTo>
                  <a:lnTo>
                    <a:pt x="32957" y="1055221"/>
                  </a:lnTo>
                  <a:lnTo>
                    <a:pt x="21287" y="1011413"/>
                  </a:lnTo>
                  <a:lnTo>
                    <a:pt x="12083" y="966709"/>
                  </a:lnTo>
                  <a:lnTo>
                    <a:pt x="5418" y="921177"/>
                  </a:lnTo>
                  <a:lnTo>
                    <a:pt x="1366" y="874889"/>
                  </a:lnTo>
                  <a:lnTo>
                    <a:pt x="0" y="82791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838950" y="5229809"/>
            <a:ext cx="12287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225" dirty="0">
                <a:latin typeface="Arial"/>
                <a:cs typeface="Arial"/>
              </a:rPr>
              <a:t>Ензимно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Fe</a:t>
            </a:r>
            <a:endParaRPr sz="2000">
              <a:latin typeface="Liberation Sans Narrow"/>
              <a:cs typeface="Liberation Sans Narrow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Liberation Sans Narrow"/>
                <a:cs typeface="Liberation Sans Narrow"/>
              </a:rPr>
              <a:t>5</a:t>
            </a:r>
            <a:r>
              <a:rPr sz="2000" b="1" spc="-30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mg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47116" y="4517135"/>
            <a:ext cx="2144395" cy="2071370"/>
            <a:chOff x="547116" y="4517135"/>
            <a:chExt cx="2144395" cy="2071370"/>
          </a:xfrm>
        </p:grpSpPr>
        <p:sp>
          <p:nvSpPr>
            <p:cNvPr id="23" name="object 23"/>
            <p:cNvSpPr/>
            <p:nvPr/>
          </p:nvSpPr>
          <p:spPr>
            <a:xfrm>
              <a:off x="547116" y="4517135"/>
              <a:ext cx="2144267" cy="20711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5650" y="4724399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863600" y="0"/>
                  </a:moveTo>
                  <a:lnTo>
                    <a:pt x="814594" y="1310"/>
                  </a:lnTo>
                  <a:lnTo>
                    <a:pt x="766306" y="5196"/>
                  </a:lnTo>
                  <a:lnTo>
                    <a:pt x="718808" y="11586"/>
                  </a:lnTo>
                  <a:lnTo>
                    <a:pt x="672173" y="20412"/>
                  </a:lnTo>
                  <a:lnTo>
                    <a:pt x="626474" y="31603"/>
                  </a:lnTo>
                  <a:lnTo>
                    <a:pt x="581783" y="45089"/>
                  </a:lnTo>
                  <a:lnTo>
                    <a:pt x="538174" y="60800"/>
                  </a:lnTo>
                  <a:lnTo>
                    <a:pt x="495720" y="78666"/>
                  </a:lnTo>
                  <a:lnTo>
                    <a:pt x="454493" y="98618"/>
                  </a:lnTo>
                  <a:lnTo>
                    <a:pt x="414566" y="120586"/>
                  </a:lnTo>
                  <a:lnTo>
                    <a:pt x="376013" y="144499"/>
                  </a:lnTo>
                  <a:lnTo>
                    <a:pt x="338906" y="170287"/>
                  </a:lnTo>
                  <a:lnTo>
                    <a:pt x="303318" y="197882"/>
                  </a:lnTo>
                  <a:lnTo>
                    <a:pt x="269322" y="227212"/>
                  </a:lnTo>
                  <a:lnTo>
                    <a:pt x="236991" y="258208"/>
                  </a:lnTo>
                  <a:lnTo>
                    <a:pt x="206398" y="290800"/>
                  </a:lnTo>
                  <a:lnTo>
                    <a:pt x="177615" y="324918"/>
                  </a:lnTo>
                  <a:lnTo>
                    <a:pt x="150716" y="360492"/>
                  </a:lnTo>
                  <a:lnTo>
                    <a:pt x="125774" y="397452"/>
                  </a:lnTo>
                  <a:lnTo>
                    <a:pt x="102861" y="435729"/>
                  </a:lnTo>
                  <a:lnTo>
                    <a:pt x="82051" y="475252"/>
                  </a:lnTo>
                  <a:lnTo>
                    <a:pt x="63415" y="515951"/>
                  </a:lnTo>
                  <a:lnTo>
                    <a:pt x="47028" y="557757"/>
                  </a:lnTo>
                  <a:lnTo>
                    <a:pt x="32962" y="600599"/>
                  </a:lnTo>
                  <a:lnTo>
                    <a:pt x="21290" y="644408"/>
                  </a:lnTo>
                  <a:lnTo>
                    <a:pt x="12085" y="689114"/>
                  </a:lnTo>
                  <a:lnTo>
                    <a:pt x="5419" y="734647"/>
                  </a:lnTo>
                  <a:lnTo>
                    <a:pt x="1367" y="780936"/>
                  </a:lnTo>
                  <a:lnTo>
                    <a:pt x="0" y="827913"/>
                  </a:lnTo>
                  <a:lnTo>
                    <a:pt x="1367" y="874889"/>
                  </a:lnTo>
                  <a:lnTo>
                    <a:pt x="5419" y="921177"/>
                  </a:lnTo>
                  <a:lnTo>
                    <a:pt x="12085" y="966709"/>
                  </a:lnTo>
                  <a:lnTo>
                    <a:pt x="21290" y="1011413"/>
                  </a:lnTo>
                  <a:lnTo>
                    <a:pt x="32962" y="1055221"/>
                  </a:lnTo>
                  <a:lnTo>
                    <a:pt x="47028" y="1098061"/>
                  </a:lnTo>
                  <a:lnTo>
                    <a:pt x="63415" y="1139865"/>
                  </a:lnTo>
                  <a:lnTo>
                    <a:pt x="82051" y="1180561"/>
                  </a:lnTo>
                  <a:lnTo>
                    <a:pt x="102861" y="1220082"/>
                  </a:lnTo>
                  <a:lnTo>
                    <a:pt x="125774" y="1258355"/>
                  </a:lnTo>
                  <a:lnTo>
                    <a:pt x="150716" y="1295313"/>
                  </a:lnTo>
                  <a:lnTo>
                    <a:pt x="177615" y="1330883"/>
                  </a:lnTo>
                  <a:lnTo>
                    <a:pt x="206398" y="1364998"/>
                  </a:lnTo>
                  <a:lnTo>
                    <a:pt x="236991" y="1397587"/>
                  </a:lnTo>
                  <a:lnTo>
                    <a:pt x="269322" y="1428580"/>
                  </a:lnTo>
                  <a:lnTo>
                    <a:pt x="303318" y="1457907"/>
                  </a:lnTo>
                  <a:lnTo>
                    <a:pt x="338906" y="1485498"/>
                  </a:lnTo>
                  <a:lnTo>
                    <a:pt x="376013" y="1511283"/>
                  </a:lnTo>
                  <a:lnTo>
                    <a:pt x="414566" y="1535193"/>
                  </a:lnTo>
                  <a:lnTo>
                    <a:pt x="454493" y="1557158"/>
                  </a:lnTo>
                  <a:lnTo>
                    <a:pt x="495720" y="1577107"/>
                  </a:lnTo>
                  <a:lnTo>
                    <a:pt x="538174" y="1594971"/>
                  </a:lnTo>
                  <a:lnTo>
                    <a:pt x="581783" y="1610680"/>
                  </a:lnTo>
                  <a:lnTo>
                    <a:pt x="626474" y="1624164"/>
                  </a:lnTo>
                  <a:lnTo>
                    <a:pt x="672173" y="1635353"/>
                  </a:lnTo>
                  <a:lnTo>
                    <a:pt x="718808" y="1644177"/>
                  </a:lnTo>
                  <a:lnTo>
                    <a:pt x="766306" y="1650566"/>
                  </a:lnTo>
                  <a:lnTo>
                    <a:pt x="814594" y="1654451"/>
                  </a:lnTo>
                  <a:lnTo>
                    <a:pt x="863600" y="1655762"/>
                  </a:lnTo>
                  <a:lnTo>
                    <a:pt x="912611" y="1654451"/>
                  </a:lnTo>
                  <a:lnTo>
                    <a:pt x="960904" y="1650566"/>
                  </a:lnTo>
                  <a:lnTo>
                    <a:pt x="1008407" y="1644177"/>
                  </a:lnTo>
                  <a:lnTo>
                    <a:pt x="1055046" y="1635353"/>
                  </a:lnTo>
                  <a:lnTo>
                    <a:pt x="1100748" y="1624164"/>
                  </a:lnTo>
                  <a:lnTo>
                    <a:pt x="1145441" y="1610680"/>
                  </a:lnTo>
                  <a:lnTo>
                    <a:pt x="1189051" y="1594971"/>
                  </a:lnTo>
                  <a:lnTo>
                    <a:pt x="1231507" y="1577107"/>
                  </a:lnTo>
                  <a:lnTo>
                    <a:pt x="1272734" y="1557158"/>
                  </a:lnTo>
                  <a:lnTo>
                    <a:pt x="1312661" y="1535193"/>
                  </a:lnTo>
                  <a:lnTo>
                    <a:pt x="1351214" y="1511283"/>
                  </a:lnTo>
                  <a:lnTo>
                    <a:pt x="1388320" y="1485498"/>
                  </a:lnTo>
                  <a:lnTo>
                    <a:pt x="1423907" y="1457907"/>
                  </a:lnTo>
                  <a:lnTo>
                    <a:pt x="1457902" y="1428580"/>
                  </a:lnTo>
                  <a:lnTo>
                    <a:pt x="1490231" y="1397587"/>
                  </a:lnTo>
                  <a:lnTo>
                    <a:pt x="1520822" y="1364998"/>
                  </a:lnTo>
                  <a:lnTo>
                    <a:pt x="1549603" y="1330883"/>
                  </a:lnTo>
                  <a:lnTo>
                    <a:pt x="1576500" y="1295313"/>
                  </a:lnTo>
                  <a:lnTo>
                    <a:pt x="1601440" y="1258355"/>
                  </a:lnTo>
                  <a:lnTo>
                    <a:pt x="1624351" y="1220082"/>
                  </a:lnTo>
                  <a:lnTo>
                    <a:pt x="1645159" y="1180561"/>
                  </a:lnTo>
                  <a:lnTo>
                    <a:pt x="1663792" y="1139865"/>
                  </a:lnTo>
                  <a:lnTo>
                    <a:pt x="1680177" y="1098061"/>
                  </a:lnTo>
                  <a:lnTo>
                    <a:pt x="1694242" y="1055221"/>
                  </a:lnTo>
                  <a:lnTo>
                    <a:pt x="1705912" y="1011413"/>
                  </a:lnTo>
                  <a:lnTo>
                    <a:pt x="1715116" y="966709"/>
                  </a:lnTo>
                  <a:lnTo>
                    <a:pt x="1721781" y="921177"/>
                  </a:lnTo>
                  <a:lnTo>
                    <a:pt x="1725833" y="874889"/>
                  </a:lnTo>
                  <a:lnTo>
                    <a:pt x="1727200" y="827913"/>
                  </a:lnTo>
                  <a:lnTo>
                    <a:pt x="1725833" y="780936"/>
                  </a:lnTo>
                  <a:lnTo>
                    <a:pt x="1721781" y="734647"/>
                  </a:lnTo>
                  <a:lnTo>
                    <a:pt x="1715116" y="689114"/>
                  </a:lnTo>
                  <a:lnTo>
                    <a:pt x="1705912" y="644408"/>
                  </a:lnTo>
                  <a:lnTo>
                    <a:pt x="1694242" y="600599"/>
                  </a:lnTo>
                  <a:lnTo>
                    <a:pt x="1680177" y="557757"/>
                  </a:lnTo>
                  <a:lnTo>
                    <a:pt x="1663792" y="515951"/>
                  </a:lnTo>
                  <a:lnTo>
                    <a:pt x="1645159" y="475252"/>
                  </a:lnTo>
                  <a:lnTo>
                    <a:pt x="1624351" y="435729"/>
                  </a:lnTo>
                  <a:lnTo>
                    <a:pt x="1601440" y="397452"/>
                  </a:lnTo>
                  <a:lnTo>
                    <a:pt x="1576500" y="360492"/>
                  </a:lnTo>
                  <a:lnTo>
                    <a:pt x="1549603" y="324918"/>
                  </a:lnTo>
                  <a:lnTo>
                    <a:pt x="1520822" y="290800"/>
                  </a:lnTo>
                  <a:lnTo>
                    <a:pt x="1490231" y="258208"/>
                  </a:lnTo>
                  <a:lnTo>
                    <a:pt x="1457902" y="227212"/>
                  </a:lnTo>
                  <a:lnTo>
                    <a:pt x="1423907" y="197882"/>
                  </a:lnTo>
                  <a:lnTo>
                    <a:pt x="1388320" y="170287"/>
                  </a:lnTo>
                  <a:lnTo>
                    <a:pt x="1351214" y="144499"/>
                  </a:lnTo>
                  <a:lnTo>
                    <a:pt x="1312661" y="120586"/>
                  </a:lnTo>
                  <a:lnTo>
                    <a:pt x="1272734" y="98618"/>
                  </a:lnTo>
                  <a:lnTo>
                    <a:pt x="1231507" y="78666"/>
                  </a:lnTo>
                  <a:lnTo>
                    <a:pt x="1189051" y="60800"/>
                  </a:lnTo>
                  <a:lnTo>
                    <a:pt x="1145441" y="45089"/>
                  </a:lnTo>
                  <a:lnTo>
                    <a:pt x="1100748" y="31603"/>
                  </a:lnTo>
                  <a:lnTo>
                    <a:pt x="1055046" y="20412"/>
                  </a:lnTo>
                  <a:lnTo>
                    <a:pt x="1008407" y="11586"/>
                  </a:lnTo>
                  <a:lnTo>
                    <a:pt x="960904" y="5196"/>
                  </a:lnTo>
                  <a:lnTo>
                    <a:pt x="912611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5650" y="4724399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0" y="827913"/>
                  </a:moveTo>
                  <a:lnTo>
                    <a:pt x="1367" y="780936"/>
                  </a:lnTo>
                  <a:lnTo>
                    <a:pt x="5419" y="734647"/>
                  </a:lnTo>
                  <a:lnTo>
                    <a:pt x="12085" y="689114"/>
                  </a:lnTo>
                  <a:lnTo>
                    <a:pt x="21290" y="644408"/>
                  </a:lnTo>
                  <a:lnTo>
                    <a:pt x="32962" y="600599"/>
                  </a:lnTo>
                  <a:lnTo>
                    <a:pt x="47028" y="557757"/>
                  </a:lnTo>
                  <a:lnTo>
                    <a:pt x="63415" y="515951"/>
                  </a:lnTo>
                  <a:lnTo>
                    <a:pt x="82051" y="475252"/>
                  </a:lnTo>
                  <a:lnTo>
                    <a:pt x="102861" y="435729"/>
                  </a:lnTo>
                  <a:lnTo>
                    <a:pt x="125774" y="397452"/>
                  </a:lnTo>
                  <a:lnTo>
                    <a:pt x="150716" y="360492"/>
                  </a:lnTo>
                  <a:lnTo>
                    <a:pt x="177615" y="324918"/>
                  </a:lnTo>
                  <a:lnTo>
                    <a:pt x="206398" y="290800"/>
                  </a:lnTo>
                  <a:lnTo>
                    <a:pt x="236991" y="258208"/>
                  </a:lnTo>
                  <a:lnTo>
                    <a:pt x="269322" y="227212"/>
                  </a:lnTo>
                  <a:lnTo>
                    <a:pt x="303318" y="197882"/>
                  </a:lnTo>
                  <a:lnTo>
                    <a:pt x="338906" y="170287"/>
                  </a:lnTo>
                  <a:lnTo>
                    <a:pt x="376013" y="144499"/>
                  </a:lnTo>
                  <a:lnTo>
                    <a:pt x="414566" y="120586"/>
                  </a:lnTo>
                  <a:lnTo>
                    <a:pt x="454493" y="98618"/>
                  </a:lnTo>
                  <a:lnTo>
                    <a:pt x="495720" y="78666"/>
                  </a:lnTo>
                  <a:lnTo>
                    <a:pt x="538174" y="60800"/>
                  </a:lnTo>
                  <a:lnTo>
                    <a:pt x="581783" y="45089"/>
                  </a:lnTo>
                  <a:lnTo>
                    <a:pt x="626474" y="31603"/>
                  </a:lnTo>
                  <a:lnTo>
                    <a:pt x="672173" y="20412"/>
                  </a:lnTo>
                  <a:lnTo>
                    <a:pt x="718808" y="11586"/>
                  </a:lnTo>
                  <a:lnTo>
                    <a:pt x="766306" y="5196"/>
                  </a:lnTo>
                  <a:lnTo>
                    <a:pt x="814594" y="1310"/>
                  </a:lnTo>
                  <a:lnTo>
                    <a:pt x="863600" y="0"/>
                  </a:lnTo>
                  <a:lnTo>
                    <a:pt x="912611" y="1310"/>
                  </a:lnTo>
                  <a:lnTo>
                    <a:pt x="960904" y="5196"/>
                  </a:lnTo>
                  <a:lnTo>
                    <a:pt x="1008407" y="11586"/>
                  </a:lnTo>
                  <a:lnTo>
                    <a:pt x="1055046" y="20412"/>
                  </a:lnTo>
                  <a:lnTo>
                    <a:pt x="1100748" y="31603"/>
                  </a:lnTo>
                  <a:lnTo>
                    <a:pt x="1145441" y="45089"/>
                  </a:lnTo>
                  <a:lnTo>
                    <a:pt x="1189051" y="60800"/>
                  </a:lnTo>
                  <a:lnTo>
                    <a:pt x="1231507" y="78666"/>
                  </a:lnTo>
                  <a:lnTo>
                    <a:pt x="1272734" y="98618"/>
                  </a:lnTo>
                  <a:lnTo>
                    <a:pt x="1312661" y="120586"/>
                  </a:lnTo>
                  <a:lnTo>
                    <a:pt x="1351214" y="144499"/>
                  </a:lnTo>
                  <a:lnTo>
                    <a:pt x="1388320" y="170287"/>
                  </a:lnTo>
                  <a:lnTo>
                    <a:pt x="1423907" y="197882"/>
                  </a:lnTo>
                  <a:lnTo>
                    <a:pt x="1457902" y="227212"/>
                  </a:lnTo>
                  <a:lnTo>
                    <a:pt x="1490231" y="258208"/>
                  </a:lnTo>
                  <a:lnTo>
                    <a:pt x="1520822" y="290800"/>
                  </a:lnTo>
                  <a:lnTo>
                    <a:pt x="1549603" y="324918"/>
                  </a:lnTo>
                  <a:lnTo>
                    <a:pt x="1576500" y="360492"/>
                  </a:lnTo>
                  <a:lnTo>
                    <a:pt x="1601440" y="397452"/>
                  </a:lnTo>
                  <a:lnTo>
                    <a:pt x="1624351" y="435729"/>
                  </a:lnTo>
                  <a:lnTo>
                    <a:pt x="1645159" y="475252"/>
                  </a:lnTo>
                  <a:lnTo>
                    <a:pt x="1663792" y="515951"/>
                  </a:lnTo>
                  <a:lnTo>
                    <a:pt x="1680177" y="557757"/>
                  </a:lnTo>
                  <a:lnTo>
                    <a:pt x="1694242" y="600599"/>
                  </a:lnTo>
                  <a:lnTo>
                    <a:pt x="1705912" y="644408"/>
                  </a:lnTo>
                  <a:lnTo>
                    <a:pt x="1715116" y="689114"/>
                  </a:lnTo>
                  <a:lnTo>
                    <a:pt x="1721781" y="734647"/>
                  </a:lnTo>
                  <a:lnTo>
                    <a:pt x="1725833" y="780936"/>
                  </a:lnTo>
                  <a:lnTo>
                    <a:pt x="1727200" y="827913"/>
                  </a:lnTo>
                  <a:lnTo>
                    <a:pt x="1725833" y="874889"/>
                  </a:lnTo>
                  <a:lnTo>
                    <a:pt x="1721781" y="921177"/>
                  </a:lnTo>
                  <a:lnTo>
                    <a:pt x="1715116" y="966709"/>
                  </a:lnTo>
                  <a:lnTo>
                    <a:pt x="1705912" y="1011413"/>
                  </a:lnTo>
                  <a:lnTo>
                    <a:pt x="1694242" y="1055221"/>
                  </a:lnTo>
                  <a:lnTo>
                    <a:pt x="1680177" y="1098061"/>
                  </a:lnTo>
                  <a:lnTo>
                    <a:pt x="1663792" y="1139865"/>
                  </a:lnTo>
                  <a:lnTo>
                    <a:pt x="1645159" y="1180561"/>
                  </a:lnTo>
                  <a:lnTo>
                    <a:pt x="1624351" y="1220082"/>
                  </a:lnTo>
                  <a:lnTo>
                    <a:pt x="1601440" y="1258355"/>
                  </a:lnTo>
                  <a:lnTo>
                    <a:pt x="1576500" y="1295313"/>
                  </a:lnTo>
                  <a:lnTo>
                    <a:pt x="1549603" y="1330883"/>
                  </a:lnTo>
                  <a:lnTo>
                    <a:pt x="1520822" y="1364998"/>
                  </a:lnTo>
                  <a:lnTo>
                    <a:pt x="1490231" y="1397587"/>
                  </a:lnTo>
                  <a:lnTo>
                    <a:pt x="1457902" y="1428580"/>
                  </a:lnTo>
                  <a:lnTo>
                    <a:pt x="1423907" y="1457907"/>
                  </a:lnTo>
                  <a:lnTo>
                    <a:pt x="1388320" y="1485498"/>
                  </a:lnTo>
                  <a:lnTo>
                    <a:pt x="1351214" y="1511283"/>
                  </a:lnTo>
                  <a:lnTo>
                    <a:pt x="1312661" y="1535193"/>
                  </a:lnTo>
                  <a:lnTo>
                    <a:pt x="1272734" y="1557158"/>
                  </a:lnTo>
                  <a:lnTo>
                    <a:pt x="1231507" y="1577107"/>
                  </a:lnTo>
                  <a:lnTo>
                    <a:pt x="1189051" y="1594971"/>
                  </a:lnTo>
                  <a:lnTo>
                    <a:pt x="1145441" y="1610680"/>
                  </a:lnTo>
                  <a:lnTo>
                    <a:pt x="1100748" y="1624164"/>
                  </a:lnTo>
                  <a:lnTo>
                    <a:pt x="1055046" y="1635353"/>
                  </a:lnTo>
                  <a:lnTo>
                    <a:pt x="1008407" y="1644177"/>
                  </a:lnTo>
                  <a:lnTo>
                    <a:pt x="960904" y="1650566"/>
                  </a:lnTo>
                  <a:lnTo>
                    <a:pt x="912611" y="1654451"/>
                  </a:lnTo>
                  <a:lnTo>
                    <a:pt x="863600" y="1655762"/>
                  </a:lnTo>
                  <a:lnTo>
                    <a:pt x="814594" y="1654451"/>
                  </a:lnTo>
                  <a:lnTo>
                    <a:pt x="766306" y="1650566"/>
                  </a:lnTo>
                  <a:lnTo>
                    <a:pt x="718808" y="1644177"/>
                  </a:lnTo>
                  <a:lnTo>
                    <a:pt x="672173" y="1635353"/>
                  </a:lnTo>
                  <a:lnTo>
                    <a:pt x="626474" y="1624164"/>
                  </a:lnTo>
                  <a:lnTo>
                    <a:pt x="581783" y="1610680"/>
                  </a:lnTo>
                  <a:lnTo>
                    <a:pt x="538174" y="1594971"/>
                  </a:lnTo>
                  <a:lnTo>
                    <a:pt x="495720" y="1577107"/>
                  </a:lnTo>
                  <a:lnTo>
                    <a:pt x="454493" y="1557158"/>
                  </a:lnTo>
                  <a:lnTo>
                    <a:pt x="414566" y="1535193"/>
                  </a:lnTo>
                  <a:lnTo>
                    <a:pt x="376013" y="1511283"/>
                  </a:lnTo>
                  <a:lnTo>
                    <a:pt x="338906" y="1485498"/>
                  </a:lnTo>
                  <a:lnTo>
                    <a:pt x="303318" y="1457907"/>
                  </a:lnTo>
                  <a:lnTo>
                    <a:pt x="269322" y="1428580"/>
                  </a:lnTo>
                  <a:lnTo>
                    <a:pt x="236991" y="1397587"/>
                  </a:lnTo>
                  <a:lnTo>
                    <a:pt x="206398" y="1364998"/>
                  </a:lnTo>
                  <a:lnTo>
                    <a:pt x="177615" y="1330883"/>
                  </a:lnTo>
                  <a:lnTo>
                    <a:pt x="150716" y="1295313"/>
                  </a:lnTo>
                  <a:lnTo>
                    <a:pt x="125774" y="1258355"/>
                  </a:lnTo>
                  <a:lnTo>
                    <a:pt x="102861" y="1220082"/>
                  </a:lnTo>
                  <a:lnTo>
                    <a:pt x="82051" y="1180561"/>
                  </a:lnTo>
                  <a:lnTo>
                    <a:pt x="63415" y="1139865"/>
                  </a:lnTo>
                  <a:lnTo>
                    <a:pt x="47028" y="1098061"/>
                  </a:lnTo>
                  <a:lnTo>
                    <a:pt x="32962" y="1055221"/>
                  </a:lnTo>
                  <a:lnTo>
                    <a:pt x="21290" y="1011413"/>
                  </a:lnTo>
                  <a:lnTo>
                    <a:pt x="12085" y="966709"/>
                  </a:lnTo>
                  <a:lnTo>
                    <a:pt x="5419" y="921177"/>
                  </a:lnTo>
                  <a:lnTo>
                    <a:pt x="1367" y="874889"/>
                  </a:lnTo>
                  <a:lnTo>
                    <a:pt x="0" y="82791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59611" y="5229809"/>
            <a:ext cx="13208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225" dirty="0">
                <a:latin typeface="Arial"/>
                <a:cs typeface="Arial"/>
              </a:rPr>
              <a:t>Трансферин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Liberation Sans Narrow"/>
                <a:cs typeface="Liberation Sans Narrow"/>
              </a:rPr>
              <a:t>3</a:t>
            </a:r>
            <a:r>
              <a:rPr sz="2000" b="1" spc="-30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mg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699504" y="2026920"/>
            <a:ext cx="2225040" cy="2155190"/>
            <a:chOff x="6699504" y="2026920"/>
            <a:chExt cx="2225040" cy="2155190"/>
          </a:xfrm>
        </p:grpSpPr>
        <p:sp>
          <p:nvSpPr>
            <p:cNvPr id="28" name="object 28"/>
            <p:cNvSpPr/>
            <p:nvPr/>
          </p:nvSpPr>
          <p:spPr>
            <a:xfrm>
              <a:off x="6699504" y="2026920"/>
              <a:ext cx="2225040" cy="215493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48551" y="227647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863600" y="0"/>
                  </a:moveTo>
                  <a:lnTo>
                    <a:pt x="814588" y="1310"/>
                  </a:lnTo>
                  <a:lnTo>
                    <a:pt x="766295" y="5196"/>
                  </a:lnTo>
                  <a:lnTo>
                    <a:pt x="718792" y="11586"/>
                  </a:lnTo>
                  <a:lnTo>
                    <a:pt x="672153" y="20412"/>
                  </a:lnTo>
                  <a:lnTo>
                    <a:pt x="626451" y="31603"/>
                  </a:lnTo>
                  <a:lnTo>
                    <a:pt x="581758" y="45089"/>
                  </a:lnTo>
                  <a:lnTo>
                    <a:pt x="538148" y="60800"/>
                  </a:lnTo>
                  <a:lnTo>
                    <a:pt x="495692" y="78666"/>
                  </a:lnTo>
                  <a:lnTo>
                    <a:pt x="454465" y="98618"/>
                  </a:lnTo>
                  <a:lnTo>
                    <a:pt x="414538" y="120586"/>
                  </a:lnTo>
                  <a:lnTo>
                    <a:pt x="375985" y="144499"/>
                  </a:lnTo>
                  <a:lnTo>
                    <a:pt x="338879" y="170287"/>
                  </a:lnTo>
                  <a:lnTo>
                    <a:pt x="303292" y="197882"/>
                  </a:lnTo>
                  <a:lnTo>
                    <a:pt x="269297" y="227212"/>
                  </a:lnTo>
                  <a:lnTo>
                    <a:pt x="236968" y="258208"/>
                  </a:lnTo>
                  <a:lnTo>
                    <a:pt x="206377" y="290800"/>
                  </a:lnTo>
                  <a:lnTo>
                    <a:pt x="177596" y="324918"/>
                  </a:lnTo>
                  <a:lnTo>
                    <a:pt x="150699" y="360492"/>
                  </a:lnTo>
                  <a:lnTo>
                    <a:pt x="125759" y="397452"/>
                  </a:lnTo>
                  <a:lnTo>
                    <a:pt x="102848" y="435729"/>
                  </a:lnTo>
                  <a:lnTo>
                    <a:pt x="82040" y="475252"/>
                  </a:lnTo>
                  <a:lnTo>
                    <a:pt x="63407" y="515951"/>
                  </a:lnTo>
                  <a:lnTo>
                    <a:pt x="47022" y="557757"/>
                  </a:lnTo>
                  <a:lnTo>
                    <a:pt x="32957" y="600599"/>
                  </a:lnTo>
                  <a:lnTo>
                    <a:pt x="21287" y="644408"/>
                  </a:lnTo>
                  <a:lnTo>
                    <a:pt x="12083" y="689114"/>
                  </a:lnTo>
                  <a:lnTo>
                    <a:pt x="5418" y="734647"/>
                  </a:lnTo>
                  <a:lnTo>
                    <a:pt x="1366" y="780936"/>
                  </a:lnTo>
                  <a:lnTo>
                    <a:pt x="0" y="827913"/>
                  </a:lnTo>
                  <a:lnTo>
                    <a:pt x="1366" y="874889"/>
                  </a:lnTo>
                  <a:lnTo>
                    <a:pt x="5418" y="921178"/>
                  </a:lnTo>
                  <a:lnTo>
                    <a:pt x="12083" y="966711"/>
                  </a:lnTo>
                  <a:lnTo>
                    <a:pt x="21287" y="1011417"/>
                  </a:lnTo>
                  <a:lnTo>
                    <a:pt x="32957" y="1055226"/>
                  </a:lnTo>
                  <a:lnTo>
                    <a:pt x="47022" y="1098068"/>
                  </a:lnTo>
                  <a:lnTo>
                    <a:pt x="63407" y="1139874"/>
                  </a:lnTo>
                  <a:lnTo>
                    <a:pt x="82040" y="1180573"/>
                  </a:lnTo>
                  <a:lnTo>
                    <a:pt x="102848" y="1220096"/>
                  </a:lnTo>
                  <a:lnTo>
                    <a:pt x="125759" y="1258373"/>
                  </a:lnTo>
                  <a:lnTo>
                    <a:pt x="150699" y="1295333"/>
                  </a:lnTo>
                  <a:lnTo>
                    <a:pt x="177596" y="1330907"/>
                  </a:lnTo>
                  <a:lnTo>
                    <a:pt x="206377" y="1365025"/>
                  </a:lnTo>
                  <a:lnTo>
                    <a:pt x="236968" y="1397617"/>
                  </a:lnTo>
                  <a:lnTo>
                    <a:pt x="269297" y="1428613"/>
                  </a:lnTo>
                  <a:lnTo>
                    <a:pt x="303292" y="1457943"/>
                  </a:lnTo>
                  <a:lnTo>
                    <a:pt x="338879" y="1485538"/>
                  </a:lnTo>
                  <a:lnTo>
                    <a:pt x="375985" y="1511326"/>
                  </a:lnTo>
                  <a:lnTo>
                    <a:pt x="414538" y="1535239"/>
                  </a:lnTo>
                  <a:lnTo>
                    <a:pt x="454465" y="1557207"/>
                  </a:lnTo>
                  <a:lnTo>
                    <a:pt x="495692" y="1577159"/>
                  </a:lnTo>
                  <a:lnTo>
                    <a:pt x="538148" y="1595025"/>
                  </a:lnTo>
                  <a:lnTo>
                    <a:pt x="581758" y="1610736"/>
                  </a:lnTo>
                  <a:lnTo>
                    <a:pt x="626451" y="1624222"/>
                  </a:lnTo>
                  <a:lnTo>
                    <a:pt x="672153" y="1635413"/>
                  </a:lnTo>
                  <a:lnTo>
                    <a:pt x="718792" y="1644239"/>
                  </a:lnTo>
                  <a:lnTo>
                    <a:pt x="766295" y="1650629"/>
                  </a:lnTo>
                  <a:lnTo>
                    <a:pt x="814588" y="1654515"/>
                  </a:lnTo>
                  <a:lnTo>
                    <a:pt x="863600" y="1655826"/>
                  </a:lnTo>
                  <a:lnTo>
                    <a:pt x="912599" y="1654515"/>
                  </a:lnTo>
                  <a:lnTo>
                    <a:pt x="960881" y="1650629"/>
                  </a:lnTo>
                  <a:lnTo>
                    <a:pt x="1008375" y="1644239"/>
                  </a:lnTo>
                  <a:lnTo>
                    <a:pt x="1055007" y="1635413"/>
                  </a:lnTo>
                  <a:lnTo>
                    <a:pt x="1100703" y="1624222"/>
                  </a:lnTo>
                  <a:lnTo>
                    <a:pt x="1145391" y="1610736"/>
                  </a:lnTo>
                  <a:lnTo>
                    <a:pt x="1188999" y="1595025"/>
                  </a:lnTo>
                  <a:lnTo>
                    <a:pt x="1231452" y="1577159"/>
                  </a:lnTo>
                  <a:lnTo>
                    <a:pt x="1272678" y="1557207"/>
                  </a:lnTo>
                  <a:lnTo>
                    <a:pt x="1312605" y="1535239"/>
                  </a:lnTo>
                  <a:lnTo>
                    <a:pt x="1351158" y="1511326"/>
                  </a:lnTo>
                  <a:lnTo>
                    <a:pt x="1388266" y="1485538"/>
                  </a:lnTo>
                  <a:lnTo>
                    <a:pt x="1423855" y="1457943"/>
                  </a:lnTo>
                  <a:lnTo>
                    <a:pt x="1457852" y="1428613"/>
                  </a:lnTo>
                  <a:lnTo>
                    <a:pt x="1490185" y="1397617"/>
                  </a:lnTo>
                  <a:lnTo>
                    <a:pt x="1520780" y="1365025"/>
                  </a:lnTo>
                  <a:lnTo>
                    <a:pt x="1549565" y="1330907"/>
                  </a:lnTo>
                  <a:lnTo>
                    <a:pt x="1576466" y="1295333"/>
                  </a:lnTo>
                  <a:lnTo>
                    <a:pt x="1601410" y="1258373"/>
                  </a:lnTo>
                  <a:lnTo>
                    <a:pt x="1624325" y="1220096"/>
                  </a:lnTo>
                  <a:lnTo>
                    <a:pt x="1645138" y="1180573"/>
                  </a:lnTo>
                  <a:lnTo>
                    <a:pt x="1663775" y="1139874"/>
                  </a:lnTo>
                  <a:lnTo>
                    <a:pt x="1680164" y="1098068"/>
                  </a:lnTo>
                  <a:lnTo>
                    <a:pt x="1694232" y="1055226"/>
                  </a:lnTo>
                  <a:lnTo>
                    <a:pt x="1705906" y="1011417"/>
                  </a:lnTo>
                  <a:lnTo>
                    <a:pt x="1715112" y="966711"/>
                  </a:lnTo>
                  <a:lnTo>
                    <a:pt x="1721779" y="921178"/>
                  </a:lnTo>
                  <a:lnTo>
                    <a:pt x="1725832" y="874889"/>
                  </a:lnTo>
                  <a:lnTo>
                    <a:pt x="1727200" y="827913"/>
                  </a:lnTo>
                  <a:lnTo>
                    <a:pt x="1725832" y="780936"/>
                  </a:lnTo>
                  <a:lnTo>
                    <a:pt x="1721779" y="734647"/>
                  </a:lnTo>
                  <a:lnTo>
                    <a:pt x="1715112" y="689114"/>
                  </a:lnTo>
                  <a:lnTo>
                    <a:pt x="1705906" y="644408"/>
                  </a:lnTo>
                  <a:lnTo>
                    <a:pt x="1694232" y="600599"/>
                  </a:lnTo>
                  <a:lnTo>
                    <a:pt x="1680164" y="557757"/>
                  </a:lnTo>
                  <a:lnTo>
                    <a:pt x="1663775" y="515951"/>
                  </a:lnTo>
                  <a:lnTo>
                    <a:pt x="1645138" y="475252"/>
                  </a:lnTo>
                  <a:lnTo>
                    <a:pt x="1624325" y="435729"/>
                  </a:lnTo>
                  <a:lnTo>
                    <a:pt x="1601410" y="397452"/>
                  </a:lnTo>
                  <a:lnTo>
                    <a:pt x="1576466" y="360492"/>
                  </a:lnTo>
                  <a:lnTo>
                    <a:pt x="1549565" y="324918"/>
                  </a:lnTo>
                  <a:lnTo>
                    <a:pt x="1520780" y="290800"/>
                  </a:lnTo>
                  <a:lnTo>
                    <a:pt x="1490185" y="258208"/>
                  </a:lnTo>
                  <a:lnTo>
                    <a:pt x="1457852" y="227212"/>
                  </a:lnTo>
                  <a:lnTo>
                    <a:pt x="1423855" y="197882"/>
                  </a:lnTo>
                  <a:lnTo>
                    <a:pt x="1388266" y="170287"/>
                  </a:lnTo>
                  <a:lnTo>
                    <a:pt x="1351158" y="144499"/>
                  </a:lnTo>
                  <a:lnTo>
                    <a:pt x="1312605" y="120586"/>
                  </a:lnTo>
                  <a:lnTo>
                    <a:pt x="1272678" y="98618"/>
                  </a:lnTo>
                  <a:lnTo>
                    <a:pt x="1231452" y="78666"/>
                  </a:lnTo>
                  <a:lnTo>
                    <a:pt x="1188999" y="60800"/>
                  </a:lnTo>
                  <a:lnTo>
                    <a:pt x="1145391" y="45089"/>
                  </a:lnTo>
                  <a:lnTo>
                    <a:pt x="1100703" y="31603"/>
                  </a:lnTo>
                  <a:lnTo>
                    <a:pt x="1055007" y="20412"/>
                  </a:lnTo>
                  <a:lnTo>
                    <a:pt x="1008375" y="11586"/>
                  </a:lnTo>
                  <a:lnTo>
                    <a:pt x="960881" y="5196"/>
                  </a:lnTo>
                  <a:lnTo>
                    <a:pt x="912599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48551" y="2276475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0" y="827913"/>
                  </a:moveTo>
                  <a:lnTo>
                    <a:pt x="1366" y="780936"/>
                  </a:lnTo>
                  <a:lnTo>
                    <a:pt x="5418" y="734647"/>
                  </a:lnTo>
                  <a:lnTo>
                    <a:pt x="12083" y="689114"/>
                  </a:lnTo>
                  <a:lnTo>
                    <a:pt x="21287" y="644408"/>
                  </a:lnTo>
                  <a:lnTo>
                    <a:pt x="32957" y="600599"/>
                  </a:lnTo>
                  <a:lnTo>
                    <a:pt x="47022" y="557757"/>
                  </a:lnTo>
                  <a:lnTo>
                    <a:pt x="63407" y="515951"/>
                  </a:lnTo>
                  <a:lnTo>
                    <a:pt x="82040" y="475252"/>
                  </a:lnTo>
                  <a:lnTo>
                    <a:pt x="102848" y="435729"/>
                  </a:lnTo>
                  <a:lnTo>
                    <a:pt x="125759" y="397452"/>
                  </a:lnTo>
                  <a:lnTo>
                    <a:pt x="150699" y="360492"/>
                  </a:lnTo>
                  <a:lnTo>
                    <a:pt x="177596" y="324918"/>
                  </a:lnTo>
                  <a:lnTo>
                    <a:pt x="206377" y="290800"/>
                  </a:lnTo>
                  <a:lnTo>
                    <a:pt x="236968" y="258208"/>
                  </a:lnTo>
                  <a:lnTo>
                    <a:pt x="269297" y="227212"/>
                  </a:lnTo>
                  <a:lnTo>
                    <a:pt x="303292" y="197882"/>
                  </a:lnTo>
                  <a:lnTo>
                    <a:pt x="338879" y="170287"/>
                  </a:lnTo>
                  <a:lnTo>
                    <a:pt x="375985" y="144499"/>
                  </a:lnTo>
                  <a:lnTo>
                    <a:pt x="414538" y="120586"/>
                  </a:lnTo>
                  <a:lnTo>
                    <a:pt x="454465" y="98618"/>
                  </a:lnTo>
                  <a:lnTo>
                    <a:pt x="495692" y="78666"/>
                  </a:lnTo>
                  <a:lnTo>
                    <a:pt x="538148" y="60800"/>
                  </a:lnTo>
                  <a:lnTo>
                    <a:pt x="581758" y="45089"/>
                  </a:lnTo>
                  <a:lnTo>
                    <a:pt x="626451" y="31603"/>
                  </a:lnTo>
                  <a:lnTo>
                    <a:pt x="672153" y="20412"/>
                  </a:lnTo>
                  <a:lnTo>
                    <a:pt x="718792" y="11586"/>
                  </a:lnTo>
                  <a:lnTo>
                    <a:pt x="766295" y="5196"/>
                  </a:lnTo>
                  <a:lnTo>
                    <a:pt x="814588" y="1310"/>
                  </a:lnTo>
                  <a:lnTo>
                    <a:pt x="863600" y="0"/>
                  </a:lnTo>
                  <a:lnTo>
                    <a:pt x="912599" y="1310"/>
                  </a:lnTo>
                  <a:lnTo>
                    <a:pt x="960881" y="5196"/>
                  </a:lnTo>
                  <a:lnTo>
                    <a:pt x="1008375" y="11586"/>
                  </a:lnTo>
                  <a:lnTo>
                    <a:pt x="1055007" y="20412"/>
                  </a:lnTo>
                  <a:lnTo>
                    <a:pt x="1100703" y="31603"/>
                  </a:lnTo>
                  <a:lnTo>
                    <a:pt x="1145391" y="45089"/>
                  </a:lnTo>
                  <a:lnTo>
                    <a:pt x="1188999" y="60800"/>
                  </a:lnTo>
                  <a:lnTo>
                    <a:pt x="1231452" y="78666"/>
                  </a:lnTo>
                  <a:lnTo>
                    <a:pt x="1272678" y="98618"/>
                  </a:lnTo>
                  <a:lnTo>
                    <a:pt x="1312605" y="120586"/>
                  </a:lnTo>
                  <a:lnTo>
                    <a:pt x="1351158" y="144499"/>
                  </a:lnTo>
                  <a:lnTo>
                    <a:pt x="1388266" y="170287"/>
                  </a:lnTo>
                  <a:lnTo>
                    <a:pt x="1423855" y="197882"/>
                  </a:lnTo>
                  <a:lnTo>
                    <a:pt x="1457852" y="227212"/>
                  </a:lnTo>
                  <a:lnTo>
                    <a:pt x="1490185" y="258208"/>
                  </a:lnTo>
                  <a:lnTo>
                    <a:pt x="1520780" y="290800"/>
                  </a:lnTo>
                  <a:lnTo>
                    <a:pt x="1549565" y="324918"/>
                  </a:lnTo>
                  <a:lnTo>
                    <a:pt x="1576466" y="360492"/>
                  </a:lnTo>
                  <a:lnTo>
                    <a:pt x="1601410" y="397452"/>
                  </a:lnTo>
                  <a:lnTo>
                    <a:pt x="1624325" y="435729"/>
                  </a:lnTo>
                  <a:lnTo>
                    <a:pt x="1645138" y="475252"/>
                  </a:lnTo>
                  <a:lnTo>
                    <a:pt x="1663775" y="515951"/>
                  </a:lnTo>
                  <a:lnTo>
                    <a:pt x="1680164" y="557757"/>
                  </a:lnTo>
                  <a:lnTo>
                    <a:pt x="1694232" y="600599"/>
                  </a:lnTo>
                  <a:lnTo>
                    <a:pt x="1705906" y="644408"/>
                  </a:lnTo>
                  <a:lnTo>
                    <a:pt x="1715112" y="689114"/>
                  </a:lnTo>
                  <a:lnTo>
                    <a:pt x="1721779" y="734647"/>
                  </a:lnTo>
                  <a:lnTo>
                    <a:pt x="1725832" y="780936"/>
                  </a:lnTo>
                  <a:lnTo>
                    <a:pt x="1727200" y="827913"/>
                  </a:lnTo>
                  <a:lnTo>
                    <a:pt x="1725832" y="874889"/>
                  </a:lnTo>
                  <a:lnTo>
                    <a:pt x="1721779" y="921178"/>
                  </a:lnTo>
                  <a:lnTo>
                    <a:pt x="1715112" y="966711"/>
                  </a:lnTo>
                  <a:lnTo>
                    <a:pt x="1705906" y="1011417"/>
                  </a:lnTo>
                  <a:lnTo>
                    <a:pt x="1694232" y="1055226"/>
                  </a:lnTo>
                  <a:lnTo>
                    <a:pt x="1680164" y="1098068"/>
                  </a:lnTo>
                  <a:lnTo>
                    <a:pt x="1663775" y="1139874"/>
                  </a:lnTo>
                  <a:lnTo>
                    <a:pt x="1645138" y="1180573"/>
                  </a:lnTo>
                  <a:lnTo>
                    <a:pt x="1624325" y="1220096"/>
                  </a:lnTo>
                  <a:lnTo>
                    <a:pt x="1601410" y="1258373"/>
                  </a:lnTo>
                  <a:lnTo>
                    <a:pt x="1576466" y="1295333"/>
                  </a:lnTo>
                  <a:lnTo>
                    <a:pt x="1549565" y="1330907"/>
                  </a:lnTo>
                  <a:lnTo>
                    <a:pt x="1520780" y="1365025"/>
                  </a:lnTo>
                  <a:lnTo>
                    <a:pt x="1490185" y="1397617"/>
                  </a:lnTo>
                  <a:lnTo>
                    <a:pt x="1457852" y="1428613"/>
                  </a:lnTo>
                  <a:lnTo>
                    <a:pt x="1423855" y="1457943"/>
                  </a:lnTo>
                  <a:lnTo>
                    <a:pt x="1388266" y="1485538"/>
                  </a:lnTo>
                  <a:lnTo>
                    <a:pt x="1351158" y="1511326"/>
                  </a:lnTo>
                  <a:lnTo>
                    <a:pt x="1312605" y="1535239"/>
                  </a:lnTo>
                  <a:lnTo>
                    <a:pt x="1272678" y="1557207"/>
                  </a:lnTo>
                  <a:lnTo>
                    <a:pt x="1231452" y="1577159"/>
                  </a:lnTo>
                  <a:lnTo>
                    <a:pt x="1188999" y="1595025"/>
                  </a:lnTo>
                  <a:lnTo>
                    <a:pt x="1145391" y="1610736"/>
                  </a:lnTo>
                  <a:lnTo>
                    <a:pt x="1100703" y="1624222"/>
                  </a:lnTo>
                  <a:lnTo>
                    <a:pt x="1055007" y="1635413"/>
                  </a:lnTo>
                  <a:lnTo>
                    <a:pt x="1008375" y="1644239"/>
                  </a:lnTo>
                  <a:lnTo>
                    <a:pt x="960881" y="1650629"/>
                  </a:lnTo>
                  <a:lnTo>
                    <a:pt x="912599" y="1654515"/>
                  </a:lnTo>
                  <a:lnTo>
                    <a:pt x="863600" y="1655826"/>
                  </a:lnTo>
                  <a:lnTo>
                    <a:pt x="814588" y="1654515"/>
                  </a:lnTo>
                  <a:lnTo>
                    <a:pt x="766295" y="1650629"/>
                  </a:lnTo>
                  <a:lnTo>
                    <a:pt x="718792" y="1644239"/>
                  </a:lnTo>
                  <a:lnTo>
                    <a:pt x="672153" y="1635413"/>
                  </a:lnTo>
                  <a:lnTo>
                    <a:pt x="626451" y="1624222"/>
                  </a:lnTo>
                  <a:lnTo>
                    <a:pt x="581758" y="1610736"/>
                  </a:lnTo>
                  <a:lnTo>
                    <a:pt x="538148" y="1595025"/>
                  </a:lnTo>
                  <a:lnTo>
                    <a:pt x="495692" y="1577159"/>
                  </a:lnTo>
                  <a:lnTo>
                    <a:pt x="454465" y="1557207"/>
                  </a:lnTo>
                  <a:lnTo>
                    <a:pt x="414538" y="1535239"/>
                  </a:lnTo>
                  <a:lnTo>
                    <a:pt x="375985" y="1511326"/>
                  </a:lnTo>
                  <a:lnTo>
                    <a:pt x="338879" y="1485538"/>
                  </a:lnTo>
                  <a:lnTo>
                    <a:pt x="303292" y="1457943"/>
                  </a:lnTo>
                  <a:lnTo>
                    <a:pt x="269297" y="1428613"/>
                  </a:lnTo>
                  <a:lnTo>
                    <a:pt x="236968" y="1397617"/>
                  </a:lnTo>
                  <a:lnTo>
                    <a:pt x="206377" y="1365025"/>
                  </a:lnTo>
                  <a:lnTo>
                    <a:pt x="177596" y="1330907"/>
                  </a:lnTo>
                  <a:lnTo>
                    <a:pt x="150699" y="1295333"/>
                  </a:lnTo>
                  <a:lnTo>
                    <a:pt x="125759" y="1258373"/>
                  </a:lnTo>
                  <a:lnTo>
                    <a:pt x="102848" y="1220096"/>
                  </a:lnTo>
                  <a:lnTo>
                    <a:pt x="82040" y="1180573"/>
                  </a:lnTo>
                  <a:lnTo>
                    <a:pt x="63407" y="1139874"/>
                  </a:lnTo>
                  <a:lnTo>
                    <a:pt x="47022" y="1098068"/>
                  </a:lnTo>
                  <a:lnTo>
                    <a:pt x="32957" y="1055226"/>
                  </a:lnTo>
                  <a:lnTo>
                    <a:pt x="21287" y="1011417"/>
                  </a:lnTo>
                  <a:lnTo>
                    <a:pt x="12083" y="966711"/>
                  </a:lnTo>
                  <a:lnTo>
                    <a:pt x="5418" y="921178"/>
                  </a:lnTo>
                  <a:lnTo>
                    <a:pt x="1366" y="874889"/>
                  </a:lnTo>
                  <a:lnTo>
                    <a:pt x="0" y="82791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218933" y="2781426"/>
            <a:ext cx="11906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220" dirty="0">
                <a:latin typeface="Arial"/>
                <a:cs typeface="Arial"/>
              </a:rPr>
              <a:t>Цитохр</a:t>
            </a:r>
            <a:r>
              <a:rPr sz="2000" b="1" spc="-235" dirty="0">
                <a:latin typeface="Arial"/>
                <a:cs typeface="Arial"/>
              </a:rPr>
              <a:t>оми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Liberation Sans Narrow"/>
                <a:cs typeface="Liberation Sans Narrow"/>
              </a:rPr>
              <a:t>4</a:t>
            </a:r>
            <a:r>
              <a:rPr sz="2000" b="1" spc="-30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mg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500599" y="4733571"/>
            <a:ext cx="2143125" cy="2072639"/>
            <a:chOff x="3500599" y="4733571"/>
            <a:chExt cx="2143125" cy="2072639"/>
          </a:xfrm>
        </p:grpSpPr>
        <p:sp>
          <p:nvSpPr>
            <p:cNvPr id="33" name="object 33"/>
            <p:cNvSpPr/>
            <p:nvPr/>
          </p:nvSpPr>
          <p:spPr>
            <a:xfrm>
              <a:off x="3500599" y="4733571"/>
              <a:ext cx="2142800" cy="207258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08400" y="4941950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863600" y="0"/>
                  </a:moveTo>
                  <a:lnTo>
                    <a:pt x="814588" y="1310"/>
                  </a:lnTo>
                  <a:lnTo>
                    <a:pt x="766295" y="5194"/>
                  </a:lnTo>
                  <a:lnTo>
                    <a:pt x="718792" y="11583"/>
                  </a:lnTo>
                  <a:lnTo>
                    <a:pt x="672153" y="20406"/>
                  </a:lnTo>
                  <a:lnTo>
                    <a:pt x="626451" y="31593"/>
                  </a:lnTo>
                  <a:lnTo>
                    <a:pt x="581758" y="45075"/>
                  </a:lnTo>
                  <a:lnTo>
                    <a:pt x="538148" y="60782"/>
                  </a:lnTo>
                  <a:lnTo>
                    <a:pt x="495692" y="78644"/>
                  </a:lnTo>
                  <a:lnTo>
                    <a:pt x="454465" y="98590"/>
                  </a:lnTo>
                  <a:lnTo>
                    <a:pt x="414538" y="120552"/>
                  </a:lnTo>
                  <a:lnTo>
                    <a:pt x="375985" y="144460"/>
                  </a:lnTo>
                  <a:lnTo>
                    <a:pt x="338879" y="170243"/>
                  </a:lnTo>
                  <a:lnTo>
                    <a:pt x="303292" y="197831"/>
                  </a:lnTo>
                  <a:lnTo>
                    <a:pt x="269297" y="227156"/>
                  </a:lnTo>
                  <a:lnTo>
                    <a:pt x="236968" y="258146"/>
                  </a:lnTo>
                  <a:lnTo>
                    <a:pt x="206377" y="290733"/>
                  </a:lnTo>
                  <a:lnTo>
                    <a:pt x="177596" y="324846"/>
                  </a:lnTo>
                  <a:lnTo>
                    <a:pt x="150699" y="360415"/>
                  </a:lnTo>
                  <a:lnTo>
                    <a:pt x="125759" y="397371"/>
                  </a:lnTo>
                  <a:lnTo>
                    <a:pt x="102848" y="435644"/>
                  </a:lnTo>
                  <a:lnTo>
                    <a:pt x="82040" y="475163"/>
                  </a:lnTo>
                  <a:lnTo>
                    <a:pt x="63407" y="515859"/>
                  </a:lnTo>
                  <a:lnTo>
                    <a:pt x="47022" y="557663"/>
                  </a:lnTo>
                  <a:lnTo>
                    <a:pt x="32957" y="600504"/>
                  </a:lnTo>
                  <a:lnTo>
                    <a:pt x="21287" y="644312"/>
                  </a:lnTo>
                  <a:lnTo>
                    <a:pt x="12083" y="689018"/>
                  </a:lnTo>
                  <a:lnTo>
                    <a:pt x="5418" y="734552"/>
                  </a:lnTo>
                  <a:lnTo>
                    <a:pt x="1366" y="780844"/>
                  </a:lnTo>
                  <a:lnTo>
                    <a:pt x="0" y="827824"/>
                  </a:lnTo>
                  <a:lnTo>
                    <a:pt x="1366" y="874802"/>
                  </a:lnTo>
                  <a:lnTo>
                    <a:pt x="5418" y="921093"/>
                  </a:lnTo>
                  <a:lnTo>
                    <a:pt x="12083" y="966627"/>
                  </a:lnTo>
                  <a:lnTo>
                    <a:pt x="21287" y="1011334"/>
                  </a:lnTo>
                  <a:lnTo>
                    <a:pt x="32957" y="1055143"/>
                  </a:lnTo>
                  <a:lnTo>
                    <a:pt x="47022" y="1097985"/>
                  </a:lnTo>
                  <a:lnTo>
                    <a:pt x="63407" y="1139790"/>
                  </a:lnTo>
                  <a:lnTo>
                    <a:pt x="82040" y="1180488"/>
                  </a:lnTo>
                  <a:lnTo>
                    <a:pt x="102848" y="1220010"/>
                  </a:lnTo>
                  <a:lnTo>
                    <a:pt x="125759" y="1258285"/>
                  </a:lnTo>
                  <a:lnTo>
                    <a:pt x="150699" y="1295243"/>
                  </a:lnTo>
                  <a:lnTo>
                    <a:pt x="177596" y="1330815"/>
                  </a:lnTo>
                  <a:lnTo>
                    <a:pt x="206377" y="1364931"/>
                  </a:lnTo>
                  <a:lnTo>
                    <a:pt x="236968" y="1397520"/>
                  </a:lnTo>
                  <a:lnTo>
                    <a:pt x="269297" y="1428513"/>
                  </a:lnTo>
                  <a:lnTo>
                    <a:pt x="303292" y="1457841"/>
                  </a:lnTo>
                  <a:lnTo>
                    <a:pt x="338879" y="1485432"/>
                  </a:lnTo>
                  <a:lnTo>
                    <a:pt x="375985" y="1511218"/>
                  </a:lnTo>
                  <a:lnTo>
                    <a:pt x="414538" y="1535129"/>
                  </a:lnTo>
                  <a:lnTo>
                    <a:pt x="454465" y="1557093"/>
                  </a:lnTo>
                  <a:lnTo>
                    <a:pt x="495692" y="1577043"/>
                  </a:lnTo>
                  <a:lnTo>
                    <a:pt x="538148" y="1594907"/>
                  </a:lnTo>
                  <a:lnTo>
                    <a:pt x="581758" y="1610616"/>
                  </a:lnTo>
                  <a:lnTo>
                    <a:pt x="626451" y="1624100"/>
                  </a:lnTo>
                  <a:lnTo>
                    <a:pt x="672153" y="1635289"/>
                  </a:lnTo>
                  <a:lnTo>
                    <a:pt x="718792" y="1644113"/>
                  </a:lnTo>
                  <a:lnTo>
                    <a:pt x="766295" y="1650503"/>
                  </a:lnTo>
                  <a:lnTo>
                    <a:pt x="814588" y="1654388"/>
                  </a:lnTo>
                  <a:lnTo>
                    <a:pt x="863600" y="1655699"/>
                  </a:lnTo>
                  <a:lnTo>
                    <a:pt x="912611" y="1654388"/>
                  </a:lnTo>
                  <a:lnTo>
                    <a:pt x="960904" y="1650503"/>
                  </a:lnTo>
                  <a:lnTo>
                    <a:pt x="1008407" y="1644113"/>
                  </a:lnTo>
                  <a:lnTo>
                    <a:pt x="1055046" y="1635289"/>
                  </a:lnTo>
                  <a:lnTo>
                    <a:pt x="1100748" y="1624100"/>
                  </a:lnTo>
                  <a:lnTo>
                    <a:pt x="1145441" y="1610616"/>
                  </a:lnTo>
                  <a:lnTo>
                    <a:pt x="1189051" y="1594907"/>
                  </a:lnTo>
                  <a:lnTo>
                    <a:pt x="1231507" y="1577043"/>
                  </a:lnTo>
                  <a:lnTo>
                    <a:pt x="1272734" y="1557093"/>
                  </a:lnTo>
                  <a:lnTo>
                    <a:pt x="1312661" y="1535129"/>
                  </a:lnTo>
                  <a:lnTo>
                    <a:pt x="1351214" y="1511218"/>
                  </a:lnTo>
                  <a:lnTo>
                    <a:pt x="1388320" y="1485432"/>
                  </a:lnTo>
                  <a:lnTo>
                    <a:pt x="1423907" y="1457841"/>
                  </a:lnTo>
                  <a:lnTo>
                    <a:pt x="1457902" y="1428513"/>
                  </a:lnTo>
                  <a:lnTo>
                    <a:pt x="1490231" y="1397520"/>
                  </a:lnTo>
                  <a:lnTo>
                    <a:pt x="1520822" y="1364931"/>
                  </a:lnTo>
                  <a:lnTo>
                    <a:pt x="1549603" y="1330815"/>
                  </a:lnTo>
                  <a:lnTo>
                    <a:pt x="1576500" y="1295243"/>
                  </a:lnTo>
                  <a:lnTo>
                    <a:pt x="1601440" y="1258285"/>
                  </a:lnTo>
                  <a:lnTo>
                    <a:pt x="1624351" y="1220010"/>
                  </a:lnTo>
                  <a:lnTo>
                    <a:pt x="1645159" y="1180488"/>
                  </a:lnTo>
                  <a:lnTo>
                    <a:pt x="1663792" y="1139790"/>
                  </a:lnTo>
                  <a:lnTo>
                    <a:pt x="1680177" y="1097985"/>
                  </a:lnTo>
                  <a:lnTo>
                    <a:pt x="1694242" y="1055143"/>
                  </a:lnTo>
                  <a:lnTo>
                    <a:pt x="1705912" y="1011334"/>
                  </a:lnTo>
                  <a:lnTo>
                    <a:pt x="1715116" y="966627"/>
                  </a:lnTo>
                  <a:lnTo>
                    <a:pt x="1721781" y="921093"/>
                  </a:lnTo>
                  <a:lnTo>
                    <a:pt x="1725833" y="874802"/>
                  </a:lnTo>
                  <a:lnTo>
                    <a:pt x="1727200" y="827824"/>
                  </a:lnTo>
                  <a:lnTo>
                    <a:pt x="1725833" y="780844"/>
                  </a:lnTo>
                  <a:lnTo>
                    <a:pt x="1721781" y="734552"/>
                  </a:lnTo>
                  <a:lnTo>
                    <a:pt x="1715116" y="689018"/>
                  </a:lnTo>
                  <a:lnTo>
                    <a:pt x="1705912" y="644312"/>
                  </a:lnTo>
                  <a:lnTo>
                    <a:pt x="1694242" y="600504"/>
                  </a:lnTo>
                  <a:lnTo>
                    <a:pt x="1680177" y="557663"/>
                  </a:lnTo>
                  <a:lnTo>
                    <a:pt x="1663792" y="515859"/>
                  </a:lnTo>
                  <a:lnTo>
                    <a:pt x="1645159" y="475163"/>
                  </a:lnTo>
                  <a:lnTo>
                    <a:pt x="1624351" y="435644"/>
                  </a:lnTo>
                  <a:lnTo>
                    <a:pt x="1601440" y="397371"/>
                  </a:lnTo>
                  <a:lnTo>
                    <a:pt x="1576500" y="360415"/>
                  </a:lnTo>
                  <a:lnTo>
                    <a:pt x="1549603" y="324846"/>
                  </a:lnTo>
                  <a:lnTo>
                    <a:pt x="1520822" y="290733"/>
                  </a:lnTo>
                  <a:lnTo>
                    <a:pt x="1490231" y="258146"/>
                  </a:lnTo>
                  <a:lnTo>
                    <a:pt x="1457902" y="227156"/>
                  </a:lnTo>
                  <a:lnTo>
                    <a:pt x="1423907" y="197831"/>
                  </a:lnTo>
                  <a:lnTo>
                    <a:pt x="1388320" y="170243"/>
                  </a:lnTo>
                  <a:lnTo>
                    <a:pt x="1351214" y="144460"/>
                  </a:lnTo>
                  <a:lnTo>
                    <a:pt x="1312661" y="120552"/>
                  </a:lnTo>
                  <a:lnTo>
                    <a:pt x="1272734" y="98590"/>
                  </a:lnTo>
                  <a:lnTo>
                    <a:pt x="1231507" y="78644"/>
                  </a:lnTo>
                  <a:lnTo>
                    <a:pt x="1189051" y="60782"/>
                  </a:lnTo>
                  <a:lnTo>
                    <a:pt x="1145441" y="45075"/>
                  </a:lnTo>
                  <a:lnTo>
                    <a:pt x="1100748" y="31593"/>
                  </a:lnTo>
                  <a:lnTo>
                    <a:pt x="1055046" y="20406"/>
                  </a:lnTo>
                  <a:lnTo>
                    <a:pt x="1008407" y="11583"/>
                  </a:lnTo>
                  <a:lnTo>
                    <a:pt x="960904" y="5194"/>
                  </a:lnTo>
                  <a:lnTo>
                    <a:pt x="912611" y="131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08400" y="4941950"/>
              <a:ext cx="1727200" cy="1656080"/>
            </a:xfrm>
            <a:custGeom>
              <a:avLst/>
              <a:gdLst/>
              <a:ahLst/>
              <a:cxnLst/>
              <a:rect l="l" t="t" r="r" b="b"/>
              <a:pathLst>
                <a:path w="1727200" h="1656079">
                  <a:moveTo>
                    <a:pt x="0" y="827824"/>
                  </a:moveTo>
                  <a:lnTo>
                    <a:pt x="1366" y="780844"/>
                  </a:lnTo>
                  <a:lnTo>
                    <a:pt x="5418" y="734552"/>
                  </a:lnTo>
                  <a:lnTo>
                    <a:pt x="12083" y="689018"/>
                  </a:lnTo>
                  <a:lnTo>
                    <a:pt x="21287" y="644312"/>
                  </a:lnTo>
                  <a:lnTo>
                    <a:pt x="32957" y="600504"/>
                  </a:lnTo>
                  <a:lnTo>
                    <a:pt x="47022" y="557663"/>
                  </a:lnTo>
                  <a:lnTo>
                    <a:pt x="63407" y="515859"/>
                  </a:lnTo>
                  <a:lnTo>
                    <a:pt x="82040" y="475163"/>
                  </a:lnTo>
                  <a:lnTo>
                    <a:pt x="102848" y="435644"/>
                  </a:lnTo>
                  <a:lnTo>
                    <a:pt x="125759" y="397371"/>
                  </a:lnTo>
                  <a:lnTo>
                    <a:pt x="150699" y="360415"/>
                  </a:lnTo>
                  <a:lnTo>
                    <a:pt x="177596" y="324846"/>
                  </a:lnTo>
                  <a:lnTo>
                    <a:pt x="206377" y="290733"/>
                  </a:lnTo>
                  <a:lnTo>
                    <a:pt x="236968" y="258146"/>
                  </a:lnTo>
                  <a:lnTo>
                    <a:pt x="269297" y="227156"/>
                  </a:lnTo>
                  <a:lnTo>
                    <a:pt x="303292" y="197831"/>
                  </a:lnTo>
                  <a:lnTo>
                    <a:pt x="338879" y="170243"/>
                  </a:lnTo>
                  <a:lnTo>
                    <a:pt x="375985" y="144460"/>
                  </a:lnTo>
                  <a:lnTo>
                    <a:pt x="414538" y="120552"/>
                  </a:lnTo>
                  <a:lnTo>
                    <a:pt x="454465" y="98590"/>
                  </a:lnTo>
                  <a:lnTo>
                    <a:pt x="495692" y="78644"/>
                  </a:lnTo>
                  <a:lnTo>
                    <a:pt x="538148" y="60782"/>
                  </a:lnTo>
                  <a:lnTo>
                    <a:pt x="581758" y="45075"/>
                  </a:lnTo>
                  <a:lnTo>
                    <a:pt x="626451" y="31593"/>
                  </a:lnTo>
                  <a:lnTo>
                    <a:pt x="672153" y="20406"/>
                  </a:lnTo>
                  <a:lnTo>
                    <a:pt x="718792" y="11583"/>
                  </a:lnTo>
                  <a:lnTo>
                    <a:pt x="766295" y="5194"/>
                  </a:lnTo>
                  <a:lnTo>
                    <a:pt x="814588" y="1310"/>
                  </a:lnTo>
                  <a:lnTo>
                    <a:pt x="863600" y="0"/>
                  </a:lnTo>
                  <a:lnTo>
                    <a:pt x="912611" y="1310"/>
                  </a:lnTo>
                  <a:lnTo>
                    <a:pt x="960904" y="5194"/>
                  </a:lnTo>
                  <a:lnTo>
                    <a:pt x="1008407" y="11583"/>
                  </a:lnTo>
                  <a:lnTo>
                    <a:pt x="1055046" y="20406"/>
                  </a:lnTo>
                  <a:lnTo>
                    <a:pt x="1100748" y="31593"/>
                  </a:lnTo>
                  <a:lnTo>
                    <a:pt x="1145441" y="45075"/>
                  </a:lnTo>
                  <a:lnTo>
                    <a:pt x="1189051" y="60782"/>
                  </a:lnTo>
                  <a:lnTo>
                    <a:pt x="1231507" y="78644"/>
                  </a:lnTo>
                  <a:lnTo>
                    <a:pt x="1272734" y="98590"/>
                  </a:lnTo>
                  <a:lnTo>
                    <a:pt x="1312661" y="120552"/>
                  </a:lnTo>
                  <a:lnTo>
                    <a:pt x="1351214" y="144460"/>
                  </a:lnTo>
                  <a:lnTo>
                    <a:pt x="1388320" y="170243"/>
                  </a:lnTo>
                  <a:lnTo>
                    <a:pt x="1423907" y="197831"/>
                  </a:lnTo>
                  <a:lnTo>
                    <a:pt x="1457902" y="227156"/>
                  </a:lnTo>
                  <a:lnTo>
                    <a:pt x="1490231" y="258146"/>
                  </a:lnTo>
                  <a:lnTo>
                    <a:pt x="1520822" y="290733"/>
                  </a:lnTo>
                  <a:lnTo>
                    <a:pt x="1549603" y="324846"/>
                  </a:lnTo>
                  <a:lnTo>
                    <a:pt x="1576500" y="360415"/>
                  </a:lnTo>
                  <a:lnTo>
                    <a:pt x="1601440" y="397371"/>
                  </a:lnTo>
                  <a:lnTo>
                    <a:pt x="1624351" y="435644"/>
                  </a:lnTo>
                  <a:lnTo>
                    <a:pt x="1645159" y="475163"/>
                  </a:lnTo>
                  <a:lnTo>
                    <a:pt x="1663792" y="515859"/>
                  </a:lnTo>
                  <a:lnTo>
                    <a:pt x="1680177" y="557663"/>
                  </a:lnTo>
                  <a:lnTo>
                    <a:pt x="1694242" y="600504"/>
                  </a:lnTo>
                  <a:lnTo>
                    <a:pt x="1705912" y="644312"/>
                  </a:lnTo>
                  <a:lnTo>
                    <a:pt x="1715116" y="689018"/>
                  </a:lnTo>
                  <a:lnTo>
                    <a:pt x="1721781" y="734552"/>
                  </a:lnTo>
                  <a:lnTo>
                    <a:pt x="1725833" y="780844"/>
                  </a:lnTo>
                  <a:lnTo>
                    <a:pt x="1727200" y="827824"/>
                  </a:lnTo>
                  <a:lnTo>
                    <a:pt x="1725833" y="874802"/>
                  </a:lnTo>
                  <a:lnTo>
                    <a:pt x="1721781" y="921093"/>
                  </a:lnTo>
                  <a:lnTo>
                    <a:pt x="1715116" y="966627"/>
                  </a:lnTo>
                  <a:lnTo>
                    <a:pt x="1705912" y="1011334"/>
                  </a:lnTo>
                  <a:lnTo>
                    <a:pt x="1694242" y="1055143"/>
                  </a:lnTo>
                  <a:lnTo>
                    <a:pt x="1680177" y="1097985"/>
                  </a:lnTo>
                  <a:lnTo>
                    <a:pt x="1663792" y="1139790"/>
                  </a:lnTo>
                  <a:lnTo>
                    <a:pt x="1645159" y="1180488"/>
                  </a:lnTo>
                  <a:lnTo>
                    <a:pt x="1624351" y="1220010"/>
                  </a:lnTo>
                  <a:lnTo>
                    <a:pt x="1601440" y="1258285"/>
                  </a:lnTo>
                  <a:lnTo>
                    <a:pt x="1576500" y="1295243"/>
                  </a:lnTo>
                  <a:lnTo>
                    <a:pt x="1549603" y="1330815"/>
                  </a:lnTo>
                  <a:lnTo>
                    <a:pt x="1520822" y="1364931"/>
                  </a:lnTo>
                  <a:lnTo>
                    <a:pt x="1490231" y="1397520"/>
                  </a:lnTo>
                  <a:lnTo>
                    <a:pt x="1457902" y="1428513"/>
                  </a:lnTo>
                  <a:lnTo>
                    <a:pt x="1423907" y="1457841"/>
                  </a:lnTo>
                  <a:lnTo>
                    <a:pt x="1388320" y="1485432"/>
                  </a:lnTo>
                  <a:lnTo>
                    <a:pt x="1351214" y="1511218"/>
                  </a:lnTo>
                  <a:lnTo>
                    <a:pt x="1312661" y="1535129"/>
                  </a:lnTo>
                  <a:lnTo>
                    <a:pt x="1272734" y="1557093"/>
                  </a:lnTo>
                  <a:lnTo>
                    <a:pt x="1231507" y="1577043"/>
                  </a:lnTo>
                  <a:lnTo>
                    <a:pt x="1189051" y="1594907"/>
                  </a:lnTo>
                  <a:lnTo>
                    <a:pt x="1145441" y="1610616"/>
                  </a:lnTo>
                  <a:lnTo>
                    <a:pt x="1100748" y="1624100"/>
                  </a:lnTo>
                  <a:lnTo>
                    <a:pt x="1055046" y="1635289"/>
                  </a:lnTo>
                  <a:lnTo>
                    <a:pt x="1008407" y="1644113"/>
                  </a:lnTo>
                  <a:lnTo>
                    <a:pt x="960904" y="1650503"/>
                  </a:lnTo>
                  <a:lnTo>
                    <a:pt x="912611" y="1654388"/>
                  </a:lnTo>
                  <a:lnTo>
                    <a:pt x="863600" y="1655699"/>
                  </a:lnTo>
                  <a:lnTo>
                    <a:pt x="814588" y="1654388"/>
                  </a:lnTo>
                  <a:lnTo>
                    <a:pt x="766295" y="1650503"/>
                  </a:lnTo>
                  <a:lnTo>
                    <a:pt x="718792" y="1644113"/>
                  </a:lnTo>
                  <a:lnTo>
                    <a:pt x="672153" y="1635289"/>
                  </a:lnTo>
                  <a:lnTo>
                    <a:pt x="626451" y="1624100"/>
                  </a:lnTo>
                  <a:lnTo>
                    <a:pt x="581758" y="1610616"/>
                  </a:lnTo>
                  <a:lnTo>
                    <a:pt x="538148" y="1594907"/>
                  </a:lnTo>
                  <a:lnTo>
                    <a:pt x="495692" y="1577043"/>
                  </a:lnTo>
                  <a:lnTo>
                    <a:pt x="454465" y="1557093"/>
                  </a:lnTo>
                  <a:lnTo>
                    <a:pt x="414538" y="1535129"/>
                  </a:lnTo>
                  <a:lnTo>
                    <a:pt x="375985" y="1511218"/>
                  </a:lnTo>
                  <a:lnTo>
                    <a:pt x="338879" y="1485432"/>
                  </a:lnTo>
                  <a:lnTo>
                    <a:pt x="303292" y="1457841"/>
                  </a:lnTo>
                  <a:lnTo>
                    <a:pt x="269297" y="1428513"/>
                  </a:lnTo>
                  <a:lnTo>
                    <a:pt x="236968" y="1397520"/>
                  </a:lnTo>
                  <a:lnTo>
                    <a:pt x="206377" y="1364931"/>
                  </a:lnTo>
                  <a:lnTo>
                    <a:pt x="177596" y="1330815"/>
                  </a:lnTo>
                  <a:lnTo>
                    <a:pt x="150699" y="1295243"/>
                  </a:lnTo>
                  <a:lnTo>
                    <a:pt x="125759" y="1258285"/>
                  </a:lnTo>
                  <a:lnTo>
                    <a:pt x="102848" y="1220010"/>
                  </a:lnTo>
                  <a:lnTo>
                    <a:pt x="82040" y="1180488"/>
                  </a:lnTo>
                  <a:lnTo>
                    <a:pt x="63407" y="1139790"/>
                  </a:lnTo>
                  <a:lnTo>
                    <a:pt x="47022" y="1097985"/>
                  </a:lnTo>
                  <a:lnTo>
                    <a:pt x="32957" y="1055143"/>
                  </a:lnTo>
                  <a:lnTo>
                    <a:pt x="21287" y="1011334"/>
                  </a:lnTo>
                  <a:lnTo>
                    <a:pt x="12083" y="966627"/>
                  </a:lnTo>
                  <a:lnTo>
                    <a:pt x="5418" y="921093"/>
                  </a:lnTo>
                  <a:lnTo>
                    <a:pt x="1366" y="874802"/>
                  </a:lnTo>
                  <a:lnTo>
                    <a:pt x="0" y="82782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940302" y="5432247"/>
            <a:ext cx="126682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15" dirty="0">
                <a:latin typeface="Arial"/>
                <a:cs typeface="Arial"/>
              </a:rPr>
              <a:t>Неиденти</a:t>
            </a:r>
            <a:r>
              <a:rPr sz="2000" b="1" spc="-320" dirty="0">
                <a:latin typeface="Arial"/>
                <a:cs typeface="Arial"/>
              </a:rPr>
              <a:t>ф</a:t>
            </a:r>
            <a:r>
              <a:rPr sz="2000" b="1" dirty="0">
                <a:latin typeface="Liberation Sans Narrow"/>
                <a:cs typeface="Liberation Sans Narrow"/>
              </a:rPr>
              <a:t>.</a:t>
            </a:r>
            <a:endParaRPr sz="2000">
              <a:latin typeface="Liberation Sans Narrow"/>
              <a:cs typeface="Liberation Sans Narrow"/>
            </a:endParaRPr>
          </a:p>
          <a:p>
            <a:pPr marL="5969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Liberation Sans Narrow"/>
                <a:cs typeface="Liberation Sans Narrow"/>
              </a:rPr>
              <a:t>Fe - </a:t>
            </a:r>
            <a:r>
              <a:rPr sz="2000" b="1" spc="-5" dirty="0">
                <a:latin typeface="Liberation Sans Narrow"/>
                <a:cs typeface="Liberation Sans Narrow"/>
              </a:rPr>
              <a:t>300</a:t>
            </a:r>
            <a:r>
              <a:rPr sz="2000" b="1" spc="-100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Liberation Sans Narrow"/>
                <a:cs typeface="Liberation Sans Narrow"/>
              </a:rPr>
              <a:t>mg</a:t>
            </a:r>
            <a:endParaRPr sz="2000">
              <a:latin typeface="Liberation Sans Narrow"/>
              <a:cs typeface="Liberation Sans Narrow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273807" y="1652016"/>
            <a:ext cx="4525010" cy="3121660"/>
            <a:chOff x="2273807" y="1652016"/>
            <a:chExt cx="4525010" cy="3121660"/>
          </a:xfrm>
        </p:grpSpPr>
        <p:sp>
          <p:nvSpPr>
            <p:cNvPr id="38" name="object 38"/>
            <p:cNvSpPr/>
            <p:nvPr/>
          </p:nvSpPr>
          <p:spPr>
            <a:xfrm>
              <a:off x="2273807" y="1652016"/>
              <a:ext cx="4524756" cy="312115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55874" y="1916176"/>
              <a:ext cx="3961129" cy="2592705"/>
            </a:xfrm>
            <a:custGeom>
              <a:avLst/>
              <a:gdLst/>
              <a:ahLst/>
              <a:cxnLst/>
              <a:rect l="l" t="t" r="r" b="b"/>
              <a:pathLst>
                <a:path w="3961129" h="2592704">
                  <a:moveTo>
                    <a:pt x="1980438" y="0"/>
                  </a:moveTo>
                  <a:lnTo>
                    <a:pt x="1400683" y="379984"/>
                  </a:lnTo>
                  <a:lnTo>
                    <a:pt x="580008" y="379602"/>
                  </a:lnTo>
                  <a:lnTo>
                    <a:pt x="580770" y="916686"/>
                  </a:lnTo>
                  <a:lnTo>
                    <a:pt x="0" y="1296162"/>
                  </a:lnTo>
                  <a:lnTo>
                    <a:pt x="580770" y="1675638"/>
                  </a:lnTo>
                  <a:lnTo>
                    <a:pt x="580008" y="2212721"/>
                  </a:lnTo>
                  <a:lnTo>
                    <a:pt x="1400683" y="2212213"/>
                  </a:lnTo>
                  <a:lnTo>
                    <a:pt x="1980438" y="2592324"/>
                  </a:lnTo>
                  <a:lnTo>
                    <a:pt x="2560192" y="2212213"/>
                  </a:lnTo>
                  <a:lnTo>
                    <a:pt x="3380740" y="2212721"/>
                  </a:lnTo>
                  <a:lnTo>
                    <a:pt x="3380104" y="1675638"/>
                  </a:lnTo>
                  <a:lnTo>
                    <a:pt x="3960876" y="1296162"/>
                  </a:lnTo>
                  <a:lnTo>
                    <a:pt x="3380104" y="916686"/>
                  </a:lnTo>
                  <a:lnTo>
                    <a:pt x="3380740" y="379602"/>
                  </a:lnTo>
                  <a:lnTo>
                    <a:pt x="2560192" y="379984"/>
                  </a:lnTo>
                  <a:lnTo>
                    <a:pt x="198043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03677" y="1881886"/>
              <a:ext cx="4065270" cy="2661285"/>
            </a:xfrm>
            <a:custGeom>
              <a:avLst/>
              <a:gdLst/>
              <a:ahLst/>
              <a:cxnLst/>
              <a:rect l="l" t="t" r="r" b="b"/>
              <a:pathLst>
                <a:path w="4065270" h="2661285">
                  <a:moveTo>
                    <a:pt x="1465111" y="2275078"/>
                  </a:moveTo>
                  <a:lnTo>
                    <a:pt x="1444371" y="2275078"/>
                  </a:lnTo>
                  <a:lnTo>
                    <a:pt x="2032635" y="2660777"/>
                  </a:lnTo>
                  <a:lnTo>
                    <a:pt x="2053554" y="2647061"/>
                  </a:lnTo>
                  <a:lnTo>
                    <a:pt x="2032635" y="2647061"/>
                  </a:lnTo>
                  <a:lnTo>
                    <a:pt x="1465111" y="2275078"/>
                  </a:lnTo>
                  <a:close/>
                </a:path>
                <a:path w="4065270" h="2661285">
                  <a:moveTo>
                    <a:pt x="2617470" y="2263647"/>
                  </a:moveTo>
                  <a:lnTo>
                    <a:pt x="2032635" y="2647061"/>
                  </a:lnTo>
                  <a:lnTo>
                    <a:pt x="2053554" y="2647061"/>
                  </a:lnTo>
                  <a:lnTo>
                    <a:pt x="2620899" y="2275078"/>
                  </a:lnTo>
                  <a:lnTo>
                    <a:pt x="3461511" y="2275078"/>
                  </a:lnTo>
                  <a:lnTo>
                    <a:pt x="3461498" y="2264156"/>
                  </a:lnTo>
                  <a:lnTo>
                    <a:pt x="2617470" y="2263647"/>
                  </a:lnTo>
                  <a:close/>
                </a:path>
                <a:path w="4065270" h="2661285">
                  <a:moveTo>
                    <a:pt x="1513690" y="2252218"/>
                  </a:moveTo>
                  <a:lnTo>
                    <a:pt x="1451102" y="2252218"/>
                  </a:lnTo>
                  <a:lnTo>
                    <a:pt x="2032635" y="2633472"/>
                  </a:lnTo>
                  <a:lnTo>
                    <a:pt x="2095191" y="2592451"/>
                  </a:lnTo>
                  <a:lnTo>
                    <a:pt x="2032635" y="2592451"/>
                  </a:lnTo>
                  <a:lnTo>
                    <a:pt x="1513690" y="2252218"/>
                  </a:lnTo>
                  <a:close/>
                </a:path>
                <a:path w="4065270" h="2661285">
                  <a:moveTo>
                    <a:pt x="2603881" y="2217928"/>
                  </a:moveTo>
                  <a:lnTo>
                    <a:pt x="2032635" y="2592451"/>
                  </a:lnTo>
                  <a:lnTo>
                    <a:pt x="2095191" y="2592451"/>
                  </a:lnTo>
                  <a:lnTo>
                    <a:pt x="2614041" y="2252218"/>
                  </a:lnTo>
                  <a:lnTo>
                    <a:pt x="3438651" y="2252218"/>
                  </a:lnTo>
                  <a:lnTo>
                    <a:pt x="3438611" y="2218436"/>
                  </a:lnTo>
                  <a:lnTo>
                    <a:pt x="3404362" y="2218436"/>
                  </a:lnTo>
                  <a:lnTo>
                    <a:pt x="2603881" y="2217928"/>
                  </a:lnTo>
                  <a:close/>
                </a:path>
                <a:path w="4065270" h="2661285">
                  <a:moveTo>
                    <a:pt x="603631" y="385317"/>
                  </a:moveTo>
                  <a:lnTo>
                    <a:pt x="604266" y="935481"/>
                  </a:lnTo>
                  <a:lnTo>
                    <a:pt x="0" y="1330452"/>
                  </a:lnTo>
                  <a:lnTo>
                    <a:pt x="604266" y="1725295"/>
                  </a:lnTo>
                  <a:lnTo>
                    <a:pt x="603631" y="2275586"/>
                  </a:lnTo>
                  <a:lnTo>
                    <a:pt x="1465111" y="2275078"/>
                  </a:lnTo>
                  <a:lnTo>
                    <a:pt x="1448448" y="2264156"/>
                  </a:lnTo>
                  <a:lnTo>
                    <a:pt x="615061" y="2264156"/>
                  </a:lnTo>
                  <a:lnTo>
                    <a:pt x="615696" y="1719199"/>
                  </a:lnTo>
                  <a:lnTo>
                    <a:pt x="20828" y="1330452"/>
                  </a:lnTo>
                  <a:lnTo>
                    <a:pt x="615696" y="941704"/>
                  </a:lnTo>
                  <a:lnTo>
                    <a:pt x="615061" y="396748"/>
                  </a:lnTo>
                  <a:lnTo>
                    <a:pt x="1448254" y="396748"/>
                  </a:lnTo>
                  <a:lnTo>
                    <a:pt x="1465111" y="385699"/>
                  </a:lnTo>
                  <a:lnTo>
                    <a:pt x="603631" y="385317"/>
                  </a:lnTo>
                  <a:close/>
                </a:path>
                <a:path w="4065270" h="2661285">
                  <a:moveTo>
                    <a:pt x="3461511" y="2275078"/>
                  </a:moveTo>
                  <a:lnTo>
                    <a:pt x="2620899" y="2275078"/>
                  </a:lnTo>
                  <a:lnTo>
                    <a:pt x="3461512" y="2275586"/>
                  </a:lnTo>
                  <a:lnTo>
                    <a:pt x="3461511" y="2275078"/>
                  </a:lnTo>
                  <a:close/>
                </a:path>
                <a:path w="4065270" h="2661285">
                  <a:moveTo>
                    <a:pt x="1447673" y="2263647"/>
                  </a:moveTo>
                  <a:lnTo>
                    <a:pt x="615061" y="2264156"/>
                  </a:lnTo>
                  <a:lnTo>
                    <a:pt x="1448448" y="2264156"/>
                  </a:lnTo>
                  <a:lnTo>
                    <a:pt x="1447673" y="2263647"/>
                  </a:lnTo>
                  <a:close/>
                </a:path>
                <a:path w="4065270" h="2661285">
                  <a:moveTo>
                    <a:pt x="3461498" y="396748"/>
                  </a:moveTo>
                  <a:lnTo>
                    <a:pt x="3450082" y="396748"/>
                  </a:lnTo>
                  <a:lnTo>
                    <a:pt x="3449447" y="941704"/>
                  </a:lnTo>
                  <a:lnTo>
                    <a:pt x="4044315" y="1330452"/>
                  </a:lnTo>
                  <a:lnTo>
                    <a:pt x="3449447" y="1719199"/>
                  </a:lnTo>
                  <a:lnTo>
                    <a:pt x="3450082" y="2264156"/>
                  </a:lnTo>
                  <a:lnTo>
                    <a:pt x="3461498" y="2264156"/>
                  </a:lnTo>
                  <a:lnTo>
                    <a:pt x="3460877" y="1725295"/>
                  </a:lnTo>
                  <a:lnTo>
                    <a:pt x="4065270" y="1330452"/>
                  </a:lnTo>
                  <a:lnTo>
                    <a:pt x="3460877" y="935481"/>
                  </a:lnTo>
                  <a:lnTo>
                    <a:pt x="3461498" y="396748"/>
                  </a:lnTo>
                  <a:close/>
                </a:path>
                <a:path w="4065270" h="2661285">
                  <a:moveTo>
                    <a:pt x="626491" y="408177"/>
                  </a:moveTo>
                  <a:lnTo>
                    <a:pt x="627253" y="947927"/>
                  </a:lnTo>
                  <a:lnTo>
                    <a:pt x="41783" y="1330452"/>
                  </a:lnTo>
                  <a:lnTo>
                    <a:pt x="627253" y="1712976"/>
                  </a:lnTo>
                  <a:lnTo>
                    <a:pt x="626491" y="2252726"/>
                  </a:lnTo>
                  <a:lnTo>
                    <a:pt x="1513690" y="2252218"/>
                  </a:lnTo>
                  <a:lnTo>
                    <a:pt x="1462163" y="2218436"/>
                  </a:lnTo>
                  <a:lnTo>
                    <a:pt x="660908" y="2218436"/>
                  </a:lnTo>
                  <a:lnTo>
                    <a:pt x="661543" y="1694434"/>
                  </a:lnTo>
                  <a:lnTo>
                    <a:pt x="104394" y="1330452"/>
                  </a:lnTo>
                  <a:lnTo>
                    <a:pt x="661543" y="966469"/>
                  </a:lnTo>
                  <a:lnTo>
                    <a:pt x="660908" y="442467"/>
                  </a:lnTo>
                  <a:lnTo>
                    <a:pt x="1461970" y="442467"/>
                  </a:lnTo>
                  <a:lnTo>
                    <a:pt x="1513708" y="408559"/>
                  </a:lnTo>
                  <a:lnTo>
                    <a:pt x="1451102" y="408559"/>
                  </a:lnTo>
                  <a:lnTo>
                    <a:pt x="626491" y="408177"/>
                  </a:lnTo>
                  <a:close/>
                </a:path>
                <a:path w="4065270" h="2661285">
                  <a:moveTo>
                    <a:pt x="3438651" y="2252218"/>
                  </a:moveTo>
                  <a:lnTo>
                    <a:pt x="2614041" y="2252218"/>
                  </a:lnTo>
                  <a:lnTo>
                    <a:pt x="3438652" y="2252726"/>
                  </a:lnTo>
                  <a:lnTo>
                    <a:pt x="3438651" y="2252218"/>
                  </a:lnTo>
                  <a:close/>
                </a:path>
                <a:path w="4065270" h="2661285">
                  <a:moveTo>
                    <a:pt x="1461389" y="2217928"/>
                  </a:moveTo>
                  <a:lnTo>
                    <a:pt x="660908" y="2218436"/>
                  </a:lnTo>
                  <a:lnTo>
                    <a:pt x="1462163" y="2218436"/>
                  </a:lnTo>
                  <a:lnTo>
                    <a:pt x="1461389" y="2217928"/>
                  </a:lnTo>
                  <a:close/>
                </a:path>
                <a:path w="4065270" h="2661285">
                  <a:moveTo>
                    <a:pt x="3438611" y="442467"/>
                  </a:moveTo>
                  <a:lnTo>
                    <a:pt x="3404362" y="442467"/>
                  </a:lnTo>
                  <a:lnTo>
                    <a:pt x="3403727" y="966469"/>
                  </a:lnTo>
                  <a:lnTo>
                    <a:pt x="3960749" y="1330452"/>
                  </a:lnTo>
                  <a:lnTo>
                    <a:pt x="3403727" y="1694434"/>
                  </a:lnTo>
                  <a:lnTo>
                    <a:pt x="3404362" y="2218436"/>
                  </a:lnTo>
                  <a:lnTo>
                    <a:pt x="3438611" y="2218436"/>
                  </a:lnTo>
                  <a:lnTo>
                    <a:pt x="3438017" y="1712976"/>
                  </a:lnTo>
                  <a:lnTo>
                    <a:pt x="4023487" y="1330452"/>
                  </a:lnTo>
                  <a:lnTo>
                    <a:pt x="3438017" y="947927"/>
                  </a:lnTo>
                  <a:lnTo>
                    <a:pt x="3438611" y="442467"/>
                  </a:lnTo>
                  <a:close/>
                </a:path>
                <a:path w="4065270" h="2661285">
                  <a:moveTo>
                    <a:pt x="1461970" y="442467"/>
                  </a:moveTo>
                  <a:lnTo>
                    <a:pt x="660908" y="442467"/>
                  </a:lnTo>
                  <a:lnTo>
                    <a:pt x="1461389" y="442849"/>
                  </a:lnTo>
                  <a:lnTo>
                    <a:pt x="1461970" y="442467"/>
                  </a:lnTo>
                  <a:close/>
                </a:path>
                <a:path w="4065270" h="2661285">
                  <a:moveTo>
                    <a:pt x="2095212" y="68452"/>
                  </a:moveTo>
                  <a:lnTo>
                    <a:pt x="2032635" y="68452"/>
                  </a:lnTo>
                  <a:lnTo>
                    <a:pt x="2603881" y="442849"/>
                  </a:lnTo>
                  <a:lnTo>
                    <a:pt x="3438611" y="442467"/>
                  </a:lnTo>
                  <a:lnTo>
                    <a:pt x="3438651" y="408559"/>
                  </a:lnTo>
                  <a:lnTo>
                    <a:pt x="2614041" y="408559"/>
                  </a:lnTo>
                  <a:lnTo>
                    <a:pt x="2095212" y="68452"/>
                  </a:lnTo>
                  <a:close/>
                </a:path>
                <a:path w="4065270" h="2661285">
                  <a:moveTo>
                    <a:pt x="2032635" y="27431"/>
                  </a:moveTo>
                  <a:lnTo>
                    <a:pt x="1451102" y="408559"/>
                  </a:lnTo>
                  <a:lnTo>
                    <a:pt x="1513708" y="408559"/>
                  </a:lnTo>
                  <a:lnTo>
                    <a:pt x="2032635" y="68452"/>
                  </a:lnTo>
                  <a:lnTo>
                    <a:pt x="2095212" y="68452"/>
                  </a:lnTo>
                  <a:lnTo>
                    <a:pt x="2032635" y="27431"/>
                  </a:lnTo>
                  <a:close/>
                </a:path>
                <a:path w="4065270" h="2661285">
                  <a:moveTo>
                    <a:pt x="3438652" y="408177"/>
                  </a:moveTo>
                  <a:lnTo>
                    <a:pt x="2614041" y="408559"/>
                  </a:lnTo>
                  <a:lnTo>
                    <a:pt x="3438651" y="408559"/>
                  </a:lnTo>
                  <a:lnTo>
                    <a:pt x="3438652" y="408177"/>
                  </a:lnTo>
                  <a:close/>
                </a:path>
                <a:path w="4065270" h="2661285">
                  <a:moveTo>
                    <a:pt x="1448254" y="396748"/>
                  </a:moveTo>
                  <a:lnTo>
                    <a:pt x="615061" y="396748"/>
                  </a:lnTo>
                  <a:lnTo>
                    <a:pt x="1447673" y="397128"/>
                  </a:lnTo>
                  <a:lnTo>
                    <a:pt x="1448254" y="396748"/>
                  </a:lnTo>
                  <a:close/>
                </a:path>
                <a:path w="4065270" h="2661285">
                  <a:moveTo>
                    <a:pt x="2053554" y="13715"/>
                  </a:moveTo>
                  <a:lnTo>
                    <a:pt x="2032635" y="13715"/>
                  </a:lnTo>
                  <a:lnTo>
                    <a:pt x="2617470" y="397128"/>
                  </a:lnTo>
                  <a:lnTo>
                    <a:pt x="3461498" y="396748"/>
                  </a:lnTo>
                  <a:lnTo>
                    <a:pt x="3461511" y="385699"/>
                  </a:lnTo>
                  <a:lnTo>
                    <a:pt x="2620899" y="385699"/>
                  </a:lnTo>
                  <a:lnTo>
                    <a:pt x="2053554" y="13715"/>
                  </a:lnTo>
                  <a:close/>
                </a:path>
                <a:path w="4065270" h="2661285">
                  <a:moveTo>
                    <a:pt x="2032635" y="0"/>
                  </a:moveTo>
                  <a:lnTo>
                    <a:pt x="1444371" y="385699"/>
                  </a:lnTo>
                  <a:lnTo>
                    <a:pt x="1465111" y="385699"/>
                  </a:lnTo>
                  <a:lnTo>
                    <a:pt x="2032635" y="13715"/>
                  </a:lnTo>
                  <a:lnTo>
                    <a:pt x="2053554" y="13715"/>
                  </a:lnTo>
                  <a:lnTo>
                    <a:pt x="2032635" y="0"/>
                  </a:lnTo>
                  <a:close/>
                </a:path>
                <a:path w="4065270" h="2661285">
                  <a:moveTo>
                    <a:pt x="3461512" y="385317"/>
                  </a:moveTo>
                  <a:lnTo>
                    <a:pt x="2620899" y="385699"/>
                  </a:lnTo>
                  <a:lnTo>
                    <a:pt x="3461511" y="385699"/>
                  </a:lnTo>
                  <a:lnTo>
                    <a:pt x="3461512" y="3853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229736" y="2645409"/>
            <a:ext cx="26123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315" dirty="0">
                <a:latin typeface="Arial"/>
                <a:cs typeface="Arial"/>
              </a:rPr>
              <a:t>Общо </a:t>
            </a:r>
            <a:r>
              <a:rPr sz="2400" b="1" spc="-254" dirty="0">
                <a:latin typeface="Arial"/>
                <a:cs typeface="Arial"/>
              </a:rPr>
              <a:t>количество </a:t>
            </a:r>
            <a:r>
              <a:rPr sz="2400" b="1" spc="-5" dirty="0">
                <a:latin typeface="Liberation Sans Narrow"/>
                <a:cs typeface="Liberation Sans Narrow"/>
              </a:rPr>
              <a:t>Fe  </a:t>
            </a:r>
            <a:r>
              <a:rPr sz="2400" b="1" spc="-270" dirty="0">
                <a:latin typeface="Arial"/>
                <a:cs typeface="Arial"/>
              </a:rPr>
              <a:t>при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spc="-260" dirty="0">
                <a:latin typeface="Arial"/>
                <a:cs typeface="Arial"/>
              </a:rPr>
              <a:t>възрастни</a:t>
            </a:r>
            <a:endParaRPr sz="24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</a:pPr>
            <a:r>
              <a:rPr sz="2400" b="1" dirty="0">
                <a:latin typeface="Liberation Sans Narrow"/>
                <a:cs typeface="Liberation Sans Narrow"/>
              </a:rPr>
              <a:t>3 </a:t>
            </a:r>
            <a:r>
              <a:rPr sz="2400" b="1" spc="-245" dirty="0">
                <a:latin typeface="Arial"/>
                <a:cs typeface="Arial"/>
              </a:rPr>
              <a:t>– </a:t>
            </a:r>
            <a:r>
              <a:rPr sz="2400" b="1" dirty="0">
                <a:latin typeface="Liberation Sans Narrow"/>
                <a:cs typeface="Liberation Sans Narrow"/>
              </a:rPr>
              <a:t>5</a:t>
            </a:r>
            <a:r>
              <a:rPr sz="2400" b="1" spc="110" dirty="0">
                <a:latin typeface="Liberation Sans Narrow"/>
                <a:cs typeface="Liberation Sans Narrow"/>
              </a:rPr>
              <a:t> </a:t>
            </a:r>
            <a:r>
              <a:rPr sz="2400" b="1" dirty="0">
                <a:latin typeface="Liberation Sans Narrow"/>
                <a:cs typeface="Liberation Sans Narrow"/>
              </a:rPr>
              <a:t>g</a:t>
            </a:r>
            <a:endParaRPr sz="2400">
              <a:latin typeface="Liberation Sans Narrow"/>
              <a:cs typeface="Liberation Sans Narrow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124075" y="2071623"/>
            <a:ext cx="4752975" cy="2726055"/>
            <a:chOff x="2124075" y="2071623"/>
            <a:chExt cx="4752975" cy="2726055"/>
          </a:xfrm>
        </p:grpSpPr>
        <p:sp>
          <p:nvSpPr>
            <p:cNvPr id="43" name="object 43"/>
            <p:cNvSpPr/>
            <p:nvPr/>
          </p:nvSpPr>
          <p:spPr>
            <a:xfrm>
              <a:off x="2411349" y="4281804"/>
              <a:ext cx="586105" cy="515620"/>
            </a:xfrm>
            <a:custGeom>
              <a:avLst/>
              <a:gdLst/>
              <a:ahLst/>
              <a:cxnLst/>
              <a:rect l="l" t="t" r="r" b="b"/>
              <a:pathLst>
                <a:path w="586105" h="515620">
                  <a:moveTo>
                    <a:pt x="36321" y="426847"/>
                  </a:moveTo>
                  <a:lnTo>
                    <a:pt x="0" y="515620"/>
                  </a:lnTo>
                  <a:lnTo>
                    <a:pt x="92837" y="491363"/>
                  </a:lnTo>
                  <a:lnTo>
                    <a:pt x="82268" y="479298"/>
                  </a:lnTo>
                  <a:lnTo>
                    <a:pt x="63245" y="479298"/>
                  </a:lnTo>
                  <a:lnTo>
                    <a:pt x="44323" y="457835"/>
                  </a:lnTo>
                  <a:lnTo>
                    <a:pt x="55154" y="448345"/>
                  </a:lnTo>
                  <a:lnTo>
                    <a:pt x="36321" y="426847"/>
                  </a:lnTo>
                  <a:close/>
                </a:path>
                <a:path w="586105" h="515620">
                  <a:moveTo>
                    <a:pt x="55154" y="448345"/>
                  </a:moveTo>
                  <a:lnTo>
                    <a:pt x="44323" y="457835"/>
                  </a:lnTo>
                  <a:lnTo>
                    <a:pt x="63245" y="479298"/>
                  </a:lnTo>
                  <a:lnTo>
                    <a:pt x="74008" y="469869"/>
                  </a:lnTo>
                  <a:lnTo>
                    <a:pt x="55154" y="448345"/>
                  </a:lnTo>
                  <a:close/>
                </a:path>
                <a:path w="586105" h="515620">
                  <a:moveTo>
                    <a:pt x="74008" y="469869"/>
                  </a:moveTo>
                  <a:lnTo>
                    <a:pt x="63245" y="479298"/>
                  </a:lnTo>
                  <a:lnTo>
                    <a:pt x="82268" y="479298"/>
                  </a:lnTo>
                  <a:lnTo>
                    <a:pt x="74008" y="469869"/>
                  </a:lnTo>
                  <a:close/>
                </a:path>
                <a:path w="586105" h="515620">
                  <a:moveTo>
                    <a:pt x="566927" y="0"/>
                  </a:moveTo>
                  <a:lnTo>
                    <a:pt x="55154" y="448345"/>
                  </a:lnTo>
                  <a:lnTo>
                    <a:pt x="74008" y="469869"/>
                  </a:lnTo>
                  <a:lnTo>
                    <a:pt x="585724" y="21590"/>
                  </a:lnTo>
                  <a:lnTo>
                    <a:pt x="566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57700" y="4581525"/>
              <a:ext cx="85725" cy="215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76950" y="4209288"/>
              <a:ext cx="655955" cy="443865"/>
            </a:xfrm>
            <a:custGeom>
              <a:avLst/>
              <a:gdLst/>
              <a:ahLst/>
              <a:cxnLst/>
              <a:rect l="l" t="t" r="r" b="b"/>
              <a:pathLst>
                <a:path w="655954" h="443864">
                  <a:moveTo>
                    <a:pt x="576404" y="408018"/>
                  </a:moveTo>
                  <a:lnTo>
                    <a:pt x="560577" y="431800"/>
                  </a:lnTo>
                  <a:lnTo>
                    <a:pt x="655574" y="443611"/>
                  </a:lnTo>
                  <a:lnTo>
                    <a:pt x="639765" y="415925"/>
                  </a:lnTo>
                  <a:lnTo>
                    <a:pt x="588264" y="415925"/>
                  </a:lnTo>
                  <a:lnTo>
                    <a:pt x="576404" y="408018"/>
                  </a:lnTo>
                  <a:close/>
                </a:path>
                <a:path w="655954" h="443864">
                  <a:moveTo>
                    <a:pt x="592230" y="384236"/>
                  </a:moveTo>
                  <a:lnTo>
                    <a:pt x="576404" y="408018"/>
                  </a:lnTo>
                  <a:lnTo>
                    <a:pt x="588264" y="415925"/>
                  </a:lnTo>
                  <a:lnTo>
                    <a:pt x="604139" y="392175"/>
                  </a:lnTo>
                  <a:lnTo>
                    <a:pt x="592230" y="384236"/>
                  </a:lnTo>
                  <a:close/>
                </a:path>
                <a:path w="655954" h="443864">
                  <a:moveTo>
                    <a:pt x="608076" y="360425"/>
                  </a:moveTo>
                  <a:lnTo>
                    <a:pt x="592230" y="384236"/>
                  </a:lnTo>
                  <a:lnTo>
                    <a:pt x="604139" y="392175"/>
                  </a:lnTo>
                  <a:lnTo>
                    <a:pt x="588264" y="415925"/>
                  </a:lnTo>
                  <a:lnTo>
                    <a:pt x="639765" y="415925"/>
                  </a:lnTo>
                  <a:lnTo>
                    <a:pt x="608076" y="360425"/>
                  </a:lnTo>
                  <a:close/>
                </a:path>
                <a:path w="655954" h="443864">
                  <a:moveTo>
                    <a:pt x="15875" y="0"/>
                  </a:moveTo>
                  <a:lnTo>
                    <a:pt x="0" y="23749"/>
                  </a:lnTo>
                  <a:lnTo>
                    <a:pt x="576404" y="408018"/>
                  </a:lnTo>
                  <a:lnTo>
                    <a:pt x="592230" y="384236"/>
                  </a:lnTo>
                  <a:lnTo>
                    <a:pt x="15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124075" y="3170173"/>
              <a:ext cx="287655" cy="85725"/>
            </a:xfrm>
            <a:custGeom>
              <a:avLst/>
              <a:gdLst/>
              <a:ahLst/>
              <a:cxnLst/>
              <a:rect l="l" t="t" r="r" b="b"/>
              <a:pathLst>
                <a:path w="287655" h="85725">
                  <a:moveTo>
                    <a:pt x="85725" y="0"/>
                  </a:moveTo>
                  <a:lnTo>
                    <a:pt x="0" y="42925"/>
                  </a:lnTo>
                  <a:lnTo>
                    <a:pt x="85725" y="85725"/>
                  </a:lnTo>
                  <a:lnTo>
                    <a:pt x="85725" y="57150"/>
                  </a:lnTo>
                  <a:lnTo>
                    <a:pt x="71374" y="57150"/>
                  </a:lnTo>
                  <a:lnTo>
                    <a:pt x="71374" y="28575"/>
                  </a:lnTo>
                  <a:lnTo>
                    <a:pt x="85725" y="28575"/>
                  </a:lnTo>
                  <a:lnTo>
                    <a:pt x="85725" y="0"/>
                  </a:lnTo>
                  <a:close/>
                </a:path>
                <a:path w="287655" h="85725">
                  <a:moveTo>
                    <a:pt x="85725" y="28575"/>
                  </a:moveTo>
                  <a:lnTo>
                    <a:pt x="71374" y="28575"/>
                  </a:lnTo>
                  <a:lnTo>
                    <a:pt x="71374" y="57150"/>
                  </a:lnTo>
                  <a:lnTo>
                    <a:pt x="85725" y="57150"/>
                  </a:lnTo>
                  <a:lnTo>
                    <a:pt x="85725" y="28575"/>
                  </a:lnTo>
                  <a:close/>
                </a:path>
                <a:path w="287655" h="85725">
                  <a:moveTo>
                    <a:pt x="287274" y="28575"/>
                  </a:moveTo>
                  <a:lnTo>
                    <a:pt x="85725" y="28575"/>
                  </a:lnTo>
                  <a:lnTo>
                    <a:pt x="85725" y="57150"/>
                  </a:lnTo>
                  <a:lnTo>
                    <a:pt x="287274" y="57150"/>
                  </a:lnTo>
                  <a:lnTo>
                    <a:pt x="287274" y="28575"/>
                  </a:lnTo>
                  <a:close/>
                </a:path>
              </a:pathLst>
            </a:custGeom>
            <a:solidFill>
              <a:srgbClr val="3B3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88125" y="3170173"/>
              <a:ext cx="288925" cy="85725"/>
            </a:xfrm>
            <a:custGeom>
              <a:avLst/>
              <a:gdLst/>
              <a:ahLst/>
              <a:cxnLst/>
              <a:rect l="l" t="t" r="r" b="b"/>
              <a:pathLst>
                <a:path w="288925" h="85725">
                  <a:moveTo>
                    <a:pt x="203200" y="0"/>
                  </a:moveTo>
                  <a:lnTo>
                    <a:pt x="203200" y="85725"/>
                  </a:lnTo>
                  <a:lnTo>
                    <a:pt x="260434" y="57150"/>
                  </a:lnTo>
                  <a:lnTo>
                    <a:pt x="217424" y="57150"/>
                  </a:lnTo>
                  <a:lnTo>
                    <a:pt x="217424" y="28575"/>
                  </a:lnTo>
                  <a:lnTo>
                    <a:pt x="260265" y="28575"/>
                  </a:lnTo>
                  <a:lnTo>
                    <a:pt x="203200" y="0"/>
                  </a:lnTo>
                  <a:close/>
                </a:path>
                <a:path w="288925" h="85725">
                  <a:moveTo>
                    <a:pt x="203200" y="28575"/>
                  </a:moveTo>
                  <a:lnTo>
                    <a:pt x="0" y="28575"/>
                  </a:lnTo>
                  <a:lnTo>
                    <a:pt x="0" y="57150"/>
                  </a:lnTo>
                  <a:lnTo>
                    <a:pt x="203200" y="57150"/>
                  </a:lnTo>
                  <a:lnTo>
                    <a:pt x="203200" y="28575"/>
                  </a:lnTo>
                  <a:close/>
                </a:path>
                <a:path w="288925" h="85725">
                  <a:moveTo>
                    <a:pt x="260265" y="28575"/>
                  </a:moveTo>
                  <a:lnTo>
                    <a:pt x="217424" y="28575"/>
                  </a:lnTo>
                  <a:lnTo>
                    <a:pt x="217424" y="57150"/>
                  </a:lnTo>
                  <a:lnTo>
                    <a:pt x="260434" y="57150"/>
                  </a:lnTo>
                  <a:lnTo>
                    <a:pt x="288925" y="42925"/>
                  </a:lnTo>
                  <a:lnTo>
                    <a:pt x="260265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15786" y="2071623"/>
              <a:ext cx="98551" cy="2189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00375" y="2071623"/>
              <a:ext cx="156337" cy="22237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6189" y="56134"/>
            <a:ext cx="6814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34" dirty="0">
                <a:solidFill>
                  <a:srgbClr val="FF3300"/>
                </a:solidFill>
              </a:rPr>
              <a:t>ЖЕЛЯЗОДЕФИЦИТНИ</a:t>
            </a:r>
            <a:r>
              <a:rPr sz="4000" spc="-225" dirty="0">
                <a:solidFill>
                  <a:srgbClr val="FF3300"/>
                </a:solidFill>
              </a:rPr>
              <a:t> </a:t>
            </a:r>
            <a:r>
              <a:rPr sz="4000" spc="-325" dirty="0">
                <a:solidFill>
                  <a:srgbClr val="FF3300"/>
                </a:solidFill>
              </a:rPr>
              <a:t>АНЕМИИ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21691" y="833145"/>
            <a:ext cx="8608695" cy="502539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87630" algn="ctr">
              <a:lnSpc>
                <a:spcPct val="100000"/>
              </a:lnSpc>
              <a:spcBef>
                <a:spcPts val="1540"/>
              </a:spcBef>
            </a:pPr>
            <a:r>
              <a:rPr sz="2500" b="1" i="1" spc="-220" dirty="0">
                <a:solidFill>
                  <a:srgbClr val="FF3300"/>
                </a:solidFill>
                <a:latin typeface="Arial"/>
                <a:cs typeface="Arial"/>
              </a:rPr>
              <a:t>Човешки </a:t>
            </a:r>
            <a:r>
              <a:rPr sz="2500" b="1" i="1" spc="-125" dirty="0">
                <a:solidFill>
                  <a:srgbClr val="FF3300"/>
                </a:solidFill>
                <a:latin typeface="Arial"/>
                <a:cs typeface="Arial"/>
              </a:rPr>
              <a:t>нужди </a:t>
            </a:r>
            <a:r>
              <a:rPr sz="2500" b="1" i="1" spc="-220" dirty="0">
                <a:solidFill>
                  <a:srgbClr val="FF3300"/>
                </a:solidFill>
                <a:latin typeface="Arial"/>
                <a:cs typeface="Arial"/>
              </a:rPr>
              <a:t>от</a:t>
            </a:r>
            <a:r>
              <a:rPr sz="2500" b="1" i="1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500" b="1" i="1" spc="-320" dirty="0">
                <a:solidFill>
                  <a:srgbClr val="FF3300"/>
                </a:solidFill>
                <a:latin typeface="Arial"/>
                <a:cs typeface="Arial"/>
              </a:rPr>
              <a:t>Fe</a:t>
            </a:r>
            <a:endParaRPr sz="2500" dirty="0">
              <a:latin typeface="Arial"/>
              <a:cs typeface="Arial"/>
            </a:endParaRPr>
          </a:p>
          <a:p>
            <a:pPr marL="355600" marR="77470" indent="-342900">
              <a:lnSpc>
                <a:spcPts val="2400"/>
              </a:lnSpc>
              <a:spcBef>
                <a:spcPts val="2020"/>
              </a:spcBef>
              <a:buChar char="•"/>
              <a:tabLst>
                <a:tab pos="354965" algn="l"/>
                <a:tab pos="355600" algn="l"/>
              </a:tabLst>
            </a:pPr>
            <a:r>
              <a:rPr lang="bg-BG" sz="2500" spc="-475" dirty="0">
                <a:latin typeface="Arial"/>
                <a:cs typeface="Arial"/>
              </a:rPr>
              <a:t>В  </a:t>
            </a:r>
            <a:r>
              <a:rPr sz="2500" spc="-95" dirty="0" err="1">
                <a:latin typeface="Arial"/>
                <a:cs typeface="Arial"/>
              </a:rPr>
              <a:t>организма</a:t>
            </a:r>
            <a:r>
              <a:rPr sz="2500" spc="-95" dirty="0">
                <a:latin typeface="Arial"/>
                <a:cs typeface="Arial"/>
              </a:rPr>
              <a:t> </a:t>
            </a:r>
            <a:r>
              <a:rPr sz="2500" spc="-175" dirty="0">
                <a:latin typeface="Arial"/>
                <a:cs typeface="Arial"/>
              </a:rPr>
              <a:t>се </a:t>
            </a:r>
            <a:r>
              <a:rPr sz="2500" spc="-150" dirty="0">
                <a:latin typeface="Arial"/>
                <a:cs typeface="Arial"/>
              </a:rPr>
              <a:t>съдържа </a:t>
            </a:r>
            <a:r>
              <a:rPr sz="2500" spc="-90" dirty="0">
                <a:latin typeface="Arial"/>
                <a:cs typeface="Arial"/>
              </a:rPr>
              <a:t>около</a:t>
            </a:r>
            <a:r>
              <a:rPr sz="2500" spc="-9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500" b="1" u="heavy" spc="-13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4 </a:t>
            </a:r>
            <a:r>
              <a:rPr sz="2500" b="1" u="heavy" spc="-34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g </a:t>
            </a:r>
            <a:r>
              <a:rPr lang="bg-BG" sz="2500" b="1" u="heavy" spc="-34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 </a:t>
            </a:r>
            <a:r>
              <a:rPr sz="2500" b="1" u="heavy" spc="-2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Fe</a:t>
            </a:r>
            <a:r>
              <a:rPr sz="2500" spc="-210" dirty="0">
                <a:latin typeface="Arial"/>
                <a:cs typeface="Arial"/>
              </a:rPr>
              <a:t>, </a:t>
            </a:r>
            <a:r>
              <a:rPr sz="2500" spc="-114" dirty="0">
                <a:latin typeface="Arial"/>
                <a:cs typeface="Arial"/>
              </a:rPr>
              <a:t>най-вече </a:t>
            </a:r>
            <a:r>
              <a:rPr sz="2500" spc="-90" dirty="0">
                <a:latin typeface="Arial"/>
                <a:cs typeface="Arial"/>
              </a:rPr>
              <a:t>под </a:t>
            </a:r>
            <a:r>
              <a:rPr sz="2500" spc="-185" dirty="0">
                <a:latin typeface="Arial"/>
                <a:cs typeface="Arial"/>
              </a:rPr>
              <a:t>формата  </a:t>
            </a:r>
            <a:r>
              <a:rPr sz="2500" spc="-125" dirty="0">
                <a:latin typeface="Arial"/>
                <a:cs typeface="Arial"/>
              </a:rPr>
              <a:t>на </a:t>
            </a:r>
            <a:r>
              <a:rPr sz="2500" spc="-105" dirty="0">
                <a:latin typeface="Arial"/>
                <a:cs typeface="Arial"/>
              </a:rPr>
              <a:t>хемоглобин. </a:t>
            </a:r>
            <a:r>
              <a:rPr sz="2500" spc="-165" dirty="0">
                <a:latin typeface="Arial"/>
                <a:cs typeface="Arial"/>
              </a:rPr>
              <a:t>Освен </a:t>
            </a:r>
            <a:r>
              <a:rPr sz="2500" spc="-114" dirty="0">
                <a:latin typeface="Arial"/>
                <a:cs typeface="Arial"/>
              </a:rPr>
              <a:t>чрез </a:t>
            </a:r>
            <a:r>
              <a:rPr sz="2500" spc="-110" dirty="0">
                <a:latin typeface="Arial"/>
                <a:cs typeface="Arial"/>
              </a:rPr>
              <a:t>хеморагиите, </a:t>
            </a:r>
            <a:r>
              <a:rPr sz="2500" spc="-285" dirty="0">
                <a:latin typeface="Arial"/>
                <a:cs typeface="Arial"/>
              </a:rPr>
              <a:t>Fe </a:t>
            </a:r>
            <a:r>
              <a:rPr sz="2500" spc="-175" dirty="0">
                <a:latin typeface="Arial"/>
                <a:cs typeface="Arial"/>
              </a:rPr>
              <a:t>се </a:t>
            </a:r>
            <a:r>
              <a:rPr sz="2500" spc="-80" dirty="0">
                <a:latin typeface="Arial"/>
                <a:cs typeface="Arial"/>
              </a:rPr>
              <a:t>губи</a:t>
            </a:r>
            <a:r>
              <a:rPr sz="2500" spc="-360" dirty="0">
                <a:latin typeface="Arial"/>
                <a:cs typeface="Arial"/>
              </a:rPr>
              <a:t> </a:t>
            </a:r>
            <a:r>
              <a:rPr sz="2500" spc="-114" dirty="0">
                <a:latin typeface="Arial"/>
                <a:cs typeface="Arial"/>
              </a:rPr>
              <a:t>чрез</a:t>
            </a:r>
            <a:endParaRPr sz="2500" dirty="0">
              <a:latin typeface="Arial"/>
              <a:cs typeface="Arial"/>
            </a:endParaRPr>
          </a:p>
          <a:p>
            <a:pPr marL="355600" marR="471805">
              <a:lnSpc>
                <a:spcPts val="2400"/>
              </a:lnSpc>
            </a:pPr>
            <a:r>
              <a:rPr sz="2500" spc="-100" dirty="0">
                <a:latin typeface="Arial"/>
                <a:cs typeface="Arial"/>
              </a:rPr>
              <a:t>изпражненията, </a:t>
            </a:r>
            <a:r>
              <a:rPr sz="2500" spc="-120" dirty="0">
                <a:latin typeface="Arial"/>
                <a:cs typeface="Arial"/>
              </a:rPr>
              <a:t>урината, </a:t>
            </a:r>
            <a:r>
              <a:rPr sz="2500" spc="-110" dirty="0">
                <a:latin typeface="Arial"/>
                <a:cs typeface="Arial"/>
              </a:rPr>
              <a:t>кожата </a:t>
            </a:r>
            <a:r>
              <a:rPr sz="2500" spc="-50" dirty="0">
                <a:latin typeface="Arial"/>
                <a:cs typeface="Arial"/>
              </a:rPr>
              <a:t>и </a:t>
            </a:r>
            <a:r>
              <a:rPr sz="2500" spc="-130" dirty="0">
                <a:latin typeface="Arial"/>
                <a:cs typeface="Arial"/>
              </a:rPr>
              <a:t>потта, </a:t>
            </a:r>
            <a:r>
              <a:rPr sz="2500" spc="-60" dirty="0">
                <a:latin typeface="Arial"/>
                <a:cs typeface="Arial"/>
              </a:rPr>
              <a:t>но </a:t>
            </a:r>
            <a:r>
              <a:rPr sz="2500" spc="-130" dirty="0">
                <a:latin typeface="Arial"/>
                <a:cs typeface="Arial"/>
              </a:rPr>
              <a:t>тази </a:t>
            </a:r>
            <a:r>
              <a:rPr sz="2500" spc="-125" dirty="0">
                <a:latin typeface="Arial"/>
                <a:cs typeface="Arial"/>
              </a:rPr>
              <a:t>загуба</a:t>
            </a:r>
            <a:r>
              <a:rPr sz="2500" spc="-335" dirty="0">
                <a:latin typeface="Arial"/>
                <a:cs typeface="Arial"/>
              </a:rPr>
              <a:t> </a:t>
            </a:r>
            <a:r>
              <a:rPr sz="2500" spc="-150" dirty="0">
                <a:latin typeface="Arial"/>
                <a:cs typeface="Arial"/>
              </a:rPr>
              <a:t>е  </a:t>
            </a:r>
            <a:r>
              <a:rPr sz="2500" spc="-65" dirty="0">
                <a:latin typeface="Arial"/>
                <a:cs typeface="Arial"/>
              </a:rPr>
              <a:t>много </a:t>
            </a:r>
            <a:r>
              <a:rPr sz="2500" spc="-110" dirty="0">
                <a:latin typeface="Arial"/>
                <a:cs typeface="Arial"/>
              </a:rPr>
              <a:t>малка. </a:t>
            </a:r>
            <a:r>
              <a:rPr sz="2500" spc="-285" dirty="0">
                <a:latin typeface="Arial"/>
                <a:cs typeface="Arial"/>
              </a:rPr>
              <a:t>Fe </a:t>
            </a:r>
            <a:r>
              <a:rPr sz="2500" spc="-175" dirty="0">
                <a:latin typeface="Arial"/>
                <a:cs typeface="Arial"/>
              </a:rPr>
              <a:t>се </a:t>
            </a:r>
            <a:r>
              <a:rPr sz="2500" spc="-80" dirty="0">
                <a:latin typeface="Arial"/>
                <a:cs typeface="Arial"/>
              </a:rPr>
              <a:t>губи </a:t>
            </a:r>
            <a:r>
              <a:rPr sz="2500" spc="-195" dirty="0">
                <a:latin typeface="Arial"/>
                <a:cs typeface="Arial"/>
              </a:rPr>
              <a:t>с </a:t>
            </a:r>
            <a:r>
              <a:rPr sz="2500" spc="-110" dirty="0">
                <a:latin typeface="Arial"/>
                <a:cs typeface="Arial"/>
              </a:rPr>
              <a:t>млякото </a:t>
            </a:r>
            <a:r>
              <a:rPr sz="2500" spc="-50" dirty="0">
                <a:latin typeface="Arial"/>
                <a:cs typeface="Arial"/>
              </a:rPr>
              <a:t>и </a:t>
            </a:r>
            <a:r>
              <a:rPr sz="2500" spc="-145" dirty="0">
                <a:latin typeface="Arial"/>
                <a:cs typeface="Arial"/>
              </a:rPr>
              <a:t>менструалната</a:t>
            </a:r>
            <a:r>
              <a:rPr sz="2500" spc="-484" dirty="0">
                <a:latin typeface="Arial"/>
                <a:cs typeface="Arial"/>
              </a:rPr>
              <a:t> </a:t>
            </a:r>
            <a:r>
              <a:rPr sz="2500" spc="-100" dirty="0">
                <a:latin typeface="Arial"/>
                <a:cs typeface="Arial"/>
              </a:rPr>
              <a:t>кръв.</a:t>
            </a:r>
            <a:endParaRPr sz="2500" dirty="0">
              <a:latin typeface="Arial"/>
              <a:cs typeface="Arial"/>
            </a:endParaRPr>
          </a:p>
          <a:p>
            <a:pPr marL="355600" indent="-342900">
              <a:lnSpc>
                <a:spcPts val="2700"/>
              </a:lnSpc>
              <a:spcBef>
                <a:spcPts val="146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310" dirty="0">
                <a:latin typeface="Arial"/>
                <a:cs typeface="Arial"/>
              </a:rPr>
              <a:t>В </a:t>
            </a:r>
            <a:r>
              <a:rPr sz="2500" b="1" spc="-190" dirty="0">
                <a:solidFill>
                  <a:srgbClr val="3333FF"/>
                </a:solidFill>
                <a:latin typeface="Arial"/>
                <a:cs typeface="Arial"/>
              </a:rPr>
              <a:t>здрави </a:t>
            </a:r>
            <a:r>
              <a:rPr sz="2500" b="1" spc="-170" dirty="0">
                <a:solidFill>
                  <a:srgbClr val="3333FF"/>
                </a:solidFill>
                <a:latin typeface="Arial"/>
                <a:cs typeface="Arial"/>
              </a:rPr>
              <a:t>мъже </a:t>
            </a:r>
            <a:r>
              <a:rPr sz="2500" b="1" spc="-150" dirty="0">
                <a:solidFill>
                  <a:srgbClr val="3333FF"/>
                </a:solidFill>
                <a:latin typeface="Arial"/>
                <a:cs typeface="Arial"/>
              </a:rPr>
              <a:t>и </a:t>
            </a:r>
            <a:r>
              <a:rPr sz="2500" b="1" spc="-190" dirty="0">
                <a:solidFill>
                  <a:srgbClr val="3333FF"/>
                </a:solidFill>
                <a:latin typeface="Arial"/>
                <a:cs typeface="Arial"/>
              </a:rPr>
              <a:t>постменопаузални </a:t>
            </a:r>
            <a:r>
              <a:rPr sz="2500" b="1" spc="-105" dirty="0">
                <a:solidFill>
                  <a:srgbClr val="3333FF"/>
                </a:solidFill>
                <a:latin typeface="Arial"/>
                <a:cs typeface="Arial"/>
              </a:rPr>
              <a:t>жени </a:t>
            </a:r>
            <a:r>
              <a:rPr sz="2500" spc="-145" dirty="0">
                <a:latin typeface="Arial"/>
                <a:cs typeface="Arial"/>
              </a:rPr>
              <a:t>загубата</a:t>
            </a:r>
            <a:r>
              <a:rPr sz="2500" spc="-110" dirty="0">
                <a:latin typeface="Arial"/>
                <a:cs typeface="Arial"/>
              </a:rPr>
              <a:t> </a:t>
            </a:r>
            <a:r>
              <a:rPr sz="2500" spc="-175" dirty="0">
                <a:latin typeface="Arial"/>
                <a:cs typeface="Arial"/>
              </a:rPr>
              <a:t>се</a:t>
            </a:r>
            <a:endParaRPr sz="2500" dirty="0">
              <a:latin typeface="Arial"/>
              <a:cs typeface="Arial"/>
            </a:endParaRPr>
          </a:p>
          <a:p>
            <a:pPr marL="355600" marR="87630">
              <a:lnSpc>
                <a:spcPts val="2400"/>
              </a:lnSpc>
              <a:spcBef>
                <a:spcPts val="284"/>
              </a:spcBef>
            </a:pPr>
            <a:r>
              <a:rPr sz="2500" spc="-145" dirty="0">
                <a:latin typeface="Arial"/>
                <a:cs typeface="Arial"/>
              </a:rPr>
              <a:t>замества </a:t>
            </a:r>
            <a:r>
              <a:rPr sz="2500" spc="-114" dirty="0">
                <a:latin typeface="Arial"/>
                <a:cs typeface="Arial"/>
              </a:rPr>
              <a:t>чрез абсорбция </a:t>
            </a:r>
            <a:r>
              <a:rPr sz="2500" spc="-120" dirty="0">
                <a:latin typeface="Arial"/>
                <a:cs typeface="Arial"/>
              </a:rPr>
              <a:t>на </a:t>
            </a:r>
            <a:r>
              <a:rPr sz="2500" spc="-125" dirty="0">
                <a:latin typeface="Arial"/>
                <a:cs typeface="Arial"/>
              </a:rPr>
              <a:t>1 </a:t>
            </a:r>
            <a:r>
              <a:rPr sz="2500" spc="-155" dirty="0">
                <a:latin typeface="Arial"/>
                <a:cs typeface="Arial"/>
              </a:rPr>
              <a:t>mg </a:t>
            </a:r>
            <a:r>
              <a:rPr sz="2500" spc="-285" dirty="0">
                <a:latin typeface="Arial"/>
                <a:cs typeface="Arial"/>
              </a:rPr>
              <a:t>Fe </a:t>
            </a:r>
            <a:r>
              <a:rPr sz="2500" spc="-90" dirty="0">
                <a:latin typeface="Arial"/>
                <a:cs typeface="Arial"/>
              </a:rPr>
              <a:t>дневно </a:t>
            </a:r>
            <a:r>
              <a:rPr sz="2500" spc="-50" dirty="0">
                <a:latin typeface="Arial"/>
                <a:cs typeface="Arial"/>
              </a:rPr>
              <a:t>и </a:t>
            </a:r>
            <a:r>
              <a:rPr sz="2500" spc="-140" dirty="0">
                <a:latin typeface="Arial"/>
                <a:cs typeface="Arial"/>
              </a:rPr>
              <a:t>от </a:t>
            </a:r>
            <a:r>
              <a:rPr sz="2500" spc="-110" dirty="0">
                <a:latin typeface="Arial"/>
                <a:cs typeface="Arial"/>
              </a:rPr>
              <a:t>1,5 </a:t>
            </a:r>
            <a:r>
              <a:rPr sz="2500" spc="-85" dirty="0">
                <a:latin typeface="Arial"/>
                <a:cs typeface="Arial"/>
              </a:rPr>
              <a:t>до </a:t>
            </a:r>
            <a:r>
              <a:rPr sz="2500" spc="-125" dirty="0">
                <a:latin typeface="Arial"/>
                <a:cs typeface="Arial"/>
              </a:rPr>
              <a:t>2 </a:t>
            </a:r>
            <a:r>
              <a:rPr sz="2500" spc="-160" dirty="0">
                <a:latin typeface="Arial"/>
                <a:cs typeface="Arial"/>
              </a:rPr>
              <a:t>mg  </a:t>
            </a:r>
            <a:r>
              <a:rPr sz="2500" spc="-90" dirty="0">
                <a:latin typeface="Arial"/>
                <a:cs typeface="Arial"/>
              </a:rPr>
              <a:t>дневно </a:t>
            </a:r>
            <a:r>
              <a:rPr sz="2500" spc="-145" dirty="0">
                <a:latin typeface="Arial"/>
                <a:cs typeface="Arial"/>
              </a:rPr>
              <a:t>за </a:t>
            </a:r>
            <a:r>
              <a:rPr sz="2500" b="1" spc="-175" dirty="0">
                <a:solidFill>
                  <a:srgbClr val="3333FF"/>
                </a:solidFill>
                <a:latin typeface="Arial"/>
                <a:cs typeface="Arial"/>
              </a:rPr>
              <a:t>пременопаузални</a:t>
            </a:r>
            <a:r>
              <a:rPr sz="2500" b="1" spc="-10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500" b="1" spc="-95" dirty="0">
                <a:solidFill>
                  <a:srgbClr val="3333FF"/>
                </a:solidFill>
                <a:latin typeface="Arial"/>
                <a:cs typeface="Arial"/>
              </a:rPr>
              <a:t>жени</a:t>
            </a:r>
            <a:r>
              <a:rPr sz="2500" spc="-95" dirty="0"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206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145" dirty="0">
                <a:latin typeface="Arial"/>
                <a:cs typeface="Arial"/>
              </a:rPr>
              <a:t>През </a:t>
            </a:r>
            <a:r>
              <a:rPr sz="2500" b="1" spc="-240" dirty="0">
                <a:solidFill>
                  <a:srgbClr val="3333FF"/>
                </a:solidFill>
                <a:latin typeface="Arial"/>
                <a:cs typeface="Arial"/>
              </a:rPr>
              <a:t>детството </a:t>
            </a:r>
            <a:r>
              <a:rPr sz="2500" b="1" spc="-150" dirty="0">
                <a:solidFill>
                  <a:srgbClr val="3333FF"/>
                </a:solidFill>
                <a:latin typeface="Arial"/>
                <a:cs typeface="Arial"/>
              </a:rPr>
              <a:t>и </a:t>
            </a:r>
            <a:r>
              <a:rPr sz="2500" b="1" spc="-225" dirty="0">
                <a:solidFill>
                  <a:srgbClr val="3333FF"/>
                </a:solidFill>
                <a:latin typeface="Arial"/>
                <a:cs typeface="Arial"/>
              </a:rPr>
              <a:t>юношеството </a:t>
            </a:r>
            <a:r>
              <a:rPr sz="2500" spc="-90" dirty="0">
                <a:latin typeface="Arial"/>
                <a:cs typeface="Arial"/>
              </a:rPr>
              <a:t>нуждите </a:t>
            </a:r>
            <a:r>
              <a:rPr sz="2500" spc="-195" dirty="0">
                <a:latin typeface="Arial"/>
                <a:cs typeface="Arial"/>
              </a:rPr>
              <a:t>са </a:t>
            </a:r>
            <a:r>
              <a:rPr sz="2500" spc="-90" dirty="0">
                <a:latin typeface="Arial"/>
                <a:cs typeface="Arial"/>
              </a:rPr>
              <a:t>пропорционално  </a:t>
            </a:r>
            <a:r>
              <a:rPr sz="2500" spc="-95" dirty="0">
                <a:latin typeface="Arial"/>
                <a:cs typeface="Arial"/>
              </a:rPr>
              <a:t>по-големи </a:t>
            </a:r>
            <a:r>
              <a:rPr sz="2500" spc="-50" dirty="0">
                <a:latin typeface="Arial"/>
                <a:cs typeface="Arial"/>
              </a:rPr>
              <a:t>и </a:t>
            </a:r>
            <a:r>
              <a:rPr sz="2500" spc="-195" dirty="0">
                <a:latin typeface="Arial"/>
                <a:cs typeface="Arial"/>
              </a:rPr>
              <a:t>са </a:t>
            </a:r>
            <a:r>
              <a:rPr sz="2500" spc="-135" dirty="0">
                <a:latin typeface="Arial"/>
                <a:cs typeface="Arial"/>
              </a:rPr>
              <a:t>свързани </a:t>
            </a:r>
            <a:r>
              <a:rPr sz="2500" spc="-195" dirty="0">
                <a:latin typeface="Arial"/>
                <a:cs typeface="Arial"/>
              </a:rPr>
              <a:t>с </a:t>
            </a:r>
            <a:r>
              <a:rPr sz="2500" spc="-140" dirty="0">
                <a:latin typeface="Arial"/>
                <a:cs typeface="Arial"/>
              </a:rPr>
              <a:t>растежа. </a:t>
            </a:r>
            <a:r>
              <a:rPr sz="2500" spc="-285" dirty="0">
                <a:latin typeface="Arial"/>
                <a:cs typeface="Arial"/>
              </a:rPr>
              <a:t>Fe </a:t>
            </a:r>
            <a:r>
              <a:rPr sz="2500" spc="-114" dirty="0">
                <a:latin typeface="Arial"/>
                <a:cs typeface="Arial"/>
              </a:rPr>
              <a:t>абсорбция </a:t>
            </a:r>
            <a:r>
              <a:rPr sz="2500" spc="-125" dirty="0">
                <a:latin typeface="Arial"/>
                <a:cs typeface="Arial"/>
              </a:rPr>
              <a:t>варира </a:t>
            </a:r>
            <a:r>
              <a:rPr sz="2500" spc="-50" dirty="0">
                <a:latin typeface="Arial"/>
                <a:cs typeface="Arial"/>
              </a:rPr>
              <a:t>и  </a:t>
            </a:r>
            <a:r>
              <a:rPr sz="2500" spc="-75" dirty="0">
                <a:latin typeface="Arial"/>
                <a:cs typeface="Arial"/>
              </a:rPr>
              <a:t>обикновено </a:t>
            </a:r>
            <a:r>
              <a:rPr sz="2500" spc="-150" dirty="0">
                <a:latin typeface="Arial"/>
                <a:cs typeface="Arial"/>
              </a:rPr>
              <a:t>е </a:t>
            </a:r>
            <a:r>
              <a:rPr sz="2500" spc="-80" dirty="0">
                <a:latin typeface="Arial"/>
                <a:cs typeface="Arial"/>
              </a:rPr>
              <a:t>между </a:t>
            </a:r>
            <a:r>
              <a:rPr sz="2500" spc="-100" dirty="0">
                <a:latin typeface="Arial"/>
                <a:cs typeface="Arial"/>
              </a:rPr>
              <a:t>5, </a:t>
            </a:r>
            <a:r>
              <a:rPr sz="2500" spc="-130" dirty="0">
                <a:latin typeface="Arial"/>
                <a:cs typeface="Arial"/>
              </a:rPr>
              <a:t>5 </a:t>
            </a:r>
            <a:r>
              <a:rPr sz="2500" spc="-195" dirty="0">
                <a:latin typeface="Arial"/>
                <a:cs typeface="Arial"/>
              </a:rPr>
              <a:t>-15% </a:t>
            </a:r>
            <a:r>
              <a:rPr sz="2500" spc="-95" dirty="0">
                <a:latin typeface="Arial"/>
                <a:cs typeface="Arial"/>
              </a:rPr>
              <a:t>или </a:t>
            </a:r>
            <a:r>
              <a:rPr sz="2500" spc="-90" dirty="0">
                <a:latin typeface="Arial"/>
                <a:cs typeface="Arial"/>
              </a:rPr>
              <a:t>около </a:t>
            </a:r>
            <a:r>
              <a:rPr sz="2500" spc="-130" dirty="0">
                <a:latin typeface="Arial"/>
                <a:cs typeface="Arial"/>
              </a:rPr>
              <a:t>10 </a:t>
            </a:r>
            <a:r>
              <a:rPr sz="2500" spc="-155" dirty="0">
                <a:latin typeface="Arial"/>
                <a:cs typeface="Arial"/>
              </a:rPr>
              <a:t>mg </a:t>
            </a:r>
            <a:r>
              <a:rPr sz="2500" spc="-90" dirty="0">
                <a:latin typeface="Arial"/>
                <a:cs typeface="Arial"/>
              </a:rPr>
              <a:t>дневно </a:t>
            </a:r>
            <a:r>
              <a:rPr sz="2500" spc="-145" dirty="0">
                <a:latin typeface="Arial"/>
                <a:cs typeface="Arial"/>
              </a:rPr>
              <a:t>за  </a:t>
            </a:r>
            <a:r>
              <a:rPr sz="2500" spc="-110" dirty="0">
                <a:latin typeface="Arial"/>
                <a:cs typeface="Arial"/>
              </a:rPr>
              <a:t>мъже </a:t>
            </a:r>
            <a:r>
              <a:rPr sz="2500" spc="-50" dirty="0">
                <a:latin typeface="Arial"/>
                <a:cs typeface="Arial"/>
              </a:rPr>
              <a:t>и </a:t>
            </a:r>
            <a:r>
              <a:rPr sz="2500" spc="-135" dirty="0">
                <a:latin typeface="Arial"/>
                <a:cs typeface="Arial"/>
              </a:rPr>
              <a:t>15 </a:t>
            </a:r>
            <a:r>
              <a:rPr sz="2500" spc="-160" dirty="0">
                <a:latin typeface="Arial"/>
                <a:cs typeface="Arial"/>
              </a:rPr>
              <a:t>mg </a:t>
            </a:r>
            <a:r>
              <a:rPr sz="2500" spc="-90" dirty="0">
                <a:latin typeface="Arial"/>
                <a:cs typeface="Arial"/>
              </a:rPr>
              <a:t>дневно </a:t>
            </a:r>
            <a:r>
              <a:rPr sz="2500" spc="-145" dirty="0">
                <a:latin typeface="Arial"/>
                <a:cs typeface="Arial"/>
              </a:rPr>
              <a:t>за </a:t>
            </a:r>
            <a:r>
              <a:rPr sz="2500" spc="-55" dirty="0">
                <a:latin typeface="Arial"/>
                <a:cs typeface="Arial"/>
              </a:rPr>
              <a:t>жени </a:t>
            </a:r>
            <a:r>
              <a:rPr sz="2500" spc="-195" dirty="0">
                <a:latin typeface="Arial"/>
                <a:cs typeface="Arial"/>
              </a:rPr>
              <a:t>с </a:t>
            </a:r>
            <a:r>
              <a:rPr sz="2500" spc="-110" dirty="0">
                <a:latin typeface="Arial"/>
                <a:cs typeface="Arial"/>
              </a:rPr>
              <a:t>нормална</a:t>
            </a:r>
            <a:r>
              <a:rPr sz="2500" spc="-220" dirty="0">
                <a:latin typeface="Arial"/>
                <a:cs typeface="Arial"/>
              </a:rPr>
              <a:t> </a:t>
            </a:r>
            <a:r>
              <a:rPr sz="2500" spc="-135" dirty="0">
                <a:latin typeface="Arial"/>
                <a:cs typeface="Arial"/>
              </a:rPr>
              <a:t>менструална</a:t>
            </a:r>
            <a:endParaRPr sz="2500" dirty="0">
              <a:latin typeface="Arial"/>
              <a:cs typeface="Arial"/>
            </a:endParaRPr>
          </a:p>
          <a:p>
            <a:pPr marL="355600">
              <a:lnSpc>
                <a:spcPts val="2400"/>
              </a:lnSpc>
            </a:pPr>
            <a:r>
              <a:rPr sz="2500" spc="-110" dirty="0">
                <a:latin typeface="Arial"/>
                <a:cs typeface="Arial"/>
              </a:rPr>
              <a:t>кръвозагуба.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6" name="object 6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3173" y="109473"/>
            <a:ext cx="5683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40" dirty="0">
                <a:solidFill>
                  <a:srgbClr val="FF0000"/>
                </a:solidFill>
              </a:rPr>
              <a:t>ВИДОВЕ </a:t>
            </a:r>
            <a:r>
              <a:rPr sz="3600" spc="-480" dirty="0">
                <a:solidFill>
                  <a:srgbClr val="FF0000"/>
                </a:solidFill>
              </a:rPr>
              <a:t>ЖЕЛЕЗЕН</a:t>
            </a:r>
            <a:r>
              <a:rPr sz="3600" spc="-60" dirty="0">
                <a:solidFill>
                  <a:srgbClr val="FF0000"/>
                </a:solidFill>
              </a:rPr>
              <a:t> </a:t>
            </a:r>
            <a:r>
              <a:rPr sz="3600" spc="-360" dirty="0">
                <a:solidFill>
                  <a:srgbClr val="FF0000"/>
                </a:solidFill>
              </a:rPr>
              <a:t>ДЕФИЦИТ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29590" y="1296416"/>
            <a:ext cx="8472805" cy="478726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marR="261620" indent="-342900">
              <a:lnSpc>
                <a:spcPts val="2110"/>
              </a:lnSpc>
              <a:spcBef>
                <a:spcPts val="605"/>
              </a:spcBef>
              <a:buFont typeface="Arial"/>
              <a:buAutoNum type="arabicPeriod"/>
              <a:tabLst>
                <a:tab pos="354330" algn="l"/>
              </a:tabLst>
            </a:pPr>
            <a:r>
              <a:rPr sz="2200" u="heavy" spc="-55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i="1" u="heavy" spc="-15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Ларвиран </a:t>
            </a:r>
            <a:r>
              <a:rPr sz="2200" b="1" i="1" u="heavy" spc="-2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Fe </a:t>
            </a:r>
            <a:r>
              <a:rPr sz="2200" b="1" i="1" u="heavy" spc="-2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дефицит</a:t>
            </a:r>
            <a:r>
              <a:rPr sz="2200" b="1" i="1" spc="-21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- </a:t>
            </a:r>
            <a:r>
              <a:rPr sz="2200" spc="-85" dirty="0">
                <a:latin typeface="Arial"/>
                <a:cs typeface="Arial"/>
              </a:rPr>
              <a:t>най-ранно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90" dirty="0">
                <a:latin typeface="Arial"/>
                <a:cs typeface="Arial"/>
              </a:rPr>
              <a:t>леко </a:t>
            </a:r>
            <a:r>
              <a:rPr sz="2200" spc="-105" dirty="0">
                <a:latin typeface="Arial"/>
                <a:cs typeface="Arial"/>
              </a:rPr>
              <a:t>нарушение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14" dirty="0">
                <a:latin typeface="Arial"/>
                <a:cs typeface="Arial"/>
              </a:rPr>
              <a:t>обмяната 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90" dirty="0">
                <a:latin typeface="Arial"/>
                <a:cs typeface="Arial"/>
              </a:rPr>
              <a:t>Fe.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35" dirty="0">
                <a:latin typeface="Arial"/>
                <a:cs typeface="Arial"/>
              </a:rPr>
              <a:t>депата е </a:t>
            </a:r>
            <a:r>
              <a:rPr sz="2200" spc="-105" dirty="0">
                <a:latin typeface="Arial"/>
                <a:cs typeface="Arial"/>
              </a:rPr>
              <a:t>намалено </a:t>
            </a:r>
            <a:r>
              <a:rPr sz="2200" spc="-85" dirty="0">
                <a:latin typeface="Arial"/>
                <a:cs typeface="Arial"/>
              </a:rPr>
              <a:t>или </a:t>
            </a:r>
            <a:r>
              <a:rPr sz="2200" spc="-125" dirty="0">
                <a:latin typeface="Arial"/>
                <a:cs typeface="Arial"/>
              </a:rPr>
              <a:t>липсващо </a:t>
            </a:r>
            <a:r>
              <a:rPr sz="2200" spc="-85" dirty="0">
                <a:latin typeface="Arial"/>
                <a:cs typeface="Arial"/>
              </a:rPr>
              <a:t>(нисък </a:t>
            </a:r>
            <a:r>
              <a:rPr sz="2200" spc="-125" dirty="0">
                <a:latin typeface="Arial"/>
                <a:cs typeface="Arial"/>
              </a:rPr>
              <a:t>феритин), </a:t>
            </a:r>
            <a:r>
              <a:rPr sz="2200" spc="-55" dirty="0">
                <a:latin typeface="Arial"/>
                <a:cs typeface="Arial"/>
              </a:rPr>
              <a:t>но  </a:t>
            </a:r>
            <a:r>
              <a:rPr sz="2200" spc="-105" dirty="0">
                <a:latin typeface="Arial"/>
                <a:cs typeface="Arial"/>
              </a:rPr>
              <a:t>серумното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105" dirty="0">
                <a:latin typeface="Arial"/>
                <a:cs typeface="Arial"/>
              </a:rPr>
              <a:t>хемоглобина </a:t>
            </a:r>
            <a:r>
              <a:rPr sz="2200" spc="-175" dirty="0">
                <a:latin typeface="Arial"/>
                <a:cs typeface="Arial"/>
              </a:rPr>
              <a:t>са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80" dirty="0">
                <a:latin typeface="Arial"/>
                <a:cs typeface="Arial"/>
              </a:rPr>
              <a:t>нормални</a:t>
            </a:r>
            <a:r>
              <a:rPr sz="2200" spc="-335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граници.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3333FF"/>
              </a:buClr>
              <a:buFont typeface="Arial"/>
              <a:buAutoNum type="arabicPeriod"/>
            </a:pPr>
            <a:endParaRPr sz="275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Font typeface="Arial"/>
              <a:buAutoNum type="arabicPeriod"/>
              <a:tabLst>
                <a:tab pos="354330" algn="l"/>
                <a:tab pos="7263130" algn="l"/>
              </a:tabLst>
            </a:pPr>
            <a:r>
              <a:rPr sz="2200" u="heavy" spc="-55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i="1" u="heavy" spc="-14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Латентен </a:t>
            </a:r>
            <a:r>
              <a:rPr sz="2200" b="1" i="1" u="heavy" spc="-2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Fe </a:t>
            </a:r>
            <a:r>
              <a:rPr sz="2200" b="1" i="1" u="heavy" spc="-2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дефицит</a:t>
            </a:r>
            <a:r>
              <a:rPr sz="2200" b="1" i="1" spc="-21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- </a:t>
            </a:r>
            <a:r>
              <a:rPr sz="2200" spc="-95" dirty="0">
                <a:latin typeface="Arial"/>
                <a:cs typeface="Arial"/>
              </a:rPr>
              <a:t>по-напреднал </a:t>
            </a:r>
            <a:r>
              <a:rPr sz="2200" spc="-110" dirty="0">
                <a:latin typeface="Arial"/>
                <a:cs typeface="Arial"/>
              </a:rPr>
              <a:t>стадий на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145" dirty="0">
                <a:latin typeface="Arial"/>
                <a:cs typeface="Arial"/>
              </a:rPr>
              <a:t>дефицит.  </a:t>
            </a:r>
            <a:r>
              <a:rPr sz="2200" spc="-130" dirty="0">
                <a:latin typeface="Arial"/>
                <a:cs typeface="Arial"/>
              </a:rPr>
              <a:t>Намалено </a:t>
            </a:r>
            <a:r>
              <a:rPr sz="2200" spc="-85" dirty="0">
                <a:latin typeface="Arial"/>
                <a:cs typeface="Arial"/>
              </a:rPr>
              <a:t>или </a:t>
            </a:r>
            <a:r>
              <a:rPr sz="2200" spc="-125" dirty="0">
                <a:latin typeface="Arial"/>
                <a:cs typeface="Arial"/>
              </a:rPr>
              <a:t>липсващо </a:t>
            </a:r>
            <a:r>
              <a:rPr sz="2200" spc="-95" dirty="0">
                <a:latin typeface="Arial"/>
                <a:cs typeface="Arial"/>
              </a:rPr>
              <a:t>резервно </a:t>
            </a:r>
            <a:r>
              <a:rPr sz="2200" spc="-195" dirty="0">
                <a:latin typeface="Arial"/>
                <a:cs typeface="Arial"/>
              </a:rPr>
              <a:t>Fe, </a:t>
            </a:r>
            <a:r>
              <a:rPr sz="2200" spc="-105" dirty="0">
                <a:latin typeface="Arial"/>
                <a:cs typeface="Arial"/>
              </a:rPr>
              <a:t>намалено </a:t>
            </a:r>
            <a:r>
              <a:rPr sz="2200" spc="-95" dirty="0">
                <a:latin typeface="Arial"/>
                <a:cs typeface="Arial"/>
              </a:rPr>
              <a:t>серумно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45" dirty="0">
                <a:latin typeface="Arial"/>
                <a:cs typeface="Arial"/>
              </a:rPr>
              <a:t>и  </a:t>
            </a:r>
            <a:r>
              <a:rPr sz="2200" spc="20" dirty="0">
                <a:latin typeface="Arial"/>
                <a:cs typeface="Arial"/>
              </a:rPr>
              <a:t>к</a:t>
            </a:r>
            <a:r>
              <a:rPr sz="2200" spc="-140" dirty="0">
                <a:latin typeface="Arial"/>
                <a:cs typeface="Arial"/>
              </a:rPr>
              <a:t>оефиц</a:t>
            </a:r>
            <a:r>
              <a:rPr sz="2200" spc="-135" dirty="0">
                <a:latin typeface="Arial"/>
                <a:cs typeface="Arial"/>
              </a:rPr>
              <a:t>и</a:t>
            </a:r>
            <a:r>
              <a:rPr sz="2200" spc="-110" dirty="0">
                <a:latin typeface="Arial"/>
                <a:cs typeface="Arial"/>
              </a:rPr>
              <a:t>ент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на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наси</a:t>
            </a:r>
            <a:r>
              <a:rPr sz="2200" spc="-175" dirty="0">
                <a:latin typeface="Arial"/>
                <a:cs typeface="Arial"/>
              </a:rPr>
              <a:t>щ</a:t>
            </a:r>
            <a:r>
              <a:rPr sz="2200" spc="-114" dirty="0">
                <a:latin typeface="Arial"/>
                <a:cs typeface="Arial"/>
              </a:rPr>
              <a:t>ане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на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транс</a:t>
            </a:r>
            <a:r>
              <a:rPr sz="2200" spc="-260" dirty="0">
                <a:latin typeface="Arial"/>
                <a:cs typeface="Arial"/>
              </a:rPr>
              <a:t>ф</a:t>
            </a:r>
            <a:r>
              <a:rPr sz="2200" spc="-90" dirty="0">
                <a:latin typeface="Arial"/>
                <a:cs typeface="Arial"/>
              </a:rPr>
              <a:t>ерина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(</a:t>
            </a:r>
            <a:r>
              <a:rPr sz="2200" spc="-85" dirty="0">
                <a:latin typeface="Arial"/>
                <a:cs typeface="Arial"/>
              </a:rPr>
              <a:t>п</a:t>
            </a:r>
            <a:r>
              <a:rPr sz="2200" spc="-125" dirty="0">
                <a:latin typeface="Arial"/>
                <a:cs typeface="Arial"/>
              </a:rPr>
              <a:t>о</a:t>
            </a:r>
            <a:r>
              <a:rPr sz="2200" spc="-60" dirty="0">
                <a:latin typeface="Arial"/>
                <a:cs typeface="Arial"/>
              </a:rPr>
              <a:t>д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50" dirty="0">
                <a:latin typeface="Arial"/>
                <a:cs typeface="Arial"/>
              </a:rPr>
              <a:t>15%),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пр</a:t>
            </a:r>
            <a:r>
              <a:rPr sz="2200" spc="-55" dirty="0">
                <a:latin typeface="Arial"/>
                <a:cs typeface="Arial"/>
              </a:rPr>
              <a:t>и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75" dirty="0">
                <a:latin typeface="Arial"/>
                <a:cs typeface="Arial"/>
              </a:rPr>
              <a:t>норм</a:t>
            </a:r>
            <a:r>
              <a:rPr sz="2200" spc="-70" dirty="0">
                <a:latin typeface="Arial"/>
                <a:cs typeface="Arial"/>
              </a:rPr>
              <a:t>а</a:t>
            </a:r>
            <a:r>
              <a:rPr sz="2200" spc="-155" dirty="0">
                <a:latin typeface="Arial"/>
                <a:cs typeface="Arial"/>
              </a:rPr>
              <a:t>ле</a:t>
            </a:r>
            <a:r>
              <a:rPr sz="2200" spc="-30" dirty="0">
                <a:latin typeface="Arial"/>
                <a:cs typeface="Arial"/>
              </a:rPr>
              <a:t>н  </a:t>
            </a:r>
            <a:r>
              <a:rPr sz="2200" spc="-100" dirty="0">
                <a:latin typeface="Arial"/>
                <a:cs typeface="Arial"/>
              </a:rPr>
              <a:t>хемоглобин </a:t>
            </a:r>
            <a:r>
              <a:rPr sz="2200" spc="-45" dirty="0">
                <a:latin typeface="Arial"/>
                <a:cs typeface="Arial"/>
              </a:rPr>
              <a:t>и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хематокрит.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3333FF"/>
              </a:buClr>
              <a:buFont typeface="Arial"/>
              <a:buAutoNum type="arabicPeriod"/>
            </a:pPr>
            <a:endParaRPr sz="2250">
              <a:latin typeface="Arial"/>
              <a:cs typeface="Arial"/>
            </a:endParaRPr>
          </a:p>
          <a:p>
            <a:pPr marL="327660">
              <a:lnSpc>
                <a:spcPts val="2375"/>
              </a:lnSpc>
            </a:pPr>
            <a:r>
              <a:rPr sz="2200" b="1" i="1" spc="-190" dirty="0">
                <a:solidFill>
                  <a:srgbClr val="CC0066"/>
                </a:solidFill>
                <a:latin typeface="Arial"/>
                <a:cs typeface="Arial"/>
              </a:rPr>
              <a:t>При </a:t>
            </a:r>
            <a:r>
              <a:rPr sz="2200" b="1" i="1" spc="-180" dirty="0">
                <a:solidFill>
                  <a:srgbClr val="CC0066"/>
                </a:solidFill>
                <a:latin typeface="Arial"/>
                <a:cs typeface="Arial"/>
              </a:rPr>
              <a:t>тези </a:t>
            </a:r>
            <a:r>
              <a:rPr sz="2200" b="1" i="1" spc="-235" dirty="0">
                <a:solidFill>
                  <a:srgbClr val="CC0066"/>
                </a:solidFill>
                <a:latin typeface="Arial"/>
                <a:cs typeface="Arial"/>
              </a:rPr>
              <a:t>състояния </a:t>
            </a:r>
            <a:r>
              <a:rPr sz="2200" b="1" i="1" spc="-200" dirty="0">
                <a:solidFill>
                  <a:srgbClr val="CC0066"/>
                </a:solidFill>
                <a:latin typeface="Arial"/>
                <a:cs typeface="Arial"/>
              </a:rPr>
              <a:t>липсва </a:t>
            </a:r>
            <a:r>
              <a:rPr sz="2200" b="1" i="1" spc="-165" dirty="0">
                <a:solidFill>
                  <a:srgbClr val="CC0066"/>
                </a:solidFill>
                <a:latin typeface="Arial"/>
                <a:cs typeface="Arial"/>
              </a:rPr>
              <a:t>клинично </a:t>
            </a:r>
            <a:r>
              <a:rPr sz="2200" b="1" i="1" spc="-170" dirty="0">
                <a:solidFill>
                  <a:srgbClr val="CC0066"/>
                </a:solidFill>
                <a:latin typeface="Arial"/>
                <a:cs typeface="Arial"/>
              </a:rPr>
              <a:t>изявена </a:t>
            </a:r>
            <a:r>
              <a:rPr sz="2200" b="1" i="1" spc="-135" dirty="0">
                <a:solidFill>
                  <a:srgbClr val="CC0066"/>
                </a:solidFill>
                <a:latin typeface="Arial"/>
                <a:cs typeface="Arial"/>
              </a:rPr>
              <a:t>анемия </a:t>
            </a:r>
            <a:r>
              <a:rPr sz="2200" b="1" i="1" spc="-190" dirty="0">
                <a:solidFill>
                  <a:srgbClr val="CC0066"/>
                </a:solidFill>
                <a:latin typeface="Arial"/>
                <a:cs typeface="Arial"/>
              </a:rPr>
              <a:t>и </a:t>
            </a:r>
            <a:r>
              <a:rPr sz="2200" b="1" i="1" spc="-170" dirty="0">
                <a:solidFill>
                  <a:srgbClr val="CC0066"/>
                </a:solidFill>
                <a:latin typeface="Arial"/>
                <a:cs typeface="Arial"/>
              </a:rPr>
              <a:t>те</a:t>
            </a:r>
            <a:r>
              <a:rPr sz="2200" b="1" i="1" spc="11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200" b="1" i="1" spc="-235" dirty="0">
                <a:solidFill>
                  <a:srgbClr val="CC0066"/>
                </a:solidFill>
                <a:latin typeface="Arial"/>
                <a:cs typeface="Arial"/>
              </a:rPr>
              <a:t>се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375"/>
              </a:lnSpc>
            </a:pPr>
            <a:r>
              <a:rPr sz="2200" b="1" i="1" spc="-180" dirty="0">
                <a:solidFill>
                  <a:srgbClr val="CC0066"/>
                </a:solidFill>
                <a:latin typeface="Arial"/>
                <a:cs typeface="Arial"/>
              </a:rPr>
              <a:t>обединяват </a:t>
            </a:r>
            <a:r>
              <a:rPr sz="2200" b="1" i="1" spc="-320" dirty="0">
                <a:solidFill>
                  <a:srgbClr val="CC0066"/>
                </a:solidFill>
                <a:latin typeface="Arial"/>
                <a:cs typeface="Arial"/>
              </a:rPr>
              <a:t>с </a:t>
            </a:r>
            <a:r>
              <a:rPr sz="2200" b="1" i="1" spc="-150" dirty="0">
                <a:solidFill>
                  <a:srgbClr val="CC0066"/>
                </a:solidFill>
                <a:latin typeface="Arial"/>
                <a:cs typeface="Arial"/>
              </a:rPr>
              <a:t>наименованието </a:t>
            </a:r>
            <a:r>
              <a:rPr sz="2200" b="1" i="1" spc="-170" dirty="0">
                <a:solidFill>
                  <a:srgbClr val="CC0066"/>
                </a:solidFill>
                <a:latin typeface="Arial"/>
                <a:cs typeface="Arial"/>
              </a:rPr>
              <a:t>“желязодефицитни</a:t>
            </a:r>
            <a:r>
              <a:rPr sz="2200" b="1" i="1" spc="-9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200" b="1" i="1" spc="-225" dirty="0">
                <a:solidFill>
                  <a:srgbClr val="CC0066"/>
                </a:solidFill>
                <a:latin typeface="Arial"/>
                <a:cs typeface="Arial"/>
              </a:rPr>
              <a:t>състояния”.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"/>
              <a:cs typeface="Arial"/>
            </a:endParaRPr>
          </a:p>
          <a:p>
            <a:pPr marL="353695" indent="-341630">
              <a:lnSpc>
                <a:spcPts val="2375"/>
              </a:lnSpc>
              <a:buFont typeface="Arial"/>
              <a:buAutoNum type="arabicPeriod" startAt="3"/>
              <a:tabLst>
                <a:tab pos="354330" algn="l"/>
              </a:tabLst>
            </a:pPr>
            <a:r>
              <a:rPr sz="2200" u="heavy" spc="-55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i="1" u="heavy" spc="-20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ЖДА </a:t>
            </a:r>
            <a:r>
              <a:rPr sz="2200" b="1" i="1" u="heavy" spc="-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- </a:t>
            </a:r>
            <a:r>
              <a:rPr sz="2200" b="1" i="1" u="heavy" spc="-14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най-напредналия </a:t>
            </a:r>
            <a:r>
              <a:rPr sz="2200" b="1" i="1" u="heavy" spc="-19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стадий </a:t>
            </a:r>
            <a:r>
              <a:rPr sz="2200" b="1" i="1" u="heavy" spc="-10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на </a:t>
            </a:r>
            <a:r>
              <a:rPr sz="2200" b="1" i="1" u="heavy" spc="-2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Fe </a:t>
            </a:r>
            <a:r>
              <a:rPr sz="2200" b="1" i="1" u="heavy" spc="-18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дефицит</a:t>
            </a:r>
            <a:r>
              <a:rPr sz="2200" b="1" u="heavy" spc="-18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.</a:t>
            </a:r>
            <a:r>
              <a:rPr sz="2200" b="1" spc="-18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95" dirty="0">
                <a:latin typeface="Arial"/>
                <a:cs typeface="Arial"/>
              </a:rPr>
              <a:t>резерви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175" dirty="0">
                <a:latin typeface="Arial"/>
                <a:cs typeface="Arial"/>
              </a:rPr>
              <a:t>са</a:t>
            </a:r>
            <a:endParaRPr sz="2200">
              <a:latin typeface="Arial"/>
              <a:cs typeface="Arial"/>
            </a:endParaRPr>
          </a:p>
          <a:p>
            <a:pPr marL="355600" marR="80645">
              <a:lnSpc>
                <a:spcPct val="80000"/>
              </a:lnSpc>
              <a:spcBef>
                <a:spcPts val="265"/>
              </a:spcBef>
            </a:pPr>
            <a:r>
              <a:rPr sz="2200" spc="-100" dirty="0">
                <a:latin typeface="Arial"/>
                <a:cs typeface="Arial"/>
              </a:rPr>
              <a:t>намалени </a:t>
            </a:r>
            <a:r>
              <a:rPr sz="2200" spc="-90" dirty="0">
                <a:latin typeface="Arial"/>
                <a:cs typeface="Arial"/>
              </a:rPr>
              <a:t>или </a:t>
            </a:r>
            <a:r>
              <a:rPr sz="2200" spc="-110" dirty="0">
                <a:latin typeface="Arial"/>
                <a:cs typeface="Arial"/>
              </a:rPr>
              <a:t>липсващи,, </a:t>
            </a:r>
            <a:r>
              <a:rPr sz="2200" spc="-95" dirty="0">
                <a:latin typeface="Arial"/>
                <a:cs typeface="Arial"/>
              </a:rPr>
              <a:t>серумно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135" dirty="0">
                <a:latin typeface="Arial"/>
                <a:cs typeface="Arial"/>
              </a:rPr>
              <a:t>е </a:t>
            </a:r>
            <a:r>
              <a:rPr sz="2200" spc="-100" dirty="0">
                <a:latin typeface="Arial"/>
                <a:cs typeface="Arial"/>
              </a:rPr>
              <a:t>намалено, </a:t>
            </a:r>
            <a:r>
              <a:rPr sz="2200" spc="-280" dirty="0">
                <a:latin typeface="Arial"/>
                <a:cs typeface="Arial"/>
              </a:rPr>
              <a:t>ЖСК </a:t>
            </a:r>
            <a:r>
              <a:rPr sz="2200" spc="-135" dirty="0">
                <a:latin typeface="Arial"/>
                <a:cs typeface="Arial"/>
              </a:rPr>
              <a:t>е </a:t>
            </a:r>
            <a:r>
              <a:rPr sz="2200" spc="-110" dirty="0">
                <a:latin typeface="Arial"/>
                <a:cs typeface="Arial"/>
              </a:rPr>
              <a:t>увеличен,  </a:t>
            </a:r>
            <a:r>
              <a:rPr sz="2200" spc="-135" dirty="0">
                <a:latin typeface="Arial"/>
                <a:cs typeface="Arial"/>
              </a:rPr>
              <a:t>коефициентът </a:t>
            </a:r>
            <a:r>
              <a:rPr sz="2200" spc="-105" dirty="0">
                <a:latin typeface="Arial"/>
                <a:cs typeface="Arial"/>
              </a:rPr>
              <a:t>на </a:t>
            </a:r>
            <a:r>
              <a:rPr sz="2200" spc="-120" dirty="0">
                <a:latin typeface="Arial"/>
                <a:cs typeface="Arial"/>
              </a:rPr>
              <a:t>насищане </a:t>
            </a:r>
            <a:r>
              <a:rPr sz="2200" spc="-105" dirty="0">
                <a:latin typeface="Arial"/>
                <a:cs typeface="Arial"/>
              </a:rPr>
              <a:t>на </a:t>
            </a:r>
            <a:r>
              <a:rPr sz="2200" spc="-140" dirty="0">
                <a:latin typeface="Arial"/>
                <a:cs typeface="Arial"/>
              </a:rPr>
              <a:t>трансферина </a:t>
            </a:r>
            <a:r>
              <a:rPr sz="2200" spc="-130" dirty="0">
                <a:latin typeface="Arial"/>
                <a:cs typeface="Arial"/>
              </a:rPr>
              <a:t>е </a:t>
            </a:r>
            <a:r>
              <a:rPr sz="2200" spc="-80" dirty="0">
                <a:latin typeface="Arial"/>
                <a:cs typeface="Arial"/>
              </a:rPr>
              <a:t>под </a:t>
            </a:r>
            <a:r>
              <a:rPr sz="2200" spc="-170" dirty="0">
                <a:latin typeface="Arial"/>
                <a:cs typeface="Arial"/>
              </a:rPr>
              <a:t>10%, </a:t>
            </a:r>
            <a:r>
              <a:rPr sz="2200" spc="-85" dirty="0">
                <a:latin typeface="Arial"/>
                <a:cs typeface="Arial"/>
              </a:rPr>
              <a:t>нисък  </a:t>
            </a:r>
            <a:r>
              <a:rPr sz="2200" spc="-100" dirty="0">
                <a:latin typeface="Arial"/>
                <a:cs typeface="Arial"/>
              </a:rPr>
              <a:t>хемоглобин </a:t>
            </a:r>
            <a:r>
              <a:rPr sz="2200" spc="-45" dirty="0">
                <a:latin typeface="Arial"/>
                <a:cs typeface="Arial"/>
              </a:rPr>
              <a:t>и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еритроцити.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437"/>
            <a:ext cx="748448" cy="928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37845" y="756016"/>
            <a:ext cx="7924800" cy="106680"/>
            <a:chOff x="1037845" y="756016"/>
            <a:chExt cx="7924800" cy="106680"/>
          </a:xfrm>
        </p:grpSpPr>
        <p:sp>
          <p:nvSpPr>
            <p:cNvPr id="6" name="object 6"/>
            <p:cNvSpPr/>
            <p:nvPr/>
          </p:nvSpPr>
          <p:spPr>
            <a:xfrm>
              <a:off x="1037845" y="756016"/>
              <a:ext cx="7924796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1537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0788" y="19811"/>
            <a:ext cx="8173720" cy="820419"/>
            <a:chOff x="970788" y="19811"/>
            <a:chExt cx="8173720" cy="820419"/>
          </a:xfrm>
        </p:grpSpPr>
        <p:sp>
          <p:nvSpPr>
            <p:cNvPr id="3" name="object 3"/>
            <p:cNvSpPr/>
            <p:nvPr/>
          </p:nvSpPr>
          <p:spPr>
            <a:xfrm>
              <a:off x="970788" y="335867"/>
              <a:ext cx="1088136" cy="4443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25752" y="19811"/>
              <a:ext cx="920496" cy="819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93036" y="19811"/>
              <a:ext cx="6950963" cy="8199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44067" y="136982"/>
            <a:ext cx="7882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5" dirty="0">
                <a:solidFill>
                  <a:srgbClr val="FF3300"/>
                </a:solidFill>
              </a:rPr>
              <a:t>ЖДА </a:t>
            </a:r>
            <a:r>
              <a:rPr sz="4000" spc="-235" dirty="0">
                <a:solidFill>
                  <a:srgbClr val="FF3300"/>
                </a:solidFill>
              </a:rPr>
              <a:t>– </a:t>
            </a:r>
            <a:r>
              <a:rPr sz="4000" spc="-470" dirty="0">
                <a:solidFill>
                  <a:srgbClr val="FF3300"/>
                </a:solidFill>
              </a:rPr>
              <a:t>ОСНОВНИ</a:t>
            </a:r>
            <a:r>
              <a:rPr sz="4000" spc="-185" dirty="0">
                <a:solidFill>
                  <a:srgbClr val="FF3300"/>
                </a:solidFill>
              </a:rPr>
              <a:t> </a:t>
            </a:r>
            <a:r>
              <a:rPr sz="4000" spc="-459" dirty="0">
                <a:solidFill>
                  <a:srgbClr val="FF3300"/>
                </a:solidFill>
              </a:rPr>
              <a:t>ХАРАКТЕРИСТИКИ</a:t>
            </a:r>
            <a:endParaRPr sz="4000"/>
          </a:p>
        </p:txBody>
      </p:sp>
      <p:sp>
        <p:nvSpPr>
          <p:cNvPr id="7" name="object 7"/>
          <p:cNvSpPr/>
          <p:nvPr/>
        </p:nvSpPr>
        <p:spPr>
          <a:xfrm>
            <a:off x="457200" y="1285875"/>
            <a:ext cx="8362950" cy="5238750"/>
          </a:xfrm>
          <a:custGeom>
            <a:avLst/>
            <a:gdLst/>
            <a:ahLst/>
            <a:cxnLst/>
            <a:rect l="l" t="t" r="r" b="b"/>
            <a:pathLst>
              <a:path w="8362950" h="5238750">
                <a:moveTo>
                  <a:pt x="0" y="5238750"/>
                </a:moveTo>
                <a:lnTo>
                  <a:pt x="8362950" y="5238750"/>
                </a:lnTo>
                <a:lnTo>
                  <a:pt x="8362950" y="0"/>
                </a:lnTo>
                <a:lnTo>
                  <a:pt x="0" y="0"/>
                </a:lnTo>
                <a:lnTo>
                  <a:pt x="0" y="5238750"/>
                </a:lnTo>
                <a:close/>
              </a:path>
            </a:pathLst>
          </a:custGeom>
          <a:ln w="25400">
            <a:solidFill>
              <a:srgbClr val="9F29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5940" y="1235455"/>
            <a:ext cx="7907655" cy="49650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marR="5080" indent="-342900">
              <a:lnSpc>
                <a:spcPts val="3890"/>
              </a:lnSpc>
              <a:spcBef>
                <a:spcPts val="585"/>
              </a:spcBef>
              <a:buChar char="•"/>
              <a:tabLst>
                <a:tab pos="355600" algn="l"/>
              </a:tabLst>
            </a:pPr>
            <a:r>
              <a:rPr sz="3600" spc="-204" dirty="0">
                <a:latin typeface="Arial"/>
                <a:cs typeface="Arial"/>
              </a:rPr>
              <a:t>Намаление </a:t>
            </a:r>
            <a:r>
              <a:rPr sz="3600" spc="-175" dirty="0">
                <a:latin typeface="Arial"/>
                <a:cs typeface="Arial"/>
              </a:rPr>
              <a:t>на </a:t>
            </a:r>
            <a:r>
              <a:rPr sz="3600" spc="-155" dirty="0">
                <a:latin typeface="Arial"/>
                <a:cs typeface="Arial"/>
              </a:rPr>
              <a:t>броя </a:t>
            </a:r>
            <a:r>
              <a:rPr sz="3600" spc="-180" dirty="0">
                <a:latin typeface="Arial"/>
                <a:cs typeface="Arial"/>
              </a:rPr>
              <a:t>на </a:t>
            </a:r>
            <a:r>
              <a:rPr sz="3600" spc="-160" dirty="0">
                <a:latin typeface="Arial"/>
                <a:cs typeface="Arial"/>
              </a:rPr>
              <a:t>еритроцитите </a:t>
            </a:r>
            <a:r>
              <a:rPr sz="3600" spc="-65" dirty="0">
                <a:latin typeface="Arial"/>
                <a:cs typeface="Arial"/>
              </a:rPr>
              <a:t>и  </a:t>
            </a:r>
            <a:r>
              <a:rPr sz="3600" spc="-170" dirty="0">
                <a:latin typeface="Arial"/>
                <a:cs typeface="Arial"/>
              </a:rPr>
              <a:t>хемоглобина </a:t>
            </a:r>
            <a:r>
              <a:rPr sz="3600" spc="-190" dirty="0">
                <a:latin typeface="Arial"/>
                <a:cs typeface="Arial"/>
              </a:rPr>
              <a:t>в </a:t>
            </a:r>
            <a:r>
              <a:rPr sz="3600" spc="-140" dirty="0">
                <a:latin typeface="Arial"/>
                <a:cs typeface="Arial"/>
              </a:rPr>
              <a:t>единица </a:t>
            </a:r>
            <a:r>
              <a:rPr sz="3600" spc="-135" dirty="0">
                <a:latin typeface="Arial"/>
                <a:cs typeface="Arial"/>
              </a:rPr>
              <a:t>обем </a:t>
            </a:r>
            <a:r>
              <a:rPr sz="3600" spc="-140" dirty="0">
                <a:latin typeface="Arial"/>
                <a:cs typeface="Arial"/>
              </a:rPr>
              <a:t>кръв,  хипохромия </a:t>
            </a:r>
            <a:r>
              <a:rPr sz="3600" spc="-65" dirty="0">
                <a:latin typeface="Arial"/>
                <a:cs typeface="Arial"/>
              </a:rPr>
              <a:t>и </a:t>
            </a:r>
            <a:r>
              <a:rPr sz="3600" spc="-114" dirty="0">
                <a:latin typeface="Arial"/>
                <a:cs typeface="Arial"/>
              </a:rPr>
              <a:t>микроцитоза</a:t>
            </a:r>
            <a:r>
              <a:rPr sz="3600" spc="-295" dirty="0">
                <a:latin typeface="Arial"/>
                <a:cs typeface="Arial"/>
              </a:rPr>
              <a:t> </a:t>
            </a:r>
            <a:r>
              <a:rPr sz="3600" spc="-175" dirty="0">
                <a:latin typeface="Arial"/>
                <a:cs typeface="Arial"/>
              </a:rPr>
              <a:t>на</a:t>
            </a:r>
            <a:endParaRPr sz="3600">
              <a:latin typeface="Arial"/>
              <a:cs typeface="Arial"/>
            </a:endParaRPr>
          </a:p>
          <a:p>
            <a:pPr marL="355600">
              <a:lnSpc>
                <a:spcPts val="3829"/>
              </a:lnSpc>
            </a:pPr>
            <a:r>
              <a:rPr sz="3600" spc="-155" dirty="0">
                <a:latin typeface="Arial"/>
                <a:cs typeface="Arial"/>
              </a:rPr>
              <a:t>еритроцитите.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900">
              <a:latin typeface="Arial"/>
              <a:cs typeface="Arial"/>
            </a:endParaRPr>
          </a:p>
          <a:p>
            <a:pPr marL="355600" marR="1172845" indent="-342900">
              <a:lnSpc>
                <a:spcPts val="3890"/>
              </a:lnSpc>
              <a:buChar char="•"/>
              <a:tabLst>
                <a:tab pos="355600" algn="l"/>
              </a:tabLst>
            </a:pPr>
            <a:r>
              <a:rPr sz="3600" spc="-375" dirty="0">
                <a:latin typeface="Arial"/>
                <a:cs typeface="Arial"/>
              </a:rPr>
              <a:t>За </a:t>
            </a:r>
            <a:r>
              <a:rPr sz="3600" spc="-160" dirty="0">
                <a:latin typeface="Arial"/>
                <a:cs typeface="Arial"/>
              </a:rPr>
              <a:t>анемия </a:t>
            </a:r>
            <a:r>
              <a:rPr sz="3600" spc="-245" dirty="0">
                <a:latin typeface="Arial"/>
                <a:cs typeface="Arial"/>
              </a:rPr>
              <a:t>се </a:t>
            </a:r>
            <a:r>
              <a:rPr sz="3600" spc="-140" dirty="0">
                <a:latin typeface="Arial"/>
                <a:cs typeface="Arial"/>
              </a:rPr>
              <a:t>приема </a:t>
            </a:r>
            <a:r>
              <a:rPr sz="3600" spc="-185" dirty="0">
                <a:latin typeface="Arial"/>
                <a:cs typeface="Arial"/>
              </a:rPr>
              <a:t>спадане </a:t>
            </a:r>
            <a:r>
              <a:rPr sz="3600" spc="-175" dirty="0">
                <a:latin typeface="Arial"/>
                <a:cs typeface="Arial"/>
              </a:rPr>
              <a:t>на  </a:t>
            </a:r>
            <a:r>
              <a:rPr sz="3600" spc="-190" dirty="0">
                <a:latin typeface="Arial"/>
                <a:cs typeface="Arial"/>
              </a:rPr>
              <a:t>стойностите </a:t>
            </a:r>
            <a:r>
              <a:rPr sz="3600" spc="-170" dirty="0">
                <a:latin typeface="Arial"/>
                <a:cs typeface="Arial"/>
              </a:rPr>
              <a:t>на</a:t>
            </a:r>
            <a:r>
              <a:rPr sz="3600" spc="-165" dirty="0">
                <a:latin typeface="Arial"/>
                <a:cs typeface="Arial"/>
              </a:rPr>
              <a:t> </a:t>
            </a:r>
            <a:r>
              <a:rPr sz="3600" spc="-160" dirty="0">
                <a:latin typeface="Arial"/>
                <a:cs typeface="Arial"/>
              </a:rPr>
              <a:t>хемоглобина:</a:t>
            </a:r>
            <a:endParaRPr sz="3600">
              <a:latin typeface="Arial"/>
              <a:cs typeface="Arial"/>
            </a:endParaRPr>
          </a:p>
          <a:p>
            <a:pPr marL="1167765" lvl="1" indent="-241300">
              <a:lnSpc>
                <a:spcPct val="100000"/>
              </a:lnSpc>
              <a:spcBef>
                <a:spcPts val="375"/>
              </a:spcBef>
              <a:buChar char="-"/>
              <a:tabLst>
                <a:tab pos="1168400" algn="l"/>
              </a:tabLst>
            </a:pPr>
            <a:r>
              <a:rPr sz="3600" spc="-204" dirty="0">
                <a:latin typeface="Arial"/>
                <a:cs typeface="Arial"/>
              </a:rPr>
              <a:t>за </a:t>
            </a:r>
            <a:r>
              <a:rPr sz="3600" i="1" spc="-140" dirty="0">
                <a:latin typeface="Arial"/>
                <a:cs typeface="Arial"/>
              </a:rPr>
              <a:t>мъжете </a:t>
            </a:r>
            <a:r>
              <a:rPr sz="3600" spc="-100" dirty="0">
                <a:latin typeface="Arial"/>
                <a:cs typeface="Arial"/>
              </a:rPr>
              <a:t>- </a:t>
            </a:r>
            <a:r>
              <a:rPr sz="3600" spc="-125" dirty="0">
                <a:latin typeface="Arial"/>
                <a:cs typeface="Arial"/>
              </a:rPr>
              <a:t>под </a:t>
            </a:r>
            <a:r>
              <a:rPr sz="3600" b="1" spc="-180" dirty="0">
                <a:solidFill>
                  <a:srgbClr val="3333FF"/>
                </a:solidFill>
                <a:latin typeface="Arial"/>
                <a:cs typeface="Arial"/>
              </a:rPr>
              <a:t>130</a:t>
            </a:r>
            <a:r>
              <a:rPr sz="3600" b="1" spc="-37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3333FF"/>
                </a:solidFill>
                <a:latin typeface="Arial"/>
                <a:cs typeface="Arial"/>
              </a:rPr>
              <a:t>g/l</a:t>
            </a:r>
            <a:endParaRPr sz="3600">
              <a:latin typeface="Arial"/>
              <a:cs typeface="Arial"/>
            </a:endParaRPr>
          </a:p>
          <a:p>
            <a:pPr marL="1167765" lvl="1" indent="-241300">
              <a:lnSpc>
                <a:spcPct val="100000"/>
              </a:lnSpc>
              <a:spcBef>
                <a:spcPts val="434"/>
              </a:spcBef>
              <a:buChar char="-"/>
              <a:tabLst>
                <a:tab pos="1168400" algn="l"/>
                <a:tab pos="3764915" algn="l"/>
              </a:tabLst>
            </a:pPr>
            <a:r>
              <a:rPr sz="3600" spc="-204" dirty="0">
                <a:latin typeface="Arial"/>
                <a:cs typeface="Arial"/>
              </a:rPr>
              <a:t>за</a:t>
            </a:r>
            <a:r>
              <a:rPr sz="3600" spc="-180" dirty="0">
                <a:latin typeface="Arial"/>
                <a:cs typeface="Arial"/>
              </a:rPr>
              <a:t> </a:t>
            </a:r>
            <a:r>
              <a:rPr sz="3600" i="1" spc="-110" dirty="0">
                <a:latin typeface="Arial"/>
                <a:cs typeface="Arial"/>
              </a:rPr>
              <a:t>жените</a:t>
            </a:r>
            <a:r>
              <a:rPr sz="3600" i="1" spc="-170" dirty="0">
                <a:latin typeface="Arial"/>
                <a:cs typeface="Arial"/>
              </a:rPr>
              <a:t> </a:t>
            </a:r>
            <a:r>
              <a:rPr sz="3600" spc="-100" dirty="0">
                <a:latin typeface="Arial"/>
                <a:cs typeface="Arial"/>
              </a:rPr>
              <a:t>-	</a:t>
            </a:r>
            <a:r>
              <a:rPr sz="3600" spc="-125" dirty="0">
                <a:latin typeface="Arial"/>
                <a:cs typeface="Arial"/>
              </a:rPr>
              <a:t>под </a:t>
            </a:r>
            <a:r>
              <a:rPr sz="3600" b="1" spc="-180" dirty="0">
                <a:solidFill>
                  <a:srgbClr val="3333FF"/>
                </a:solidFill>
                <a:latin typeface="Arial"/>
                <a:cs typeface="Arial"/>
              </a:rPr>
              <a:t>120</a:t>
            </a:r>
            <a:r>
              <a:rPr sz="3600" b="1" spc="-26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3600" b="1" spc="10" dirty="0">
                <a:solidFill>
                  <a:srgbClr val="3333FF"/>
                </a:solidFill>
                <a:latin typeface="Arial"/>
                <a:cs typeface="Arial"/>
              </a:rPr>
              <a:t>g/l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0208" y="71437"/>
            <a:ext cx="8721725" cy="929005"/>
            <a:chOff x="180208" y="71437"/>
            <a:chExt cx="8721725" cy="929005"/>
          </a:xfrm>
        </p:grpSpPr>
        <p:sp>
          <p:nvSpPr>
            <p:cNvPr id="10" name="object 10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57072" y="816863"/>
              <a:ext cx="7944611" cy="1249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0099" y="85559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137160"/>
            <a:ext cx="8143240" cy="741045"/>
            <a:chOff x="990600" y="137160"/>
            <a:chExt cx="8143240" cy="741045"/>
          </a:xfrm>
        </p:grpSpPr>
        <p:sp>
          <p:nvSpPr>
            <p:cNvPr id="3" name="object 3"/>
            <p:cNvSpPr/>
            <p:nvPr/>
          </p:nvSpPr>
          <p:spPr>
            <a:xfrm>
              <a:off x="990600" y="416051"/>
              <a:ext cx="1627632" cy="4114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17063" y="137160"/>
              <a:ext cx="6716268" cy="7406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45591" y="241249"/>
            <a:ext cx="7882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40" dirty="0">
                <a:solidFill>
                  <a:srgbClr val="FF3300"/>
                </a:solidFill>
              </a:rPr>
              <a:t>ВИДОВЕ </a:t>
            </a:r>
            <a:r>
              <a:rPr sz="3600" spc="-390" dirty="0">
                <a:solidFill>
                  <a:srgbClr val="FF3300"/>
                </a:solidFill>
              </a:rPr>
              <a:t>ЖЕЛЯЗОДЕФИЦИТНИ</a:t>
            </a:r>
            <a:r>
              <a:rPr sz="3600" spc="-555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402742" y="1182065"/>
            <a:ext cx="8252459" cy="4976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Остри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95" dirty="0">
                <a:latin typeface="Arial"/>
                <a:cs typeface="Arial"/>
              </a:rPr>
              <a:t>хронични </a:t>
            </a:r>
            <a:r>
              <a:rPr sz="2800" spc="-125" dirty="0">
                <a:latin typeface="Arial"/>
                <a:cs typeface="Arial"/>
              </a:rPr>
              <a:t>следкръвоизливни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анемии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30" dirty="0">
                <a:latin typeface="Arial"/>
                <a:cs typeface="Arial"/>
              </a:rPr>
              <a:t>Нутритивни </a:t>
            </a:r>
            <a:r>
              <a:rPr sz="2800" spc="-120" dirty="0">
                <a:latin typeface="Arial"/>
                <a:cs typeface="Arial"/>
              </a:rPr>
              <a:t>(алиментарни) </a:t>
            </a:r>
            <a:r>
              <a:rPr sz="2800" spc="-165" dirty="0">
                <a:latin typeface="Arial"/>
                <a:cs typeface="Arial"/>
              </a:rPr>
              <a:t>– недостатъчен</a:t>
            </a:r>
            <a:r>
              <a:rPr sz="2800" spc="-120" dirty="0">
                <a:latin typeface="Arial"/>
                <a:cs typeface="Arial"/>
              </a:rPr>
              <a:t> внос.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45" dirty="0">
                <a:latin typeface="Arial"/>
                <a:cs typeface="Arial"/>
              </a:rPr>
              <a:t>Резорбтивни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235" dirty="0">
                <a:latin typeface="Arial"/>
                <a:cs typeface="Arial"/>
              </a:rPr>
              <a:t>ЖДА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800">
              <a:latin typeface="Arial"/>
              <a:cs typeface="Arial"/>
            </a:endParaRPr>
          </a:p>
          <a:p>
            <a:pPr marL="355600" marR="5080" indent="-342900">
              <a:lnSpc>
                <a:spcPts val="302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35" dirty="0">
                <a:latin typeface="Arial"/>
                <a:cs typeface="Arial"/>
              </a:rPr>
              <a:t>ЖДА </a:t>
            </a:r>
            <a:r>
              <a:rPr sz="2800" spc="-75" dirty="0">
                <a:latin typeface="Arial"/>
                <a:cs typeface="Arial"/>
              </a:rPr>
              <a:t>при </a:t>
            </a:r>
            <a:r>
              <a:rPr sz="2800" spc="-105" dirty="0">
                <a:latin typeface="Arial"/>
                <a:cs typeface="Arial"/>
              </a:rPr>
              <a:t>повишени </a:t>
            </a:r>
            <a:r>
              <a:rPr sz="2800" spc="-55" dirty="0">
                <a:latin typeface="Arial"/>
                <a:cs typeface="Arial"/>
              </a:rPr>
              <a:t>нужди </a:t>
            </a:r>
            <a:r>
              <a:rPr sz="2800" spc="-150" dirty="0">
                <a:latin typeface="Arial"/>
                <a:cs typeface="Arial"/>
              </a:rPr>
              <a:t>от </a:t>
            </a:r>
            <a:r>
              <a:rPr sz="2800" spc="-114" dirty="0">
                <a:latin typeface="Arial"/>
                <a:cs typeface="Arial"/>
              </a:rPr>
              <a:t>желязо-новородени </a:t>
            </a:r>
            <a:r>
              <a:rPr sz="2800" spc="-55" dirty="0">
                <a:latin typeface="Arial"/>
                <a:cs typeface="Arial"/>
              </a:rPr>
              <a:t>и  </a:t>
            </a:r>
            <a:r>
              <a:rPr sz="2800" spc="-90" dirty="0">
                <a:latin typeface="Arial"/>
                <a:cs typeface="Arial"/>
              </a:rPr>
              <a:t>малки </a:t>
            </a:r>
            <a:r>
              <a:rPr sz="2800" spc="-135" dirty="0">
                <a:latin typeface="Arial"/>
                <a:cs typeface="Arial"/>
              </a:rPr>
              <a:t>деца, </a:t>
            </a:r>
            <a:r>
              <a:rPr sz="2800" spc="-145" dirty="0">
                <a:latin typeface="Arial"/>
                <a:cs typeface="Arial"/>
              </a:rPr>
              <a:t>подрастващи, </a:t>
            </a:r>
            <a:r>
              <a:rPr sz="2800" spc="-130" dirty="0">
                <a:latin typeface="Arial"/>
                <a:cs typeface="Arial"/>
              </a:rPr>
              <a:t>бременност, </a:t>
            </a:r>
            <a:r>
              <a:rPr sz="2800" spc="-114" dirty="0">
                <a:latin typeface="Arial"/>
                <a:cs typeface="Arial"/>
              </a:rPr>
              <a:t>раждане </a:t>
            </a:r>
            <a:r>
              <a:rPr sz="2800" spc="-55" dirty="0">
                <a:latin typeface="Arial"/>
                <a:cs typeface="Arial"/>
              </a:rPr>
              <a:t>и  </a:t>
            </a:r>
            <a:r>
              <a:rPr sz="2800" spc="-140" dirty="0">
                <a:latin typeface="Arial"/>
                <a:cs typeface="Arial"/>
              </a:rPr>
              <a:t>лактация.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4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35" dirty="0">
                <a:latin typeface="Arial"/>
                <a:cs typeface="Arial"/>
              </a:rPr>
              <a:t>ЖДА </a:t>
            </a:r>
            <a:r>
              <a:rPr sz="2800" spc="-75" dirty="0">
                <a:latin typeface="Arial"/>
                <a:cs typeface="Arial"/>
              </a:rPr>
              <a:t>при </a:t>
            </a:r>
            <a:r>
              <a:rPr sz="2800" spc="-90" dirty="0">
                <a:latin typeface="Arial"/>
                <a:cs typeface="Arial"/>
              </a:rPr>
              <a:t>други </a:t>
            </a:r>
            <a:r>
              <a:rPr sz="2800" spc="-150" dirty="0">
                <a:latin typeface="Arial"/>
                <a:cs typeface="Arial"/>
              </a:rPr>
              <a:t>заболявания </a:t>
            </a:r>
            <a:r>
              <a:rPr sz="2800" spc="-110" dirty="0">
                <a:latin typeface="Arial"/>
                <a:cs typeface="Arial"/>
              </a:rPr>
              <a:t>(вторични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ЖДА).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0208" y="71437"/>
            <a:ext cx="8712835" cy="932815"/>
            <a:chOff x="180208" y="71437"/>
            <a:chExt cx="8712835" cy="932815"/>
          </a:xfrm>
        </p:grpSpPr>
        <p:sp>
          <p:nvSpPr>
            <p:cNvPr id="8" name="object 8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66214" y="897748"/>
              <a:ext cx="7926327" cy="1064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00099" y="92710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9513" y="79628"/>
            <a:ext cx="47466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55" dirty="0">
                <a:solidFill>
                  <a:srgbClr val="FF0000"/>
                </a:solidFill>
              </a:rPr>
              <a:t>ДИАГНОСТИКА </a:t>
            </a:r>
            <a:r>
              <a:rPr sz="3600" spc="-375" dirty="0">
                <a:solidFill>
                  <a:srgbClr val="FF0000"/>
                </a:solidFill>
              </a:rPr>
              <a:t>НА</a:t>
            </a:r>
            <a:r>
              <a:rPr sz="3600" spc="-105" dirty="0">
                <a:solidFill>
                  <a:srgbClr val="FF0000"/>
                </a:solidFill>
              </a:rPr>
              <a:t> </a:t>
            </a:r>
            <a:r>
              <a:rPr sz="3600" spc="-275" dirty="0">
                <a:solidFill>
                  <a:srgbClr val="FF0000"/>
                </a:solidFill>
              </a:rPr>
              <a:t>ЖДА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656332" y="1399032"/>
            <a:ext cx="3182112" cy="653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25520" y="1499742"/>
            <a:ext cx="2447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65" dirty="0">
                <a:latin typeface="Arial"/>
                <a:cs typeface="Arial"/>
              </a:rPr>
              <a:t>Насочена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spc="-260" dirty="0">
                <a:latin typeface="Arial"/>
                <a:cs typeface="Arial"/>
              </a:rPr>
              <a:t>анамнеза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16152" y="3131820"/>
            <a:ext cx="6272783" cy="1440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11605" y="3258439"/>
            <a:ext cx="58146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Liberation Sans Narrow"/>
                <a:cs typeface="Liberation Sans Narrow"/>
              </a:rPr>
              <a:t>Хемограма: </a:t>
            </a:r>
            <a:r>
              <a:rPr sz="2400" b="1" spc="-5" dirty="0">
                <a:latin typeface="Liberation Sans Narrow"/>
                <a:cs typeface="Liberation Sans Narrow"/>
              </a:rPr>
              <a:t>Hb, </a:t>
            </a:r>
            <a:r>
              <a:rPr sz="2400" b="1" spc="-40" dirty="0">
                <a:latin typeface="Liberation Sans Narrow"/>
                <a:cs typeface="Liberation Sans Narrow"/>
              </a:rPr>
              <a:t>Er, </a:t>
            </a:r>
            <a:r>
              <a:rPr sz="2400" b="1" dirty="0">
                <a:latin typeface="Liberation Sans Narrow"/>
                <a:cs typeface="Liberation Sans Narrow"/>
              </a:rPr>
              <a:t>Ht, </a:t>
            </a:r>
            <a:r>
              <a:rPr sz="2400" b="1" spc="-50" dirty="0">
                <a:latin typeface="Liberation Sans Narrow"/>
                <a:cs typeface="Liberation Sans Narrow"/>
              </a:rPr>
              <a:t>MCV,</a:t>
            </a:r>
            <a:r>
              <a:rPr sz="2400" b="1" spc="80" dirty="0">
                <a:latin typeface="Liberation Sans Narrow"/>
                <a:cs typeface="Liberation Sans Narrow"/>
              </a:rPr>
              <a:t> </a:t>
            </a:r>
            <a:r>
              <a:rPr sz="2400" b="1" spc="-5" dirty="0">
                <a:latin typeface="Liberation Sans Narrow"/>
                <a:cs typeface="Liberation Sans Narrow"/>
              </a:rPr>
              <a:t>Ret.</a:t>
            </a:r>
            <a:endParaRPr sz="2400">
              <a:latin typeface="Liberation Sans Narrow"/>
              <a:cs typeface="Liberation Sans Narrow"/>
            </a:endParaRPr>
          </a:p>
          <a:p>
            <a:pPr algn="ctr">
              <a:lnSpc>
                <a:spcPct val="100000"/>
              </a:lnSpc>
            </a:pPr>
            <a:r>
              <a:rPr sz="2400" b="1" i="1" spc="-5" dirty="0">
                <a:latin typeface="Liberation Sans Narrow"/>
                <a:cs typeface="Liberation Sans Narrow"/>
              </a:rPr>
              <a:t>Морфология на еритроцитите:</a:t>
            </a:r>
            <a:r>
              <a:rPr sz="2400" b="1" i="1" spc="10" dirty="0">
                <a:latin typeface="Liberation Sans Narrow"/>
                <a:cs typeface="Liberation Sans Narrow"/>
              </a:rPr>
              <a:t> </a:t>
            </a:r>
            <a:r>
              <a:rPr sz="2400" b="1" spc="-250" dirty="0">
                <a:latin typeface="Arial"/>
                <a:cs typeface="Arial"/>
              </a:rPr>
              <a:t>микроцитна,</a:t>
            </a:r>
            <a:endParaRPr sz="2400">
              <a:latin typeface="Arial"/>
              <a:cs typeface="Arial"/>
            </a:endParaRPr>
          </a:p>
          <a:p>
            <a:pPr marL="15240" algn="ctr">
              <a:lnSpc>
                <a:spcPct val="100000"/>
              </a:lnSpc>
            </a:pPr>
            <a:r>
              <a:rPr sz="2400" b="1" spc="-254" dirty="0">
                <a:latin typeface="Arial"/>
                <a:cs typeface="Arial"/>
              </a:rPr>
              <a:t>хипохромна, </a:t>
            </a:r>
            <a:r>
              <a:rPr sz="2400" b="1" spc="-245" dirty="0">
                <a:latin typeface="Arial"/>
                <a:cs typeface="Arial"/>
              </a:rPr>
              <a:t>анулоцитоза,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60" dirty="0">
                <a:latin typeface="Arial"/>
                <a:cs typeface="Arial"/>
              </a:rPr>
              <a:t>пойкилоцитоза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11679" y="5504688"/>
            <a:ext cx="4969763" cy="1010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13913" y="5601716"/>
            <a:ext cx="27717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1594" algn="ctr">
              <a:lnSpc>
                <a:spcPct val="100000"/>
              </a:lnSpc>
              <a:spcBef>
                <a:spcPts val="100"/>
              </a:spcBef>
            </a:pPr>
            <a:r>
              <a:rPr sz="2400" b="1" spc="-280" dirty="0">
                <a:latin typeface="Arial"/>
                <a:cs typeface="Arial"/>
              </a:rPr>
              <a:t>Серумно </a:t>
            </a:r>
            <a:r>
              <a:rPr sz="2400" b="1" spc="-45" dirty="0">
                <a:latin typeface="Liberation Sans Narrow"/>
                <a:cs typeface="Liberation Sans Narrow"/>
              </a:rPr>
              <a:t>Fe</a:t>
            </a:r>
            <a:r>
              <a:rPr sz="2400" b="1" spc="-45" dirty="0">
                <a:latin typeface="Arial"/>
                <a:cs typeface="Arial"/>
              </a:rPr>
              <a:t>,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280" dirty="0">
                <a:latin typeface="Arial"/>
                <a:cs typeface="Arial"/>
              </a:rPr>
              <a:t>ЖСК,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spc="-254" dirty="0">
                <a:latin typeface="Arial"/>
                <a:cs typeface="Arial"/>
              </a:rPr>
              <a:t>феритин,</a:t>
            </a:r>
            <a:r>
              <a:rPr sz="2400" b="1" spc="-165" dirty="0">
                <a:latin typeface="Arial"/>
                <a:cs typeface="Arial"/>
              </a:rPr>
              <a:t> </a:t>
            </a:r>
            <a:r>
              <a:rPr sz="2400" b="1" spc="-270" dirty="0">
                <a:latin typeface="Arial"/>
                <a:cs typeface="Arial"/>
              </a:rPr>
              <a:t>трансферин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14800" y="2263139"/>
            <a:ext cx="406908" cy="576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14800" y="4713732"/>
            <a:ext cx="406908" cy="5760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80208" y="71437"/>
            <a:ext cx="8712835" cy="932815"/>
            <a:chOff x="180208" y="71437"/>
            <a:chExt cx="8712835" cy="932815"/>
          </a:xfrm>
        </p:grpSpPr>
        <p:sp>
          <p:nvSpPr>
            <p:cNvPr id="12" name="object 12"/>
            <p:cNvSpPr/>
            <p:nvPr/>
          </p:nvSpPr>
          <p:spPr>
            <a:xfrm>
              <a:off x="966214" y="897748"/>
              <a:ext cx="7926327" cy="1064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0099" y="92710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6192" y="129997"/>
            <a:ext cx="45332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85" dirty="0">
                <a:solidFill>
                  <a:srgbClr val="FF3300"/>
                </a:solidFill>
              </a:rPr>
              <a:t>ТЕСТОВЕ </a:t>
            </a:r>
            <a:r>
              <a:rPr sz="4400" spc="-425" dirty="0">
                <a:solidFill>
                  <a:srgbClr val="FF3300"/>
                </a:solidFill>
              </a:rPr>
              <a:t>ПРИ</a:t>
            </a:r>
            <a:r>
              <a:rPr sz="4400" spc="-440" dirty="0">
                <a:solidFill>
                  <a:srgbClr val="FF3300"/>
                </a:solidFill>
              </a:rPr>
              <a:t> </a:t>
            </a:r>
            <a:r>
              <a:rPr sz="4400" spc="-330" dirty="0">
                <a:solidFill>
                  <a:srgbClr val="FF3300"/>
                </a:solidFill>
              </a:rPr>
              <a:t>ЖДА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21563" y="1411224"/>
            <a:ext cx="8500872" cy="5187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7182" y="1406397"/>
          <a:ext cx="8497570" cy="51846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107">
                <a:tc>
                  <a:txBody>
                    <a:bodyPr/>
                    <a:lstStyle/>
                    <a:p>
                      <a:pPr marL="1174750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2800" b="1" spc="-3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ПАРАМЕТЪР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2800" b="1" spc="-3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ОТКЛОНЕНИЕ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10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2400" b="1" spc="-195" dirty="0">
                          <a:latin typeface="Arial"/>
                          <a:cs typeface="Arial"/>
                        </a:rPr>
                        <a:t>Серумен</a:t>
                      </a:r>
                      <a:r>
                        <a:rPr sz="24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15" dirty="0">
                          <a:latin typeface="Arial"/>
                          <a:cs typeface="Arial"/>
                        </a:rPr>
                        <a:t>феритин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2400" b="1" spc="-215" dirty="0">
                          <a:latin typeface="Arial"/>
                          <a:cs typeface="Arial"/>
                        </a:rPr>
                        <a:t>НАМАЛЕН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10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2400" b="1" spc="-200" dirty="0">
                          <a:latin typeface="Arial"/>
                          <a:cs typeface="Arial"/>
                        </a:rPr>
                        <a:t>Серумно</a:t>
                      </a:r>
                      <a:r>
                        <a:rPr sz="24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60" dirty="0">
                          <a:latin typeface="Arial"/>
                          <a:cs typeface="Arial"/>
                        </a:rPr>
                        <a:t>желязо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2400" b="1" spc="-220" dirty="0">
                          <a:latin typeface="Arial"/>
                          <a:cs typeface="Arial"/>
                        </a:rPr>
                        <a:t>НАМАЛЕНО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1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2400" b="1" spc="-195" dirty="0">
                          <a:latin typeface="Arial"/>
                          <a:cs typeface="Arial"/>
                        </a:rPr>
                        <a:t>Серумен</a:t>
                      </a:r>
                      <a:r>
                        <a:rPr sz="24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15" dirty="0">
                          <a:latin typeface="Arial"/>
                          <a:cs typeface="Arial"/>
                        </a:rPr>
                        <a:t>трансферин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2400" b="1" spc="-275" dirty="0">
                          <a:latin typeface="Arial"/>
                          <a:cs typeface="Arial"/>
                        </a:rPr>
                        <a:t>ПОВИШЕН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8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14"/>
                        </a:spcBef>
                      </a:pPr>
                      <a:r>
                        <a:rPr sz="2400" b="1" spc="-195" dirty="0">
                          <a:latin typeface="Arial"/>
                          <a:cs typeface="Arial"/>
                        </a:rPr>
                        <a:t>Серумен</a:t>
                      </a:r>
                      <a:r>
                        <a:rPr sz="24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80" dirty="0">
                          <a:latin typeface="Arial"/>
                          <a:cs typeface="Arial"/>
                        </a:rPr>
                        <a:t>ЖСК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305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14"/>
                        </a:spcBef>
                      </a:pPr>
                      <a:r>
                        <a:rPr sz="2400" b="1" spc="-275" dirty="0">
                          <a:latin typeface="Arial"/>
                          <a:cs typeface="Arial"/>
                        </a:rPr>
                        <a:t>ПОВИШЕН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305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0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14"/>
                        </a:spcBef>
                      </a:pPr>
                      <a:r>
                        <a:rPr sz="2400" b="1" spc="-225" dirty="0">
                          <a:latin typeface="Arial"/>
                          <a:cs typeface="Arial"/>
                        </a:rPr>
                        <a:t>Трансферинови</a:t>
                      </a:r>
                      <a:r>
                        <a:rPr sz="24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70" dirty="0">
                          <a:latin typeface="Arial"/>
                          <a:cs typeface="Arial"/>
                        </a:rPr>
                        <a:t>рецептори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305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14"/>
                        </a:spcBef>
                      </a:pPr>
                      <a:r>
                        <a:rPr sz="2400" b="1" spc="-280" dirty="0">
                          <a:latin typeface="Arial"/>
                          <a:cs typeface="Arial"/>
                        </a:rPr>
                        <a:t>УВЕЛИЧЕНИ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305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180208" y="71437"/>
            <a:ext cx="8712835" cy="932815"/>
            <a:chOff x="180208" y="71437"/>
            <a:chExt cx="8712835" cy="932815"/>
          </a:xfrm>
        </p:grpSpPr>
        <p:sp>
          <p:nvSpPr>
            <p:cNvPr id="6" name="object 6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214" y="897748"/>
              <a:ext cx="7926327" cy="1064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0099" y="92710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779" y="43383"/>
            <a:ext cx="82283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10" dirty="0">
                <a:solidFill>
                  <a:srgbClr val="FF3300"/>
                </a:solidFill>
              </a:rPr>
              <a:t>Хипохромия </a:t>
            </a:r>
            <a:r>
              <a:rPr sz="4000" spc="-235" dirty="0">
                <a:solidFill>
                  <a:srgbClr val="FF3300"/>
                </a:solidFill>
              </a:rPr>
              <a:t>и </a:t>
            </a:r>
            <a:r>
              <a:rPr sz="4000" spc="-315" dirty="0">
                <a:solidFill>
                  <a:srgbClr val="FF3300"/>
                </a:solidFill>
              </a:rPr>
              <a:t>анулоцитоза </a:t>
            </a:r>
            <a:r>
              <a:rPr sz="4000" spc="-275" dirty="0">
                <a:solidFill>
                  <a:srgbClr val="FF3300"/>
                </a:solidFill>
              </a:rPr>
              <a:t>при</a:t>
            </a:r>
            <a:r>
              <a:rPr sz="4000" spc="15" dirty="0">
                <a:solidFill>
                  <a:srgbClr val="FF3300"/>
                </a:solidFill>
              </a:rPr>
              <a:t> </a:t>
            </a:r>
            <a:r>
              <a:rPr sz="4000" spc="-305" dirty="0">
                <a:solidFill>
                  <a:srgbClr val="FF3300"/>
                </a:solidFill>
              </a:rPr>
              <a:t>ЖДА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198113" y="769609"/>
            <a:ext cx="8941435" cy="6089015"/>
            <a:chOff x="198113" y="769609"/>
            <a:chExt cx="8941435" cy="6089015"/>
          </a:xfrm>
        </p:grpSpPr>
        <p:sp>
          <p:nvSpPr>
            <p:cNvPr id="4" name="object 4"/>
            <p:cNvSpPr/>
            <p:nvPr/>
          </p:nvSpPr>
          <p:spPr>
            <a:xfrm>
              <a:off x="198113" y="769609"/>
              <a:ext cx="8941314" cy="60883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162" y="928712"/>
              <a:ext cx="8429625" cy="5715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7122" y="117170"/>
            <a:ext cx="69138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85" dirty="0">
                <a:solidFill>
                  <a:srgbClr val="FF3300"/>
                </a:solidFill>
              </a:rPr>
              <a:t>Анизопойкилоцитоза </a:t>
            </a:r>
            <a:r>
              <a:rPr sz="4000" spc="-275" dirty="0">
                <a:solidFill>
                  <a:srgbClr val="FF3300"/>
                </a:solidFill>
              </a:rPr>
              <a:t>при</a:t>
            </a:r>
            <a:r>
              <a:rPr sz="4000" spc="-130" dirty="0">
                <a:solidFill>
                  <a:srgbClr val="FF3300"/>
                </a:solidFill>
              </a:rPr>
              <a:t> </a:t>
            </a:r>
            <a:r>
              <a:rPr sz="4000" spc="-305" dirty="0">
                <a:solidFill>
                  <a:srgbClr val="FF3300"/>
                </a:solidFill>
              </a:rPr>
              <a:t>ЖДА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161544" y="733042"/>
            <a:ext cx="8947785" cy="6125210"/>
            <a:chOff x="161544" y="733042"/>
            <a:chExt cx="8947785" cy="6125210"/>
          </a:xfrm>
        </p:grpSpPr>
        <p:sp>
          <p:nvSpPr>
            <p:cNvPr id="4" name="object 4"/>
            <p:cNvSpPr/>
            <p:nvPr/>
          </p:nvSpPr>
          <p:spPr>
            <a:xfrm>
              <a:off x="161544" y="733042"/>
              <a:ext cx="8947404" cy="61249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162" y="928712"/>
              <a:ext cx="8358251" cy="5715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0254" y="282955"/>
            <a:ext cx="75742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400" dirty="0">
                <a:solidFill>
                  <a:srgbClr val="FF3300"/>
                </a:solidFill>
              </a:rPr>
              <a:t>ЛЕЧЕНИЕ </a:t>
            </a:r>
            <a:r>
              <a:rPr sz="3000" spc="-315" dirty="0">
                <a:solidFill>
                  <a:srgbClr val="FF3300"/>
                </a:solidFill>
              </a:rPr>
              <a:t>НА </a:t>
            </a:r>
            <a:r>
              <a:rPr sz="3000" spc="-360" dirty="0">
                <a:solidFill>
                  <a:srgbClr val="FF3300"/>
                </a:solidFill>
              </a:rPr>
              <a:t>ЖЕЛЯЗОДЕФИЦИТНАТА</a:t>
            </a:r>
            <a:r>
              <a:rPr sz="3000" spc="-275" dirty="0">
                <a:solidFill>
                  <a:srgbClr val="FF3300"/>
                </a:solidFill>
              </a:rPr>
              <a:t> </a:t>
            </a:r>
            <a:r>
              <a:rPr sz="3000" spc="-280" dirty="0">
                <a:solidFill>
                  <a:srgbClr val="FF3300"/>
                </a:solidFill>
              </a:rPr>
              <a:t>АНЕМИЯ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329590" y="1507616"/>
            <a:ext cx="807212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250" dirty="0">
                <a:solidFill>
                  <a:srgbClr val="6600CC"/>
                </a:solidFill>
                <a:latin typeface="Arial"/>
                <a:cs typeface="Arial"/>
              </a:rPr>
              <a:t>Пероралният </a:t>
            </a:r>
            <a:r>
              <a:rPr sz="3200" b="1" i="1" spc="-220" dirty="0">
                <a:solidFill>
                  <a:srgbClr val="6600CC"/>
                </a:solidFill>
                <a:latin typeface="Arial"/>
                <a:cs typeface="Arial"/>
              </a:rPr>
              <a:t>прием </a:t>
            </a:r>
            <a:r>
              <a:rPr sz="3200" spc="-85" dirty="0">
                <a:latin typeface="Arial"/>
                <a:cs typeface="Arial"/>
              </a:rPr>
              <a:t>- </a:t>
            </a:r>
            <a:r>
              <a:rPr sz="3200" spc="-155" dirty="0">
                <a:latin typeface="Arial"/>
                <a:cs typeface="Arial"/>
              </a:rPr>
              <a:t>най-физиологичният.  </a:t>
            </a:r>
            <a:r>
              <a:rPr sz="3200" spc="-360" dirty="0">
                <a:latin typeface="Arial"/>
                <a:cs typeface="Arial"/>
              </a:rPr>
              <a:t>Fe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140" dirty="0">
                <a:latin typeface="Arial"/>
                <a:cs typeface="Arial"/>
              </a:rPr>
              <a:t>включва </a:t>
            </a:r>
            <a:r>
              <a:rPr sz="3200" spc="-95" dirty="0">
                <a:latin typeface="Arial"/>
                <a:cs typeface="Arial"/>
              </a:rPr>
              <a:t>предимно </a:t>
            </a:r>
            <a:r>
              <a:rPr sz="3200" spc="-170" dirty="0">
                <a:latin typeface="Arial"/>
                <a:cs typeface="Arial"/>
              </a:rPr>
              <a:t>в </a:t>
            </a:r>
            <a:r>
              <a:rPr sz="3200" spc="-145" dirty="0">
                <a:latin typeface="Arial"/>
                <a:cs typeface="Arial"/>
              </a:rPr>
              <a:t>еритропоезата.  </a:t>
            </a:r>
            <a:r>
              <a:rPr sz="3200" spc="-160" dirty="0">
                <a:latin typeface="Arial"/>
                <a:cs typeface="Arial"/>
              </a:rPr>
              <a:t>Двувалентното </a:t>
            </a:r>
            <a:r>
              <a:rPr sz="3200" spc="-360" dirty="0">
                <a:latin typeface="Arial"/>
                <a:cs typeface="Arial"/>
              </a:rPr>
              <a:t>Fe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130" dirty="0">
                <a:latin typeface="Arial"/>
                <a:cs typeface="Arial"/>
              </a:rPr>
              <a:t>резорбира </a:t>
            </a:r>
            <a:r>
              <a:rPr sz="3200" spc="-160" dirty="0">
                <a:latin typeface="Arial"/>
                <a:cs typeface="Arial"/>
              </a:rPr>
              <a:t>15 </a:t>
            </a:r>
            <a:r>
              <a:rPr sz="3200" spc="-195" dirty="0">
                <a:latin typeface="Arial"/>
                <a:cs typeface="Arial"/>
              </a:rPr>
              <a:t>пъти </a:t>
            </a:r>
            <a:r>
              <a:rPr sz="3200" spc="-75" dirty="0">
                <a:latin typeface="Arial"/>
                <a:cs typeface="Arial"/>
              </a:rPr>
              <a:t>по-  </a:t>
            </a:r>
            <a:r>
              <a:rPr sz="3200" spc="-130" dirty="0">
                <a:latin typeface="Arial"/>
                <a:cs typeface="Arial"/>
              </a:rPr>
              <a:t>добре </a:t>
            </a:r>
            <a:r>
              <a:rPr sz="3200" spc="-170" dirty="0">
                <a:latin typeface="Arial"/>
                <a:cs typeface="Arial"/>
              </a:rPr>
              <a:t>от </a:t>
            </a:r>
            <a:r>
              <a:rPr sz="3200" spc="-160" dirty="0">
                <a:latin typeface="Arial"/>
                <a:cs typeface="Arial"/>
              </a:rPr>
              <a:t>тривалентното</a:t>
            </a:r>
            <a:r>
              <a:rPr sz="3200" spc="-235" dirty="0">
                <a:latin typeface="Arial"/>
                <a:cs typeface="Arial"/>
              </a:rPr>
              <a:t> </a:t>
            </a:r>
            <a:r>
              <a:rPr sz="3200" spc="155" dirty="0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600CC"/>
              </a:buClr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marR="92964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280" dirty="0">
                <a:solidFill>
                  <a:srgbClr val="6600CC"/>
                </a:solidFill>
                <a:latin typeface="Arial"/>
                <a:cs typeface="Arial"/>
              </a:rPr>
              <a:t>Венозният </a:t>
            </a:r>
            <a:r>
              <a:rPr sz="3200" b="1" i="1" spc="-220" dirty="0">
                <a:solidFill>
                  <a:srgbClr val="6600CC"/>
                </a:solidFill>
                <a:latin typeface="Arial"/>
                <a:cs typeface="Arial"/>
              </a:rPr>
              <a:t>прием </a:t>
            </a:r>
            <a:r>
              <a:rPr sz="3200" spc="-185" dirty="0">
                <a:latin typeface="Arial"/>
                <a:cs typeface="Arial"/>
              </a:rPr>
              <a:t>– </a:t>
            </a:r>
            <a:r>
              <a:rPr sz="3200" spc="-140" dirty="0">
                <a:latin typeface="Arial"/>
                <a:cs typeface="Arial"/>
              </a:rPr>
              <a:t>предпочита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180" dirty="0">
                <a:latin typeface="Arial"/>
                <a:cs typeface="Arial"/>
              </a:rPr>
              <a:t>за  запълване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70" dirty="0">
                <a:latin typeface="Arial"/>
                <a:cs typeface="Arial"/>
              </a:rPr>
              <a:t>депата, </a:t>
            </a:r>
            <a:r>
              <a:rPr sz="3200" spc="-145" dirty="0">
                <a:latin typeface="Arial"/>
                <a:cs typeface="Arial"/>
              </a:rPr>
              <a:t>използва </a:t>
            </a:r>
            <a:r>
              <a:rPr sz="3200" spc="-220" dirty="0">
                <a:latin typeface="Arial"/>
                <a:cs typeface="Arial"/>
              </a:rPr>
              <a:t>се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само  тривалентно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265" dirty="0">
                <a:latin typeface="Arial"/>
                <a:cs typeface="Arial"/>
              </a:rPr>
              <a:t>Fe.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08" y="71437"/>
            <a:ext cx="8712835" cy="932815"/>
            <a:chOff x="180208" y="71437"/>
            <a:chExt cx="8712835" cy="932815"/>
          </a:xfrm>
        </p:grpSpPr>
        <p:sp>
          <p:nvSpPr>
            <p:cNvPr id="5" name="object 5"/>
            <p:cNvSpPr/>
            <p:nvPr/>
          </p:nvSpPr>
          <p:spPr>
            <a:xfrm>
              <a:off x="966214" y="897748"/>
              <a:ext cx="7926327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099" y="92710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7452"/>
            <a:ext cx="9144000" cy="882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3866" y="320751"/>
            <a:ext cx="7117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20" dirty="0"/>
              <a:t>ПРАВИЛА </a:t>
            </a:r>
            <a:r>
              <a:rPr sz="3600" spc="-350" dirty="0"/>
              <a:t>ПРИ </a:t>
            </a:r>
            <a:r>
              <a:rPr sz="3600" spc="-475" dirty="0"/>
              <a:t>ЛЕЧЕНИЕ </a:t>
            </a:r>
            <a:r>
              <a:rPr sz="3600" spc="-380" dirty="0"/>
              <a:t>НА </a:t>
            </a:r>
            <a:r>
              <a:rPr sz="3600" spc="-275" dirty="0"/>
              <a:t>ЖДА</a:t>
            </a:r>
            <a:r>
              <a:rPr sz="3600" spc="-500" dirty="0"/>
              <a:t> </a:t>
            </a:r>
            <a:r>
              <a:rPr sz="3600" spc="-110" dirty="0"/>
              <a:t>(1)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41731" y="1472183"/>
            <a:ext cx="8855964" cy="5189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4767" y="1798065"/>
            <a:ext cx="8660765" cy="434276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419100" marR="610235" indent="-342900">
              <a:lnSpc>
                <a:spcPct val="80100"/>
              </a:lnSpc>
              <a:spcBef>
                <a:spcPts val="670"/>
              </a:spcBef>
              <a:buChar char="•"/>
              <a:tabLst>
                <a:tab pos="418465" algn="l"/>
                <a:tab pos="419100" algn="l"/>
              </a:tabLst>
            </a:pP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Пероралният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прием </a:t>
            </a:r>
            <a:r>
              <a:rPr sz="2400" spc="-145" dirty="0">
                <a:solidFill>
                  <a:srgbClr val="FFFFFF"/>
                </a:solidFill>
                <a:latin typeface="Arial"/>
                <a:cs typeface="Arial"/>
              </a:rPr>
              <a:t>е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най-физиологичният </a:t>
            </a:r>
            <a:r>
              <a:rPr sz="2400" spc="110" dirty="0">
                <a:solidFill>
                  <a:srgbClr val="FFFFFF"/>
                </a:solidFill>
                <a:latin typeface="Arial"/>
                <a:cs typeface="Arial"/>
              </a:rPr>
              <a:t>! 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Желязото се 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включва 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предимно 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еритропоезата </a:t>
            </a:r>
            <a:r>
              <a:rPr sz="2400" spc="110" dirty="0">
                <a:solidFill>
                  <a:srgbClr val="FFFFFF"/>
                </a:solidFill>
                <a:latin typeface="Arial"/>
                <a:cs typeface="Arial"/>
              </a:rPr>
              <a:t>! </a:t>
            </a:r>
            <a:r>
              <a:rPr sz="2400" spc="-204" dirty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sz="2400" spc="-307" baseline="24305" dirty="0">
                <a:solidFill>
                  <a:srgbClr val="FFFFFF"/>
                </a:solidFill>
                <a:latin typeface="Arial"/>
                <a:cs typeface="Arial"/>
              </a:rPr>
              <a:t>++ 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резорбира</a:t>
            </a:r>
            <a:r>
              <a:rPr sz="2400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15  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пъти 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по-добре 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sz="2400" spc="-284" baseline="24305" dirty="0">
                <a:solidFill>
                  <a:srgbClr val="FFFFFF"/>
                </a:solidFill>
                <a:latin typeface="Arial"/>
                <a:cs typeface="Arial"/>
              </a:rPr>
              <a:t>+++</a:t>
            </a:r>
            <a:r>
              <a:rPr sz="2400" spc="-277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10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Arial"/>
              <a:buChar char="•"/>
            </a:pPr>
            <a:endParaRPr sz="2500">
              <a:latin typeface="Arial"/>
              <a:cs typeface="Arial"/>
            </a:endParaRPr>
          </a:p>
          <a:p>
            <a:pPr marL="419100" indent="-342900">
              <a:lnSpc>
                <a:spcPct val="100000"/>
              </a:lnSpc>
              <a:buChar char="•"/>
              <a:tabLst>
                <a:tab pos="418465" algn="l"/>
                <a:tab pos="419100" algn="l"/>
              </a:tabLst>
            </a:pP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Леките </a:t>
            </a:r>
            <a:r>
              <a:rPr sz="2400" spc="-145" dirty="0">
                <a:solidFill>
                  <a:srgbClr val="FFFFFF"/>
                </a:solidFill>
                <a:latin typeface="Arial"/>
                <a:cs typeface="Arial"/>
              </a:rPr>
              <a:t>форми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ЖДА </a:t>
            </a:r>
            <a:r>
              <a:rPr sz="2400" spc="-65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лекуват 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sz="2400" spc="-270" baseline="24305" dirty="0">
                <a:solidFill>
                  <a:srgbClr val="FFFFFF"/>
                </a:solidFill>
                <a:latin typeface="Arial"/>
                <a:cs typeface="Arial"/>
              </a:rPr>
              <a:t>++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Arial"/>
              <a:buChar char="•"/>
            </a:pPr>
            <a:endParaRPr sz="2500">
              <a:latin typeface="Arial"/>
              <a:cs typeface="Arial"/>
            </a:endParaRPr>
          </a:p>
          <a:p>
            <a:pPr marL="419100" indent="-342900">
              <a:lnSpc>
                <a:spcPts val="2590"/>
              </a:lnSpc>
              <a:buChar char="•"/>
              <a:tabLst>
                <a:tab pos="418465" algn="l"/>
                <a:tab pos="419100" algn="l"/>
              </a:tabLst>
            </a:pP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Средно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изявените 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тежките 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400" spc="-65" dirty="0">
                <a:solidFill>
                  <a:srgbClr val="FFFFFF"/>
                </a:solidFill>
                <a:latin typeface="Arial"/>
                <a:cs typeface="Arial"/>
              </a:rPr>
              <a:t>комбинирано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лечение</a:t>
            </a:r>
            <a:r>
              <a:rPr sz="240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endParaRPr sz="2400">
              <a:latin typeface="Arial"/>
              <a:cs typeface="Arial"/>
            </a:endParaRPr>
          </a:p>
          <a:p>
            <a:pPr marL="419100">
              <a:lnSpc>
                <a:spcPts val="2305"/>
              </a:lnSpc>
            </a:pP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перорални 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парентерални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препарати. Eдновременно</a:t>
            </a:r>
            <a:r>
              <a:rPr sz="240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Arial"/>
                <a:cs typeface="Arial"/>
              </a:rPr>
              <a:t>се</a:t>
            </a:r>
            <a:endParaRPr sz="2400">
              <a:latin typeface="Arial"/>
              <a:cs typeface="Arial"/>
            </a:endParaRPr>
          </a:p>
          <a:p>
            <a:pPr marL="419100">
              <a:lnSpc>
                <a:spcPts val="2305"/>
              </a:lnSpc>
            </a:pPr>
            <a:r>
              <a:rPr sz="2400" spc="-135" dirty="0">
                <a:solidFill>
                  <a:srgbClr val="FFFFFF"/>
                </a:solidFill>
                <a:latin typeface="Arial"/>
                <a:cs typeface="Arial"/>
              </a:rPr>
              <a:t>попълват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резервните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депа 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осигурява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желязо </a:t>
            </a:r>
            <a:r>
              <a:rPr sz="2400" spc="-135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синтеза</a:t>
            </a:r>
            <a:r>
              <a:rPr sz="2400" spc="-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endParaRPr sz="2400">
              <a:latin typeface="Arial"/>
              <a:cs typeface="Arial"/>
            </a:endParaRPr>
          </a:p>
          <a:p>
            <a:pPr marL="419100">
              <a:lnSpc>
                <a:spcPts val="2590"/>
              </a:lnSpc>
            </a:pPr>
            <a:r>
              <a:rPr sz="2400" spc="-160" dirty="0">
                <a:solidFill>
                  <a:srgbClr val="FFFFFF"/>
                </a:solidFill>
                <a:latin typeface="Arial"/>
                <a:cs typeface="Arial"/>
              </a:rPr>
              <a:t>Hb 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костния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мозък.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Arial"/>
              <a:cs typeface="Arial"/>
            </a:endParaRPr>
          </a:p>
          <a:p>
            <a:pPr marL="419100" marR="416559" indent="-342900">
              <a:lnSpc>
                <a:spcPts val="2310"/>
              </a:lnSpc>
              <a:buChar char="•"/>
              <a:tabLst>
                <a:tab pos="418465" algn="l"/>
                <a:tab pos="419100" algn="l"/>
              </a:tabLst>
            </a:pP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Венозният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прием 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предпочита 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2400" spc="-135" dirty="0">
                <a:solidFill>
                  <a:srgbClr val="FFFFFF"/>
                </a:solidFill>
                <a:latin typeface="Arial"/>
                <a:cs typeface="Arial"/>
              </a:rPr>
              <a:t>запълване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на железните  депа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(използва 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само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sz="2400" spc="-254" baseline="24305" dirty="0">
                <a:solidFill>
                  <a:srgbClr val="FFFFFF"/>
                </a:solidFill>
                <a:latin typeface="Arial"/>
                <a:cs typeface="Arial"/>
              </a:rPr>
              <a:t>+++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10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273050"/>
            <a:ext cx="9169400" cy="732790"/>
            <a:chOff x="-12700" y="273050"/>
            <a:chExt cx="9169400" cy="732790"/>
          </a:xfrm>
        </p:grpSpPr>
        <p:sp>
          <p:nvSpPr>
            <p:cNvPr id="3" name="object 3"/>
            <p:cNvSpPr/>
            <p:nvPr/>
          </p:nvSpPr>
          <p:spPr>
            <a:xfrm>
              <a:off x="0" y="285750"/>
              <a:ext cx="9144000" cy="707390"/>
            </a:xfrm>
            <a:custGeom>
              <a:avLst/>
              <a:gdLst/>
              <a:ahLst/>
              <a:cxnLst/>
              <a:rect l="l" t="t" r="r" b="b"/>
              <a:pathLst>
                <a:path w="9144000" h="707390">
                  <a:moveTo>
                    <a:pt x="9144000" y="0"/>
                  </a:moveTo>
                  <a:lnTo>
                    <a:pt x="0" y="0"/>
                  </a:lnTo>
                  <a:lnTo>
                    <a:pt x="0" y="706882"/>
                  </a:lnTo>
                  <a:lnTo>
                    <a:pt x="9144000" y="70688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85750"/>
              <a:ext cx="9144000" cy="707390"/>
            </a:xfrm>
            <a:custGeom>
              <a:avLst/>
              <a:gdLst/>
              <a:ahLst/>
              <a:cxnLst/>
              <a:rect l="l" t="t" r="r" b="b"/>
              <a:pathLst>
                <a:path w="9144000" h="707390">
                  <a:moveTo>
                    <a:pt x="0" y="706882"/>
                  </a:moveTo>
                  <a:lnTo>
                    <a:pt x="9144000" y="70688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6882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3866" y="323164"/>
            <a:ext cx="71170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20" dirty="0"/>
              <a:t>ПРАВИЛА </a:t>
            </a:r>
            <a:r>
              <a:rPr sz="3600" spc="-350" dirty="0"/>
              <a:t>ПРИ </a:t>
            </a:r>
            <a:r>
              <a:rPr sz="3600" spc="-475" dirty="0"/>
              <a:t>ЛЕЧЕНИЕ </a:t>
            </a:r>
            <a:r>
              <a:rPr sz="3600" spc="-380" dirty="0"/>
              <a:t>НА </a:t>
            </a:r>
            <a:r>
              <a:rPr sz="3600" spc="-275" dirty="0"/>
              <a:t>ЖДА</a:t>
            </a:r>
            <a:r>
              <a:rPr sz="3600" spc="-480" dirty="0"/>
              <a:t> </a:t>
            </a:r>
            <a:r>
              <a:rPr sz="3600" spc="-114" dirty="0"/>
              <a:t>(2)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0" y="1682495"/>
            <a:ext cx="9144000" cy="2953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5795" y="2197734"/>
            <a:ext cx="8670925" cy="153035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8290" marR="5080" indent="-276225">
              <a:lnSpc>
                <a:spcPts val="2300"/>
              </a:lnSpc>
              <a:spcBef>
                <a:spcPts val="660"/>
              </a:spcBef>
              <a:buFont typeface="Wingdings"/>
              <a:buChar char=""/>
              <a:tabLst>
                <a:tab pos="353060" algn="l"/>
              </a:tabLst>
            </a:pPr>
            <a:r>
              <a:rPr sz="2400" b="1" spc="-250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2400" b="1" spc="-180" dirty="0">
                <a:solidFill>
                  <a:srgbClr val="FFFFFF"/>
                </a:solidFill>
                <a:latin typeface="Arial"/>
                <a:cs typeface="Arial"/>
              </a:rPr>
              <a:t>перооралните </a:t>
            </a:r>
            <a:r>
              <a:rPr sz="2400" b="1" spc="-215" dirty="0">
                <a:solidFill>
                  <a:srgbClr val="FFFFFF"/>
                </a:solidFill>
                <a:latin typeface="Arial"/>
                <a:cs typeface="Arial"/>
              </a:rPr>
              <a:t>форми </a:t>
            </a:r>
            <a:r>
              <a:rPr sz="2400" b="1" spc="-140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400" b="1" spc="-185" dirty="0">
                <a:solidFill>
                  <a:srgbClr val="FFFFFF"/>
                </a:solidFill>
                <a:latin typeface="Arial"/>
                <a:cs typeface="Arial"/>
              </a:rPr>
              <a:t>необходимото </a:t>
            </a:r>
            <a:r>
              <a:rPr sz="2400" b="1" spc="-204" dirty="0">
                <a:solidFill>
                  <a:srgbClr val="FFFFFF"/>
                </a:solidFill>
                <a:latin typeface="Arial"/>
                <a:cs typeface="Arial"/>
              </a:rPr>
              <a:t>количество </a:t>
            </a:r>
            <a:r>
              <a:rPr sz="2400" b="1" spc="-160" dirty="0">
                <a:solidFill>
                  <a:srgbClr val="FFFFFF"/>
                </a:solidFill>
                <a:latin typeface="Arial"/>
                <a:cs typeface="Arial"/>
              </a:rPr>
              <a:t>желязо </a:t>
            </a:r>
            <a:r>
              <a:rPr sz="2400" b="1" spc="-130" dirty="0">
                <a:solidFill>
                  <a:srgbClr val="FFFFFF"/>
                </a:solidFill>
                <a:latin typeface="Arial"/>
                <a:cs typeface="Arial"/>
              </a:rPr>
              <a:t>е  </a:t>
            </a:r>
            <a:r>
              <a:rPr sz="2400" b="1" spc="-114" dirty="0">
                <a:solidFill>
                  <a:srgbClr val="FFFFFF"/>
                </a:solidFill>
                <a:latin typeface="Arial"/>
                <a:cs typeface="Arial"/>
              </a:rPr>
              <a:t>150-300</a:t>
            </a:r>
            <a:r>
              <a:rPr sz="24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Arial"/>
                <a:cs typeface="Arial"/>
              </a:rPr>
              <a:t>mg/дневно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"/>
            </a:pPr>
            <a:endParaRPr sz="3300">
              <a:latin typeface="Arial"/>
              <a:cs typeface="Arial"/>
            </a:endParaRPr>
          </a:p>
          <a:p>
            <a:pPr marL="352425" indent="-340360">
              <a:lnSpc>
                <a:spcPct val="100000"/>
              </a:lnSpc>
              <a:buFont typeface="Wingdings"/>
              <a:buChar char=""/>
              <a:tabLst>
                <a:tab pos="353060" algn="l"/>
              </a:tabLst>
            </a:pPr>
            <a:r>
              <a:rPr sz="2400" b="1" spc="-250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2400" b="1" spc="-180" dirty="0">
                <a:solidFill>
                  <a:srgbClr val="FFFFFF"/>
                </a:solidFill>
                <a:latin typeface="Arial"/>
                <a:cs typeface="Arial"/>
              </a:rPr>
              <a:t>парентералните </a:t>
            </a:r>
            <a:r>
              <a:rPr sz="2400" b="1" spc="-140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400" b="1" spc="-114" dirty="0">
                <a:solidFill>
                  <a:srgbClr val="FFFFFF"/>
                </a:solidFill>
                <a:latin typeface="Arial"/>
                <a:cs typeface="Arial"/>
              </a:rPr>
              <a:t>100-150</a:t>
            </a:r>
            <a:r>
              <a:rPr sz="24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FFFF"/>
                </a:solidFill>
                <a:latin typeface="Arial"/>
                <a:cs typeface="Arial"/>
              </a:rPr>
              <a:t>mg/дневно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-4762" y="5424500"/>
            <a:ext cx="9153525" cy="802005"/>
            <a:chOff x="-4762" y="5424500"/>
            <a:chExt cx="9153525" cy="802005"/>
          </a:xfrm>
        </p:grpSpPr>
        <p:sp>
          <p:nvSpPr>
            <p:cNvPr id="9" name="object 9"/>
            <p:cNvSpPr/>
            <p:nvPr/>
          </p:nvSpPr>
          <p:spPr>
            <a:xfrm>
              <a:off x="0" y="5429262"/>
              <a:ext cx="9144000" cy="792480"/>
            </a:xfrm>
            <a:custGeom>
              <a:avLst/>
              <a:gdLst/>
              <a:ahLst/>
              <a:cxnLst/>
              <a:rect l="l" t="t" r="r" b="b"/>
              <a:pathLst>
                <a:path w="9144000" h="792479">
                  <a:moveTo>
                    <a:pt x="9144000" y="0"/>
                  </a:moveTo>
                  <a:lnTo>
                    <a:pt x="0" y="0"/>
                  </a:lnTo>
                  <a:lnTo>
                    <a:pt x="0" y="792086"/>
                  </a:lnTo>
                  <a:lnTo>
                    <a:pt x="9144000" y="79208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29262"/>
              <a:ext cx="9144000" cy="792480"/>
            </a:xfrm>
            <a:custGeom>
              <a:avLst/>
              <a:gdLst/>
              <a:ahLst/>
              <a:cxnLst/>
              <a:rect l="l" t="t" r="r" b="b"/>
              <a:pathLst>
                <a:path w="9144000" h="792479">
                  <a:moveTo>
                    <a:pt x="0" y="792086"/>
                  </a:moveTo>
                  <a:lnTo>
                    <a:pt x="9144000" y="792086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92086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09294" y="5524296"/>
            <a:ext cx="71240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Основен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принцип 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количеството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желязо 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не 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трябва 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да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надвишава</a:t>
            </a:r>
            <a:r>
              <a:rPr sz="18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това,</a:t>
            </a:r>
            <a:endParaRPr sz="18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което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организмът 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може 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да </a:t>
            </a:r>
            <a:r>
              <a:rPr sz="1800" b="1" spc="-155" dirty="0">
                <a:solidFill>
                  <a:srgbClr val="FFFFFF"/>
                </a:solidFill>
                <a:latin typeface="Arial"/>
                <a:cs typeface="Arial"/>
              </a:rPr>
              <a:t>свърже,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транспортира 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използва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09486"/>
            <a:ext cx="9153525" cy="732155"/>
            <a:chOff x="-4762" y="209486"/>
            <a:chExt cx="9153525" cy="732155"/>
          </a:xfrm>
        </p:grpSpPr>
        <p:sp>
          <p:nvSpPr>
            <p:cNvPr id="3" name="object 3"/>
            <p:cNvSpPr/>
            <p:nvPr/>
          </p:nvSpPr>
          <p:spPr>
            <a:xfrm>
              <a:off x="0" y="214249"/>
              <a:ext cx="9144000" cy="722630"/>
            </a:xfrm>
            <a:custGeom>
              <a:avLst/>
              <a:gdLst/>
              <a:ahLst/>
              <a:cxnLst/>
              <a:rect l="l" t="t" r="r" b="b"/>
              <a:pathLst>
                <a:path w="9144000" h="722630">
                  <a:moveTo>
                    <a:pt x="9144000" y="0"/>
                  </a:moveTo>
                  <a:lnTo>
                    <a:pt x="0" y="0"/>
                  </a:lnTo>
                  <a:lnTo>
                    <a:pt x="0" y="722122"/>
                  </a:lnTo>
                  <a:lnTo>
                    <a:pt x="9144000" y="72212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14249"/>
              <a:ext cx="9144000" cy="722630"/>
            </a:xfrm>
            <a:custGeom>
              <a:avLst/>
              <a:gdLst/>
              <a:ahLst/>
              <a:cxnLst/>
              <a:rect l="l" t="t" r="r" b="b"/>
              <a:pathLst>
                <a:path w="9144000" h="722630">
                  <a:moveTo>
                    <a:pt x="0" y="722122"/>
                  </a:moveTo>
                  <a:lnTo>
                    <a:pt x="9144000" y="72212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2212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35049" y="326517"/>
            <a:ext cx="6071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65" dirty="0"/>
              <a:t>АНЕМИЯ </a:t>
            </a:r>
            <a:r>
              <a:rPr sz="2800" spc="-275" dirty="0"/>
              <a:t>ПРИ </a:t>
            </a:r>
            <a:r>
              <a:rPr sz="2800" spc="-300" dirty="0"/>
              <a:t>ХРОНИЧНО</a:t>
            </a:r>
            <a:r>
              <a:rPr sz="2800" spc="114" dirty="0"/>
              <a:t> </a:t>
            </a:r>
            <a:r>
              <a:rPr sz="2800" spc="-390" dirty="0"/>
              <a:t>ВЪЗПАЛЕНИЕ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330200" y="1251966"/>
            <a:ext cx="8165465" cy="4786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7830" indent="-405765">
              <a:lnSpc>
                <a:spcPct val="100000"/>
              </a:lnSpc>
              <a:spcBef>
                <a:spcPts val="95"/>
              </a:spcBef>
              <a:buChar char="•"/>
              <a:tabLst>
                <a:tab pos="417830" algn="l"/>
                <a:tab pos="418465" algn="l"/>
              </a:tabLst>
            </a:pPr>
            <a:r>
              <a:rPr sz="2200" spc="-120" dirty="0">
                <a:latin typeface="Arial"/>
                <a:cs typeface="Arial"/>
              </a:rPr>
              <a:t>Нивото </a:t>
            </a:r>
            <a:r>
              <a:rPr sz="2200" spc="-110" dirty="0">
                <a:latin typeface="Arial"/>
                <a:cs typeface="Arial"/>
              </a:rPr>
              <a:t>на хемоглобина </a:t>
            </a:r>
            <a:r>
              <a:rPr sz="2200" spc="-135" dirty="0">
                <a:latin typeface="Arial"/>
                <a:cs typeface="Arial"/>
              </a:rPr>
              <a:t>е </a:t>
            </a:r>
            <a:r>
              <a:rPr sz="2200" spc="-80" dirty="0">
                <a:latin typeface="Arial"/>
                <a:cs typeface="Arial"/>
              </a:rPr>
              <a:t>обичайно </a:t>
            </a:r>
            <a:r>
              <a:rPr sz="2200" spc="-75" dirty="0">
                <a:latin typeface="Arial"/>
                <a:cs typeface="Arial"/>
              </a:rPr>
              <a:t>между </a:t>
            </a:r>
            <a:r>
              <a:rPr sz="2200" spc="-100" dirty="0">
                <a:latin typeface="Arial"/>
                <a:cs typeface="Arial"/>
              </a:rPr>
              <a:t>70-110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40" dirty="0">
                <a:latin typeface="Arial"/>
                <a:cs typeface="Arial"/>
              </a:rPr>
              <a:t>g/l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Arial"/>
              <a:cs typeface="Arial"/>
            </a:endParaRPr>
          </a:p>
          <a:p>
            <a:pPr marL="417830" indent="-405765">
              <a:lnSpc>
                <a:spcPct val="100000"/>
              </a:lnSpc>
              <a:buChar char="•"/>
              <a:tabLst>
                <a:tab pos="417830" algn="l"/>
                <a:tab pos="418465" algn="l"/>
              </a:tabLst>
            </a:pPr>
            <a:r>
              <a:rPr sz="2200" spc="-125" dirty="0">
                <a:latin typeface="Arial"/>
                <a:cs typeface="Arial"/>
              </a:rPr>
              <a:t>Еритроцитите </a:t>
            </a:r>
            <a:r>
              <a:rPr sz="2200" spc="-175" dirty="0">
                <a:latin typeface="Arial"/>
                <a:cs typeface="Arial"/>
              </a:rPr>
              <a:t>са </a:t>
            </a:r>
            <a:r>
              <a:rPr sz="2200" spc="-55" dirty="0">
                <a:latin typeface="Arial"/>
                <a:cs typeface="Arial"/>
              </a:rPr>
              <a:t>нормо- </a:t>
            </a:r>
            <a:r>
              <a:rPr sz="2200" spc="-85" dirty="0">
                <a:latin typeface="Arial"/>
                <a:cs typeface="Arial"/>
              </a:rPr>
              <a:t>или </a:t>
            </a:r>
            <a:r>
              <a:rPr sz="2200" spc="-55" dirty="0">
                <a:latin typeface="Arial"/>
                <a:cs typeface="Arial"/>
              </a:rPr>
              <a:t>микроцити, </a:t>
            </a:r>
            <a:r>
              <a:rPr sz="2200" spc="-50" dirty="0">
                <a:latin typeface="Arial"/>
                <a:cs typeface="Arial"/>
              </a:rPr>
              <a:t>ниски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ретикулоцити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Arial"/>
              <a:cs typeface="Arial"/>
            </a:endParaRPr>
          </a:p>
          <a:p>
            <a:pPr marL="417830" indent="-405765">
              <a:lnSpc>
                <a:spcPct val="100000"/>
              </a:lnSpc>
              <a:spcBef>
                <a:spcPts val="5"/>
              </a:spcBef>
              <a:buChar char="•"/>
              <a:tabLst>
                <a:tab pos="417830" algn="l"/>
                <a:tab pos="418465" algn="l"/>
              </a:tabLst>
            </a:pPr>
            <a:r>
              <a:rPr sz="2200" spc="-105" dirty="0">
                <a:latin typeface="Arial"/>
                <a:cs typeface="Arial"/>
              </a:rPr>
              <a:t>Повишени </a:t>
            </a:r>
            <a:r>
              <a:rPr sz="2200" spc="-110" dirty="0">
                <a:latin typeface="Arial"/>
                <a:cs typeface="Arial"/>
              </a:rPr>
              <a:t>стойности на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390" dirty="0">
                <a:latin typeface="Arial"/>
                <a:cs typeface="Arial"/>
              </a:rPr>
              <a:t>CRP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Arial"/>
              <a:cs typeface="Arial"/>
            </a:endParaRPr>
          </a:p>
          <a:p>
            <a:pPr marL="417830" indent="-405765">
              <a:lnSpc>
                <a:spcPct val="100000"/>
              </a:lnSpc>
              <a:buChar char="•"/>
              <a:tabLst>
                <a:tab pos="417830" algn="l"/>
                <a:tab pos="418465" algn="l"/>
              </a:tabLst>
            </a:pPr>
            <a:r>
              <a:rPr sz="2200" spc="-85" dirty="0">
                <a:latin typeface="Arial"/>
                <a:cs typeface="Arial"/>
              </a:rPr>
              <a:t>Промени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35" dirty="0">
                <a:latin typeface="Arial"/>
                <a:cs typeface="Arial"/>
              </a:rPr>
              <a:t>електрофорезата </a:t>
            </a:r>
            <a:r>
              <a:rPr sz="2200" spc="-105" dirty="0">
                <a:latin typeface="Arial"/>
                <a:cs typeface="Arial"/>
              </a:rPr>
              <a:t>на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белтъците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Arial"/>
              <a:cs typeface="Arial"/>
            </a:endParaRPr>
          </a:p>
          <a:p>
            <a:pPr marL="417830" indent="-405765">
              <a:lnSpc>
                <a:spcPct val="100000"/>
              </a:lnSpc>
              <a:buChar char="•"/>
              <a:tabLst>
                <a:tab pos="417830" algn="l"/>
                <a:tab pos="418465" algn="l"/>
              </a:tabLst>
            </a:pPr>
            <a:r>
              <a:rPr sz="2200" spc="-130" dirty="0">
                <a:latin typeface="Arial"/>
                <a:cs typeface="Arial"/>
              </a:rPr>
              <a:t>Увеличени инфламаторни </a:t>
            </a:r>
            <a:r>
              <a:rPr sz="2200" spc="-55" dirty="0">
                <a:latin typeface="Arial"/>
                <a:cs typeface="Arial"/>
              </a:rPr>
              <a:t>цитокини </a:t>
            </a:r>
            <a:r>
              <a:rPr sz="2200" spc="-130" dirty="0">
                <a:latin typeface="Arial"/>
                <a:cs typeface="Arial"/>
              </a:rPr>
              <a:t>– </a:t>
            </a:r>
            <a:r>
              <a:rPr sz="2200" spc="-215" dirty="0">
                <a:latin typeface="Arial"/>
                <a:cs typeface="Arial"/>
              </a:rPr>
              <a:t>TNF- </a:t>
            </a:r>
            <a:r>
              <a:rPr sz="2200" spc="-75" dirty="0">
                <a:latin typeface="Arial"/>
                <a:cs typeface="Arial"/>
              </a:rPr>
              <a:t>alfa, </a:t>
            </a:r>
            <a:r>
              <a:rPr sz="2200" spc="-135" dirty="0">
                <a:latin typeface="Arial"/>
                <a:cs typeface="Arial"/>
              </a:rPr>
              <a:t>IL-1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и</a:t>
            </a:r>
            <a:endParaRPr sz="2200">
              <a:latin typeface="Arial"/>
              <a:cs typeface="Arial"/>
            </a:endParaRPr>
          </a:p>
          <a:p>
            <a:pPr marL="544830" indent="-532765">
              <a:lnSpc>
                <a:spcPct val="100000"/>
              </a:lnSpc>
              <a:spcBef>
                <a:spcPts val="270"/>
              </a:spcBef>
              <a:buChar char="•"/>
              <a:tabLst>
                <a:tab pos="544195" algn="l"/>
                <a:tab pos="545465" algn="l"/>
              </a:tabLst>
            </a:pPr>
            <a:r>
              <a:rPr sz="2200" spc="-110" dirty="0">
                <a:latin typeface="Arial"/>
                <a:cs typeface="Arial"/>
              </a:rPr>
              <a:t>интерферони, </a:t>
            </a:r>
            <a:r>
              <a:rPr sz="2200" spc="-70" dirty="0">
                <a:latin typeface="Arial"/>
                <a:cs typeface="Arial"/>
              </a:rPr>
              <a:t>които </a:t>
            </a:r>
            <a:r>
              <a:rPr sz="2200" spc="-114" dirty="0">
                <a:latin typeface="Arial"/>
                <a:cs typeface="Arial"/>
              </a:rPr>
              <a:t>взаимодействат </a:t>
            </a:r>
            <a:r>
              <a:rPr sz="2200" spc="-175" dirty="0">
                <a:latin typeface="Arial"/>
                <a:cs typeface="Arial"/>
              </a:rPr>
              <a:t>с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еритропоезата.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750">
              <a:latin typeface="Arial"/>
              <a:cs typeface="Arial"/>
            </a:endParaRPr>
          </a:p>
          <a:p>
            <a:pPr marL="417830" indent="-405765">
              <a:lnSpc>
                <a:spcPct val="100000"/>
              </a:lnSpc>
              <a:buChar char="•"/>
              <a:tabLst>
                <a:tab pos="417830" algn="l"/>
                <a:tab pos="418465" algn="l"/>
              </a:tabLst>
            </a:pPr>
            <a:r>
              <a:rPr sz="2200" spc="-110" dirty="0">
                <a:latin typeface="Arial"/>
                <a:cs typeface="Arial"/>
              </a:rPr>
              <a:t>При </a:t>
            </a:r>
            <a:r>
              <a:rPr sz="2200" spc="-120" dirty="0">
                <a:latin typeface="Arial"/>
                <a:cs typeface="Arial"/>
              </a:rPr>
              <a:t>възпаление нивата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05" dirty="0">
                <a:latin typeface="Arial"/>
                <a:cs typeface="Arial"/>
              </a:rPr>
              <a:t>хепсидина </a:t>
            </a:r>
            <a:r>
              <a:rPr sz="2200" spc="-175" dirty="0">
                <a:latin typeface="Arial"/>
                <a:cs typeface="Arial"/>
              </a:rPr>
              <a:t>са </a:t>
            </a:r>
            <a:r>
              <a:rPr sz="2200" spc="-105" dirty="0">
                <a:latin typeface="Arial"/>
                <a:cs typeface="Arial"/>
              </a:rPr>
              <a:t>увеличении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този</a:t>
            </a:r>
            <a:endParaRPr sz="2200">
              <a:latin typeface="Arial"/>
              <a:cs typeface="Arial"/>
            </a:endParaRPr>
          </a:p>
          <a:p>
            <a:pPr marL="480695" indent="-468630">
              <a:lnSpc>
                <a:spcPct val="100000"/>
              </a:lnSpc>
              <a:spcBef>
                <a:spcPts val="265"/>
              </a:spcBef>
              <a:buChar char="•"/>
              <a:tabLst>
                <a:tab pos="480695" algn="l"/>
                <a:tab pos="481330" algn="l"/>
              </a:tabLst>
            </a:pPr>
            <a:r>
              <a:rPr sz="2200" spc="-85" dirty="0">
                <a:latin typeface="Arial"/>
                <a:cs typeface="Arial"/>
              </a:rPr>
              <a:t>протеин </a:t>
            </a:r>
            <a:r>
              <a:rPr sz="2200" spc="-60" dirty="0">
                <a:latin typeface="Arial"/>
                <a:cs typeface="Arial"/>
              </a:rPr>
              <a:t>може </a:t>
            </a:r>
            <a:r>
              <a:rPr sz="2200" spc="-120" dirty="0">
                <a:latin typeface="Arial"/>
                <a:cs typeface="Arial"/>
              </a:rPr>
              <a:t>да </a:t>
            </a:r>
            <a:r>
              <a:rPr sz="2200" spc="-110" dirty="0">
                <a:latin typeface="Arial"/>
                <a:cs typeface="Arial"/>
              </a:rPr>
              <a:t>блокиратранспорта на </a:t>
            </a:r>
            <a:r>
              <a:rPr sz="2200" spc="-254" dirty="0">
                <a:latin typeface="Arial"/>
                <a:cs typeface="Arial"/>
              </a:rPr>
              <a:t>Fe </a:t>
            </a:r>
            <a:r>
              <a:rPr sz="2200" spc="-65" dirty="0">
                <a:latin typeface="Arial"/>
                <a:cs typeface="Arial"/>
              </a:rPr>
              <a:t>към</a:t>
            </a:r>
            <a:r>
              <a:rPr sz="2200" spc="-310" dirty="0">
                <a:latin typeface="Arial"/>
                <a:cs typeface="Arial"/>
              </a:rPr>
              <a:t> </a:t>
            </a:r>
            <a:r>
              <a:rPr sz="2200" spc="-120" dirty="0">
                <a:latin typeface="Arial"/>
                <a:cs typeface="Arial"/>
              </a:rPr>
              <a:t>еритробластите.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6340246"/>
            <a:ext cx="1889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888888"/>
                </a:solidFill>
                <a:latin typeface="Arial"/>
                <a:cs typeface="Arial"/>
              </a:rPr>
              <a:t>Симптоми </a:t>
            </a:r>
            <a:r>
              <a:rPr sz="1200" dirty="0">
                <a:solidFill>
                  <a:srgbClr val="888888"/>
                </a:solidFill>
                <a:latin typeface="Arial"/>
                <a:cs typeface="Arial"/>
              </a:rPr>
              <a:t>и </a:t>
            </a:r>
            <a:r>
              <a:rPr sz="1200" spc="-5" dirty="0">
                <a:solidFill>
                  <a:srgbClr val="888888"/>
                </a:solidFill>
                <a:latin typeface="Arial"/>
                <a:cs typeface="Arial"/>
              </a:rPr>
              <a:t>синдроми</a:t>
            </a:r>
            <a:r>
              <a:rPr sz="1200" spc="-4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888888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Arial"/>
                <a:cs typeface="Arial"/>
              </a:rPr>
              <a:t>клиничната </a:t>
            </a:r>
            <a:r>
              <a:rPr sz="1200" spc="5" dirty="0">
                <a:solidFill>
                  <a:srgbClr val="888888"/>
                </a:solidFill>
                <a:latin typeface="Arial"/>
                <a:cs typeface="Arial"/>
              </a:rPr>
              <a:t>практика</a:t>
            </a:r>
            <a:r>
              <a:rPr sz="1200" spc="-10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888888"/>
                </a:solidFill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0650" y="184150"/>
            <a:ext cx="6769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>
                <a:solidFill>
                  <a:srgbClr val="FF0000"/>
                </a:solidFill>
              </a:rPr>
              <a:t>Анемия </a:t>
            </a:r>
            <a:r>
              <a:rPr sz="3600" spc="-250" dirty="0">
                <a:solidFill>
                  <a:srgbClr val="FF0000"/>
                </a:solidFill>
              </a:rPr>
              <a:t>при </a:t>
            </a:r>
            <a:r>
              <a:rPr sz="3600" spc="-260" dirty="0">
                <a:solidFill>
                  <a:srgbClr val="FF0000"/>
                </a:solidFill>
              </a:rPr>
              <a:t>хронични </a:t>
            </a:r>
            <a:r>
              <a:rPr sz="3600" spc="-325" dirty="0">
                <a:solidFill>
                  <a:srgbClr val="FF0000"/>
                </a:solidFill>
              </a:rPr>
              <a:t>болести</a:t>
            </a:r>
            <a:r>
              <a:rPr sz="3600" spc="-90" dirty="0">
                <a:solidFill>
                  <a:srgbClr val="FF0000"/>
                </a:solidFill>
              </a:rPr>
              <a:t> </a:t>
            </a:r>
            <a:r>
              <a:rPr sz="3600" spc="-114" dirty="0">
                <a:solidFill>
                  <a:srgbClr val="FF0000"/>
                </a:solidFill>
              </a:rPr>
              <a:t>(1)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1312925"/>
            <a:ext cx="8526780" cy="48850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6350" indent="-342900" algn="just">
              <a:lnSpc>
                <a:spcPct val="80000"/>
              </a:lnSpc>
              <a:spcBef>
                <a:spcPts val="620"/>
              </a:spcBef>
              <a:buChar char="•"/>
              <a:tabLst>
                <a:tab pos="355600" algn="l"/>
              </a:tabLst>
            </a:pPr>
            <a:r>
              <a:rPr sz="2200" spc="-125" dirty="0">
                <a:latin typeface="Arial"/>
                <a:cs typeface="Arial"/>
              </a:rPr>
              <a:t>Вторична </a:t>
            </a:r>
            <a:r>
              <a:rPr sz="2200" spc="-95" dirty="0">
                <a:latin typeface="Arial"/>
                <a:cs typeface="Arial"/>
              </a:rPr>
              <a:t>анемия, </a:t>
            </a:r>
            <a:r>
              <a:rPr sz="2200" spc="-150" dirty="0">
                <a:latin typeface="Arial"/>
                <a:cs typeface="Arial"/>
              </a:rPr>
              <a:t>резултат </a:t>
            </a:r>
            <a:r>
              <a:rPr sz="2200" spc="-114" dirty="0">
                <a:latin typeface="Arial"/>
                <a:cs typeface="Arial"/>
              </a:rPr>
              <a:t>от </a:t>
            </a:r>
            <a:r>
              <a:rPr sz="2200" spc="-100" dirty="0">
                <a:latin typeface="Arial"/>
                <a:cs typeface="Arial"/>
              </a:rPr>
              <a:t>различни </a:t>
            </a:r>
            <a:r>
              <a:rPr sz="2200" spc="-75" dirty="0">
                <a:latin typeface="Arial"/>
                <a:cs typeface="Arial"/>
              </a:rPr>
              <a:t>хронични </a:t>
            </a:r>
            <a:r>
              <a:rPr sz="2200" spc="-114" dirty="0">
                <a:latin typeface="Arial"/>
                <a:cs typeface="Arial"/>
              </a:rPr>
              <a:t>заболявания, </a:t>
            </a:r>
            <a:r>
              <a:rPr sz="2200" spc="-65" dirty="0">
                <a:latin typeface="Arial"/>
                <a:cs typeface="Arial"/>
              </a:rPr>
              <a:t>най-  </a:t>
            </a:r>
            <a:r>
              <a:rPr sz="2200" spc="-135" dirty="0">
                <a:latin typeface="Arial"/>
                <a:cs typeface="Arial"/>
              </a:rPr>
              <a:t>често </a:t>
            </a:r>
            <a:r>
              <a:rPr sz="2200" spc="-60" dirty="0">
                <a:latin typeface="Arial"/>
                <a:cs typeface="Arial"/>
              </a:rPr>
              <a:t>при </a:t>
            </a:r>
            <a:r>
              <a:rPr sz="2200" spc="-120" dirty="0">
                <a:latin typeface="Arial"/>
                <a:cs typeface="Arial"/>
              </a:rPr>
              <a:t>бъбречна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70" dirty="0">
                <a:latin typeface="Arial"/>
                <a:cs typeface="Arial"/>
              </a:rPr>
              <a:t>ендокринна </a:t>
            </a:r>
            <a:r>
              <a:rPr sz="2200" spc="-110" dirty="0">
                <a:latin typeface="Arial"/>
                <a:cs typeface="Arial"/>
              </a:rPr>
              <a:t>патология, съединителнотъканни  </a:t>
            </a:r>
            <a:r>
              <a:rPr sz="2200" spc="-120" dirty="0">
                <a:latin typeface="Arial"/>
                <a:cs typeface="Arial"/>
              </a:rPr>
              <a:t>болести, </a:t>
            </a:r>
            <a:r>
              <a:rPr sz="2200" spc="-85" dirty="0">
                <a:latin typeface="Arial"/>
                <a:cs typeface="Arial"/>
              </a:rPr>
              <a:t>малигнени </a:t>
            </a:r>
            <a:r>
              <a:rPr sz="2200" spc="-90" dirty="0">
                <a:latin typeface="Arial"/>
                <a:cs typeface="Arial"/>
              </a:rPr>
              <a:t>процеси </a:t>
            </a:r>
            <a:r>
              <a:rPr sz="2200" spc="-45" dirty="0">
                <a:latin typeface="Arial"/>
                <a:cs typeface="Arial"/>
              </a:rPr>
              <a:t>и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др.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ts val="2375"/>
              </a:lnSpc>
              <a:spcBef>
                <a:spcPts val="144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275" dirty="0">
                <a:latin typeface="Arial"/>
                <a:cs typeface="Arial"/>
              </a:rPr>
              <a:t>В </a:t>
            </a:r>
            <a:r>
              <a:rPr sz="2200" spc="-145" dirty="0">
                <a:latin typeface="Arial"/>
                <a:cs typeface="Arial"/>
              </a:rPr>
              <a:t>резултат </a:t>
            </a:r>
            <a:r>
              <a:rPr sz="2200" spc="-114" dirty="0">
                <a:latin typeface="Arial"/>
                <a:cs typeface="Arial"/>
              </a:rPr>
              <a:t>от </a:t>
            </a:r>
            <a:r>
              <a:rPr sz="2200" spc="-95" dirty="0">
                <a:latin typeface="Arial"/>
                <a:cs typeface="Arial"/>
              </a:rPr>
              <a:t>основното </a:t>
            </a:r>
            <a:r>
              <a:rPr sz="2200" spc="-125" dirty="0">
                <a:latin typeface="Arial"/>
                <a:cs typeface="Arial"/>
              </a:rPr>
              <a:t>заболяване </a:t>
            </a:r>
            <a:r>
              <a:rPr sz="2200" spc="-140" dirty="0">
                <a:latin typeface="Arial"/>
                <a:cs typeface="Arial"/>
              </a:rPr>
              <a:t>настъпват</a:t>
            </a:r>
            <a:r>
              <a:rPr sz="2200" spc="-29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патофизиологични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375"/>
              </a:lnSpc>
            </a:pPr>
            <a:r>
              <a:rPr sz="2200" spc="-75" dirty="0">
                <a:latin typeface="Arial"/>
                <a:cs typeface="Arial"/>
              </a:rPr>
              <a:t>изменения:</a:t>
            </a:r>
            <a:endParaRPr sz="2200">
              <a:latin typeface="Arial"/>
              <a:cs typeface="Arial"/>
            </a:endParaRPr>
          </a:p>
          <a:p>
            <a:pPr marL="355600" marR="5080" lvl="1">
              <a:lnSpc>
                <a:spcPct val="80000"/>
              </a:lnSpc>
              <a:spcBef>
                <a:spcPts val="1970"/>
              </a:spcBef>
              <a:buClr>
                <a:srgbClr val="000000"/>
              </a:buClr>
              <a:buFont typeface="Arial"/>
              <a:buChar char="-"/>
              <a:tabLst>
                <a:tab pos="503555" algn="l"/>
              </a:tabLst>
            </a:pPr>
            <a:r>
              <a:rPr sz="2200" b="1" i="1" spc="-114" dirty="0">
                <a:solidFill>
                  <a:srgbClr val="3333FF"/>
                </a:solidFill>
                <a:latin typeface="Arial"/>
                <a:cs typeface="Arial"/>
              </a:rPr>
              <a:t>намалена </a:t>
            </a:r>
            <a:r>
              <a:rPr sz="2200" b="1" i="1" spc="-155" dirty="0">
                <a:solidFill>
                  <a:srgbClr val="3333FF"/>
                </a:solidFill>
                <a:latin typeface="Arial"/>
                <a:cs typeface="Arial"/>
              </a:rPr>
              <a:t>преживяемост </a:t>
            </a:r>
            <a:r>
              <a:rPr sz="2200" b="1" i="1" spc="-10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2200" b="1" i="1" spc="-185" dirty="0">
                <a:solidFill>
                  <a:srgbClr val="3333FF"/>
                </a:solidFill>
                <a:latin typeface="Arial"/>
                <a:cs typeface="Arial"/>
              </a:rPr>
              <a:t>еритроцитите </a:t>
            </a:r>
            <a:r>
              <a:rPr sz="2200" spc="-65" dirty="0">
                <a:latin typeface="Arial"/>
                <a:cs typeface="Arial"/>
              </a:rPr>
              <a:t>- </a:t>
            </a:r>
            <a:r>
              <a:rPr sz="2200" spc="-125" dirty="0">
                <a:latin typeface="Arial"/>
                <a:cs typeface="Arial"/>
              </a:rPr>
              <a:t>скъсена </a:t>
            </a:r>
            <a:r>
              <a:rPr sz="2200" spc="-80" dirty="0">
                <a:latin typeface="Arial"/>
                <a:cs typeface="Arial"/>
              </a:rPr>
              <a:t>до </a:t>
            </a:r>
            <a:r>
              <a:rPr sz="2200" spc="-114" dirty="0">
                <a:latin typeface="Arial"/>
                <a:cs typeface="Arial"/>
              </a:rPr>
              <a:t>80 </a:t>
            </a:r>
            <a:r>
              <a:rPr sz="2200" spc="-65" dirty="0">
                <a:latin typeface="Arial"/>
                <a:cs typeface="Arial"/>
              </a:rPr>
              <a:t>- </a:t>
            </a:r>
            <a:r>
              <a:rPr sz="2200" spc="-114" dirty="0">
                <a:latin typeface="Arial"/>
                <a:cs typeface="Arial"/>
              </a:rPr>
              <a:t>90  </a:t>
            </a:r>
            <a:r>
              <a:rPr sz="2200" spc="-55" dirty="0">
                <a:latin typeface="Arial"/>
                <a:cs typeface="Arial"/>
              </a:rPr>
              <a:t>дни </a:t>
            </a:r>
            <a:r>
              <a:rPr sz="2200" spc="-105" dirty="0">
                <a:latin typeface="Arial"/>
                <a:cs typeface="Arial"/>
              </a:rPr>
              <a:t>като </a:t>
            </a:r>
            <a:r>
              <a:rPr sz="2200" spc="-80" dirty="0">
                <a:latin typeface="Arial"/>
                <a:cs typeface="Arial"/>
              </a:rPr>
              <a:t>причините </a:t>
            </a:r>
            <a:r>
              <a:rPr sz="2200" spc="-175" dirty="0">
                <a:latin typeface="Arial"/>
                <a:cs typeface="Arial"/>
              </a:rPr>
              <a:t>са </a:t>
            </a:r>
            <a:r>
              <a:rPr sz="2200" spc="-90" dirty="0">
                <a:latin typeface="Arial"/>
                <a:cs typeface="Arial"/>
              </a:rPr>
              <a:t>извънеритроцитни. </a:t>
            </a:r>
            <a:r>
              <a:rPr sz="2200" spc="-130" dirty="0">
                <a:latin typeface="Arial"/>
                <a:cs typeface="Arial"/>
              </a:rPr>
              <a:t>Повишената </a:t>
            </a:r>
            <a:r>
              <a:rPr sz="2200" spc="-125" dirty="0">
                <a:latin typeface="Arial"/>
                <a:cs typeface="Arial"/>
              </a:rPr>
              <a:t>температура  </a:t>
            </a:r>
            <a:r>
              <a:rPr sz="2200" spc="-60" dirty="0">
                <a:latin typeface="Arial"/>
                <a:cs typeface="Arial"/>
              </a:rPr>
              <a:t>може </a:t>
            </a:r>
            <a:r>
              <a:rPr sz="2200" spc="-120" dirty="0">
                <a:latin typeface="Arial"/>
                <a:cs typeface="Arial"/>
              </a:rPr>
              <a:t>да </a:t>
            </a:r>
            <a:r>
              <a:rPr sz="2200" spc="-95" dirty="0">
                <a:latin typeface="Arial"/>
                <a:cs typeface="Arial"/>
              </a:rPr>
              <a:t>увреди </a:t>
            </a:r>
            <a:r>
              <a:rPr sz="2200" spc="-110" dirty="0">
                <a:latin typeface="Arial"/>
                <a:cs typeface="Arial"/>
              </a:rPr>
              <a:t>еритроцитната </a:t>
            </a:r>
            <a:r>
              <a:rPr sz="2200" spc="-100" dirty="0">
                <a:latin typeface="Arial"/>
                <a:cs typeface="Arial"/>
              </a:rPr>
              <a:t>мембрана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120" dirty="0">
                <a:latin typeface="Arial"/>
                <a:cs typeface="Arial"/>
              </a:rPr>
              <a:t>да </a:t>
            </a:r>
            <a:r>
              <a:rPr sz="2200" spc="-110" dirty="0">
                <a:latin typeface="Arial"/>
                <a:cs typeface="Arial"/>
              </a:rPr>
              <a:t>доведе </a:t>
            </a:r>
            <a:r>
              <a:rPr sz="2200" spc="-80" dirty="0">
                <a:latin typeface="Arial"/>
                <a:cs typeface="Arial"/>
              </a:rPr>
              <a:t>до </a:t>
            </a:r>
            <a:r>
              <a:rPr sz="2200" spc="-50" dirty="0">
                <a:latin typeface="Arial"/>
                <a:cs typeface="Arial"/>
              </a:rPr>
              <a:t>по-  </a:t>
            </a:r>
            <a:r>
              <a:rPr sz="2200" spc="-95" dirty="0">
                <a:latin typeface="Arial"/>
                <a:cs typeface="Arial"/>
              </a:rPr>
              <a:t>ранното </a:t>
            </a:r>
            <a:r>
              <a:rPr sz="2200" spc="-125" dirty="0">
                <a:latin typeface="Arial"/>
                <a:cs typeface="Arial"/>
              </a:rPr>
              <a:t>разрушаване </a:t>
            </a:r>
            <a:r>
              <a:rPr sz="2200" spc="-105" dirty="0">
                <a:latin typeface="Arial"/>
                <a:cs typeface="Arial"/>
              </a:rPr>
              <a:t>на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еритроцитите.</a:t>
            </a:r>
            <a:endParaRPr sz="2200">
              <a:latin typeface="Arial"/>
              <a:cs typeface="Arial"/>
            </a:endParaRPr>
          </a:p>
          <a:p>
            <a:pPr marL="502920" lvl="1" indent="-147955">
              <a:lnSpc>
                <a:spcPts val="2375"/>
              </a:lnSpc>
              <a:spcBef>
                <a:spcPts val="5"/>
              </a:spcBef>
              <a:buFont typeface="Arial"/>
              <a:buChar char="-"/>
              <a:tabLst>
                <a:tab pos="503555" algn="l"/>
              </a:tabLst>
            </a:pPr>
            <a:r>
              <a:rPr sz="2200" b="1" i="1" spc="-180" dirty="0">
                <a:solidFill>
                  <a:srgbClr val="3333FF"/>
                </a:solidFill>
                <a:latin typeface="Arial"/>
                <a:cs typeface="Arial"/>
              </a:rPr>
              <a:t>ниско </a:t>
            </a:r>
            <a:r>
              <a:rPr sz="2200" b="1" i="1" spc="-185" dirty="0">
                <a:solidFill>
                  <a:srgbClr val="3333FF"/>
                </a:solidFill>
                <a:latin typeface="Arial"/>
                <a:cs typeface="Arial"/>
              </a:rPr>
              <a:t>серумно </a:t>
            </a:r>
            <a:r>
              <a:rPr sz="2200" b="1" i="1" spc="-135" dirty="0">
                <a:solidFill>
                  <a:srgbClr val="3333FF"/>
                </a:solidFill>
                <a:latin typeface="Arial"/>
                <a:cs typeface="Arial"/>
              </a:rPr>
              <a:t>желязо </a:t>
            </a:r>
            <a:r>
              <a:rPr sz="2200" spc="-65" dirty="0">
                <a:latin typeface="Arial"/>
                <a:cs typeface="Arial"/>
              </a:rPr>
              <a:t>-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25" dirty="0">
                <a:latin typeface="Arial"/>
                <a:cs typeface="Arial"/>
              </a:rPr>
              <a:t>началото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30" dirty="0">
                <a:latin typeface="Arial"/>
                <a:cs typeface="Arial"/>
              </a:rPr>
              <a:t>заболяването </a:t>
            </a:r>
            <a:r>
              <a:rPr sz="2200" spc="-90" dirty="0">
                <a:latin typeface="Arial"/>
                <a:cs typeface="Arial"/>
              </a:rPr>
              <a:t>нивото</a:t>
            </a:r>
            <a:r>
              <a:rPr sz="2200" spc="10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на</a:t>
            </a:r>
            <a:endParaRPr sz="2200">
              <a:latin typeface="Arial"/>
              <a:cs typeface="Arial"/>
            </a:endParaRPr>
          </a:p>
          <a:p>
            <a:pPr marL="355600" marR="97155">
              <a:lnSpc>
                <a:spcPct val="80000"/>
              </a:lnSpc>
              <a:spcBef>
                <a:spcPts val="260"/>
              </a:spcBef>
            </a:pPr>
            <a:r>
              <a:rPr sz="2200" spc="-105" dirty="0">
                <a:latin typeface="Arial"/>
                <a:cs typeface="Arial"/>
              </a:rPr>
              <a:t>серумното желязо </a:t>
            </a:r>
            <a:r>
              <a:rPr sz="2200" spc="-155" dirty="0">
                <a:latin typeface="Arial"/>
                <a:cs typeface="Arial"/>
              </a:rPr>
              <a:t>се </a:t>
            </a:r>
            <a:r>
              <a:rPr sz="2200" spc="-80" dirty="0">
                <a:latin typeface="Arial"/>
                <a:cs typeface="Arial"/>
              </a:rPr>
              <a:t>понижава, </a:t>
            </a:r>
            <a:r>
              <a:rPr sz="2200" spc="-175" dirty="0">
                <a:latin typeface="Arial"/>
                <a:cs typeface="Arial"/>
              </a:rPr>
              <a:t>а </a:t>
            </a:r>
            <a:r>
              <a:rPr sz="2200" spc="-80" dirty="0">
                <a:latin typeface="Arial"/>
                <a:cs typeface="Arial"/>
              </a:rPr>
              <a:t>по-късно </a:t>
            </a:r>
            <a:r>
              <a:rPr sz="2200" spc="-135" dirty="0">
                <a:latin typeface="Arial"/>
                <a:cs typeface="Arial"/>
              </a:rPr>
              <a:t>депата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85" dirty="0">
                <a:latin typeface="Arial"/>
                <a:cs typeface="Arial"/>
              </a:rPr>
              <a:t>организма </a:t>
            </a:r>
            <a:r>
              <a:rPr sz="2200" spc="-160" dirty="0">
                <a:latin typeface="Arial"/>
                <a:cs typeface="Arial"/>
              </a:rPr>
              <a:t>се  </a:t>
            </a:r>
            <a:r>
              <a:rPr sz="2200" spc="-105" dirty="0">
                <a:latin typeface="Arial"/>
                <a:cs typeface="Arial"/>
              </a:rPr>
              <a:t>изчерпват </a:t>
            </a:r>
            <a:r>
              <a:rPr sz="2200" spc="-100" dirty="0">
                <a:latin typeface="Arial"/>
                <a:cs typeface="Arial"/>
              </a:rPr>
              <a:t>напълно, </a:t>
            </a:r>
            <a:r>
              <a:rPr sz="2200" spc="-90" dirty="0">
                <a:latin typeface="Arial"/>
                <a:cs typeface="Arial"/>
              </a:rPr>
              <a:t>което </a:t>
            </a:r>
            <a:r>
              <a:rPr sz="2200" spc="-85" dirty="0">
                <a:latin typeface="Arial"/>
                <a:cs typeface="Arial"/>
              </a:rPr>
              <a:t>води </a:t>
            </a:r>
            <a:r>
              <a:rPr sz="2200" spc="-80" dirty="0">
                <a:latin typeface="Arial"/>
                <a:cs typeface="Arial"/>
              </a:rPr>
              <a:t>до </a:t>
            </a:r>
            <a:r>
              <a:rPr sz="2200" spc="-130" dirty="0">
                <a:latin typeface="Arial"/>
                <a:cs typeface="Arial"/>
              </a:rPr>
              <a:t>недостатъчност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20" dirty="0">
                <a:latin typeface="Arial"/>
                <a:cs typeface="Arial"/>
              </a:rPr>
              <a:t>хемопоезата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502920" lvl="1" indent="-147955">
              <a:lnSpc>
                <a:spcPct val="100000"/>
              </a:lnSpc>
              <a:buClr>
                <a:srgbClr val="000000"/>
              </a:buClr>
              <a:buFont typeface="Arial"/>
              <a:buChar char="-"/>
              <a:tabLst>
                <a:tab pos="503555" algn="l"/>
              </a:tabLst>
            </a:pPr>
            <a:r>
              <a:rPr sz="2200" b="1" i="1" spc="-114" dirty="0">
                <a:solidFill>
                  <a:srgbClr val="3333FF"/>
                </a:solidFill>
                <a:latin typeface="Arial"/>
                <a:cs typeface="Arial"/>
              </a:rPr>
              <a:t>намалена </a:t>
            </a:r>
            <a:r>
              <a:rPr sz="2200" b="1" i="1" spc="-180" dirty="0">
                <a:solidFill>
                  <a:srgbClr val="3333FF"/>
                </a:solidFill>
                <a:latin typeface="Arial"/>
                <a:cs typeface="Arial"/>
              </a:rPr>
              <a:t>секреция </a:t>
            </a:r>
            <a:r>
              <a:rPr sz="2200" b="1" i="1" spc="-10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2200" b="1" i="1" spc="-180" dirty="0">
                <a:solidFill>
                  <a:srgbClr val="3333FF"/>
                </a:solidFill>
                <a:latin typeface="Arial"/>
                <a:cs typeface="Arial"/>
              </a:rPr>
              <a:t>еритропоетин</a:t>
            </a:r>
            <a:r>
              <a:rPr sz="2200" b="1" i="1" spc="-7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i="1" spc="-215" dirty="0">
                <a:solidFill>
                  <a:srgbClr val="3333FF"/>
                </a:solidFill>
                <a:latin typeface="Arial"/>
                <a:cs typeface="Arial"/>
              </a:rPr>
              <a:t>(ЕРО)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200" b="1" i="1" spc="-65" dirty="0">
                <a:latin typeface="Arial"/>
                <a:cs typeface="Arial"/>
              </a:rPr>
              <a:t>- </a:t>
            </a:r>
            <a:r>
              <a:rPr sz="2200" b="1" i="1" spc="-130" dirty="0">
                <a:solidFill>
                  <a:srgbClr val="3333FF"/>
                </a:solidFill>
                <a:latin typeface="Arial"/>
                <a:cs typeface="Arial"/>
              </a:rPr>
              <a:t>намалени </a:t>
            </a:r>
            <a:r>
              <a:rPr sz="2200" b="1" i="1" spc="-215" dirty="0">
                <a:solidFill>
                  <a:srgbClr val="3333FF"/>
                </a:solidFill>
                <a:latin typeface="Arial"/>
                <a:cs typeface="Arial"/>
              </a:rPr>
              <a:t>стойности </a:t>
            </a:r>
            <a:r>
              <a:rPr sz="2200" b="1" i="1" spc="-10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2200" b="1" i="1" spc="-185" dirty="0">
                <a:solidFill>
                  <a:srgbClr val="3333FF"/>
                </a:solidFill>
                <a:latin typeface="Arial"/>
                <a:cs typeface="Arial"/>
              </a:rPr>
              <a:t>хемоглобин </a:t>
            </a:r>
            <a:r>
              <a:rPr sz="2200" b="1" i="1" spc="-190" dirty="0">
                <a:solidFill>
                  <a:srgbClr val="3333FF"/>
                </a:solidFill>
                <a:latin typeface="Arial"/>
                <a:cs typeface="Arial"/>
              </a:rPr>
              <a:t>и</a:t>
            </a:r>
            <a:r>
              <a:rPr sz="2200" b="1" i="1" spc="4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i="1" spc="-150" dirty="0">
                <a:solidFill>
                  <a:srgbClr val="3333FF"/>
                </a:solidFill>
                <a:latin typeface="Arial"/>
                <a:cs typeface="Arial"/>
              </a:rPr>
              <a:t>хематокрит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-65" dirty="0">
                <a:solidFill>
                  <a:srgbClr val="3333FF"/>
                </a:solidFill>
                <a:latin typeface="Arial"/>
                <a:cs typeface="Arial"/>
              </a:rPr>
              <a:t>- </a:t>
            </a:r>
            <a:r>
              <a:rPr sz="2200" b="1" i="1" spc="-120" dirty="0">
                <a:solidFill>
                  <a:srgbClr val="3333FF"/>
                </a:solidFill>
                <a:latin typeface="Arial"/>
                <a:cs typeface="Arial"/>
              </a:rPr>
              <a:t>намален </a:t>
            </a:r>
            <a:r>
              <a:rPr sz="2200" b="1" i="1" spc="-190" dirty="0">
                <a:solidFill>
                  <a:srgbClr val="3333FF"/>
                </a:solidFill>
                <a:latin typeface="Arial"/>
                <a:cs typeface="Arial"/>
              </a:rPr>
              <a:t>брой </a:t>
            </a:r>
            <a:r>
              <a:rPr sz="2200" b="1" i="1" spc="-105" dirty="0">
                <a:solidFill>
                  <a:srgbClr val="3333FF"/>
                </a:solidFill>
                <a:latin typeface="Arial"/>
                <a:cs typeface="Arial"/>
              </a:rPr>
              <a:t>на</a:t>
            </a:r>
            <a:r>
              <a:rPr sz="2200" b="1" i="1" spc="-7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i="1" spc="-180" dirty="0">
                <a:solidFill>
                  <a:srgbClr val="3333FF"/>
                </a:solidFill>
                <a:latin typeface="Arial"/>
                <a:cs typeface="Arial"/>
              </a:rPr>
              <a:t>ретикулоцити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00441" y="188683"/>
            <a:ext cx="864095" cy="715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80208" y="71437"/>
            <a:ext cx="8467090" cy="1057910"/>
            <a:chOff x="180208" y="71437"/>
            <a:chExt cx="8467090" cy="1057910"/>
          </a:xfrm>
        </p:grpSpPr>
        <p:sp>
          <p:nvSpPr>
            <p:cNvPr id="6" name="object 6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2377" y="1022716"/>
              <a:ext cx="7924796" cy="1064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5573" y="1052702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01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6299" y="186944"/>
            <a:ext cx="6761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>
                <a:solidFill>
                  <a:srgbClr val="FF0000"/>
                </a:solidFill>
              </a:rPr>
              <a:t>Анемия </a:t>
            </a:r>
            <a:r>
              <a:rPr sz="3600" spc="-250" dirty="0">
                <a:solidFill>
                  <a:srgbClr val="FF0000"/>
                </a:solidFill>
              </a:rPr>
              <a:t>при </a:t>
            </a:r>
            <a:r>
              <a:rPr sz="3600" spc="-265" dirty="0">
                <a:solidFill>
                  <a:srgbClr val="FF0000"/>
                </a:solidFill>
              </a:rPr>
              <a:t>хронични </a:t>
            </a:r>
            <a:r>
              <a:rPr sz="3600" spc="-330" dirty="0">
                <a:solidFill>
                  <a:srgbClr val="FF0000"/>
                </a:solidFill>
              </a:rPr>
              <a:t>болести</a:t>
            </a:r>
            <a:r>
              <a:rPr sz="3600" spc="-50" dirty="0">
                <a:solidFill>
                  <a:srgbClr val="FF0000"/>
                </a:solidFill>
              </a:rPr>
              <a:t> </a:t>
            </a:r>
            <a:r>
              <a:rPr sz="3600" spc="-114" dirty="0">
                <a:solidFill>
                  <a:srgbClr val="FF0000"/>
                </a:solidFill>
              </a:rPr>
              <a:t>(2)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1169873"/>
            <a:ext cx="8602980" cy="5379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375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  <a:tab pos="4292600" algn="l"/>
              </a:tabLst>
            </a:pPr>
            <a:r>
              <a:rPr sz="2200" spc="-155" dirty="0">
                <a:latin typeface="Arial"/>
                <a:cs typeface="Arial"/>
              </a:rPr>
              <a:t>Желязото </a:t>
            </a:r>
            <a:r>
              <a:rPr sz="2200" spc="-130" dirty="0">
                <a:latin typeface="Arial"/>
                <a:cs typeface="Arial"/>
              </a:rPr>
              <a:t>е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необходим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елемент	за </a:t>
            </a:r>
            <a:r>
              <a:rPr sz="2200" spc="-65" dirty="0">
                <a:latin typeface="Arial"/>
                <a:cs typeface="Arial"/>
              </a:rPr>
              <a:t>жизнения </a:t>
            </a:r>
            <a:r>
              <a:rPr sz="2200" spc="-90" dirty="0">
                <a:latin typeface="Arial"/>
                <a:cs typeface="Arial"/>
              </a:rPr>
              <a:t>цикъл </a:t>
            </a:r>
            <a:r>
              <a:rPr sz="2200" spc="-105" dirty="0">
                <a:latin typeface="Arial"/>
                <a:cs typeface="Arial"/>
              </a:rPr>
              <a:t>на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всички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110"/>
              </a:lnSpc>
            </a:pPr>
            <a:r>
              <a:rPr sz="2200" spc="-60" dirty="0">
                <a:latin typeface="Arial"/>
                <a:cs typeface="Arial"/>
              </a:rPr>
              <a:t>микроорганизми, </a:t>
            </a:r>
            <a:r>
              <a:rPr sz="2200" spc="-95" dirty="0">
                <a:latin typeface="Arial"/>
                <a:cs typeface="Arial"/>
              </a:rPr>
              <a:t>особено бактериите. </a:t>
            </a:r>
            <a:r>
              <a:rPr sz="2200" spc="-300" dirty="0">
                <a:latin typeface="Arial"/>
                <a:cs typeface="Arial"/>
              </a:rPr>
              <a:t>Те </a:t>
            </a:r>
            <a:r>
              <a:rPr sz="2200" spc="-114" dirty="0">
                <a:latin typeface="Arial"/>
                <a:cs typeface="Arial"/>
              </a:rPr>
              <a:t>притежават</a:t>
            </a:r>
            <a:r>
              <a:rPr sz="2200" spc="-29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на</a:t>
            </a:r>
            <a:endParaRPr sz="2200">
              <a:latin typeface="Arial"/>
              <a:cs typeface="Arial"/>
            </a:endParaRPr>
          </a:p>
          <a:p>
            <a:pPr marL="355600" marR="545465">
              <a:lnSpc>
                <a:spcPct val="80000"/>
              </a:lnSpc>
              <a:spcBef>
                <a:spcPts val="265"/>
              </a:spcBef>
            </a:pPr>
            <a:r>
              <a:rPr sz="2200" spc="-125" dirty="0">
                <a:latin typeface="Arial"/>
                <a:cs typeface="Arial"/>
              </a:rPr>
              <a:t>повърхноста </a:t>
            </a:r>
            <a:r>
              <a:rPr sz="2200" spc="-110" dirty="0">
                <a:latin typeface="Arial"/>
                <a:cs typeface="Arial"/>
              </a:rPr>
              <a:t>си </a:t>
            </a:r>
            <a:r>
              <a:rPr sz="2200" spc="-114" dirty="0">
                <a:latin typeface="Arial"/>
                <a:cs typeface="Arial"/>
              </a:rPr>
              <a:t>сидерофори, </a:t>
            </a:r>
            <a:r>
              <a:rPr sz="2200" spc="-125" dirty="0">
                <a:latin typeface="Arial"/>
                <a:cs typeface="Arial"/>
              </a:rPr>
              <a:t>участъци, </a:t>
            </a:r>
            <a:r>
              <a:rPr sz="2200" spc="-70" dirty="0">
                <a:latin typeface="Arial"/>
                <a:cs typeface="Arial"/>
              </a:rPr>
              <a:t>които </a:t>
            </a:r>
            <a:r>
              <a:rPr sz="2200" spc="-160" dirty="0">
                <a:latin typeface="Arial"/>
                <a:cs typeface="Arial"/>
              </a:rPr>
              <a:t>улавят </a:t>
            </a:r>
            <a:r>
              <a:rPr sz="2200" spc="-114" dirty="0">
                <a:latin typeface="Arial"/>
                <a:cs typeface="Arial"/>
              </a:rPr>
              <a:t>желязото </a:t>
            </a:r>
            <a:r>
              <a:rPr sz="2200" spc="-120" dirty="0">
                <a:latin typeface="Arial"/>
                <a:cs typeface="Arial"/>
              </a:rPr>
              <a:t>от  </a:t>
            </a:r>
            <a:r>
              <a:rPr sz="2200" spc="-85" dirty="0">
                <a:latin typeface="Arial"/>
                <a:cs typeface="Arial"/>
              </a:rPr>
              <a:t>организма </a:t>
            </a:r>
            <a:r>
              <a:rPr sz="2200" spc="-45" dirty="0">
                <a:latin typeface="Arial"/>
                <a:cs typeface="Arial"/>
              </a:rPr>
              <a:t>и </a:t>
            </a:r>
            <a:r>
              <a:rPr sz="2200" spc="-70" dirty="0">
                <a:latin typeface="Arial"/>
                <a:cs typeface="Arial"/>
              </a:rPr>
              <a:t>го </a:t>
            </a:r>
            <a:r>
              <a:rPr sz="2200" spc="-110" dirty="0">
                <a:latin typeface="Arial"/>
                <a:cs typeface="Arial"/>
              </a:rPr>
              <a:t>използват </a:t>
            </a:r>
            <a:r>
              <a:rPr sz="2200" spc="-130" dirty="0">
                <a:latin typeface="Arial"/>
                <a:cs typeface="Arial"/>
              </a:rPr>
              <a:t>за </a:t>
            </a:r>
            <a:r>
              <a:rPr sz="2200" spc="-125" dirty="0">
                <a:latin typeface="Arial"/>
                <a:cs typeface="Arial"/>
              </a:rPr>
              <a:t>собствените </a:t>
            </a:r>
            <a:r>
              <a:rPr sz="2200" spc="-110" dirty="0">
                <a:latin typeface="Arial"/>
                <a:cs typeface="Arial"/>
              </a:rPr>
              <a:t>си </a:t>
            </a:r>
            <a:r>
              <a:rPr sz="2200" spc="-65" dirty="0">
                <a:latin typeface="Arial"/>
                <a:cs typeface="Arial"/>
              </a:rPr>
              <a:t>обменни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процеси.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Arial"/>
              <a:cs typeface="Arial"/>
            </a:endParaRPr>
          </a:p>
          <a:p>
            <a:pPr marL="355600" marR="127635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100" dirty="0">
                <a:latin typeface="Arial"/>
                <a:cs typeface="Arial"/>
              </a:rPr>
              <a:t>Подобно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00" dirty="0">
                <a:latin typeface="Arial"/>
                <a:cs typeface="Arial"/>
              </a:rPr>
              <a:t>бактериите, </a:t>
            </a:r>
            <a:r>
              <a:rPr sz="2200" spc="-110" dirty="0">
                <a:latin typeface="Arial"/>
                <a:cs typeface="Arial"/>
              </a:rPr>
              <a:t>неопластичните </a:t>
            </a:r>
            <a:r>
              <a:rPr sz="2200" spc="-70" dirty="0">
                <a:latin typeface="Arial"/>
                <a:cs typeface="Arial"/>
              </a:rPr>
              <a:t>клетки </a:t>
            </a:r>
            <a:r>
              <a:rPr sz="2200" spc="-160" dirty="0">
                <a:latin typeface="Arial"/>
                <a:cs typeface="Arial"/>
              </a:rPr>
              <a:t>също </a:t>
            </a:r>
            <a:r>
              <a:rPr sz="2200" spc="-155" dirty="0">
                <a:latin typeface="Arial"/>
                <a:cs typeface="Arial"/>
              </a:rPr>
              <a:t>се </a:t>
            </a:r>
            <a:r>
              <a:rPr sz="2200" spc="-95" dirty="0">
                <a:latin typeface="Arial"/>
                <a:cs typeface="Arial"/>
              </a:rPr>
              <a:t>нуждаят </a:t>
            </a:r>
            <a:r>
              <a:rPr sz="2200" spc="-120" dirty="0">
                <a:latin typeface="Arial"/>
                <a:cs typeface="Arial"/>
              </a:rPr>
              <a:t>от  </a:t>
            </a:r>
            <a:r>
              <a:rPr sz="2200" spc="-105" dirty="0">
                <a:latin typeface="Arial"/>
                <a:cs typeface="Arial"/>
              </a:rPr>
              <a:t>желязо </a:t>
            </a:r>
            <a:r>
              <a:rPr sz="2200" spc="-135" dirty="0">
                <a:latin typeface="Arial"/>
                <a:cs typeface="Arial"/>
              </a:rPr>
              <a:t>за </a:t>
            </a:r>
            <a:r>
              <a:rPr sz="2200" spc="-130" dirty="0">
                <a:latin typeface="Arial"/>
                <a:cs typeface="Arial"/>
              </a:rPr>
              <a:t>своя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растеж.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5600" marR="138430" indent="-342900">
              <a:lnSpc>
                <a:spcPct val="8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  <a:tab pos="5737225" algn="l"/>
              </a:tabLst>
            </a:pPr>
            <a:r>
              <a:rPr sz="2200" spc="-110" dirty="0">
                <a:latin typeface="Arial"/>
                <a:cs typeface="Arial"/>
              </a:rPr>
              <a:t>При </a:t>
            </a:r>
            <a:r>
              <a:rPr sz="2200" spc="-100" dirty="0">
                <a:latin typeface="Arial"/>
                <a:cs typeface="Arial"/>
              </a:rPr>
              <a:t>патологични </a:t>
            </a:r>
            <a:r>
              <a:rPr sz="2200" spc="-90" dirty="0">
                <a:latin typeface="Arial"/>
                <a:cs typeface="Arial"/>
              </a:rPr>
              <a:t>процеси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като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възпаление,	</a:t>
            </a:r>
            <a:r>
              <a:rPr sz="2200" spc="-95" dirty="0">
                <a:latin typeface="Arial"/>
                <a:cs typeface="Arial"/>
              </a:rPr>
              <a:t>инфекции, </a:t>
            </a:r>
            <a:r>
              <a:rPr sz="2200" spc="-85" dirty="0">
                <a:latin typeface="Arial"/>
                <a:cs typeface="Arial"/>
              </a:rPr>
              <a:t>неоплазии, 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90" dirty="0">
                <a:latin typeface="Arial"/>
                <a:cs typeface="Arial"/>
              </a:rPr>
              <a:t>отговор </a:t>
            </a:r>
            <a:r>
              <a:rPr sz="2200" spc="-105" dirty="0">
                <a:latin typeface="Arial"/>
                <a:cs typeface="Arial"/>
              </a:rPr>
              <a:t>на </a:t>
            </a:r>
            <a:r>
              <a:rPr sz="2200" spc="-114" dirty="0">
                <a:latin typeface="Arial"/>
                <a:cs typeface="Arial"/>
              </a:rPr>
              <a:t>клетъчното </a:t>
            </a:r>
            <a:r>
              <a:rPr sz="2200" spc="-95" dirty="0">
                <a:latin typeface="Arial"/>
                <a:cs typeface="Arial"/>
              </a:rPr>
              <a:t>увреждане </a:t>
            </a:r>
            <a:r>
              <a:rPr sz="2200" spc="-155" dirty="0">
                <a:latin typeface="Arial"/>
                <a:cs typeface="Arial"/>
              </a:rPr>
              <a:t>се </a:t>
            </a:r>
            <a:r>
              <a:rPr sz="2200" spc="-100" dirty="0">
                <a:latin typeface="Arial"/>
                <a:cs typeface="Arial"/>
              </a:rPr>
              <a:t>активират </a:t>
            </a:r>
            <a:r>
              <a:rPr sz="2200" spc="-120" dirty="0">
                <a:latin typeface="Arial"/>
                <a:cs typeface="Arial"/>
              </a:rPr>
              <a:t>макрофагите </a:t>
            </a:r>
            <a:r>
              <a:rPr sz="2200" spc="-45" dirty="0">
                <a:latin typeface="Arial"/>
                <a:cs typeface="Arial"/>
              </a:rPr>
              <a:t>и  </a:t>
            </a:r>
            <a:r>
              <a:rPr sz="2200" spc="-110" dirty="0">
                <a:latin typeface="Arial"/>
                <a:cs typeface="Arial"/>
              </a:rPr>
              <a:t>ретикулоендотелните </a:t>
            </a:r>
            <a:r>
              <a:rPr sz="2200" spc="-70" dirty="0">
                <a:latin typeface="Arial"/>
                <a:cs typeface="Arial"/>
              </a:rPr>
              <a:t>клетки, </a:t>
            </a:r>
            <a:r>
              <a:rPr sz="2200" spc="-105" dirty="0">
                <a:latin typeface="Arial"/>
                <a:cs typeface="Arial"/>
              </a:rPr>
              <a:t>като </a:t>
            </a:r>
            <a:r>
              <a:rPr sz="2200" spc="-145" dirty="0">
                <a:latin typeface="Arial"/>
                <a:cs typeface="Arial"/>
              </a:rPr>
              <a:t>поглъщат </a:t>
            </a:r>
            <a:r>
              <a:rPr sz="2200" spc="-110" dirty="0">
                <a:latin typeface="Arial"/>
                <a:cs typeface="Arial"/>
              </a:rPr>
              <a:t>значителни </a:t>
            </a:r>
            <a:r>
              <a:rPr sz="2200" spc="-120" dirty="0">
                <a:latin typeface="Arial"/>
                <a:cs typeface="Arial"/>
              </a:rPr>
              <a:t>количества  </a:t>
            </a:r>
            <a:r>
              <a:rPr sz="2200" spc="-100" dirty="0">
                <a:latin typeface="Arial"/>
                <a:cs typeface="Arial"/>
              </a:rPr>
              <a:t>желязо, </a:t>
            </a:r>
            <a:r>
              <a:rPr sz="2200" spc="-90" dirty="0">
                <a:latin typeface="Arial"/>
                <a:cs typeface="Arial"/>
              </a:rPr>
              <a:t>което </a:t>
            </a:r>
            <a:r>
              <a:rPr sz="2200" spc="-155" dirty="0">
                <a:latin typeface="Arial"/>
                <a:cs typeface="Arial"/>
              </a:rPr>
              <a:t>се </a:t>
            </a:r>
            <a:r>
              <a:rPr sz="2200" spc="-105" dirty="0">
                <a:latin typeface="Arial"/>
                <a:cs typeface="Arial"/>
              </a:rPr>
              <a:t>използва иначе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35" dirty="0">
                <a:latin typeface="Arial"/>
                <a:cs typeface="Arial"/>
              </a:rPr>
              <a:t>синтезата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120" dirty="0">
                <a:latin typeface="Arial"/>
                <a:cs typeface="Arial"/>
              </a:rPr>
              <a:t>хема. </a:t>
            </a:r>
            <a:r>
              <a:rPr sz="2200" spc="-185" dirty="0">
                <a:latin typeface="Arial"/>
                <a:cs typeface="Arial"/>
              </a:rPr>
              <a:t>Тази </a:t>
            </a:r>
            <a:r>
              <a:rPr sz="2200" spc="-85" dirty="0">
                <a:latin typeface="Arial"/>
                <a:cs typeface="Arial"/>
              </a:rPr>
              <a:t>реакция  </a:t>
            </a:r>
            <a:r>
              <a:rPr sz="2200" spc="-110" dirty="0">
                <a:latin typeface="Arial"/>
                <a:cs typeface="Arial"/>
              </a:rPr>
              <a:t>на </a:t>
            </a:r>
            <a:r>
              <a:rPr sz="2200" spc="-85" dirty="0">
                <a:latin typeface="Arial"/>
                <a:cs typeface="Arial"/>
              </a:rPr>
              <a:t>организма </a:t>
            </a:r>
            <a:r>
              <a:rPr sz="2200" spc="-110" dirty="0">
                <a:latin typeface="Arial"/>
                <a:cs typeface="Arial"/>
              </a:rPr>
              <a:t>предпазва </a:t>
            </a:r>
            <a:r>
              <a:rPr sz="2200" spc="-114" dirty="0">
                <a:latin typeface="Arial"/>
                <a:cs typeface="Arial"/>
              </a:rPr>
              <a:t>желязото от </a:t>
            </a:r>
            <a:r>
              <a:rPr sz="2200" spc="-80" dirty="0">
                <a:latin typeface="Arial"/>
                <a:cs typeface="Arial"/>
              </a:rPr>
              <a:t>изконсумиране </a:t>
            </a:r>
            <a:r>
              <a:rPr sz="2200" spc="-120" dirty="0">
                <a:latin typeface="Arial"/>
                <a:cs typeface="Arial"/>
              </a:rPr>
              <a:t>от  </a:t>
            </a:r>
            <a:r>
              <a:rPr sz="2200" spc="-70" dirty="0">
                <a:latin typeface="Arial"/>
                <a:cs typeface="Arial"/>
              </a:rPr>
              <a:t>микроорганизмите </a:t>
            </a:r>
            <a:r>
              <a:rPr sz="2200" spc="-85" dirty="0">
                <a:latin typeface="Arial"/>
                <a:cs typeface="Arial"/>
              </a:rPr>
              <a:t>или </a:t>
            </a:r>
            <a:r>
              <a:rPr sz="2200" spc="-95" dirty="0">
                <a:latin typeface="Arial"/>
                <a:cs typeface="Arial"/>
              </a:rPr>
              <a:t>туморните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клетки.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170" dirty="0">
                <a:latin typeface="Arial"/>
                <a:cs typeface="Arial"/>
              </a:rPr>
              <a:t>Този </a:t>
            </a:r>
            <a:r>
              <a:rPr sz="2200" spc="-120" dirty="0">
                <a:latin typeface="Arial"/>
                <a:cs typeface="Arial"/>
              </a:rPr>
              <a:t>защитен </a:t>
            </a:r>
            <a:r>
              <a:rPr sz="2200" spc="-105" dirty="0">
                <a:latin typeface="Arial"/>
                <a:cs typeface="Arial"/>
              </a:rPr>
              <a:t>механизъм </a:t>
            </a:r>
            <a:r>
              <a:rPr sz="2200" spc="-135" dirty="0">
                <a:latin typeface="Arial"/>
                <a:cs typeface="Arial"/>
              </a:rPr>
              <a:t>е </a:t>
            </a:r>
            <a:r>
              <a:rPr sz="2200" spc="-95" dirty="0">
                <a:latin typeface="Arial"/>
                <a:cs typeface="Arial"/>
              </a:rPr>
              <a:t>изключително </a:t>
            </a:r>
            <a:r>
              <a:rPr sz="2200" spc="-90" dirty="0">
                <a:latin typeface="Arial"/>
                <a:cs typeface="Arial"/>
              </a:rPr>
              <a:t>важен </a:t>
            </a:r>
            <a:r>
              <a:rPr sz="2200" spc="-55" dirty="0">
                <a:latin typeface="Arial"/>
                <a:cs typeface="Arial"/>
              </a:rPr>
              <a:t>при </a:t>
            </a:r>
            <a:r>
              <a:rPr sz="2200" spc="-130" dirty="0">
                <a:latin typeface="Arial"/>
                <a:cs typeface="Arial"/>
              </a:rPr>
              <a:t>възпалителните  </a:t>
            </a:r>
            <a:r>
              <a:rPr sz="2200" spc="-90" dirty="0">
                <a:latin typeface="Arial"/>
                <a:cs typeface="Arial"/>
              </a:rPr>
              <a:t>процеси. </a:t>
            </a:r>
            <a:r>
              <a:rPr sz="2200" spc="-95" dirty="0">
                <a:latin typeface="Arial"/>
                <a:cs typeface="Arial"/>
              </a:rPr>
              <a:t>Докато </a:t>
            </a:r>
            <a:r>
              <a:rPr sz="2200" spc="-140" dirty="0">
                <a:latin typeface="Arial"/>
                <a:cs typeface="Arial"/>
              </a:rPr>
              <a:t>трае </a:t>
            </a:r>
            <a:r>
              <a:rPr sz="2200" spc="-90" dirty="0">
                <a:latin typeface="Arial"/>
                <a:cs typeface="Arial"/>
              </a:rPr>
              <a:t>хроничното </a:t>
            </a:r>
            <a:r>
              <a:rPr sz="2200" spc="-120" dirty="0">
                <a:latin typeface="Arial"/>
                <a:cs typeface="Arial"/>
              </a:rPr>
              <a:t>заболяване, </a:t>
            </a:r>
            <a:r>
              <a:rPr sz="2200" spc="-95" dirty="0">
                <a:latin typeface="Arial"/>
                <a:cs typeface="Arial"/>
              </a:rPr>
              <a:t>клетките </a:t>
            </a:r>
            <a:r>
              <a:rPr sz="2200" spc="-110" dirty="0">
                <a:latin typeface="Arial"/>
                <a:cs typeface="Arial"/>
              </a:rPr>
              <a:t>на  </a:t>
            </a:r>
            <a:r>
              <a:rPr sz="2200" spc="-120" dirty="0">
                <a:latin typeface="Arial"/>
                <a:cs typeface="Arial"/>
              </a:rPr>
              <a:t>ретикулоендотелната </a:t>
            </a:r>
            <a:r>
              <a:rPr sz="2200" spc="-135" dirty="0">
                <a:latin typeface="Arial"/>
                <a:cs typeface="Arial"/>
              </a:rPr>
              <a:t>система </a:t>
            </a:r>
            <a:r>
              <a:rPr sz="2200" spc="-105" dirty="0">
                <a:latin typeface="Arial"/>
                <a:cs typeface="Arial"/>
              </a:rPr>
              <a:t>трудно освобождават намиращото </a:t>
            </a:r>
            <a:r>
              <a:rPr sz="2200" spc="-155" dirty="0">
                <a:latin typeface="Arial"/>
                <a:cs typeface="Arial"/>
              </a:rPr>
              <a:t>се  </a:t>
            </a:r>
            <a:r>
              <a:rPr sz="2200" spc="-120" dirty="0">
                <a:latin typeface="Arial"/>
                <a:cs typeface="Arial"/>
              </a:rPr>
              <a:t>в </a:t>
            </a:r>
            <a:r>
              <a:rPr sz="2200" spc="-155" dirty="0">
                <a:latin typeface="Arial"/>
                <a:cs typeface="Arial"/>
              </a:rPr>
              <a:t>тях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желязо.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08" y="71437"/>
            <a:ext cx="8547735" cy="995680"/>
            <a:chOff x="180208" y="71437"/>
            <a:chExt cx="8547735" cy="995680"/>
          </a:xfrm>
        </p:grpSpPr>
        <p:sp>
          <p:nvSpPr>
            <p:cNvPr id="5" name="object 5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4860" y="941832"/>
              <a:ext cx="7943088" cy="1249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7582" y="980694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01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1947" y="203708"/>
            <a:ext cx="6761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>
                <a:solidFill>
                  <a:srgbClr val="FF0000"/>
                </a:solidFill>
              </a:rPr>
              <a:t>Анемия </a:t>
            </a:r>
            <a:r>
              <a:rPr sz="3600" spc="-250" dirty="0">
                <a:solidFill>
                  <a:srgbClr val="FF0000"/>
                </a:solidFill>
              </a:rPr>
              <a:t>при </a:t>
            </a:r>
            <a:r>
              <a:rPr sz="3600" spc="-265" dirty="0">
                <a:solidFill>
                  <a:srgbClr val="FF0000"/>
                </a:solidFill>
              </a:rPr>
              <a:t>хронични </a:t>
            </a:r>
            <a:r>
              <a:rPr sz="3600" spc="-330" dirty="0">
                <a:solidFill>
                  <a:srgbClr val="FF0000"/>
                </a:solidFill>
              </a:rPr>
              <a:t>болести</a:t>
            </a:r>
            <a:r>
              <a:rPr sz="3600" spc="-50" dirty="0">
                <a:solidFill>
                  <a:srgbClr val="FF0000"/>
                </a:solidFill>
              </a:rPr>
              <a:t> </a:t>
            </a:r>
            <a:r>
              <a:rPr sz="3600" spc="-114" dirty="0">
                <a:solidFill>
                  <a:srgbClr val="FF0000"/>
                </a:solidFill>
              </a:rPr>
              <a:t>(3)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1319021"/>
            <a:ext cx="8552180" cy="508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16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0" dirty="0">
                <a:latin typeface="Arial"/>
                <a:cs typeface="Arial"/>
              </a:rPr>
              <a:t>При </a:t>
            </a:r>
            <a:r>
              <a:rPr sz="2000" spc="-105" dirty="0">
                <a:latin typeface="Arial"/>
                <a:cs typeface="Arial"/>
              </a:rPr>
              <a:t>анемията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70" dirty="0">
                <a:latin typeface="Arial"/>
                <a:cs typeface="Arial"/>
              </a:rPr>
              <a:t>хронични </a:t>
            </a:r>
            <a:r>
              <a:rPr sz="2000" spc="-105" dirty="0">
                <a:latin typeface="Arial"/>
                <a:cs typeface="Arial"/>
              </a:rPr>
              <a:t>заболявания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110" dirty="0">
                <a:latin typeface="Arial"/>
                <a:cs typeface="Arial"/>
              </a:rPr>
              <a:t>нарушената </a:t>
            </a:r>
            <a:r>
              <a:rPr sz="2000" spc="-105" dirty="0">
                <a:latin typeface="Arial"/>
                <a:cs typeface="Arial"/>
              </a:rPr>
              <a:t>функция</a:t>
            </a:r>
            <a:r>
              <a:rPr sz="2000" spc="-26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на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920"/>
              </a:lnSpc>
            </a:pPr>
            <a:r>
              <a:rPr sz="2000" spc="-80" dirty="0">
                <a:latin typeface="Arial"/>
                <a:cs typeface="Arial"/>
              </a:rPr>
              <a:t>костния </a:t>
            </a:r>
            <a:r>
              <a:rPr sz="2000" spc="-60" dirty="0">
                <a:latin typeface="Arial"/>
                <a:cs typeface="Arial"/>
              </a:rPr>
              <a:t>мозък. </a:t>
            </a:r>
            <a:r>
              <a:rPr sz="2000" spc="-130" dirty="0">
                <a:latin typeface="Arial"/>
                <a:cs typeface="Arial"/>
              </a:rPr>
              <a:t>Намалената </a:t>
            </a:r>
            <a:r>
              <a:rPr sz="2000" spc="-85" dirty="0">
                <a:latin typeface="Arial"/>
                <a:cs typeface="Arial"/>
              </a:rPr>
              <a:t>еритропоеза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80" dirty="0">
                <a:latin typeface="Arial"/>
                <a:cs typeface="Arial"/>
              </a:rPr>
              <a:t>дължи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28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намалената</a:t>
            </a:r>
            <a:endParaRPr sz="2000">
              <a:latin typeface="Arial"/>
              <a:cs typeface="Arial"/>
            </a:endParaRPr>
          </a:p>
          <a:p>
            <a:pPr marL="355600" marR="399415">
              <a:lnSpc>
                <a:spcPct val="80000"/>
              </a:lnSpc>
              <a:spcBef>
                <a:spcPts val="240"/>
              </a:spcBef>
            </a:pPr>
            <a:r>
              <a:rPr sz="2000" spc="-65" dirty="0">
                <a:latin typeface="Arial"/>
                <a:cs typeface="Arial"/>
              </a:rPr>
              <a:t>продукция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80" dirty="0">
                <a:latin typeface="Arial"/>
                <a:cs typeface="Arial"/>
              </a:rPr>
              <a:t>еритропоетин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95" dirty="0">
                <a:latin typeface="Arial"/>
                <a:cs typeface="Arial"/>
              </a:rPr>
              <a:t>бъбреците, </a:t>
            </a:r>
            <a:r>
              <a:rPr sz="2000" spc="-60" dirty="0">
                <a:latin typeface="Arial"/>
                <a:cs typeface="Arial"/>
              </a:rPr>
              <a:t>както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95" dirty="0">
                <a:latin typeface="Arial"/>
                <a:cs typeface="Arial"/>
              </a:rPr>
              <a:t>на развития</a:t>
            </a:r>
            <a:r>
              <a:rPr sz="2000" spc="-39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железен  </a:t>
            </a:r>
            <a:r>
              <a:rPr sz="2000" spc="-130" dirty="0">
                <a:latin typeface="Arial"/>
                <a:cs typeface="Arial"/>
              </a:rPr>
              <a:t>дефицит. </a:t>
            </a:r>
            <a:r>
              <a:rPr sz="2000" spc="-100" dirty="0">
                <a:latin typeface="Arial"/>
                <a:cs typeface="Arial"/>
              </a:rPr>
              <a:t>При </a:t>
            </a:r>
            <a:r>
              <a:rPr sz="2000" spc="-75" dirty="0">
                <a:latin typeface="Arial"/>
                <a:cs typeface="Arial"/>
              </a:rPr>
              <a:t>малигнени </a:t>
            </a:r>
            <a:r>
              <a:rPr sz="2000" spc="-80" dirty="0">
                <a:latin typeface="Arial"/>
                <a:cs typeface="Arial"/>
              </a:rPr>
              <a:t>процеси, </a:t>
            </a:r>
            <a:r>
              <a:rPr sz="2000" spc="-95" dirty="0">
                <a:latin typeface="Arial"/>
                <a:cs typeface="Arial"/>
              </a:rPr>
              <a:t>секрецията на </a:t>
            </a:r>
            <a:r>
              <a:rPr sz="2000" spc="-80" dirty="0">
                <a:latin typeface="Arial"/>
                <a:cs typeface="Arial"/>
              </a:rPr>
              <a:t>еритропоетин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е</a:t>
            </a:r>
            <a:endParaRPr sz="2000">
              <a:latin typeface="Arial"/>
              <a:cs typeface="Arial"/>
            </a:endParaRPr>
          </a:p>
          <a:p>
            <a:pPr marL="355600" marR="664210">
              <a:lnSpc>
                <a:spcPct val="80000"/>
              </a:lnSpc>
            </a:pPr>
            <a:r>
              <a:rPr sz="2000" spc="-80" dirty="0">
                <a:latin typeface="Arial"/>
                <a:cs typeface="Arial"/>
              </a:rPr>
              <a:t>нормална, </a:t>
            </a:r>
            <a:r>
              <a:rPr sz="2000" spc="-45" dirty="0">
                <a:latin typeface="Arial"/>
                <a:cs typeface="Arial"/>
              </a:rPr>
              <a:t>но </a:t>
            </a:r>
            <a:r>
              <a:rPr sz="2000" spc="-80" dirty="0">
                <a:latin typeface="Arial"/>
                <a:cs typeface="Arial"/>
              </a:rPr>
              <a:t>костния </a:t>
            </a:r>
            <a:r>
              <a:rPr sz="2000" spc="-65" dirty="0">
                <a:latin typeface="Arial"/>
                <a:cs typeface="Arial"/>
              </a:rPr>
              <a:t>мозък </a:t>
            </a:r>
            <a:r>
              <a:rPr sz="2000" spc="-75" dirty="0">
                <a:latin typeface="Arial"/>
                <a:cs typeface="Arial"/>
              </a:rPr>
              <a:t>не </a:t>
            </a:r>
            <a:r>
              <a:rPr sz="2000" spc="-90" dirty="0">
                <a:latin typeface="Arial"/>
                <a:cs typeface="Arial"/>
              </a:rPr>
              <a:t>реагира </a:t>
            </a:r>
            <a:r>
              <a:rPr sz="2000" spc="-70" dirty="0">
                <a:latin typeface="Arial"/>
                <a:cs typeface="Arial"/>
              </a:rPr>
              <a:t>нормално </a:t>
            </a:r>
            <a:r>
              <a:rPr sz="2000" spc="-100" dirty="0">
                <a:latin typeface="Arial"/>
                <a:cs typeface="Arial"/>
              </a:rPr>
              <a:t>на</a:t>
            </a:r>
            <a:r>
              <a:rPr sz="2000" spc="-41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стимулацията </a:t>
            </a:r>
            <a:r>
              <a:rPr sz="2000" spc="-155" dirty="0">
                <a:latin typeface="Arial"/>
                <a:cs typeface="Arial"/>
              </a:rPr>
              <a:t>с  </a:t>
            </a:r>
            <a:r>
              <a:rPr sz="2000" spc="-80" dirty="0">
                <a:latin typeface="Arial"/>
                <a:cs typeface="Arial"/>
              </a:rPr>
              <a:t>еритропоетин.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80" dirty="0">
                <a:latin typeface="Arial"/>
                <a:cs typeface="Arial"/>
              </a:rPr>
              <a:t>Пример </a:t>
            </a:r>
            <a:r>
              <a:rPr sz="2000" spc="-114" dirty="0">
                <a:latin typeface="Arial"/>
                <a:cs typeface="Arial"/>
              </a:rPr>
              <a:t>за </a:t>
            </a:r>
            <a:r>
              <a:rPr sz="2000" spc="-95" dirty="0">
                <a:latin typeface="Arial"/>
                <a:cs typeface="Arial"/>
              </a:rPr>
              <a:t>вторична </a:t>
            </a:r>
            <a:r>
              <a:rPr sz="2000" spc="-90" dirty="0">
                <a:latin typeface="Arial"/>
                <a:cs typeface="Arial"/>
              </a:rPr>
              <a:t>анемия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b="1" i="1" spc="-125" dirty="0">
                <a:solidFill>
                  <a:srgbClr val="3333FF"/>
                </a:solidFill>
                <a:latin typeface="Arial"/>
                <a:cs typeface="Arial"/>
              </a:rPr>
              <a:t>анемията </a:t>
            </a:r>
            <a:r>
              <a:rPr sz="2000" b="1" i="1" spc="-165" dirty="0">
                <a:solidFill>
                  <a:srgbClr val="3333FF"/>
                </a:solidFill>
                <a:latin typeface="Arial"/>
                <a:cs typeface="Arial"/>
              </a:rPr>
              <a:t>при </a:t>
            </a:r>
            <a:r>
              <a:rPr sz="2000" b="1" i="1" spc="-185" dirty="0">
                <a:solidFill>
                  <a:srgbClr val="3333FF"/>
                </a:solidFill>
                <a:latin typeface="Arial"/>
                <a:cs typeface="Arial"/>
              </a:rPr>
              <a:t>бъбречни </a:t>
            </a:r>
            <a:r>
              <a:rPr sz="2000" b="1" i="1" spc="-150" dirty="0">
                <a:solidFill>
                  <a:srgbClr val="3333FF"/>
                </a:solidFill>
                <a:latin typeface="Arial"/>
                <a:cs typeface="Arial"/>
              </a:rPr>
              <a:t>заболявания</a:t>
            </a:r>
            <a:r>
              <a:rPr sz="2000" spc="-150" dirty="0">
                <a:solidFill>
                  <a:srgbClr val="3333FF"/>
                </a:solidFill>
                <a:latin typeface="Arial"/>
                <a:cs typeface="Arial"/>
              </a:rPr>
              <a:t>. </a:t>
            </a:r>
            <a:r>
              <a:rPr sz="2000" spc="-265" dirty="0">
                <a:latin typeface="Arial"/>
                <a:cs typeface="Arial"/>
              </a:rPr>
              <a:t>Тя </a:t>
            </a:r>
            <a:r>
              <a:rPr sz="2000" spc="-135" dirty="0">
                <a:latin typeface="Arial"/>
                <a:cs typeface="Arial"/>
              </a:rPr>
              <a:t>се  </a:t>
            </a:r>
            <a:r>
              <a:rPr sz="2000" spc="-100" dirty="0">
                <a:latin typeface="Arial"/>
                <a:cs typeface="Arial"/>
              </a:rPr>
              <a:t>развива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25" dirty="0">
                <a:latin typeface="Arial"/>
                <a:cs typeface="Arial"/>
              </a:rPr>
              <a:t>хода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14" dirty="0">
                <a:latin typeface="Arial"/>
                <a:cs typeface="Arial"/>
              </a:rPr>
              <a:t>остра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85" dirty="0">
                <a:latin typeface="Arial"/>
                <a:cs typeface="Arial"/>
              </a:rPr>
              <a:t>хронична </a:t>
            </a:r>
            <a:r>
              <a:rPr sz="2000" spc="-100" dirty="0">
                <a:latin typeface="Arial"/>
                <a:cs typeface="Arial"/>
              </a:rPr>
              <a:t>бъбречна </a:t>
            </a:r>
            <a:r>
              <a:rPr sz="2000" spc="-114" dirty="0">
                <a:latin typeface="Arial"/>
                <a:cs typeface="Arial"/>
              </a:rPr>
              <a:t>недостатъчност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27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други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920"/>
              </a:lnSpc>
            </a:pPr>
            <a:r>
              <a:rPr sz="2000" spc="-90" dirty="0">
                <a:latin typeface="Arial"/>
                <a:cs typeface="Arial"/>
              </a:rPr>
              <a:t>бъбречни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състояния.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Arial"/>
              <a:cs typeface="Arial"/>
            </a:endParaRPr>
          </a:p>
          <a:p>
            <a:pPr marL="355600" marR="42545" indent="-342900">
              <a:lnSpc>
                <a:spcPts val="192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Основната </a:t>
            </a:r>
            <a:r>
              <a:rPr sz="2000" spc="-70" dirty="0">
                <a:latin typeface="Arial"/>
                <a:cs typeface="Arial"/>
              </a:rPr>
              <a:t>причина </a:t>
            </a:r>
            <a:r>
              <a:rPr sz="2000" spc="-114" dirty="0">
                <a:latin typeface="Arial"/>
                <a:cs typeface="Arial"/>
              </a:rPr>
              <a:t>за </a:t>
            </a:r>
            <a:r>
              <a:rPr sz="2000" spc="-105" dirty="0">
                <a:latin typeface="Arial"/>
                <a:cs typeface="Arial"/>
              </a:rPr>
              <a:t>анемията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114" dirty="0">
                <a:latin typeface="Arial"/>
                <a:cs typeface="Arial"/>
              </a:rPr>
              <a:t>намалената </a:t>
            </a:r>
            <a:r>
              <a:rPr sz="2000" spc="-65" dirty="0">
                <a:latin typeface="Arial"/>
                <a:cs typeface="Arial"/>
              </a:rPr>
              <a:t>продукция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80" dirty="0">
                <a:latin typeface="Arial"/>
                <a:cs typeface="Arial"/>
              </a:rPr>
              <a:t>еритропоетин 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100" dirty="0">
                <a:latin typeface="Arial"/>
                <a:cs typeface="Arial"/>
              </a:rPr>
              <a:t>бъбреците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95" dirty="0">
                <a:latin typeface="Arial"/>
                <a:cs typeface="Arial"/>
              </a:rPr>
              <a:t>увредените секретиращи </a:t>
            </a:r>
            <a:r>
              <a:rPr sz="2000" spc="-80" dirty="0">
                <a:latin typeface="Arial"/>
                <a:cs typeface="Arial"/>
              </a:rPr>
              <a:t>еритропоетин </a:t>
            </a:r>
            <a:r>
              <a:rPr sz="2000" spc="-60" dirty="0">
                <a:latin typeface="Arial"/>
                <a:cs typeface="Arial"/>
              </a:rPr>
              <a:t>клетки.</a:t>
            </a:r>
            <a:r>
              <a:rPr sz="2000" spc="-254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Поради</a:t>
            </a:r>
            <a:endParaRPr sz="2000">
              <a:latin typeface="Arial"/>
              <a:cs typeface="Arial"/>
            </a:endParaRPr>
          </a:p>
          <a:p>
            <a:pPr marL="355600" marR="370205">
              <a:lnSpc>
                <a:spcPct val="80000"/>
              </a:lnSpc>
              <a:spcBef>
                <a:spcPts val="15"/>
              </a:spcBef>
            </a:pPr>
            <a:r>
              <a:rPr sz="2000" spc="-100" dirty="0">
                <a:latin typeface="Arial"/>
                <a:cs typeface="Arial"/>
              </a:rPr>
              <a:t>натрупването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05" dirty="0">
                <a:latin typeface="Arial"/>
                <a:cs typeface="Arial"/>
              </a:rPr>
              <a:t>остатъчноазотни </a:t>
            </a:r>
            <a:r>
              <a:rPr sz="2000" spc="-155" dirty="0">
                <a:latin typeface="Arial"/>
                <a:cs typeface="Arial"/>
              </a:rPr>
              <a:t>тела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10" dirty="0">
                <a:latin typeface="Arial"/>
                <a:cs typeface="Arial"/>
              </a:rPr>
              <a:t>плазмата </a:t>
            </a:r>
            <a:r>
              <a:rPr sz="2000" spc="-120" dirty="0">
                <a:latin typeface="Arial"/>
                <a:cs typeface="Arial"/>
              </a:rPr>
              <a:t>настъпва </a:t>
            </a:r>
            <a:r>
              <a:rPr sz="2000" spc="-100" dirty="0">
                <a:latin typeface="Arial"/>
                <a:cs typeface="Arial"/>
              </a:rPr>
              <a:t>супресия </a:t>
            </a:r>
            <a:r>
              <a:rPr sz="2000" spc="-95" dirty="0">
                <a:latin typeface="Arial"/>
                <a:cs typeface="Arial"/>
              </a:rPr>
              <a:t>на  </a:t>
            </a:r>
            <a:r>
              <a:rPr sz="2000" spc="-80" dirty="0">
                <a:latin typeface="Arial"/>
                <a:cs typeface="Arial"/>
              </a:rPr>
              <a:t>костния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мозък.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Arial"/>
              <a:cs typeface="Arial"/>
            </a:endParaRPr>
          </a:p>
          <a:p>
            <a:pPr marL="355600" marR="499745" indent="-342900">
              <a:lnSpc>
                <a:spcPts val="192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30" dirty="0">
                <a:latin typeface="Arial"/>
                <a:cs typeface="Arial"/>
              </a:rPr>
              <a:t>Освен </a:t>
            </a:r>
            <a:r>
              <a:rPr sz="2000" spc="-125" dirty="0">
                <a:latin typeface="Arial"/>
                <a:cs typeface="Arial"/>
              </a:rPr>
              <a:t>това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100" dirty="0">
                <a:latin typeface="Arial"/>
                <a:cs typeface="Arial"/>
              </a:rPr>
              <a:t>болните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85" dirty="0">
                <a:latin typeface="Arial"/>
                <a:cs typeface="Arial"/>
              </a:rPr>
              <a:t>бъбречни </a:t>
            </a:r>
            <a:r>
              <a:rPr sz="2000" spc="-105" dirty="0">
                <a:latin typeface="Arial"/>
                <a:cs typeface="Arial"/>
              </a:rPr>
              <a:t>заболявания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100" dirty="0">
                <a:latin typeface="Arial"/>
                <a:cs typeface="Arial"/>
              </a:rPr>
              <a:t>установен </a:t>
            </a:r>
            <a:r>
              <a:rPr sz="2000" spc="-85" dirty="0">
                <a:latin typeface="Arial"/>
                <a:cs typeface="Arial"/>
              </a:rPr>
              <a:t>токсичен  </a:t>
            </a:r>
            <a:r>
              <a:rPr sz="2000" spc="-135" dirty="0">
                <a:latin typeface="Arial"/>
                <a:cs typeface="Arial"/>
              </a:rPr>
              <a:t>фактор </a:t>
            </a:r>
            <a:r>
              <a:rPr sz="2000" spc="-105" dirty="0">
                <a:latin typeface="Arial"/>
                <a:cs typeface="Arial"/>
              </a:rPr>
              <a:t>в плазмата, </a:t>
            </a:r>
            <a:r>
              <a:rPr sz="2000" spc="-60" dirty="0">
                <a:latin typeface="Arial"/>
                <a:cs typeface="Arial"/>
              </a:rPr>
              <a:t>който </a:t>
            </a:r>
            <a:r>
              <a:rPr sz="2000" spc="-120" dirty="0">
                <a:latin typeface="Arial"/>
                <a:cs typeface="Arial"/>
              </a:rPr>
              <a:t>обуславя скъсената </a:t>
            </a:r>
            <a:r>
              <a:rPr sz="2000" spc="-85" dirty="0">
                <a:latin typeface="Arial"/>
                <a:cs typeface="Arial"/>
              </a:rPr>
              <a:t>преживяемост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на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935"/>
              </a:lnSpc>
            </a:pPr>
            <a:r>
              <a:rPr sz="2000" spc="-85" dirty="0">
                <a:latin typeface="Arial"/>
                <a:cs typeface="Arial"/>
              </a:rPr>
              <a:t>еритроцитите.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08" y="71437"/>
            <a:ext cx="8621395" cy="995680"/>
            <a:chOff x="180208" y="71437"/>
            <a:chExt cx="8621395" cy="995680"/>
          </a:xfrm>
        </p:grpSpPr>
        <p:sp>
          <p:nvSpPr>
            <p:cNvPr id="5" name="object 5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6487" y="941832"/>
              <a:ext cx="7944611" cy="1249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9591" y="980694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01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423875"/>
            <a:ext cx="9153525" cy="513715"/>
            <a:chOff x="-4762" y="423875"/>
            <a:chExt cx="9153525" cy="513715"/>
          </a:xfrm>
        </p:grpSpPr>
        <p:sp>
          <p:nvSpPr>
            <p:cNvPr id="3" name="object 3"/>
            <p:cNvSpPr/>
            <p:nvPr/>
          </p:nvSpPr>
          <p:spPr>
            <a:xfrm>
              <a:off x="0" y="428637"/>
              <a:ext cx="9144000" cy="504190"/>
            </a:xfrm>
            <a:custGeom>
              <a:avLst/>
              <a:gdLst/>
              <a:ahLst/>
              <a:cxnLst/>
              <a:rect l="l" t="t" r="r" b="b"/>
              <a:pathLst>
                <a:path w="9144000" h="504190">
                  <a:moveTo>
                    <a:pt x="9144000" y="0"/>
                  </a:moveTo>
                  <a:lnTo>
                    <a:pt x="0" y="0"/>
                  </a:lnTo>
                  <a:lnTo>
                    <a:pt x="0" y="504050"/>
                  </a:lnTo>
                  <a:lnTo>
                    <a:pt x="9144000" y="5040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28637"/>
              <a:ext cx="9144000" cy="504190"/>
            </a:xfrm>
            <a:custGeom>
              <a:avLst/>
              <a:gdLst/>
              <a:ahLst/>
              <a:cxnLst/>
              <a:rect l="l" t="t" r="r" b="b"/>
              <a:pathLst>
                <a:path w="9144000" h="504190">
                  <a:moveTo>
                    <a:pt x="0" y="504050"/>
                  </a:moveTo>
                  <a:lnTo>
                    <a:pt x="9144000" y="50405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0405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55370" y="465277"/>
            <a:ext cx="74326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9" dirty="0"/>
              <a:t>Стойности </a:t>
            </a:r>
            <a:r>
              <a:rPr sz="2400" spc="-150" dirty="0"/>
              <a:t>на </a:t>
            </a:r>
            <a:r>
              <a:rPr sz="2400" spc="-180" dirty="0"/>
              <a:t>желязото </a:t>
            </a:r>
            <a:r>
              <a:rPr sz="2400" spc="-165" dirty="0"/>
              <a:t>при </a:t>
            </a:r>
            <a:r>
              <a:rPr sz="2400" spc="-180" dirty="0"/>
              <a:t>хронични </a:t>
            </a:r>
            <a:r>
              <a:rPr sz="2400" spc="-190" dirty="0"/>
              <a:t>заболяния </a:t>
            </a:r>
            <a:r>
              <a:rPr sz="2400" spc="-140" dirty="0"/>
              <a:t>и</a:t>
            </a:r>
            <a:r>
              <a:rPr sz="2400" spc="175" dirty="0"/>
              <a:t> </a:t>
            </a:r>
            <a:r>
              <a:rPr sz="2400" spc="-180" dirty="0"/>
              <a:t>ЖДА</a:t>
            </a:r>
            <a:endParaRPr sz="240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17182" y="1350899"/>
          <a:ext cx="8352790" cy="457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99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300990">
                        <a:lnSpc>
                          <a:spcPct val="100000"/>
                        </a:lnSpc>
                      </a:pPr>
                      <a:r>
                        <a:rPr sz="2000" b="1" spc="-145" dirty="0">
                          <a:latin typeface="Arial"/>
                          <a:cs typeface="Arial"/>
                        </a:rPr>
                        <a:t>Параметър/Заболяване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ACC9A"/>
                    </a:solidFill>
                  </a:tcPr>
                </a:tc>
                <a:tc>
                  <a:txBody>
                    <a:bodyPr/>
                    <a:lstStyle/>
                    <a:p>
                      <a:pPr marL="290195" marR="282575" indent="335280">
                        <a:lnSpc>
                          <a:spcPct val="150100"/>
                        </a:lnSpc>
                        <a:spcBef>
                          <a:spcPts val="190"/>
                        </a:spcBef>
                      </a:pPr>
                      <a:r>
                        <a:rPr sz="2000" b="1" spc="-135" dirty="0">
                          <a:latin typeface="Arial"/>
                          <a:cs typeface="Arial"/>
                        </a:rPr>
                        <a:t>Анемия при 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хронични</a:t>
                      </a:r>
                      <a:r>
                        <a:rPr sz="20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85" dirty="0">
                          <a:latin typeface="Arial"/>
                          <a:cs typeface="Arial"/>
                        </a:rPr>
                        <a:t>болести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ACC9A"/>
                    </a:solidFill>
                  </a:tcPr>
                </a:tc>
                <a:tc>
                  <a:txBody>
                    <a:bodyPr/>
                    <a:lstStyle/>
                    <a:p>
                      <a:pPr marL="842010" marR="220345" indent="-614680">
                        <a:lnSpc>
                          <a:spcPct val="150100"/>
                        </a:lnSpc>
                        <a:spcBef>
                          <a:spcPts val="190"/>
                        </a:spcBef>
                      </a:pPr>
                      <a:r>
                        <a:rPr sz="2000" b="1" spc="-30" dirty="0">
                          <a:latin typeface="Arial"/>
                          <a:cs typeface="Arial"/>
                        </a:rPr>
                        <a:t>Ж</a:t>
                      </a:r>
                      <a:r>
                        <a:rPr sz="2000" b="1" spc="-40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ляз</a:t>
                      </a:r>
                      <a:r>
                        <a:rPr sz="2000" b="1" spc="-50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ефицитна 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анемия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AC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70" dirty="0">
                          <a:latin typeface="Arial"/>
                          <a:cs typeface="Arial"/>
                        </a:rPr>
                        <a:t>Ниво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2000" b="1" spc="-160" dirty="0">
                          <a:latin typeface="Arial"/>
                          <a:cs typeface="Arial"/>
                        </a:rPr>
                        <a:t>серумното</a:t>
                      </a:r>
                      <a:r>
                        <a:rPr sz="20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желязо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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200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нормално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</a:t>
                      </a:r>
                      <a:endParaRPr sz="2000">
                        <a:latin typeface="Wingdings"/>
                        <a:cs typeface="Wingding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56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85" dirty="0">
                          <a:latin typeface="Arial"/>
                          <a:cs typeface="Arial"/>
                        </a:rPr>
                        <a:t>Трансфериново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55" dirty="0">
                          <a:latin typeface="Arial"/>
                          <a:cs typeface="Arial"/>
                        </a:rPr>
                        <a:t>ниво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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нормално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</a:t>
                      </a:r>
                      <a:endParaRPr sz="2000">
                        <a:latin typeface="Wingdings"/>
                        <a:cs typeface="Wingding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668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75" dirty="0">
                          <a:latin typeface="Arial"/>
                          <a:cs typeface="Arial"/>
                        </a:rPr>
                        <a:t>Сатурация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2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трансферина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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нормална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</a:t>
                      </a:r>
                      <a:endParaRPr sz="2000">
                        <a:latin typeface="Wingdings"/>
                        <a:cs typeface="Wingdings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656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spc="-170" dirty="0">
                          <a:latin typeface="Arial"/>
                          <a:cs typeface="Arial"/>
                        </a:rPr>
                        <a:t>Ниво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20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70" dirty="0">
                          <a:latin typeface="Arial"/>
                          <a:cs typeface="Arial"/>
                        </a:rPr>
                        <a:t>феритин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spc="-135" dirty="0">
                          <a:latin typeface="Arial"/>
                          <a:cs typeface="Arial"/>
                        </a:rPr>
                        <a:t>нормално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Wingdings"/>
                          <a:cs typeface="Wingdings"/>
                        </a:rPr>
                        <a:t></a:t>
                      </a:r>
                      <a:endParaRPr sz="2000">
                        <a:latin typeface="Wingdings"/>
                        <a:cs typeface="Wingding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</a:t>
                      </a:r>
                      <a:endParaRPr sz="2000">
                        <a:latin typeface="Wingdings"/>
                        <a:cs typeface="Wingding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57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spc="-170" dirty="0">
                          <a:latin typeface="Arial"/>
                          <a:cs typeface="Arial"/>
                        </a:rPr>
                        <a:t>Ниво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20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80" dirty="0">
                          <a:latin typeface="Arial"/>
                          <a:cs typeface="Arial"/>
                        </a:rPr>
                        <a:t>TFR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spc="-140" dirty="0">
                          <a:latin typeface="Arial"/>
                          <a:cs typeface="Arial"/>
                        </a:rPr>
                        <a:t>нормално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</a:t>
                      </a:r>
                      <a:endParaRPr sz="2000">
                        <a:latin typeface="Wingdings"/>
                        <a:cs typeface="Wingdings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435965" y="6259169"/>
            <a:ext cx="3352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60" dirty="0">
                <a:latin typeface="Arial"/>
                <a:cs typeface="Arial"/>
              </a:rPr>
              <a:t>TFR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i="1" spc="-100" dirty="0">
                <a:latin typeface="Arial"/>
                <a:cs typeface="Arial"/>
              </a:rPr>
              <a:t>трансферинови</a:t>
            </a:r>
            <a:r>
              <a:rPr sz="1800" i="1" spc="-155" dirty="0">
                <a:latin typeface="Arial"/>
                <a:cs typeface="Arial"/>
              </a:rPr>
              <a:t> </a:t>
            </a:r>
            <a:r>
              <a:rPr sz="1800" i="1" spc="-95" dirty="0">
                <a:latin typeface="Arial"/>
                <a:cs typeface="Arial"/>
              </a:rPr>
              <a:t>рецептори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501489" y="6286596"/>
            <a:ext cx="279423" cy="316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80987"/>
            <a:ext cx="9153525" cy="708025"/>
            <a:chOff x="-4762" y="280987"/>
            <a:chExt cx="9153525" cy="708025"/>
          </a:xfrm>
        </p:grpSpPr>
        <p:sp>
          <p:nvSpPr>
            <p:cNvPr id="3" name="object 3"/>
            <p:cNvSpPr/>
            <p:nvPr/>
          </p:nvSpPr>
          <p:spPr>
            <a:xfrm>
              <a:off x="0" y="285750"/>
              <a:ext cx="9144000" cy="698500"/>
            </a:xfrm>
            <a:custGeom>
              <a:avLst/>
              <a:gdLst/>
              <a:ahLst/>
              <a:cxnLst/>
              <a:rect l="l" t="t" r="r" b="b"/>
              <a:pathLst>
                <a:path w="9144000" h="698500">
                  <a:moveTo>
                    <a:pt x="9144000" y="0"/>
                  </a:moveTo>
                  <a:lnTo>
                    <a:pt x="0" y="0"/>
                  </a:lnTo>
                  <a:lnTo>
                    <a:pt x="0" y="698500"/>
                  </a:lnTo>
                  <a:lnTo>
                    <a:pt x="9144000" y="6985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85750"/>
              <a:ext cx="9144000" cy="698500"/>
            </a:xfrm>
            <a:custGeom>
              <a:avLst/>
              <a:gdLst/>
              <a:ahLst/>
              <a:cxnLst/>
              <a:rect l="l" t="t" r="r" b="b"/>
              <a:pathLst>
                <a:path w="9144000" h="698500">
                  <a:moveTo>
                    <a:pt x="0" y="698500"/>
                  </a:moveTo>
                  <a:lnTo>
                    <a:pt x="9144000" y="6985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985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86434" y="476504"/>
            <a:ext cx="71685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65" dirty="0"/>
              <a:t>АНЕМИЯ </a:t>
            </a:r>
            <a:r>
              <a:rPr sz="2800" spc="-275" dirty="0"/>
              <a:t>ПРИ </a:t>
            </a:r>
            <a:r>
              <a:rPr sz="2800" spc="-370" dirty="0"/>
              <a:t>ЗЛОКАЧЕСТВЕНИ</a:t>
            </a:r>
            <a:r>
              <a:rPr sz="2800" spc="-295" dirty="0"/>
              <a:t> </a:t>
            </a:r>
            <a:r>
              <a:rPr sz="2800" spc="-355" dirty="0"/>
              <a:t>ЗАБОЛЯВАНИЯ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294843" y="1614899"/>
            <a:ext cx="8143875" cy="428244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  <a:tabLst>
                <a:tab pos="4015740" algn="l"/>
              </a:tabLst>
            </a:pPr>
            <a:r>
              <a:rPr sz="2800" b="1" spc="-90" dirty="0">
                <a:solidFill>
                  <a:srgbClr val="3333FF"/>
                </a:solidFill>
                <a:latin typeface="Arial"/>
                <a:cs typeface="Arial"/>
              </a:rPr>
              <a:t>1. </a:t>
            </a:r>
            <a:r>
              <a:rPr sz="2800" b="1" spc="-195" dirty="0">
                <a:solidFill>
                  <a:srgbClr val="3333FF"/>
                </a:solidFill>
                <a:latin typeface="Arial"/>
                <a:cs typeface="Arial"/>
              </a:rPr>
              <a:t>Анемия при</a:t>
            </a:r>
            <a:r>
              <a:rPr sz="2800" b="1" spc="-9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800" b="1" spc="-229" dirty="0">
                <a:solidFill>
                  <a:srgbClr val="3333FF"/>
                </a:solidFill>
                <a:latin typeface="Arial"/>
                <a:cs typeface="Arial"/>
              </a:rPr>
              <a:t>болни</a:t>
            </a:r>
            <a:r>
              <a:rPr sz="2800" b="1" spc="-13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800" b="1" spc="-425" dirty="0">
                <a:solidFill>
                  <a:srgbClr val="3333FF"/>
                </a:solidFill>
                <a:latin typeface="Arial"/>
                <a:cs typeface="Arial"/>
              </a:rPr>
              <a:t>със	</a:t>
            </a:r>
            <a:r>
              <a:rPr sz="2800" b="1" spc="-229" dirty="0">
                <a:solidFill>
                  <a:srgbClr val="3333FF"/>
                </a:solidFill>
                <a:latin typeface="Arial"/>
                <a:cs typeface="Arial"/>
              </a:rPr>
              <a:t>солидни</a:t>
            </a:r>
            <a:r>
              <a:rPr sz="2800" b="1" spc="-15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800" b="1" spc="-204" dirty="0">
                <a:solidFill>
                  <a:srgbClr val="3333FF"/>
                </a:solidFill>
                <a:latin typeface="Arial"/>
                <a:cs typeface="Arial"/>
              </a:rPr>
              <a:t>тумори</a:t>
            </a:r>
            <a:endParaRPr sz="2800">
              <a:latin typeface="Arial"/>
              <a:cs typeface="Arial"/>
            </a:endParaRPr>
          </a:p>
          <a:p>
            <a:pPr marL="222885" indent="-210820">
              <a:lnSpc>
                <a:spcPct val="100000"/>
              </a:lnSpc>
              <a:spcBef>
                <a:spcPts val="309"/>
              </a:spcBef>
              <a:buChar char="●"/>
              <a:tabLst>
                <a:tab pos="223520" algn="l"/>
              </a:tabLst>
            </a:pPr>
            <a:r>
              <a:rPr sz="2000" spc="-245" dirty="0">
                <a:latin typeface="Arial"/>
                <a:cs typeface="Arial"/>
              </a:rPr>
              <a:t>В </a:t>
            </a:r>
            <a:r>
              <a:rPr sz="2000" spc="-70" dirty="0">
                <a:latin typeface="Arial"/>
                <a:cs typeface="Arial"/>
              </a:rPr>
              <a:t>около </a:t>
            </a:r>
            <a:r>
              <a:rPr sz="2000" spc="-180" dirty="0">
                <a:latin typeface="Arial"/>
                <a:cs typeface="Arial"/>
              </a:rPr>
              <a:t>40%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100" dirty="0">
                <a:latin typeface="Arial"/>
                <a:cs typeface="Arial"/>
              </a:rPr>
              <a:t>болните </a:t>
            </a:r>
            <a:r>
              <a:rPr sz="2000" spc="-95" dirty="0">
                <a:latin typeface="Arial"/>
                <a:cs typeface="Arial"/>
              </a:rPr>
              <a:t>(лека </a:t>
            </a:r>
            <a:r>
              <a:rPr sz="2000" spc="-55" dirty="0">
                <a:latin typeface="Arial"/>
                <a:cs typeface="Arial"/>
              </a:rPr>
              <a:t>- </a:t>
            </a:r>
            <a:r>
              <a:rPr sz="2000" spc="-150" dirty="0">
                <a:latin typeface="Arial"/>
                <a:cs typeface="Arial"/>
              </a:rPr>
              <a:t>30%, </a:t>
            </a:r>
            <a:r>
              <a:rPr sz="2000" spc="-90" dirty="0">
                <a:latin typeface="Arial"/>
                <a:cs typeface="Arial"/>
              </a:rPr>
              <a:t>умерена </a:t>
            </a:r>
            <a:r>
              <a:rPr sz="2000" spc="-114" dirty="0">
                <a:latin typeface="Arial"/>
                <a:cs typeface="Arial"/>
              </a:rPr>
              <a:t>– </a:t>
            </a:r>
            <a:r>
              <a:rPr sz="2000" spc="-225" dirty="0">
                <a:latin typeface="Arial"/>
                <a:cs typeface="Arial"/>
              </a:rPr>
              <a:t>9%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80" dirty="0">
                <a:latin typeface="Arial"/>
                <a:cs typeface="Arial"/>
              </a:rPr>
              <a:t>тежка </a:t>
            </a:r>
            <a:r>
              <a:rPr sz="2000" spc="-114" dirty="0">
                <a:latin typeface="Arial"/>
                <a:cs typeface="Arial"/>
              </a:rPr>
              <a:t>–</a:t>
            </a:r>
            <a:r>
              <a:rPr sz="2000" spc="-380" dirty="0">
                <a:latin typeface="Arial"/>
                <a:cs typeface="Arial"/>
              </a:rPr>
              <a:t> </a:t>
            </a:r>
            <a:r>
              <a:rPr sz="2000" spc="-170" dirty="0">
                <a:latin typeface="Arial"/>
                <a:cs typeface="Arial"/>
              </a:rPr>
              <a:t>1%)</a:t>
            </a:r>
            <a:endParaRPr sz="2000">
              <a:latin typeface="Arial"/>
              <a:cs typeface="Arial"/>
            </a:endParaRPr>
          </a:p>
          <a:p>
            <a:pPr marL="222885" indent="-210820">
              <a:lnSpc>
                <a:spcPct val="100000"/>
              </a:lnSpc>
              <a:spcBef>
                <a:spcPts val="240"/>
              </a:spcBef>
              <a:buChar char="●"/>
              <a:tabLst>
                <a:tab pos="223520" algn="l"/>
              </a:tabLst>
            </a:pPr>
            <a:r>
              <a:rPr sz="2000" spc="-245" dirty="0">
                <a:latin typeface="Arial"/>
                <a:cs typeface="Arial"/>
              </a:rPr>
              <a:t>В </a:t>
            </a:r>
            <a:r>
              <a:rPr sz="2000" spc="-70" dirty="0">
                <a:latin typeface="Arial"/>
                <a:cs typeface="Arial"/>
              </a:rPr>
              <a:t>около </a:t>
            </a:r>
            <a:r>
              <a:rPr sz="2000" spc="-180" dirty="0">
                <a:latin typeface="Arial"/>
                <a:cs typeface="Arial"/>
              </a:rPr>
              <a:t>54%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100" dirty="0">
                <a:latin typeface="Arial"/>
                <a:cs typeface="Arial"/>
              </a:rPr>
              <a:t>болните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85" dirty="0">
                <a:latin typeface="Arial"/>
                <a:cs typeface="Arial"/>
              </a:rPr>
              <a:t>химиотерапия </a:t>
            </a:r>
            <a:r>
              <a:rPr sz="2000" spc="-114" dirty="0">
                <a:latin typeface="Arial"/>
                <a:cs typeface="Arial"/>
              </a:rPr>
              <a:t>(лека-39%,</a:t>
            </a:r>
            <a:r>
              <a:rPr sz="2000" spc="-35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умерена</a:t>
            </a:r>
            <a:endParaRPr sz="2000">
              <a:latin typeface="Arial"/>
              <a:cs typeface="Arial"/>
            </a:endParaRPr>
          </a:p>
          <a:p>
            <a:pPr marL="181610">
              <a:lnSpc>
                <a:spcPct val="100000"/>
              </a:lnSpc>
              <a:spcBef>
                <a:spcPts val="229"/>
              </a:spcBef>
            </a:pPr>
            <a:r>
              <a:rPr sz="2000" spc="-180" dirty="0">
                <a:latin typeface="Arial"/>
                <a:cs typeface="Arial"/>
              </a:rPr>
              <a:t>14%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00" dirty="0">
                <a:latin typeface="Arial"/>
                <a:cs typeface="Arial"/>
              </a:rPr>
              <a:t>тежка-1%), </a:t>
            </a:r>
            <a:r>
              <a:rPr sz="2000" spc="-120" dirty="0">
                <a:latin typeface="Arial"/>
                <a:cs typeface="Arial"/>
              </a:rPr>
              <a:t>нараства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85" dirty="0">
                <a:latin typeface="Arial"/>
                <a:cs typeface="Arial"/>
              </a:rPr>
              <a:t>броя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циклите.</a:t>
            </a:r>
            <a:endParaRPr sz="2000">
              <a:latin typeface="Arial"/>
              <a:cs typeface="Arial"/>
            </a:endParaRPr>
          </a:p>
          <a:p>
            <a:pPr marL="222885" indent="-210820">
              <a:lnSpc>
                <a:spcPct val="100000"/>
              </a:lnSpc>
              <a:spcBef>
                <a:spcPts val="250"/>
              </a:spcBef>
              <a:buChar char="●"/>
              <a:tabLst>
                <a:tab pos="223520" algn="l"/>
              </a:tabLst>
            </a:pPr>
            <a:r>
              <a:rPr sz="2000" spc="-380" dirty="0">
                <a:latin typeface="Arial"/>
                <a:cs typeface="Arial"/>
              </a:rPr>
              <a:t>С </a:t>
            </a:r>
            <a:r>
              <a:rPr sz="2000" spc="-65" dirty="0">
                <a:latin typeface="Arial"/>
                <a:cs typeface="Arial"/>
              </a:rPr>
              <a:t>най-висок </a:t>
            </a:r>
            <a:r>
              <a:rPr sz="2000" spc="-114" dirty="0">
                <a:latin typeface="Arial"/>
                <a:cs typeface="Arial"/>
              </a:rPr>
              <a:t>дял </a:t>
            </a:r>
            <a:r>
              <a:rPr sz="2000" spc="-55" dirty="0">
                <a:latin typeface="Arial"/>
                <a:cs typeface="Arial"/>
              </a:rPr>
              <a:t>- </a:t>
            </a:r>
            <a:r>
              <a:rPr sz="2000" spc="-95" dirty="0">
                <a:latin typeface="Arial"/>
                <a:cs typeface="Arial"/>
              </a:rPr>
              <a:t>белодробен </a:t>
            </a:r>
            <a:r>
              <a:rPr sz="2000" spc="-60" dirty="0">
                <a:latin typeface="Arial"/>
                <a:cs typeface="Arial"/>
              </a:rPr>
              <a:t>рак </a:t>
            </a:r>
            <a:r>
              <a:rPr sz="2000" spc="-120" dirty="0">
                <a:latin typeface="Arial"/>
                <a:cs typeface="Arial"/>
              </a:rPr>
              <a:t>(71%), </a:t>
            </a:r>
            <a:r>
              <a:rPr sz="2000" spc="-60" dirty="0">
                <a:latin typeface="Arial"/>
                <a:cs typeface="Arial"/>
              </a:rPr>
              <a:t>гинекологични </a:t>
            </a:r>
            <a:r>
              <a:rPr sz="2000" spc="-75" dirty="0">
                <a:latin typeface="Arial"/>
                <a:cs typeface="Arial"/>
              </a:rPr>
              <a:t>тумори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(65%).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sz="2800" b="1" spc="-90" dirty="0">
                <a:solidFill>
                  <a:srgbClr val="3333FF"/>
                </a:solidFill>
                <a:latin typeface="Arial"/>
                <a:cs typeface="Arial"/>
              </a:rPr>
              <a:t>2. </a:t>
            </a:r>
            <a:r>
              <a:rPr sz="2800" b="1" spc="-195" dirty="0">
                <a:solidFill>
                  <a:srgbClr val="3333FF"/>
                </a:solidFill>
                <a:latin typeface="Arial"/>
                <a:cs typeface="Arial"/>
              </a:rPr>
              <a:t>Анемия при </a:t>
            </a:r>
            <a:r>
              <a:rPr sz="2800" b="1" spc="-229" dirty="0">
                <a:solidFill>
                  <a:srgbClr val="3333FF"/>
                </a:solidFill>
                <a:latin typeface="Arial"/>
                <a:cs typeface="Arial"/>
              </a:rPr>
              <a:t>болни </a:t>
            </a:r>
            <a:r>
              <a:rPr sz="2800" b="1" spc="-390" dirty="0">
                <a:solidFill>
                  <a:srgbClr val="3333FF"/>
                </a:solidFill>
                <a:latin typeface="Arial"/>
                <a:cs typeface="Arial"/>
              </a:rPr>
              <a:t>с </a:t>
            </a:r>
            <a:r>
              <a:rPr sz="2800" b="1" spc="-180" dirty="0">
                <a:solidFill>
                  <a:srgbClr val="3333FF"/>
                </a:solidFill>
                <a:latin typeface="Arial"/>
                <a:cs typeface="Arial"/>
              </a:rPr>
              <a:t>малигнени</a:t>
            </a:r>
            <a:r>
              <a:rPr sz="2800" b="1" spc="-9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800" b="1" spc="-204" dirty="0">
                <a:solidFill>
                  <a:srgbClr val="3333FF"/>
                </a:solidFill>
                <a:latin typeface="Arial"/>
                <a:cs typeface="Arial"/>
              </a:rPr>
              <a:t>хемопатии</a:t>
            </a:r>
            <a:endParaRPr sz="2800">
              <a:latin typeface="Arial"/>
              <a:cs typeface="Arial"/>
            </a:endParaRPr>
          </a:p>
          <a:p>
            <a:pPr marL="222885" indent="-210820">
              <a:lnSpc>
                <a:spcPct val="100000"/>
              </a:lnSpc>
              <a:spcBef>
                <a:spcPts val="310"/>
              </a:spcBef>
              <a:buChar char="●"/>
              <a:tabLst>
                <a:tab pos="223520" algn="l"/>
              </a:tabLst>
            </a:pPr>
            <a:r>
              <a:rPr sz="2000" spc="-95" dirty="0">
                <a:latin typeface="Arial"/>
                <a:cs typeface="Arial"/>
              </a:rPr>
              <a:t>При </a:t>
            </a:r>
            <a:r>
              <a:rPr sz="2000" spc="-80" dirty="0">
                <a:latin typeface="Arial"/>
                <a:cs typeface="Arial"/>
              </a:rPr>
              <a:t>болни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145" dirty="0">
                <a:latin typeface="Arial"/>
                <a:cs typeface="Arial"/>
              </a:rPr>
              <a:t>МДС </a:t>
            </a:r>
            <a:r>
              <a:rPr sz="2000" spc="-110" dirty="0">
                <a:latin typeface="Arial"/>
                <a:cs typeface="Arial"/>
              </a:rPr>
              <a:t>(60-80%), </a:t>
            </a:r>
            <a:r>
              <a:rPr sz="2000" spc="-65" dirty="0">
                <a:latin typeface="Arial"/>
                <a:cs typeface="Arial"/>
              </a:rPr>
              <a:t>всички </a:t>
            </a:r>
            <a:r>
              <a:rPr sz="2000" spc="-85" dirty="0">
                <a:latin typeface="Arial"/>
                <a:cs typeface="Arial"/>
              </a:rPr>
              <a:t>видове </a:t>
            </a:r>
            <a:r>
              <a:rPr sz="2000" spc="-75" dirty="0">
                <a:latin typeface="Arial"/>
                <a:cs typeface="Arial"/>
              </a:rPr>
              <a:t>левкемии </a:t>
            </a:r>
            <a:r>
              <a:rPr sz="2000" spc="-85" dirty="0">
                <a:latin typeface="Arial"/>
                <a:cs typeface="Arial"/>
              </a:rPr>
              <a:t>(остри</a:t>
            </a:r>
            <a:r>
              <a:rPr sz="2000" spc="-30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355600" marR="202565" indent="-173990">
              <a:lnSpc>
                <a:spcPts val="2160"/>
              </a:lnSpc>
              <a:spcBef>
                <a:spcPts val="500"/>
              </a:spcBef>
            </a:pPr>
            <a:r>
              <a:rPr sz="2000" spc="-65" dirty="0">
                <a:latin typeface="Arial"/>
                <a:cs typeface="Arial"/>
              </a:rPr>
              <a:t>хронични, </a:t>
            </a:r>
            <a:r>
              <a:rPr sz="2000" spc="-70" dirty="0">
                <a:latin typeface="Arial"/>
                <a:cs typeface="Arial"/>
              </a:rPr>
              <a:t>миелоидни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90" dirty="0">
                <a:latin typeface="Arial"/>
                <a:cs typeface="Arial"/>
              </a:rPr>
              <a:t>лимфоидни),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80" dirty="0">
                <a:latin typeface="Arial"/>
                <a:cs typeface="Arial"/>
              </a:rPr>
              <a:t>миелом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10" dirty="0">
                <a:latin typeface="Arial"/>
                <a:cs typeface="Arial"/>
              </a:rPr>
              <a:t>лимфоми </a:t>
            </a:r>
            <a:r>
              <a:rPr sz="2000" spc="-125" dirty="0">
                <a:latin typeface="Arial"/>
                <a:cs typeface="Arial"/>
              </a:rPr>
              <a:t>(71,6%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в  </a:t>
            </a:r>
            <a:r>
              <a:rPr sz="2000" spc="-75" dirty="0">
                <a:latin typeface="Arial"/>
                <a:cs typeface="Arial"/>
              </a:rPr>
              <a:t>новодиагностицирани).</a:t>
            </a:r>
            <a:endParaRPr sz="2000">
              <a:latin typeface="Arial"/>
              <a:cs typeface="Arial"/>
            </a:endParaRPr>
          </a:p>
          <a:p>
            <a:pPr marL="222885" indent="-210820">
              <a:lnSpc>
                <a:spcPts val="2235"/>
              </a:lnSpc>
              <a:spcBef>
                <a:spcPts val="1545"/>
              </a:spcBef>
              <a:buChar char="●"/>
              <a:tabLst>
                <a:tab pos="223520" algn="l"/>
              </a:tabLst>
            </a:pPr>
            <a:r>
              <a:rPr sz="2000" spc="-135" dirty="0">
                <a:latin typeface="Arial"/>
                <a:cs typeface="Arial"/>
              </a:rPr>
              <a:t>Задълбочава се </a:t>
            </a:r>
            <a:r>
              <a:rPr sz="2000" spc="-125" dirty="0">
                <a:latin typeface="Arial"/>
                <a:cs typeface="Arial"/>
              </a:rPr>
              <a:t>след </a:t>
            </a:r>
            <a:r>
              <a:rPr sz="2000" spc="-80" dirty="0">
                <a:latin typeface="Arial"/>
                <a:cs typeface="Arial"/>
              </a:rPr>
              <a:t>курсове </a:t>
            </a:r>
            <a:r>
              <a:rPr sz="2000" spc="-260" dirty="0">
                <a:latin typeface="Arial"/>
                <a:cs typeface="Arial"/>
              </a:rPr>
              <a:t>ХТ, </a:t>
            </a:r>
            <a:r>
              <a:rPr sz="2000" spc="-125" dirty="0">
                <a:latin typeface="Arial"/>
                <a:cs typeface="Arial"/>
              </a:rPr>
              <a:t>след </a:t>
            </a:r>
            <a:r>
              <a:rPr sz="2000" spc="-100" dirty="0">
                <a:latin typeface="Arial"/>
                <a:cs typeface="Arial"/>
              </a:rPr>
              <a:t>автоложна </a:t>
            </a:r>
            <a:r>
              <a:rPr sz="2000" spc="-105" dirty="0">
                <a:latin typeface="Arial"/>
                <a:cs typeface="Arial"/>
              </a:rPr>
              <a:t>трансплантация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265" dirty="0">
                <a:latin typeface="Arial"/>
                <a:cs typeface="Arial"/>
              </a:rPr>
              <a:t>ХСК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и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715"/>
              </a:lnSpc>
            </a:pPr>
            <a:r>
              <a:rPr sz="2000" spc="-85" dirty="0">
                <a:latin typeface="Arial"/>
                <a:cs typeface="Arial"/>
              </a:rPr>
              <a:t>костномозъчна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недостатъчност</a:t>
            </a:r>
            <a:r>
              <a:rPr sz="2400" spc="-11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0900" y="6388100"/>
            <a:ext cx="2738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 dirty="0">
                <a:solidFill>
                  <a:srgbClr val="3333FF"/>
                </a:solidFill>
                <a:latin typeface="Times New Roman"/>
                <a:cs typeface="Times New Roman"/>
              </a:rPr>
              <a:t>Annals </a:t>
            </a:r>
            <a:r>
              <a:rPr sz="1200" b="1" i="1" spc="-10" dirty="0">
                <a:solidFill>
                  <a:srgbClr val="3333FF"/>
                </a:solidFill>
                <a:latin typeface="Times New Roman"/>
                <a:cs typeface="Times New Roman"/>
              </a:rPr>
              <a:t>Oncology, </a:t>
            </a:r>
            <a:r>
              <a:rPr sz="1200" b="1" i="1" dirty="0">
                <a:solidFill>
                  <a:srgbClr val="3333FF"/>
                </a:solidFill>
                <a:latin typeface="Times New Roman"/>
                <a:cs typeface="Times New Roman"/>
              </a:rPr>
              <a:t>2010, </a:t>
            </a:r>
            <a:r>
              <a:rPr sz="1200" b="1" i="1" spc="-5" dirty="0">
                <a:solidFill>
                  <a:srgbClr val="3333FF"/>
                </a:solidFill>
                <a:latin typeface="Times New Roman"/>
                <a:cs typeface="Times New Roman"/>
              </a:rPr>
              <a:t>Suppl. </a:t>
            </a:r>
            <a:r>
              <a:rPr sz="1200" b="1" i="1" dirty="0">
                <a:solidFill>
                  <a:srgbClr val="3333FF"/>
                </a:solidFill>
                <a:latin typeface="Times New Roman"/>
                <a:cs typeface="Times New Roman"/>
              </a:rPr>
              <a:t>21,</a:t>
            </a:r>
            <a:r>
              <a:rPr sz="1200" b="1" i="1" spc="-35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3333FF"/>
                </a:solidFill>
                <a:latin typeface="Times New Roman"/>
                <a:cs typeface="Times New Roman"/>
              </a:rPr>
              <a:t>224-247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740" y="1348816"/>
            <a:ext cx="5624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75" dirty="0">
                <a:solidFill>
                  <a:srgbClr val="000000"/>
                </a:solidFill>
                <a:latin typeface="Arial"/>
                <a:cs typeface="Arial"/>
              </a:rPr>
              <a:t>Цитотоксична</a:t>
            </a:r>
            <a:r>
              <a:rPr sz="3600" b="0" spc="-2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b="0" spc="-155" dirty="0">
                <a:solidFill>
                  <a:srgbClr val="000000"/>
                </a:solidFill>
                <a:latin typeface="Arial"/>
                <a:cs typeface="Arial"/>
              </a:rPr>
              <a:t>химиотерапия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4940" y="2227326"/>
            <a:ext cx="6419215" cy="408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3600" spc="-140" dirty="0">
                <a:latin typeface="Arial"/>
                <a:cs typeface="Arial"/>
              </a:rPr>
              <a:t>Ангажиране </a:t>
            </a:r>
            <a:r>
              <a:rPr sz="3600" spc="-175" dirty="0">
                <a:latin typeface="Arial"/>
                <a:cs typeface="Arial"/>
              </a:rPr>
              <a:t>на </a:t>
            </a:r>
            <a:r>
              <a:rPr sz="3600" spc="-145" dirty="0">
                <a:latin typeface="Arial"/>
                <a:cs typeface="Arial"/>
              </a:rPr>
              <a:t>костния</a:t>
            </a:r>
            <a:r>
              <a:rPr sz="3600" spc="-275" dirty="0">
                <a:latin typeface="Arial"/>
                <a:cs typeface="Arial"/>
              </a:rPr>
              <a:t> </a:t>
            </a:r>
            <a:r>
              <a:rPr sz="3600" spc="-105" dirty="0">
                <a:latin typeface="Arial"/>
                <a:cs typeface="Arial"/>
              </a:rPr>
              <a:t>мозък</a:t>
            </a:r>
            <a:endParaRPr sz="36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590"/>
              </a:spcBef>
            </a:pPr>
            <a:r>
              <a:rPr sz="3600" spc="-185" dirty="0">
                <a:latin typeface="Arial"/>
                <a:cs typeface="Arial"/>
              </a:rPr>
              <a:t>Увреждане </a:t>
            </a:r>
            <a:r>
              <a:rPr sz="3600" spc="-175" dirty="0">
                <a:latin typeface="Arial"/>
                <a:cs typeface="Arial"/>
              </a:rPr>
              <a:t>на</a:t>
            </a:r>
            <a:r>
              <a:rPr sz="3600" spc="-204" dirty="0">
                <a:latin typeface="Arial"/>
                <a:cs typeface="Arial"/>
              </a:rPr>
              <a:t> </a:t>
            </a:r>
            <a:r>
              <a:rPr sz="3600" spc="-180" dirty="0">
                <a:latin typeface="Arial"/>
                <a:cs typeface="Arial"/>
              </a:rPr>
              <a:t>бъбреците</a:t>
            </a:r>
            <a:endParaRPr sz="3600">
              <a:latin typeface="Arial"/>
              <a:cs typeface="Arial"/>
            </a:endParaRPr>
          </a:p>
          <a:p>
            <a:pPr marL="63500" marR="55880">
              <a:lnSpc>
                <a:spcPct val="160000"/>
              </a:lnSpc>
            </a:pPr>
            <a:r>
              <a:rPr sz="3600" spc="-229" dirty="0">
                <a:latin typeface="Arial"/>
                <a:cs typeface="Arial"/>
              </a:rPr>
              <a:t>Дефицит </a:t>
            </a:r>
            <a:r>
              <a:rPr sz="3600" spc="-170" dirty="0">
                <a:latin typeface="Arial"/>
                <a:cs typeface="Arial"/>
              </a:rPr>
              <a:t>на </a:t>
            </a:r>
            <a:r>
              <a:rPr sz="3600" spc="-310" dirty="0">
                <a:latin typeface="Arial"/>
                <a:cs typeface="Arial"/>
              </a:rPr>
              <a:t>Fe, </a:t>
            </a:r>
            <a:r>
              <a:rPr sz="3600" spc="-300" dirty="0">
                <a:latin typeface="Arial"/>
                <a:cs typeface="Arial"/>
              </a:rPr>
              <a:t>фолати </a:t>
            </a:r>
            <a:r>
              <a:rPr sz="3600" spc="-65" dirty="0">
                <a:latin typeface="Arial"/>
                <a:cs typeface="Arial"/>
              </a:rPr>
              <a:t>и </a:t>
            </a:r>
            <a:r>
              <a:rPr sz="3600" spc="-185" dirty="0">
                <a:latin typeface="Arial"/>
                <a:cs typeface="Arial"/>
              </a:rPr>
              <a:t>вит. </a:t>
            </a:r>
            <a:r>
              <a:rPr sz="3600" spc="-235" dirty="0">
                <a:latin typeface="Arial"/>
                <a:cs typeface="Arial"/>
              </a:rPr>
              <a:t>В</a:t>
            </a:r>
            <a:r>
              <a:rPr sz="3600" spc="-352" baseline="-20833" dirty="0">
                <a:latin typeface="Arial"/>
                <a:cs typeface="Arial"/>
              </a:rPr>
              <a:t>12  </a:t>
            </a:r>
            <a:r>
              <a:rPr sz="3600" spc="-245" dirty="0">
                <a:latin typeface="Arial"/>
                <a:cs typeface="Arial"/>
              </a:rPr>
              <a:t>Чести</a:t>
            </a:r>
            <a:r>
              <a:rPr sz="3600" spc="-190" dirty="0">
                <a:latin typeface="Arial"/>
                <a:cs typeface="Arial"/>
              </a:rPr>
              <a:t> </a:t>
            </a:r>
            <a:r>
              <a:rPr sz="3600" spc="-145" dirty="0">
                <a:latin typeface="Arial"/>
                <a:cs typeface="Arial"/>
              </a:rPr>
              <a:t>кръвозагуби</a:t>
            </a:r>
            <a:endParaRPr sz="36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595"/>
              </a:spcBef>
            </a:pPr>
            <a:r>
              <a:rPr sz="3600" spc="-155" dirty="0">
                <a:latin typeface="Arial"/>
                <a:cs typeface="Arial"/>
              </a:rPr>
              <a:t>Хронични</a:t>
            </a:r>
            <a:r>
              <a:rPr sz="3600" spc="-195" dirty="0">
                <a:latin typeface="Arial"/>
                <a:cs typeface="Arial"/>
              </a:rPr>
              <a:t> </a:t>
            </a:r>
            <a:r>
              <a:rPr sz="3600" spc="-150" dirty="0">
                <a:latin typeface="Arial"/>
                <a:cs typeface="Arial"/>
              </a:rPr>
              <a:t>инфекции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762" y="255904"/>
            <a:ext cx="9153525" cy="410209"/>
            <a:chOff x="-4762" y="255904"/>
            <a:chExt cx="9153525" cy="410209"/>
          </a:xfrm>
        </p:grpSpPr>
        <p:sp>
          <p:nvSpPr>
            <p:cNvPr id="5" name="object 5"/>
            <p:cNvSpPr/>
            <p:nvPr/>
          </p:nvSpPr>
          <p:spPr>
            <a:xfrm>
              <a:off x="0" y="260667"/>
              <a:ext cx="9144000" cy="400685"/>
            </a:xfrm>
            <a:custGeom>
              <a:avLst/>
              <a:gdLst/>
              <a:ahLst/>
              <a:cxnLst/>
              <a:rect l="l" t="t" r="r" b="b"/>
              <a:pathLst>
                <a:path w="9144000" h="400684">
                  <a:moveTo>
                    <a:pt x="9144000" y="0"/>
                  </a:moveTo>
                  <a:lnTo>
                    <a:pt x="0" y="0"/>
                  </a:lnTo>
                  <a:lnTo>
                    <a:pt x="0" y="400113"/>
                  </a:lnTo>
                  <a:lnTo>
                    <a:pt x="9144000" y="400113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60667"/>
              <a:ext cx="9144000" cy="400685"/>
            </a:xfrm>
            <a:custGeom>
              <a:avLst/>
              <a:gdLst/>
              <a:ahLst/>
              <a:cxnLst/>
              <a:rect l="l" t="t" r="r" b="b"/>
              <a:pathLst>
                <a:path w="9144000" h="400684">
                  <a:moveTo>
                    <a:pt x="0" y="400113"/>
                  </a:moveTo>
                  <a:lnTo>
                    <a:pt x="9144000" y="40011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400113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7463" y="228726"/>
            <a:ext cx="807021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40" dirty="0">
                <a:solidFill>
                  <a:srgbClr val="E2DED1"/>
                </a:solidFill>
                <a:latin typeface="Arial"/>
                <a:cs typeface="Arial"/>
              </a:rPr>
              <a:t>Етиология </a:t>
            </a:r>
            <a:r>
              <a:rPr sz="2600" b="1" spc="-160" dirty="0">
                <a:solidFill>
                  <a:srgbClr val="E2DED1"/>
                </a:solidFill>
                <a:latin typeface="Arial"/>
                <a:cs typeface="Arial"/>
              </a:rPr>
              <a:t>на </a:t>
            </a:r>
            <a:r>
              <a:rPr sz="2600" b="1" spc="-170" dirty="0">
                <a:solidFill>
                  <a:srgbClr val="E2DED1"/>
                </a:solidFill>
                <a:latin typeface="Arial"/>
                <a:cs typeface="Arial"/>
              </a:rPr>
              <a:t>анемията </a:t>
            </a:r>
            <a:r>
              <a:rPr sz="2600" b="1" spc="-180" dirty="0">
                <a:solidFill>
                  <a:srgbClr val="E2DED1"/>
                </a:solidFill>
                <a:latin typeface="Arial"/>
                <a:cs typeface="Arial"/>
              </a:rPr>
              <a:t>при </a:t>
            </a:r>
            <a:r>
              <a:rPr sz="2600" b="1" spc="-204" dirty="0">
                <a:solidFill>
                  <a:srgbClr val="E2DED1"/>
                </a:solidFill>
                <a:latin typeface="Arial"/>
                <a:cs typeface="Arial"/>
              </a:rPr>
              <a:t>злокачествени</a:t>
            </a:r>
            <a:r>
              <a:rPr sz="2600" b="1" spc="60" dirty="0">
                <a:solidFill>
                  <a:srgbClr val="E2DED1"/>
                </a:solidFill>
                <a:latin typeface="Arial"/>
                <a:cs typeface="Arial"/>
              </a:rPr>
              <a:t> </a:t>
            </a:r>
            <a:r>
              <a:rPr sz="2600" b="1" spc="-215" dirty="0">
                <a:solidFill>
                  <a:srgbClr val="E2DED1"/>
                </a:solidFill>
                <a:latin typeface="Arial"/>
                <a:cs typeface="Arial"/>
              </a:rPr>
              <a:t>заболявания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09511"/>
            <a:ext cx="9153525" cy="715645"/>
            <a:chOff x="-4762" y="209511"/>
            <a:chExt cx="9153525" cy="715645"/>
          </a:xfrm>
        </p:grpSpPr>
        <p:sp>
          <p:nvSpPr>
            <p:cNvPr id="3" name="object 3"/>
            <p:cNvSpPr/>
            <p:nvPr/>
          </p:nvSpPr>
          <p:spPr>
            <a:xfrm>
              <a:off x="0" y="214274"/>
              <a:ext cx="9144000" cy="706120"/>
            </a:xfrm>
            <a:custGeom>
              <a:avLst/>
              <a:gdLst/>
              <a:ahLst/>
              <a:cxnLst/>
              <a:rect l="l" t="t" r="r" b="b"/>
              <a:pathLst>
                <a:path w="9144000" h="706119">
                  <a:moveTo>
                    <a:pt x="9144000" y="0"/>
                  </a:moveTo>
                  <a:lnTo>
                    <a:pt x="0" y="0"/>
                  </a:lnTo>
                  <a:lnTo>
                    <a:pt x="0" y="706094"/>
                  </a:lnTo>
                  <a:lnTo>
                    <a:pt x="9144000" y="70609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14274"/>
              <a:ext cx="9144000" cy="706120"/>
            </a:xfrm>
            <a:custGeom>
              <a:avLst/>
              <a:gdLst/>
              <a:ahLst/>
              <a:cxnLst/>
              <a:rect l="l" t="t" r="r" b="b"/>
              <a:pathLst>
                <a:path w="9144000" h="706119">
                  <a:moveTo>
                    <a:pt x="0" y="706094"/>
                  </a:moveTo>
                  <a:lnTo>
                    <a:pt x="9144000" y="706094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6094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6958" y="301878"/>
            <a:ext cx="7930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90" dirty="0"/>
              <a:t>Лечение </a:t>
            </a:r>
            <a:r>
              <a:rPr sz="3000" spc="-185" dirty="0"/>
              <a:t>на </a:t>
            </a:r>
            <a:r>
              <a:rPr sz="3000" spc="-200" dirty="0"/>
              <a:t>анемията </a:t>
            </a:r>
            <a:r>
              <a:rPr sz="3000" spc="-210" dirty="0"/>
              <a:t>при </a:t>
            </a:r>
            <a:r>
              <a:rPr sz="3000" spc="-225" dirty="0"/>
              <a:t>хронични </a:t>
            </a:r>
            <a:r>
              <a:rPr sz="3000" spc="-275" dirty="0"/>
              <a:t>болести</a:t>
            </a:r>
            <a:r>
              <a:rPr sz="3000" spc="100" dirty="0"/>
              <a:t> </a:t>
            </a:r>
            <a:r>
              <a:rPr sz="3000" spc="-85" dirty="0"/>
              <a:t>(3)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474370" y="2689123"/>
            <a:ext cx="7245984" cy="3513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9415" marR="241935" indent="-399415">
              <a:lnSpc>
                <a:spcPct val="110100"/>
              </a:lnSpc>
              <a:spcBef>
                <a:spcPts val="100"/>
              </a:spcBef>
              <a:buFont typeface="Wingdings"/>
              <a:buChar char=""/>
              <a:tabLst>
                <a:tab pos="399415" algn="l"/>
                <a:tab pos="400050" algn="l"/>
              </a:tabLst>
            </a:pPr>
            <a:r>
              <a:rPr sz="1600" b="1" spc="-105" dirty="0">
                <a:solidFill>
                  <a:srgbClr val="C00000"/>
                </a:solidFill>
                <a:latin typeface="Arial"/>
                <a:cs typeface="Arial"/>
              </a:rPr>
              <a:t>Лечение </a:t>
            </a:r>
            <a:r>
              <a:rPr sz="1600" b="1" spc="-100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1600" b="1" spc="-145" dirty="0">
                <a:solidFill>
                  <a:srgbClr val="C00000"/>
                </a:solidFill>
                <a:latin typeface="Arial"/>
                <a:cs typeface="Arial"/>
              </a:rPr>
              <a:t>основното </a:t>
            </a:r>
            <a:r>
              <a:rPr sz="1600" b="1" spc="-130" dirty="0">
                <a:solidFill>
                  <a:srgbClr val="C00000"/>
                </a:solidFill>
                <a:latin typeface="Arial"/>
                <a:cs typeface="Arial"/>
              </a:rPr>
              <a:t>заболяване </a:t>
            </a:r>
            <a:r>
              <a:rPr sz="1600" spc="-45" dirty="0">
                <a:latin typeface="Arial"/>
                <a:cs typeface="Arial"/>
              </a:rPr>
              <a:t>- </a:t>
            </a:r>
            <a:r>
              <a:rPr sz="1600" spc="-95" dirty="0">
                <a:latin typeface="Arial"/>
                <a:cs typeface="Arial"/>
              </a:rPr>
              <a:t>извършва </a:t>
            </a:r>
            <a:r>
              <a:rPr sz="1600" spc="-114" dirty="0">
                <a:latin typeface="Arial"/>
                <a:cs typeface="Arial"/>
              </a:rPr>
              <a:t>се </a:t>
            </a:r>
            <a:r>
              <a:rPr sz="1600" spc="-85" dirty="0">
                <a:latin typeface="Arial"/>
                <a:cs typeface="Arial"/>
              </a:rPr>
              <a:t>бъбречна </a:t>
            </a:r>
            <a:r>
              <a:rPr sz="1600" spc="-90" dirty="0">
                <a:latin typeface="Arial"/>
                <a:cs typeface="Arial"/>
              </a:rPr>
              <a:t>трансплантация  </a:t>
            </a:r>
            <a:r>
              <a:rPr sz="1600" spc="-65" dirty="0">
                <a:latin typeface="Arial"/>
                <a:cs typeface="Arial"/>
              </a:rPr>
              <a:t>или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хрониодиализа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b="1" spc="-5" dirty="0">
                <a:solidFill>
                  <a:srgbClr val="C00000"/>
                </a:solidFill>
                <a:latin typeface="Wingdings"/>
                <a:cs typeface="Wingdings"/>
              </a:rPr>
              <a:t>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5" dirty="0">
                <a:solidFill>
                  <a:srgbClr val="C00000"/>
                </a:solidFill>
                <a:latin typeface="Arial"/>
                <a:cs typeface="Arial"/>
              </a:rPr>
              <a:t>Лечение </a:t>
            </a:r>
            <a:r>
              <a:rPr sz="1600" b="1" spc="-225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600" b="1" spc="-120" dirty="0">
                <a:solidFill>
                  <a:srgbClr val="C00000"/>
                </a:solidFill>
                <a:latin typeface="Arial"/>
                <a:cs typeface="Arial"/>
              </a:rPr>
              <a:t>еритропоетин </a:t>
            </a:r>
            <a:r>
              <a:rPr sz="1600" b="1" spc="-110" dirty="0">
                <a:latin typeface="Arial"/>
                <a:cs typeface="Arial"/>
              </a:rPr>
              <a:t>(</a:t>
            </a:r>
            <a:r>
              <a:rPr sz="1600" i="1" spc="-110" dirty="0">
                <a:latin typeface="Trebuchet MS"/>
                <a:cs typeface="Trebuchet MS"/>
              </a:rPr>
              <a:t>Eprex, </a:t>
            </a:r>
            <a:r>
              <a:rPr sz="1600" i="1" spc="-85" dirty="0">
                <a:latin typeface="Trebuchet MS"/>
                <a:cs typeface="Trebuchet MS"/>
              </a:rPr>
              <a:t>Neorecormon, </a:t>
            </a:r>
            <a:r>
              <a:rPr sz="1600" i="1" spc="-75" dirty="0">
                <a:latin typeface="Trebuchet MS"/>
                <a:cs typeface="Trebuchet MS"/>
              </a:rPr>
              <a:t>Mircera,</a:t>
            </a:r>
            <a:r>
              <a:rPr sz="1600" i="1" spc="-175" dirty="0">
                <a:latin typeface="Trebuchet MS"/>
                <a:cs typeface="Trebuchet MS"/>
              </a:rPr>
              <a:t> </a:t>
            </a:r>
            <a:r>
              <a:rPr sz="1600" i="1" spc="-65" dirty="0">
                <a:latin typeface="Trebuchet MS"/>
                <a:cs typeface="Trebuchet MS"/>
              </a:rPr>
              <a:t>Aranesp</a:t>
            </a:r>
            <a:r>
              <a:rPr sz="1600" b="1" spc="-65" dirty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Arial"/>
              <a:cs typeface="Arial"/>
            </a:endParaRPr>
          </a:p>
          <a:p>
            <a:pPr marL="399415" indent="-387350">
              <a:lnSpc>
                <a:spcPct val="100000"/>
              </a:lnSpc>
              <a:spcBef>
                <a:spcPts val="5"/>
              </a:spcBef>
              <a:buFont typeface="Wingdings"/>
              <a:buChar char=""/>
              <a:tabLst>
                <a:tab pos="399415" algn="l"/>
                <a:tab pos="400050" algn="l"/>
              </a:tabLst>
            </a:pPr>
            <a:r>
              <a:rPr sz="1600" b="1" spc="-150" dirty="0">
                <a:solidFill>
                  <a:srgbClr val="C00000"/>
                </a:solidFill>
                <a:latin typeface="Arial"/>
                <a:cs typeface="Arial"/>
              </a:rPr>
              <a:t>Трансфузионна </a:t>
            </a:r>
            <a:r>
              <a:rPr sz="1600" b="1" spc="-120" dirty="0">
                <a:solidFill>
                  <a:srgbClr val="C00000"/>
                </a:solidFill>
                <a:latin typeface="Arial"/>
                <a:cs typeface="Arial"/>
              </a:rPr>
              <a:t>терапия </a:t>
            </a:r>
            <a:r>
              <a:rPr sz="1600" spc="-45" dirty="0">
                <a:latin typeface="Arial"/>
                <a:cs typeface="Arial"/>
              </a:rPr>
              <a:t>- </a:t>
            </a:r>
            <a:r>
              <a:rPr sz="1600" spc="-85" dirty="0">
                <a:latin typeface="Arial"/>
                <a:cs typeface="Arial"/>
              </a:rPr>
              <a:t>вместо </a:t>
            </a:r>
            <a:r>
              <a:rPr sz="1600" spc="-65" dirty="0">
                <a:latin typeface="Arial"/>
                <a:cs typeface="Arial"/>
              </a:rPr>
              <a:t>еритропоетин </a:t>
            </a:r>
            <a:r>
              <a:rPr sz="1600" spc="-75" dirty="0">
                <a:latin typeface="Arial"/>
                <a:cs typeface="Arial"/>
              </a:rPr>
              <a:t>могат </a:t>
            </a:r>
            <a:r>
              <a:rPr sz="1600" spc="-90" dirty="0">
                <a:latin typeface="Arial"/>
                <a:cs typeface="Arial"/>
              </a:rPr>
              <a:t>да </a:t>
            </a:r>
            <a:r>
              <a:rPr sz="1600" spc="-110" dirty="0">
                <a:latin typeface="Arial"/>
                <a:cs typeface="Arial"/>
              </a:rPr>
              <a:t>се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прилагат</a:t>
            </a:r>
            <a:endParaRPr sz="1600">
              <a:latin typeface="Arial"/>
              <a:cs typeface="Arial"/>
            </a:endParaRPr>
          </a:p>
          <a:p>
            <a:pPr marL="425450">
              <a:lnSpc>
                <a:spcPct val="100000"/>
              </a:lnSpc>
              <a:spcBef>
                <a:spcPts val="190"/>
              </a:spcBef>
            </a:pPr>
            <a:r>
              <a:rPr sz="1600" spc="-65" dirty="0">
                <a:latin typeface="Arial"/>
                <a:cs typeface="Arial"/>
              </a:rPr>
              <a:t>еритроцитни концентрати </a:t>
            </a:r>
            <a:r>
              <a:rPr sz="1600" spc="-60" dirty="0">
                <a:latin typeface="Arial"/>
                <a:cs typeface="Arial"/>
              </a:rPr>
              <a:t>периодично </a:t>
            </a:r>
            <a:r>
              <a:rPr sz="1600" spc="-65" dirty="0">
                <a:latin typeface="Arial"/>
                <a:cs typeface="Arial"/>
              </a:rPr>
              <a:t>или </a:t>
            </a:r>
            <a:r>
              <a:rPr sz="1600" spc="-40" dirty="0">
                <a:latin typeface="Arial"/>
                <a:cs typeface="Arial"/>
              </a:rPr>
              <a:t>при </a:t>
            </a:r>
            <a:r>
              <a:rPr sz="1600" spc="-75" dirty="0">
                <a:latin typeface="Arial"/>
                <a:cs typeface="Arial"/>
              </a:rPr>
              <a:t>наличие </a:t>
            </a:r>
            <a:r>
              <a:rPr sz="1600" spc="-85" dirty="0">
                <a:latin typeface="Arial"/>
                <a:cs typeface="Arial"/>
              </a:rPr>
              <a:t>на</a:t>
            </a:r>
            <a:r>
              <a:rPr sz="1600" spc="-16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симптоматика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Arial"/>
              <a:cs typeface="Arial"/>
            </a:endParaRPr>
          </a:p>
          <a:p>
            <a:pPr marL="379730" marR="5080" indent="-367665">
              <a:lnSpc>
                <a:spcPct val="110000"/>
              </a:lnSpc>
              <a:buFont typeface="Wingdings"/>
              <a:buChar char=""/>
              <a:tabLst>
                <a:tab pos="399415" algn="l"/>
                <a:tab pos="400050" algn="l"/>
              </a:tabLst>
            </a:pPr>
            <a:r>
              <a:rPr sz="1600" b="1" spc="-135" dirty="0">
                <a:solidFill>
                  <a:srgbClr val="C00000"/>
                </a:solidFill>
                <a:latin typeface="Arial"/>
                <a:cs typeface="Arial"/>
              </a:rPr>
              <a:t>Заместителна </a:t>
            </a:r>
            <a:r>
              <a:rPr sz="1600" b="1" spc="-125" dirty="0">
                <a:solidFill>
                  <a:srgbClr val="C00000"/>
                </a:solidFill>
                <a:latin typeface="Arial"/>
                <a:cs typeface="Arial"/>
              </a:rPr>
              <a:t>терапия </a:t>
            </a:r>
            <a:r>
              <a:rPr sz="1600" b="1" spc="-225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600" b="1" spc="-110" dirty="0">
                <a:solidFill>
                  <a:srgbClr val="C00000"/>
                </a:solidFill>
                <a:latin typeface="Arial"/>
                <a:cs typeface="Arial"/>
              </a:rPr>
              <a:t>желязо </a:t>
            </a:r>
            <a:r>
              <a:rPr sz="1600" spc="-95" dirty="0">
                <a:latin typeface="Arial"/>
                <a:cs typeface="Arial"/>
              </a:rPr>
              <a:t>– </a:t>
            </a:r>
            <a:r>
              <a:rPr sz="1600" spc="-90" dirty="0">
                <a:latin typeface="Arial"/>
                <a:cs typeface="Arial"/>
              </a:rPr>
              <a:t>то </a:t>
            </a:r>
            <a:r>
              <a:rPr sz="1600" spc="-45" dirty="0">
                <a:latin typeface="Arial"/>
                <a:cs typeface="Arial"/>
              </a:rPr>
              <a:t>може </a:t>
            </a:r>
            <a:r>
              <a:rPr sz="1600" spc="-90" dirty="0">
                <a:latin typeface="Arial"/>
                <a:cs typeface="Arial"/>
              </a:rPr>
              <a:t>да </a:t>
            </a:r>
            <a:r>
              <a:rPr sz="1600" spc="-114" dirty="0">
                <a:latin typeface="Arial"/>
                <a:cs typeface="Arial"/>
              </a:rPr>
              <a:t>се </a:t>
            </a:r>
            <a:r>
              <a:rPr sz="1600" spc="-75" dirty="0">
                <a:latin typeface="Arial"/>
                <a:cs typeface="Arial"/>
              </a:rPr>
              <a:t>прилага </a:t>
            </a:r>
            <a:r>
              <a:rPr sz="1600" spc="-90" dirty="0">
                <a:latin typeface="Arial"/>
                <a:cs typeface="Arial"/>
              </a:rPr>
              <a:t>самостоятелно, </a:t>
            </a:r>
            <a:r>
              <a:rPr sz="1600" spc="-50" dirty="0">
                <a:latin typeface="Arial"/>
                <a:cs typeface="Arial"/>
              </a:rPr>
              <a:t>както  </a:t>
            </a:r>
            <a:r>
              <a:rPr sz="1600" spc="-35" dirty="0">
                <a:latin typeface="Arial"/>
                <a:cs typeface="Arial"/>
              </a:rPr>
              <a:t>и </a:t>
            </a:r>
            <a:r>
              <a:rPr sz="1600" spc="-90" dirty="0">
                <a:latin typeface="Arial"/>
                <a:cs typeface="Arial"/>
              </a:rPr>
              <a:t>в </a:t>
            </a:r>
            <a:r>
              <a:rPr sz="1600" spc="-55" dirty="0">
                <a:latin typeface="Arial"/>
                <a:cs typeface="Arial"/>
              </a:rPr>
              <a:t>комбинация </a:t>
            </a:r>
            <a:r>
              <a:rPr sz="1600" spc="-130" dirty="0">
                <a:latin typeface="Arial"/>
                <a:cs typeface="Arial"/>
              </a:rPr>
              <a:t>с</a:t>
            </a:r>
            <a:r>
              <a:rPr sz="1600" spc="-160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еритропоетин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Wingdings"/>
              <a:buChar char=""/>
            </a:pPr>
            <a:endParaRPr sz="1800">
              <a:latin typeface="Arial"/>
              <a:cs typeface="Arial"/>
            </a:endParaRPr>
          </a:p>
          <a:p>
            <a:pPr marL="379730" marR="704215" indent="-367665">
              <a:lnSpc>
                <a:spcPct val="110000"/>
              </a:lnSpc>
              <a:buFont typeface="Wingdings"/>
              <a:buChar char=""/>
              <a:tabLst>
                <a:tab pos="399415" algn="l"/>
                <a:tab pos="400050" algn="l"/>
              </a:tabLst>
            </a:pPr>
            <a:r>
              <a:rPr sz="1600" b="1" spc="-140" dirty="0">
                <a:solidFill>
                  <a:srgbClr val="C00000"/>
                </a:solidFill>
                <a:latin typeface="Arial"/>
                <a:cs typeface="Arial"/>
              </a:rPr>
              <a:t>Допълнителна </a:t>
            </a:r>
            <a:r>
              <a:rPr sz="1600" b="1" spc="-125" dirty="0">
                <a:solidFill>
                  <a:srgbClr val="C00000"/>
                </a:solidFill>
                <a:latin typeface="Arial"/>
                <a:cs typeface="Arial"/>
              </a:rPr>
              <a:t>терапия </a:t>
            </a:r>
            <a:r>
              <a:rPr sz="1600" spc="-45" dirty="0">
                <a:latin typeface="Arial"/>
                <a:cs typeface="Arial"/>
              </a:rPr>
              <a:t>- </a:t>
            </a:r>
            <a:r>
              <a:rPr sz="1600" spc="-55" dirty="0">
                <a:latin typeface="Arial"/>
                <a:cs typeface="Arial"/>
              </a:rPr>
              <a:t>приложение </a:t>
            </a: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spc="-55" dirty="0">
                <a:latin typeface="Arial"/>
                <a:cs typeface="Arial"/>
              </a:rPr>
              <a:t>андрогени, </a:t>
            </a:r>
            <a:r>
              <a:rPr sz="1600" spc="-50" dirty="0">
                <a:latin typeface="Arial"/>
                <a:cs typeface="Arial"/>
              </a:rPr>
              <a:t>които </a:t>
            </a:r>
            <a:r>
              <a:rPr sz="1600" spc="-90" dirty="0">
                <a:latin typeface="Arial"/>
                <a:cs typeface="Arial"/>
              </a:rPr>
              <a:t>стимулират  </a:t>
            </a:r>
            <a:r>
              <a:rPr sz="1600" spc="-65" dirty="0">
                <a:latin typeface="Arial"/>
                <a:cs typeface="Arial"/>
              </a:rPr>
              <a:t>продукцията </a:t>
            </a:r>
            <a:r>
              <a:rPr sz="1600" spc="-80" dirty="0">
                <a:latin typeface="Arial"/>
                <a:cs typeface="Arial"/>
              </a:rPr>
              <a:t>на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еритропоетин.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4762" y="1263980"/>
            <a:ext cx="9153525" cy="802005"/>
            <a:chOff x="-4762" y="1263980"/>
            <a:chExt cx="9153525" cy="802005"/>
          </a:xfrm>
        </p:grpSpPr>
        <p:sp>
          <p:nvSpPr>
            <p:cNvPr id="8" name="object 8"/>
            <p:cNvSpPr/>
            <p:nvPr/>
          </p:nvSpPr>
          <p:spPr>
            <a:xfrm>
              <a:off x="0" y="1268742"/>
              <a:ext cx="9144000" cy="792480"/>
            </a:xfrm>
            <a:custGeom>
              <a:avLst/>
              <a:gdLst/>
              <a:ahLst/>
              <a:cxnLst/>
              <a:rect l="l" t="t" r="r" b="b"/>
              <a:pathLst>
                <a:path w="9144000" h="792480">
                  <a:moveTo>
                    <a:pt x="9144000" y="0"/>
                  </a:moveTo>
                  <a:lnTo>
                    <a:pt x="0" y="0"/>
                  </a:lnTo>
                  <a:lnTo>
                    <a:pt x="0" y="792086"/>
                  </a:lnTo>
                  <a:lnTo>
                    <a:pt x="9144000" y="79208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A63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268742"/>
              <a:ext cx="9144000" cy="792480"/>
            </a:xfrm>
            <a:custGeom>
              <a:avLst/>
              <a:gdLst/>
              <a:ahLst/>
              <a:cxnLst/>
              <a:rect l="l" t="t" r="r" b="b"/>
              <a:pathLst>
                <a:path w="9144000" h="792480">
                  <a:moveTo>
                    <a:pt x="0" y="792086"/>
                  </a:moveTo>
                  <a:lnTo>
                    <a:pt x="9144000" y="792086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92086"/>
                  </a:lnTo>
                  <a:close/>
                </a:path>
              </a:pathLst>
            </a:custGeom>
            <a:ln w="9525">
              <a:solidFill>
                <a:srgbClr val="3A63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26058" y="1315592"/>
            <a:ext cx="7088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350" dirty="0">
                <a:solidFill>
                  <a:srgbClr val="FFFFFF"/>
                </a:solidFill>
                <a:latin typeface="Arial"/>
                <a:cs typeface="Arial"/>
              </a:rPr>
              <a:t>Основните </a:t>
            </a:r>
            <a:r>
              <a:rPr sz="4000" b="1" spc="-235" dirty="0">
                <a:solidFill>
                  <a:srgbClr val="FFFFFF"/>
                </a:solidFill>
                <a:latin typeface="Arial"/>
                <a:cs typeface="Arial"/>
              </a:rPr>
              <a:t>акценти </a:t>
            </a:r>
            <a:r>
              <a:rPr sz="4000" b="1" spc="-484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4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300" dirty="0">
                <a:solidFill>
                  <a:srgbClr val="FFFFFF"/>
                </a:solidFill>
                <a:latin typeface="Arial"/>
                <a:cs typeface="Arial"/>
              </a:rPr>
              <a:t>лечението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87"/>
            <a:ext cx="9153525" cy="735330"/>
            <a:chOff x="-4762" y="269887"/>
            <a:chExt cx="9153525" cy="735330"/>
          </a:xfrm>
        </p:grpSpPr>
        <p:sp>
          <p:nvSpPr>
            <p:cNvPr id="3" name="object 3"/>
            <p:cNvSpPr/>
            <p:nvPr/>
          </p:nvSpPr>
          <p:spPr>
            <a:xfrm>
              <a:off x="0" y="274650"/>
              <a:ext cx="9144000" cy="725805"/>
            </a:xfrm>
            <a:custGeom>
              <a:avLst/>
              <a:gdLst/>
              <a:ahLst/>
              <a:cxnLst/>
              <a:rect l="l" t="t" r="r" b="b"/>
              <a:pathLst>
                <a:path w="9144000" h="725805">
                  <a:moveTo>
                    <a:pt x="9144000" y="0"/>
                  </a:moveTo>
                  <a:lnTo>
                    <a:pt x="0" y="0"/>
                  </a:lnTo>
                  <a:lnTo>
                    <a:pt x="0" y="725474"/>
                  </a:lnTo>
                  <a:lnTo>
                    <a:pt x="9144000" y="72547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50"/>
              <a:ext cx="9144000" cy="725805"/>
            </a:xfrm>
            <a:custGeom>
              <a:avLst/>
              <a:gdLst/>
              <a:ahLst/>
              <a:cxnLst/>
              <a:rect l="l" t="t" r="r" b="b"/>
              <a:pathLst>
                <a:path w="9144000" h="725805">
                  <a:moveTo>
                    <a:pt x="0" y="725474"/>
                  </a:moveTo>
                  <a:lnTo>
                    <a:pt x="9144000" y="725474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25474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3742" y="354914"/>
            <a:ext cx="75736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40" dirty="0"/>
              <a:t>Общи </a:t>
            </a:r>
            <a:r>
              <a:rPr spc="-260" dirty="0"/>
              <a:t>правила </a:t>
            </a:r>
            <a:r>
              <a:rPr spc="-210" dirty="0"/>
              <a:t>за </a:t>
            </a:r>
            <a:r>
              <a:rPr spc="-220" dirty="0"/>
              <a:t>лечение </a:t>
            </a:r>
            <a:r>
              <a:rPr spc="-195" dirty="0"/>
              <a:t>на </a:t>
            </a:r>
            <a:r>
              <a:rPr spc="-260" dirty="0"/>
              <a:t>болни </a:t>
            </a:r>
            <a:r>
              <a:rPr spc="-440" dirty="0"/>
              <a:t>с</a:t>
            </a:r>
            <a:r>
              <a:rPr spc="-325" dirty="0"/>
              <a:t> </a:t>
            </a:r>
            <a:r>
              <a:rPr spc="-245" dirty="0"/>
              <a:t>ЖДА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4642" y="1516761"/>
            <a:ext cx="6304280" cy="4758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0209" indent="-398145">
              <a:lnSpc>
                <a:spcPct val="100000"/>
              </a:lnSpc>
              <a:spcBef>
                <a:spcPts val="105"/>
              </a:spcBef>
              <a:buFont typeface="Wingdings"/>
              <a:buChar char=""/>
              <a:tabLst>
                <a:tab pos="410209" algn="l"/>
                <a:tab pos="410845" algn="l"/>
              </a:tabLst>
            </a:pPr>
            <a:r>
              <a:rPr sz="2000" spc="-110" dirty="0">
                <a:latin typeface="Arial"/>
                <a:cs typeface="Arial"/>
              </a:rPr>
              <a:t>Има </a:t>
            </a:r>
            <a:r>
              <a:rPr sz="2000" spc="-95" dirty="0">
                <a:latin typeface="Arial"/>
                <a:cs typeface="Arial"/>
              </a:rPr>
              <a:t>ли железен </a:t>
            </a:r>
            <a:r>
              <a:rPr sz="2000" spc="-125" dirty="0">
                <a:latin typeface="Arial"/>
                <a:cs typeface="Arial"/>
              </a:rPr>
              <a:t>дефицит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50" dirty="0">
                <a:latin typeface="Arial"/>
                <a:cs typeface="Arial"/>
              </a:rPr>
              <a:t>какво </a:t>
            </a:r>
            <a:r>
              <a:rPr sz="2000" spc="-120" dirty="0">
                <a:latin typeface="Arial"/>
                <a:cs typeface="Arial"/>
              </a:rPr>
              <a:t>е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причинен?</a:t>
            </a:r>
            <a:endParaRPr sz="2000">
              <a:latin typeface="Arial"/>
              <a:cs typeface="Arial"/>
            </a:endParaRPr>
          </a:p>
          <a:p>
            <a:pPr marL="410209" marR="767715" indent="-398145">
              <a:lnSpc>
                <a:spcPct val="120000"/>
              </a:lnSpc>
              <a:spcBef>
                <a:spcPts val="2014"/>
              </a:spcBef>
              <a:buFont typeface="Wingdings"/>
              <a:buChar char=""/>
              <a:tabLst>
                <a:tab pos="410209" algn="l"/>
                <a:tab pos="410845" algn="l"/>
              </a:tabLst>
            </a:pPr>
            <a:r>
              <a:rPr sz="2000" spc="-70" dirty="0">
                <a:latin typeface="Arial"/>
                <a:cs typeface="Arial"/>
              </a:rPr>
              <a:t>Корекция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30" dirty="0">
                <a:latin typeface="Arial"/>
                <a:cs typeface="Arial"/>
              </a:rPr>
              <a:t>дефицита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80" dirty="0">
                <a:latin typeface="Arial"/>
                <a:cs typeface="Arial"/>
              </a:rPr>
              <a:t>перорални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по-рядко  </a:t>
            </a:r>
            <a:r>
              <a:rPr sz="2000" spc="-95" dirty="0">
                <a:latin typeface="Arial"/>
                <a:cs typeface="Arial"/>
              </a:rPr>
              <a:t>парентерални </a:t>
            </a:r>
            <a:r>
              <a:rPr sz="2000" spc="-120" dirty="0">
                <a:latin typeface="Arial"/>
                <a:cs typeface="Arial"/>
              </a:rPr>
              <a:t>форми </a:t>
            </a:r>
            <a:r>
              <a:rPr sz="2000" spc="-114" dirty="0">
                <a:latin typeface="Arial"/>
                <a:cs typeface="Arial"/>
              </a:rPr>
              <a:t>трябва </a:t>
            </a:r>
            <a:r>
              <a:rPr sz="2000" spc="-105" dirty="0">
                <a:latin typeface="Arial"/>
                <a:cs typeface="Arial"/>
              </a:rPr>
              <a:t>да </a:t>
            </a:r>
            <a:r>
              <a:rPr sz="2000" spc="-85" dirty="0">
                <a:latin typeface="Arial"/>
                <a:cs typeface="Arial"/>
              </a:rPr>
              <a:t>започне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след</a:t>
            </a:r>
            <a:endParaRPr sz="20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480"/>
              </a:spcBef>
            </a:pPr>
            <a:r>
              <a:rPr sz="2000" spc="-105" dirty="0">
                <a:latin typeface="Arial"/>
                <a:cs typeface="Arial"/>
              </a:rPr>
              <a:t>уточняване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85" dirty="0">
                <a:latin typeface="Arial"/>
                <a:cs typeface="Arial"/>
              </a:rPr>
              <a:t>причината </a:t>
            </a:r>
            <a:r>
              <a:rPr sz="2000" spc="-114" dirty="0">
                <a:latin typeface="Arial"/>
                <a:cs typeface="Arial"/>
              </a:rPr>
              <a:t>за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ЖДА.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Arial"/>
              <a:cs typeface="Arial"/>
            </a:endParaRPr>
          </a:p>
          <a:p>
            <a:pPr marL="410209" marR="5080" indent="-398145">
              <a:lnSpc>
                <a:spcPct val="120000"/>
              </a:lnSpc>
              <a:buFont typeface="Wingdings"/>
              <a:buChar char=""/>
              <a:tabLst>
                <a:tab pos="410209" algn="l"/>
                <a:tab pos="410845" algn="l"/>
              </a:tabLst>
            </a:pPr>
            <a:r>
              <a:rPr sz="2000" spc="-110" dirty="0">
                <a:latin typeface="Arial"/>
                <a:cs typeface="Arial"/>
              </a:rPr>
              <a:t>Парентерално </a:t>
            </a:r>
            <a:r>
              <a:rPr sz="2000" spc="-95" dirty="0">
                <a:latin typeface="Arial"/>
                <a:cs typeface="Arial"/>
              </a:rPr>
              <a:t>желязо </a:t>
            </a:r>
            <a:r>
              <a:rPr sz="2000" spc="-114" dirty="0">
                <a:latin typeface="Arial"/>
                <a:cs typeface="Arial"/>
              </a:rPr>
              <a:t>–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100" dirty="0">
                <a:latin typeface="Arial"/>
                <a:cs typeface="Arial"/>
              </a:rPr>
              <a:t>малабсорбция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10" dirty="0">
                <a:latin typeface="Arial"/>
                <a:cs typeface="Arial"/>
              </a:rPr>
              <a:t>липса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на  </a:t>
            </a:r>
            <a:r>
              <a:rPr sz="2000" spc="-120" dirty="0">
                <a:latin typeface="Arial"/>
                <a:cs typeface="Arial"/>
              </a:rPr>
              <a:t>толеранс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100" dirty="0">
                <a:latin typeface="Arial"/>
                <a:cs typeface="Arial"/>
              </a:rPr>
              <a:t>орален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прием.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"/>
            </a:pPr>
            <a:endParaRPr sz="2150">
              <a:latin typeface="Arial"/>
              <a:cs typeface="Arial"/>
            </a:endParaRPr>
          </a:p>
          <a:p>
            <a:pPr marL="410209" indent="-398145">
              <a:lnSpc>
                <a:spcPct val="100000"/>
              </a:lnSpc>
              <a:spcBef>
                <a:spcPts val="5"/>
              </a:spcBef>
              <a:buFont typeface="Wingdings"/>
              <a:buChar char=""/>
              <a:tabLst>
                <a:tab pos="410209" algn="l"/>
                <a:tab pos="410845" algn="l"/>
              </a:tabLst>
            </a:pPr>
            <a:r>
              <a:rPr sz="2000" spc="-110" dirty="0">
                <a:latin typeface="Arial"/>
                <a:cs typeface="Arial"/>
              </a:rPr>
              <a:t>Парентерално </a:t>
            </a:r>
            <a:r>
              <a:rPr sz="2000" spc="-220" dirty="0">
                <a:latin typeface="Arial"/>
                <a:cs typeface="Arial"/>
              </a:rPr>
              <a:t>Fe </a:t>
            </a:r>
            <a:r>
              <a:rPr sz="2000" spc="-80" dirty="0">
                <a:latin typeface="Arial"/>
                <a:cs typeface="Arial"/>
              </a:rPr>
              <a:t>не </a:t>
            </a:r>
            <a:r>
              <a:rPr sz="2000" spc="-135" dirty="0">
                <a:latin typeface="Arial"/>
                <a:cs typeface="Arial"/>
              </a:rPr>
              <a:t>се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препоръчва:</a:t>
            </a:r>
            <a:endParaRPr sz="2000">
              <a:latin typeface="Arial"/>
              <a:cs typeface="Arial"/>
            </a:endParaRPr>
          </a:p>
          <a:p>
            <a:pPr marL="489584" lvl="1" indent="-134620">
              <a:lnSpc>
                <a:spcPct val="100000"/>
              </a:lnSpc>
              <a:spcBef>
                <a:spcPts val="480"/>
              </a:spcBef>
              <a:buChar char="-"/>
              <a:tabLst>
                <a:tab pos="490220" algn="l"/>
              </a:tabLst>
            </a:pPr>
            <a:r>
              <a:rPr sz="2000" spc="-85" dirty="0">
                <a:latin typeface="Arial"/>
                <a:cs typeface="Arial"/>
              </a:rPr>
              <a:t>първи </a:t>
            </a:r>
            <a:r>
              <a:rPr sz="2000" spc="-100" dirty="0">
                <a:latin typeface="Arial"/>
                <a:cs typeface="Arial"/>
              </a:rPr>
              <a:t>триместър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бременност</a:t>
            </a:r>
            <a:endParaRPr sz="2000">
              <a:latin typeface="Arial"/>
              <a:cs typeface="Arial"/>
            </a:endParaRPr>
          </a:p>
          <a:p>
            <a:pPr marL="489584" lvl="1" indent="-134620">
              <a:lnSpc>
                <a:spcPct val="100000"/>
              </a:lnSpc>
              <a:spcBef>
                <a:spcPts val="480"/>
              </a:spcBef>
              <a:buChar char="-"/>
              <a:tabLst>
                <a:tab pos="490220" algn="l"/>
              </a:tabLst>
            </a:pPr>
            <a:r>
              <a:rPr sz="2000" spc="-45" dirty="0">
                <a:latin typeface="Arial"/>
                <a:cs typeface="Arial"/>
              </a:rPr>
              <a:t>при ниски </a:t>
            </a:r>
            <a:r>
              <a:rPr sz="2000" spc="-85" dirty="0">
                <a:latin typeface="Arial"/>
                <a:cs typeface="Arial"/>
              </a:rPr>
              <a:t>нива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285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трансферин</a:t>
            </a:r>
            <a:endParaRPr sz="2000">
              <a:latin typeface="Arial"/>
              <a:cs typeface="Arial"/>
            </a:endParaRPr>
          </a:p>
          <a:p>
            <a:pPr marL="489584" lvl="1" indent="-134620">
              <a:lnSpc>
                <a:spcPct val="100000"/>
              </a:lnSpc>
              <a:spcBef>
                <a:spcPts val="480"/>
              </a:spcBef>
              <a:buChar char="-"/>
              <a:tabLst>
                <a:tab pos="490220" algn="l"/>
              </a:tabLst>
            </a:pP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95" dirty="0">
                <a:latin typeface="Arial"/>
                <a:cs typeface="Arial"/>
              </a:rPr>
              <a:t>анамнеза </a:t>
            </a:r>
            <a:r>
              <a:rPr sz="2000" spc="-110" dirty="0">
                <a:latin typeface="Arial"/>
                <a:cs typeface="Arial"/>
              </a:rPr>
              <a:t>за </a:t>
            </a:r>
            <a:r>
              <a:rPr sz="2000" spc="-95" dirty="0">
                <a:latin typeface="Arial"/>
                <a:cs typeface="Arial"/>
              </a:rPr>
              <a:t>алергия, </a:t>
            </a:r>
            <a:r>
              <a:rPr sz="2000" spc="-90" dirty="0">
                <a:latin typeface="Arial"/>
                <a:cs typeface="Arial"/>
              </a:rPr>
              <a:t>включително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астма</a:t>
            </a:r>
            <a:endParaRPr sz="2000">
              <a:latin typeface="Arial"/>
              <a:cs typeface="Arial"/>
            </a:endParaRPr>
          </a:p>
          <a:p>
            <a:pPr marL="489584" lvl="1" indent="-134620">
              <a:lnSpc>
                <a:spcPct val="100000"/>
              </a:lnSpc>
              <a:spcBef>
                <a:spcPts val="480"/>
              </a:spcBef>
              <a:buChar char="-"/>
              <a:tabLst>
                <a:tab pos="490220" algn="l"/>
              </a:tabLst>
            </a:pP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100" dirty="0">
                <a:latin typeface="Arial"/>
                <a:cs typeface="Arial"/>
              </a:rPr>
              <a:t>готовност </a:t>
            </a:r>
            <a:r>
              <a:rPr sz="2000" spc="-114" dirty="0">
                <a:latin typeface="Arial"/>
                <a:cs typeface="Arial"/>
              </a:rPr>
              <a:t>за </a:t>
            </a:r>
            <a:r>
              <a:rPr sz="2000" spc="-100" dirty="0">
                <a:latin typeface="Arial"/>
                <a:cs typeface="Arial"/>
              </a:rPr>
              <a:t>лечение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анафилаксия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55854"/>
            <a:ext cx="9153525" cy="729615"/>
            <a:chOff x="-4762" y="255854"/>
            <a:chExt cx="9153525" cy="729615"/>
          </a:xfrm>
        </p:grpSpPr>
        <p:sp>
          <p:nvSpPr>
            <p:cNvPr id="3" name="object 3"/>
            <p:cNvSpPr/>
            <p:nvPr/>
          </p:nvSpPr>
          <p:spPr>
            <a:xfrm>
              <a:off x="0" y="260616"/>
              <a:ext cx="9144000" cy="720090"/>
            </a:xfrm>
            <a:custGeom>
              <a:avLst/>
              <a:gdLst/>
              <a:ahLst/>
              <a:cxnLst/>
              <a:rect l="l" t="t" r="r" b="b"/>
              <a:pathLst>
                <a:path w="9144000" h="720090">
                  <a:moveTo>
                    <a:pt x="9144000" y="0"/>
                  </a:moveTo>
                  <a:lnTo>
                    <a:pt x="0" y="0"/>
                  </a:lnTo>
                  <a:lnTo>
                    <a:pt x="0" y="720077"/>
                  </a:lnTo>
                  <a:lnTo>
                    <a:pt x="9144000" y="72007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0616"/>
              <a:ext cx="9144000" cy="720090"/>
            </a:xfrm>
            <a:custGeom>
              <a:avLst/>
              <a:gdLst/>
              <a:ahLst/>
              <a:cxnLst/>
              <a:rect l="l" t="t" r="r" b="b"/>
              <a:pathLst>
                <a:path w="9144000" h="720090">
                  <a:moveTo>
                    <a:pt x="0" y="720077"/>
                  </a:moveTo>
                  <a:lnTo>
                    <a:pt x="9144000" y="72007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2007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58720" y="304927"/>
            <a:ext cx="5431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15" dirty="0"/>
              <a:t>МЕГАЛОБЛАСТНИ</a:t>
            </a:r>
            <a:r>
              <a:rPr sz="3600" spc="-270" dirty="0"/>
              <a:t> </a:t>
            </a:r>
            <a:r>
              <a:rPr sz="3600" spc="-290" dirty="0"/>
              <a:t>АНЕМИИ</a:t>
            </a:r>
            <a:endParaRPr sz="3600"/>
          </a:p>
        </p:txBody>
      </p:sp>
      <p:grpSp>
        <p:nvGrpSpPr>
          <p:cNvPr id="6" name="object 6"/>
          <p:cNvGrpSpPr/>
          <p:nvPr/>
        </p:nvGrpSpPr>
        <p:grpSpPr>
          <a:xfrm>
            <a:off x="3692676" y="3270529"/>
            <a:ext cx="2214880" cy="2159635"/>
            <a:chOff x="3692676" y="3270529"/>
            <a:chExt cx="2214880" cy="2159635"/>
          </a:xfrm>
        </p:grpSpPr>
        <p:sp>
          <p:nvSpPr>
            <p:cNvPr id="7" name="object 7"/>
            <p:cNvSpPr/>
            <p:nvPr/>
          </p:nvSpPr>
          <p:spPr>
            <a:xfrm>
              <a:off x="3692676" y="3270529"/>
              <a:ext cx="2214323" cy="215945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51910" y="3429000"/>
              <a:ext cx="1699387" cy="16450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646164" y="3285718"/>
            <a:ext cx="2231390" cy="2152015"/>
            <a:chOff x="6646164" y="3285718"/>
            <a:chExt cx="2231390" cy="2152015"/>
          </a:xfrm>
        </p:grpSpPr>
        <p:sp>
          <p:nvSpPr>
            <p:cNvPr id="10" name="object 10"/>
            <p:cNvSpPr/>
            <p:nvPr/>
          </p:nvSpPr>
          <p:spPr>
            <a:xfrm>
              <a:off x="6646164" y="3285718"/>
              <a:ext cx="2231136" cy="21519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04279" y="3444239"/>
              <a:ext cx="1716786" cy="16409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395541" y="1844864"/>
            <a:ext cx="2793174" cy="29523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8210" y="5116195"/>
            <a:ext cx="216217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77165" marR="5080" indent="-165100">
              <a:lnSpc>
                <a:spcPct val="101099"/>
              </a:lnSpc>
              <a:spcBef>
                <a:spcPts val="75"/>
              </a:spcBef>
            </a:pPr>
            <a:r>
              <a:rPr sz="1800" b="1" i="1" spc="-140" dirty="0">
                <a:latin typeface="Arial"/>
                <a:cs typeface="Arial"/>
              </a:rPr>
              <a:t>Пернициозна </a:t>
            </a:r>
            <a:r>
              <a:rPr sz="1800" b="1" i="1" spc="-110" dirty="0">
                <a:latin typeface="Arial"/>
                <a:cs typeface="Arial"/>
              </a:rPr>
              <a:t>анемия  </a:t>
            </a:r>
            <a:r>
              <a:rPr sz="1800" b="1" i="1" spc="-180" dirty="0">
                <a:latin typeface="Arial"/>
                <a:cs typeface="Arial"/>
              </a:rPr>
              <a:t>Хънтеров</a:t>
            </a:r>
            <a:r>
              <a:rPr sz="1800" b="1" i="1" spc="-135" dirty="0">
                <a:latin typeface="Arial"/>
                <a:cs typeface="Arial"/>
              </a:rPr>
              <a:t> </a:t>
            </a:r>
            <a:r>
              <a:rPr sz="1800" b="1" i="1" spc="-190" dirty="0">
                <a:latin typeface="Arial"/>
                <a:cs typeface="Arial"/>
              </a:rPr>
              <a:t>глосит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17111" y="5180838"/>
            <a:ext cx="172783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85090">
              <a:lnSpc>
                <a:spcPct val="101099"/>
              </a:lnSpc>
              <a:spcBef>
                <a:spcPts val="75"/>
              </a:spcBef>
            </a:pPr>
            <a:r>
              <a:rPr sz="1800" b="1" i="1" spc="-135" dirty="0">
                <a:latin typeface="Arial"/>
                <a:cs typeface="Arial"/>
                <a:hlinkClick r:id="rId7"/>
              </a:rPr>
              <a:t>Мегалобласти </a:t>
            </a:r>
            <a:r>
              <a:rPr sz="1800" b="1" i="1" spc="-135" dirty="0">
                <a:latin typeface="Arial"/>
                <a:cs typeface="Arial"/>
              </a:rPr>
              <a:t> </a:t>
            </a:r>
            <a:r>
              <a:rPr sz="1800" b="1" i="1" spc="-200" dirty="0">
                <a:latin typeface="Arial"/>
                <a:cs typeface="Arial"/>
              </a:rPr>
              <a:t>в </a:t>
            </a:r>
            <a:r>
              <a:rPr sz="1800" b="1" i="1" spc="-150" dirty="0">
                <a:latin typeface="Arial"/>
                <a:cs typeface="Arial"/>
              </a:rPr>
              <a:t>костния</a:t>
            </a:r>
            <a:r>
              <a:rPr sz="1800" b="1" i="1" spc="-85" dirty="0">
                <a:latin typeface="Arial"/>
                <a:cs typeface="Arial"/>
              </a:rPr>
              <a:t> </a:t>
            </a:r>
            <a:r>
              <a:rPr sz="1800" b="1" i="1" spc="-135" dirty="0">
                <a:latin typeface="Arial"/>
                <a:cs typeface="Arial"/>
              </a:rPr>
              <a:t>мозък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63994" y="5265546"/>
            <a:ext cx="213931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9725" marR="74930" indent="-256540">
              <a:lnSpc>
                <a:spcPct val="100000"/>
              </a:lnSpc>
              <a:spcBef>
                <a:spcPts val="100"/>
              </a:spcBef>
            </a:pPr>
            <a:r>
              <a:rPr sz="1800" b="1" i="1" spc="-160" dirty="0">
                <a:latin typeface="Arial"/>
                <a:cs typeface="Arial"/>
              </a:rPr>
              <a:t>Хип</a:t>
            </a:r>
            <a:r>
              <a:rPr sz="1800" b="1" i="1" spc="-135" dirty="0">
                <a:latin typeface="Arial"/>
                <a:cs typeface="Arial"/>
              </a:rPr>
              <a:t>е</a:t>
            </a:r>
            <a:r>
              <a:rPr sz="1800" b="1" i="1" spc="-155" dirty="0">
                <a:latin typeface="Arial"/>
                <a:cs typeface="Arial"/>
              </a:rPr>
              <a:t>рсегм</a:t>
            </a:r>
            <a:r>
              <a:rPr sz="1800" b="1" i="1" spc="-135" dirty="0">
                <a:latin typeface="Arial"/>
                <a:cs typeface="Arial"/>
              </a:rPr>
              <a:t>е</a:t>
            </a:r>
            <a:r>
              <a:rPr sz="1800" b="1" i="1" spc="-125" dirty="0">
                <a:latin typeface="Arial"/>
                <a:cs typeface="Arial"/>
              </a:rPr>
              <a:t>нтация </a:t>
            </a:r>
            <a:r>
              <a:rPr sz="1800" b="1" i="1" spc="-60" dirty="0">
                <a:latin typeface="Arial"/>
                <a:cs typeface="Arial"/>
              </a:rPr>
              <a:t> </a:t>
            </a:r>
            <a:r>
              <a:rPr sz="1800" b="1" i="1" spc="-155" dirty="0">
                <a:latin typeface="Arial"/>
                <a:cs typeface="Arial"/>
              </a:rPr>
              <a:t>и</a:t>
            </a:r>
            <a:r>
              <a:rPr sz="1800" b="1" i="1" spc="-105" dirty="0">
                <a:latin typeface="Arial"/>
                <a:cs typeface="Arial"/>
              </a:rPr>
              <a:t> </a:t>
            </a:r>
            <a:r>
              <a:rPr sz="1800" b="1" i="1" spc="-145" dirty="0">
                <a:latin typeface="Arial"/>
                <a:cs typeface="Arial"/>
              </a:rPr>
              <a:t>мегалоцити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b="1" i="1" spc="-200" dirty="0">
                <a:latin typeface="Arial"/>
                <a:cs typeface="Arial"/>
              </a:rPr>
              <a:t>в </a:t>
            </a:r>
            <a:r>
              <a:rPr sz="1800" b="1" i="1" spc="-140" dirty="0">
                <a:latin typeface="Arial"/>
                <a:cs typeface="Arial"/>
              </a:rPr>
              <a:t>периферната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70" dirty="0">
                <a:latin typeface="Arial"/>
                <a:cs typeface="Arial"/>
              </a:rPr>
              <a:t>кръв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656076" y="1360932"/>
            <a:ext cx="2316480" cy="2173605"/>
            <a:chOff x="3656076" y="1360932"/>
            <a:chExt cx="2316480" cy="2173605"/>
          </a:xfrm>
        </p:grpSpPr>
        <p:sp>
          <p:nvSpPr>
            <p:cNvPr id="17" name="object 17"/>
            <p:cNvSpPr/>
            <p:nvPr/>
          </p:nvSpPr>
          <p:spPr>
            <a:xfrm>
              <a:off x="3656076" y="1360932"/>
              <a:ext cx="2316479" cy="21732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51910" y="1556727"/>
              <a:ext cx="1716668" cy="158423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609588" y="1360932"/>
            <a:ext cx="2243455" cy="2173605"/>
            <a:chOff x="6609588" y="1360932"/>
            <a:chExt cx="2243455" cy="2173605"/>
          </a:xfrm>
        </p:grpSpPr>
        <p:sp>
          <p:nvSpPr>
            <p:cNvPr id="20" name="object 20"/>
            <p:cNvSpPr/>
            <p:nvPr/>
          </p:nvSpPr>
          <p:spPr>
            <a:xfrm>
              <a:off x="6609588" y="1360932"/>
              <a:ext cx="2243328" cy="217322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04279" y="1556751"/>
              <a:ext cx="1645095" cy="15842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1184021"/>
            <a:ext cx="9169400" cy="2674620"/>
            <a:chOff x="-12700" y="1184021"/>
            <a:chExt cx="9169400" cy="2674620"/>
          </a:xfrm>
        </p:grpSpPr>
        <p:sp>
          <p:nvSpPr>
            <p:cNvPr id="3" name="object 3"/>
            <p:cNvSpPr/>
            <p:nvPr/>
          </p:nvSpPr>
          <p:spPr>
            <a:xfrm>
              <a:off x="0" y="1196721"/>
              <a:ext cx="9144000" cy="2649220"/>
            </a:xfrm>
            <a:custGeom>
              <a:avLst/>
              <a:gdLst/>
              <a:ahLst/>
              <a:cxnLst/>
              <a:rect l="l" t="t" r="r" b="b"/>
              <a:pathLst>
                <a:path w="9144000" h="2649220">
                  <a:moveTo>
                    <a:pt x="9144000" y="0"/>
                  </a:moveTo>
                  <a:lnTo>
                    <a:pt x="0" y="0"/>
                  </a:lnTo>
                  <a:lnTo>
                    <a:pt x="0" y="2648966"/>
                  </a:lnTo>
                  <a:lnTo>
                    <a:pt x="9144000" y="264896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A63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196721"/>
              <a:ext cx="9144000" cy="2649220"/>
            </a:xfrm>
            <a:custGeom>
              <a:avLst/>
              <a:gdLst/>
              <a:ahLst/>
              <a:cxnLst/>
              <a:rect l="l" t="t" r="r" b="b"/>
              <a:pathLst>
                <a:path w="9144000" h="2649220">
                  <a:moveTo>
                    <a:pt x="0" y="2648966"/>
                  </a:moveTo>
                  <a:lnTo>
                    <a:pt x="9144000" y="2648966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648966"/>
                  </a:lnTo>
                  <a:close/>
                </a:path>
              </a:pathLst>
            </a:custGeom>
            <a:ln w="25400">
              <a:solidFill>
                <a:srgbClr val="3A63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1182700"/>
            <a:ext cx="8935085" cy="2496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28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Анемиите 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000" b="1" spc="-170" dirty="0">
                <a:solidFill>
                  <a:srgbClr val="FFFFFF"/>
                </a:solidFill>
                <a:latin typeface="Arial"/>
                <a:cs typeface="Arial"/>
              </a:rPr>
              <a:t>дължат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нарушен 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синтез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ДНК, 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при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запазена </a:t>
            </a: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синтеза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b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РНК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280"/>
              </a:lnSpc>
            </a:pP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клетките.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28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Тази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диспоеза причинява 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интрамедуларна 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клетъчна 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смърт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(неефективна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280"/>
              </a:lnSpc>
            </a:pP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еритропоеза)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 индиректна 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хипербилирубинемия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хиперурикемия.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355600" marR="384175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Диспоезата 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уврежда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всички </a:t>
            </a: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клетъчни 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редици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-195" dirty="0">
                <a:solidFill>
                  <a:srgbClr val="FFFFFF"/>
                </a:solidFill>
                <a:latin typeface="Arial"/>
                <a:cs typeface="Arial"/>
              </a:rPr>
              <a:t>се </a:t>
            </a:r>
            <a:r>
              <a:rPr sz="2000" b="1" spc="-175" dirty="0">
                <a:solidFill>
                  <a:srgbClr val="FFFFFF"/>
                </a:solidFill>
                <a:latin typeface="Arial"/>
                <a:cs typeface="Arial"/>
              </a:rPr>
              <a:t>изявява </a:t>
            </a:r>
            <a:r>
              <a:rPr sz="2000" b="1" spc="-125" dirty="0">
                <a:solidFill>
                  <a:srgbClr val="FFFFFF"/>
                </a:solidFill>
                <a:latin typeface="Arial"/>
                <a:cs typeface="Arial"/>
              </a:rPr>
              <a:t>още </a:t>
            </a:r>
            <a:r>
              <a:rPr sz="2000" b="1" spc="-275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левко-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  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тромбоцитопения.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4762" y="255841"/>
            <a:ext cx="9153525" cy="541655"/>
            <a:chOff x="-4762" y="255841"/>
            <a:chExt cx="9153525" cy="541655"/>
          </a:xfrm>
        </p:grpSpPr>
        <p:sp>
          <p:nvSpPr>
            <p:cNvPr id="7" name="object 7"/>
            <p:cNvSpPr/>
            <p:nvPr/>
          </p:nvSpPr>
          <p:spPr>
            <a:xfrm>
              <a:off x="0" y="260604"/>
              <a:ext cx="9144000" cy="532130"/>
            </a:xfrm>
            <a:custGeom>
              <a:avLst/>
              <a:gdLst/>
              <a:ahLst/>
              <a:cxnLst/>
              <a:rect l="l" t="t" r="r" b="b"/>
              <a:pathLst>
                <a:path w="9144000" h="532130">
                  <a:moveTo>
                    <a:pt x="9144000" y="0"/>
                  </a:moveTo>
                  <a:lnTo>
                    <a:pt x="0" y="0"/>
                  </a:lnTo>
                  <a:lnTo>
                    <a:pt x="0" y="531749"/>
                  </a:lnTo>
                  <a:lnTo>
                    <a:pt x="9144000" y="53174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60604"/>
              <a:ext cx="9144000" cy="532130"/>
            </a:xfrm>
            <a:custGeom>
              <a:avLst/>
              <a:gdLst/>
              <a:ahLst/>
              <a:cxnLst/>
              <a:rect l="l" t="t" r="r" b="b"/>
              <a:pathLst>
                <a:path w="9144000" h="532130">
                  <a:moveTo>
                    <a:pt x="0" y="531749"/>
                  </a:moveTo>
                  <a:lnTo>
                    <a:pt x="9144000" y="53174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31749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56613" y="210692"/>
            <a:ext cx="5429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15" dirty="0"/>
              <a:t>МЕГАЛОБЛАСТНИ</a:t>
            </a:r>
            <a:r>
              <a:rPr sz="3600" spc="-280" dirty="0"/>
              <a:t> </a:t>
            </a:r>
            <a:r>
              <a:rPr sz="3600" spc="-290" dirty="0"/>
              <a:t>АНЕМИИ</a:t>
            </a:r>
            <a:endParaRPr sz="3600"/>
          </a:p>
        </p:txBody>
      </p:sp>
      <p:sp>
        <p:nvSpPr>
          <p:cNvPr id="10" name="object 10"/>
          <p:cNvSpPr txBox="1"/>
          <p:nvPr/>
        </p:nvSpPr>
        <p:spPr>
          <a:xfrm>
            <a:off x="323532" y="4293108"/>
            <a:ext cx="6913245" cy="2142490"/>
          </a:xfrm>
          <a:prstGeom prst="rect">
            <a:avLst/>
          </a:prstGeom>
          <a:ln w="25400">
            <a:solidFill>
              <a:srgbClr val="B9AC8D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5"/>
              </a:spcBef>
            </a:pPr>
            <a:r>
              <a:rPr sz="1800" b="1" i="1" spc="-125" dirty="0">
                <a:solidFill>
                  <a:srgbClr val="C00000"/>
                </a:solidFill>
                <a:latin typeface="Arial"/>
                <a:cs typeface="Arial"/>
              </a:rPr>
              <a:t>Диагноза:</a:t>
            </a:r>
            <a:endParaRPr sz="1800">
              <a:latin typeface="Arial"/>
              <a:cs typeface="Arial"/>
            </a:endParaRPr>
          </a:p>
          <a:p>
            <a:pPr marL="91440" marR="1611630">
              <a:lnSpc>
                <a:spcPts val="1510"/>
              </a:lnSpc>
              <a:spcBef>
                <a:spcPts val="1560"/>
              </a:spcBef>
            </a:pPr>
            <a:r>
              <a:rPr sz="1400" b="1" spc="-110" dirty="0">
                <a:latin typeface="Arial"/>
                <a:cs typeface="Arial"/>
              </a:rPr>
              <a:t>Ранната </a:t>
            </a:r>
            <a:r>
              <a:rPr sz="1400" b="1" spc="-90" dirty="0">
                <a:latin typeface="Arial"/>
                <a:cs typeface="Arial"/>
              </a:rPr>
              <a:t>диагноза преди </a:t>
            </a:r>
            <a:r>
              <a:rPr sz="1400" b="1" spc="-85" dirty="0">
                <a:latin typeface="Arial"/>
                <a:cs typeface="Arial"/>
              </a:rPr>
              <a:t>да </a:t>
            </a:r>
            <a:r>
              <a:rPr sz="1400" b="1" spc="-140" dirty="0">
                <a:latin typeface="Arial"/>
                <a:cs typeface="Arial"/>
              </a:rPr>
              <a:t>настъпят </a:t>
            </a:r>
            <a:r>
              <a:rPr sz="1400" b="1" spc="-110" dirty="0">
                <a:latin typeface="Arial"/>
                <a:cs typeface="Arial"/>
              </a:rPr>
              <a:t>неврологичните </a:t>
            </a:r>
            <a:r>
              <a:rPr sz="1400" b="1" spc="-95" dirty="0">
                <a:latin typeface="Arial"/>
                <a:cs typeface="Arial"/>
              </a:rPr>
              <a:t>усложнения.  </a:t>
            </a:r>
            <a:r>
              <a:rPr sz="1400" b="1" spc="-100" dirty="0">
                <a:latin typeface="Arial"/>
                <a:cs typeface="Arial"/>
              </a:rPr>
              <a:t>Анемията </a:t>
            </a:r>
            <a:r>
              <a:rPr sz="1400" b="1" spc="-75" dirty="0">
                <a:latin typeface="Arial"/>
                <a:cs typeface="Arial"/>
              </a:rPr>
              <a:t>е </a:t>
            </a:r>
            <a:r>
              <a:rPr sz="1400" b="1" spc="-80" dirty="0">
                <a:latin typeface="Arial"/>
                <a:cs typeface="Arial"/>
              </a:rPr>
              <a:t>макроцитна </a:t>
            </a:r>
            <a:r>
              <a:rPr sz="1400" b="1" spc="-40" dirty="0">
                <a:latin typeface="Arial"/>
                <a:cs typeface="Arial"/>
              </a:rPr>
              <a:t>- </a:t>
            </a:r>
            <a:r>
              <a:rPr sz="1400" b="1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MCV&gt;100</a:t>
            </a:r>
            <a:r>
              <a:rPr sz="1400" b="1" u="heavy" spc="-2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fl</a:t>
            </a:r>
            <a:r>
              <a:rPr sz="1400" b="1" spc="-3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" algn="ctr">
              <a:lnSpc>
                <a:spcPts val="2090"/>
              </a:lnSpc>
              <a:spcBef>
                <a:spcPts val="1250"/>
              </a:spcBef>
            </a:pPr>
            <a:r>
              <a:rPr sz="1800" b="1" i="1" spc="-125" dirty="0">
                <a:solidFill>
                  <a:srgbClr val="C00000"/>
                </a:solidFill>
                <a:latin typeface="Arial"/>
                <a:cs typeface="Arial"/>
              </a:rPr>
              <a:t>Хемограма:</a:t>
            </a:r>
            <a:endParaRPr sz="1800">
              <a:latin typeface="Arial"/>
              <a:cs typeface="Arial"/>
            </a:endParaRPr>
          </a:p>
          <a:p>
            <a:pPr marL="91440" marR="1367790">
              <a:lnSpc>
                <a:spcPts val="1510"/>
              </a:lnSpc>
              <a:spcBef>
                <a:spcPts val="120"/>
              </a:spcBef>
            </a:pPr>
            <a:r>
              <a:rPr sz="1400" b="1" spc="-110" dirty="0">
                <a:latin typeface="Arial"/>
                <a:cs typeface="Arial"/>
              </a:rPr>
              <a:t>Овалоцитоза, </a:t>
            </a:r>
            <a:r>
              <a:rPr sz="1400" b="1" spc="-90" dirty="0">
                <a:latin typeface="Arial"/>
                <a:cs typeface="Arial"/>
              </a:rPr>
              <a:t>анизоцитоза, пойкилоцитоза, </a:t>
            </a:r>
            <a:r>
              <a:rPr sz="1400" b="1" spc="-80" dirty="0">
                <a:latin typeface="Arial"/>
                <a:cs typeface="Arial"/>
              </a:rPr>
              <a:t>макроцити и </a:t>
            </a:r>
            <a:r>
              <a:rPr sz="1400" b="1" spc="-85" dirty="0">
                <a:latin typeface="Arial"/>
                <a:cs typeface="Arial"/>
              </a:rPr>
              <a:t>мегалоцити.  </a:t>
            </a:r>
            <a:r>
              <a:rPr sz="1400" b="1" spc="-135" dirty="0">
                <a:latin typeface="Arial"/>
                <a:cs typeface="Arial"/>
              </a:rPr>
              <a:t>Телца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95" dirty="0">
                <a:latin typeface="Arial"/>
                <a:cs typeface="Arial"/>
              </a:rPr>
              <a:t>Howell-Jolly </a:t>
            </a:r>
            <a:r>
              <a:rPr sz="1400" b="1" spc="-125" dirty="0">
                <a:latin typeface="Arial"/>
                <a:cs typeface="Arial"/>
              </a:rPr>
              <a:t>(остатъчни </a:t>
            </a:r>
            <a:r>
              <a:rPr sz="1400" b="1" spc="-114" dirty="0">
                <a:latin typeface="Arial"/>
                <a:cs typeface="Arial"/>
              </a:rPr>
              <a:t>фрагменти </a:t>
            </a:r>
            <a:r>
              <a:rPr sz="1400" b="1" spc="-120" dirty="0">
                <a:latin typeface="Arial"/>
                <a:cs typeface="Arial"/>
              </a:rPr>
              <a:t>от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ядро).</a:t>
            </a:r>
            <a:endParaRPr sz="1400">
              <a:latin typeface="Arial"/>
              <a:cs typeface="Arial"/>
            </a:endParaRPr>
          </a:p>
          <a:p>
            <a:pPr marL="91440" marR="1774825">
              <a:lnSpc>
                <a:spcPts val="1510"/>
              </a:lnSpc>
              <a:spcBef>
                <a:spcPts val="5"/>
              </a:spcBef>
            </a:pPr>
            <a:r>
              <a:rPr sz="1400" b="1" spc="-100" dirty="0">
                <a:latin typeface="Arial"/>
                <a:cs typeface="Arial"/>
              </a:rPr>
              <a:t>Ниски </a:t>
            </a:r>
            <a:r>
              <a:rPr sz="1400" b="1" spc="-125" dirty="0">
                <a:latin typeface="Arial"/>
                <a:cs typeface="Arial"/>
              </a:rPr>
              <a:t>стойности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00" dirty="0">
                <a:latin typeface="Arial"/>
                <a:cs typeface="Arial"/>
              </a:rPr>
              <a:t>хемоглобина, еритроцитите </a:t>
            </a:r>
            <a:r>
              <a:rPr sz="1400" b="1" spc="-80" dirty="0">
                <a:latin typeface="Arial"/>
                <a:cs typeface="Arial"/>
              </a:rPr>
              <a:t>и </a:t>
            </a:r>
            <a:r>
              <a:rPr sz="1400" b="1" spc="-95" dirty="0">
                <a:latin typeface="Arial"/>
                <a:cs typeface="Arial"/>
              </a:rPr>
              <a:t>тромбоцитите.  </a:t>
            </a:r>
            <a:r>
              <a:rPr sz="1400" b="1" spc="-130" dirty="0">
                <a:latin typeface="Arial"/>
                <a:cs typeface="Arial"/>
              </a:rPr>
              <a:t>Нисък </a:t>
            </a:r>
            <a:r>
              <a:rPr sz="1400" b="1" spc="-105" dirty="0">
                <a:latin typeface="Arial"/>
                <a:cs typeface="Arial"/>
              </a:rPr>
              <a:t>брой </a:t>
            </a:r>
            <a:r>
              <a:rPr sz="1400" b="1" spc="-95" dirty="0">
                <a:latin typeface="Arial"/>
                <a:cs typeface="Arial"/>
              </a:rPr>
              <a:t>ретикулоцити. </a:t>
            </a:r>
            <a:r>
              <a:rPr sz="1400" b="1" spc="-100" dirty="0">
                <a:latin typeface="Arial"/>
                <a:cs typeface="Arial"/>
              </a:rPr>
              <a:t>Хиперсегментация </a:t>
            </a:r>
            <a:r>
              <a:rPr sz="1400" b="1" spc="-170" dirty="0">
                <a:latin typeface="Arial"/>
                <a:cs typeface="Arial"/>
              </a:rPr>
              <a:t>в</a:t>
            </a:r>
            <a:r>
              <a:rPr sz="1400" b="1" spc="-114" dirty="0">
                <a:latin typeface="Arial"/>
                <a:cs typeface="Arial"/>
              </a:rPr>
              <a:t> </a:t>
            </a:r>
            <a:r>
              <a:rPr sz="1400" b="1" spc="-100" dirty="0">
                <a:latin typeface="Arial"/>
                <a:cs typeface="Arial"/>
              </a:rPr>
              <a:t>гранулоцитите</a:t>
            </a:r>
            <a:r>
              <a:rPr sz="1400" spc="-10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65492" y="4350987"/>
            <a:ext cx="1778635" cy="1663064"/>
            <a:chOff x="7365492" y="4350987"/>
            <a:chExt cx="1778635" cy="1663064"/>
          </a:xfrm>
        </p:grpSpPr>
        <p:sp>
          <p:nvSpPr>
            <p:cNvPr id="12" name="object 12"/>
            <p:cNvSpPr/>
            <p:nvPr/>
          </p:nvSpPr>
          <p:spPr>
            <a:xfrm>
              <a:off x="7365492" y="4350987"/>
              <a:ext cx="1778507" cy="16627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24369" y="4509098"/>
              <a:ext cx="1287501" cy="1152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9429" y="534670"/>
            <a:ext cx="7630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МЕГАЛОБЛАСТНА </a:t>
            </a:r>
            <a:r>
              <a:rPr sz="1800" b="1" spc="-170" dirty="0">
                <a:solidFill>
                  <a:srgbClr val="C00000"/>
                </a:solidFill>
                <a:latin typeface="Arial"/>
                <a:cs typeface="Arial"/>
              </a:rPr>
              <a:t>АНЕМИЯ 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– </a:t>
            </a:r>
            <a:r>
              <a:rPr sz="1800" b="1" spc="-145" dirty="0">
                <a:solidFill>
                  <a:srgbClr val="C00000"/>
                </a:solidFill>
                <a:latin typeface="Arial"/>
                <a:cs typeface="Arial"/>
              </a:rPr>
              <a:t>КЛИНИЧНИ </a:t>
            </a:r>
            <a:r>
              <a:rPr sz="1800" b="1" spc="-125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800" b="1" spc="-225" dirty="0">
                <a:solidFill>
                  <a:srgbClr val="C00000"/>
                </a:solidFill>
                <a:latin typeface="Arial"/>
                <a:cs typeface="Arial"/>
              </a:rPr>
              <a:t>ЛАБОРАТОРНИ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10" dirty="0">
                <a:solidFill>
                  <a:srgbClr val="C00000"/>
                </a:solidFill>
                <a:latin typeface="Arial"/>
                <a:cs typeface="Arial"/>
              </a:rPr>
              <a:t>ХАРАКТЕРИСТИКИ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1000" y="1325880"/>
            <a:ext cx="8257540" cy="5407660"/>
            <a:chOff x="381000" y="1325880"/>
            <a:chExt cx="8257540" cy="5407660"/>
          </a:xfrm>
        </p:grpSpPr>
        <p:sp>
          <p:nvSpPr>
            <p:cNvPr id="4" name="object 4"/>
            <p:cNvSpPr/>
            <p:nvPr/>
          </p:nvSpPr>
          <p:spPr>
            <a:xfrm>
              <a:off x="381000" y="1325880"/>
              <a:ext cx="3826764" cy="4965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546" y="1484840"/>
              <a:ext cx="3265328" cy="44496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13489" y="1325880"/>
              <a:ext cx="3683537" cy="33238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0" y="1484801"/>
              <a:ext cx="3168255" cy="2808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60520" y="4386070"/>
              <a:ext cx="4477512" cy="23469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55972" y="4581120"/>
              <a:ext cx="3888243" cy="17589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2352" y="74498"/>
            <a:ext cx="5429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15" dirty="0">
                <a:solidFill>
                  <a:srgbClr val="FF3300"/>
                </a:solidFill>
              </a:rPr>
              <a:t>МЕГАЛОБЛАСТНИ</a:t>
            </a:r>
            <a:r>
              <a:rPr sz="3600" spc="-280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58267" y="1019683"/>
            <a:ext cx="8455025" cy="5348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25"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215" dirty="0">
                <a:solidFill>
                  <a:srgbClr val="3333FF"/>
                </a:solidFill>
                <a:latin typeface="Arial"/>
                <a:cs typeface="Arial"/>
              </a:rPr>
              <a:t>В12 </a:t>
            </a:r>
            <a:r>
              <a:rPr sz="2400" b="1" i="1" spc="-200" dirty="0">
                <a:solidFill>
                  <a:srgbClr val="3333FF"/>
                </a:solidFill>
                <a:latin typeface="Arial"/>
                <a:cs typeface="Arial"/>
              </a:rPr>
              <a:t>дефицитна</a:t>
            </a:r>
            <a:r>
              <a:rPr sz="2400" b="1" i="1" spc="-6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400" b="1" i="1" spc="-145" dirty="0">
                <a:solidFill>
                  <a:srgbClr val="3333FF"/>
                </a:solidFill>
                <a:latin typeface="Arial"/>
                <a:cs typeface="Arial"/>
              </a:rPr>
              <a:t>анемия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2590"/>
              </a:lnSpc>
              <a:spcBef>
                <a:spcPts val="21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0" dirty="0">
                <a:latin typeface="Arial"/>
                <a:cs typeface="Arial"/>
              </a:rPr>
              <a:t>Обмяната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35" dirty="0">
                <a:latin typeface="Arial"/>
                <a:cs typeface="Arial"/>
              </a:rPr>
              <a:t>извършва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05" dirty="0">
                <a:latin typeface="Arial"/>
                <a:cs typeface="Arial"/>
              </a:rPr>
              <a:t>терминалния илеум </a:t>
            </a:r>
            <a:r>
              <a:rPr sz="2400" spc="-60" dirty="0">
                <a:latin typeface="Arial"/>
                <a:cs typeface="Arial"/>
              </a:rPr>
              <a:t>при </a:t>
            </a:r>
            <a:r>
              <a:rPr sz="2400" spc="-110" dirty="0">
                <a:latin typeface="Arial"/>
                <a:cs typeface="Arial"/>
              </a:rPr>
              <a:t>наличие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на</a:t>
            </a:r>
            <a:endParaRPr sz="2400">
              <a:latin typeface="Arial"/>
              <a:cs typeface="Arial"/>
            </a:endParaRPr>
          </a:p>
          <a:p>
            <a:pPr marL="355600" marR="372745">
              <a:lnSpc>
                <a:spcPts val="2310"/>
              </a:lnSpc>
              <a:spcBef>
                <a:spcPts val="260"/>
              </a:spcBef>
            </a:pPr>
            <a:r>
              <a:rPr sz="2400" b="1" spc="-150" dirty="0">
                <a:solidFill>
                  <a:srgbClr val="3333FF"/>
                </a:solidFill>
                <a:latin typeface="Arial"/>
                <a:cs typeface="Arial"/>
              </a:rPr>
              <a:t>интринзинк </a:t>
            </a:r>
            <a:r>
              <a:rPr sz="2400" b="1" spc="-190" dirty="0">
                <a:solidFill>
                  <a:srgbClr val="3333FF"/>
                </a:solidFill>
                <a:latin typeface="Arial"/>
                <a:cs typeface="Arial"/>
              </a:rPr>
              <a:t>фактор</a:t>
            </a:r>
            <a:r>
              <a:rPr sz="2400" b="1" spc="-190" dirty="0">
                <a:latin typeface="Arial"/>
                <a:cs typeface="Arial"/>
              </a:rPr>
              <a:t>, </a:t>
            </a:r>
            <a:r>
              <a:rPr sz="2400" spc="-165" dirty="0">
                <a:latin typeface="Arial"/>
                <a:cs typeface="Arial"/>
              </a:rPr>
              <a:t>отделящ се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25" dirty="0">
                <a:latin typeface="Arial"/>
                <a:cs typeface="Arial"/>
              </a:rPr>
              <a:t>париеталните </a:t>
            </a:r>
            <a:r>
              <a:rPr sz="2400" spc="-70" dirty="0">
                <a:latin typeface="Arial"/>
                <a:cs typeface="Arial"/>
              </a:rPr>
              <a:t>клетки </a:t>
            </a:r>
            <a:r>
              <a:rPr sz="2400" spc="-114" dirty="0">
                <a:latin typeface="Arial"/>
                <a:cs typeface="Arial"/>
              </a:rPr>
              <a:t>на  </a:t>
            </a:r>
            <a:r>
              <a:rPr sz="2400" spc="-150" dirty="0">
                <a:latin typeface="Arial"/>
                <a:cs typeface="Arial"/>
              </a:rPr>
              <a:t>стомаха </a:t>
            </a:r>
            <a:r>
              <a:rPr sz="2400" spc="-135" dirty="0">
                <a:latin typeface="Arial"/>
                <a:cs typeface="Arial"/>
              </a:rPr>
              <a:t>за </a:t>
            </a:r>
            <a:r>
              <a:rPr sz="2400" spc="-120" dirty="0">
                <a:latin typeface="Arial"/>
                <a:cs typeface="Arial"/>
              </a:rPr>
              <a:t>транспорт </a:t>
            </a:r>
            <a:r>
              <a:rPr sz="2400" spc="-90" dirty="0">
                <a:latin typeface="Arial"/>
                <a:cs typeface="Arial"/>
              </a:rPr>
              <a:t>през </a:t>
            </a:r>
            <a:r>
              <a:rPr sz="2400" spc="-135" dirty="0">
                <a:latin typeface="Arial"/>
                <a:cs typeface="Arial"/>
              </a:rPr>
              <a:t>интестиналната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мукоза.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Витамин </a:t>
            </a:r>
            <a:r>
              <a:rPr sz="2400" spc="-180" dirty="0">
                <a:latin typeface="Arial"/>
                <a:cs typeface="Arial"/>
              </a:rPr>
              <a:t>В12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50" dirty="0">
                <a:latin typeface="Arial"/>
                <a:cs typeface="Arial"/>
              </a:rPr>
              <a:t>храната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50" dirty="0">
                <a:latin typeface="Arial"/>
                <a:cs typeface="Arial"/>
              </a:rPr>
              <a:t>свързва </a:t>
            </a:r>
            <a:r>
              <a:rPr sz="2400" spc="-195" dirty="0">
                <a:latin typeface="Arial"/>
                <a:cs typeface="Arial"/>
              </a:rPr>
              <a:t>със </a:t>
            </a:r>
            <a:r>
              <a:rPr sz="2400" spc="-140" dirty="0">
                <a:latin typeface="Arial"/>
                <a:cs typeface="Arial"/>
              </a:rPr>
              <a:t>свързващи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протеини</a:t>
            </a:r>
            <a:endParaRPr sz="2400">
              <a:latin typeface="Arial"/>
              <a:cs typeface="Arial"/>
            </a:endParaRPr>
          </a:p>
          <a:p>
            <a:pPr marL="352425">
              <a:lnSpc>
                <a:spcPts val="2590"/>
              </a:lnSpc>
              <a:spcBef>
                <a:spcPts val="5"/>
              </a:spcBef>
            </a:pPr>
            <a:r>
              <a:rPr sz="2400" b="1" spc="-155" dirty="0">
                <a:solidFill>
                  <a:srgbClr val="3333FF"/>
                </a:solidFill>
                <a:latin typeface="Arial"/>
                <a:cs typeface="Arial"/>
              </a:rPr>
              <a:t>(R-протеини), </a:t>
            </a:r>
            <a:r>
              <a:rPr sz="2400" spc="-100" dirty="0">
                <a:latin typeface="Arial"/>
                <a:cs typeface="Arial"/>
              </a:rPr>
              <a:t>секретирани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20" dirty="0">
                <a:latin typeface="Arial"/>
                <a:cs typeface="Arial"/>
              </a:rPr>
              <a:t>слюнчените </a:t>
            </a:r>
            <a:r>
              <a:rPr sz="2400" spc="-80" dirty="0">
                <a:latin typeface="Arial"/>
                <a:cs typeface="Arial"/>
              </a:rPr>
              <a:t>жлези, </a:t>
            </a:r>
            <a:r>
              <a:rPr sz="2400" spc="-125" dirty="0">
                <a:latin typeface="Arial"/>
                <a:cs typeface="Arial"/>
              </a:rPr>
              <a:t>в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комплекс,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90"/>
              </a:lnSpc>
            </a:pPr>
            <a:r>
              <a:rPr sz="2400" spc="-75" dirty="0">
                <a:latin typeface="Arial"/>
                <a:cs typeface="Arial"/>
              </a:rPr>
              <a:t>който го </a:t>
            </a:r>
            <a:r>
              <a:rPr sz="2400" spc="-114" dirty="0">
                <a:latin typeface="Arial"/>
                <a:cs typeface="Arial"/>
              </a:rPr>
              <a:t>предпазва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95" dirty="0">
                <a:latin typeface="Arial"/>
                <a:cs typeface="Arial"/>
              </a:rPr>
              <a:t>киселинното </a:t>
            </a:r>
            <a:r>
              <a:rPr sz="2400" spc="-125" dirty="0">
                <a:latin typeface="Arial"/>
                <a:cs typeface="Arial"/>
              </a:rPr>
              <a:t>съдържание </a:t>
            </a:r>
            <a:r>
              <a:rPr sz="2400" spc="-130" dirty="0">
                <a:latin typeface="Arial"/>
                <a:cs typeface="Arial"/>
              </a:rPr>
              <a:t>от</a:t>
            </a:r>
            <a:r>
              <a:rPr sz="2400" spc="-34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стомаха.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Arial"/>
              <a:cs typeface="Arial"/>
            </a:endParaRPr>
          </a:p>
          <a:p>
            <a:pPr marL="355600" marR="5080" indent="-342900">
              <a:lnSpc>
                <a:spcPts val="231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300" dirty="0">
                <a:latin typeface="Arial"/>
                <a:cs typeface="Arial"/>
              </a:rPr>
              <a:t>В </a:t>
            </a:r>
            <a:r>
              <a:rPr sz="2400" spc="-114" dirty="0">
                <a:latin typeface="Arial"/>
                <a:cs typeface="Arial"/>
              </a:rPr>
              <a:t>тънкото </a:t>
            </a:r>
            <a:r>
              <a:rPr sz="2400" spc="-110" dirty="0">
                <a:latin typeface="Arial"/>
                <a:cs typeface="Arial"/>
              </a:rPr>
              <a:t>черво </a:t>
            </a:r>
            <a:r>
              <a:rPr sz="2400" spc="-105" dirty="0">
                <a:latin typeface="Arial"/>
                <a:cs typeface="Arial"/>
              </a:rPr>
              <a:t>панкреатичните </a:t>
            </a:r>
            <a:r>
              <a:rPr sz="2400" spc="-65" dirty="0">
                <a:latin typeface="Arial"/>
                <a:cs typeface="Arial"/>
              </a:rPr>
              <a:t>ензими </a:t>
            </a:r>
            <a:r>
              <a:rPr sz="2400" spc="-165" dirty="0">
                <a:latin typeface="Arial"/>
                <a:cs typeface="Arial"/>
              </a:rPr>
              <a:t>отделят </a:t>
            </a:r>
            <a:r>
              <a:rPr sz="2400" spc="-150" dirty="0">
                <a:latin typeface="Arial"/>
                <a:cs typeface="Arial"/>
              </a:rPr>
              <a:t>свързващите  </a:t>
            </a:r>
            <a:r>
              <a:rPr sz="2400" spc="-120" dirty="0">
                <a:latin typeface="Arial"/>
                <a:cs typeface="Arial"/>
              </a:rPr>
              <a:t>R-протеини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50" dirty="0">
                <a:latin typeface="Arial"/>
                <a:cs typeface="Arial"/>
              </a:rPr>
              <a:t>свързва </a:t>
            </a:r>
            <a:r>
              <a:rPr sz="2400" spc="-185" dirty="0">
                <a:latin typeface="Arial"/>
                <a:cs typeface="Arial"/>
              </a:rPr>
              <a:t>с </a:t>
            </a:r>
            <a:r>
              <a:rPr sz="2400" spc="-15" dirty="0">
                <a:latin typeface="Arial"/>
                <a:cs typeface="Arial"/>
              </a:rPr>
              <a:t>“интринзинк”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фактора.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 marL="355600" marR="42545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45" dirty="0">
                <a:latin typeface="Arial"/>
                <a:cs typeface="Arial"/>
              </a:rPr>
              <a:t>Транспортен </a:t>
            </a:r>
            <a:r>
              <a:rPr sz="2400" spc="-135" dirty="0">
                <a:latin typeface="Arial"/>
                <a:cs typeface="Arial"/>
              </a:rPr>
              <a:t>белтък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b="1" spc="-170" dirty="0">
                <a:solidFill>
                  <a:srgbClr val="3333FF"/>
                </a:solidFill>
                <a:latin typeface="Arial"/>
                <a:cs typeface="Arial"/>
              </a:rPr>
              <a:t>транскобаламин </a:t>
            </a:r>
            <a:r>
              <a:rPr sz="2400" b="1" spc="-50" dirty="0">
                <a:solidFill>
                  <a:srgbClr val="3333FF"/>
                </a:solidFill>
                <a:latin typeface="Arial"/>
                <a:cs typeface="Arial"/>
              </a:rPr>
              <a:t>ІІ</a:t>
            </a:r>
            <a:r>
              <a:rPr sz="2400" spc="-50" dirty="0">
                <a:solidFill>
                  <a:srgbClr val="B16B01"/>
                </a:solidFill>
                <a:latin typeface="Arial"/>
                <a:cs typeface="Arial"/>
              </a:rPr>
              <a:t>, </a:t>
            </a:r>
            <a:r>
              <a:rPr sz="2400" spc="-190" dirty="0">
                <a:latin typeface="Arial"/>
                <a:cs typeface="Arial"/>
              </a:rPr>
              <a:t>а </a:t>
            </a:r>
            <a:r>
              <a:rPr sz="2400" b="1" spc="-170" dirty="0">
                <a:solidFill>
                  <a:srgbClr val="3333FF"/>
                </a:solidFill>
                <a:latin typeface="Arial"/>
                <a:cs typeface="Arial"/>
              </a:rPr>
              <a:t>транскобаламин </a:t>
            </a:r>
            <a:r>
              <a:rPr sz="2400" b="1" spc="-30" dirty="0">
                <a:solidFill>
                  <a:srgbClr val="3333FF"/>
                </a:solidFill>
                <a:latin typeface="Arial"/>
                <a:cs typeface="Arial"/>
              </a:rPr>
              <a:t>І 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180" dirty="0">
                <a:latin typeface="Arial"/>
                <a:cs typeface="Arial"/>
              </a:rPr>
              <a:t>формата </a:t>
            </a:r>
            <a:r>
              <a:rPr sz="2400" spc="-140" dirty="0">
                <a:latin typeface="Arial"/>
                <a:cs typeface="Arial"/>
              </a:rPr>
              <a:t>за </a:t>
            </a:r>
            <a:r>
              <a:rPr sz="2400" spc="-120" dirty="0">
                <a:latin typeface="Arial"/>
                <a:cs typeface="Arial"/>
              </a:rPr>
              <a:t>съхранение. </a:t>
            </a:r>
            <a:r>
              <a:rPr sz="2400" spc="-114" dirty="0">
                <a:latin typeface="Arial"/>
                <a:cs typeface="Arial"/>
              </a:rPr>
              <a:t>Нормално </a:t>
            </a:r>
            <a:r>
              <a:rPr sz="2400" spc="-125" dirty="0">
                <a:latin typeface="Arial"/>
                <a:cs typeface="Arial"/>
              </a:rPr>
              <a:t>съдържанието </a:t>
            </a:r>
            <a:r>
              <a:rPr sz="2400" spc="-120" dirty="0">
                <a:latin typeface="Arial"/>
                <a:cs typeface="Arial"/>
              </a:rPr>
              <a:t>на  </a:t>
            </a:r>
            <a:r>
              <a:rPr sz="2400" spc="-95" dirty="0">
                <a:latin typeface="Arial"/>
                <a:cs typeface="Arial"/>
              </a:rPr>
              <a:t>витамин </a:t>
            </a:r>
            <a:r>
              <a:rPr sz="2400" spc="-180" dirty="0">
                <a:latin typeface="Arial"/>
                <a:cs typeface="Arial"/>
              </a:rPr>
              <a:t>В12 </a:t>
            </a:r>
            <a:r>
              <a:rPr sz="2400" spc="-130" dirty="0">
                <a:latin typeface="Arial"/>
                <a:cs typeface="Arial"/>
              </a:rPr>
              <a:t>в кръвта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150-750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pg/ml.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08" y="71437"/>
            <a:ext cx="8712835" cy="929005"/>
            <a:chOff x="180208" y="71437"/>
            <a:chExt cx="8712835" cy="929005"/>
          </a:xfrm>
        </p:grpSpPr>
        <p:sp>
          <p:nvSpPr>
            <p:cNvPr id="5" name="object 5"/>
            <p:cNvSpPr/>
            <p:nvPr/>
          </p:nvSpPr>
          <p:spPr>
            <a:xfrm>
              <a:off x="966214" y="827644"/>
              <a:ext cx="7926327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099" y="85725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14" y="1005967"/>
            <a:ext cx="8469630" cy="521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 algn="ctr">
              <a:lnSpc>
                <a:spcPct val="100000"/>
              </a:lnSpc>
              <a:spcBef>
                <a:spcPts val="95"/>
              </a:spcBef>
            </a:pPr>
            <a:r>
              <a:rPr sz="2800" b="1" i="1" spc="-235" dirty="0">
                <a:solidFill>
                  <a:srgbClr val="3333FF"/>
                </a:solidFill>
                <a:latin typeface="Arial"/>
                <a:cs typeface="Arial"/>
              </a:rPr>
              <a:t>Фолиеводефицитна</a:t>
            </a:r>
            <a:r>
              <a:rPr sz="2800" b="1" i="1" spc="-15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800" b="1" i="1" spc="-170" dirty="0">
                <a:solidFill>
                  <a:srgbClr val="3333FF"/>
                </a:solidFill>
                <a:latin typeface="Arial"/>
                <a:cs typeface="Arial"/>
              </a:rPr>
              <a:t>анемия</a:t>
            </a:r>
            <a:endParaRPr sz="2800">
              <a:latin typeface="Arial"/>
              <a:cs typeface="Arial"/>
            </a:endParaRPr>
          </a:p>
          <a:p>
            <a:pPr marL="355600" marR="515620" indent="-342900">
              <a:lnSpc>
                <a:spcPts val="1920"/>
              </a:lnSpc>
              <a:spcBef>
                <a:spcPts val="193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0" dirty="0">
                <a:latin typeface="Arial"/>
                <a:cs typeface="Arial"/>
              </a:rPr>
              <a:t>Фолиевонедоимъчната </a:t>
            </a:r>
            <a:r>
              <a:rPr sz="2000" spc="-90" dirty="0">
                <a:latin typeface="Arial"/>
                <a:cs typeface="Arial"/>
              </a:rPr>
              <a:t>анемия </a:t>
            </a:r>
            <a:r>
              <a:rPr sz="2000" spc="-120" dirty="0">
                <a:latin typeface="Arial"/>
                <a:cs typeface="Arial"/>
              </a:rPr>
              <a:t>е </a:t>
            </a:r>
            <a:r>
              <a:rPr sz="2000" spc="-65" dirty="0">
                <a:latin typeface="Arial"/>
                <a:cs typeface="Arial"/>
              </a:rPr>
              <a:t>вид </a:t>
            </a:r>
            <a:r>
              <a:rPr sz="2000" spc="-114" dirty="0">
                <a:latin typeface="Arial"/>
                <a:cs typeface="Arial"/>
              </a:rPr>
              <a:t>мегалобластна </a:t>
            </a:r>
            <a:r>
              <a:rPr sz="2000" spc="-85" dirty="0">
                <a:latin typeface="Arial"/>
                <a:cs typeface="Arial"/>
              </a:rPr>
              <a:t>анемия, </a:t>
            </a:r>
            <a:r>
              <a:rPr sz="2000" spc="-80" dirty="0">
                <a:latin typeface="Arial"/>
                <a:cs typeface="Arial"/>
              </a:rPr>
              <a:t>която </a:t>
            </a:r>
            <a:r>
              <a:rPr sz="2000" spc="-135" dirty="0">
                <a:latin typeface="Arial"/>
                <a:cs typeface="Arial"/>
              </a:rPr>
              <a:t>се  </a:t>
            </a:r>
            <a:r>
              <a:rPr sz="2000" spc="-85" dirty="0">
                <a:latin typeface="Arial"/>
                <a:cs typeface="Arial"/>
              </a:rPr>
              <a:t>дължи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55" dirty="0">
                <a:latin typeface="Arial"/>
                <a:cs typeface="Arial"/>
              </a:rPr>
              <a:t>фолиев </a:t>
            </a:r>
            <a:r>
              <a:rPr sz="2000" spc="-130" dirty="0">
                <a:latin typeface="Arial"/>
                <a:cs typeface="Arial"/>
              </a:rPr>
              <a:t>дефицит, </a:t>
            </a:r>
            <a:r>
              <a:rPr sz="2000" spc="-70" dirty="0">
                <a:latin typeface="Arial"/>
                <a:cs typeface="Arial"/>
              </a:rPr>
              <a:t>поради </a:t>
            </a:r>
            <a:r>
              <a:rPr sz="2000" spc="-105" dirty="0">
                <a:latin typeface="Arial"/>
                <a:cs typeface="Arial"/>
              </a:rPr>
              <a:t>нарушена </a:t>
            </a:r>
            <a:r>
              <a:rPr sz="2000" spc="-85" dirty="0">
                <a:latin typeface="Arial"/>
                <a:cs typeface="Arial"/>
              </a:rPr>
              <a:t>обмяна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50" dirty="0">
                <a:latin typeface="Arial"/>
                <a:cs typeface="Arial"/>
              </a:rPr>
              <a:t>фолиевата  </a:t>
            </a:r>
            <a:r>
              <a:rPr sz="2000" spc="-85" dirty="0">
                <a:latin typeface="Arial"/>
                <a:cs typeface="Arial"/>
              </a:rPr>
              <a:t>киселина.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500">
              <a:latin typeface="Arial"/>
              <a:cs typeface="Arial"/>
            </a:endParaRPr>
          </a:p>
          <a:p>
            <a:pPr marL="355600" marR="1651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Фолиевата </a:t>
            </a:r>
            <a:r>
              <a:rPr sz="2000" spc="-85" dirty="0">
                <a:latin typeface="Arial"/>
                <a:cs typeface="Arial"/>
              </a:rPr>
              <a:t>киселина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114" dirty="0">
                <a:latin typeface="Arial"/>
                <a:cs typeface="Arial"/>
              </a:rPr>
              <a:t>съдържа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50" dirty="0">
                <a:latin typeface="Arial"/>
                <a:cs typeface="Arial"/>
              </a:rPr>
              <a:t>много </a:t>
            </a:r>
            <a:r>
              <a:rPr sz="2000" b="1" i="1" spc="-170" dirty="0">
                <a:latin typeface="Arial"/>
                <a:cs typeface="Arial"/>
              </a:rPr>
              <a:t>растителни </a:t>
            </a:r>
            <a:r>
              <a:rPr sz="2000" b="1" i="1" spc="-150" dirty="0">
                <a:latin typeface="Arial"/>
                <a:cs typeface="Arial"/>
              </a:rPr>
              <a:t>продукти </a:t>
            </a:r>
            <a:r>
              <a:rPr sz="2000" spc="-55" dirty="0">
                <a:latin typeface="Arial"/>
                <a:cs typeface="Arial"/>
              </a:rPr>
              <a:t>- </a:t>
            </a:r>
            <a:r>
              <a:rPr sz="2000" spc="-80" dirty="0">
                <a:latin typeface="Arial"/>
                <a:cs typeface="Arial"/>
              </a:rPr>
              <a:t>спанак,  </a:t>
            </a:r>
            <a:r>
              <a:rPr sz="2000" spc="-65" dirty="0">
                <a:latin typeface="Arial"/>
                <a:cs typeface="Arial"/>
              </a:rPr>
              <a:t>броколи, </a:t>
            </a:r>
            <a:r>
              <a:rPr sz="2000" spc="-110" dirty="0">
                <a:latin typeface="Arial"/>
                <a:cs typeface="Arial"/>
              </a:rPr>
              <a:t>зеле, </a:t>
            </a:r>
            <a:r>
              <a:rPr sz="2000" spc="-114" dirty="0">
                <a:latin typeface="Arial"/>
                <a:cs typeface="Arial"/>
              </a:rPr>
              <a:t>зелена </a:t>
            </a:r>
            <a:r>
              <a:rPr sz="2000" spc="-140" dirty="0">
                <a:latin typeface="Arial"/>
                <a:cs typeface="Arial"/>
              </a:rPr>
              <a:t>салата, </a:t>
            </a:r>
            <a:r>
              <a:rPr sz="2000" spc="-110" dirty="0">
                <a:latin typeface="Arial"/>
                <a:cs typeface="Arial"/>
              </a:rPr>
              <a:t>маруля, </a:t>
            </a:r>
            <a:r>
              <a:rPr sz="2000" spc="-80" dirty="0">
                <a:latin typeface="Arial"/>
                <a:cs typeface="Arial"/>
              </a:rPr>
              <a:t>зърнени </a:t>
            </a:r>
            <a:r>
              <a:rPr sz="2000" spc="-85" dirty="0">
                <a:latin typeface="Arial"/>
                <a:cs typeface="Arial"/>
              </a:rPr>
              <a:t>храни, орехи,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лешници.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680"/>
              </a:lnSpc>
            </a:pPr>
            <a:r>
              <a:rPr sz="2000" spc="-185" dirty="0">
                <a:latin typeface="Arial"/>
                <a:cs typeface="Arial"/>
              </a:rPr>
              <a:t>От </a:t>
            </a:r>
            <a:r>
              <a:rPr sz="2000" b="1" i="1" spc="-135" dirty="0">
                <a:latin typeface="Arial"/>
                <a:cs typeface="Arial"/>
              </a:rPr>
              <a:t>животинските </a:t>
            </a:r>
            <a:r>
              <a:rPr sz="2000" b="1" i="1" spc="-140" dirty="0">
                <a:latin typeface="Arial"/>
                <a:cs typeface="Arial"/>
              </a:rPr>
              <a:t>продукти</a:t>
            </a:r>
            <a:r>
              <a:rPr sz="2000" spc="-140" dirty="0">
                <a:latin typeface="Arial"/>
                <a:cs typeface="Arial"/>
              </a:rPr>
              <a:t>, </a:t>
            </a:r>
            <a:r>
              <a:rPr sz="2000" spc="-85" dirty="0">
                <a:latin typeface="Arial"/>
                <a:cs typeface="Arial"/>
              </a:rPr>
              <a:t>богати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55" dirty="0">
                <a:latin typeface="Arial"/>
                <a:cs typeface="Arial"/>
              </a:rPr>
              <a:t>фолиева </a:t>
            </a:r>
            <a:r>
              <a:rPr sz="2000" spc="-85" dirty="0">
                <a:latin typeface="Arial"/>
                <a:cs typeface="Arial"/>
              </a:rPr>
              <a:t>киселина </a:t>
            </a:r>
            <a:r>
              <a:rPr sz="2000" spc="-155" dirty="0">
                <a:latin typeface="Arial"/>
                <a:cs typeface="Arial"/>
              </a:rPr>
              <a:t>са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вътрешните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920"/>
              </a:lnSpc>
            </a:pPr>
            <a:r>
              <a:rPr sz="2000" spc="-65" dirty="0">
                <a:latin typeface="Arial"/>
                <a:cs typeface="Arial"/>
              </a:rPr>
              <a:t>органи, </a:t>
            </a:r>
            <a:r>
              <a:rPr sz="2000" spc="-95" dirty="0">
                <a:latin typeface="Arial"/>
                <a:cs typeface="Arial"/>
              </a:rPr>
              <a:t>месото, </a:t>
            </a:r>
            <a:r>
              <a:rPr sz="2000" spc="-80" dirty="0">
                <a:latin typeface="Arial"/>
                <a:cs typeface="Arial"/>
              </a:rPr>
              <a:t>млякото. </a:t>
            </a:r>
            <a:r>
              <a:rPr sz="2000" spc="-265" dirty="0">
                <a:latin typeface="Arial"/>
                <a:cs typeface="Arial"/>
              </a:rPr>
              <a:t>Тя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90" dirty="0">
                <a:latin typeface="Arial"/>
                <a:cs typeface="Arial"/>
              </a:rPr>
              <a:t>синтезира </a:t>
            </a:r>
            <a:r>
              <a:rPr sz="2000" spc="-105" dirty="0">
                <a:latin typeface="Arial"/>
                <a:cs typeface="Arial"/>
              </a:rPr>
              <a:t>от </a:t>
            </a:r>
            <a:r>
              <a:rPr sz="2000" spc="-90" dirty="0">
                <a:latin typeface="Arial"/>
                <a:cs typeface="Arial"/>
              </a:rPr>
              <a:t>различни</a:t>
            </a:r>
            <a:r>
              <a:rPr sz="2000" spc="-41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микроорганизми,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160"/>
              </a:lnSpc>
            </a:pPr>
            <a:r>
              <a:rPr sz="2000" spc="-90" dirty="0">
                <a:latin typeface="Arial"/>
                <a:cs typeface="Arial"/>
              </a:rPr>
              <a:t>включително </a:t>
            </a:r>
            <a:r>
              <a:rPr sz="2000" spc="-110" dirty="0">
                <a:latin typeface="Arial"/>
                <a:cs typeface="Arial"/>
              </a:rPr>
              <a:t>от чревната </a:t>
            </a:r>
            <a:r>
              <a:rPr sz="2000" spc="-105" dirty="0">
                <a:latin typeface="Arial"/>
                <a:cs typeface="Arial"/>
              </a:rPr>
              <a:t>микрофлора </a:t>
            </a:r>
            <a:r>
              <a:rPr sz="2000" spc="-45" dirty="0">
                <a:latin typeface="Arial"/>
                <a:cs typeface="Arial"/>
              </a:rPr>
              <a:t>при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човека.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355600" indent="-342900">
              <a:lnSpc>
                <a:spcPts val="216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90" dirty="0">
                <a:latin typeface="Arial"/>
                <a:cs typeface="Arial"/>
              </a:rPr>
              <a:t>Дневните </a:t>
            </a:r>
            <a:r>
              <a:rPr sz="2000" spc="-35" dirty="0">
                <a:latin typeface="Arial"/>
                <a:cs typeface="Arial"/>
              </a:rPr>
              <a:t>нужди </a:t>
            </a:r>
            <a:r>
              <a:rPr sz="2000" spc="-155" dirty="0">
                <a:latin typeface="Arial"/>
                <a:cs typeface="Arial"/>
              </a:rPr>
              <a:t>са </a:t>
            </a:r>
            <a:r>
              <a:rPr sz="2000" spc="-65" dirty="0">
                <a:latin typeface="Arial"/>
                <a:cs typeface="Arial"/>
              </a:rPr>
              <a:t>минимални </a:t>
            </a:r>
            <a:r>
              <a:rPr sz="2000" spc="-55" dirty="0">
                <a:latin typeface="Arial"/>
                <a:cs typeface="Arial"/>
              </a:rPr>
              <a:t>- </a:t>
            </a:r>
            <a:r>
              <a:rPr sz="2000" spc="-70" dirty="0">
                <a:latin typeface="Arial"/>
                <a:cs typeface="Arial"/>
              </a:rPr>
              <a:t>около </a:t>
            </a:r>
            <a:r>
              <a:rPr sz="2000" spc="-100" dirty="0">
                <a:latin typeface="Arial"/>
                <a:cs typeface="Arial"/>
              </a:rPr>
              <a:t>50 </a:t>
            </a:r>
            <a:r>
              <a:rPr sz="2000" spc="-60" dirty="0">
                <a:latin typeface="Arial"/>
                <a:cs typeface="Arial"/>
              </a:rPr>
              <a:t>микрограма, </a:t>
            </a:r>
            <a:r>
              <a:rPr sz="2000" spc="-155" dirty="0">
                <a:latin typeface="Arial"/>
                <a:cs typeface="Arial"/>
              </a:rPr>
              <a:t>а с </a:t>
            </a:r>
            <a:r>
              <a:rPr sz="2000" spc="-125" dirty="0">
                <a:latin typeface="Arial"/>
                <a:cs typeface="Arial"/>
              </a:rPr>
              <a:t>храната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човек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160"/>
              </a:lnSpc>
            </a:pPr>
            <a:r>
              <a:rPr sz="2000" spc="-75" dirty="0">
                <a:latin typeface="Arial"/>
                <a:cs typeface="Arial"/>
              </a:rPr>
              <a:t>приема всеки </a:t>
            </a:r>
            <a:r>
              <a:rPr sz="2000" spc="-80" dirty="0">
                <a:latin typeface="Arial"/>
                <a:cs typeface="Arial"/>
              </a:rPr>
              <a:t>ден </a:t>
            </a:r>
            <a:r>
              <a:rPr sz="2000" spc="-70" dirty="0">
                <a:latin typeface="Arial"/>
                <a:cs typeface="Arial"/>
              </a:rPr>
              <a:t>около </a:t>
            </a:r>
            <a:r>
              <a:rPr sz="2000" spc="-100" dirty="0">
                <a:latin typeface="Arial"/>
                <a:cs typeface="Arial"/>
              </a:rPr>
              <a:t>400 </a:t>
            </a:r>
            <a:r>
              <a:rPr sz="2000" spc="-55" dirty="0">
                <a:latin typeface="Arial"/>
                <a:cs typeface="Arial"/>
              </a:rPr>
              <a:t>- </a:t>
            </a:r>
            <a:r>
              <a:rPr sz="2000" spc="-100" dirty="0">
                <a:latin typeface="Arial"/>
                <a:cs typeface="Arial"/>
              </a:rPr>
              <a:t>500 </a:t>
            </a:r>
            <a:r>
              <a:rPr sz="2000" spc="-60" dirty="0">
                <a:latin typeface="Arial"/>
                <a:cs typeface="Arial"/>
              </a:rPr>
              <a:t>микрограма</a:t>
            </a:r>
            <a:r>
              <a:rPr sz="2000" spc="-420" dirty="0">
                <a:latin typeface="Arial"/>
                <a:cs typeface="Arial"/>
              </a:rPr>
              <a:t> </a:t>
            </a:r>
            <a:r>
              <a:rPr sz="2000" spc="-150" dirty="0">
                <a:latin typeface="Arial"/>
                <a:cs typeface="Arial"/>
              </a:rPr>
              <a:t>фолати.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Arial"/>
              <a:cs typeface="Arial"/>
            </a:endParaRPr>
          </a:p>
          <a:p>
            <a:pPr marL="355600" marR="72390" indent="-342900" algn="just">
              <a:lnSpc>
                <a:spcPts val="1920"/>
              </a:lnSpc>
              <a:buChar char="•"/>
              <a:tabLst>
                <a:tab pos="355600" algn="l"/>
              </a:tabLst>
            </a:pPr>
            <a:r>
              <a:rPr sz="2000" spc="-245" dirty="0">
                <a:latin typeface="Arial"/>
                <a:cs typeface="Arial"/>
              </a:rPr>
              <a:t>В </a:t>
            </a:r>
            <a:r>
              <a:rPr sz="2000" spc="-90" dirty="0">
                <a:latin typeface="Arial"/>
                <a:cs typeface="Arial"/>
              </a:rPr>
              <a:t>човешкият </a:t>
            </a:r>
            <a:r>
              <a:rPr sz="2000" spc="-80" dirty="0">
                <a:latin typeface="Arial"/>
                <a:cs typeface="Arial"/>
              </a:rPr>
              <a:t>организъм </a:t>
            </a:r>
            <a:r>
              <a:rPr sz="2000" spc="-150" dirty="0">
                <a:latin typeface="Arial"/>
                <a:cs typeface="Arial"/>
              </a:rPr>
              <a:t>фолиевата </a:t>
            </a:r>
            <a:r>
              <a:rPr sz="2000" spc="-85" dirty="0">
                <a:latin typeface="Arial"/>
                <a:cs typeface="Arial"/>
              </a:rPr>
              <a:t>киселина </a:t>
            </a:r>
            <a:r>
              <a:rPr sz="2000" spc="-70" dirty="0">
                <a:latin typeface="Arial"/>
                <a:cs typeface="Arial"/>
              </a:rPr>
              <a:t>има </a:t>
            </a:r>
            <a:r>
              <a:rPr sz="2000" spc="-80" dirty="0">
                <a:latin typeface="Arial"/>
                <a:cs typeface="Arial"/>
              </a:rPr>
              <a:t>еднопосочно </a:t>
            </a:r>
            <a:r>
              <a:rPr sz="2000" spc="-100" dirty="0">
                <a:latin typeface="Arial"/>
                <a:cs typeface="Arial"/>
              </a:rPr>
              <a:t>действие </a:t>
            </a:r>
            <a:r>
              <a:rPr sz="2000" spc="-155" dirty="0">
                <a:latin typeface="Arial"/>
                <a:cs typeface="Arial"/>
              </a:rPr>
              <a:t>с  </a:t>
            </a:r>
            <a:r>
              <a:rPr sz="2000" spc="-125" dirty="0">
                <a:latin typeface="Arial"/>
                <a:cs typeface="Arial"/>
              </a:rPr>
              <a:t>това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75" dirty="0">
                <a:latin typeface="Arial"/>
                <a:cs typeface="Arial"/>
              </a:rPr>
              <a:t>витамин </a:t>
            </a:r>
            <a:r>
              <a:rPr sz="2000" spc="-125" dirty="0">
                <a:latin typeface="Arial"/>
                <a:cs typeface="Arial"/>
              </a:rPr>
              <a:t>В12. </a:t>
            </a:r>
            <a:r>
              <a:rPr sz="2000" spc="-155" dirty="0">
                <a:latin typeface="Arial"/>
                <a:cs typeface="Arial"/>
              </a:rPr>
              <a:t>Участва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14" dirty="0">
                <a:latin typeface="Arial"/>
                <a:cs typeface="Arial"/>
              </a:rPr>
              <a:t>синтезата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80" dirty="0">
                <a:latin typeface="Arial"/>
                <a:cs typeface="Arial"/>
              </a:rPr>
              <a:t>аминокиселините </a:t>
            </a:r>
            <a:r>
              <a:rPr sz="2000" spc="-65" dirty="0">
                <a:latin typeface="Arial"/>
                <a:cs typeface="Arial"/>
              </a:rPr>
              <a:t>метионин,  </a:t>
            </a:r>
            <a:r>
              <a:rPr sz="2000" spc="-55" dirty="0">
                <a:latin typeface="Arial"/>
                <a:cs typeface="Arial"/>
              </a:rPr>
              <a:t>тимидин,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14" dirty="0">
                <a:latin typeface="Arial"/>
                <a:cs typeface="Arial"/>
              </a:rPr>
              <a:t>синтезата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75" dirty="0">
                <a:latin typeface="Arial"/>
                <a:cs typeface="Arial"/>
              </a:rPr>
              <a:t>нуклеиновите </a:t>
            </a:r>
            <a:r>
              <a:rPr sz="2000" spc="-70" dirty="0">
                <a:latin typeface="Arial"/>
                <a:cs typeface="Arial"/>
              </a:rPr>
              <a:t>киселини </a:t>
            </a:r>
            <a:r>
              <a:rPr sz="2000" spc="-95" dirty="0">
                <a:latin typeface="Arial"/>
                <a:cs typeface="Arial"/>
              </a:rPr>
              <a:t>(ДНК)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32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повлиява</a:t>
            </a:r>
            <a:endParaRPr sz="2000">
              <a:latin typeface="Arial"/>
              <a:cs typeface="Arial"/>
            </a:endParaRPr>
          </a:p>
          <a:p>
            <a:pPr marL="355600" algn="just">
              <a:lnSpc>
                <a:spcPts val="1939"/>
              </a:lnSpc>
            </a:pPr>
            <a:r>
              <a:rPr sz="2000" spc="-100" dirty="0">
                <a:latin typeface="Arial"/>
                <a:cs typeface="Arial"/>
              </a:rPr>
              <a:t>узряването, </a:t>
            </a:r>
            <a:r>
              <a:rPr sz="2000" spc="-120" dirty="0">
                <a:latin typeface="Arial"/>
                <a:cs typeface="Arial"/>
              </a:rPr>
              <a:t>пролиферацията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10" dirty="0">
                <a:latin typeface="Arial"/>
                <a:cs typeface="Arial"/>
              </a:rPr>
              <a:t>диференциацията </a:t>
            </a:r>
            <a:r>
              <a:rPr sz="2000" spc="-95" dirty="0">
                <a:latin typeface="Arial"/>
                <a:cs typeface="Arial"/>
              </a:rPr>
              <a:t>на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еритробластите.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6613" y="118364"/>
            <a:ext cx="5431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15" dirty="0">
                <a:solidFill>
                  <a:srgbClr val="FF3300"/>
                </a:solidFill>
              </a:rPr>
              <a:t>МЕГАЛОБЛАСТНИ</a:t>
            </a:r>
            <a:r>
              <a:rPr sz="3600" spc="-270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180208" y="0"/>
            <a:ext cx="8964295" cy="1908175"/>
            <a:chOff x="180208" y="0"/>
            <a:chExt cx="8964295" cy="1908175"/>
          </a:xfrm>
        </p:grpSpPr>
        <p:sp>
          <p:nvSpPr>
            <p:cNvPr id="5" name="object 5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6215" y="756016"/>
              <a:ext cx="6281927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00099" y="785748"/>
              <a:ext cx="6215380" cy="1905"/>
            </a:xfrm>
            <a:custGeom>
              <a:avLst/>
              <a:gdLst/>
              <a:ahLst/>
              <a:cxnLst/>
              <a:rect l="l" t="t" r="r" b="b"/>
              <a:pathLst>
                <a:path w="6215380" h="1904">
                  <a:moveTo>
                    <a:pt x="0" y="0"/>
                  </a:moveTo>
                  <a:lnTo>
                    <a:pt x="6215151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62800" y="0"/>
              <a:ext cx="1981200" cy="19080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58125" y="142875"/>
              <a:ext cx="1643126" cy="1371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83832"/>
            <a:ext cx="9153525" cy="607060"/>
            <a:chOff x="-4762" y="183832"/>
            <a:chExt cx="9153525" cy="607060"/>
          </a:xfrm>
        </p:grpSpPr>
        <p:sp>
          <p:nvSpPr>
            <p:cNvPr id="3" name="object 3"/>
            <p:cNvSpPr/>
            <p:nvPr/>
          </p:nvSpPr>
          <p:spPr>
            <a:xfrm>
              <a:off x="0" y="188595"/>
              <a:ext cx="9144000" cy="597535"/>
            </a:xfrm>
            <a:custGeom>
              <a:avLst/>
              <a:gdLst/>
              <a:ahLst/>
              <a:cxnLst/>
              <a:rect l="l" t="t" r="r" b="b"/>
              <a:pathLst>
                <a:path w="9144000" h="597535">
                  <a:moveTo>
                    <a:pt x="9144000" y="0"/>
                  </a:moveTo>
                  <a:lnTo>
                    <a:pt x="0" y="0"/>
                  </a:lnTo>
                  <a:lnTo>
                    <a:pt x="0" y="597153"/>
                  </a:lnTo>
                  <a:lnTo>
                    <a:pt x="9144000" y="597153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88595"/>
              <a:ext cx="9144000" cy="597535"/>
            </a:xfrm>
            <a:custGeom>
              <a:avLst/>
              <a:gdLst/>
              <a:ahLst/>
              <a:cxnLst/>
              <a:rect l="l" t="t" r="r" b="b"/>
              <a:pathLst>
                <a:path w="9144000" h="597535">
                  <a:moveTo>
                    <a:pt x="0" y="597153"/>
                  </a:moveTo>
                  <a:lnTo>
                    <a:pt x="9144000" y="59715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97153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8834" y="272034"/>
            <a:ext cx="6934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80" dirty="0"/>
              <a:t>МЕГАЛОБЛАСТНИ </a:t>
            </a:r>
            <a:r>
              <a:rPr sz="2400" spc="-195" dirty="0"/>
              <a:t>АНЕМИИ </a:t>
            </a:r>
            <a:r>
              <a:rPr sz="2400" spc="-140" dirty="0"/>
              <a:t>– </a:t>
            </a:r>
            <a:r>
              <a:rPr sz="2400" spc="-215" dirty="0"/>
              <a:t>В12 </a:t>
            </a:r>
            <a:r>
              <a:rPr sz="2400" spc="-140" dirty="0"/>
              <a:t>и </a:t>
            </a:r>
            <a:r>
              <a:rPr sz="2400" spc="-254" dirty="0"/>
              <a:t>фолиев</a:t>
            </a:r>
            <a:r>
              <a:rPr sz="2400" spc="-170" dirty="0"/>
              <a:t> </a:t>
            </a:r>
            <a:r>
              <a:rPr sz="2400" spc="-210" dirty="0"/>
              <a:t>дефицит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21691" y="1898396"/>
            <a:ext cx="8396605" cy="17818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marR="45085" indent="-342900" algn="just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1800" b="1" spc="-130" dirty="0">
                <a:solidFill>
                  <a:srgbClr val="C00000"/>
                </a:solidFill>
                <a:latin typeface="Arial"/>
                <a:cs typeface="Arial"/>
              </a:rPr>
              <a:t>Причини: </a:t>
            </a:r>
            <a:r>
              <a:rPr sz="1800" spc="-75" dirty="0">
                <a:latin typeface="Arial"/>
                <a:cs typeface="Arial"/>
              </a:rPr>
              <a:t>Пернициозна </a:t>
            </a:r>
            <a:r>
              <a:rPr sz="1800" spc="-80" dirty="0">
                <a:latin typeface="Arial"/>
                <a:cs typeface="Arial"/>
              </a:rPr>
              <a:t>анемия. </a:t>
            </a:r>
            <a:r>
              <a:rPr sz="1800" spc="-150" dirty="0">
                <a:latin typeface="Arial"/>
                <a:cs typeface="Arial"/>
              </a:rPr>
              <a:t>Тотална </a:t>
            </a:r>
            <a:r>
              <a:rPr sz="1800" spc="-80" dirty="0">
                <a:latin typeface="Arial"/>
                <a:cs typeface="Arial"/>
              </a:rPr>
              <a:t>гастректомия. </a:t>
            </a:r>
            <a:r>
              <a:rPr sz="1800" spc="-135" dirty="0">
                <a:latin typeface="Arial"/>
                <a:cs typeface="Arial"/>
              </a:rPr>
              <a:t>Болест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60" dirty="0">
                <a:latin typeface="Arial"/>
                <a:cs typeface="Arial"/>
              </a:rPr>
              <a:t>Крон. </a:t>
            </a:r>
            <a:r>
              <a:rPr sz="1800" spc="-95" dirty="0">
                <a:latin typeface="Arial"/>
                <a:cs typeface="Arial"/>
              </a:rPr>
              <a:t>Резекция 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5" dirty="0">
                <a:latin typeface="Arial"/>
                <a:cs typeface="Arial"/>
              </a:rPr>
              <a:t>тънко </a:t>
            </a:r>
            <a:r>
              <a:rPr sz="1800" spc="-85" dirty="0">
                <a:latin typeface="Arial"/>
                <a:cs typeface="Arial"/>
              </a:rPr>
              <a:t>черво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60" dirty="0">
                <a:latin typeface="Arial"/>
                <a:cs typeface="Arial"/>
              </a:rPr>
              <a:t>синдром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125" dirty="0">
                <a:latin typeface="Arial"/>
                <a:cs typeface="Arial"/>
              </a:rPr>
              <a:t>сляпата </a:t>
            </a:r>
            <a:r>
              <a:rPr sz="1800" spc="-50" dirty="0">
                <a:latin typeface="Arial"/>
                <a:cs typeface="Arial"/>
              </a:rPr>
              <a:t>бримка. </a:t>
            </a:r>
            <a:r>
              <a:rPr sz="1800" spc="-95" dirty="0">
                <a:latin typeface="Arial"/>
                <a:cs typeface="Arial"/>
              </a:rPr>
              <a:t>Лимфом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5" dirty="0">
                <a:latin typeface="Arial"/>
                <a:cs typeface="Arial"/>
              </a:rPr>
              <a:t>тънкото </a:t>
            </a:r>
            <a:r>
              <a:rPr sz="1800" spc="-75" dirty="0">
                <a:latin typeface="Arial"/>
                <a:cs typeface="Arial"/>
              </a:rPr>
              <a:t>черво. </a:t>
            </a:r>
            <a:r>
              <a:rPr sz="1800" spc="-120" dirty="0">
                <a:latin typeface="Arial"/>
                <a:cs typeface="Arial"/>
              </a:rPr>
              <a:t>Болести 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5" dirty="0">
                <a:latin typeface="Arial"/>
                <a:cs typeface="Arial"/>
              </a:rPr>
              <a:t>тънкото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черво.</a:t>
            </a:r>
            <a:endParaRPr sz="18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1800" spc="-114" dirty="0">
                <a:latin typeface="Arial"/>
                <a:cs typeface="Arial"/>
              </a:rPr>
              <a:t>Нарушена </a:t>
            </a:r>
            <a:r>
              <a:rPr sz="1800" spc="-95" dirty="0">
                <a:latin typeface="Arial"/>
                <a:cs typeface="Arial"/>
              </a:rPr>
              <a:t>диета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(вегетарианци).</a:t>
            </a:r>
            <a:endParaRPr sz="1800">
              <a:latin typeface="Arial"/>
              <a:cs typeface="Arial"/>
            </a:endParaRPr>
          </a:p>
          <a:p>
            <a:pPr marL="355600" indent="-342900" algn="just">
              <a:lnSpc>
                <a:spcPts val="1945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1800" spc="-80" dirty="0">
                <a:latin typeface="Arial"/>
                <a:cs typeface="Arial"/>
              </a:rPr>
              <a:t>Цитотиксични </a:t>
            </a:r>
            <a:r>
              <a:rPr sz="1800" spc="-65" dirty="0">
                <a:latin typeface="Arial"/>
                <a:cs typeface="Arial"/>
              </a:rPr>
              <a:t>медикаменти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75" dirty="0">
                <a:latin typeface="Arial"/>
                <a:cs typeface="Arial"/>
              </a:rPr>
              <a:t>азатиоприн, </a:t>
            </a:r>
            <a:r>
              <a:rPr sz="1800" spc="-100" dirty="0">
                <a:latin typeface="Arial"/>
                <a:cs typeface="Arial"/>
              </a:rPr>
              <a:t>метотрексат, </a:t>
            </a:r>
            <a:r>
              <a:rPr sz="1800" spc="-75" dirty="0">
                <a:latin typeface="Arial"/>
                <a:cs typeface="Arial"/>
              </a:rPr>
              <a:t>хидроксиурея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55" dirty="0">
                <a:latin typeface="Arial"/>
                <a:cs typeface="Arial"/>
              </a:rPr>
              <a:t>др.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Други</a:t>
            </a:r>
            <a:endParaRPr sz="1800">
              <a:latin typeface="Arial"/>
              <a:cs typeface="Arial"/>
            </a:endParaRPr>
          </a:p>
          <a:p>
            <a:pPr marL="355600" algn="just">
              <a:lnSpc>
                <a:spcPts val="1945"/>
              </a:lnSpc>
            </a:pPr>
            <a:r>
              <a:rPr sz="1800" spc="-105" dirty="0">
                <a:latin typeface="Arial"/>
                <a:cs typeface="Arial"/>
              </a:rPr>
              <a:t>лекарства – </a:t>
            </a:r>
            <a:r>
              <a:rPr sz="1800" spc="-75" dirty="0">
                <a:latin typeface="Arial"/>
                <a:cs typeface="Arial"/>
              </a:rPr>
              <a:t>антиконвулсивни, </a:t>
            </a:r>
            <a:r>
              <a:rPr sz="1800" spc="-60" dirty="0">
                <a:latin typeface="Arial"/>
                <a:cs typeface="Arial"/>
              </a:rPr>
              <a:t>зидоводин </a:t>
            </a:r>
            <a:r>
              <a:rPr sz="1800" spc="-45" dirty="0">
                <a:latin typeface="Arial"/>
                <a:cs typeface="Arial"/>
              </a:rPr>
              <a:t>при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60" dirty="0">
                <a:latin typeface="Arial"/>
                <a:cs typeface="Arial"/>
              </a:rPr>
              <a:t>HIV.</a:t>
            </a:r>
            <a:endParaRPr sz="18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1800" spc="-114" dirty="0">
                <a:latin typeface="Arial"/>
                <a:cs typeface="Arial"/>
              </a:rPr>
              <a:t>Заболявания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85" dirty="0">
                <a:latin typeface="Arial"/>
                <a:cs typeface="Arial"/>
              </a:rPr>
              <a:t>миелодисплазия, </a:t>
            </a:r>
            <a:r>
              <a:rPr sz="1800" spc="-110" dirty="0">
                <a:latin typeface="Arial"/>
                <a:cs typeface="Arial"/>
              </a:rPr>
              <a:t>остра </a:t>
            </a:r>
            <a:r>
              <a:rPr sz="1800" spc="-75" dirty="0">
                <a:latin typeface="Arial"/>
                <a:cs typeface="Arial"/>
              </a:rPr>
              <a:t>миелоидна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левкемия.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0" y="1357249"/>
            <a:ext cx="9144000" cy="360045"/>
          </a:xfrm>
          <a:prstGeom prst="rect">
            <a:avLst/>
          </a:prstGeom>
          <a:solidFill>
            <a:srgbClr val="6F2F9F"/>
          </a:solidFill>
          <a:ln w="9525">
            <a:solidFill>
              <a:srgbClr val="B9AC8D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Витамин </a:t>
            </a:r>
            <a:r>
              <a:rPr sz="2000" b="1" spc="-170" dirty="0">
                <a:solidFill>
                  <a:srgbClr val="FFFFFF"/>
                </a:solidFill>
                <a:latin typeface="Arial"/>
                <a:cs typeface="Arial"/>
              </a:rPr>
              <a:t>В12 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дефицит: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етиология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диференциална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диагноза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071873"/>
            <a:ext cx="9144000" cy="360045"/>
          </a:xfrm>
          <a:custGeom>
            <a:avLst/>
            <a:gdLst/>
            <a:ahLst/>
            <a:cxnLst/>
            <a:rect l="l" t="t" r="r" b="b"/>
            <a:pathLst>
              <a:path w="9144000" h="360045">
                <a:moveTo>
                  <a:pt x="9144000" y="0"/>
                </a:moveTo>
                <a:lnTo>
                  <a:pt x="0" y="0"/>
                </a:lnTo>
                <a:lnTo>
                  <a:pt x="0" y="360044"/>
                </a:lnTo>
                <a:lnTo>
                  <a:pt x="9144000" y="360044"/>
                </a:lnTo>
                <a:lnTo>
                  <a:pt x="9144000" y="0"/>
                </a:lnTo>
                <a:close/>
              </a:path>
            </a:pathLst>
          </a:custGeom>
          <a:solidFill>
            <a:srgbClr val="3A63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1574" y="4071061"/>
            <a:ext cx="7529195" cy="2132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45235">
              <a:lnSpc>
                <a:spcPct val="100000"/>
              </a:lnSpc>
              <a:spcBef>
                <a:spcPts val="105"/>
              </a:spcBef>
            </a:pP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Фолиев 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дефицит: 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етиология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2000" b="1" spc="-150" dirty="0">
                <a:solidFill>
                  <a:srgbClr val="FFFFFF"/>
                </a:solidFill>
                <a:latin typeface="Arial"/>
                <a:cs typeface="Arial"/>
              </a:rPr>
              <a:t>диференциална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диагноза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"/>
              <a:cs typeface="Arial"/>
            </a:endParaRPr>
          </a:p>
          <a:p>
            <a:pPr marL="12700" marR="46355">
              <a:lnSpc>
                <a:spcPct val="100000"/>
              </a:lnSpc>
              <a:spcBef>
                <a:spcPts val="5"/>
              </a:spcBef>
            </a:pPr>
            <a:r>
              <a:rPr sz="1600" b="1" spc="-110" dirty="0">
                <a:solidFill>
                  <a:srgbClr val="C00000"/>
                </a:solidFill>
                <a:latin typeface="Arial"/>
                <a:cs typeface="Arial"/>
              </a:rPr>
              <a:t>Намален </a:t>
            </a:r>
            <a:r>
              <a:rPr sz="1600" b="1" spc="-160" dirty="0">
                <a:solidFill>
                  <a:srgbClr val="C00000"/>
                </a:solidFill>
                <a:latin typeface="Arial"/>
                <a:cs typeface="Arial"/>
              </a:rPr>
              <a:t>внос </a:t>
            </a:r>
            <a:r>
              <a:rPr sz="1600" b="1" spc="-225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600" b="1" spc="-110" dirty="0">
                <a:solidFill>
                  <a:srgbClr val="C00000"/>
                </a:solidFill>
                <a:latin typeface="Arial"/>
                <a:cs typeface="Arial"/>
              </a:rPr>
              <a:t>храната</a:t>
            </a:r>
            <a:r>
              <a:rPr sz="1600" spc="-110" dirty="0">
                <a:solidFill>
                  <a:srgbClr val="3333FF"/>
                </a:solidFill>
                <a:latin typeface="Arial"/>
                <a:cs typeface="Arial"/>
              </a:rPr>
              <a:t>: </a:t>
            </a:r>
            <a:r>
              <a:rPr sz="1600" spc="-40" dirty="0">
                <a:latin typeface="Arial"/>
                <a:cs typeface="Arial"/>
              </a:rPr>
              <a:t>при </a:t>
            </a:r>
            <a:r>
              <a:rPr sz="1600" spc="-60" dirty="0">
                <a:latin typeface="Arial"/>
                <a:cs typeface="Arial"/>
              </a:rPr>
              <a:t>хронично </a:t>
            </a:r>
            <a:r>
              <a:rPr sz="1600" spc="-90" dirty="0">
                <a:latin typeface="Arial"/>
                <a:cs typeface="Arial"/>
              </a:rPr>
              <a:t>гладуване, </a:t>
            </a:r>
            <a:r>
              <a:rPr sz="1600" spc="-45" dirty="0">
                <a:latin typeface="Arial"/>
                <a:cs typeface="Arial"/>
              </a:rPr>
              <a:t>при </a:t>
            </a:r>
            <a:r>
              <a:rPr sz="1600" spc="-65" dirty="0">
                <a:latin typeface="Arial"/>
                <a:cs typeface="Arial"/>
              </a:rPr>
              <a:t>недоносени или </a:t>
            </a: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spc="-65" dirty="0">
                <a:latin typeface="Arial"/>
                <a:cs typeface="Arial"/>
              </a:rPr>
              <a:t>изкуствено  </a:t>
            </a:r>
            <a:r>
              <a:rPr sz="1600" spc="-80" dirty="0">
                <a:latin typeface="Arial"/>
                <a:cs typeface="Arial"/>
              </a:rPr>
              <a:t>хранене деца, </a:t>
            </a:r>
            <a:r>
              <a:rPr sz="1600" spc="-45" dirty="0">
                <a:latin typeface="Arial"/>
                <a:cs typeface="Arial"/>
              </a:rPr>
              <a:t>при </a:t>
            </a:r>
            <a:r>
              <a:rPr sz="1600" spc="-70" dirty="0">
                <a:latin typeface="Arial"/>
                <a:cs typeface="Arial"/>
              </a:rPr>
              <a:t>болни </a:t>
            </a: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spc="-70" dirty="0">
                <a:latin typeface="Arial"/>
                <a:cs typeface="Arial"/>
              </a:rPr>
              <a:t>хронична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хемодиализа.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600" b="1" spc="-114" dirty="0">
                <a:solidFill>
                  <a:srgbClr val="C00000"/>
                </a:solidFill>
                <a:latin typeface="Arial"/>
                <a:cs typeface="Arial"/>
              </a:rPr>
              <a:t>Нарушена резорбция: </a:t>
            </a:r>
            <a:r>
              <a:rPr sz="1600" spc="-90" dirty="0">
                <a:latin typeface="Arial"/>
                <a:cs typeface="Arial"/>
              </a:rPr>
              <a:t>от </a:t>
            </a:r>
            <a:r>
              <a:rPr sz="1600" spc="-75" dirty="0">
                <a:latin typeface="Arial"/>
                <a:cs typeface="Arial"/>
              </a:rPr>
              <a:t>ентероцитите, </a:t>
            </a:r>
            <a:r>
              <a:rPr sz="1600" spc="-100" dirty="0">
                <a:latin typeface="Arial"/>
                <a:cs typeface="Arial"/>
              </a:rPr>
              <a:t>наблюдава </a:t>
            </a:r>
            <a:r>
              <a:rPr sz="1600" spc="-114" dirty="0">
                <a:latin typeface="Arial"/>
                <a:cs typeface="Arial"/>
              </a:rPr>
              <a:t>се </a:t>
            </a:r>
            <a:r>
              <a:rPr sz="1600" spc="-40" dirty="0">
                <a:latin typeface="Arial"/>
                <a:cs typeface="Arial"/>
              </a:rPr>
              <a:t>при </a:t>
            </a:r>
            <a:r>
              <a:rPr sz="1600" spc="-75" dirty="0">
                <a:latin typeface="Arial"/>
                <a:cs typeface="Arial"/>
              </a:rPr>
              <a:t>различни </a:t>
            </a:r>
            <a:r>
              <a:rPr sz="1600" spc="-90" dirty="0">
                <a:latin typeface="Arial"/>
                <a:cs typeface="Arial"/>
              </a:rPr>
              <a:t>заболявания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на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0" dirty="0">
                <a:latin typeface="Arial"/>
                <a:cs typeface="Arial"/>
              </a:rPr>
              <a:t>червата </a:t>
            </a:r>
            <a:r>
              <a:rPr sz="1600" spc="-65" dirty="0">
                <a:latin typeface="Arial"/>
                <a:cs typeface="Arial"/>
              </a:rPr>
              <a:t>(тропическо </a:t>
            </a:r>
            <a:r>
              <a:rPr sz="1600" spc="-30" dirty="0">
                <a:latin typeface="Arial"/>
                <a:cs typeface="Arial"/>
              </a:rPr>
              <a:t>и </a:t>
            </a:r>
            <a:r>
              <a:rPr sz="1600" spc="-70" dirty="0">
                <a:latin typeface="Arial"/>
                <a:cs typeface="Arial"/>
              </a:rPr>
              <a:t>нетропическо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шпру).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600" b="1" spc="-120" dirty="0">
                <a:solidFill>
                  <a:srgbClr val="C00000"/>
                </a:solidFill>
                <a:latin typeface="Arial"/>
                <a:cs typeface="Arial"/>
              </a:rPr>
              <a:t>Повишени </a:t>
            </a:r>
            <a:r>
              <a:rPr sz="1600" b="1" spc="-125" dirty="0">
                <a:solidFill>
                  <a:srgbClr val="C00000"/>
                </a:solidFill>
                <a:latin typeface="Arial"/>
                <a:cs typeface="Arial"/>
              </a:rPr>
              <a:t>потребности</a:t>
            </a:r>
            <a:r>
              <a:rPr sz="1600" spc="-125" dirty="0">
                <a:solidFill>
                  <a:srgbClr val="3333FF"/>
                </a:solidFill>
                <a:latin typeface="Arial"/>
                <a:cs typeface="Arial"/>
              </a:rPr>
              <a:t>: </a:t>
            </a:r>
            <a:r>
              <a:rPr sz="1600" spc="-45" dirty="0">
                <a:latin typeface="Arial"/>
                <a:cs typeface="Arial"/>
              </a:rPr>
              <a:t>по </a:t>
            </a:r>
            <a:r>
              <a:rPr sz="1600" spc="-75" dirty="0">
                <a:latin typeface="Arial"/>
                <a:cs typeface="Arial"/>
              </a:rPr>
              <a:t>време </a:t>
            </a:r>
            <a:r>
              <a:rPr sz="1600" spc="-80" dirty="0">
                <a:latin typeface="Arial"/>
                <a:cs typeface="Arial"/>
              </a:rPr>
              <a:t>на бременност, </a:t>
            </a:r>
            <a:r>
              <a:rPr sz="1600" spc="-40" dirty="0">
                <a:latin typeface="Arial"/>
                <a:cs typeface="Arial"/>
              </a:rPr>
              <a:t>при </a:t>
            </a:r>
            <a:r>
              <a:rPr sz="1600" spc="-65" dirty="0">
                <a:latin typeface="Arial"/>
                <a:cs typeface="Arial"/>
              </a:rPr>
              <a:t>хроничен </a:t>
            </a:r>
            <a:r>
              <a:rPr sz="1600" spc="-80" dirty="0">
                <a:latin typeface="Arial"/>
                <a:cs typeface="Arial"/>
              </a:rPr>
              <a:t>хемолитичен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процес.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1411" y="235236"/>
            <a:ext cx="6716267" cy="339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3692" y="109219"/>
            <a:ext cx="6754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25" dirty="0">
                <a:solidFill>
                  <a:srgbClr val="FF3300"/>
                </a:solidFill>
              </a:rPr>
              <a:t>Класификация </a:t>
            </a:r>
            <a:r>
              <a:rPr sz="2800" spc="-175" dirty="0">
                <a:solidFill>
                  <a:srgbClr val="FF3300"/>
                </a:solidFill>
              </a:rPr>
              <a:t>на </a:t>
            </a:r>
            <a:r>
              <a:rPr sz="2800" spc="-225" dirty="0">
                <a:solidFill>
                  <a:srgbClr val="FF3300"/>
                </a:solidFill>
              </a:rPr>
              <a:t>мегалобластните</a:t>
            </a:r>
            <a:r>
              <a:rPr sz="2800" dirty="0">
                <a:solidFill>
                  <a:srgbClr val="FF3300"/>
                </a:solidFill>
              </a:rPr>
              <a:t> </a:t>
            </a:r>
            <a:r>
              <a:rPr sz="2800" spc="-160" dirty="0">
                <a:solidFill>
                  <a:srgbClr val="FF3300"/>
                </a:solidFill>
              </a:rPr>
              <a:t>анемии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58127" y="840105"/>
            <a:ext cx="8568690" cy="5800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35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1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І. </a:t>
            </a:r>
            <a:r>
              <a:rPr sz="1400" b="1" i="1" u="heavy" spc="-12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Дефицит </a:t>
            </a:r>
            <a:r>
              <a:rPr sz="1400" b="1" i="1" u="heavy" spc="-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на </a:t>
            </a:r>
            <a:r>
              <a:rPr sz="1400" b="1" i="1" u="heavy" spc="-9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витамин </a:t>
            </a:r>
            <a:r>
              <a:rPr sz="1400" b="1" i="1" u="heavy" spc="-1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В12</a:t>
            </a:r>
            <a:r>
              <a:rPr sz="1400" b="1" i="1" u="heavy" spc="-1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heavy" spc="-7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(кобаламин)</a:t>
            </a:r>
            <a:endParaRPr sz="1400">
              <a:latin typeface="Arial"/>
              <a:cs typeface="Arial"/>
            </a:endParaRPr>
          </a:p>
          <a:p>
            <a:pPr marL="189865" marR="276860" indent="-189865">
              <a:lnSpc>
                <a:spcPct val="80100"/>
              </a:lnSpc>
              <a:spcBef>
                <a:spcPts val="330"/>
              </a:spcBef>
              <a:buAutoNum type="arabicPeriod"/>
              <a:tabLst>
                <a:tab pos="189865" algn="l"/>
              </a:tabLst>
            </a:pPr>
            <a:r>
              <a:rPr sz="1400" b="1" spc="-100" dirty="0">
                <a:latin typeface="Arial"/>
                <a:cs typeface="Arial"/>
              </a:rPr>
              <a:t>Нарушена </a:t>
            </a:r>
            <a:r>
              <a:rPr sz="1400" b="1" spc="-110" dirty="0">
                <a:latin typeface="Arial"/>
                <a:cs typeface="Arial"/>
              </a:rPr>
              <a:t>абсорбция: </a:t>
            </a:r>
            <a:r>
              <a:rPr sz="1400" b="1" spc="-105" dirty="0">
                <a:latin typeface="Arial"/>
                <a:cs typeface="Arial"/>
              </a:rPr>
              <a:t>гастрогенни </a:t>
            </a:r>
            <a:r>
              <a:rPr sz="1400" b="1" spc="-95" dirty="0">
                <a:latin typeface="Arial"/>
                <a:cs typeface="Arial"/>
              </a:rPr>
              <a:t>причини </a:t>
            </a:r>
            <a:r>
              <a:rPr sz="1400" b="1" spc="-85" dirty="0">
                <a:latin typeface="Arial"/>
                <a:cs typeface="Arial"/>
              </a:rPr>
              <a:t>(пернициозна </a:t>
            </a:r>
            <a:r>
              <a:rPr sz="1400" b="1" spc="-80" dirty="0">
                <a:latin typeface="Arial"/>
                <a:cs typeface="Arial"/>
              </a:rPr>
              <a:t>анемия, </a:t>
            </a:r>
            <a:r>
              <a:rPr sz="1400" b="1" spc="-95" dirty="0">
                <a:latin typeface="Arial"/>
                <a:cs typeface="Arial"/>
              </a:rPr>
              <a:t>гастректомия, </a:t>
            </a:r>
            <a:r>
              <a:rPr sz="1400" b="1" spc="-100" dirty="0">
                <a:latin typeface="Arial"/>
                <a:cs typeface="Arial"/>
              </a:rPr>
              <a:t>синдром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05" dirty="0">
                <a:latin typeface="Arial"/>
                <a:cs typeface="Arial"/>
              </a:rPr>
              <a:t>Zolingen-  </a:t>
            </a:r>
            <a:r>
              <a:rPr sz="1400" b="1" spc="-95" dirty="0">
                <a:latin typeface="Arial"/>
                <a:cs typeface="Arial"/>
              </a:rPr>
              <a:t>Ellison), </a:t>
            </a:r>
            <a:r>
              <a:rPr sz="1400" b="1" spc="-110" dirty="0">
                <a:latin typeface="Arial"/>
                <a:cs typeface="Arial"/>
              </a:rPr>
              <a:t>чревни </a:t>
            </a:r>
            <a:r>
              <a:rPr sz="1400" b="1" spc="-114" dirty="0">
                <a:latin typeface="Arial"/>
                <a:cs typeface="Arial"/>
              </a:rPr>
              <a:t>заболявания </a:t>
            </a:r>
            <a:r>
              <a:rPr sz="1400" b="1" spc="-75" dirty="0">
                <a:latin typeface="Arial"/>
                <a:cs typeface="Arial"/>
              </a:rPr>
              <a:t>(резекция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00" dirty="0">
                <a:latin typeface="Arial"/>
                <a:cs typeface="Arial"/>
              </a:rPr>
              <a:t>илеума </a:t>
            </a:r>
            <a:r>
              <a:rPr sz="1400" b="1" spc="-105" dirty="0">
                <a:latin typeface="Arial"/>
                <a:cs typeface="Arial"/>
              </a:rPr>
              <a:t>или </a:t>
            </a:r>
            <a:r>
              <a:rPr sz="1400" b="1" spc="-110" dirty="0">
                <a:latin typeface="Arial"/>
                <a:cs typeface="Arial"/>
              </a:rPr>
              <a:t>заболявания, </a:t>
            </a:r>
            <a:r>
              <a:rPr sz="1400" b="1" spc="-100" dirty="0">
                <a:latin typeface="Arial"/>
                <a:cs typeface="Arial"/>
              </a:rPr>
              <a:t>паразити </a:t>
            </a:r>
            <a:r>
              <a:rPr sz="1400" b="1" spc="-80" dirty="0">
                <a:latin typeface="Arial"/>
                <a:cs typeface="Arial"/>
              </a:rPr>
              <a:t>– </a:t>
            </a:r>
            <a:r>
              <a:rPr sz="1400" b="1" spc="-85" dirty="0">
                <a:latin typeface="Arial"/>
                <a:cs typeface="Arial"/>
              </a:rPr>
              <a:t>Diphylobotriom </a:t>
            </a:r>
            <a:r>
              <a:rPr sz="1400" b="1" spc="-55" dirty="0">
                <a:latin typeface="Arial"/>
                <a:cs typeface="Arial"/>
              </a:rPr>
              <a:t>latam),  </a:t>
            </a:r>
            <a:r>
              <a:rPr sz="1400" b="1" spc="-95" dirty="0">
                <a:latin typeface="Arial"/>
                <a:cs typeface="Arial"/>
              </a:rPr>
              <a:t>панкреасна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125" dirty="0">
                <a:latin typeface="Arial"/>
                <a:cs typeface="Arial"/>
              </a:rPr>
              <a:t>недостатъчност.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110" dirty="0">
                <a:latin typeface="Arial"/>
                <a:cs typeface="Arial"/>
              </a:rPr>
              <a:t>Непълноценно </a:t>
            </a:r>
            <a:r>
              <a:rPr sz="1400" b="1" spc="-95" dirty="0">
                <a:latin typeface="Arial"/>
                <a:cs typeface="Arial"/>
              </a:rPr>
              <a:t>хранене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(вегетариантство)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u="heavy" spc="-35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ІІ. </a:t>
            </a:r>
            <a:r>
              <a:rPr sz="1400" b="1" i="1" u="heavy" spc="-12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Дефицит </a:t>
            </a:r>
            <a:r>
              <a:rPr sz="1400" b="1" i="1" u="heavy" spc="-6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на </a:t>
            </a:r>
            <a:r>
              <a:rPr sz="1400" b="1" i="1" u="heavy" spc="-12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фолиева</a:t>
            </a:r>
            <a:r>
              <a:rPr sz="1400" b="1" i="1" u="heavy" spc="-19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heavy" spc="-10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киселина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ts val="1510"/>
              </a:lnSpc>
              <a:buAutoNum type="arabicPeriod"/>
              <a:tabLst>
                <a:tab pos="189865" algn="l"/>
              </a:tabLst>
            </a:pPr>
            <a:r>
              <a:rPr sz="1400" b="1" spc="-105" dirty="0">
                <a:latin typeface="Arial"/>
                <a:cs typeface="Arial"/>
              </a:rPr>
              <a:t>Нарушен </a:t>
            </a:r>
            <a:r>
              <a:rPr sz="1400" b="1" spc="-80" dirty="0">
                <a:latin typeface="Arial"/>
                <a:cs typeface="Arial"/>
              </a:rPr>
              <a:t>прием </a:t>
            </a:r>
            <a:r>
              <a:rPr sz="1400" b="1" spc="-75" dirty="0">
                <a:latin typeface="Arial"/>
                <a:cs typeface="Arial"/>
              </a:rPr>
              <a:t>(екзогенен </a:t>
            </a:r>
            <a:r>
              <a:rPr sz="1400" b="1" spc="-105" dirty="0">
                <a:latin typeface="Arial"/>
                <a:cs typeface="Arial"/>
              </a:rPr>
              <a:t>дефицит): неправилно </a:t>
            </a:r>
            <a:r>
              <a:rPr sz="1400" b="1" spc="-95" dirty="0">
                <a:latin typeface="Arial"/>
                <a:cs typeface="Arial"/>
              </a:rPr>
              <a:t>хранене при </a:t>
            </a:r>
            <a:r>
              <a:rPr sz="1400" b="1" spc="-125" dirty="0">
                <a:latin typeface="Arial"/>
                <a:cs typeface="Arial"/>
              </a:rPr>
              <a:t>възрастни, </a:t>
            </a:r>
            <a:r>
              <a:rPr sz="1400" b="1" spc="-114" dirty="0">
                <a:latin typeface="Arial"/>
                <a:cs typeface="Arial"/>
              </a:rPr>
              <a:t>алкохолизъм,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b="1" spc="-95" dirty="0">
                <a:latin typeface="Arial"/>
                <a:cs typeface="Arial"/>
              </a:rPr>
              <a:t>хемодиализа,</a:t>
            </a:r>
            <a:endParaRPr sz="1400">
              <a:latin typeface="Arial"/>
              <a:cs typeface="Arial"/>
            </a:endParaRPr>
          </a:p>
          <a:p>
            <a:pPr marL="355600">
              <a:lnSpc>
                <a:spcPts val="1510"/>
              </a:lnSpc>
            </a:pPr>
            <a:r>
              <a:rPr sz="1400" b="1" spc="-100" dirty="0">
                <a:latin typeface="Arial"/>
                <a:cs typeface="Arial"/>
              </a:rPr>
              <a:t>недоносени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70" dirty="0">
                <a:latin typeface="Arial"/>
                <a:cs typeface="Arial"/>
              </a:rPr>
              <a:t>деца.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189865" algn="l"/>
              </a:tabLst>
            </a:pPr>
            <a:r>
              <a:rPr sz="1400" b="1" spc="-100" dirty="0">
                <a:latin typeface="Arial"/>
                <a:cs typeface="Arial"/>
              </a:rPr>
              <a:t>Нарушена </a:t>
            </a:r>
            <a:r>
              <a:rPr sz="1400" b="1" spc="-95" dirty="0">
                <a:latin typeface="Arial"/>
                <a:cs typeface="Arial"/>
              </a:rPr>
              <a:t>резорбция: </a:t>
            </a:r>
            <a:r>
              <a:rPr sz="1400" b="1" spc="-100" dirty="0">
                <a:latin typeface="Arial"/>
                <a:cs typeface="Arial"/>
              </a:rPr>
              <a:t>нетропическа </a:t>
            </a:r>
            <a:r>
              <a:rPr sz="1400" b="1" spc="-80" dirty="0">
                <a:latin typeface="Arial"/>
                <a:cs typeface="Arial"/>
              </a:rPr>
              <a:t>и </a:t>
            </a:r>
            <a:r>
              <a:rPr sz="1400" b="1" spc="-105" dirty="0">
                <a:latin typeface="Arial"/>
                <a:cs typeface="Arial"/>
              </a:rPr>
              <a:t>тропическа </a:t>
            </a:r>
            <a:r>
              <a:rPr sz="1400" b="1" spc="-120" dirty="0">
                <a:latin typeface="Arial"/>
                <a:cs typeface="Arial"/>
              </a:rPr>
              <a:t>спру, </a:t>
            </a:r>
            <a:r>
              <a:rPr sz="1400" b="1" spc="-100" dirty="0">
                <a:latin typeface="Arial"/>
                <a:cs typeface="Arial"/>
              </a:rPr>
              <a:t>други </a:t>
            </a:r>
            <a:r>
              <a:rPr sz="1400" b="1" spc="-114" dirty="0">
                <a:latin typeface="Arial"/>
                <a:cs typeface="Arial"/>
              </a:rPr>
              <a:t>заболявания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14" dirty="0">
                <a:latin typeface="Arial"/>
                <a:cs typeface="Arial"/>
              </a:rPr>
              <a:t>тънките</a:t>
            </a:r>
            <a:r>
              <a:rPr sz="1400" b="1" spc="-145" dirty="0">
                <a:latin typeface="Arial"/>
                <a:cs typeface="Arial"/>
              </a:rPr>
              <a:t> </a:t>
            </a:r>
            <a:r>
              <a:rPr sz="1400" b="1" spc="-100" dirty="0">
                <a:latin typeface="Arial"/>
                <a:cs typeface="Arial"/>
              </a:rPr>
              <a:t>черва.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 startAt="2"/>
              <a:tabLst>
                <a:tab pos="189865" algn="l"/>
              </a:tabLst>
            </a:pPr>
            <a:r>
              <a:rPr sz="1400" b="1" spc="-105" dirty="0">
                <a:latin typeface="Arial"/>
                <a:cs typeface="Arial"/>
              </a:rPr>
              <a:t>Повишени </a:t>
            </a:r>
            <a:r>
              <a:rPr sz="1400" b="1" spc="-70" dirty="0">
                <a:latin typeface="Arial"/>
                <a:cs typeface="Arial"/>
              </a:rPr>
              <a:t>нужди: </a:t>
            </a:r>
            <a:r>
              <a:rPr sz="1400" b="1" spc="-105" dirty="0">
                <a:latin typeface="Arial"/>
                <a:cs typeface="Arial"/>
              </a:rPr>
              <a:t>бременност, </a:t>
            </a:r>
            <a:r>
              <a:rPr sz="1400" b="1" spc="-100" dirty="0">
                <a:latin typeface="Arial"/>
                <a:cs typeface="Arial"/>
              </a:rPr>
              <a:t>повишен </a:t>
            </a:r>
            <a:r>
              <a:rPr sz="1400" b="1" spc="-114" dirty="0">
                <a:latin typeface="Arial"/>
                <a:cs typeface="Arial"/>
              </a:rPr>
              <a:t>клетъчен </a:t>
            </a:r>
            <a:r>
              <a:rPr sz="1400" b="1" spc="-90" dirty="0">
                <a:latin typeface="Arial"/>
                <a:cs typeface="Arial"/>
              </a:rPr>
              <a:t>разпад </a:t>
            </a:r>
            <a:r>
              <a:rPr sz="1400" b="1" spc="-95" dirty="0">
                <a:latin typeface="Arial"/>
                <a:cs typeface="Arial"/>
              </a:rPr>
              <a:t>(хронична хемолиза, </a:t>
            </a:r>
            <a:r>
              <a:rPr sz="1400" b="1" spc="-125" dirty="0">
                <a:latin typeface="Arial"/>
                <a:cs typeface="Arial"/>
              </a:rPr>
              <a:t>ексфолиативни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spc="-85" dirty="0">
                <a:latin typeface="Arial"/>
                <a:cs typeface="Arial"/>
              </a:rPr>
              <a:t>дерматити).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u="heavy" spc="-35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ІІІ. </a:t>
            </a:r>
            <a:r>
              <a:rPr sz="1400" b="1" i="1" u="heavy" spc="-13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Остра </a:t>
            </a:r>
            <a:r>
              <a:rPr sz="1400" b="1" i="1" u="heavy" spc="-10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мегалобластна</a:t>
            </a:r>
            <a:r>
              <a:rPr sz="1400" b="1" i="1" u="heavy" spc="-13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heavy" spc="-8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анемия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114" dirty="0">
                <a:latin typeface="Arial"/>
                <a:cs typeface="Arial"/>
              </a:rPr>
              <a:t>Експозиция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00" dirty="0">
                <a:latin typeface="Arial"/>
                <a:cs typeface="Arial"/>
              </a:rPr>
              <a:t>азотен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окис.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85" dirty="0">
                <a:latin typeface="Arial"/>
                <a:cs typeface="Arial"/>
              </a:rPr>
              <a:t>Тежки </a:t>
            </a:r>
            <a:r>
              <a:rPr sz="1400" b="1" spc="-114" dirty="0">
                <a:latin typeface="Arial"/>
                <a:cs typeface="Arial"/>
              </a:rPr>
              <a:t>заболявания </a:t>
            </a:r>
            <a:r>
              <a:rPr sz="1400" b="1" spc="-195" dirty="0">
                <a:latin typeface="Arial"/>
                <a:cs typeface="Arial"/>
              </a:rPr>
              <a:t>с </a:t>
            </a:r>
            <a:r>
              <a:rPr sz="1400" b="1" spc="-105" dirty="0">
                <a:latin typeface="Arial"/>
                <a:cs typeface="Arial"/>
              </a:rPr>
              <a:t>екстензивни </a:t>
            </a:r>
            <a:r>
              <a:rPr sz="1400" b="1" spc="-120" dirty="0">
                <a:latin typeface="Arial"/>
                <a:cs typeface="Arial"/>
              </a:rPr>
              <a:t>трансфузии, </a:t>
            </a:r>
            <a:r>
              <a:rPr sz="1400" b="1" spc="-85" dirty="0">
                <a:latin typeface="Arial"/>
                <a:cs typeface="Arial"/>
              </a:rPr>
              <a:t>диализа, </a:t>
            </a:r>
            <a:r>
              <a:rPr sz="1400" b="1" spc="-114" dirty="0">
                <a:latin typeface="Arial"/>
                <a:cs typeface="Arial"/>
              </a:rPr>
              <a:t>тотално </a:t>
            </a:r>
            <a:r>
              <a:rPr sz="1400" b="1" spc="-100" dirty="0">
                <a:latin typeface="Arial"/>
                <a:cs typeface="Arial"/>
              </a:rPr>
              <a:t>парентерално</a:t>
            </a:r>
            <a:r>
              <a:rPr sz="1400" b="1" spc="-285" dirty="0">
                <a:latin typeface="Arial"/>
                <a:cs typeface="Arial"/>
              </a:rPr>
              <a:t> </a:t>
            </a:r>
            <a:r>
              <a:rPr sz="1400" b="1" spc="-85" dirty="0">
                <a:latin typeface="Arial"/>
                <a:cs typeface="Arial"/>
              </a:rPr>
              <a:t>хранене.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90" dirty="0">
                <a:latin typeface="Arial"/>
                <a:cs typeface="Arial"/>
              </a:rPr>
              <a:t>Лечение </a:t>
            </a:r>
            <a:r>
              <a:rPr sz="1400" b="1" spc="-195" dirty="0">
                <a:latin typeface="Arial"/>
                <a:cs typeface="Arial"/>
              </a:rPr>
              <a:t>с </a:t>
            </a:r>
            <a:r>
              <a:rPr sz="1400" b="1" spc="-140" dirty="0">
                <a:latin typeface="Arial"/>
                <a:cs typeface="Arial"/>
              </a:rPr>
              <a:t>фолиеви </a:t>
            </a:r>
            <a:r>
              <a:rPr sz="1400" b="1" spc="-105" dirty="0">
                <a:latin typeface="Arial"/>
                <a:cs typeface="Arial"/>
              </a:rPr>
              <a:t>антагонисти </a:t>
            </a:r>
            <a:r>
              <a:rPr sz="1400" b="1" spc="-90" dirty="0">
                <a:latin typeface="Arial"/>
                <a:cs typeface="Arial"/>
              </a:rPr>
              <a:t>(триметроприм </a:t>
            </a:r>
            <a:r>
              <a:rPr sz="1400" b="1" spc="-105" dirty="0">
                <a:latin typeface="Arial"/>
                <a:cs typeface="Arial"/>
              </a:rPr>
              <a:t>или </a:t>
            </a:r>
            <a:r>
              <a:rPr sz="1400" b="1" spc="-95" dirty="0">
                <a:latin typeface="Arial"/>
                <a:cs typeface="Arial"/>
              </a:rPr>
              <a:t>ниски дози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100" dirty="0">
                <a:latin typeface="Arial"/>
                <a:cs typeface="Arial"/>
              </a:rPr>
              <a:t>метотрексат)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u="heavy" spc="-35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9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ІV. </a:t>
            </a:r>
            <a:r>
              <a:rPr sz="1400" b="1" i="1" u="heavy" spc="-10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Лекарствени </a:t>
            </a:r>
            <a:r>
              <a:rPr sz="1400" b="1" i="1" u="heavy" spc="-1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мегалобластни</a:t>
            </a:r>
            <a:r>
              <a:rPr sz="1400" b="1" i="1" u="heavy" spc="-1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heavy" spc="-7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анемии.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110" dirty="0">
                <a:latin typeface="Arial"/>
                <a:cs typeface="Arial"/>
              </a:rPr>
              <a:t>Дихидрофолат-редуктаза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95" dirty="0">
                <a:latin typeface="Arial"/>
                <a:cs typeface="Arial"/>
              </a:rPr>
              <a:t>инхибитори.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110" dirty="0">
                <a:latin typeface="Arial"/>
                <a:cs typeface="Arial"/>
              </a:rPr>
              <a:t>Антиметаболити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105" dirty="0">
                <a:latin typeface="Arial"/>
                <a:cs typeface="Arial"/>
              </a:rPr>
              <a:t>Инхибитори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95" dirty="0">
                <a:latin typeface="Arial"/>
                <a:cs typeface="Arial"/>
              </a:rPr>
              <a:t>дезоксинуклеоидния</a:t>
            </a:r>
            <a:r>
              <a:rPr sz="1400" b="1" spc="-155" dirty="0">
                <a:latin typeface="Arial"/>
                <a:cs typeface="Arial"/>
              </a:rPr>
              <a:t> </a:t>
            </a:r>
            <a:r>
              <a:rPr sz="1400" b="1" spc="-120" dirty="0">
                <a:latin typeface="Arial"/>
                <a:cs typeface="Arial"/>
              </a:rPr>
              <a:t>синтез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89865" algn="l"/>
              </a:tabLst>
            </a:pPr>
            <a:r>
              <a:rPr sz="1400" b="1" spc="-120" dirty="0">
                <a:latin typeface="Arial"/>
                <a:cs typeface="Arial"/>
              </a:rPr>
              <a:t>Антиконвулсива, </a:t>
            </a:r>
            <a:r>
              <a:rPr sz="1400" b="1" spc="-105" dirty="0">
                <a:latin typeface="Arial"/>
                <a:cs typeface="Arial"/>
              </a:rPr>
              <a:t>орални </a:t>
            </a:r>
            <a:r>
              <a:rPr sz="1400" b="1" spc="-100" dirty="0">
                <a:latin typeface="Arial"/>
                <a:cs typeface="Arial"/>
              </a:rPr>
              <a:t>контрацептива </a:t>
            </a:r>
            <a:r>
              <a:rPr sz="1400" b="1" spc="-80" dirty="0">
                <a:latin typeface="Arial"/>
                <a:cs typeface="Arial"/>
              </a:rPr>
              <a:t>и</a:t>
            </a:r>
            <a:r>
              <a:rPr sz="1400" b="1" spc="-140" dirty="0">
                <a:latin typeface="Arial"/>
                <a:cs typeface="Arial"/>
              </a:rPr>
              <a:t> </a:t>
            </a:r>
            <a:r>
              <a:rPr sz="1400" b="1" spc="-65" dirty="0">
                <a:latin typeface="Arial"/>
                <a:cs typeface="Arial"/>
              </a:rPr>
              <a:t>др.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b="1" i="1" u="heavy" spc="-13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V. </a:t>
            </a:r>
            <a:r>
              <a:rPr sz="1400" b="1" i="1" u="heavy" spc="-12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Вродени </a:t>
            </a:r>
            <a:r>
              <a:rPr sz="1400" b="1" i="1" u="heavy" spc="-1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мегалобластни</a:t>
            </a:r>
            <a:r>
              <a:rPr sz="1400" b="1" i="1" u="heavy" spc="-4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heavy" spc="-8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анемии</a:t>
            </a:r>
            <a:endParaRPr sz="1400">
              <a:latin typeface="Arial"/>
              <a:cs typeface="Arial"/>
            </a:endParaRPr>
          </a:p>
          <a:p>
            <a:pPr marL="189865" marR="1129665" indent="-189865">
              <a:lnSpc>
                <a:spcPts val="1340"/>
              </a:lnSpc>
              <a:spcBef>
                <a:spcPts val="325"/>
              </a:spcBef>
              <a:buAutoNum type="arabicPeriod"/>
              <a:tabLst>
                <a:tab pos="189865" algn="l"/>
              </a:tabLst>
            </a:pPr>
            <a:r>
              <a:rPr sz="1400" b="1" spc="-105" dirty="0">
                <a:latin typeface="Arial"/>
                <a:cs typeface="Arial"/>
              </a:rPr>
              <a:t>Витамин </a:t>
            </a:r>
            <a:r>
              <a:rPr sz="1400" b="1" spc="-120" dirty="0">
                <a:latin typeface="Arial"/>
                <a:cs typeface="Arial"/>
              </a:rPr>
              <a:t>В12 </a:t>
            </a:r>
            <a:r>
              <a:rPr sz="1400" b="1" spc="-114" dirty="0">
                <a:latin typeface="Arial"/>
                <a:cs typeface="Arial"/>
              </a:rPr>
              <a:t>дефицит: </a:t>
            </a:r>
            <a:r>
              <a:rPr sz="1400" b="1" spc="-140" dirty="0">
                <a:latin typeface="Arial"/>
                <a:cs typeface="Arial"/>
              </a:rPr>
              <a:t>болест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05" dirty="0">
                <a:latin typeface="Arial"/>
                <a:cs typeface="Arial"/>
              </a:rPr>
              <a:t>Imerslund-Grasneck, </a:t>
            </a:r>
            <a:r>
              <a:rPr sz="1400" b="1" spc="-110" dirty="0">
                <a:latin typeface="Arial"/>
                <a:cs typeface="Arial"/>
              </a:rPr>
              <a:t>вроден </a:t>
            </a:r>
            <a:r>
              <a:rPr sz="1400" b="1" spc="-120" dirty="0">
                <a:latin typeface="Arial"/>
                <a:cs typeface="Arial"/>
              </a:rPr>
              <a:t>дефицит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85" dirty="0">
                <a:latin typeface="Arial"/>
                <a:cs typeface="Arial"/>
              </a:rPr>
              <a:t>интринзинк </a:t>
            </a:r>
            <a:r>
              <a:rPr sz="1400" b="1" spc="-114" dirty="0">
                <a:latin typeface="Arial"/>
                <a:cs typeface="Arial"/>
              </a:rPr>
              <a:t>фактор,  </a:t>
            </a:r>
            <a:r>
              <a:rPr sz="1400" b="1" spc="-105" dirty="0">
                <a:latin typeface="Arial"/>
                <a:cs typeface="Arial"/>
              </a:rPr>
              <a:t>транскобаламин </a:t>
            </a:r>
            <a:r>
              <a:rPr sz="1400" b="1" spc="-15" dirty="0">
                <a:latin typeface="Arial"/>
                <a:cs typeface="Arial"/>
              </a:rPr>
              <a:t>ІІ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114" dirty="0">
                <a:latin typeface="Arial"/>
                <a:cs typeface="Arial"/>
              </a:rPr>
              <a:t>дефицит.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189865" algn="l"/>
              </a:tabLst>
            </a:pPr>
            <a:r>
              <a:rPr sz="1400" b="1" spc="-105" dirty="0">
                <a:latin typeface="Arial"/>
                <a:cs typeface="Arial"/>
              </a:rPr>
              <a:t>Нарушения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35" dirty="0">
                <a:latin typeface="Arial"/>
                <a:cs typeface="Arial"/>
              </a:rPr>
              <a:t>фолатния </a:t>
            </a:r>
            <a:r>
              <a:rPr sz="1400" b="1" spc="-110" dirty="0">
                <a:latin typeface="Arial"/>
                <a:cs typeface="Arial"/>
              </a:rPr>
              <a:t>метаболизъм: </a:t>
            </a:r>
            <a:r>
              <a:rPr sz="1400" b="1" spc="-140" dirty="0">
                <a:latin typeface="Arial"/>
                <a:cs typeface="Arial"/>
              </a:rPr>
              <a:t>фолатна </a:t>
            </a:r>
            <a:r>
              <a:rPr sz="1400" b="1" spc="-100" dirty="0">
                <a:latin typeface="Arial"/>
                <a:cs typeface="Arial"/>
              </a:rPr>
              <a:t>малабсорбция, </a:t>
            </a:r>
            <a:r>
              <a:rPr sz="1400" b="1" spc="-110" dirty="0">
                <a:latin typeface="Arial"/>
                <a:cs typeface="Arial"/>
              </a:rPr>
              <a:t>дехидрофолатредуктазен </a:t>
            </a:r>
            <a:r>
              <a:rPr sz="1400" b="1" spc="-120" dirty="0">
                <a:latin typeface="Arial"/>
                <a:cs typeface="Arial"/>
              </a:rPr>
              <a:t>дефицит </a:t>
            </a:r>
            <a:r>
              <a:rPr sz="1400" b="1" spc="-80" dirty="0">
                <a:latin typeface="Arial"/>
                <a:cs typeface="Arial"/>
              </a:rPr>
              <a:t>и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70" dirty="0">
                <a:latin typeface="Arial"/>
                <a:cs typeface="Arial"/>
              </a:rPr>
              <a:t>др.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105" dirty="0">
                <a:latin typeface="Arial"/>
                <a:cs typeface="Arial"/>
              </a:rPr>
              <a:t>Нарушения </a:t>
            </a:r>
            <a:r>
              <a:rPr sz="1400" b="1" spc="-165" dirty="0">
                <a:latin typeface="Arial"/>
                <a:cs typeface="Arial"/>
              </a:rPr>
              <a:t>в </a:t>
            </a:r>
            <a:r>
              <a:rPr sz="1400" b="1" spc="-100" dirty="0">
                <a:latin typeface="Arial"/>
                <a:cs typeface="Arial"/>
              </a:rPr>
              <a:t>метаболизма </a:t>
            </a:r>
            <a:r>
              <a:rPr sz="1400" b="1" spc="-85" dirty="0">
                <a:latin typeface="Arial"/>
                <a:cs typeface="Arial"/>
              </a:rPr>
              <a:t>на </a:t>
            </a:r>
            <a:r>
              <a:rPr sz="1400" b="1" spc="-95" dirty="0">
                <a:latin typeface="Arial"/>
                <a:cs typeface="Arial"/>
              </a:rPr>
              <a:t>витамин </a:t>
            </a:r>
            <a:r>
              <a:rPr sz="1400" b="1" spc="-114" dirty="0">
                <a:latin typeface="Arial"/>
                <a:cs typeface="Arial"/>
              </a:rPr>
              <a:t>В12: </a:t>
            </a:r>
            <a:r>
              <a:rPr sz="1400" b="1" spc="-90" dirty="0">
                <a:latin typeface="Arial"/>
                <a:cs typeface="Arial"/>
              </a:rPr>
              <a:t>“кобаламин </a:t>
            </a:r>
            <a:r>
              <a:rPr sz="1400" b="1" spc="-105" dirty="0">
                <a:latin typeface="Arial"/>
                <a:cs typeface="Arial"/>
              </a:rPr>
              <a:t>мутант” </a:t>
            </a:r>
            <a:r>
              <a:rPr sz="1400" b="1" spc="-100" dirty="0">
                <a:latin typeface="Arial"/>
                <a:cs typeface="Arial"/>
              </a:rPr>
              <a:t>синдром </a:t>
            </a:r>
            <a:r>
              <a:rPr sz="1400" b="1" spc="-195" dirty="0">
                <a:latin typeface="Arial"/>
                <a:cs typeface="Arial"/>
              </a:rPr>
              <a:t>с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-100" dirty="0">
                <a:latin typeface="Arial"/>
                <a:cs typeface="Arial"/>
              </a:rPr>
              <a:t>хомоцистеинурия.</a:t>
            </a:r>
            <a:endParaRPr sz="1400">
              <a:latin typeface="Arial"/>
              <a:cs typeface="Arial"/>
            </a:endParaRPr>
          </a:p>
          <a:p>
            <a:pPr marL="189230" indent="-177165">
              <a:lnSpc>
                <a:spcPct val="100000"/>
              </a:lnSpc>
              <a:buAutoNum type="arabicPeriod"/>
              <a:tabLst>
                <a:tab pos="189865" algn="l"/>
              </a:tabLst>
            </a:pPr>
            <a:r>
              <a:rPr sz="1400" b="1" spc="-95" dirty="0">
                <a:latin typeface="Arial"/>
                <a:cs typeface="Arial"/>
              </a:rPr>
              <a:t>Други: </a:t>
            </a:r>
            <a:r>
              <a:rPr sz="1400" b="1" spc="-105" dirty="0">
                <a:latin typeface="Arial"/>
                <a:cs typeface="Arial"/>
              </a:rPr>
              <a:t>вродена </a:t>
            </a:r>
            <a:r>
              <a:rPr sz="1400" b="1" spc="-95" dirty="0">
                <a:latin typeface="Arial"/>
                <a:cs typeface="Arial"/>
              </a:rPr>
              <a:t>ацидурия </a:t>
            </a:r>
            <a:r>
              <a:rPr sz="1400" b="1" spc="-90" dirty="0">
                <a:latin typeface="Arial"/>
                <a:cs typeface="Arial"/>
              </a:rPr>
              <a:t>на </a:t>
            </a:r>
            <a:r>
              <a:rPr sz="1400" b="1" spc="-114" dirty="0">
                <a:latin typeface="Arial"/>
                <a:cs typeface="Arial"/>
              </a:rPr>
              <a:t>оротовата </a:t>
            </a:r>
            <a:r>
              <a:rPr sz="1400" b="1" spc="-90" dirty="0">
                <a:latin typeface="Arial"/>
                <a:cs typeface="Arial"/>
              </a:rPr>
              <a:t>киселина, </a:t>
            </a:r>
            <a:r>
              <a:rPr sz="1400" b="1" spc="-95" dirty="0">
                <a:latin typeface="Arial"/>
                <a:cs typeface="Arial"/>
              </a:rPr>
              <a:t>тиамин-зависима </a:t>
            </a:r>
            <a:r>
              <a:rPr sz="1400" b="1" spc="-110" dirty="0">
                <a:latin typeface="Arial"/>
                <a:cs typeface="Arial"/>
              </a:rPr>
              <a:t>мегалобластна</a:t>
            </a:r>
            <a:r>
              <a:rPr sz="1400" b="1" spc="-24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анемия.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94586" y="612760"/>
            <a:ext cx="7926705" cy="106680"/>
            <a:chOff x="894586" y="612760"/>
            <a:chExt cx="7926705" cy="106680"/>
          </a:xfrm>
        </p:grpSpPr>
        <p:sp>
          <p:nvSpPr>
            <p:cNvPr id="6" name="object 6"/>
            <p:cNvSpPr/>
            <p:nvPr/>
          </p:nvSpPr>
          <p:spPr>
            <a:xfrm>
              <a:off x="894586" y="612760"/>
              <a:ext cx="7926327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8662" y="642874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2065" y="71373"/>
            <a:ext cx="623716" cy="714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1482" y="196088"/>
            <a:ext cx="5429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15" dirty="0">
                <a:solidFill>
                  <a:srgbClr val="FF3300"/>
                </a:solidFill>
              </a:rPr>
              <a:t>МЕГАЛОБЛАСТНИ</a:t>
            </a:r>
            <a:r>
              <a:rPr sz="3600" spc="-280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58267" y="1244600"/>
            <a:ext cx="8580755" cy="49060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5600" marR="273685" indent="-342900">
              <a:lnSpc>
                <a:spcPct val="90400"/>
              </a:lnSpc>
              <a:spcBef>
                <a:spcPts val="4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210" dirty="0">
                <a:solidFill>
                  <a:srgbClr val="3333FF"/>
                </a:solidFill>
                <a:latin typeface="Arial"/>
                <a:cs typeface="Arial"/>
              </a:rPr>
              <a:t>Диагноза: </a:t>
            </a:r>
            <a:r>
              <a:rPr sz="2800" spc="-200" dirty="0">
                <a:latin typeface="Arial"/>
                <a:cs typeface="Arial"/>
              </a:rPr>
              <a:t>Ранната </a:t>
            </a:r>
            <a:r>
              <a:rPr sz="2800" spc="-110" dirty="0">
                <a:latin typeface="Arial"/>
                <a:cs typeface="Arial"/>
              </a:rPr>
              <a:t>диагноза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10" dirty="0">
                <a:latin typeface="Arial"/>
                <a:cs typeface="Arial"/>
              </a:rPr>
              <a:t>важна, </a:t>
            </a:r>
            <a:r>
              <a:rPr sz="2800" spc="-100" dirty="0">
                <a:latin typeface="Arial"/>
                <a:cs typeface="Arial"/>
              </a:rPr>
              <a:t>преди </a:t>
            </a:r>
            <a:r>
              <a:rPr sz="2800" spc="-150" dirty="0">
                <a:latin typeface="Arial"/>
                <a:cs typeface="Arial"/>
              </a:rPr>
              <a:t>да </a:t>
            </a:r>
            <a:r>
              <a:rPr sz="2800" spc="-220" dirty="0">
                <a:latin typeface="Arial"/>
                <a:cs typeface="Arial"/>
              </a:rPr>
              <a:t>са  </a:t>
            </a:r>
            <a:r>
              <a:rPr sz="2800" spc="-150" dirty="0">
                <a:latin typeface="Arial"/>
                <a:cs typeface="Arial"/>
              </a:rPr>
              <a:t>настъпили </a:t>
            </a:r>
            <a:r>
              <a:rPr sz="2800" spc="-120" dirty="0">
                <a:latin typeface="Arial"/>
                <a:cs typeface="Arial"/>
              </a:rPr>
              <a:t>неврологичните </a:t>
            </a:r>
            <a:r>
              <a:rPr sz="2800" spc="-114" dirty="0">
                <a:latin typeface="Arial"/>
                <a:cs typeface="Arial"/>
              </a:rPr>
              <a:t>усложнения. </a:t>
            </a:r>
            <a:r>
              <a:rPr sz="2800" spc="-150" dirty="0">
                <a:latin typeface="Arial"/>
                <a:cs typeface="Arial"/>
              </a:rPr>
              <a:t>Анемията </a:t>
            </a:r>
            <a:r>
              <a:rPr sz="2800" spc="-170" dirty="0">
                <a:latin typeface="Arial"/>
                <a:cs typeface="Arial"/>
              </a:rPr>
              <a:t>е  </a:t>
            </a:r>
            <a:r>
              <a:rPr sz="2800" spc="-100" dirty="0">
                <a:latin typeface="Arial"/>
                <a:cs typeface="Arial"/>
              </a:rPr>
              <a:t>макроцитна, </a:t>
            </a:r>
            <a:r>
              <a:rPr sz="2800" spc="-220" dirty="0">
                <a:latin typeface="Arial"/>
                <a:cs typeface="Arial"/>
              </a:rPr>
              <a:t>с </a:t>
            </a:r>
            <a:r>
              <a:rPr sz="2800" u="heavy" spc="-2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MCV&gt;100</a:t>
            </a:r>
            <a:r>
              <a:rPr sz="2800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fl</a:t>
            </a:r>
            <a:r>
              <a:rPr sz="280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215" dirty="0">
                <a:solidFill>
                  <a:srgbClr val="3333FF"/>
                </a:solidFill>
                <a:latin typeface="Arial"/>
                <a:cs typeface="Arial"/>
              </a:rPr>
              <a:t>Хемограма:</a:t>
            </a:r>
            <a:endParaRPr sz="3200">
              <a:latin typeface="Arial"/>
              <a:cs typeface="Arial"/>
            </a:endParaRPr>
          </a:p>
          <a:p>
            <a:pPr marL="497205" algn="just">
              <a:lnSpc>
                <a:spcPct val="100000"/>
              </a:lnSpc>
              <a:spcBef>
                <a:spcPts val="355"/>
              </a:spcBef>
            </a:pPr>
            <a:r>
              <a:rPr sz="2800" b="1" spc="-80" dirty="0">
                <a:latin typeface="Arial"/>
                <a:cs typeface="Arial"/>
              </a:rPr>
              <a:t>- </a:t>
            </a:r>
            <a:r>
              <a:rPr sz="2800" spc="-135" dirty="0">
                <a:latin typeface="Arial"/>
                <a:cs typeface="Arial"/>
              </a:rPr>
              <a:t>овалоцитоза, </a:t>
            </a:r>
            <a:r>
              <a:rPr sz="2800" spc="-120" dirty="0">
                <a:latin typeface="Arial"/>
                <a:cs typeface="Arial"/>
              </a:rPr>
              <a:t>анизоцитоза,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пойкилоцитоза,</a:t>
            </a:r>
            <a:endParaRPr sz="2800">
              <a:latin typeface="Arial"/>
              <a:cs typeface="Arial"/>
            </a:endParaRPr>
          </a:p>
          <a:p>
            <a:pPr marL="658495" marR="5080" algn="just">
              <a:lnSpc>
                <a:spcPct val="110000"/>
              </a:lnSpc>
            </a:pPr>
            <a:r>
              <a:rPr sz="2800" spc="-85" dirty="0">
                <a:latin typeface="Arial"/>
                <a:cs typeface="Arial"/>
              </a:rPr>
              <a:t>макроцити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14" dirty="0">
                <a:latin typeface="Arial"/>
                <a:cs typeface="Arial"/>
              </a:rPr>
              <a:t>мегалоцити. </a:t>
            </a:r>
            <a:r>
              <a:rPr sz="2800" spc="-105" dirty="0">
                <a:latin typeface="Arial"/>
                <a:cs typeface="Arial"/>
              </a:rPr>
              <a:t>Могат </a:t>
            </a:r>
            <a:r>
              <a:rPr sz="2800" spc="-150" dirty="0">
                <a:latin typeface="Arial"/>
                <a:cs typeface="Arial"/>
              </a:rPr>
              <a:t>да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35" dirty="0">
                <a:latin typeface="Arial"/>
                <a:cs typeface="Arial"/>
              </a:rPr>
              <a:t>видят </a:t>
            </a:r>
            <a:r>
              <a:rPr sz="2800" spc="-55" dirty="0">
                <a:latin typeface="Arial"/>
                <a:cs typeface="Arial"/>
              </a:rPr>
              <a:t>и</a:t>
            </a:r>
            <a:r>
              <a:rPr sz="2800" spc="-300" dirty="0">
                <a:latin typeface="Arial"/>
                <a:cs typeface="Arial"/>
              </a:rPr>
              <a:t> </a:t>
            </a:r>
            <a:r>
              <a:rPr sz="2800" spc="-200" dirty="0">
                <a:latin typeface="Arial"/>
                <a:cs typeface="Arial"/>
              </a:rPr>
              <a:t>телца 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14" dirty="0">
                <a:latin typeface="Arial"/>
                <a:cs typeface="Arial"/>
              </a:rPr>
              <a:t>Howell-Jolly </a:t>
            </a:r>
            <a:r>
              <a:rPr sz="2800" spc="-155" dirty="0">
                <a:latin typeface="Arial"/>
                <a:cs typeface="Arial"/>
              </a:rPr>
              <a:t>(остатъчни </a:t>
            </a:r>
            <a:r>
              <a:rPr sz="2800" spc="-165" dirty="0">
                <a:latin typeface="Arial"/>
                <a:cs typeface="Arial"/>
              </a:rPr>
              <a:t>фрагменти </a:t>
            </a:r>
            <a:r>
              <a:rPr sz="2800" spc="-155" dirty="0">
                <a:latin typeface="Arial"/>
                <a:cs typeface="Arial"/>
              </a:rPr>
              <a:t>от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ядро).</a:t>
            </a:r>
            <a:endParaRPr sz="2800">
              <a:latin typeface="Arial"/>
              <a:cs typeface="Arial"/>
            </a:endParaRPr>
          </a:p>
          <a:p>
            <a:pPr marL="577850" marR="260350" indent="-161925" algn="just">
              <a:lnSpc>
                <a:spcPct val="110000"/>
              </a:lnSpc>
              <a:spcBef>
                <a:spcPts val="5"/>
              </a:spcBef>
            </a:pPr>
            <a:r>
              <a:rPr sz="2800" spc="-80" dirty="0">
                <a:latin typeface="Arial"/>
                <a:cs typeface="Arial"/>
              </a:rPr>
              <a:t>- </a:t>
            </a:r>
            <a:r>
              <a:rPr sz="2800" spc="-60" dirty="0">
                <a:latin typeface="Arial"/>
                <a:cs typeface="Arial"/>
              </a:rPr>
              <a:t>ниски </a:t>
            </a:r>
            <a:r>
              <a:rPr sz="2800" spc="-135" dirty="0">
                <a:latin typeface="Arial"/>
                <a:cs typeface="Arial"/>
              </a:rPr>
              <a:t>стойности на </a:t>
            </a:r>
            <a:r>
              <a:rPr sz="2800" spc="-130" dirty="0">
                <a:latin typeface="Arial"/>
                <a:cs typeface="Arial"/>
              </a:rPr>
              <a:t>хемоглобина, еритроцитите </a:t>
            </a:r>
            <a:r>
              <a:rPr sz="2800" spc="-55" dirty="0">
                <a:latin typeface="Arial"/>
                <a:cs typeface="Arial"/>
              </a:rPr>
              <a:t>и  </a:t>
            </a:r>
            <a:r>
              <a:rPr sz="2800" spc="-125" dirty="0">
                <a:latin typeface="Arial"/>
                <a:cs typeface="Arial"/>
              </a:rPr>
              <a:t>тромбоцитите </a:t>
            </a:r>
            <a:r>
              <a:rPr sz="2800" spc="-120" dirty="0">
                <a:latin typeface="Arial"/>
                <a:cs typeface="Arial"/>
              </a:rPr>
              <a:t>(в </a:t>
            </a:r>
            <a:r>
              <a:rPr sz="2800" spc="-100" dirty="0">
                <a:latin typeface="Arial"/>
                <a:cs typeface="Arial"/>
              </a:rPr>
              <a:t>около </a:t>
            </a:r>
            <a:r>
              <a:rPr sz="2800" spc="-459" dirty="0">
                <a:latin typeface="Arial"/>
                <a:cs typeface="Arial"/>
              </a:rPr>
              <a:t>½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25" dirty="0">
                <a:latin typeface="Arial"/>
                <a:cs typeface="Arial"/>
              </a:rPr>
              <a:t>болните). </a:t>
            </a:r>
            <a:r>
              <a:rPr sz="2800" spc="-150" dirty="0">
                <a:latin typeface="Arial"/>
                <a:cs typeface="Arial"/>
              </a:rPr>
              <a:t>Нисък </a:t>
            </a:r>
            <a:r>
              <a:rPr sz="2800" spc="-85" dirty="0">
                <a:latin typeface="Arial"/>
                <a:cs typeface="Arial"/>
              </a:rPr>
              <a:t>брой  </a:t>
            </a:r>
            <a:r>
              <a:rPr sz="2800" spc="-114" dirty="0">
                <a:latin typeface="Arial"/>
                <a:cs typeface="Arial"/>
              </a:rPr>
              <a:t>ретикулоцити. </a:t>
            </a:r>
            <a:r>
              <a:rPr sz="2800" spc="-145" dirty="0">
                <a:latin typeface="Arial"/>
                <a:cs typeface="Arial"/>
              </a:rPr>
              <a:t>Хиперсегментация </a:t>
            </a:r>
            <a:r>
              <a:rPr sz="2800" spc="-150" dirty="0">
                <a:latin typeface="Arial"/>
                <a:cs typeface="Arial"/>
              </a:rPr>
              <a:t>в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гранулоцитите.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343" y="71437"/>
            <a:ext cx="8678545" cy="934719"/>
            <a:chOff x="71343" y="71437"/>
            <a:chExt cx="8678545" cy="934719"/>
          </a:xfrm>
        </p:grpSpPr>
        <p:sp>
          <p:nvSpPr>
            <p:cNvPr id="5" name="object 5"/>
            <p:cNvSpPr/>
            <p:nvPr/>
          </p:nvSpPr>
          <p:spPr>
            <a:xfrm>
              <a:off x="822958" y="899272"/>
              <a:ext cx="7926327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7224" y="928624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343" y="71437"/>
              <a:ext cx="857313" cy="928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6473" y="66293"/>
            <a:ext cx="42919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65" dirty="0">
                <a:solidFill>
                  <a:srgbClr val="FF3300"/>
                </a:solidFill>
              </a:rPr>
              <a:t>Анизомакроци</a:t>
            </a:r>
            <a:r>
              <a:rPr sz="4000" spc="-254" dirty="0">
                <a:solidFill>
                  <a:srgbClr val="FF3300"/>
                </a:solidFill>
              </a:rPr>
              <a:t>т</a:t>
            </a:r>
            <a:r>
              <a:rPr sz="4000" spc="-280" dirty="0">
                <a:solidFill>
                  <a:srgbClr val="FF3300"/>
                </a:solidFill>
              </a:rPr>
              <a:t>оза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71343" y="71373"/>
            <a:ext cx="9068435" cy="6786880"/>
            <a:chOff x="71343" y="71373"/>
            <a:chExt cx="9068435" cy="6786880"/>
          </a:xfrm>
        </p:grpSpPr>
        <p:sp>
          <p:nvSpPr>
            <p:cNvPr id="4" name="object 4"/>
            <p:cNvSpPr/>
            <p:nvPr/>
          </p:nvSpPr>
          <p:spPr>
            <a:xfrm>
              <a:off x="198113" y="780295"/>
              <a:ext cx="8941314" cy="60777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162" y="939799"/>
              <a:ext cx="8429625" cy="5657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343" y="71373"/>
              <a:ext cx="857313" cy="857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4529" y="122301"/>
            <a:ext cx="5429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15" dirty="0">
                <a:solidFill>
                  <a:srgbClr val="FF3300"/>
                </a:solidFill>
              </a:rPr>
              <a:t>МЕГАЛОБЛАСТНИ</a:t>
            </a:r>
            <a:r>
              <a:rPr sz="3600" spc="-280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07467" y="1162253"/>
            <a:ext cx="8658860" cy="53676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06400" marR="181610" indent="-3429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b="1" i="1" spc="-145" dirty="0">
                <a:solidFill>
                  <a:srgbClr val="3333FF"/>
                </a:solidFill>
                <a:latin typeface="Arial"/>
                <a:cs typeface="Arial"/>
              </a:rPr>
              <a:t>Миелограма: </a:t>
            </a:r>
            <a:r>
              <a:rPr sz="2400" spc="-130" dirty="0">
                <a:latin typeface="Arial"/>
                <a:cs typeface="Arial"/>
              </a:rPr>
              <a:t>еритробластна </a:t>
            </a:r>
            <a:r>
              <a:rPr sz="2400" spc="-105" dirty="0">
                <a:latin typeface="Arial"/>
                <a:cs typeface="Arial"/>
              </a:rPr>
              <a:t>хиперплазия, </a:t>
            </a:r>
            <a:r>
              <a:rPr sz="2400" spc="-114" dirty="0">
                <a:latin typeface="Arial"/>
                <a:cs typeface="Arial"/>
              </a:rPr>
              <a:t>т.н. </a:t>
            </a:r>
            <a:r>
              <a:rPr sz="2400" spc="-20" dirty="0">
                <a:latin typeface="Arial"/>
                <a:cs typeface="Arial"/>
              </a:rPr>
              <a:t>“син </a:t>
            </a:r>
            <a:r>
              <a:rPr sz="2400" spc="-105" dirty="0">
                <a:latin typeface="Arial"/>
                <a:cs typeface="Arial"/>
              </a:rPr>
              <a:t>костен  </a:t>
            </a:r>
            <a:r>
              <a:rPr sz="2400" spc="-70" dirty="0">
                <a:latin typeface="Arial"/>
                <a:cs typeface="Arial"/>
              </a:rPr>
              <a:t>мозък”. </a:t>
            </a:r>
            <a:r>
              <a:rPr sz="2400" spc="-130" dirty="0">
                <a:latin typeface="Arial"/>
                <a:cs typeface="Arial"/>
              </a:rPr>
              <a:t>Мегалобластна </a:t>
            </a:r>
            <a:r>
              <a:rPr sz="2400" spc="-110" dirty="0">
                <a:latin typeface="Arial"/>
                <a:cs typeface="Arial"/>
              </a:rPr>
              <a:t>хемопоеза. </a:t>
            </a:r>
            <a:r>
              <a:rPr sz="2400" spc="-140" dirty="0">
                <a:latin typeface="Arial"/>
                <a:cs typeface="Arial"/>
              </a:rPr>
              <a:t>Наличие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30" dirty="0">
                <a:latin typeface="Arial"/>
                <a:cs typeface="Arial"/>
              </a:rPr>
              <a:t>мегалобласти,  </a:t>
            </a:r>
            <a:r>
              <a:rPr sz="2400" spc="-85" dirty="0">
                <a:latin typeface="Arial"/>
                <a:cs typeface="Arial"/>
              </a:rPr>
              <a:t>гигантски </a:t>
            </a:r>
            <a:r>
              <a:rPr sz="2400" spc="-160" dirty="0">
                <a:latin typeface="Arial"/>
                <a:cs typeface="Arial"/>
              </a:rPr>
              <a:t>щаб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юнг.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3000">
              <a:latin typeface="Arial"/>
              <a:cs typeface="Arial"/>
            </a:endParaRPr>
          </a:p>
          <a:p>
            <a:pPr marL="406400" marR="615315" indent="-342900">
              <a:lnSpc>
                <a:spcPct val="80000"/>
              </a:lnSpc>
              <a:buChar char="•"/>
              <a:tabLst>
                <a:tab pos="405765" algn="l"/>
                <a:tab pos="406400" algn="l"/>
              </a:tabLst>
            </a:pPr>
            <a:r>
              <a:rPr sz="2400" spc="-120" dirty="0">
                <a:latin typeface="Arial"/>
                <a:cs typeface="Arial"/>
              </a:rPr>
              <a:t>Повишен </a:t>
            </a:r>
            <a:r>
              <a:rPr sz="2400" spc="-85" dirty="0">
                <a:latin typeface="Arial"/>
                <a:cs typeface="Arial"/>
              </a:rPr>
              <a:t>уробилиноген </a:t>
            </a:r>
            <a:r>
              <a:rPr sz="2400" spc="-125" dirty="0">
                <a:latin typeface="Arial"/>
                <a:cs typeface="Arial"/>
              </a:rPr>
              <a:t>в </a:t>
            </a:r>
            <a:r>
              <a:rPr sz="2400" spc="-114" dirty="0">
                <a:latin typeface="Arial"/>
                <a:cs typeface="Arial"/>
              </a:rPr>
              <a:t>урината, </a:t>
            </a:r>
            <a:r>
              <a:rPr sz="2400" spc="-110" dirty="0">
                <a:latin typeface="Arial"/>
                <a:cs typeface="Arial"/>
              </a:rPr>
              <a:t>серумен </a:t>
            </a:r>
            <a:r>
              <a:rPr sz="2400" spc="-85" dirty="0">
                <a:latin typeface="Arial"/>
                <a:cs typeface="Arial"/>
              </a:rPr>
              <a:t>билирубин </a:t>
            </a:r>
            <a:r>
              <a:rPr sz="2400" spc="-135" dirty="0">
                <a:latin typeface="Arial"/>
                <a:cs typeface="Arial"/>
              </a:rPr>
              <a:t>за  </a:t>
            </a:r>
            <a:r>
              <a:rPr sz="2400" spc="-114" dirty="0">
                <a:latin typeface="Arial"/>
                <a:cs typeface="Arial"/>
              </a:rPr>
              <a:t>сметка на </a:t>
            </a:r>
            <a:r>
              <a:rPr sz="2400" spc="-95" dirty="0">
                <a:latin typeface="Arial"/>
                <a:cs typeface="Arial"/>
              </a:rPr>
              <a:t>индиректната </a:t>
            </a:r>
            <a:r>
              <a:rPr sz="2400" spc="-130" dirty="0">
                <a:latin typeface="Arial"/>
                <a:cs typeface="Arial"/>
              </a:rPr>
              <a:t>фракция. Повишена </a:t>
            </a:r>
            <a:r>
              <a:rPr sz="2400" spc="-155" dirty="0">
                <a:latin typeface="Arial"/>
                <a:cs typeface="Arial"/>
              </a:rPr>
              <a:t>ЛДХ, </a:t>
            </a:r>
            <a:r>
              <a:rPr sz="2400" spc="-130" dirty="0">
                <a:latin typeface="Arial"/>
                <a:cs typeface="Arial"/>
              </a:rPr>
              <a:t>белег </a:t>
            </a:r>
            <a:r>
              <a:rPr sz="2400" spc="-140" dirty="0">
                <a:latin typeface="Arial"/>
                <a:cs typeface="Arial"/>
              </a:rPr>
              <a:t>за  </a:t>
            </a:r>
            <a:r>
              <a:rPr sz="2400" spc="-135" dirty="0">
                <a:latin typeface="Arial"/>
                <a:cs typeface="Arial"/>
              </a:rPr>
              <a:t>неефективна </a:t>
            </a:r>
            <a:r>
              <a:rPr sz="2400" spc="-114" dirty="0">
                <a:latin typeface="Arial"/>
                <a:cs typeface="Arial"/>
              </a:rPr>
              <a:t>хемопоеза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30" dirty="0">
                <a:latin typeface="Arial"/>
                <a:cs typeface="Arial"/>
              </a:rPr>
              <a:t>засилена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хемолиза.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2500">
              <a:latin typeface="Arial"/>
              <a:cs typeface="Arial"/>
            </a:endParaRPr>
          </a:p>
          <a:p>
            <a:pPr marL="406400" indent="-342900">
              <a:lnSpc>
                <a:spcPts val="2590"/>
              </a:lnSpc>
              <a:spcBef>
                <a:spcPts val="5"/>
              </a:spcBef>
              <a:buChar char="•"/>
              <a:tabLst>
                <a:tab pos="405765" algn="l"/>
                <a:tab pos="406400" algn="l"/>
                <a:tab pos="4344670" algn="l"/>
              </a:tabLst>
            </a:pPr>
            <a:r>
              <a:rPr sz="2400" spc="-140" dirty="0">
                <a:latin typeface="Arial"/>
                <a:cs typeface="Arial"/>
              </a:rPr>
              <a:t>Увеличени </a:t>
            </a:r>
            <a:r>
              <a:rPr sz="2400" spc="-100" dirty="0">
                <a:latin typeface="Arial"/>
                <a:cs typeface="Arial"/>
              </a:rPr>
              <a:t>серумно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желязо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и	</a:t>
            </a:r>
            <a:r>
              <a:rPr sz="2400" spc="-150" dirty="0">
                <a:latin typeface="Arial"/>
                <a:cs typeface="Arial"/>
              </a:rPr>
              <a:t>феритин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125" dirty="0">
                <a:latin typeface="Arial"/>
                <a:cs typeface="Arial"/>
              </a:rPr>
              <a:t>свързани </a:t>
            </a:r>
            <a:r>
              <a:rPr sz="2400" spc="-170" dirty="0">
                <a:latin typeface="Arial"/>
                <a:cs typeface="Arial"/>
              </a:rPr>
              <a:t>също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с</a:t>
            </a:r>
            <a:endParaRPr sz="2400">
              <a:latin typeface="Arial"/>
              <a:cs typeface="Arial"/>
            </a:endParaRPr>
          </a:p>
          <a:p>
            <a:pPr marL="406400">
              <a:lnSpc>
                <a:spcPts val="2590"/>
              </a:lnSpc>
            </a:pPr>
            <a:r>
              <a:rPr sz="2400" spc="-135" dirty="0">
                <a:latin typeface="Arial"/>
                <a:cs typeface="Arial"/>
              </a:rPr>
              <a:t>хемолизата.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406400" indent="-342900">
              <a:lnSpc>
                <a:spcPct val="100000"/>
              </a:lnSpc>
              <a:buChar char="•"/>
              <a:tabLst>
                <a:tab pos="405765" algn="l"/>
                <a:tab pos="406400" algn="l"/>
              </a:tabLst>
            </a:pPr>
            <a:r>
              <a:rPr sz="2400" spc="-80" dirty="0">
                <a:latin typeface="Arial"/>
                <a:cs typeface="Arial"/>
              </a:rPr>
              <a:t>Понижени </a:t>
            </a:r>
            <a:r>
              <a:rPr sz="2400" spc="-130" dirty="0">
                <a:latin typeface="Arial"/>
                <a:cs typeface="Arial"/>
              </a:rPr>
              <a:t>нивата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95" dirty="0">
                <a:latin typeface="Arial"/>
                <a:cs typeface="Arial"/>
              </a:rPr>
              <a:t>витамин </a:t>
            </a:r>
            <a:r>
              <a:rPr sz="2400" spc="-155" dirty="0">
                <a:latin typeface="Arial"/>
                <a:cs typeface="Arial"/>
              </a:rPr>
              <a:t>В</a:t>
            </a:r>
            <a:r>
              <a:rPr sz="2400" spc="-232" baseline="-20833" dirty="0">
                <a:latin typeface="Arial"/>
                <a:cs typeface="Arial"/>
              </a:rPr>
              <a:t>12 </a:t>
            </a:r>
            <a:r>
              <a:rPr sz="2400" spc="-130" dirty="0">
                <a:latin typeface="Arial"/>
                <a:cs typeface="Arial"/>
              </a:rPr>
              <a:t>в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серума.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3000">
              <a:latin typeface="Arial"/>
              <a:cs typeface="Arial"/>
            </a:endParaRPr>
          </a:p>
          <a:p>
            <a:pPr marL="406400" marR="17780" indent="-342900" algn="just">
              <a:lnSpc>
                <a:spcPct val="80000"/>
              </a:lnSpc>
              <a:spcBef>
                <a:spcPts val="5"/>
              </a:spcBef>
              <a:buChar char="•"/>
              <a:tabLst>
                <a:tab pos="406400" algn="l"/>
              </a:tabLst>
            </a:pPr>
            <a:r>
              <a:rPr sz="2400" spc="-120" dirty="0">
                <a:latin typeface="Arial"/>
                <a:cs typeface="Arial"/>
              </a:rPr>
              <a:t>При </a:t>
            </a:r>
            <a:r>
              <a:rPr sz="2400" spc="-90" dirty="0">
                <a:latin typeface="Arial"/>
                <a:cs typeface="Arial"/>
              </a:rPr>
              <a:t>доказан </a:t>
            </a:r>
            <a:r>
              <a:rPr sz="2400" spc="-180" dirty="0">
                <a:latin typeface="Arial"/>
                <a:cs typeface="Arial"/>
              </a:rPr>
              <a:t>В12 </a:t>
            </a:r>
            <a:r>
              <a:rPr sz="2400" spc="-150" dirty="0">
                <a:latin typeface="Arial"/>
                <a:cs typeface="Arial"/>
              </a:rPr>
              <a:t>дефицит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25" dirty="0">
                <a:latin typeface="Arial"/>
                <a:cs typeface="Arial"/>
              </a:rPr>
              <a:t>изяснява </a:t>
            </a:r>
            <a:r>
              <a:rPr sz="2400" spc="-120" dirty="0">
                <a:latin typeface="Arial"/>
                <a:cs typeface="Arial"/>
              </a:rPr>
              <a:t>етиологията: </a:t>
            </a:r>
            <a:r>
              <a:rPr sz="2400" spc="-155" dirty="0">
                <a:latin typeface="Arial"/>
                <a:cs typeface="Arial"/>
              </a:rPr>
              <a:t>атрофичен  </a:t>
            </a:r>
            <a:r>
              <a:rPr sz="2400" spc="-140" dirty="0">
                <a:latin typeface="Arial"/>
                <a:cs typeface="Arial"/>
              </a:rPr>
              <a:t>гастрит, </a:t>
            </a:r>
            <a:r>
              <a:rPr sz="2400" spc="-95" dirty="0">
                <a:latin typeface="Arial"/>
                <a:cs typeface="Arial"/>
              </a:rPr>
              <a:t>рибна </a:t>
            </a:r>
            <a:r>
              <a:rPr sz="2400" spc="-110" dirty="0">
                <a:latin typeface="Arial"/>
                <a:cs typeface="Arial"/>
              </a:rPr>
              <a:t>тения, </a:t>
            </a:r>
            <a:r>
              <a:rPr sz="2400" spc="-85" dirty="0">
                <a:latin typeface="Arial"/>
                <a:cs typeface="Arial"/>
              </a:rPr>
              <a:t>хирургически </a:t>
            </a:r>
            <a:r>
              <a:rPr sz="2400" spc="-90" dirty="0">
                <a:latin typeface="Arial"/>
                <a:cs typeface="Arial"/>
              </a:rPr>
              <a:t>интервенции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70" dirty="0">
                <a:latin typeface="Arial"/>
                <a:cs typeface="Arial"/>
              </a:rPr>
              <a:t>резекции </a:t>
            </a:r>
            <a:r>
              <a:rPr sz="2400" spc="-114" dirty="0">
                <a:latin typeface="Arial"/>
                <a:cs typeface="Arial"/>
              </a:rPr>
              <a:t>на  </a:t>
            </a:r>
            <a:r>
              <a:rPr sz="2400" spc="-145" dirty="0">
                <a:latin typeface="Arial"/>
                <a:cs typeface="Arial"/>
              </a:rPr>
              <a:t>стомах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90" dirty="0">
                <a:latin typeface="Arial"/>
                <a:cs typeface="Arial"/>
              </a:rPr>
              <a:t>тънки </a:t>
            </a:r>
            <a:r>
              <a:rPr sz="2400" spc="-120" dirty="0">
                <a:latin typeface="Arial"/>
                <a:cs typeface="Arial"/>
              </a:rPr>
              <a:t>черва, </a:t>
            </a:r>
            <a:r>
              <a:rPr sz="2400" spc="-150" dirty="0">
                <a:latin typeface="Arial"/>
                <a:cs typeface="Arial"/>
              </a:rPr>
              <a:t>антитела </a:t>
            </a:r>
            <a:r>
              <a:rPr sz="2400" spc="-145" dirty="0">
                <a:latin typeface="Arial"/>
                <a:cs typeface="Arial"/>
              </a:rPr>
              <a:t>срещу </a:t>
            </a:r>
            <a:r>
              <a:rPr sz="2400" spc="-85" dirty="0">
                <a:latin typeface="Arial"/>
                <a:cs typeface="Arial"/>
              </a:rPr>
              <a:t>“вътрешния”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фактор.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343" y="71373"/>
            <a:ext cx="8749665" cy="934719"/>
            <a:chOff x="71343" y="71373"/>
            <a:chExt cx="8749665" cy="934719"/>
          </a:xfrm>
        </p:grpSpPr>
        <p:sp>
          <p:nvSpPr>
            <p:cNvPr id="5" name="object 5"/>
            <p:cNvSpPr/>
            <p:nvPr/>
          </p:nvSpPr>
          <p:spPr>
            <a:xfrm>
              <a:off x="894586" y="899272"/>
              <a:ext cx="7926327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28662" y="928623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343" y="71373"/>
              <a:ext cx="857313" cy="8572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09486"/>
            <a:ext cx="9153525" cy="541655"/>
            <a:chOff x="-4762" y="209486"/>
            <a:chExt cx="9153525" cy="541655"/>
          </a:xfrm>
        </p:grpSpPr>
        <p:sp>
          <p:nvSpPr>
            <p:cNvPr id="3" name="object 3"/>
            <p:cNvSpPr/>
            <p:nvPr/>
          </p:nvSpPr>
          <p:spPr>
            <a:xfrm>
              <a:off x="0" y="214249"/>
              <a:ext cx="9144000" cy="532130"/>
            </a:xfrm>
            <a:custGeom>
              <a:avLst/>
              <a:gdLst/>
              <a:ahLst/>
              <a:cxnLst/>
              <a:rect l="l" t="t" r="r" b="b"/>
              <a:pathLst>
                <a:path w="9144000" h="532130">
                  <a:moveTo>
                    <a:pt x="9144000" y="0"/>
                  </a:moveTo>
                  <a:lnTo>
                    <a:pt x="0" y="0"/>
                  </a:lnTo>
                  <a:lnTo>
                    <a:pt x="0" y="531749"/>
                  </a:lnTo>
                  <a:lnTo>
                    <a:pt x="9144000" y="53174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14249"/>
              <a:ext cx="9144000" cy="532130"/>
            </a:xfrm>
            <a:custGeom>
              <a:avLst/>
              <a:gdLst/>
              <a:ahLst/>
              <a:cxnLst/>
              <a:rect l="l" t="t" r="r" b="b"/>
              <a:pathLst>
                <a:path w="9144000" h="532130">
                  <a:moveTo>
                    <a:pt x="0" y="531749"/>
                  </a:moveTo>
                  <a:lnTo>
                    <a:pt x="9144000" y="53174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31749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50160" y="164338"/>
            <a:ext cx="5042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0" dirty="0"/>
              <a:t>ХЕМОЛИТИЧНИ</a:t>
            </a:r>
            <a:r>
              <a:rPr sz="3600" spc="-229" dirty="0"/>
              <a:t> </a:t>
            </a:r>
            <a:r>
              <a:rPr sz="3600" spc="-290" dirty="0"/>
              <a:t>АНЕМИИ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330200" y="1748993"/>
            <a:ext cx="5539105" cy="35966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4945" marR="5080" indent="-182880">
              <a:lnSpc>
                <a:spcPct val="100600"/>
              </a:lnSpc>
              <a:spcBef>
                <a:spcPts val="85"/>
              </a:spcBef>
              <a:buChar char="•"/>
              <a:tabLst>
                <a:tab pos="201930" algn="l"/>
              </a:tabLst>
            </a:pPr>
            <a:r>
              <a:rPr sz="2600" spc="-145" dirty="0">
                <a:latin typeface="Arial"/>
                <a:cs typeface="Arial"/>
              </a:rPr>
              <a:t>Хемолитичните </a:t>
            </a:r>
            <a:r>
              <a:rPr sz="2600" spc="-90" dirty="0">
                <a:latin typeface="Arial"/>
                <a:cs typeface="Arial"/>
              </a:rPr>
              <a:t>анемии </a:t>
            </a:r>
            <a:r>
              <a:rPr sz="2600" spc="-200" dirty="0">
                <a:latin typeface="Arial"/>
                <a:cs typeface="Arial"/>
              </a:rPr>
              <a:t>са </a:t>
            </a:r>
            <a:r>
              <a:rPr sz="2600" spc="-100" dirty="0">
                <a:latin typeface="Arial"/>
                <a:cs typeface="Arial"/>
              </a:rPr>
              <a:t>група.  </a:t>
            </a:r>
            <a:r>
              <a:rPr sz="2600" spc="-10" dirty="0">
                <a:latin typeface="Arial"/>
                <a:cs typeface="Arial"/>
              </a:rPr>
              <a:t>заболявания, </a:t>
            </a:r>
            <a:r>
              <a:rPr sz="2600" spc="-5" dirty="0">
                <a:latin typeface="Arial"/>
                <a:cs typeface="Arial"/>
              </a:rPr>
              <a:t>характеризиращи </a:t>
            </a:r>
            <a:r>
              <a:rPr sz="2600" dirty="0">
                <a:latin typeface="Arial"/>
                <a:cs typeface="Arial"/>
              </a:rPr>
              <a:t>се  с повишен </a:t>
            </a:r>
            <a:r>
              <a:rPr sz="2600" spc="-5" dirty="0">
                <a:latin typeface="Arial"/>
                <a:cs typeface="Arial"/>
              </a:rPr>
              <a:t>разпад на еритроцити,  стимулирана </a:t>
            </a:r>
            <a:r>
              <a:rPr sz="2600" spc="-10" dirty="0">
                <a:latin typeface="Arial"/>
                <a:cs typeface="Arial"/>
              </a:rPr>
              <a:t>хемопоеза </a:t>
            </a:r>
            <a:r>
              <a:rPr sz="2600" dirty="0">
                <a:latin typeface="Arial"/>
                <a:cs typeface="Arial"/>
              </a:rPr>
              <a:t>и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типична  клинична </a:t>
            </a:r>
            <a:r>
              <a:rPr sz="2600" spc="-5" dirty="0">
                <a:latin typeface="Arial"/>
                <a:cs typeface="Arial"/>
              </a:rPr>
              <a:t>картина </a:t>
            </a:r>
            <a:r>
              <a:rPr sz="2600" dirty="0">
                <a:latin typeface="Arial"/>
                <a:cs typeface="Arial"/>
              </a:rPr>
              <a:t>и </a:t>
            </a:r>
            <a:r>
              <a:rPr sz="2600" spc="-10" dirty="0">
                <a:latin typeface="Arial"/>
                <a:cs typeface="Arial"/>
              </a:rPr>
              <a:t>лабораторни  </a:t>
            </a:r>
            <a:r>
              <a:rPr sz="2600" spc="-5" dirty="0">
                <a:latin typeface="Arial"/>
                <a:cs typeface="Arial"/>
              </a:rPr>
              <a:t>характеристики.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700">
              <a:latin typeface="Arial"/>
              <a:cs typeface="Arial"/>
            </a:endParaRPr>
          </a:p>
          <a:p>
            <a:pPr marL="218440" indent="-205740">
              <a:lnSpc>
                <a:spcPts val="3085"/>
              </a:lnSpc>
              <a:spcBef>
                <a:spcPts val="5"/>
              </a:spcBef>
              <a:buChar char="•"/>
              <a:tabLst>
                <a:tab pos="218440" algn="l"/>
              </a:tabLst>
            </a:pPr>
            <a:r>
              <a:rPr sz="2600" spc="-35" dirty="0">
                <a:latin typeface="Arial"/>
                <a:cs typeface="Arial"/>
              </a:rPr>
              <a:t>Разделят </a:t>
            </a:r>
            <a:r>
              <a:rPr sz="2600" dirty="0">
                <a:latin typeface="Arial"/>
                <a:cs typeface="Arial"/>
              </a:rPr>
              <a:t>се </a:t>
            </a:r>
            <a:r>
              <a:rPr sz="2600" spc="-5" dirty="0">
                <a:latin typeface="Arial"/>
                <a:cs typeface="Arial"/>
              </a:rPr>
              <a:t>на </a:t>
            </a:r>
            <a:r>
              <a:rPr sz="2600" b="1" spc="-5" dirty="0">
                <a:solidFill>
                  <a:srgbClr val="C00000"/>
                </a:solidFill>
                <a:latin typeface="Arial"/>
                <a:cs typeface="Arial"/>
              </a:rPr>
              <a:t>вродени</a:t>
            </a:r>
            <a:r>
              <a:rPr sz="26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и</a:t>
            </a:r>
            <a:endParaRPr sz="2600">
              <a:latin typeface="Arial"/>
              <a:cs typeface="Arial"/>
            </a:endParaRPr>
          </a:p>
          <a:p>
            <a:pPr marL="194945">
              <a:lnSpc>
                <a:spcPts val="3085"/>
              </a:lnSpc>
            </a:pPr>
            <a:r>
              <a:rPr sz="2600" b="1" spc="-5" dirty="0">
                <a:solidFill>
                  <a:srgbClr val="C00000"/>
                </a:solidFill>
                <a:latin typeface="Arial"/>
                <a:cs typeface="Arial"/>
              </a:rPr>
              <a:t>придобити </a:t>
            </a:r>
            <a:r>
              <a:rPr sz="2600" spc="-10" dirty="0">
                <a:latin typeface="Arial"/>
                <a:cs typeface="Arial"/>
              </a:rPr>
              <a:t>хемолитични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анемии.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13103" y="1127760"/>
            <a:ext cx="3231515" cy="2514600"/>
            <a:chOff x="5913103" y="1127760"/>
            <a:chExt cx="3231515" cy="2514600"/>
          </a:xfrm>
        </p:grpSpPr>
        <p:sp>
          <p:nvSpPr>
            <p:cNvPr id="8" name="object 8"/>
            <p:cNvSpPr/>
            <p:nvPr/>
          </p:nvSpPr>
          <p:spPr>
            <a:xfrm>
              <a:off x="5913103" y="1127760"/>
              <a:ext cx="3230897" cy="2514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72251" y="1285875"/>
              <a:ext cx="2786126" cy="20002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984747" y="3913651"/>
            <a:ext cx="3154680" cy="2745105"/>
            <a:chOff x="5984747" y="3913651"/>
            <a:chExt cx="3154680" cy="2745105"/>
          </a:xfrm>
        </p:grpSpPr>
        <p:sp>
          <p:nvSpPr>
            <p:cNvPr id="11" name="object 11"/>
            <p:cNvSpPr/>
            <p:nvPr/>
          </p:nvSpPr>
          <p:spPr>
            <a:xfrm>
              <a:off x="5984747" y="3913651"/>
              <a:ext cx="3154679" cy="27446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3624" y="4071937"/>
              <a:ext cx="2643251" cy="223075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2190699"/>
            <a:ext cx="4370070" cy="267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940" indent="-396240">
              <a:lnSpc>
                <a:spcPct val="100000"/>
              </a:lnSpc>
              <a:spcBef>
                <a:spcPts val="100"/>
              </a:spcBef>
              <a:buSzPct val="77777"/>
              <a:buFont typeface="Wingdings"/>
              <a:buChar char=""/>
              <a:tabLst>
                <a:tab pos="408940" algn="l"/>
              </a:tabLst>
            </a:pPr>
            <a:r>
              <a:rPr sz="3600" b="1" spc="-260" dirty="0">
                <a:solidFill>
                  <a:srgbClr val="3333FF"/>
                </a:solidFill>
                <a:latin typeface="Arial"/>
                <a:cs typeface="Arial"/>
              </a:rPr>
              <a:t>Микросфероцитоза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3333FF"/>
              </a:buClr>
              <a:buFont typeface="Wingdings"/>
              <a:buChar char=""/>
            </a:pPr>
            <a:endParaRPr sz="2900">
              <a:latin typeface="Arial"/>
              <a:cs typeface="Arial"/>
            </a:endParaRPr>
          </a:p>
          <a:p>
            <a:pPr marL="408940" indent="-396240">
              <a:lnSpc>
                <a:spcPct val="100000"/>
              </a:lnSpc>
              <a:buSzPct val="77777"/>
              <a:buFont typeface="Wingdings"/>
              <a:buChar char=""/>
              <a:tabLst>
                <a:tab pos="408940" algn="l"/>
              </a:tabLst>
            </a:pPr>
            <a:r>
              <a:rPr sz="3600" b="1" spc="-270" dirty="0">
                <a:solidFill>
                  <a:srgbClr val="3333FF"/>
                </a:solidFill>
                <a:latin typeface="Arial"/>
                <a:cs typeface="Arial"/>
              </a:rPr>
              <a:t>Ензимопатии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3333FF"/>
              </a:buClr>
              <a:buFont typeface="Wingdings"/>
              <a:buChar char=""/>
            </a:pPr>
            <a:endParaRPr sz="3500">
              <a:latin typeface="Arial"/>
              <a:cs typeface="Arial"/>
            </a:endParaRPr>
          </a:p>
          <a:p>
            <a:pPr marL="466725" indent="-454659">
              <a:lnSpc>
                <a:spcPct val="100000"/>
              </a:lnSpc>
              <a:buSzPct val="70000"/>
              <a:buFont typeface="Wingdings"/>
              <a:buChar char=""/>
              <a:tabLst>
                <a:tab pos="466725" algn="l"/>
                <a:tab pos="467359" algn="l"/>
              </a:tabLst>
            </a:pPr>
            <a:r>
              <a:rPr sz="4000" b="1" spc="-310" dirty="0">
                <a:solidFill>
                  <a:srgbClr val="3333FF"/>
                </a:solidFill>
                <a:latin typeface="Arial"/>
                <a:cs typeface="Arial"/>
              </a:rPr>
              <a:t>Хемоглобинози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0208" y="71373"/>
            <a:ext cx="8578215" cy="943610"/>
            <a:chOff x="180208" y="71373"/>
            <a:chExt cx="8578215" cy="943610"/>
          </a:xfrm>
        </p:grpSpPr>
        <p:sp>
          <p:nvSpPr>
            <p:cNvPr id="4" name="object 4"/>
            <p:cNvSpPr/>
            <p:nvPr/>
          </p:nvSpPr>
          <p:spPr>
            <a:xfrm>
              <a:off x="180208" y="71373"/>
              <a:ext cx="748448" cy="8572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3815" y="890015"/>
              <a:ext cx="7944611" cy="1249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7224" y="928623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34846" y="147065"/>
            <a:ext cx="7060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15" dirty="0">
                <a:solidFill>
                  <a:srgbClr val="FF3300"/>
                </a:solidFill>
                <a:latin typeface="Arial"/>
                <a:cs typeface="Arial"/>
              </a:rPr>
              <a:t>ВРОДЕНИ </a:t>
            </a:r>
            <a:r>
              <a:rPr sz="3600" b="1" spc="-330" dirty="0">
                <a:solidFill>
                  <a:srgbClr val="FF3300"/>
                </a:solidFill>
                <a:latin typeface="Arial"/>
                <a:cs typeface="Arial"/>
              </a:rPr>
              <a:t>ХЕМОЛИТИЧНИ</a:t>
            </a:r>
            <a:r>
              <a:rPr sz="3600" b="1" spc="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600" b="1" spc="-290" dirty="0">
                <a:solidFill>
                  <a:srgbClr val="FF3300"/>
                </a:solidFill>
                <a:latin typeface="Arial"/>
                <a:cs typeface="Arial"/>
              </a:rPr>
              <a:t>АНЕМИИ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84990" y="1627644"/>
            <a:ext cx="4154804" cy="4372610"/>
            <a:chOff x="4984990" y="1627644"/>
            <a:chExt cx="4154804" cy="4372610"/>
          </a:xfrm>
        </p:grpSpPr>
        <p:sp>
          <p:nvSpPr>
            <p:cNvPr id="9" name="object 9"/>
            <p:cNvSpPr/>
            <p:nvPr/>
          </p:nvSpPr>
          <p:spPr>
            <a:xfrm>
              <a:off x="4984990" y="1627644"/>
              <a:ext cx="4154438" cy="437233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43499" y="1785950"/>
              <a:ext cx="3643376" cy="38576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7187"/>
            <a:ext cx="9144000" cy="786130"/>
          </a:xfrm>
          <a:custGeom>
            <a:avLst/>
            <a:gdLst/>
            <a:ahLst/>
            <a:cxnLst/>
            <a:rect l="l" t="t" r="r" b="b"/>
            <a:pathLst>
              <a:path w="9144000" h="786130">
                <a:moveTo>
                  <a:pt x="9144000" y="0"/>
                </a:moveTo>
                <a:lnTo>
                  <a:pt x="0" y="0"/>
                </a:lnTo>
                <a:lnTo>
                  <a:pt x="0" y="785812"/>
                </a:lnTo>
                <a:lnTo>
                  <a:pt x="9144000" y="785812"/>
                </a:lnTo>
                <a:lnTo>
                  <a:pt x="91440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3094" y="501218"/>
            <a:ext cx="7276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80" dirty="0"/>
              <a:t>ХЕМОЛИЗА </a:t>
            </a:r>
            <a:r>
              <a:rPr sz="2800" spc="-165" dirty="0"/>
              <a:t>– </a:t>
            </a:r>
            <a:r>
              <a:rPr sz="2800" spc="-330" dirty="0"/>
              <a:t>ОСНОВНИ </a:t>
            </a:r>
            <a:r>
              <a:rPr sz="2800" spc="-355" dirty="0"/>
              <a:t>ЛАБОРАТОРНИ</a:t>
            </a:r>
            <a:r>
              <a:rPr sz="2800" spc="-285" dirty="0"/>
              <a:t> </a:t>
            </a:r>
            <a:r>
              <a:rPr sz="2800" spc="-385" dirty="0"/>
              <a:t>БЕЛЕЗИ</a:t>
            </a:r>
            <a:endParaRPr sz="28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3196" y="1660525"/>
          <a:ext cx="8208643" cy="45136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2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УВЕЛИЧЕНА </a:t>
                      </a:r>
                      <a:r>
                        <a:rPr sz="20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ПРОДУКЦИЯ</a:t>
                      </a:r>
                      <a:r>
                        <a:rPr sz="2000" b="1" spc="-3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0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ЕРИТРОЦИТИ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A633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2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УВЕЛИЧЕНА </a:t>
                      </a:r>
                      <a:r>
                        <a:rPr sz="2000" b="1" spc="-2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ДЕСТРУКЦИЯ</a:t>
                      </a:r>
                      <a:r>
                        <a:rPr sz="2000" b="1" spc="-3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0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ЕРИТРОЦИТИ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A63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281">
                <a:tc>
                  <a:txBody>
                    <a:bodyPr/>
                    <a:lstStyle/>
                    <a:p>
                      <a:pPr marL="226695" indent="-162560">
                        <a:lnSpc>
                          <a:spcPct val="100000"/>
                        </a:lnSpc>
                        <a:spcBef>
                          <a:spcPts val="780"/>
                        </a:spcBef>
                        <a:buChar char="•"/>
                        <a:tabLst>
                          <a:tab pos="227329" algn="l"/>
                        </a:tabLst>
                      </a:pPr>
                      <a:r>
                        <a:rPr sz="2200" spc="-100" dirty="0">
                          <a:latin typeface="Arial"/>
                          <a:cs typeface="Arial"/>
                        </a:rPr>
                        <a:t>Ретикулоцитоза/полихромазия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254000" marR="661670" indent="-189230">
                        <a:lnSpc>
                          <a:spcPts val="3960"/>
                        </a:lnSpc>
                        <a:spcBef>
                          <a:spcPts val="350"/>
                        </a:spcBef>
                        <a:buChar char="•"/>
                        <a:tabLst>
                          <a:tab pos="227329" algn="l"/>
                        </a:tabLst>
                      </a:pPr>
                      <a:r>
                        <a:rPr sz="2200" spc="-120" dirty="0">
                          <a:latin typeface="Arial"/>
                          <a:cs typeface="Arial"/>
                        </a:rPr>
                        <a:t>Еритроидна </a:t>
                      </a:r>
                      <a:r>
                        <a:rPr sz="2200" spc="-105" dirty="0">
                          <a:latin typeface="Arial"/>
                          <a:cs typeface="Arial"/>
                        </a:rPr>
                        <a:t>хиперплазия </a:t>
                      </a:r>
                      <a:r>
                        <a:rPr sz="2200" spc="-120" dirty="0">
                          <a:latin typeface="Arial"/>
                          <a:cs typeface="Arial"/>
                        </a:rPr>
                        <a:t>в  </a:t>
                      </a:r>
                      <a:r>
                        <a:rPr sz="2200" spc="-90" dirty="0">
                          <a:latin typeface="Arial"/>
                          <a:cs typeface="Arial"/>
                        </a:rPr>
                        <a:t>костния</a:t>
                      </a:r>
                      <a:r>
                        <a:rPr sz="2200" spc="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75" dirty="0">
                          <a:latin typeface="Arial"/>
                          <a:cs typeface="Arial"/>
                        </a:rPr>
                        <a:t>мозък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200" spc="-5" dirty="0">
                          <a:latin typeface="Wingdings"/>
                          <a:cs typeface="Wingdings"/>
                        </a:rPr>
                        <a:t></a:t>
                      </a:r>
                      <a:r>
                        <a:rPr sz="2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45" dirty="0">
                          <a:latin typeface="Arial"/>
                          <a:cs typeface="Arial"/>
                        </a:rPr>
                        <a:t>Разрушаване </a:t>
                      </a:r>
                      <a:r>
                        <a:rPr sz="2200" spc="-110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22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100" dirty="0">
                          <a:latin typeface="Arial"/>
                          <a:cs typeface="Arial"/>
                        </a:rPr>
                        <a:t>еритроцитите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408305" indent="-343535">
                        <a:lnSpc>
                          <a:spcPct val="100000"/>
                        </a:lnSpc>
                        <a:spcBef>
                          <a:spcPts val="1320"/>
                        </a:spcBef>
                        <a:buChar char="•"/>
                        <a:tabLst>
                          <a:tab pos="408305" algn="l"/>
                          <a:tab pos="408940" algn="l"/>
                        </a:tabLst>
                      </a:pPr>
                      <a:r>
                        <a:rPr sz="2200" spc="-105" dirty="0">
                          <a:latin typeface="Arial"/>
                          <a:cs typeface="Arial"/>
                        </a:rPr>
                        <a:t>Анемия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408305" indent="-343535">
                        <a:lnSpc>
                          <a:spcPct val="100000"/>
                        </a:lnSpc>
                        <a:spcBef>
                          <a:spcPts val="1320"/>
                        </a:spcBef>
                        <a:buChar char="•"/>
                        <a:tabLst>
                          <a:tab pos="408305" algn="l"/>
                          <a:tab pos="408940" algn="l"/>
                        </a:tabLst>
                      </a:pPr>
                      <a:r>
                        <a:rPr sz="2200" spc="-114" dirty="0">
                          <a:latin typeface="Arial"/>
                          <a:cs typeface="Arial"/>
                        </a:rPr>
                        <a:t>Повишен</a:t>
                      </a:r>
                      <a:r>
                        <a:rPr sz="22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80" dirty="0">
                          <a:latin typeface="Arial"/>
                          <a:cs typeface="Arial"/>
                        </a:rPr>
                        <a:t>билирубин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408305" indent="-343535">
                        <a:lnSpc>
                          <a:spcPct val="100000"/>
                        </a:lnSpc>
                        <a:spcBef>
                          <a:spcPts val="1320"/>
                        </a:spcBef>
                        <a:buChar char="•"/>
                        <a:tabLst>
                          <a:tab pos="408305" algn="l"/>
                          <a:tab pos="408940" algn="l"/>
                        </a:tabLst>
                      </a:pPr>
                      <a:r>
                        <a:rPr sz="2200" spc="-120" dirty="0">
                          <a:latin typeface="Arial"/>
                          <a:cs typeface="Arial"/>
                        </a:rPr>
                        <a:t>Повишена</a:t>
                      </a:r>
                      <a:r>
                        <a:rPr sz="22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254" dirty="0">
                          <a:latin typeface="Arial"/>
                          <a:cs typeface="Arial"/>
                        </a:rPr>
                        <a:t>LDH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408305" indent="-343535">
                        <a:lnSpc>
                          <a:spcPct val="100000"/>
                        </a:lnSpc>
                        <a:spcBef>
                          <a:spcPts val="1325"/>
                        </a:spcBef>
                        <a:buChar char="•"/>
                        <a:tabLst>
                          <a:tab pos="408305" algn="l"/>
                          <a:tab pos="408940" algn="l"/>
                        </a:tabLst>
                      </a:pPr>
                      <a:r>
                        <a:rPr sz="2200" spc="-114" dirty="0">
                          <a:latin typeface="Arial"/>
                          <a:cs typeface="Arial"/>
                        </a:rPr>
                        <a:t>Повишен</a:t>
                      </a:r>
                      <a:r>
                        <a:rPr sz="22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80" dirty="0">
                          <a:latin typeface="Arial"/>
                          <a:cs typeface="Arial"/>
                        </a:rPr>
                        <a:t>уробилиноген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marL="408305" marR="891540" indent="-342900">
                        <a:lnSpc>
                          <a:spcPct val="150000"/>
                        </a:lnSpc>
                        <a:buChar char="•"/>
                        <a:tabLst>
                          <a:tab pos="408305" algn="l"/>
                          <a:tab pos="408940" algn="l"/>
                        </a:tabLst>
                      </a:pPr>
                      <a:r>
                        <a:rPr sz="2200" spc="-135" dirty="0">
                          <a:latin typeface="Arial"/>
                          <a:cs typeface="Arial"/>
                        </a:rPr>
                        <a:t>Намален </a:t>
                      </a:r>
                      <a:r>
                        <a:rPr sz="2200" spc="-110" dirty="0">
                          <a:latin typeface="Arial"/>
                          <a:cs typeface="Arial"/>
                        </a:rPr>
                        <a:t>хаптоглобин </a:t>
                      </a:r>
                      <a:r>
                        <a:rPr sz="2200" spc="-120" dirty="0">
                          <a:latin typeface="Arial"/>
                          <a:cs typeface="Arial"/>
                        </a:rPr>
                        <a:t>в  </a:t>
                      </a:r>
                      <a:r>
                        <a:rPr sz="2200" spc="-130" dirty="0">
                          <a:latin typeface="Arial"/>
                          <a:cs typeface="Arial"/>
                        </a:rPr>
                        <a:t>плазмата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2777" y="75438"/>
            <a:ext cx="58388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2250">
              <a:lnSpc>
                <a:spcPct val="100000"/>
              </a:lnSpc>
              <a:spcBef>
                <a:spcPts val="100"/>
              </a:spcBef>
            </a:pPr>
            <a:r>
              <a:rPr sz="3600" spc="-254" dirty="0">
                <a:solidFill>
                  <a:srgbClr val="FF0000"/>
                </a:solidFill>
              </a:rPr>
              <a:t>Микросфероцитна </a:t>
            </a:r>
            <a:r>
              <a:rPr sz="3600" spc="-215" dirty="0">
                <a:solidFill>
                  <a:srgbClr val="FF0000"/>
                </a:solidFill>
              </a:rPr>
              <a:t>анемия  </a:t>
            </a:r>
            <a:r>
              <a:rPr sz="3600" spc="-395" dirty="0">
                <a:solidFill>
                  <a:srgbClr val="FF0000"/>
                </a:solidFill>
              </a:rPr>
              <a:t>Болест </a:t>
            </a:r>
            <a:r>
              <a:rPr sz="3600" spc="-225" dirty="0">
                <a:solidFill>
                  <a:srgbClr val="FF0000"/>
                </a:solidFill>
              </a:rPr>
              <a:t>на </a:t>
            </a:r>
            <a:r>
              <a:rPr sz="3600" spc="-204" dirty="0">
                <a:solidFill>
                  <a:srgbClr val="FF0000"/>
                </a:solidFill>
              </a:rPr>
              <a:t>Минковски</a:t>
            </a:r>
            <a:r>
              <a:rPr sz="3600" spc="15" dirty="0">
                <a:solidFill>
                  <a:srgbClr val="FF0000"/>
                </a:solidFill>
              </a:rPr>
              <a:t> </a:t>
            </a:r>
            <a:r>
              <a:rPr sz="3600" spc="-380" dirty="0">
                <a:solidFill>
                  <a:srgbClr val="FF0000"/>
                </a:solidFill>
              </a:rPr>
              <a:t>Шофар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64642" y="1786509"/>
            <a:ext cx="844359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86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65" dirty="0">
                <a:latin typeface="Arial"/>
                <a:cs typeface="Arial"/>
              </a:rPr>
              <a:t>Наследствената </a:t>
            </a:r>
            <a:r>
              <a:rPr sz="2400" spc="-150" dirty="0">
                <a:latin typeface="Arial"/>
                <a:cs typeface="Arial"/>
              </a:rPr>
              <a:t>сфероцитоза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170" dirty="0">
                <a:latin typeface="Arial"/>
                <a:cs typeface="Arial"/>
              </a:rPr>
              <a:t>фамилна </a:t>
            </a:r>
            <a:r>
              <a:rPr sz="2400" spc="-120" dirty="0">
                <a:latin typeface="Arial"/>
                <a:cs typeface="Arial"/>
              </a:rPr>
              <a:t>хемолитична </a:t>
            </a:r>
            <a:r>
              <a:rPr sz="2400" spc="-105" dirty="0">
                <a:latin typeface="Arial"/>
                <a:cs typeface="Arial"/>
              </a:rPr>
              <a:t>анемия 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20" dirty="0">
                <a:latin typeface="Arial"/>
                <a:cs typeface="Arial"/>
              </a:rPr>
              <a:t>хетерогенна </a:t>
            </a:r>
            <a:r>
              <a:rPr sz="2400" spc="-75" dirty="0">
                <a:latin typeface="Arial"/>
                <a:cs typeface="Arial"/>
              </a:rPr>
              <a:t>клинична </a:t>
            </a:r>
            <a:r>
              <a:rPr sz="2400" spc="-110" dirty="0">
                <a:latin typeface="Arial"/>
                <a:cs typeface="Arial"/>
              </a:rPr>
              <a:t>характеристика, </a:t>
            </a:r>
            <a:r>
              <a:rPr sz="2400" spc="-114" dirty="0">
                <a:latin typeface="Arial"/>
                <a:cs typeface="Arial"/>
              </a:rPr>
              <a:t>граничеща </a:t>
            </a:r>
            <a:r>
              <a:rPr sz="2400" spc="-130" dirty="0">
                <a:latin typeface="Arial"/>
                <a:cs typeface="Arial"/>
              </a:rPr>
              <a:t>от  </a:t>
            </a:r>
            <a:r>
              <a:rPr sz="2400" spc="-105" dirty="0">
                <a:latin typeface="Arial"/>
                <a:cs typeface="Arial"/>
              </a:rPr>
              <a:t>асимптоматично </a:t>
            </a:r>
            <a:r>
              <a:rPr sz="2400" spc="-135" dirty="0">
                <a:latin typeface="Arial"/>
                <a:cs typeface="Arial"/>
              </a:rPr>
              <a:t>заболяване </a:t>
            </a:r>
            <a:r>
              <a:rPr sz="2400" spc="-80" dirty="0">
                <a:latin typeface="Arial"/>
                <a:cs typeface="Arial"/>
              </a:rPr>
              <a:t>до </a:t>
            </a:r>
            <a:r>
              <a:rPr sz="2400" spc="-150" dirty="0">
                <a:latin typeface="Arial"/>
                <a:cs typeface="Arial"/>
              </a:rPr>
              <a:t>фулминантна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хемолитична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-65" dirty="0">
                <a:latin typeface="Arial"/>
                <a:cs typeface="Arial"/>
              </a:rPr>
              <a:t>криза.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355600" marR="67437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14" dirty="0">
                <a:latin typeface="Arial"/>
                <a:cs typeface="Arial"/>
              </a:rPr>
              <a:t>Морфологичен </a:t>
            </a:r>
            <a:r>
              <a:rPr sz="2400" spc="-130" dirty="0">
                <a:latin typeface="Arial"/>
                <a:cs typeface="Arial"/>
              </a:rPr>
              <a:t>белег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125" dirty="0">
                <a:latin typeface="Arial"/>
                <a:cs typeface="Arial"/>
              </a:rPr>
              <a:t>микросфероцитозата, </a:t>
            </a:r>
            <a:r>
              <a:rPr sz="2400" spc="-155" dirty="0">
                <a:latin typeface="Arial"/>
                <a:cs typeface="Arial"/>
              </a:rPr>
              <a:t>резултат </a:t>
            </a:r>
            <a:r>
              <a:rPr sz="2400" spc="-130" dirty="0">
                <a:latin typeface="Arial"/>
                <a:cs typeface="Arial"/>
              </a:rPr>
              <a:t>от  </a:t>
            </a:r>
            <a:r>
              <a:rPr sz="2400" spc="-95" dirty="0">
                <a:latin typeface="Arial"/>
                <a:cs typeface="Arial"/>
              </a:rPr>
              <a:t>генетични </a:t>
            </a:r>
            <a:r>
              <a:rPr sz="2400" spc="-135" dirty="0">
                <a:latin typeface="Arial"/>
                <a:cs typeface="Arial"/>
              </a:rPr>
              <a:t>дефекти, </a:t>
            </a:r>
            <a:r>
              <a:rPr sz="2400" spc="-120" dirty="0">
                <a:latin typeface="Arial"/>
                <a:cs typeface="Arial"/>
              </a:rPr>
              <a:t>загуба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85" dirty="0">
                <a:latin typeface="Arial"/>
                <a:cs typeface="Arial"/>
              </a:rPr>
              <a:t>мембранни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протеини,</a:t>
            </a:r>
            <a:endParaRPr sz="24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2400" spc="-125" dirty="0">
                <a:latin typeface="Arial"/>
                <a:cs typeface="Arial"/>
              </a:rPr>
              <a:t>намалена </a:t>
            </a:r>
            <a:r>
              <a:rPr sz="2400" spc="-110" dirty="0">
                <a:latin typeface="Arial"/>
                <a:cs typeface="Arial"/>
              </a:rPr>
              <a:t>осмотична </a:t>
            </a:r>
            <a:r>
              <a:rPr sz="2400" spc="-125" dirty="0">
                <a:latin typeface="Arial"/>
                <a:cs typeface="Arial"/>
              </a:rPr>
              <a:t>резистентност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30" dirty="0">
                <a:latin typeface="Arial"/>
                <a:cs typeface="Arial"/>
              </a:rPr>
              <a:t>увеличена </a:t>
            </a:r>
            <a:r>
              <a:rPr sz="2400" spc="-120" dirty="0">
                <a:latin typeface="Arial"/>
                <a:cs typeface="Arial"/>
              </a:rPr>
              <a:t>чупливост </a:t>
            </a:r>
            <a:r>
              <a:rPr sz="2400" spc="-114" dirty="0">
                <a:latin typeface="Arial"/>
                <a:cs typeface="Arial"/>
              </a:rPr>
              <a:t>на  </a:t>
            </a:r>
            <a:r>
              <a:rPr sz="2400" spc="-110" dirty="0">
                <a:latin typeface="Arial"/>
                <a:cs typeface="Arial"/>
              </a:rPr>
              <a:t>еритроцитите </a:t>
            </a:r>
            <a:r>
              <a:rPr sz="2400" spc="-20" dirty="0">
                <a:latin typeface="Arial"/>
                <a:cs typeface="Arial"/>
              </a:rPr>
              <a:t>“</a:t>
            </a:r>
            <a:r>
              <a:rPr sz="2400" i="1" spc="-20" dirty="0">
                <a:latin typeface="Trebuchet MS"/>
                <a:cs typeface="Trebuchet MS"/>
              </a:rPr>
              <a:t>in</a:t>
            </a:r>
            <a:r>
              <a:rPr sz="2400" i="1" spc="-204" dirty="0">
                <a:latin typeface="Trebuchet MS"/>
                <a:cs typeface="Trebuchet MS"/>
              </a:rPr>
              <a:t> </a:t>
            </a:r>
            <a:r>
              <a:rPr sz="2400" i="1" spc="-150" dirty="0">
                <a:latin typeface="Trebuchet MS"/>
                <a:cs typeface="Trebuchet MS"/>
              </a:rPr>
              <a:t>vitro</a:t>
            </a:r>
            <a:r>
              <a:rPr sz="2400" spc="-150" dirty="0">
                <a:latin typeface="Arial"/>
                <a:cs typeface="Arial"/>
              </a:rPr>
              <a:t>”.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355600" marR="87566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75" dirty="0">
                <a:latin typeface="Arial"/>
                <a:cs typeface="Arial"/>
              </a:rPr>
              <a:t>Слезката </a:t>
            </a:r>
            <a:r>
              <a:rPr sz="2400" spc="-100" dirty="0">
                <a:latin typeface="Arial"/>
                <a:cs typeface="Arial"/>
              </a:rPr>
              <a:t>играе важна </a:t>
            </a:r>
            <a:r>
              <a:rPr sz="2400" spc="-140" dirty="0">
                <a:latin typeface="Arial"/>
                <a:cs typeface="Arial"/>
              </a:rPr>
              <a:t>роля </a:t>
            </a:r>
            <a:r>
              <a:rPr sz="2400" spc="-110" dirty="0">
                <a:latin typeface="Arial"/>
                <a:cs typeface="Arial"/>
              </a:rPr>
              <a:t>като </a:t>
            </a:r>
            <a:r>
              <a:rPr sz="2400" spc="-90" dirty="0">
                <a:latin typeface="Arial"/>
                <a:cs typeface="Arial"/>
              </a:rPr>
              <a:t>орган, </a:t>
            </a:r>
            <a:r>
              <a:rPr sz="2400" spc="-75" dirty="0">
                <a:latin typeface="Arial"/>
                <a:cs typeface="Arial"/>
              </a:rPr>
              <a:t>който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поддържа  </a:t>
            </a:r>
            <a:r>
              <a:rPr sz="2400" spc="-120" dirty="0">
                <a:latin typeface="Arial"/>
                <a:cs typeface="Arial"/>
              </a:rPr>
              <a:t>интегритета </a:t>
            </a:r>
            <a:r>
              <a:rPr sz="2400" spc="-114" dirty="0">
                <a:latin typeface="Arial"/>
                <a:cs typeface="Arial"/>
              </a:rPr>
              <a:t>на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еритроците.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373"/>
            <a:ext cx="748448" cy="85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22958" y="1327516"/>
            <a:ext cx="7926705" cy="106680"/>
            <a:chOff x="822958" y="1327516"/>
            <a:chExt cx="7926705" cy="106680"/>
          </a:xfrm>
        </p:grpSpPr>
        <p:sp>
          <p:nvSpPr>
            <p:cNvPr id="6" name="object 6"/>
            <p:cNvSpPr/>
            <p:nvPr/>
          </p:nvSpPr>
          <p:spPr>
            <a:xfrm>
              <a:off x="822958" y="1327516"/>
              <a:ext cx="7926327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224" y="1357249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6766" y="148590"/>
            <a:ext cx="6118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70" dirty="0">
                <a:solidFill>
                  <a:srgbClr val="FF0000"/>
                </a:solidFill>
              </a:rPr>
              <a:t>МИКРОСФЕРОЦИТНА</a:t>
            </a:r>
            <a:r>
              <a:rPr sz="3600" spc="-254" dirty="0">
                <a:solidFill>
                  <a:srgbClr val="FF0000"/>
                </a:solidFill>
              </a:rPr>
              <a:t> </a:t>
            </a:r>
            <a:r>
              <a:rPr sz="3600" spc="-335" dirty="0">
                <a:solidFill>
                  <a:srgbClr val="FF0000"/>
                </a:solidFill>
              </a:rPr>
              <a:t>АНЕМИЯ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1232357"/>
            <a:ext cx="5518785" cy="447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90" dirty="0">
                <a:latin typeface="Arial"/>
                <a:cs typeface="Arial"/>
              </a:rPr>
              <a:t>Микросфероцитозата </a:t>
            </a:r>
            <a:r>
              <a:rPr sz="1800" spc="-105" dirty="0">
                <a:latin typeface="Arial"/>
                <a:cs typeface="Arial"/>
              </a:rPr>
              <a:t>е най-честата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наследствена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800" spc="-80" dirty="0">
                <a:latin typeface="Arial"/>
                <a:cs typeface="Arial"/>
              </a:rPr>
              <a:t>анемия </a:t>
            </a:r>
            <a:r>
              <a:rPr sz="1800" spc="-95" dirty="0">
                <a:latin typeface="Arial"/>
                <a:cs typeface="Arial"/>
              </a:rPr>
              <a:t>в </a:t>
            </a:r>
            <a:r>
              <a:rPr sz="1800" spc="-130" dirty="0">
                <a:latin typeface="Arial"/>
                <a:cs typeface="Arial"/>
              </a:rPr>
              <a:t>Северна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Европа.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1800" spc="-105" dirty="0">
                <a:latin typeface="Arial"/>
                <a:cs typeface="Arial"/>
              </a:rPr>
              <a:t>Спленомегалията </a:t>
            </a:r>
            <a:r>
              <a:rPr sz="1800" spc="-110" dirty="0">
                <a:latin typeface="Arial"/>
                <a:cs typeface="Arial"/>
              </a:rPr>
              <a:t>е </a:t>
            </a:r>
            <a:r>
              <a:rPr sz="1800" spc="-125" dirty="0">
                <a:latin typeface="Arial"/>
                <a:cs typeface="Arial"/>
              </a:rPr>
              <a:t>честа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130" dirty="0">
                <a:latin typeface="Arial"/>
                <a:cs typeface="Arial"/>
              </a:rPr>
              <a:t>се </a:t>
            </a:r>
            <a:r>
              <a:rPr sz="1800" spc="-110" dirty="0">
                <a:latin typeface="Arial"/>
                <a:cs typeface="Arial"/>
              </a:rPr>
              <a:t>установява </a:t>
            </a:r>
            <a:r>
              <a:rPr sz="1800" spc="-95" dirty="0">
                <a:latin typeface="Arial"/>
                <a:cs typeface="Arial"/>
              </a:rPr>
              <a:t>в </a:t>
            </a:r>
            <a:r>
              <a:rPr sz="1800" spc="-75" dirty="0">
                <a:latin typeface="Arial"/>
                <a:cs typeface="Arial"/>
              </a:rPr>
              <a:t>над </a:t>
            </a:r>
            <a:r>
              <a:rPr sz="1800" spc="-165" dirty="0">
                <a:latin typeface="Arial"/>
                <a:cs typeface="Arial"/>
              </a:rPr>
              <a:t>75%  </a:t>
            </a:r>
            <a:r>
              <a:rPr sz="1800" spc="-100" dirty="0">
                <a:latin typeface="Arial"/>
                <a:cs typeface="Arial"/>
              </a:rPr>
              <a:t>от </a:t>
            </a:r>
            <a:r>
              <a:rPr sz="1800" spc="-80" dirty="0">
                <a:latin typeface="Arial"/>
                <a:cs typeface="Arial"/>
              </a:rPr>
              <a:t>пациентите. </a:t>
            </a:r>
            <a:r>
              <a:rPr sz="1800" spc="-105" dirty="0">
                <a:latin typeface="Arial"/>
                <a:cs typeface="Arial"/>
              </a:rPr>
              <a:t>Тежките </a:t>
            </a:r>
            <a:r>
              <a:rPr sz="1800" spc="-80" dirty="0">
                <a:latin typeface="Arial"/>
                <a:cs typeface="Arial"/>
              </a:rPr>
              <a:t>хемолитични </a:t>
            </a:r>
            <a:r>
              <a:rPr sz="1800" spc="-30" dirty="0">
                <a:latin typeface="Arial"/>
                <a:cs typeface="Arial"/>
              </a:rPr>
              <a:t>кризи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изискват  </a:t>
            </a:r>
            <a:r>
              <a:rPr sz="1800" spc="-114" dirty="0">
                <a:latin typeface="Arial"/>
                <a:cs typeface="Arial"/>
              </a:rPr>
              <a:t>трансфузии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0" dirty="0">
                <a:latin typeface="Arial"/>
                <a:cs typeface="Arial"/>
              </a:rPr>
              <a:t>еритроцитни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концентрати.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355600" marR="15875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1800" spc="-90" dirty="0">
                <a:latin typeface="Arial"/>
                <a:cs typeface="Arial"/>
              </a:rPr>
              <a:t>При </a:t>
            </a:r>
            <a:r>
              <a:rPr sz="1800" spc="-75" dirty="0">
                <a:latin typeface="Arial"/>
                <a:cs typeface="Arial"/>
              </a:rPr>
              <a:t>хроничните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55" dirty="0">
                <a:latin typeface="Arial"/>
                <a:cs typeface="Arial"/>
              </a:rPr>
              <a:t>по-леки </a:t>
            </a:r>
            <a:r>
              <a:rPr sz="1800" spc="-105" dirty="0">
                <a:latin typeface="Arial"/>
                <a:cs typeface="Arial"/>
              </a:rPr>
              <a:t>форми </a:t>
            </a:r>
            <a:r>
              <a:rPr sz="1800" spc="-80" dirty="0">
                <a:latin typeface="Arial"/>
                <a:cs typeface="Arial"/>
              </a:rPr>
              <a:t>повишеното  </a:t>
            </a:r>
            <a:r>
              <a:rPr sz="1800" spc="-100" dirty="0">
                <a:latin typeface="Arial"/>
                <a:cs typeface="Arial"/>
              </a:rPr>
              <a:t>разрушаване </a:t>
            </a:r>
            <a:r>
              <a:rPr sz="1800" spc="-90" dirty="0">
                <a:latin typeface="Arial"/>
                <a:cs typeface="Arial"/>
              </a:rPr>
              <a:t>на микросфероцитите </a:t>
            </a:r>
            <a:r>
              <a:rPr sz="1800" spc="-130" dirty="0">
                <a:latin typeface="Arial"/>
                <a:cs typeface="Arial"/>
              </a:rPr>
              <a:t>се </a:t>
            </a:r>
            <a:r>
              <a:rPr sz="1800" spc="-65" dirty="0">
                <a:latin typeface="Arial"/>
                <a:cs typeface="Arial"/>
              </a:rPr>
              <a:t>компенсира  </a:t>
            </a:r>
            <a:r>
              <a:rPr sz="1800" spc="-100" dirty="0">
                <a:latin typeface="Arial"/>
                <a:cs typeface="Arial"/>
              </a:rPr>
              <a:t>от </a:t>
            </a:r>
            <a:r>
              <a:rPr sz="1800" spc="-80" dirty="0">
                <a:latin typeface="Arial"/>
                <a:cs typeface="Arial"/>
              </a:rPr>
              <a:t>повишена </a:t>
            </a:r>
            <a:r>
              <a:rPr sz="1800" spc="-75" dirty="0">
                <a:latin typeface="Arial"/>
                <a:cs typeface="Arial"/>
              </a:rPr>
              <a:t>еритропоеза </a:t>
            </a:r>
            <a:r>
              <a:rPr sz="1800" spc="-95" dirty="0">
                <a:latin typeface="Arial"/>
                <a:cs typeface="Arial"/>
              </a:rPr>
              <a:t>в </a:t>
            </a:r>
            <a:r>
              <a:rPr sz="1800" spc="-75" dirty="0">
                <a:latin typeface="Arial"/>
                <a:cs typeface="Arial"/>
              </a:rPr>
              <a:t>костния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мозък.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355600" marR="37211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1800" spc="-125" dirty="0">
                <a:latin typeface="Arial"/>
                <a:cs typeface="Arial"/>
              </a:rPr>
              <a:t>Холелитиазата </a:t>
            </a:r>
            <a:r>
              <a:rPr sz="1800" spc="-110" dirty="0">
                <a:latin typeface="Arial"/>
                <a:cs typeface="Arial"/>
              </a:rPr>
              <a:t>е </a:t>
            </a:r>
            <a:r>
              <a:rPr sz="1800" spc="-120" dirty="0">
                <a:latin typeface="Arial"/>
                <a:cs typeface="Arial"/>
              </a:rPr>
              <a:t>чест </a:t>
            </a:r>
            <a:r>
              <a:rPr sz="1800" spc="-70" dirty="0">
                <a:latin typeface="Arial"/>
                <a:cs typeface="Arial"/>
              </a:rPr>
              <a:t>симптом </a:t>
            </a: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120" dirty="0">
                <a:latin typeface="Arial"/>
                <a:cs typeface="Arial"/>
              </a:rPr>
              <a:t>сфероцитната  </a:t>
            </a:r>
            <a:r>
              <a:rPr sz="1800" spc="-80" dirty="0">
                <a:latin typeface="Arial"/>
                <a:cs typeface="Arial"/>
              </a:rPr>
              <a:t>анемия, </a:t>
            </a:r>
            <a:r>
              <a:rPr sz="1800" spc="-95" dirty="0">
                <a:latin typeface="Arial"/>
                <a:cs typeface="Arial"/>
              </a:rPr>
              <a:t>калкулозата </a:t>
            </a:r>
            <a:r>
              <a:rPr sz="1800" spc="-110" dirty="0">
                <a:latin typeface="Arial"/>
                <a:cs typeface="Arial"/>
              </a:rPr>
              <a:t>е </a:t>
            </a:r>
            <a:r>
              <a:rPr sz="1800" spc="-100" dirty="0">
                <a:latin typeface="Arial"/>
                <a:cs typeface="Arial"/>
              </a:rPr>
              <a:t>от </a:t>
            </a:r>
            <a:r>
              <a:rPr sz="1800" spc="-65" dirty="0">
                <a:latin typeface="Arial"/>
                <a:cs typeface="Arial"/>
              </a:rPr>
              <a:t>пигментен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тип</a:t>
            </a:r>
            <a:endParaRPr sz="1800">
              <a:latin typeface="Arial"/>
              <a:cs typeface="Arial"/>
            </a:endParaRPr>
          </a:p>
          <a:p>
            <a:pPr marL="355600" marR="654050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(билирубинови) </a:t>
            </a:r>
            <a:r>
              <a:rPr sz="1800" spc="-55" dirty="0">
                <a:latin typeface="Arial"/>
                <a:cs typeface="Arial"/>
              </a:rPr>
              <a:t>, </a:t>
            </a:r>
            <a:r>
              <a:rPr sz="1800" spc="-80" dirty="0">
                <a:latin typeface="Arial"/>
                <a:cs typeface="Arial"/>
              </a:rPr>
              <a:t>броя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85" dirty="0">
                <a:latin typeface="Arial"/>
                <a:cs typeface="Arial"/>
              </a:rPr>
              <a:t>обема </a:t>
            </a:r>
            <a:r>
              <a:rPr sz="1800" spc="-30" dirty="0">
                <a:latin typeface="Arial"/>
                <a:cs typeface="Arial"/>
              </a:rPr>
              <a:t>им </a:t>
            </a:r>
            <a:r>
              <a:rPr sz="1800" spc="-110" dirty="0">
                <a:latin typeface="Arial"/>
                <a:cs typeface="Arial"/>
              </a:rPr>
              <a:t>нараства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с  </a:t>
            </a:r>
            <a:r>
              <a:rPr sz="1800" spc="-120" dirty="0">
                <a:latin typeface="Arial"/>
                <a:cs typeface="Arial"/>
              </a:rPr>
              <a:t>възрастта.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08" y="71373"/>
            <a:ext cx="8649970" cy="857250"/>
            <a:chOff x="180208" y="71373"/>
            <a:chExt cx="8649970" cy="857250"/>
          </a:xfrm>
        </p:grpSpPr>
        <p:sp>
          <p:nvSpPr>
            <p:cNvPr id="5" name="object 5"/>
            <p:cNvSpPr/>
            <p:nvPr/>
          </p:nvSpPr>
          <p:spPr>
            <a:xfrm>
              <a:off x="180208" y="71373"/>
              <a:ext cx="748448" cy="8572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5444" y="746760"/>
              <a:ext cx="7944611" cy="1249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8662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056394" y="1197885"/>
            <a:ext cx="2992120" cy="2516505"/>
            <a:chOff x="6056394" y="1197885"/>
            <a:chExt cx="2992120" cy="2516505"/>
          </a:xfrm>
        </p:grpSpPr>
        <p:sp>
          <p:nvSpPr>
            <p:cNvPr id="9" name="object 9"/>
            <p:cNvSpPr/>
            <p:nvPr/>
          </p:nvSpPr>
          <p:spPr>
            <a:xfrm>
              <a:off x="6056394" y="1197885"/>
              <a:ext cx="2991575" cy="25160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15126" y="1357248"/>
              <a:ext cx="2477135" cy="2000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056393" y="3842003"/>
            <a:ext cx="3088005" cy="2478405"/>
            <a:chOff x="6056393" y="3842003"/>
            <a:chExt cx="3088005" cy="2478405"/>
          </a:xfrm>
        </p:grpSpPr>
        <p:sp>
          <p:nvSpPr>
            <p:cNvPr id="12" name="object 12"/>
            <p:cNvSpPr/>
            <p:nvPr/>
          </p:nvSpPr>
          <p:spPr>
            <a:xfrm>
              <a:off x="6056393" y="3842003"/>
              <a:ext cx="3087606" cy="2478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15126" y="4000487"/>
              <a:ext cx="2585974" cy="19629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5138" y="107441"/>
            <a:ext cx="6118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70" dirty="0">
                <a:solidFill>
                  <a:srgbClr val="FF0000"/>
                </a:solidFill>
              </a:rPr>
              <a:t>МИКРОСФЕРОЦИТНА</a:t>
            </a:r>
            <a:r>
              <a:rPr sz="3600" spc="-254" dirty="0">
                <a:solidFill>
                  <a:srgbClr val="FF0000"/>
                </a:solidFill>
              </a:rPr>
              <a:t> </a:t>
            </a:r>
            <a:r>
              <a:rPr sz="3600" spc="-335" dirty="0">
                <a:solidFill>
                  <a:srgbClr val="FF0000"/>
                </a:solidFill>
              </a:rPr>
              <a:t>АНЕМИЯ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5091" y="1569719"/>
            <a:ext cx="8433816" cy="4933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0812" y="1565275"/>
          <a:ext cx="8430259" cy="49292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1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3200" b="1" spc="-4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ТЕЖЕСТ </a:t>
                      </a:r>
                      <a:r>
                        <a:rPr sz="3200" b="1" spc="-3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3200" b="1" spc="-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200" b="1" spc="-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АНЕМИЯТА</a:t>
                      </a:r>
                      <a:endParaRPr sz="32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3200" b="1" spc="-3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БРОЙ </a:t>
                      </a:r>
                      <a:r>
                        <a:rPr sz="3200" b="1" spc="-3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СЛУЧАИ</a:t>
                      </a:r>
                      <a:r>
                        <a:rPr sz="3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200" b="1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(%)</a:t>
                      </a:r>
                      <a:endParaRPr sz="32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5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spc="-300" dirty="0">
                          <a:latin typeface="Arial"/>
                          <a:cs typeface="Arial"/>
                        </a:rPr>
                        <a:t>УМЕРЕНА</a:t>
                      </a:r>
                      <a:r>
                        <a:rPr sz="28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65" dirty="0">
                          <a:latin typeface="Arial"/>
                          <a:cs typeface="Arial"/>
                        </a:rPr>
                        <a:t>АНЕМИЯ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spc="-270" dirty="0">
                          <a:latin typeface="Arial"/>
                          <a:cs typeface="Arial"/>
                        </a:rPr>
                        <a:t>ОКОЛО</a:t>
                      </a:r>
                      <a:r>
                        <a:rPr sz="2800" b="1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185" dirty="0">
                          <a:latin typeface="Arial"/>
                          <a:cs typeface="Arial"/>
                        </a:rPr>
                        <a:t>60-75%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25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800" b="1" spc="-295" dirty="0">
                          <a:latin typeface="Arial"/>
                          <a:cs typeface="Arial"/>
                        </a:rPr>
                        <a:t>ЛЕКА</a:t>
                      </a:r>
                      <a:r>
                        <a:rPr sz="280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65" dirty="0">
                          <a:latin typeface="Arial"/>
                          <a:cs typeface="Arial"/>
                        </a:rPr>
                        <a:t>АНЕМИЯ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800" b="1" spc="-270" dirty="0">
                          <a:latin typeface="Arial"/>
                          <a:cs typeface="Arial"/>
                        </a:rPr>
                        <a:t>ОКОЛО</a:t>
                      </a:r>
                      <a:r>
                        <a:rPr sz="2800" b="1" spc="-185" dirty="0">
                          <a:latin typeface="Arial"/>
                          <a:cs typeface="Arial"/>
                        </a:rPr>
                        <a:t> 20-30%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2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spc="-305" dirty="0">
                          <a:latin typeface="Arial"/>
                          <a:cs typeface="Arial"/>
                        </a:rPr>
                        <a:t>ТЕЖКА</a:t>
                      </a:r>
                      <a:r>
                        <a:rPr sz="28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65" dirty="0">
                          <a:latin typeface="Arial"/>
                          <a:cs typeface="Arial"/>
                        </a:rPr>
                        <a:t>АНЕМИЯ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spc="-270" dirty="0">
                          <a:latin typeface="Arial"/>
                          <a:cs typeface="Arial"/>
                        </a:rPr>
                        <a:t>ОКОЛО</a:t>
                      </a:r>
                      <a:r>
                        <a:rPr sz="280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95" dirty="0">
                          <a:latin typeface="Arial"/>
                          <a:cs typeface="Arial"/>
                        </a:rPr>
                        <a:t>5%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71343" y="71373"/>
            <a:ext cx="8749665" cy="857250"/>
            <a:chOff x="71343" y="71373"/>
            <a:chExt cx="8749665" cy="857250"/>
          </a:xfrm>
        </p:grpSpPr>
        <p:sp>
          <p:nvSpPr>
            <p:cNvPr id="6" name="object 6"/>
            <p:cNvSpPr/>
            <p:nvPr/>
          </p:nvSpPr>
          <p:spPr>
            <a:xfrm>
              <a:off x="894586" y="756016"/>
              <a:ext cx="7926327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8662" y="785748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4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343" y="71373"/>
              <a:ext cx="857313" cy="857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298" y="196672"/>
            <a:ext cx="70586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15" dirty="0">
                <a:solidFill>
                  <a:srgbClr val="FFFFFF"/>
                </a:solidFill>
                <a:latin typeface="Arial"/>
                <a:cs typeface="Arial"/>
              </a:rPr>
              <a:t>ВРОДЕНИ </a:t>
            </a:r>
            <a:r>
              <a:rPr sz="3600" b="1" spc="-330" dirty="0">
                <a:solidFill>
                  <a:srgbClr val="FFFFFF"/>
                </a:solidFill>
                <a:latin typeface="Arial"/>
                <a:cs typeface="Arial"/>
              </a:rPr>
              <a:t>ХЕМОЛИТИЧНИ</a:t>
            </a:r>
            <a:r>
              <a:rPr sz="36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290" dirty="0">
                <a:solidFill>
                  <a:srgbClr val="FFFFFF"/>
                </a:solidFill>
                <a:latin typeface="Arial"/>
                <a:cs typeface="Arial"/>
              </a:rPr>
              <a:t>АНЕМИИ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09622" y="1066622"/>
            <a:ext cx="42386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i="1" spc="54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5400" b="1" i="1" spc="66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5400" b="1" i="1" spc="-670" dirty="0">
                <a:solidFill>
                  <a:srgbClr val="C00000"/>
                </a:solidFill>
                <a:latin typeface="Arial"/>
                <a:cs typeface="Arial"/>
              </a:rPr>
              <a:t>ЛА</a:t>
            </a:r>
            <a:r>
              <a:rPr sz="5400" b="1" i="1" spc="-66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5400" b="1" i="1" spc="-165" dirty="0">
                <a:solidFill>
                  <a:srgbClr val="C00000"/>
                </a:solidFill>
                <a:latin typeface="Arial"/>
                <a:cs typeface="Arial"/>
              </a:rPr>
              <a:t>ЕМИИ</a:t>
            </a:r>
            <a:endParaRPr sz="5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83992" y="2340888"/>
            <a:ext cx="3351529" cy="2159635"/>
            <a:chOff x="2983992" y="2340888"/>
            <a:chExt cx="3351529" cy="2159635"/>
          </a:xfrm>
        </p:grpSpPr>
        <p:sp>
          <p:nvSpPr>
            <p:cNvPr id="5" name="object 5"/>
            <p:cNvSpPr/>
            <p:nvPr/>
          </p:nvSpPr>
          <p:spPr>
            <a:xfrm>
              <a:off x="2983992" y="2340888"/>
              <a:ext cx="3351276" cy="215945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43250" y="2500248"/>
              <a:ext cx="2835910" cy="16431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9403" y="1127760"/>
            <a:ext cx="2333625" cy="4837430"/>
            <a:chOff x="59403" y="1127760"/>
            <a:chExt cx="2333625" cy="4837430"/>
          </a:xfrm>
        </p:grpSpPr>
        <p:sp>
          <p:nvSpPr>
            <p:cNvPr id="8" name="object 8"/>
            <p:cNvSpPr/>
            <p:nvPr/>
          </p:nvSpPr>
          <p:spPr>
            <a:xfrm>
              <a:off x="59403" y="1127760"/>
              <a:ext cx="1822769" cy="22997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4287" y="1285748"/>
              <a:ext cx="1315339" cy="17860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916" y="3377183"/>
              <a:ext cx="2302764" cy="25877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5724" y="3571875"/>
              <a:ext cx="1714500" cy="200025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983976" y="4631405"/>
            <a:ext cx="3477895" cy="2083435"/>
            <a:chOff x="2983976" y="4631405"/>
            <a:chExt cx="3477895" cy="2083435"/>
          </a:xfrm>
        </p:grpSpPr>
        <p:sp>
          <p:nvSpPr>
            <p:cNvPr id="13" name="object 13"/>
            <p:cNvSpPr/>
            <p:nvPr/>
          </p:nvSpPr>
          <p:spPr>
            <a:xfrm>
              <a:off x="2983976" y="4631405"/>
              <a:ext cx="3477799" cy="208336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3250" y="4786337"/>
              <a:ext cx="2961640" cy="15716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824471" y="858011"/>
            <a:ext cx="2176780" cy="4998720"/>
            <a:chOff x="6824471" y="858011"/>
            <a:chExt cx="2176780" cy="4998720"/>
          </a:xfrm>
        </p:grpSpPr>
        <p:sp>
          <p:nvSpPr>
            <p:cNvPr id="16" name="object 16"/>
            <p:cNvSpPr/>
            <p:nvPr/>
          </p:nvSpPr>
          <p:spPr>
            <a:xfrm>
              <a:off x="6984491" y="3483863"/>
              <a:ext cx="2016252" cy="237286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43749" y="3643376"/>
              <a:ext cx="1500251" cy="18573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24471" y="858011"/>
              <a:ext cx="2173224" cy="274777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20305" y="1052671"/>
              <a:ext cx="1584180" cy="216030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0832" y="255473"/>
            <a:ext cx="25126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655" dirty="0">
                <a:solidFill>
                  <a:srgbClr val="FF0000"/>
                </a:solidFill>
              </a:rPr>
              <a:t>Т</a:t>
            </a:r>
            <a:r>
              <a:rPr sz="3600" spc="-340" dirty="0">
                <a:solidFill>
                  <a:srgbClr val="FF0000"/>
                </a:solidFill>
              </a:rPr>
              <a:t>АЛ</a:t>
            </a:r>
            <a:r>
              <a:rPr sz="3600" spc="-525" dirty="0">
                <a:solidFill>
                  <a:srgbClr val="FF0000"/>
                </a:solidFill>
              </a:rPr>
              <a:t>А</a:t>
            </a:r>
            <a:r>
              <a:rPr sz="3600" spc="-340" dirty="0">
                <a:solidFill>
                  <a:srgbClr val="FF0000"/>
                </a:solidFill>
              </a:rPr>
              <a:t>СЕМИИ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35965" y="1398270"/>
            <a:ext cx="5434330" cy="469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945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25" dirty="0">
                <a:latin typeface="Arial"/>
                <a:cs typeface="Arial"/>
              </a:rPr>
              <a:t>Таласемиите </a:t>
            </a:r>
            <a:r>
              <a:rPr sz="1800" spc="-114" dirty="0">
                <a:latin typeface="Arial"/>
                <a:cs typeface="Arial"/>
              </a:rPr>
              <a:t>представляват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количествени</a:t>
            </a:r>
            <a:endParaRPr sz="1800">
              <a:latin typeface="Arial"/>
              <a:cs typeface="Arial"/>
            </a:endParaRPr>
          </a:p>
          <a:p>
            <a:pPr marL="355600" marR="31750">
              <a:lnSpc>
                <a:spcPct val="80000"/>
              </a:lnSpc>
              <a:spcBef>
                <a:spcPts val="215"/>
              </a:spcBef>
            </a:pPr>
            <a:r>
              <a:rPr sz="1800" spc="-90" dirty="0">
                <a:latin typeface="Arial"/>
                <a:cs typeface="Arial"/>
              </a:rPr>
              <a:t>смущения </a:t>
            </a:r>
            <a:r>
              <a:rPr sz="1800" spc="-95" dirty="0">
                <a:latin typeface="Arial"/>
                <a:cs typeface="Arial"/>
              </a:rPr>
              <a:t>в </a:t>
            </a:r>
            <a:r>
              <a:rPr sz="1800" spc="-100" dirty="0">
                <a:latin typeface="Arial"/>
                <a:cs typeface="Arial"/>
              </a:rPr>
              <a:t>синтеза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5" dirty="0">
                <a:latin typeface="Arial"/>
                <a:cs typeface="Arial"/>
              </a:rPr>
              <a:t>хемоглобина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75" dirty="0">
                <a:latin typeface="Arial"/>
                <a:cs typeface="Arial"/>
              </a:rPr>
              <a:t>генетично  </a:t>
            </a:r>
            <a:r>
              <a:rPr sz="1800" spc="-105" dirty="0">
                <a:latin typeface="Arial"/>
                <a:cs typeface="Arial"/>
              </a:rPr>
              <a:t>фиксирана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95" dirty="0">
                <a:latin typeface="Arial"/>
                <a:cs typeface="Arial"/>
              </a:rPr>
              <a:t>нарушена регулация на </a:t>
            </a:r>
            <a:r>
              <a:rPr sz="1800" spc="-90" dirty="0">
                <a:latin typeface="Arial"/>
                <a:cs typeface="Arial"/>
              </a:rPr>
              <a:t>образуване на  </a:t>
            </a:r>
            <a:r>
              <a:rPr sz="1800" spc="-85" dirty="0">
                <a:latin typeface="Arial"/>
                <a:cs typeface="Arial"/>
              </a:rPr>
              <a:t>глобиновите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вериги.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1800" spc="-90" dirty="0">
                <a:latin typeface="Arial"/>
                <a:cs typeface="Arial"/>
              </a:rPr>
              <a:t>При </a:t>
            </a:r>
            <a:r>
              <a:rPr sz="1800" spc="-105" dirty="0">
                <a:latin typeface="Arial"/>
                <a:cs typeface="Arial"/>
              </a:rPr>
              <a:t>β-таласемия </a:t>
            </a:r>
            <a:r>
              <a:rPr sz="1800" spc="-110" dirty="0">
                <a:latin typeface="Arial"/>
                <a:cs typeface="Arial"/>
              </a:rPr>
              <a:t>е </a:t>
            </a:r>
            <a:r>
              <a:rPr sz="1800" spc="-85" dirty="0">
                <a:latin typeface="Arial"/>
                <a:cs typeface="Arial"/>
              </a:rPr>
              <a:t>намален </a:t>
            </a:r>
            <a:r>
              <a:rPr sz="1800" spc="-120" dirty="0">
                <a:latin typeface="Arial"/>
                <a:cs typeface="Arial"/>
              </a:rPr>
              <a:t>синтезът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5" dirty="0">
                <a:latin typeface="Arial"/>
                <a:cs typeface="Arial"/>
              </a:rPr>
              <a:t>β-веригите,  </a:t>
            </a: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55" dirty="0">
                <a:latin typeface="Arial"/>
                <a:cs typeface="Arial"/>
              </a:rPr>
              <a:t>рядко </a:t>
            </a:r>
            <a:r>
              <a:rPr sz="1800" spc="-114" dirty="0">
                <a:latin typeface="Arial"/>
                <a:cs typeface="Arial"/>
              </a:rPr>
              <a:t>срещаната </a:t>
            </a:r>
            <a:r>
              <a:rPr sz="1800" spc="-100" dirty="0">
                <a:latin typeface="Arial"/>
                <a:cs typeface="Arial"/>
              </a:rPr>
              <a:t>α-таласемия </a:t>
            </a:r>
            <a:r>
              <a:rPr sz="1800" spc="-110" dirty="0">
                <a:latin typeface="Arial"/>
                <a:cs typeface="Arial"/>
              </a:rPr>
              <a:t>е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смутен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ts val="1730"/>
              </a:lnSpc>
            </a:pPr>
            <a:r>
              <a:rPr sz="1800" spc="-120" dirty="0">
                <a:latin typeface="Arial"/>
                <a:cs typeface="Arial"/>
              </a:rPr>
              <a:t>синтезът </a:t>
            </a:r>
            <a:r>
              <a:rPr sz="1800" spc="-90" dirty="0">
                <a:latin typeface="Arial"/>
                <a:cs typeface="Arial"/>
              </a:rPr>
              <a:t>на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α-веригите.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ts val="1945"/>
              </a:lnSpc>
              <a:spcBef>
                <a:spcPts val="132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90" dirty="0">
                <a:latin typeface="Arial"/>
                <a:cs typeface="Arial"/>
              </a:rPr>
              <a:t>Хемоглобинови </a:t>
            </a:r>
            <a:r>
              <a:rPr sz="1800" spc="-114" dirty="0">
                <a:latin typeface="Arial"/>
                <a:cs typeface="Arial"/>
              </a:rPr>
              <a:t>съчетания </a:t>
            </a:r>
            <a:r>
              <a:rPr sz="1800" spc="-95" dirty="0">
                <a:latin typeface="Arial"/>
                <a:cs typeface="Arial"/>
              </a:rPr>
              <a:t>в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нормалните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ts val="1945"/>
              </a:lnSpc>
            </a:pPr>
            <a:r>
              <a:rPr sz="1800" spc="-65" dirty="0">
                <a:latin typeface="Arial"/>
                <a:cs typeface="Arial"/>
              </a:rPr>
              <a:t>еритроцити:</a:t>
            </a:r>
            <a:endParaRPr sz="1800">
              <a:latin typeface="Arial"/>
              <a:cs typeface="Arial"/>
            </a:endParaRPr>
          </a:p>
          <a:p>
            <a:pPr marL="273050">
              <a:lnSpc>
                <a:spcPct val="100000"/>
              </a:lnSpc>
            </a:pPr>
            <a:r>
              <a:rPr sz="1800" b="1" spc="-135" dirty="0">
                <a:solidFill>
                  <a:srgbClr val="3333FF"/>
                </a:solidFill>
                <a:latin typeface="Arial"/>
                <a:cs typeface="Arial"/>
              </a:rPr>
              <a:t>Новородени:</a:t>
            </a:r>
            <a:endParaRPr sz="1800">
              <a:latin typeface="Arial"/>
              <a:cs typeface="Arial"/>
            </a:endParaRPr>
          </a:p>
          <a:p>
            <a:pPr marL="927100" marR="1977389">
              <a:lnSpc>
                <a:spcPct val="100000"/>
              </a:lnSpc>
            </a:pPr>
            <a:r>
              <a:rPr sz="1800" spc="-125" dirty="0">
                <a:latin typeface="Arial"/>
                <a:cs typeface="Arial"/>
              </a:rPr>
              <a:t>Hb A1 </a:t>
            </a:r>
            <a:r>
              <a:rPr sz="1800" spc="-20" dirty="0">
                <a:latin typeface="Arial"/>
                <a:cs typeface="Arial"/>
              </a:rPr>
              <a:t>(αα/ββ)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20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70" dirty="0">
                <a:latin typeface="Arial"/>
                <a:cs typeface="Arial"/>
              </a:rPr>
              <a:t>40%  </a:t>
            </a:r>
            <a:r>
              <a:rPr sz="1800" spc="-125" dirty="0">
                <a:latin typeface="Arial"/>
                <a:cs typeface="Arial"/>
              </a:rPr>
              <a:t>Hb A2 </a:t>
            </a:r>
            <a:r>
              <a:rPr sz="1800" spc="-15" dirty="0">
                <a:latin typeface="Arial"/>
                <a:cs typeface="Arial"/>
              </a:rPr>
              <a:t>(αα/δδ)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75" dirty="0">
                <a:latin typeface="Arial"/>
                <a:cs typeface="Arial"/>
              </a:rPr>
              <a:t>0.5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1.5%  </a:t>
            </a:r>
            <a:r>
              <a:rPr sz="1800" spc="-125" dirty="0">
                <a:latin typeface="Arial"/>
                <a:cs typeface="Arial"/>
              </a:rPr>
              <a:t>Hb </a:t>
            </a:r>
            <a:r>
              <a:rPr sz="1800" spc="-275" dirty="0">
                <a:latin typeface="Arial"/>
                <a:cs typeface="Arial"/>
              </a:rPr>
              <a:t>F </a:t>
            </a:r>
            <a:r>
              <a:rPr sz="1800" spc="-25" dirty="0">
                <a:latin typeface="Arial"/>
                <a:cs typeface="Arial"/>
              </a:rPr>
              <a:t>(αα/γγ)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60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170" dirty="0">
                <a:latin typeface="Arial"/>
                <a:cs typeface="Arial"/>
              </a:rPr>
              <a:t>80%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800" b="1" spc="-175" dirty="0">
                <a:solidFill>
                  <a:srgbClr val="3333FF"/>
                </a:solidFill>
                <a:latin typeface="Arial"/>
                <a:cs typeface="Arial"/>
              </a:rPr>
              <a:t>Възрастни:</a:t>
            </a:r>
            <a:endParaRPr sz="1800">
              <a:latin typeface="Arial"/>
              <a:cs typeface="Arial"/>
            </a:endParaRPr>
          </a:p>
          <a:p>
            <a:pPr marL="927100" marR="2485390">
              <a:lnSpc>
                <a:spcPct val="100000"/>
              </a:lnSpc>
            </a:pPr>
            <a:r>
              <a:rPr sz="1800" spc="-125" dirty="0">
                <a:latin typeface="Arial"/>
                <a:cs typeface="Arial"/>
              </a:rPr>
              <a:t>Hb A1 </a:t>
            </a:r>
            <a:r>
              <a:rPr sz="1800" spc="-20" dirty="0">
                <a:latin typeface="Arial"/>
                <a:cs typeface="Arial"/>
              </a:rPr>
              <a:t>(αα/ββ)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70" dirty="0">
                <a:latin typeface="Arial"/>
                <a:cs typeface="Arial"/>
              </a:rPr>
              <a:t>97%  </a:t>
            </a:r>
            <a:r>
              <a:rPr sz="1800" spc="-125" dirty="0">
                <a:latin typeface="Arial"/>
                <a:cs typeface="Arial"/>
              </a:rPr>
              <a:t>Hb A2 </a:t>
            </a:r>
            <a:r>
              <a:rPr sz="1800" spc="-15" dirty="0">
                <a:latin typeface="Arial"/>
                <a:cs typeface="Arial"/>
              </a:rPr>
              <a:t>(αα/δδ)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2.5%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1800" spc="-125" dirty="0">
                <a:latin typeface="Arial"/>
                <a:cs typeface="Arial"/>
              </a:rPr>
              <a:t>Hb </a:t>
            </a:r>
            <a:r>
              <a:rPr sz="1800" spc="-275" dirty="0">
                <a:latin typeface="Arial"/>
                <a:cs typeface="Arial"/>
              </a:rPr>
              <a:t>F </a:t>
            </a:r>
            <a:r>
              <a:rPr sz="1800" spc="-25" dirty="0">
                <a:latin typeface="Arial"/>
                <a:cs typeface="Arial"/>
              </a:rPr>
              <a:t>(αα/γγ) </a:t>
            </a:r>
            <a:r>
              <a:rPr sz="1800" spc="-155" dirty="0">
                <a:latin typeface="Arial"/>
                <a:cs typeface="Arial"/>
              </a:rPr>
              <a:t>&lt; </a:t>
            </a:r>
            <a:r>
              <a:rPr sz="1800" spc="-135" dirty="0">
                <a:latin typeface="Arial"/>
                <a:cs typeface="Arial"/>
              </a:rPr>
              <a:t>0.5%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(следи)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373"/>
            <a:ext cx="748448" cy="85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72083" y="0"/>
            <a:ext cx="8472170" cy="1356995"/>
            <a:chOff x="672083" y="0"/>
            <a:chExt cx="8472170" cy="1356995"/>
          </a:xfrm>
        </p:grpSpPr>
        <p:sp>
          <p:nvSpPr>
            <p:cNvPr id="6" name="object 6"/>
            <p:cNvSpPr/>
            <p:nvPr/>
          </p:nvSpPr>
          <p:spPr>
            <a:xfrm>
              <a:off x="7985806" y="0"/>
              <a:ext cx="1158193" cy="13563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43875" y="142875"/>
              <a:ext cx="785812" cy="857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2083" y="1175003"/>
              <a:ext cx="7943088" cy="1249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4349" y="1214374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413247" y="3342132"/>
            <a:ext cx="3726179" cy="3515995"/>
            <a:chOff x="5413247" y="3342132"/>
            <a:chExt cx="3726179" cy="3515995"/>
          </a:xfrm>
        </p:grpSpPr>
        <p:sp>
          <p:nvSpPr>
            <p:cNvPr id="11" name="object 11"/>
            <p:cNvSpPr/>
            <p:nvPr/>
          </p:nvSpPr>
          <p:spPr>
            <a:xfrm>
              <a:off x="5413247" y="3342132"/>
              <a:ext cx="3726179" cy="351586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72124" y="3500374"/>
              <a:ext cx="3214751" cy="307187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6261" y="357378"/>
            <a:ext cx="6491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30" dirty="0">
                <a:solidFill>
                  <a:srgbClr val="C00000"/>
                </a:solidFill>
              </a:rPr>
              <a:t>ТАЛАСЕМИЯ </a:t>
            </a:r>
            <a:r>
              <a:rPr sz="3600" spc="-210" dirty="0">
                <a:solidFill>
                  <a:srgbClr val="C00000"/>
                </a:solidFill>
              </a:rPr>
              <a:t>– </a:t>
            </a:r>
            <a:r>
              <a:rPr sz="3600" spc="-470" dirty="0">
                <a:solidFill>
                  <a:srgbClr val="C00000"/>
                </a:solidFill>
              </a:rPr>
              <a:t>КРЪВНА</a:t>
            </a:r>
            <a:r>
              <a:rPr sz="3600" spc="-570" dirty="0">
                <a:solidFill>
                  <a:srgbClr val="C00000"/>
                </a:solidFill>
              </a:rPr>
              <a:t> </a:t>
            </a:r>
            <a:r>
              <a:rPr sz="3600" spc="-355" dirty="0">
                <a:solidFill>
                  <a:srgbClr val="C00000"/>
                </a:solidFill>
              </a:rPr>
              <a:t>КАРТИНА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4770132" y="1699260"/>
            <a:ext cx="4217035" cy="4229100"/>
            <a:chOff x="4770132" y="1699260"/>
            <a:chExt cx="4217035" cy="4229100"/>
          </a:xfrm>
        </p:grpSpPr>
        <p:sp>
          <p:nvSpPr>
            <p:cNvPr id="4" name="object 4"/>
            <p:cNvSpPr/>
            <p:nvPr/>
          </p:nvSpPr>
          <p:spPr>
            <a:xfrm>
              <a:off x="4770132" y="1699260"/>
              <a:ext cx="4216877" cy="4229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29250" y="1857309"/>
              <a:ext cx="3714749" cy="37148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13004" y="1627619"/>
            <a:ext cx="4074160" cy="4300855"/>
            <a:chOff x="413004" y="1627619"/>
            <a:chExt cx="4074160" cy="4300855"/>
          </a:xfrm>
        </p:grpSpPr>
        <p:sp>
          <p:nvSpPr>
            <p:cNvPr id="7" name="object 7"/>
            <p:cNvSpPr/>
            <p:nvPr/>
          </p:nvSpPr>
          <p:spPr>
            <a:xfrm>
              <a:off x="413004" y="1627619"/>
              <a:ext cx="4073652" cy="43007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1474" y="1785821"/>
              <a:ext cx="3558051" cy="37863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03756" y="6025997"/>
            <a:ext cx="20180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latin typeface="Arial"/>
                <a:cs typeface="Arial"/>
              </a:rPr>
              <a:t>Нормална </a:t>
            </a:r>
            <a:r>
              <a:rPr sz="1400" spc="-65" dirty="0">
                <a:latin typeface="Arial"/>
                <a:cs typeface="Arial"/>
              </a:rPr>
              <a:t>кръвна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картина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22163" y="5954674"/>
            <a:ext cx="23901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0" dirty="0">
                <a:latin typeface="Arial"/>
                <a:cs typeface="Arial"/>
              </a:rPr>
              <a:t>Таргетни </a:t>
            </a:r>
            <a:r>
              <a:rPr sz="1400" spc="-40" dirty="0">
                <a:latin typeface="Arial"/>
                <a:cs typeface="Arial"/>
              </a:rPr>
              <a:t>клетки </a:t>
            </a:r>
            <a:r>
              <a:rPr sz="1400" spc="-35" dirty="0">
                <a:latin typeface="Arial"/>
                <a:cs typeface="Arial"/>
              </a:rPr>
              <a:t>при</a:t>
            </a:r>
            <a:r>
              <a:rPr sz="1400" spc="-15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таласемия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6551" y="252171"/>
            <a:ext cx="2781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45" dirty="0">
                <a:solidFill>
                  <a:srgbClr val="FF0000"/>
                </a:solidFill>
              </a:rPr>
              <a:t>ТАЛАСЕМИИ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78891" y="1595627"/>
            <a:ext cx="4434840" cy="4690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4642" y="1540586"/>
            <a:ext cx="4157979" cy="454469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marR="15240" indent="-342900">
              <a:lnSpc>
                <a:spcPts val="2500"/>
              </a:lnSpc>
              <a:spcBef>
                <a:spcPts val="70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65" dirty="0">
                <a:solidFill>
                  <a:srgbClr val="FFFFFF"/>
                </a:solidFill>
                <a:latin typeface="Arial"/>
                <a:cs typeface="Arial"/>
              </a:rPr>
              <a:t>Таласемичният </a:t>
            </a:r>
            <a:r>
              <a:rPr sz="2600" spc="-175" dirty="0">
                <a:solidFill>
                  <a:srgbClr val="FFFFFF"/>
                </a:solidFill>
                <a:latin typeface="Arial"/>
                <a:cs typeface="Arial"/>
              </a:rPr>
              <a:t>дефект се  </a:t>
            </a:r>
            <a:r>
              <a:rPr sz="2600" spc="-155" dirty="0">
                <a:solidFill>
                  <a:srgbClr val="FFFFFF"/>
                </a:solidFill>
                <a:latin typeface="Arial"/>
                <a:cs typeface="Arial"/>
              </a:rPr>
              <a:t>унаследява </a:t>
            </a:r>
            <a:r>
              <a:rPr sz="2600" spc="-65" dirty="0">
                <a:solidFill>
                  <a:srgbClr val="FFFFFF"/>
                </a:solidFill>
                <a:latin typeface="Arial"/>
                <a:cs typeface="Arial"/>
              </a:rPr>
              <a:t>по </a:t>
            </a:r>
            <a:r>
              <a:rPr sz="2600" spc="-100" dirty="0">
                <a:solidFill>
                  <a:srgbClr val="FFFFFF"/>
                </a:solidFill>
                <a:latin typeface="Arial"/>
                <a:cs typeface="Arial"/>
              </a:rPr>
              <a:t>законите</a:t>
            </a:r>
            <a:r>
              <a:rPr sz="260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25" dirty="0">
                <a:solidFill>
                  <a:srgbClr val="FFFFFF"/>
                </a:solidFill>
                <a:latin typeface="Arial"/>
                <a:cs typeface="Arial"/>
              </a:rPr>
              <a:t>на  </a:t>
            </a:r>
            <a:r>
              <a:rPr sz="2600" spc="-105" dirty="0">
                <a:solidFill>
                  <a:srgbClr val="FFFFFF"/>
                </a:solidFill>
                <a:latin typeface="Arial"/>
                <a:cs typeface="Arial"/>
              </a:rPr>
              <a:t>Мендел </a:t>
            </a:r>
            <a:r>
              <a:rPr sz="2600" spc="-145" dirty="0">
                <a:solidFill>
                  <a:srgbClr val="FFFFFF"/>
                </a:solidFill>
                <a:latin typeface="Arial"/>
                <a:cs typeface="Arial"/>
              </a:rPr>
              <a:t>за </a:t>
            </a:r>
            <a:r>
              <a:rPr sz="2600" spc="-90" dirty="0">
                <a:solidFill>
                  <a:srgbClr val="FFFFFF"/>
                </a:solidFill>
                <a:latin typeface="Arial"/>
                <a:cs typeface="Arial"/>
              </a:rPr>
              <a:t>доминантно  </a:t>
            </a:r>
            <a:r>
              <a:rPr sz="2600" spc="-105" dirty="0">
                <a:solidFill>
                  <a:srgbClr val="FFFFFF"/>
                </a:solidFill>
                <a:latin typeface="Arial"/>
                <a:cs typeface="Arial"/>
              </a:rPr>
              <a:t>автозомно</a:t>
            </a:r>
            <a:r>
              <a:rPr sz="26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40" dirty="0">
                <a:solidFill>
                  <a:srgbClr val="FFFFFF"/>
                </a:solidFill>
                <a:latin typeface="Arial"/>
                <a:cs typeface="Arial"/>
              </a:rPr>
              <a:t>унаследяване.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FF"/>
              </a:buClr>
              <a:buFont typeface="Arial"/>
              <a:buChar char="•"/>
            </a:pPr>
            <a:endParaRPr sz="3200">
              <a:latin typeface="Arial"/>
              <a:cs typeface="Arial"/>
            </a:endParaRPr>
          </a:p>
          <a:p>
            <a:pPr marL="355600" marR="212725" indent="-342900">
              <a:lnSpc>
                <a:spcPts val="25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32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600" spc="-120" dirty="0">
                <a:solidFill>
                  <a:srgbClr val="FFFFFF"/>
                </a:solidFill>
                <a:latin typeface="Arial"/>
                <a:cs typeface="Arial"/>
              </a:rPr>
              <a:t>зависимост </a:t>
            </a:r>
            <a:r>
              <a:rPr sz="2600" spc="-145" dirty="0">
                <a:solidFill>
                  <a:srgbClr val="FFFFFF"/>
                </a:solidFill>
                <a:latin typeface="Arial"/>
                <a:cs typeface="Arial"/>
              </a:rPr>
              <a:t>от </a:t>
            </a:r>
            <a:r>
              <a:rPr sz="2600" spc="-110" dirty="0">
                <a:solidFill>
                  <a:srgbClr val="FFFFFF"/>
                </a:solidFill>
                <a:latin typeface="Arial"/>
                <a:cs typeface="Arial"/>
              </a:rPr>
              <a:t>генотипа  </a:t>
            </a:r>
            <a:r>
              <a:rPr sz="2600" spc="-12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600" spc="-140" dirty="0">
                <a:solidFill>
                  <a:srgbClr val="FFFFFF"/>
                </a:solidFill>
                <a:latin typeface="Arial"/>
                <a:cs typeface="Arial"/>
              </a:rPr>
              <a:t>родителите</a:t>
            </a:r>
            <a:r>
              <a:rPr sz="26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200" dirty="0">
                <a:solidFill>
                  <a:srgbClr val="FFFFFF"/>
                </a:solidFill>
                <a:latin typeface="Arial"/>
                <a:cs typeface="Arial"/>
              </a:rPr>
              <a:t>са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510"/>
              </a:lnSpc>
            </a:pPr>
            <a:r>
              <a:rPr sz="2600" spc="-85" dirty="0">
                <a:solidFill>
                  <a:srgbClr val="FFFFFF"/>
                </a:solidFill>
                <a:latin typeface="Arial"/>
                <a:cs typeface="Arial"/>
              </a:rPr>
              <a:t>възможни </a:t>
            </a:r>
            <a:r>
              <a:rPr sz="2600" spc="-12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26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Arial"/>
                <a:cs typeface="Arial"/>
              </a:rPr>
              <a:t>комбинации.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105" dirty="0">
                <a:solidFill>
                  <a:srgbClr val="FFFFFF"/>
                </a:solidFill>
                <a:latin typeface="Arial"/>
                <a:cs typeface="Arial"/>
              </a:rPr>
              <a:t>Практически </a:t>
            </a:r>
            <a:r>
              <a:rPr sz="2600" spc="-130" dirty="0">
                <a:solidFill>
                  <a:srgbClr val="FFFFFF"/>
                </a:solidFill>
                <a:latin typeface="Arial"/>
                <a:cs typeface="Arial"/>
              </a:rPr>
              <a:t>най-често </a:t>
            </a:r>
            <a:r>
              <a:rPr sz="2600" spc="-175" dirty="0">
                <a:solidFill>
                  <a:srgbClr val="FFFFFF"/>
                </a:solidFill>
                <a:latin typeface="Arial"/>
                <a:cs typeface="Arial"/>
              </a:rPr>
              <a:t>се  </a:t>
            </a:r>
            <a:r>
              <a:rPr sz="2600" spc="-155" dirty="0">
                <a:solidFill>
                  <a:srgbClr val="FFFFFF"/>
                </a:solidFill>
                <a:latin typeface="Arial"/>
                <a:cs typeface="Arial"/>
              </a:rPr>
              <a:t>наблюдават </a:t>
            </a:r>
            <a:r>
              <a:rPr sz="2600" spc="-140" dirty="0">
                <a:solidFill>
                  <a:srgbClr val="FFFFFF"/>
                </a:solidFill>
                <a:latin typeface="Arial"/>
                <a:cs typeface="Arial"/>
              </a:rPr>
              <a:t>два </a:t>
            </a:r>
            <a:r>
              <a:rPr sz="2600" spc="-85" dirty="0">
                <a:solidFill>
                  <a:srgbClr val="FFFFFF"/>
                </a:solidFill>
                <a:latin typeface="Arial"/>
                <a:cs typeface="Arial"/>
              </a:rPr>
              <a:t>възможни  </a:t>
            </a:r>
            <a:r>
              <a:rPr sz="2600" spc="-114" dirty="0">
                <a:solidFill>
                  <a:srgbClr val="FFFFFF"/>
                </a:solidFill>
                <a:latin typeface="Arial"/>
                <a:cs typeface="Arial"/>
              </a:rPr>
              <a:t>вида </a:t>
            </a:r>
            <a:r>
              <a:rPr sz="2600" spc="-155" dirty="0">
                <a:solidFill>
                  <a:srgbClr val="FFFFFF"/>
                </a:solidFill>
                <a:latin typeface="Arial"/>
                <a:cs typeface="Arial"/>
              </a:rPr>
              <a:t>съчетания </a:t>
            </a:r>
            <a:r>
              <a:rPr sz="2600" spc="-75" dirty="0">
                <a:solidFill>
                  <a:srgbClr val="FFFFFF"/>
                </a:solidFill>
                <a:latin typeface="Arial"/>
                <a:cs typeface="Arial"/>
              </a:rPr>
              <a:t>между  </a:t>
            </a:r>
            <a:r>
              <a:rPr sz="2600" spc="-125" dirty="0">
                <a:solidFill>
                  <a:srgbClr val="FFFFFF"/>
                </a:solidFill>
                <a:latin typeface="Arial"/>
                <a:cs typeface="Arial"/>
              </a:rPr>
              <a:t>родителските</a:t>
            </a:r>
            <a:r>
              <a:rPr sz="26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110" dirty="0">
                <a:solidFill>
                  <a:srgbClr val="FFFFFF"/>
                </a:solidFill>
                <a:latin typeface="Arial"/>
                <a:cs typeface="Arial"/>
              </a:rPr>
              <a:t>гамети.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0208" y="71373"/>
            <a:ext cx="748448" cy="85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72083" y="0"/>
            <a:ext cx="8472170" cy="6680200"/>
            <a:chOff x="672083" y="0"/>
            <a:chExt cx="8472170" cy="6680200"/>
          </a:xfrm>
        </p:grpSpPr>
        <p:sp>
          <p:nvSpPr>
            <p:cNvPr id="7" name="object 7"/>
            <p:cNvSpPr/>
            <p:nvPr/>
          </p:nvSpPr>
          <p:spPr>
            <a:xfrm>
              <a:off x="7985806" y="0"/>
              <a:ext cx="1158193" cy="13563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43875" y="142875"/>
              <a:ext cx="785812" cy="857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48427" y="1304544"/>
              <a:ext cx="4160520" cy="53751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43499" y="1500149"/>
              <a:ext cx="3571875" cy="478637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2083" y="1104900"/>
              <a:ext cx="7943088" cy="1249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4349" y="114300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3289" y="123189"/>
            <a:ext cx="71875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9" dirty="0">
                <a:solidFill>
                  <a:srgbClr val="FF3300"/>
                </a:solidFill>
              </a:rPr>
              <a:t>Диагностичен </a:t>
            </a:r>
            <a:r>
              <a:rPr spc="-265" dirty="0">
                <a:solidFill>
                  <a:srgbClr val="FF3300"/>
                </a:solidFill>
              </a:rPr>
              <a:t>алгоритъм </a:t>
            </a:r>
            <a:r>
              <a:rPr spc="-220" dirty="0">
                <a:solidFill>
                  <a:srgbClr val="FF3300"/>
                </a:solidFill>
              </a:rPr>
              <a:t>при</a:t>
            </a:r>
            <a:r>
              <a:rPr spc="-50" dirty="0">
                <a:solidFill>
                  <a:srgbClr val="FF3300"/>
                </a:solidFill>
              </a:rPr>
              <a:t> </a:t>
            </a:r>
            <a:r>
              <a:rPr spc="-254" dirty="0">
                <a:solidFill>
                  <a:srgbClr val="FF3300"/>
                </a:solidFill>
              </a:rPr>
              <a:t>таласемия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691" y="1129030"/>
            <a:ext cx="4351655" cy="47339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marR="508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spc="-120" dirty="0">
                <a:solidFill>
                  <a:srgbClr val="3333CC"/>
                </a:solidFill>
                <a:latin typeface="Arial"/>
                <a:cs typeface="Arial"/>
              </a:rPr>
              <a:t>Анамнеза: </a:t>
            </a:r>
            <a:r>
              <a:rPr sz="2000" spc="-120" dirty="0">
                <a:latin typeface="Arial"/>
                <a:cs typeface="Arial"/>
              </a:rPr>
              <a:t>раса, </a:t>
            </a:r>
            <a:r>
              <a:rPr sz="2000" spc="-140" dirty="0">
                <a:latin typeface="Arial"/>
                <a:cs typeface="Arial"/>
              </a:rPr>
              <a:t>фамилна </a:t>
            </a:r>
            <a:r>
              <a:rPr sz="2000" spc="-90" dirty="0">
                <a:latin typeface="Arial"/>
                <a:cs typeface="Arial"/>
              </a:rPr>
              <a:t>анамнеза,  </a:t>
            </a:r>
            <a:r>
              <a:rPr sz="2000" spc="-130" dirty="0">
                <a:latin typeface="Arial"/>
                <a:cs typeface="Arial"/>
              </a:rPr>
              <a:t>възраст,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развитие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•"/>
            </a:pPr>
            <a:endParaRPr sz="1750">
              <a:latin typeface="Arial"/>
              <a:cs typeface="Arial"/>
            </a:endParaRPr>
          </a:p>
          <a:p>
            <a:pPr marL="355600" marR="73660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spc="-130" dirty="0">
                <a:solidFill>
                  <a:srgbClr val="3333CC"/>
                </a:solidFill>
                <a:latin typeface="Arial"/>
                <a:cs typeface="Arial"/>
              </a:rPr>
              <a:t>Физикален </a:t>
            </a:r>
            <a:r>
              <a:rPr sz="2000" b="1" i="1" spc="-180" dirty="0">
                <a:solidFill>
                  <a:srgbClr val="3333CC"/>
                </a:solidFill>
                <a:latin typeface="Arial"/>
                <a:cs typeface="Arial"/>
              </a:rPr>
              <a:t>статус: </a:t>
            </a:r>
            <a:r>
              <a:rPr sz="2000" spc="-40" dirty="0">
                <a:latin typeface="Arial"/>
                <a:cs typeface="Arial"/>
              </a:rPr>
              <a:t>кожна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бледост,  </a:t>
            </a:r>
            <a:r>
              <a:rPr sz="2000" spc="-95" dirty="0">
                <a:latin typeface="Arial"/>
                <a:cs typeface="Arial"/>
              </a:rPr>
              <a:t>жълтеница,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спленомегалия,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130"/>
              </a:lnSpc>
            </a:pPr>
            <a:r>
              <a:rPr sz="2000" spc="-100" dirty="0">
                <a:latin typeface="Arial"/>
                <a:cs typeface="Arial"/>
              </a:rPr>
              <a:t>скелетни деформации,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пигментации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spc="-170" dirty="0">
                <a:solidFill>
                  <a:srgbClr val="3333CC"/>
                </a:solidFill>
                <a:latin typeface="Arial"/>
                <a:cs typeface="Arial"/>
              </a:rPr>
              <a:t>Кръвна </a:t>
            </a:r>
            <a:r>
              <a:rPr sz="2000" b="1" i="1" spc="-114" dirty="0">
                <a:solidFill>
                  <a:srgbClr val="3333CC"/>
                </a:solidFill>
                <a:latin typeface="Arial"/>
                <a:cs typeface="Arial"/>
              </a:rPr>
              <a:t>картина </a:t>
            </a:r>
            <a:r>
              <a:rPr sz="2000" b="1" i="1" spc="-165" dirty="0">
                <a:solidFill>
                  <a:srgbClr val="3333CC"/>
                </a:solidFill>
                <a:latin typeface="Arial"/>
                <a:cs typeface="Arial"/>
              </a:rPr>
              <a:t>и</a:t>
            </a:r>
            <a:r>
              <a:rPr sz="2000" b="1" i="1" spc="-1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000" b="1" i="1" spc="-160" dirty="0">
                <a:solidFill>
                  <a:srgbClr val="3333CC"/>
                </a:solidFill>
                <a:latin typeface="Arial"/>
                <a:cs typeface="Arial"/>
              </a:rPr>
              <a:t>биохимия:</a:t>
            </a:r>
            <a:endParaRPr sz="2000">
              <a:latin typeface="Arial"/>
              <a:cs typeface="Arial"/>
            </a:endParaRPr>
          </a:p>
          <a:p>
            <a:pPr marL="355600" marR="346710" indent="-1905">
              <a:lnSpc>
                <a:spcPts val="2160"/>
              </a:lnSpc>
              <a:spcBef>
                <a:spcPts val="509"/>
              </a:spcBef>
            </a:pPr>
            <a:r>
              <a:rPr sz="2000" spc="-120" dirty="0">
                <a:latin typeface="Arial"/>
                <a:cs typeface="Arial"/>
              </a:rPr>
              <a:t>Нв, </a:t>
            </a:r>
            <a:r>
              <a:rPr sz="2000" spc="-185" dirty="0">
                <a:latin typeface="Arial"/>
                <a:cs typeface="Arial"/>
              </a:rPr>
              <a:t>MCV, </a:t>
            </a:r>
            <a:r>
              <a:rPr sz="2000" spc="-145" dirty="0">
                <a:latin typeface="Arial"/>
                <a:cs typeface="Arial"/>
              </a:rPr>
              <a:t>MCH, </a:t>
            </a:r>
            <a:r>
              <a:rPr sz="2000" spc="-100" dirty="0">
                <a:latin typeface="Arial"/>
                <a:cs typeface="Arial"/>
              </a:rPr>
              <a:t>хематокрит,  </a:t>
            </a:r>
            <a:r>
              <a:rPr sz="2000" spc="-110" dirty="0">
                <a:latin typeface="Arial"/>
                <a:cs typeface="Arial"/>
              </a:rPr>
              <a:t>морфология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60" dirty="0">
                <a:latin typeface="Arial"/>
                <a:cs typeface="Arial"/>
              </a:rPr>
              <a:t>Ер, </a:t>
            </a:r>
            <a:r>
              <a:rPr sz="2000" spc="-80" dirty="0">
                <a:latin typeface="Arial"/>
                <a:cs typeface="Arial"/>
              </a:rPr>
              <a:t>ретикулоцити,  </a:t>
            </a:r>
            <a:r>
              <a:rPr sz="2000" spc="-85" dirty="0">
                <a:latin typeface="Arial"/>
                <a:cs typeface="Arial"/>
              </a:rPr>
              <a:t>включвания </a:t>
            </a:r>
            <a:r>
              <a:rPr sz="2000" spc="-105" dirty="0">
                <a:latin typeface="Arial"/>
                <a:cs typeface="Arial"/>
              </a:rPr>
              <a:t>в </a:t>
            </a:r>
            <a:r>
              <a:rPr sz="2000" spc="-160" dirty="0">
                <a:latin typeface="Arial"/>
                <a:cs typeface="Arial"/>
              </a:rPr>
              <a:t>Ер,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еритробласти.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Arial"/>
              <a:cs typeface="Arial"/>
            </a:endParaRPr>
          </a:p>
          <a:p>
            <a:pPr marL="355600" marR="64769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spc="-120" dirty="0">
                <a:solidFill>
                  <a:srgbClr val="3333CC"/>
                </a:solidFill>
                <a:latin typeface="Arial"/>
                <a:cs typeface="Arial"/>
              </a:rPr>
              <a:t>Миелограма </a:t>
            </a:r>
            <a:r>
              <a:rPr sz="2000" b="1" i="1" spc="-180" dirty="0">
                <a:solidFill>
                  <a:srgbClr val="3333CC"/>
                </a:solidFill>
                <a:latin typeface="Arial"/>
                <a:cs typeface="Arial"/>
              </a:rPr>
              <a:t>или </a:t>
            </a:r>
            <a:r>
              <a:rPr sz="2000" b="1" i="1" spc="-165" dirty="0">
                <a:solidFill>
                  <a:srgbClr val="3333CC"/>
                </a:solidFill>
                <a:latin typeface="Arial"/>
                <a:cs typeface="Arial"/>
              </a:rPr>
              <a:t>трепанобиопсия: </a:t>
            </a:r>
            <a:r>
              <a:rPr sz="2000" b="1" i="1" spc="-16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еритробластна </a:t>
            </a:r>
            <a:r>
              <a:rPr sz="2000" spc="-80" dirty="0">
                <a:latin typeface="Arial"/>
                <a:cs typeface="Arial"/>
              </a:rPr>
              <a:t>реакция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80" dirty="0">
                <a:latin typeface="Arial"/>
                <a:cs typeface="Arial"/>
              </a:rPr>
              <a:t>костния  </a:t>
            </a:r>
            <a:r>
              <a:rPr sz="2000" spc="-60" dirty="0">
                <a:latin typeface="Arial"/>
                <a:cs typeface="Arial"/>
              </a:rPr>
              <a:t>мозък.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spc="-180" dirty="0">
                <a:solidFill>
                  <a:srgbClr val="3333FF"/>
                </a:solidFill>
                <a:latin typeface="Arial"/>
                <a:cs typeface="Arial"/>
              </a:rPr>
              <a:t>Рентгенови</a:t>
            </a:r>
            <a:r>
              <a:rPr sz="2000" b="1" i="1" spc="-15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000" b="1" i="1" spc="-170" dirty="0">
                <a:solidFill>
                  <a:srgbClr val="3333FF"/>
                </a:solidFill>
                <a:latin typeface="Arial"/>
                <a:cs typeface="Arial"/>
              </a:rPr>
              <a:t>изследвания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0208" y="71373"/>
            <a:ext cx="8578215" cy="872490"/>
            <a:chOff x="180208" y="71373"/>
            <a:chExt cx="8578215" cy="872490"/>
          </a:xfrm>
        </p:grpSpPr>
        <p:sp>
          <p:nvSpPr>
            <p:cNvPr id="5" name="object 5"/>
            <p:cNvSpPr/>
            <p:nvPr/>
          </p:nvSpPr>
          <p:spPr>
            <a:xfrm>
              <a:off x="180208" y="71373"/>
              <a:ext cx="748448" cy="8572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3815" y="818387"/>
              <a:ext cx="7944611" cy="1249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224" y="85725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90288" y="1019555"/>
            <a:ext cx="4554220" cy="5838825"/>
            <a:chOff x="4590288" y="1019555"/>
            <a:chExt cx="4554220" cy="5838825"/>
          </a:xfrm>
        </p:grpSpPr>
        <p:sp>
          <p:nvSpPr>
            <p:cNvPr id="9" name="object 9"/>
            <p:cNvSpPr/>
            <p:nvPr/>
          </p:nvSpPr>
          <p:spPr>
            <a:xfrm>
              <a:off x="4631411" y="1127741"/>
              <a:ext cx="2439971" cy="29428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86376" y="1285874"/>
              <a:ext cx="1928876" cy="24288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76288" y="1019555"/>
              <a:ext cx="2267711" cy="311962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72376" y="1214373"/>
              <a:ext cx="1801495" cy="253174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76288" y="4090414"/>
              <a:ext cx="2267711" cy="276758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72376" y="4286212"/>
              <a:ext cx="1739900" cy="221462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90288" y="4090414"/>
              <a:ext cx="2517648" cy="276758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86376" y="4286212"/>
              <a:ext cx="1928876" cy="221462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2417" y="285699"/>
            <a:ext cx="55194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75" dirty="0">
                <a:solidFill>
                  <a:srgbClr val="FF0000"/>
                </a:solidFill>
              </a:rPr>
              <a:t>ЛЕЧЕНИЕ </a:t>
            </a:r>
            <a:r>
              <a:rPr sz="3600" spc="-375" dirty="0">
                <a:solidFill>
                  <a:srgbClr val="FF0000"/>
                </a:solidFill>
              </a:rPr>
              <a:t>НА</a:t>
            </a:r>
            <a:r>
              <a:rPr sz="3600" spc="-509" dirty="0">
                <a:solidFill>
                  <a:srgbClr val="FF0000"/>
                </a:solidFill>
              </a:rPr>
              <a:t> </a:t>
            </a:r>
            <a:r>
              <a:rPr sz="3600" spc="-445" dirty="0">
                <a:solidFill>
                  <a:srgbClr val="FF0000"/>
                </a:solidFill>
              </a:rPr>
              <a:t>ТАЛАСЕМИЯТА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3014" y="1375409"/>
            <a:ext cx="44843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90" dirty="0">
                <a:latin typeface="Arial"/>
                <a:cs typeface="Arial"/>
              </a:rPr>
              <a:t>При </a:t>
            </a:r>
            <a:r>
              <a:rPr sz="1800" spc="-80" dirty="0">
                <a:latin typeface="Arial"/>
                <a:cs typeface="Arial"/>
              </a:rPr>
              <a:t>леките </a:t>
            </a:r>
            <a:r>
              <a:rPr sz="1800" spc="-105" dirty="0">
                <a:latin typeface="Arial"/>
                <a:cs typeface="Arial"/>
              </a:rPr>
              <a:t>форми – </a:t>
            </a:r>
            <a:r>
              <a:rPr sz="1800" spc="-140" dirty="0">
                <a:latin typeface="Arial"/>
                <a:cs typeface="Arial"/>
              </a:rPr>
              <a:t>фолиева </a:t>
            </a:r>
            <a:r>
              <a:rPr sz="1800" spc="-75" dirty="0">
                <a:latin typeface="Arial"/>
                <a:cs typeface="Arial"/>
              </a:rPr>
              <a:t>киселина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и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витамини </a:t>
            </a:r>
            <a:r>
              <a:rPr sz="1800" spc="-100" dirty="0">
                <a:latin typeface="Arial"/>
                <a:cs typeface="Arial"/>
              </a:rPr>
              <a:t>от </a:t>
            </a:r>
            <a:r>
              <a:rPr sz="1800" spc="-75" dirty="0">
                <a:latin typeface="Arial"/>
                <a:cs typeface="Arial"/>
              </a:rPr>
              <a:t>група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В.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2710688"/>
            <a:ext cx="3790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5575" algn="l"/>
                <a:tab pos="2806700" algn="l"/>
                <a:tab pos="3047365" algn="l"/>
                <a:tab pos="3539490" algn="l"/>
              </a:tabLst>
            </a:pPr>
            <a:r>
              <a:rPr sz="1800" spc="-85" dirty="0">
                <a:latin typeface="Arial"/>
                <a:cs typeface="Arial"/>
              </a:rPr>
              <a:t>е</a:t>
            </a:r>
            <a:r>
              <a:rPr sz="1800" spc="-80" dirty="0">
                <a:latin typeface="Arial"/>
                <a:cs typeface="Arial"/>
              </a:rPr>
              <a:t>р</a:t>
            </a:r>
            <a:r>
              <a:rPr sz="1800" spc="-65" dirty="0">
                <a:latin typeface="Arial"/>
                <a:cs typeface="Arial"/>
              </a:rPr>
              <a:t>итроцит</a:t>
            </a:r>
            <a:r>
              <a:rPr sz="1800" spc="-75" dirty="0">
                <a:latin typeface="Arial"/>
                <a:cs typeface="Arial"/>
              </a:rPr>
              <a:t>н</a:t>
            </a:r>
            <a:r>
              <a:rPr sz="1800" spc="-35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35" dirty="0">
                <a:latin typeface="Arial"/>
                <a:cs typeface="Arial"/>
              </a:rPr>
              <a:t>к</a:t>
            </a:r>
            <a:r>
              <a:rPr sz="1800" spc="-55" dirty="0">
                <a:latin typeface="Arial"/>
                <a:cs typeface="Arial"/>
              </a:rPr>
              <a:t>он</a:t>
            </a:r>
            <a:r>
              <a:rPr sz="1800" spc="-75" dirty="0">
                <a:latin typeface="Arial"/>
                <a:cs typeface="Arial"/>
              </a:rPr>
              <a:t>ц</a:t>
            </a:r>
            <a:r>
              <a:rPr sz="1800" spc="-90" dirty="0">
                <a:latin typeface="Arial"/>
                <a:cs typeface="Arial"/>
              </a:rPr>
              <a:t>ентрати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40" dirty="0">
                <a:latin typeface="Arial"/>
                <a:cs typeface="Arial"/>
              </a:rPr>
              <a:t>с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80" dirty="0">
                <a:latin typeface="Arial"/>
                <a:cs typeface="Arial"/>
              </a:rPr>
              <a:t>ц</a:t>
            </a:r>
            <a:r>
              <a:rPr sz="1800" spc="-145" dirty="0">
                <a:latin typeface="Arial"/>
                <a:cs typeface="Arial"/>
              </a:rPr>
              <a:t>е</a:t>
            </a:r>
            <a:r>
              <a:rPr sz="1800" spc="-135" dirty="0">
                <a:latin typeface="Arial"/>
                <a:cs typeface="Arial"/>
              </a:rPr>
              <a:t>л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95" dirty="0">
                <a:latin typeface="Arial"/>
                <a:cs typeface="Arial"/>
              </a:rPr>
              <a:t>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14" y="2162047"/>
            <a:ext cx="44856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" indent="-342900" algn="r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1027430" algn="l"/>
                <a:tab pos="2099310" algn="l"/>
                <a:tab pos="2413000" algn="l"/>
                <a:tab pos="3050540" algn="l"/>
                <a:tab pos="4240530" algn="l"/>
                <a:tab pos="4356735" algn="l"/>
              </a:tabLst>
            </a:pPr>
            <a:r>
              <a:rPr sz="1800" spc="-90" dirty="0">
                <a:latin typeface="Arial"/>
                <a:cs typeface="Arial"/>
              </a:rPr>
              <a:t>При	</a:t>
            </a:r>
            <a:r>
              <a:rPr sz="1800" spc="-145" dirty="0">
                <a:latin typeface="Arial"/>
                <a:cs typeface="Arial"/>
              </a:rPr>
              <a:t>т</a:t>
            </a:r>
            <a:r>
              <a:rPr sz="1800" spc="-130" dirty="0">
                <a:latin typeface="Arial"/>
                <a:cs typeface="Arial"/>
              </a:rPr>
              <a:t>е</a:t>
            </a:r>
            <a:r>
              <a:rPr sz="1800" spc="-20" dirty="0">
                <a:latin typeface="Arial"/>
                <a:cs typeface="Arial"/>
              </a:rPr>
              <a:t>жки</a:t>
            </a:r>
            <a:r>
              <a:rPr sz="1800" spc="-35" dirty="0">
                <a:latin typeface="Arial"/>
                <a:cs typeface="Arial"/>
              </a:rPr>
              <a:t>т</a:t>
            </a:r>
            <a:r>
              <a:rPr sz="1800" spc="-110" dirty="0">
                <a:latin typeface="Arial"/>
                <a:cs typeface="Arial"/>
              </a:rPr>
              <a:t>е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490" dirty="0">
                <a:latin typeface="Arial"/>
                <a:cs typeface="Arial"/>
              </a:rPr>
              <a:t> </a:t>
            </a:r>
            <a:r>
              <a:rPr sz="1800" spc="-170" dirty="0">
                <a:latin typeface="Arial"/>
                <a:cs typeface="Arial"/>
              </a:rPr>
              <a:t>фо</a:t>
            </a:r>
            <a:r>
              <a:rPr sz="1800" spc="-130" dirty="0">
                <a:latin typeface="Arial"/>
                <a:cs typeface="Arial"/>
              </a:rPr>
              <a:t>р</a:t>
            </a:r>
            <a:r>
              <a:rPr sz="1800" spc="-35" dirty="0">
                <a:latin typeface="Arial"/>
                <a:cs typeface="Arial"/>
              </a:rPr>
              <a:t>м</a:t>
            </a:r>
            <a:r>
              <a:rPr sz="1800" spc="-25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35" dirty="0">
                <a:latin typeface="Arial"/>
                <a:cs typeface="Arial"/>
              </a:rPr>
              <a:t>л</a:t>
            </a:r>
            <a:r>
              <a:rPr sz="1800" spc="-75" dirty="0">
                <a:latin typeface="Arial"/>
                <a:cs typeface="Arial"/>
              </a:rPr>
              <a:t>ечени</a:t>
            </a:r>
            <a:r>
              <a:rPr sz="1800" spc="-120" dirty="0">
                <a:latin typeface="Arial"/>
                <a:cs typeface="Arial"/>
              </a:rPr>
              <a:t>е</a:t>
            </a:r>
            <a:r>
              <a:rPr sz="1800" spc="-145" dirty="0">
                <a:latin typeface="Arial"/>
                <a:cs typeface="Arial"/>
              </a:rPr>
              <a:t>т</a:t>
            </a:r>
            <a:r>
              <a:rPr sz="1800" spc="-55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		</a:t>
            </a:r>
            <a:r>
              <a:rPr sz="1800" spc="-75" dirty="0">
                <a:latin typeface="Arial"/>
                <a:cs typeface="Arial"/>
              </a:rPr>
              <a:t>е  </a:t>
            </a:r>
            <a:r>
              <a:rPr sz="1800" spc="-150" dirty="0">
                <a:latin typeface="Arial"/>
                <a:cs typeface="Arial"/>
              </a:rPr>
              <a:t>с</a:t>
            </a:r>
            <a:r>
              <a:rPr sz="1800" spc="-25" dirty="0">
                <a:latin typeface="Arial"/>
                <a:cs typeface="Arial"/>
              </a:rPr>
              <a:t>и</a:t>
            </a:r>
            <a:r>
              <a:rPr sz="1800" spc="-40" dirty="0">
                <a:latin typeface="Arial"/>
                <a:cs typeface="Arial"/>
              </a:rPr>
              <a:t>м</a:t>
            </a:r>
            <a:r>
              <a:rPr sz="1800" spc="-35" dirty="0">
                <a:latin typeface="Arial"/>
                <a:cs typeface="Arial"/>
              </a:rPr>
              <a:t>п</a:t>
            </a:r>
            <a:r>
              <a:rPr sz="1800" spc="-160" dirty="0">
                <a:latin typeface="Arial"/>
                <a:cs typeface="Arial"/>
              </a:rPr>
              <a:t>т</a:t>
            </a:r>
            <a:r>
              <a:rPr sz="1800" spc="-40" dirty="0">
                <a:latin typeface="Arial"/>
                <a:cs typeface="Arial"/>
              </a:rPr>
              <a:t>о</a:t>
            </a:r>
            <a:r>
              <a:rPr sz="1800" spc="-50" dirty="0">
                <a:latin typeface="Arial"/>
                <a:cs typeface="Arial"/>
              </a:rPr>
              <a:t>м</a:t>
            </a:r>
            <a:r>
              <a:rPr sz="1800" spc="-100" dirty="0">
                <a:latin typeface="Arial"/>
                <a:cs typeface="Arial"/>
              </a:rPr>
              <a:t>ат</a:t>
            </a:r>
            <a:r>
              <a:rPr sz="1800" spc="-105" dirty="0">
                <a:latin typeface="Arial"/>
                <a:cs typeface="Arial"/>
              </a:rPr>
              <a:t>и</a:t>
            </a:r>
            <a:r>
              <a:rPr sz="1800" spc="-65" dirty="0">
                <a:latin typeface="Arial"/>
                <a:cs typeface="Arial"/>
              </a:rPr>
              <a:t>ч</a:t>
            </a:r>
            <a:r>
              <a:rPr sz="1800" spc="-75" dirty="0">
                <a:latin typeface="Arial"/>
                <a:cs typeface="Arial"/>
              </a:rPr>
              <a:t>н</a:t>
            </a:r>
            <a:r>
              <a:rPr sz="1800" spc="-55" dirty="0">
                <a:latin typeface="Arial"/>
                <a:cs typeface="Arial"/>
              </a:rPr>
              <a:t>о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40" dirty="0">
                <a:latin typeface="Arial"/>
                <a:cs typeface="Arial"/>
              </a:rPr>
              <a:t>с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50" dirty="0">
                <a:latin typeface="Arial"/>
                <a:cs typeface="Arial"/>
              </a:rPr>
              <a:t>х</a:t>
            </a:r>
            <a:r>
              <a:rPr sz="1800" spc="-120" dirty="0">
                <a:latin typeface="Arial"/>
                <a:cs typeface="Arial"/>
              </a:rPr>
              <a:t>е</a:t>
            </a:r>
            <a:r>
              <a:rPr sz="1800" spc="-45" dirty="0">
                <a:latin typeface="Arial"/>
                <a:cs typeface="Arial"/>
              </a:rPr>
              <a:t>м</a:t>
            </a:r>
            <a:r>
              <a:rPr sz="1800" spc="-55" dirty="0">
                <a:latin typeface="Arial"/>
                <a:cs typeface="Arial"/>
              </a:rPr>
              <a:t>о</a:t>
            </a:r>
            <a:r>
              <a:rPr sz="1800" spc="-95" dirty="0">
                <a:latin typeface="Arial"/>
                <a:cs typeface="Arial"/>
              </a:rPr>
              <a:t>тра</a:t>
            </a:r>
            <a:r>
              <a:rPr sz="1800" spc="-85" dirty="0">
                <a:latin typeface="Arial"/>
                <a:cs typeface="Arial"/>
              </a:rPr>
              <a:t>н</a:t>
            </a:r>
            <a:r>
              <a:rPr sz="1800" spc="-135" dirty="0">
                <a:latin typeface="Arial"/>
                <a:cs typeface="Arial"/>
              </a:rPr>
              <a:t>с</a:t>
            </a:r>
            <a:r>
              <a:rPr sz="1800" spc="-370" dirty="0">
                <a:latin typeface="Arial"/>
                <a:cs typeface="Arial"/>
              </a:rPr>
              <a:t>ф</a:t>
            </a:r>
            <a:r>
              <a:rPr sz="1800" spc="-60" dirty="0">
                <a:latin typeface="Arial"/>
                <a:cs typeface="Arial"/>
              </a:rPr>
              <a:t>уз</a:t>
            </a:r>
            <a:r>
              <a:rPr sz="1800" spc="-80" dirty="0">
                <a:latin typeface="Arial"/>
                <a:cs typeface="Arial"/>
              </a:rPr>
              <a:t>и</a:t>
            </a:r>
            <a:r>
              <a:rPr sz="1800" spc="-35" dirty="0">
                <a:latin typeface="Arial"/>
                <a:cs typeface="Arial"/>
              </a:rPr>
              <a:t>и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95" dirty="0">
                <a:latin typeface="Arial"/>
                <a:cs typeface="Arial"/>
              </a:rPr>
              <a:t>на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spc="-135" dirty="0">
                <a:latin typeface="Arial"/>
                <a:cs typeface="Arial"/>
              </a:rPr>
              <a:t>се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014" y="2985261"/>
            <a:ext cx="4485640" cy="3007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algn="just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поддържа </a:t>
            </a:r>
            <a:r>
              <a:rPr sz="1800" spc="-80" dirty="0">
                <a:latin typeface="Arial"/>
                <a:cs typeface="Arial"/>
              </a:rPr>
              <a:t>хемоглобин </a:t>
            </a:r>
            <a:r>
              <a:rPr sz="1800" spc="-75" dirty="0">
                <a:latin typeface="Arial"/>
                <a:cs typeface="Arial"/>
              </a:rPr>
              <a:t>над </a:t>
            </a:r>
            <a:r>
              <a:rPr sz="1800" spc="-95" dirty="0">
                <a:latin typeface="Arial"/>
                <a:cs typeface="Arial"/>
              </a:rPr>
              <a:t>95 </a:t>
            </a:r>
            <a:r>
              <a:rPr sz="1800" spc="10" dirty="0">
                <a:latin typeface="Arial"/>
                <a:cs typeface="Arial"/>
              </a:rPr>
              <a:t>g/l, </a:t>
            </a:r>
            <a:r>
              <a:rPr sz="1800" spc="-110" dirty="0">
                <a:latin typeface="Arial"/>
                <a:cs typeface="Arial"/>
              </a:rPr>
              <a:t>за </a:t>
            </a:r>
            <a:r>
              <a:rPr sz="1800" spc="-95" dirty="0">
                <a:latin typeface="Arial"/>
                <a:cs typeface="Arial"/>
              </a:rPr>
              <a:t>да </a:t>
            </a:r>
            <a:r>
              <a:rPr sz="1800" spc="-135" dirty="0">
                <a:latin typeface="Arial"/>
                <a:cs typeface="Arial"/>
              </a:rPr>
              <a:t>се  </a:t>
            </a:r>
            <a:r>
              <a:rPr sz="1800" spc="-70" dirty="0">
                <a:latin typeface="Arial"/>
                <a:cs typeface="Arial"/>
              </a:rPr>
              <a:t>избегне </a:t>
            </a:r>
            <a:r>
              <a:rPr sz="1800" spc="-100" dirty="0">
                <a:latin typeface="Arial"/>
                <a:cs typeface="Arial"/>
              </a:rPr>
              <a:t>изоставането </a:t>
            </a:r>
            <a:r>
              <a:rPr sz="1800" spc="-125" dirty="0">
                <a:latin typeface="Arial"/>
                <a:cs typeface="Arial"/>
              </a:rPr>
              <a:t>във </a:t>
            </a:r>
            <a:r>
              <a:rPr sz="1800" spc="-100" dirty="0">
                <a:latin typeface="Arial"/>
                <a:cs typeface="Arial"/>
              </a:rPr>
              <a:t>физическото  </a:t>
            </a:r>
            <a:r>
              <a:rPr sz="1800" spc="-85" dirty="0">
                <a:latin typeface="Arial"/>
                <a:cs typeface="Arial"/>
              </a:rPr>
              <a:t>развитие, </a:t>
            </a:r>
            <a:r>
              <a:rPr sz="1800" spc="-80" dirty="0">
                <a:latin typeface="Arial"/>
                <a:cs typeface="Arial"/>
              </a:rPr>
              <a:t>костните </a:t>
            </a:r>
            <a:r>
              <a:rPr sz="1800" spc="-50" dirty="0">
                <a:latin typeface="Arial"/>
                <a:cs typeface="Arial"/>
              </a:rPr>
              <a:t>промени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95" dirty="0">
                <a:latin typeface="Arial"/>
                <a:cs typeface="Arial"/>
              </a:rPr>
              <a:t>да </a:t>
            </a:r>
            <a:r>
              <a:rPr sz="1800" spc="-135" dirty="0">
                <a:latin typeface="Arial"/>
                <a:cs typeface="Arial"/>
              </a:rPr>
              <a:t>се  </a:t>
            </a:r>
            <a:r>
              <a:rPr sz="1800" spc="-55" dirty="0">
                <a:latin typeface="Arial"/>
                <a:cs typeface="Arial"/>
              </a:rPr>
              <a:t>коригира </a:t>
            </a:r>
            <a:r>
              <a:rPr sz="1800" spc="-80" dirty="0">
                <a:latin typeface="Arial"/>
                <a:cs typeface="Arial"/>
              </a:rPr>
              <a:t>анемичният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синдром.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1800" spc="-85" dirty="0">
                <a:latin typeface="Arial"/>
                <a:cs typeface="Arial"/>
              </a:rPr>
              <a:t>Поради развитието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5" dirty="0">
                <a:latin typeface="Arial"/>
                <a:cs typeface="Arial"/>
              </a:rPr>
              <a:t>вторична  </a:t>
            </a:r>
            <a:r>
              <a:rPr sz="1800" spc="-95" dirty="0">
                <a:latin typeface="Arial"/>
                <a:cs typeface="Arial"/>
              </a:rPr>
              <a:t>хемохроматоза </a:t>
            </a:r>
            <a:r>
              <a:rPr sz="1800" spc="-85" dirty="0">
                <a:latin typeface="Arial"/>
                <a:cs typeface="Arial"/>
              </a:rPr>
              <a:t>(натрупване на желязо </a:t>
            </a:r>
            <a:r>
              <a:rPr sz="1800" spc="-95" dirty="0">
                <a:latin typeface="Arial"/>
                <a:cs typeface="Arial"/>
              </a:rPr>
              <a:t>в  </a:t>
            </a:r>
            <a:r>
              <a:rPr sz="1800" spc="-75" dirty="0">
                <a:latin typeface="Arial"/>
                <a:cs typeface="Arial"/>
              </a:rPr>
              <a:t>паренхимните </a:t>
            </a:r>
            <a:r>
              <a:rPr sz="1800" spc="-60" dirty="0">
                <a:latin typeface="Arial"/>
                <a:cs typeface="Arial"/>
              </a:rPr>
              <a:t>органи) </a:t>
            </a:r>
            <a:r>
              <a:rPr sz="1800" spc="-110" dirty="0">
                <a:latin typeface="Arial"/>
                <a:cs typeface="Arial"/>
              </a:rPr>
              <a:t>е </a:t>
            </a:r>
            <a:r>
              <a:rPr sz="1800" spc="-95" dirty="0">
                <a:latin typeface="Arial"/>
                <a:cs typeface="Arial"/>
              </a:rPr>
              <a:t>задължително  лечението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140" dirty="0">
                <a:latin typeface="Arial"/>
                <a:cs typeface="Arial"/>
              </a:rPr>
              <a:t>с </a:t>
            </a:r>
            <a:r>
              <a:rPr sz="1800" spc="-110" dirty="0">
                <a:latin typeface="Arial"/>
                <a:cs typeface="Arial"/>
              </a:rPr>
              <a:t>хелатори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95" dirty="0">
                <a:latin typeface="Arial"/>
                <a:cs typeface="Arial"/>
              </a:rPr>
              <a:t>желязото </a:t>
            </a:r>
            <a:r>
              <a:rPr sz="1800" spc="-114" dirty="0">
                <a:latin typeface="Arial"/>
                <a:cs typeface="Arial"/>
              </a:rPr>
              <a:t>за  </a:t>
            </a:r>
            <a:r>
              <a:rPr sz="1800" spc="-70" dirty="0">
                <a:latin typeface="Arial"/>
                <a:cs typeface="Arial"/>
              </a:rPr>
              <a:t>извеждане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85" dirty="0">
                <a:latin typeface="Arial"/>
                <a:cs typeface="Arial"/>
              </a:rPr>
              <a:t>излишното желязо </a:t>
            </a:r>
            <a:r>
              <a:rPr sz="1800" spc="-80" dirty="0">
                <a:latin typeface="Arial"/>
                <a:cs typeface="Arial"/>
              </a:rPr>
              <a:t>чрез  </a:t>
            </a:r>
            <a:r>
              <a:rPr sz="1800" spc="-90" dirty="0">
                <a:latin typeface="Arial"/>
                <a:cs typeface="Arial"/>
              </a:rPr>
              <a:t>урината </a:t>
            </a:r>
            <a:r>
              <a:rPr sz="1800" spc="-65" dirty="0">
                <a:latin typeface="Arial"/>
                <a:cs typeface="Arial"/>
              </a:rPr>
              <a:t>(венозно </a:t>
            </a:r>
            <a:r>
              <a:rPr sz="1800" spc="-70" dirty="0">
                <a:latin typeface="Arial"/>
                <a:cs typeface="Arial"/>
              </a:rPr>
              <a:t>или пер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ос).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0208" y="71373"/>
            <a:ext cx="8857615" cy="6786880"/>
            <a:chOff x="180208" y="71373"/>
            <a:chExt cx="8857615" cy="6786880"/>
          </a:xfrm>
        </p:grpSpPr>
        <p:sp>
          <p:nvSpPr>
            <p:cNvPr id="8" name="object 8"/>
            <p:cNvSpPr/>
            <p:nvPr/>
          </p:nvSpPr>
          <p:spPr>
            <a:xfrm>
              <a:off x="5341620" y="1056132"/>
              <a:ext cx="3515868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00751" y="1214373"/>
              <a:ext cx="3000375" cy="15424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0208" y="71373"/>
              <a:ext cx="748448" cy="8572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3815" y="890015"/>
              <a:ext cx="7944611" cy="1249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7224" y="928623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13400" y="3555491"/>
              <a:ext cx="2255472" cy="272948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72126" y="3714699"/>
              <a:ext cx="1739900" cy="22146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19543" y="3019044"/>
              <a:ext cx="2017776" cy="208940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15250" y="3214623"/>
              <a:ext cx="1428750" cy="150025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19543" y="4733542"/>
              <a:ext cx="2017776" cy="212445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15250" y="4929136"/>
              <a:ext cx="1428750" cy="156692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681227"/>
            <a:ext cx="7082027" cy="11521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4841" y="900760"/>
            <a:ext cx="63601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ХЕМОЛИТИЧНИ</a:t>
            </a:r>
            <a:r>
              <a:rPr sz="4000" spc="-20" dirty="0"/>
              <a:t> </a:t>
            </a:r>
            <a:r>
              <a:rPr sz="4000" spc="-10" dirty="0"/>
              <a:t>АНЕМИИ</a:t>
            </a:r>
            <a:endParaRPr sz="4000"/>
          </a:p>
        </p:txBody>
      </p:sp>
      <p:sp>
        <p:nvSpPr>
          <p:cNvPr id="4" name="object 4"/>
          <p:cNvSpPr/>
          <p:nvPr/>
        </p:nvSpPr>
        <p:spPr>
          <a:xfrm>
            <a:off x="429768" y="3058667"/>
            <a:ext cx="3890772" cy="2670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76045" y="3703777"/>
            <a:ext cx="249936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latin typeface="Arial"/>
                <a:cs typeface="Arial"/>
              </a:rPr>
              <a:t>Вродени  </a:t>
            </a:r>
            <a:r>
              <a:rPr sz="2800" b="1" i="1" spc="-75" dirty="0">
                <a:latin typeface="Arial"/>
                <a:cs typeface="Arial"/>
              </a:rPr>
              <a:t>х</a:t>
            </a:r>
            <a:r>
              <a:rPr sz="2800" b="1" i="1" spc="-10" dirty="0">
                <a:latin typeface="Arial"/>
                <a:cs typeface="Arial"/>
              </a:rPr>
              <a:t>емолит</a:t>
            </a:r>
            <a:r>
              <a:rPr sz="2800" b="1" i="1" spc="-15" dirty="0">
                <a:latin typeface="Arial"/>
                <a:cs typeface="Arial"/>
              </a:rPr>
              <a:t>и</a:t>
            </a:r>
            <a:r>
              <a:rPr sz="2800" b="1" i="1" spc="-5" dirty="0">
                <a:latin typeface="Arial"/>
                <a:cs typeface="Arial"/>
              </a:rPr>
              <a:t>чни  </a:t>
            </a:r>
            <a:r>
              <a:rPr sz="2800" b="1" i="1" spc="-10" dirty="0">
                <a:latin typeface="Arial"/>
                <a:cs typeface="Arial"/>
              </a:rPr>
              <a:t>анемии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18888" y="2985516"/>
            <a:ext cx="3890771" cy="26700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15102" y="3632453"/>
            <a:ext cx="249999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715" algn="ctr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latin typeface="Arial"/>
                <a:cs typeface="Arial"/>
              </a:rPr>
              <a:t>Придобити  </a:t>
            </a:r>
            <a:r>
              <a:rPr sz="2800" b="1" i="1" spc="-75" dirty="0">
                <a:latin typeface="Arial"/>
                <a:cs typeface="Arial"/>
              </a:rPr>
              <a:t>х</a:t>
            </a:r>
            <a:r>
              <a:rPr sz="2800" b="1" i="1" spc="-10" dirty="0">
                <a:latin typeface="Arial"/>
                <a:cs typeface="Arial"/>
              </a:rPr>
              <a:t>ем</a:t>
            </a:r>
            <a:r>
              <a:rPr sz="2800" b="1" i="1" spc="-15" dirty="0">
                <a:latin typeface="Arial"/>
                <a:cs typeface="Arial"/>
              </a:rPr>
              <a:t>о</a:t>
            </a:r>
            <a:r>
              <a:rPr sz="2800" b="1" i="1" spc="-10" dirty="0">
                <a:latin typeface="Arial"/>
                <a:cs typeface="Arial"/>
              </a:rPr>
              <a:t>ли</a:t>
            </a:r>
            <a:r>
              <a:rPr sz="2800" b="1" i="1" spc="-20" dirty="0">
                <a:latin typeface="Arial"/>
                <a:cs typeface="Arial"/>
              </a:rPr>
              <a:t>т</a:t>
            </a:r>
            <a:r>
              <a:rPr sz="2800" b="1" i="1" spc="-5" dirty="0">
                <a:latin typeface="Arial"/>
                <a:cs typeface="Arial"/>
              </a:rPr>
              <a:t>ични  </a:t>
            </a:r>
            <a:r>
              <a:rPr sz="2800" b="1" i="1" spc="-10" dirty="0">
                <a:latin typeface="Arial"/>
                <a:cs typeface="Arial"/>
              </a:rPr>
              <a:t>анемии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1714" y="785748"/>
            <a:ext cx="6336665" cy="2068830"/>
            <a:chOff x="251714" y="785748"/>
            <a:chExt cx="6336665" cy="2068830"/>
          </a:xfrm>
        </p:grpSpPr>
        <p:sp>
          <p:nvSpPr>
            <p:cNvPr id="9" name="object 9"/>
            <p:cNvSpPr/>
            <p:nvPr/>
          </p:nvSpPr>
          <p:spPr>
            <a:xfrm>
              <a:off x="2484374" y="1831847"/>
              <a:ext cx="4104004" cy="1022350"/>
            </a:xfrm>
            <a:custGeom>
              <a:avLst/>
              <a:gdLst/>
              <a:ahLst/>
              <a:cxnLst/>
              <a:rect l="l" t="t" r="r" b="b"/>
              <a:pathLst>
                <a:path w="4104004" h="1022350">
                  <a:moveTo>
                    <a:pt x="4103751" y="1020826"/>
                  </a:moveTo>
                  <a:lnTo>
                    <a:pt x="4089717" y="1002665"/>
                  </a:lnTo>
                  <a:lnTo>
                    <a:pt x="4045204" y="945007"/>
                  </a:lnTo>
                  <a:lnTo>
                    <a:pt x="4032720" y="970813"/>
                  </a:lnTo>
                  <a:lnTo>
                    <a:pt x="2022348" y="0"/>
                  </a:lnTo>
                  <a:lnTo>
                    <a:pt x="2016188" y="12827"/>
                  </a:lnTo>
                  <a:lnTo>
                    <a:pt x="2009775" y="0"/>
                  </a:lnTo>
                  <a:lnTo>
                    <a:pt x="70383" y="968248"/>
                  </a:lnTo>
                  <a:lnTo>
                    <a:pt x="57658" y="942721"/>
                  </a:lnTo>
                  <a:lnTo>
                    <a:pt x="0" y="1019302"/>
                  </a:lnTo>
                  <a:lnTo>
                    <a:pt x="95885" y="1019302"/>
                  </a:lnTo>
                  <a:lnTo>
                    <a:pt x="86309" y="1000125"/>
                  </a:lnTo>
                  <a:lnTo>
                    <a:pt x="83121" y="993762"/>
                  </a:lnTo>
                  <a:lnTo>
                    <a:pt x="2016417" y="28740"/>
                  </a:lnTo>
                  <a:lnTo>
                    <a:pt x="4020337" y="996429"/>
                  </a:lnTo>
                  <a:lnTo>
                    <a:pt x="4007866" y="1022223"/>
                  </a:lnTo>
                  <a:lnTo>
                    <a:pt x="4103751" y="10208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1714" y="785748"/>
              <a:ext cx="748448" cy="857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7969" y="266191"/>
            <a:ext cx="5067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0" dirty="0">
                <a:solidFill>
                  <a:srgbClr val="FF3300"/>
                </a:solidFill>
              </a:rPr>
              <a:t>ХЕМОЛИТИЧНИ</a:t>
            </a:r>
            <a:r>
              <a:rPr sz="3600" spc="-30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64642" y="1306829"/>
            <a:ext cx="5207000" cy="495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365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i="1" spc="-254" dirty="0">
                <a:solidFill>
                  <a:srgbClr val="3333CC"/>
                </a:solidFill>
                <a:latin typeface="Arial"/>
                <a:cs typeface="Arial"/>
              </a:rPr>
              <a:t>Анамнестични</a:t>
            </a:r>
            <a:r>
              <a:rPr sz="3300" b="1" i="1" spc="-2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3300" b="1" i="1" spc="-215" dirty="0">
                <a:solidFill>
                  <a:srgbClr val="3333CC"/>
                </a:solidFill>
                <a:latin typeface="Arial"/>
                <a:cs typeface="Arial"/>
              </a:rPr>
              <a:t>данни:</a:t>
            </a:r>
            <a:endParaRPr sz="3300">
              <a:latin typeface="Arial"/>
              <a:cs typeface="Arial"/>
            </a:endParaRPr>
          </a:p>
          <a:p>
            <a:pPr marL="355600" marR="5080">
              <a:lnSpc>
                <a:spcPct val="70000"/>
              </a:lnSpc>
              <a:spcBef>
                <a:spcPts val="595"/>
              </a:spcBef>
            </a:pPr>
            <a:r>
              <a:rPr sz="3300" spc="-114" dirty="0">
                <a:latin typeface="Arial"/>
                <a:cs typeface="Arial"/>
              </a:rPr>
              <a:t>периодично</a:t>
            </a:r>
            <a:r>
              <a:rPr sz="3300" spc="-240" dirty="0">
                <a:latin typeface="Arial"/>
                <a:cs typeface="Arial"/>
              </a:rPr>
              <a:t> </a:t>
            </a:r>
            <a:r>
              <a:rPr sz="3300" spc="-160" dirty="0">
                <a:latin typeface="Arial"/>
                <a:cs typeface="Arial"/>
              </a:rPr>
              <a:t>побледняване  </a:t>
            </a:r>
            <a:r>
              <a:rPr sz="3300" spc="-60" dirty="0">
                <a:latin typeface="Arial"/>
                <a:cs typeface="Arial"/>
              </a:rPr>
              <a:t>и </a:t>
            </a:r>
            <a:r>
              <a:rPr sz="3300" spc="-175" dirty="0">
                <a:latin typeface="Arial"/>
                <a:cs typeface="Arial"/>
              </a:rPr>
              <a:t>пожълтяване </a:t>
            </a:r>
            <a:r>
              <a:rPr sz="3300" spc="-160" dirty="0">
                <a:latin typeface="Arial"/>
                <a:cs typeface="Arial"/>
              </a:rPr>
              <a:t>на </a:t>
            </a:r>
            <a:r>
              <a:rPr sz="3300" spc="-135" dirty="0">
                <a:latin typeface="Arial"/>
                <a:cs typeface="Arial"/>
              </a:rPr>
              <a:t>кожата,  </a:t>
            </a:r>
            <a:r>
              <a:rPr sz="3300" spc="-165" dirty="0">
                <a:latin typeface="Arial"/>
                <a:cs typeface="Arial"/>
              </a:rPr>
              <a:t>потъмняване </a:t>
            </a:r>
            <a:r>
              <a:rPr sz="3300" spc="-160" dirty="0">
                <a:latin typeface="Arial"/>
                <a:cs typeface="Arial"/>
              </a:rPr>
              <a:t>на</a:t>
            </a:r>
            <a:r>
              <a:rPr sz="3300" spc="-220" dirty="0">
                <a:latin typeface="Arial"/>
                <a:cs typeface="Arial"/>
              </a:rPr>
              <a:t> </a:t>
            </a:r>
            <a:r>
              <a:rPr sz="3300" spc="-155" dirty="0">
                <a:latin typeface="Arial"/>
                <a:cs typeface="Arial"/>
              </a:rPr>
              <a:t>урината,</a:t>
            </a:r>
            <a:endParaRPr sz="3300">
              <a:latin typeface="Arial"/>
              <a:cs typeface="Arial"/>
            </a:endParaRPr>
          </a:p>
          <a:p>
            <a:pPr marL="355600" marR="73660">
              <a:lnSpc>
                <a:spcPct val="70000"/>
              </a:lnSpc>
            </a:pPr>
            <a:r>
              <a:rPr sz="3300" spc="-105" dirty="0">
                <a:latin typeface="Arial"/>
                <a:cs typeface="Arial"/>
              </a:rPr>
              <a:t>болки </a:t>
            </a:r>
            <a:r>
              <a:rPr sz="3300" spc="-175" dirty="0">
                <a:latin typeface="Arial"/>
                <a:cs typeface="Arial"/>
              </a:rPr>
              <a:t>в кръста, в </a:t>
            </a:r>
            <a:r>
              <a:rPr sz="3300" spc="-114" dirty="0">
                <a:latin typeface="Arial"/>
                <a:cs typeface="Arial"/>
              </a:rPr>
              <a:t>корема</a:t>
            </a:r>
            <a:r>
              <a:rPr sz="3300" spc="-300" dirty="0">
                <a:latin typeface="Arial"/>
                <a:cs typeface="Arial"/>
              </a:rPr>
              <a:t> </a:t>
            </a:r>
            <a:r>
              <a:rPr sz="3300" spc="-60" dirty="0">
                <a:latin typeface="Arial"/>
                <a:cs typeface="Arial"/>
              </a:rPr>
              <a:t>и  </a:t>
            </a:r>
            <a:r>
              <a:rPr sz="3300" spc="-135" dirty="0">
                <a:latin typeface="Arial"/>
                <a:cs typeface="Arial"/>
              </a:rPr>
              <a:t>оплаквания, </a:t>
            </a:r>
            <a:r>
              <a:rPr sz="3300" spc="-175" dirty="0">
                <a:latin typeface="Arial"/>
                <a:cs typeface="Arial"/>
              </a:rPr>
              <a:t>свързани </a:t>
            </a:r>
            <a:r>
              <a:rPr sz="3300" spc="-254" dirty="0">
                <a:latin typeface="Arial"/>
                <a:cs typeface="Arial"/>
              </a:rPr>
              <a:t>с  </a:t>
            </a:r>
            <a:r>
              <a:rPr sz="3300" spc="-135" dirty="0">
                <a:latin typeface="Arial"/>
                <a:cs typeface="Arial"/>
              </a:rPr>
              <a:t>типичните </a:t>
            </a:r>
            <a:r>
              <a:rPr sz="3300" spc="-125" dirty="0">
                <a:latin typeface="Arial"/>
                <a:cs typeface="Arial"/>
              </a:rPr>
              <a:t>прояви </a:t>
            </a:r>
            <a:r>
              <a:rPr sz="3300" spc="-160" dirty="0">
                <a:latin typeface="Arial"/>
                <a:cs typeface="Arial"/>
              </a:rPr>
              <a:t>на  </a:t>
            </a:r>
            <a:r>
              <a:rPr sz="3300" spc="-135" dirty="0">
                <a:latin typeface="Arial"/>
                <a:cs typeface="Arial"/>
              </a:rPr>
              <a:t>хронична</a:t>
            </a:r>
            <a:r>
              <a:rPr sz="3300" spc="-195" dirty="0">
                <a:latin typeface="Arial"/>
                <a:cs typeface="Arial"/>
              </a:rPr>
              <a:t> </a:t>
            </a:r>
            <a:r>
              <a:rPr sz="3300" spc="-140" dirty="0">
                <a:latin typeface="Arial"/>
                <a:cs typeface="Arial"/>
              </a:rPr>
              <a:t>анемия.</a:t>
            </a:r>
            <a:endParaRPr sz="3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Arial"/>
              <a:cs typeface="Arial"/>
            </a:endParaRPr>
          </a:p>
          <a:p>
            <a:pPr marL="355600" indent="-342900">
              <a:lnSpc>
                <a:spcPts val="336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300" b="1" i="1" spc="-220" dirty="0">
                <a:solidFill>
                  <a:srgbClr val="3333CC"/>
                </a:solidFill>
                <a:latin typeface="Arial"/>
                <a:cs typeface="Arial"/>
              </a:rPr>
              <a:t>Физикален</a:t>
            </a:r>
            <a:r>
              <a:rPr sz="3300" b="1" i="1" spc="-17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3300" b="1" i="1" spc="-300" dirty="0">
                <a:solidFill>
                  <a:srgbClr val="3333CC"/>
                </a:solidFill>
                <a:latin typeface="Arial"/>
                <a:cs typeface="Arial"/>
              </a:rPr>
              <a:t>статус:</a:t>
            </a:r>
            <a:endParaRPr sz="3300">
              <a:latin typeface="Arial"/>
              <a:cs typeface="Arial"/>
            </a:endParaRPr>
          </a:p>
          <a:p>
            <a:pPr marL="355600" marR="22860">
              <a:lnSpc>
                <a:spcPct val="70000"/>
              </a:lnSpc>
              <a:spcBef>
                <a:spcPts val="595"/>
              </a:spcBef>
            </a:pPr>
            <a:r>
              <a:rPr sz="3300" spc="-155" dirty="0">
                <a:latin typeface="Arial"/>
                <a:cs typeface="Arial"/>
              </a:rPr>
              <a:t>спленомегалия, </a:t>
            </a:r>
            <a:r>
              <a:rPr sz="3300" spc="-110" dirty="0">
                <a:latin typeface="Arial"/>
                <a:cs typeface="Arial"/>
              </a:rPr>
              <a:t>понякога</a:t>
            </a:r>
            <a:r>
              <a:rPr sz="3300" spc="-225" dirty="0">
                <a:latin typeface="Arial"/>
                <a:cs typeface="Arial"/>
              </a:rPr>
              <a:t> </a:t>
            </a:r>
            <a:r>
              <a:rPr sz="3300" spc="-254" dirty="0">
                <a:latin typeface="Arial"/>
                <a:cs typeface="Arial"/>
              </a:rPr>
              <a:t>с  </a:t>
            </a:r>
            <a:r>
              <a:rPr sz="3300" spc="-155" dirty="0">
                <a:latin typeface="Arial"/>
                <a:cs typeface="Arial"/>
              </a:rPr>
              <a:t>хемосидероза </a:t>
            </a:r>
            <a:r>
              <a:rPr sz="3300" spc="-160" dirty="0">
                <a:latin typeface="Arial"/>
                <a:cs typeface="Arial"/>
              </a:rPr>
              <a:t>на </a:t>
            </a:r>
            <a:r>
              <a:rPr sz="3300" spc="-135" dirty="0">
                <a:latin typeface="Arial"/>
                <a:cs typeface="Arial"/>
              </a:rPr>
              <a:t>кожата,  </a:t>
            </a:r>
            <a:r>
              <a:rPr sz="3300" spc="-155" dirty="0">
                <a:latin typeface="Arial"/>
                <a:cs typeface="Arial"/>
              </a:rPr>
              <a:t>жълтеница.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52726" y="899272"/>
            <a:ext cx="7282180" cy="106680"/>
            <a:chOff x="1252726" y="899272"/>
            <a:chExt cx="7282180" cy="106680"/>
          </a:xfrm>
        </p:grpSpPr>
        <p:sp>
          <p:nvSpPr>
            <p:cNvPr id="5" name="object 5"/>
            <p:cNvSpPr/>
            <p:nvPr/>
          </p:nvSpPr>
          <p:spPr>
            <a:xfrm>
              <a:off x="1252726" y="899272"/>
              <a:ext cx="7281675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5874" y="928624"/>
              <a:ext cx="7215505" cy="1905"/>
            </a:xfrm>
            <a:custGeom>
              <a:avLst/>
              <a:gdLst/>
              <a:ahLst/>
              <a:cxnLst/>
              <a:rect l="l" t="t" r="r" b="b"/>
              <a:pathLst>
                <a:path w="7215505" h="1905">
                  <a:moveTo>
                    <a:pt x="0" y="0"/>
                  </a:moveTo>
                  <a:lnTo>
                    <a:pt x="7215251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80208" y="71373"/>
            <a:ext cx="748448" cy="85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056394" y="1556003"/>
            <a:ext cx="2900680" cy="2514600"/>
            <a:chOff x="6056394" y="1556003"/>
            <a:chExt cx="2900680" cy="2514600"/>
          </a:xfrm>
        </p:grpSpPr>
        <p:sp>
          <p:nvSpPr>
            <p:cNvPr id="9" name="object 9"/>
            <p:cNvSpPr/>
            <p:nvPr/>
          </p:nvSpPr>
          <p:spPr>
            <a:xfrm>
              <a:off x="6056394" y="1556003"/>
              <a:ext cx="2900134" cy="2514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15125" y="1714499"/>
              <a:ext cx="2384425" cy="20002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199632" y="4270273"/>
            <a:ext cx="2862580" cy="2086610"/>
            <a:chOff x="6199632" y="4270273"/>
            <a:chExt cx="2862580" cy="2086610"/>
          </a:xfrm>
        </p:grpSpPr>
        <p:sp>
          <p:nvSpPr>
            <p:cNvPr id="12" name="object 12"/>
            <p:cNvSpPr/>
            <p:nvPr/>
          </p:nvSpPr>
          <p:spPr>
            <a:xfrm>
              <a:off x="6199632" y="4270273"/>
              <a:ext cx="2862072" cy="20863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58001" y="4429137"/>
              <a:ext cx="2347468" cy="15716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060" y="160985"/>
            <a:ext cx="50419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0" dirty="0">
                <a:solidFill>
                  <a:srgbClr val="FF3300"/>
                </a:solidFill>
              </a:rPr>
              <a:t>ХЕМОЛИТИЧНИ</a:t>
            </a:r>
            <a:r>
              <a:rPr sz="3600" spc="-240" dirty="0">
                <a:solidFill>
                  <a:srgbClr val="FF3300"/>
                </a:solidFill>
              </a:rPr>
              <a:t> </a:t>
            </a:r>
            <a:r>
              <a:rPr sz="3600" spc="-290" dirty="0">
                <a:solidFill>
                  <a:srgbClr val="FF3300"/>
                </a:solidFill>
              </a:rPr>
              <a:t>АНЕМИИ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58267" y="1154633"/>
            <a:ext cx="8514715" cy="517842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355600" marR="516890" indent="-342900">
              <a:lnSpc>
                <a:spcPct val="80000"/>
              </a:lnSpc>
              <a:spcBef>
                <a:spcPts val="7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i="1" spc="-180" dirty="0">
                <a:solidFill>
                  <a:srgbClr val="3333CC"/>
                </a:solidFill>
                <a:latin typeface="Arial"/>
                <a:cs typeface="Arial"/>
              </a:rPr>
              <a:t>Лабораторни </a:t>
            </a:r>
            <a:r>
              <a:rPr sz="2600" b="1" i="1" spc="-215" dirty="0">
                <a:solidFill>
                  <a:srgbClr val="3333CC"/>
                </a:solidFill>
                <a:latin typeface="Arial"/>
                <a:cs typeface="Arial"/>
              </a:rPr>
              <a:t>изследвания: </a:t>
            </a:r>
            <a:r>
              <a:rPr sz="2600" spc="-110" dirty="0">
                <a:latin typeface="Arial"/>
                <a:cs typeface="Arial"/>
              </a:rPr>
              <a:t>анемия, </a:t>
            </a:r>
            <a:r>
              <a:rPr sz="2600" spc="-114" dirty="0">
                <a:latin typeface="Arial"/>
                <a:cs typeface="Arial"/>
              </a:rPr>
              <a:t>ретикулоцитоза,  </a:t>
            </a:r>
            <a:r>
              <a:rPr sz="2600" spc="-100" dirty="0">
                <a:latin typeface="Arial"/>
                <a:cs typeface="Arial"/>
              </a:rPr>
              <a:t>повишен </a:t>
            </a:r>
            <a:r>
              <a:rPr sz="2600" spc="-125" dirty="0">
                <a:latin typeface="Arial"/>
                <a:cs typeface="Arial"/>
              </a:rPr>
              <a:t>общ </a:t>
            </a:r>
            <a:r>
              <a:rPr sz="2600" spc="-45" dirty="0">
                <a:latin typeface="Arial"/>
                <a:cs typeface="Arial"/>
              </a:rPr>
              <a:t>и </a:t>
            </a:r>
            <a:r>
              <a:rPr sz="2600" spc="-80" dirty="0">
                <a:latin typeface="Arial"/>
                <a:cs typeface="Arial"/>
              </a:rPr>
              <a:t>индиректен </a:t>
            </a:r>
            <a:r>
              <a:rPr sz="2600" spc="-90" dirty="0">
                <a:latin typeface="Arial"/>
                <a:cs typeface="Arial"/>
              </a:rPr>
              <a:t>билирубин, </a:t>
            </a:r>
            <a:r>
              <a:rPr sz="2600" spc="-85" dirty="0">
                <a:latin typeface="Arial"/>
                <a:cs typeface="Arial"/>
              </a:rPr>
              <a:t>пигменти</a:t>
            </a:r>
            <a:r>
              <a:rPr sz="2600" spc="-525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в</a:t>
            </a:r>
            <a:endParaRPr sz="2600">
              <a:latin typeface="Arial"/>
              <a:cs typeface="Arial"/>
            </a:endParaRPr>
          </a:p>
          <a:p>
            <a:pPr marL="355600" marR="296545">
              <a:lnSpc>
                <a:spcPct val="80000"/>
              </a:lnSpc>
            </a:pPr>
            <a:r>
              <a:rPr sz="2600" spc="-130" dirty="0">
                <a:latin typeface="Arial"/>
                <a:cs typeface="Arial"/>
              </a:rPr>
              <a:t>урината-увеличен </a:t>
            </a:r>
            <a:r>
              <a:rPr sz="2600" spc="-90" dirty="0">
                <a:latin typeface="Arial"/>
                <a:cs typeface="Arial"/>
              </a:rPr>
              <a:t>уробилиноген, </a:t>
            </a:r>
            <a:r>
              <a:rPr sz="2600" spc="-114" dirty="0">
                <a:latin typeface="Arial"/>
                <a:cs typeface="Arial"/>
              </a:rPr>
              <a:t>повишена </a:t>
            </a:r>
            <a:r>
              <a:rPr sz="2600" spc="-300" dirty="0">
                <a:latin typeface="Arial"/>
                <a:cs typeface="Arial"/>
              </a:rPr>
              <a:t>LDH </a:t>
            </a:r>
            <a:r>
              <a:rPr sz="2600" spc="-85" dirty="0">
                <a:latin typeface="Arial"/>
                <a:cs typeface="Arial"/>
              </a:rPr>
              <a:t>(данни  </a:t>
            </a:r>
            <a:r>
              <a:rPr sz="2600" spc="-145" dirty="0">
                <a:latin typeface="Arial"/>
                <a:cs typeface="Arial"/>
              </a:rPr>
              <a:t>за </a:t>
            </a:r>
            <a:r>
              <a:rPr sz="2600" spc="-120" dirty="0">
                <a:latin typeface="Arial"/>
                <a:cs typeface="Arial"/>
              </a:rPr>
              <a:t>цитолиза), </a:t>
            </a:r>
            <a:r>
              <a:rPr sz="2600" spc="-90" dirty="0">
                <a:latin typeface="Arial"/>
                <a:cs typeface="Arial"/>
              </a:rPr>
              <a:t>възможно </a:t>
            </a:r>
            <a:r>
              <a:rPr sz="2600" spc="-125" dirty="0">
                <a:latin typeface="Arial"/>
                <a:cs typeface="Arial"/>
              </a:rPr>
              <a:t>повишаване на </a:t>
            </a:r>
            <a:r>
              <a:rPr sz="2600" spc="-265" dirty="0">
                <a:latin typeface="Arial"/>
                <a:cs typeface="Arial"/>
              </a:rPr>
              <a:t>АЛАТ </a:t>
            </a:r>
            <a:r>
              <a:rPr sz="2600" spc="-45" dirty="0">
                <a:latin typeface="Arial"/>
                <a:cs typeface="Arial"/>
              </a:rPr>
              <a:t>и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360" dirty="0">
                <a:latin typeface="Arial"/>
                <a:cs typeface="Arial"/>
              </a:rPr>
              <a:t>АСАТ,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500"/>
              </a:lnSpc>
            </a:pPr>
            <a:r>
              <a:rPr sz="2600" spc="-100" dirty="0">
                <a:latin typeface="Arial"/>
                <a:cs typeface="Arial"/>
              </a:rPr>
              <a:t>повишено </a:t>
            </a:r>
            <a:r>
              <a:rPr sz="2600" spc="-75" dirty="0">
                <a:latin typeface="Arial"/>
                <a:cs typeface="Arial"/>
              </a:rPr>
              <a:t>ниво </a:t>
            </a:r>
            <a:r>
              <a:rPr sz="2600" spc="-125" dirty="0">
                <a:latin typeface="Arial"/>
                <a:cs typeface="Arial"/>
              </a:rPr>
              <a:t>на </a:t>
            </a:r>
            <a:r>
              <a:rPr sz="2600" spc="-120" dirty="0">
                <a:latin typeface="Arial"/>
                <a:cs typeface="Arial"/>
              </a:rPr>
              <a:t>серумното желязо </a:t>
            </a:r>
            <a:r>
              <a:rPr sz="2600" spc="-45" dirty="0">
                <a:latin typeface="Arial"/>
                <a:cs typeface="Arial"/>
              </a:rPr>
              <a:t>и </a:t>
            </a:r>
            <a:r>
              <a:rPr sz="2600" spc="-100" dirty="0">
                <a:latin typeface="Arial"/>
                <a:cs typeface="Arial"/>
              </a:rPr>
              <a:t>кръвния</a:t>
            </a:r>
            <a:r>
              <a:rPr sz="2600" spc="-459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феритин.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>
              <a:latin typeface="Arial"/>
              <a:cs typeface="Arial"/>
            </a:endParaRPr>
          </a:p>
          <a:p>
            <a:pPr marL="355600" marR="227329" indent="-342900">
              <a:lnSpc>
                <a:spcPts val="25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270" dirty="0">
                <a:latin typeface="Arial"/>
                <a:cs typeface="Arial"/>
              </a:rPr>
              <a:t>За </a:t>
            </a:r>
            <a:r>
              <a:rPr sz="2600" spc="-65" dirty="0">
                <a:latin typeface="Arial"/>
                <a:cs typeface="Arial"/>
              </a:rPr>
              <a:t>някои </a:t>
            </a:r>
            <a:r>
              <a:rPr sz="2600" spc="-90" dirty="0">
                <a:latin typeface="Arial"/>
                <a:cs typeface="Arial"/>
              </a:rPr>
              <a:t>анемии </a:t>
            </a:r>
            <a:r>
              <a:rPr sz="2600" spc="-200" dirty="0">
                <a:latin typeface="Arial"/>
                <a:cs typeface="Arial"/>
              </a:rPr>
              <a:t>са </a:t>
            </a:r>
            <a:r>
              <a:rPr sz="2600" spc="-100" dirty="0">
                <a:latin typeface="Arial"/>
                <a:cs typeface="Arial"/>
              </a:rPr>
              <a:t>необходими </a:t>
            </a:r>
            <a:r>
              <a:rPr sz="2600" spc="-105" dirty="0">
                <a:latin typeface="Arial"/>
                <a:cs typeface="Arial"/>
              </a:rPr>
              <a:t>специализирани  </a:t>
            </a:r>
            <a:r>
              <a:rPr sz="2600" spc="-125" dirty="0">
                <a:latin typeface="Arial"/>
                <a:cs typeface="Arial"/>
              </a:rPr>
              <a:t>лаборатории </a:t>
            </a:r>
            <a:r>
              <a:rPr sz="2600" spc="-150" dirty="0">
                <a:latin typeface="Arial"/>
                <a:cs typeface="Arial"/>
              </a:rPr>
              <a:t>– </a:t>
            </a:r>
            <a:r>
              <a:rPr sz="2600" spc="-145" dirty="0">
                <a:latin typeface="Arial"/>
                <a:cs typeface="Arial"/>
              </a:rPr>
              <a:t>за </a:t>
            </a:r>
            <a:r>
              <a:rPr sz="2600" spc="-155" dirty="0">
                <a:latin typeface="Arial"/>
                <a:cs typeface="Arial"/>
              </a:rPr>
              <a:t>електрофореза </a:t>
            </a:r>
            <a:r>
              <a:rPr sz="2600" spc="-120" dirty="0">
                <a:latin typeface="Arial"/>
                <a:cs typeface="Arial"/>
              </a:rPr>
              <a:t>на </a:t>
            </a:r>
            <a:r>
              <a:rPr sz="2600" spc="-200" dirty="0">
                <a:latin typeface="Arial"/>
                <a:cs typeface="Arial"/>
              </a:rPr>
              <a:t>Нв </a:t>
            </a:r>
            <a:r>
              <a:rPr sz="2600" spc="-125" dirty="0">
                <a:latin typeface="Arial"/>
                <a:cs typeface="Arial"/>
              </a:rPr>
              <a:t>(за </a:t>
            </a:r>
            <a:r>
              <a:rPr sz="2600" spc="-110" dirty="0">
                <a:latin typeface="Arial"/>
                <a:cs typeface="Arial"/>
              </a:rPr>
              <a:t>доказване </a:t>
            </a:r>
            <a:r>
              <a:rPr sz="2600" spc="-120" dirty="0">
                <a:latin typeface="Arial"/>
                <a:cs typeface="Arial"/>
              </a:rPr>
              <a:t>на  </a:t>
            </a:r>
            <a:r>
              <a:rPr sz="2600" spc="-145" dirty="0">
                <a:latin typeface="Arial"/>
                <a:cs typeface="Arial"/>
              </a:rPr>
              <a:t>таласемии </a:t>
            </a:r>
            <a:r>
              <a:rPr sz="2600" spc="-45" dirty="0">
                <a:latin typeface="Arial"/>
                <a:cs typeface="Arial"/>
              </a:rPr>
              <a:t>и </a:t>
            </a:r>
            <a:r>
              <a:rPr sz="2600" spc="-100" dirty="0">
                <a:latin typeface="Arial"/>
                <a:cs typeface="Arial"/>
              </a:rPr>
              <a:t>хемоглобинози), </a:t>
            </a:r>
            <a:r>
              <a:rPr sz="2600" spc="-145" dirty="0">
                <a:latin typeface="Arial"/>
                <a:cs typeface="Arial"/>
              </a:rPr>
              <a:t>за </a:t>
            </a:r>
            <a:r>
              <a:rPr sz="2600" spc="-130" dirty="0">
                <a:latin typeface="Arial"/>
                <a:cs typeface="Arial"/>
              </a:rPr>
              <a:t>определяне</a:t>
            </a:r>
            <a:r>
              <a:rPr sz="2600" spc="-365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на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200"/>
              </a:lnSpc>
            </a:pPr>
            <a:r>
              <a:rPr sz="2600" spc="-95" dirty="0">
                <a:latin typeface="Arial"/>
                <a:cs typeface="Arial"/>
              </a:rPr>
              <a:t>еритроцитни </a:t>
            </a:r>
            <a:r>
              <a:rPr sz="2600" spc="-70" dirty="0">
                <a:latin typeface="Arial"/>
                <a:cs typeface="Arial"/>
              </a:rPr>
              <a:t>ензими </a:t>
            </a:r>
            <a:r>
              <a:rPr sz="2600" spc="-130" dirty="0">
                <a:latin typeface="Arial"/>
                <a:cs typeface="Arial"/>
              </a:rPr>
              <a:t>(за </a:t>
            </a:r>
            <a:r>
              <a:rPr sz="2600" spc="-105" dirty="0">
                <a:latin typeface="Arial"/>
                <a:cs typeface="Arial"/>
              </a:rPr>
              <a:t>вродени </a:t>
            </a:r>
            <a:r>
              <a:rPr sz="2600" spc="-90" dirty="0">
                <a:latin typeface="Arial"/>
                <a:cs typeface="Arial"/>
              </a:rPr>
              <a:t>ензимопатии),</a:t>
            </a:r>
            <a:r>
              <a:rPr sz="2600" spc="-390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за</a:t>
            </a:r>
            <a:endParaRPr sz="2600">
              <a:latin typeface="Arial"/>
              <a:cs typeface="Arial"/>
            </a:endParaRPr>
          </a:p>
          <a:p>
            <a:pPr marL="355600" marR="140970">
              <a:lnSpc>
                <a:spcPts val="2500"/>
              </a:lnSpc>
              <a:spcBef>
                <a:spcPts val="285"/>
              </a:spcBef>
            </a:pPr>
            <a:r>
              <a:rPr sz="2600" spc="-135" dirty="0">
                <a:latin typeface="Arial"/>
                <a:cs typeface="Arial"/>
              </a:rPr>
              <a:t>изследване </a:t>
            </a:r>
            <a:r>
              <a:rPr sz="2600" spc="-125" dirty="0">
                <a:latin typeface="Arial"/>
                <a:cs typeface="Arial"/>
              </a:rPr>
              <a:t>на хаптоглобин, </a:t>
            </a:r>
            <a:r>
              <a:rPr sz="2600" spc="-120" dirty="0">
                <a:latin typeface="Arial"/>
                <a:cs typeface="Arial"/>
              </a:rPr>
              <a:t>осмотична </a:t>
            </a:r>
            <a:r>
              <a:rPr sz="2600" spc="-130" dirty="0">
                <a:latin typeface="Arial"/>
                <a:cs typeface="Arial"/>
              </a:rPr>
              <a:t>резистентност </a:t>
            </a:r>
            <a:r>
              <a:rPr sz="2600" spc="-125" dirty="0">
                <a:latin typeface="Arial"/>
                <a:cs typeface="Arial"/>
              </a:rPr>
              <a:t>на  </a:t>
            </a:r>
            <a:r>
              <a:rPr sz="2600" spc="-114" dirty="0">
                <a:latin typeface="Arial"/>
                <a:cs typeface="Arial"/>
              </a:rPr>
              <a:t>еритроцитите</a:t>
            </a:r>
            <a:r>
              <a:rPr sz="2600" spc="-180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(микросфероцитоза).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5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  <a:tab pos="1059180" algn="l"/>
              </a:tabLst>
            </a:pPr>
            <a:r>
              <a:rPr sz="2600" spc="-125" dirty="0">
                <a:latin typeface="Arial"/>
                <a:cs typeface="Arial"/>
              </a:rPr>
              <a:t>При	</a:t>
            </a:r>
            <a:r>
              <a:rPr sz="2600" spc="-120" dirty="0">
                <a:latin typeface="Arial"/>
                <a:cs typeface="Arial"/>
              </a:rPr>
              <a:t>вродените </a:t>
            </a:r>
            <a:r>
              <a:rPr sz="2600" spc="-114" dirty="0">
                <a:latin typeface="Arial"/>
                <a:cs typeface="Arial"/>
              </a:rPr>
              <a:t>хемолитични </a:t>
            </a:r>
            <a:r>
              <a:rPr sz="2600" spc="-90" dirty="0">
                <a:latin typeface="Arial"/>
                <a:cs typeface="Arial"/>
              </a:rPr>
              <a:t>анемии </a:t>
            </a:r>
            <a:r>
              <a:rPr sz="2600" spc="-130" dirty="0">
                <a:latin typeface="Arial"/>
                <a:cs typeface="Arial"/>
              </a:rPr>
              <a:t>миелограмата</a:t>
            </a:r>
            <a:r>
              <a:rPr sz="2600" spc="-33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няма  </a:t>
            </a:r>
            <a:r>
              <a:rPr sz="2600" spc="-165" dirty="0">
                <a:latin typeface="Arial"/>
                <a:cs typeface="Arial"/>
              </a:rPr>
              <a:t>тежестта </a:t>
            </a:r>
            <a:r>
              <a:rPr sz="2600" spc="-125" dirty="0">
                <a:latin typeface="Arial"/>
                <a:cs typeface="Arial"/>
              </a:rPr>
              <a:t>на </a:t>
            </a:r>
            <a:r>
              <a:rPr sz="2600" spc="-110" dirty="0">
                <a:latin typeface="Arial"/>
                <a:cs typeface="Arial"/>
              </a:rPr>
              <a:t>диагностичен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метод.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0208" y="71373"/>
            <a:ext cx="748448" cy="85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252726" y="899272"/>
            <a:ext cx="7282180" cy="106680"/>
            <a:chOff x="1252726" y="899272"/>
            <a:chExt cx="7282180" cy="106680"/>
          </a:xfrm>
        </p:grpSpPr>
        <p:sp>
          <p:nvSpPr>
            <p:cNvPr id="6" name="object 6"/>
            <p:cNvSpPr/>
            <p:nvPr/>
          </p:nvSpPr>
          <p:spPr>
            <a:xfrm>
              <a:off x="1252726" y="899272"/>
              <a:ext cx="7281675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5874" y="928624"/>
              <a:ext cx="7215505" cy="1905"/>
            </a:xfrm>
            <a:custGeom>
              <a:avLst/>
              <a:gdLst/>
              <a:ahLst/>
              <a:cxnLst/>
              <a:rect l="l" t="t" r="r" b="b"/>
              <a:pathLst>
                <a:path w="7215505" h="1905">
                  <a:moveTo>
                    <a:pt x="0" y="0"/>
                  </a:moveTo>
                  <a:lnTo>
                    <a:pt x="7215251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62585" marR="757555" indent="-342900">
              <a:lnSpc>
                <a:spcPct val="80000"/>
              </a:lnSpc>
              <a:spcBef>
                <a:spcPts val="820"/>
              </a:spcBef>
              <a:buChar char="•"/>
              <a:tabLst>
                <a:tab pos="361950" algn="l"/>
                <a:tab pos="362585" algn="l"/>
              </a:tabLst>
            </a:pPr>
            <a:r>
              <a:rPr spc="-155" dirty="0"/>
              <a:t>Еритроцитните </a:t>
            </a:r>
            <a:r>
              <a:rPr spc="-105" dirty="0"/>
              <a:t>ензимопатии </a:t>
            </a:r>
            <a:r>
              <a:rPr spc="-235" dirty="0"/>
              <a:t>са </a:t>
            </a:r>
            <a:r>
              <a:rPr spc="-150" dirty="0"/>
              <a:t>заболявания,  </a:t>
            </a:r>
            <a:r>
              <a:rPr spc="-140" dirty="0"/>
              <a:t>характеризиращи </a:t>
            </a:r>
            <a:r>
              <a:rPr spc="-204" dirty="0"/>
              <a:t>се </a:t>
            </a:r>
            <a:r>
              <a:rPr spc="-235" dirty="0"/>
              <a:t>с </a:t>
            </a:r>
            <a:r>
              <a:rPr spc="-155" dirty="0"/>
              <a:t>различна </a:t>
            </a:r>
            <a:r>
              <a:rPr spc="-75" dirty="0"/>
              <a:t>по</a:t>
            </a:r>
            <a:r>
              <a:rPr spc="-95" dirty="0"/>
              <a:t> </a:t>
            </a:r>
            <a:r>
              <a:rPr spc="-160" dirty="0"/>
              <a:t>степен</a:t>
            </a:r>
          </a:p>
          <a:p>
            <a:pPr marL="362585">
              <a:lnSpc>
                <a:spcPts val="2520"/>
              </a:lnSpc>
            </a:pPr>
            <a:r>
              <a:rPr spc="-140" dirty="0"/>
              <a:t>нарушения </a:t>
            </a:r>
            <a:r>
              <a:rPr spc="-160" dirty="0"/>
              <a:t>в </a:t>
            </a:r>
            <a:r>
              <a:rPr spc="-135" dirty="0"/>
              <a:t>ензимната </a:t>
            </a:r>
            <a:r>
              <a:rPr spc="-155" dirty="0"/>
              <a:t>функция</a:t>
            </a:r>
            <a:r>
              <a:rPr spc="-240" dirty="0"/>
              <a:t> </a:t>
            </a:r>
            <a:r>
              <a:rPr spc="-145" dirty="0"/>
              <a:t>на</a:t>
            </a:r>
          </a:p>
          <a:p>
            <a:pPr marL="362585" marR="132715">
              <a:lnSpc>
                <a:spcPts val="2880"/>
              </a:lnSpc>
              <a:spcBef>
                <a:spcPts val="335"/>
              </a:spcBef>
            </a:pPr>
            <a:r>
              <a:rPr spc="-130" dirty="0"/>
              <a:t>еритроцитите, </a:t>
            </a:r>
            <a:r>
              <a:rPr spc="-150" dirty="0"/>
              <a:t>водещи </a:t>
            </a:r>
            <a:r>
              <a:rPr spc="-90" dirty="0"/>
              <a:t>до </a:t>
            </a:r>
            <a:r>
              <a:rPr spc="-165" dirty="0"/>
              <a:t>скъсена</a:t>
            </a:r>
            <a:r>
              <a:rPr spc="-325" dirty="0"/>
              <a:t> </a:t>
            </a:r>
            <a:r>
              <a:rPr spc="-130" dirty="0"/>
              <a:t>преживяемост  </a:t>
            </a:r>
            <a:r>
              <a:rPr spc="-55" dirty="0"/>
              <a:t>и </a:t>
            </a:r>
            <a:r>
              <a:rPr spc="-145" dirty="0"/>
              <a:t>затруднения </a:t>
            </a:r>
            <a:r>
              <a:rPr spc="-160" dirty="0"/>
              <a:t>в </a:t>
            </a:r>
            <a:r>
              <a:rPr spc="-125" dirty="0"/>
              <a:t>нормалното </a:t>
            </a:r>
            <a:r>
              <a:rPr spc="-45" dirty="0"/>
              <a:t>им</a:t>
            </a:r>
            <a:r>
              <a:rPr spc="-340" dirty="0"/>
              <a:t> </a:t>
            </a:r>
            <a:r>
              <a:rPr spc="-125" dirty="0"/>
              <a:t>функциониране.</a:t>
            </a:r>
          </a:p>
          <a:p>
            <a:pPr marL="6985">
              <a:lnSpc>
                <a:spcPct val="100000"/>
              </a:lnSpc>
              <a:spcBef>
                <a:spcPts val="10"/>
              </a:spcBef>
            </a:pPr>
            <a:endParaRPr sz="3750"/>
          </a:p>
          <a:p>
            <a:pPr marL="362585" marR="5080" indent="-342900">
              <a:lnSpc>
                <a:spcPts val="2880"/>
              </a:lnSpc>
              <a:buChar char="•"/>
              <a:tabLst>
                <a:tab pos="361950" algn="l"/>
                <a:tab pos="362585" algn="l"/>
              </a:tabLst>
            </a:pPr>
            <a:r>
              <a:rPr spc="-175" dirty="0"/>
              <a:t>Най-честите </a:t>
            </a:r>
            <a:r>
              <a:rPr spc="-135" dirty="0"/>
              <a:t>хемолитични </a:t>
            </a:r>
            <a:r>
              <a:rPr spc="-105" dirty="0"/>
              <a:t>анемии </a:t>
            </a:r>
            <a:r>
              <a:rPr spc="-170" dirty="0"/>
              <a:t>от </a:t>
            </a:r>
            <a:r>
              <a:rPr spc="-155" dirty="0"/>
              <a:t>тази </a:t>
            </a:r>
            <a:r>
              <a:rPr spc="-125" dirty="0"/>
              <a:t>група</a:t>
            </a:r>
            <a:r>
              <a:rPr spc="-280" dirty="0"/>
              <a:t> </a:t>
            </a:r>
            <a:r>
              <a:rPr spc="-235" dirty="0"/>
              <a:t>са  </a:t>
            </a:r>
            <a:r>
              <a:rPr spc="-160" dirty="0"/>
              <a:t>свързани </a:t>
            </a:r>
            <a:r>
              <a:rPr spc="-235" dirty="0"/>
              <a:t>с </a:t>
            </a:r>
            <a:r>
              <a:rPr spc="-190" dirty="0"/>
              <a:t>дефицит </a:t>
            </a:r>
            <a:r>
              <a:rPr spc="-140" dirty="0"/>
              <a:t>на </a:t>
            </a:r>
            <a:r>
              <a:rPr b="1" spc="-254" dirty="0">
                <a:solidFill>
                  <a:srgbClr val="3333FF"/>
                </a:solidFill>
                <a:latin typeface="Arial"/>
                <a:cs typeface="Arial"/>
              </a:rPr>
              <a:t>Глюкозо-6 </a:t>
            </a:r>
            <a:r>
              <a:rPr b="1" spc="-395" dirty="0">
                <a:solidFill>
                  <a:srgbClr val="3333FF"/>
                </a:solidFill>
                <a:latin typeface="Arial"/>
                <a:cs typeface="Arial"/>
              </a:rPr>
              <a:t>фосфат  </a:t>
            </a:r>
            <a:r>
              <a:rPr b="1" spc="-210" dirty="0">
                <a:solidFill>
                  <a:srgbClr val="3333FF"/>
                </a:solidFill>
                <a:latin typeface="Arial"/>
                <a:cs typeface="Arial"/>
              </a:rPr>
              <a:t>дехидрогеназата </a:t>
            </a:r>
            <a:r>
              <a:rPr spc="-55" dirty="0"/>
              <a:t>и</a:t>
            </a:r>
            <a:r>
              <a:rPr spc="-100" dirty="0"/>
              <a:t> </a:t>
            </a:r>
            <a:r>
              <a:rPr b="1" spc="-200" dirty="0">
                <a:solidFill>
                  <a:srgbClr val="3333FF"/>
                </a:solidFill>
                <a:latin typeface="Arial"/>
                <a:cs typeface="Arial"/>
              </a:rPr>
              <a:t>пируват-киназата.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8241" y="255854"/>
            <a:ext cx="52889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4740" marR="5080" indent="-1082675">
              <a:lnSpc>
                <a:spcPct val="100000"/>
              </a:lnSpc>
              <a:spcBef>
                <a:spcPts val="100"/>
              </a:spcBef>
            </a:pPr>
            <a:r>
              <a:rPr sz="3600" spc="-330" dirty="0">
                <a:solidFill>
                  <a:srgbClr val="FF3300"/>
                </a:solidFill>
              </a:rPr>
              <a:t>ХЕМОЛИТИЧНИ </a:t>
            </a:r>
            <a:r>
              <a:rPr sz="3600" spc="-290" dirty="0">
                <a:solidFill>
                  <a:srgbClr val="FF3300"/>
                </a:solidFill>
              </a:rPr>
              <a:t>АНЕМИИ </a:t>
            </a:r>
            <a:r>
              <a:rPr sz="3600" spc="-100" dirty="0">
                <a:solidFill>
                  <a:srgbClr val="FF3300"/>
                </a:solidFill>
              </a:rPr>
              <a:t>-  </a:t>
            </a:r>
            <a:r>
              <a:rPr sz="3600" spc="-350" dirty="0">
                <a:solidFill>
                  <a:srgbClr val="FF3300"/>
                </a:solidFill>
              </a:rPr>
              <a:t>ЕНЗИМОПАТИИ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80208" y="71373"/>
            <a:ext cx="748448" cy="85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181098" y="1542400"/>
            <a:ext cx="7282180" cy="106680"/>
            <a:chOff x="1181098" y="1542400"/>
            <a:chExt cx="7282180" cy="106680"/>
          </a:xfrm>
        </p:grpSpPr>
        <p:sp>
          <p:nvSpPr>
            <p:cNvPr id="6" name="object 6"/>
            <p:cNvSpPr/>
            <p:nvPr/>
          </p:nvSpPr>
          <p:spPr>
            <a:xfrm>
              <a:off x="1181098" y="1542400"/>
              <a:ext cx="7281675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4412" y="1571625"/>
              <a:ext cx="7215505" cy="1905"/>
            </a:xfrm>
            <a:custGeom>
              <a:avLst/>
              <a:gdLst/>
              <a:ahLst/>
              <a:cxnLst/>
              <a:rect l="l" t="t" r="r" b="b"/>
              <a:pathLst>
                <a:path w="7215505" h="1905">
                  <a:moveTo>
                    <a:pt x="0" y="0"/>
                  </a:moveTo>
                  <a:lnTo>
                    <a:pt x="7215212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772" y="292354"/>
            <a:ext cx="771270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5" dirty="0">
                <a:solidFill>
                  <a:srgbClr val="FF3300"/>
                </a:solidFill>
              </a:rPr>
              <a:t>ОБЩИ </a:t>
            </a:r>
            <a:r>
              <a:rPr sz="2800" spc="-240" dirty="0">
                <a:solidFill>
                  <a:srgbClr val="FF3300"/>
                </a:solidFill>
              </a:rPr>
              <a:t>ПРИНЦИПИ </a:t>
            </a:r>
            <a:r>
              <a:rPr sz="2800" spc="-295" dirty="0">
                <a:solidFill>
                  <a:srgbClr val="FF3300"/>
                </a:solidFill>
              </a:rPr>
              <a:t>НА </a:t>
            </a:r>
            <a:r>
              <a:rPr sz="2800" spc="-370" dirty="0">
                <a:solidFill>
                  <a:srgbClr val="FF3300"/>
                </a:solidFill>
              </a:rPr>
              <a:t>ЛЕЧЕНИЕ </a:t>
            </a:r>
            <a:r>
              <a:rPr sz="2800" spc="-295" dirty="0">
                <a:solidFill>
                  <a:srgbClr val="FF3300"/>
                </a:solidFill>
              </a:rPr>
              <a:t>НА </a:t>
            </a:r>
            <a:r>
              <a:rPr sz="2800" spc="-275" dirty="0">
                <a:solidFill>
                  <a:srgbClr val="FF3300"/>
                </a:solidFill>
              </a:rPr>
              <a:t>АНЕМИИТЕ</a:t>
            </a:r>
            <a:r>
              <a:rPr sz="2800" spc="204" dirty="0">
                <a:solidFill>
                  <a:srgbClr val="FF3300"/>
                </a:solidFill>
              </a:rPr>
              <a:t> </a:t>
            </a:r>
            <a:r>
              <a:rPr sz="2800" spc="-90" dirty="0">
                <a:solidFill>
                  <a:srgbClr val="FF3300"/>
                </a:solidFill>
              </a:rPr>
              <a:t>(1)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64642" y="1244600"/>
            <a:ext cx="8270240" cy="519684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997585" indent="-342900">
              <a:lnSpc>
                <a:spcPts val="346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90" dirty="0">
                <a:latin typeface="Arial"/>
                <a:cs typeface="Arial"/>
              </a:rPr>
              <a:t>Първо </a:t>
            </a:r>
            <a:r>
              <a:rPr sz="3200" spc="-60" dirty="0">
                <a:latin typeface="Arial"/>
                <a:cs typeface="Arial"/>
              </a:rPr>
              <a:t>и </a:t>
            </a:r>
            <a:r>
              <a:rPr sz="3200" spc="-110" dirty="0">
                <a:latin typeface="Arial"/>
                <a:cs typeface="Arial"/>
              </a:rPr>
              <a:t>основно: </a:t>
            </a:r>
            <a:r>
              <a:rPr sz="3200" b="1" spc="-229" dirty="0">
                <a:solidFill>
                  <a:srgbClr val="3333FF"/>
                </a:solidFill>
                <a:latin typeface="Arial"/>
                <a:cs typeface="Arial"/>
              </a:rPr>
              <a:t>причината </a:t>
            </a:r>
            <a:r>
              <a:rPr sz="3200" b="1" spc="-215" dirty="0">
                <a:solidFill>
                  <a:srgbClr val="3333FF"/>
                </a:solidFill>
                <a:latin typeface="Arial"/>
                <a:cs typeface="Arial"/>
              </a:rPr>
              <a:t>за</a:t>
            </a:r>
            <a:r>
              <a:rPr sz="3200" b="1" spc="-32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3200" b="1" spc="-190" dirty="0">
                <a:solidFill>
                  <a:srgbClr val="3333FF"/>
                </a:solidFill>
                <a:latin typeface="Arial"/>
                <a:cs typeface="Arial"/>
              </a:rPr>
              <a:t>анемия </a:t>
            </a:r>
            <a:r>
              <a:rPr sz="3200" b="1" spc="-190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трябва </a:t>
            </a:r>
            <a:r>
              <a:rPr sz="3200" spc="-165" dirty="0">
                <a:latin typeface="Arial"/>
                <a:cs typeface="Arial"/>
              </a:rPr>
              <a:t>да </a:t>
            </a:r>
            <a:r>
              <a:rPr sz="3200" spc="-195" dirty="0">
                <a:latin typeface="Arial"/>
                <a:cs typeface="Arial"/>
              </a:rPr>
              <a:t>бъдат </a:t>
            </a:r>
            <a:r>
              <a:rPr sz="3200" spc="-160" dirty="0">
                <a:latin typeface="Arial"/>
                <a:cs typeface="Arial"/>
              </a:rPr>
              <a:t>идентифициранa </a:t>
            </a:r>
            <a:r>
              <a:rPr sz="3200" spc="-60" dirty="0">
                <a:latin typeface="Arial"/>
                <a:cs typeface="Arial"/>
              </a:rPr>
              <a:t>и  </a:t>
            </a:r>
            <a:r>
              <a:rPr sz="3200" spc="-105" dirty="0">
                <a:latin typeface="Arial"/>
                <a:cs typeface="Arial"/>
              </a:rPr>
              <a:t>коригиранa.</a:t>
            </a:r>
            <a:endParaRPr sz="3200">
              <a:latin typeface="Arial"/>
              <a:cs typeface="Arial"/>
            </a:endParaRPr>
          </a:p>
          <a:p>
            <a:pPr marL="355600" marR="387985" indent="-342900">
              <a:lnSpc>
                <a:spcPts val="3460"/>
              </a:lnSpc>
              <a:spcBef>
                <a:spcPts val="28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5" dirty="0">
                <a:solidFill>
                  <a:srgbClr val="3333FF"/>
                </a:solidFill>
                <a:latin typeface="Arial"/>
                <a:cs typeface="Arial"/>
              </a:rPr>
              <a:t>Уточнявяне </a:t>
            </a:r>
            <a:r>
              <a:rPr sz="3200" b="1" spc="-19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3200" b="1" spc="-265" dirty="0">
                <a:solidFill>
                  <a:srgbClr val="3333FF"/>
                </a:solidFill>
                <a:latin typeface="Arial"/>
                <a:cs typeface="Arial"/>
              </a:rPr>
              <a:t>възникването </a:t>
            </a:r>
            <a:r>
              <a:rPr sz="3200" b="1" spc="-19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3200" b="1" spc="-185" dirty="0">
                <a:solidFill>
                  <a:srgbClr val="3333FF"/>
                </a:solidFill>
                <a:latin typeface="Arial"/>
                <a:cs typeface="Arial"/>
              </a:rPr>
              <a:t>анемията</a:t>
            </a:r>
            <a:r>
              <a:rPr sz="3200" spc="-185" dirty="0">
                <a:latin typeface="Arial"/>
                <a:cs typeface="Arial"/>
              </a:rPr>
              <a:t>:  </a:t>
            </a:r>
            <a:r>
              <a:rPr sz="3200" spc="-150" dirty="0">
                <a:latin typeface="Arial"/>
                <a:cs typeface="Arial"/>
              </a:rPr>
              <a:t>вродена </a:t>
            </a:r>
            <a:r>
              <a:rPr sz="3200" spc="-114" dirty="0">
                <a:latin typeface="Arial"/>
                <a:cs typeface="Arial"/>
              </a:rPr>
              <a:t>или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придобита.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90000"/>
              </a:lnSpc>
              <a:spcBef>
                <a:spcPts val="28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0" dirty="0">
                <a:solidFill>
                  <a:srgbClr val="3333FF"/>
                </a:solidFill>
                <a:latin typeface="Arial"/>
                <a:cs typeface="Arial"/>
              </a:rPr>
              <a:t>Започване </a:t>
            </a:r>
            <a:r>
              <a:rPr sz="3200" b="1" spc="-19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3200" b="1" spc="-245" dirty="0">
                <a:solidFill>
                  <a:srgbClr val="3333FF"/>
                </a:solidFill>
                <a:latin typeface="Arial"/>
                <a:cs typeface="Arial"/>
              </a:rPr>
              <a:t>етиологично </a:t>
            </a:r>
            <a:r>
              <a:rPr sz="3200" b="1" spc="-220" dirty="0">
                <a:solidFill>
                  <a:srgbClr val="3333FF"/>
                </a:solidFill>
                <a:latin typeface="Arial"/>
                <a:cs typeface="Arial"/>
              </a:rPr>
              <a:t>лечение </a:t>
            </a:r>
            <a:r>
              <a:rPr sz="3200" spc="-130" dirty="0">
                <a:latin typeface="Arial"/>
                <a:cs typeface="Arial"/>
              </a:rPr>
              <a:t>(анемия,  </a:t>
            </a:r>
            <a:r>
              <a:rPr sz="3200" spc="-170" dirty="0">
                <a:latin typeface="Arial"/>
                <a:cs typeface="Arial"/>
              </a:rPr>
              <a:t>в </a:t>
            </a:r>
            <a:r>
              <a:rPr sz="3200" spc="-210" dirty="0">
                <a:latin typeface="Arial"/>
                <a:cs typeface="Arial"/>
              </a:rPr>
              <a:t>резултат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60" dirty="0">
                <a:latin typeface="Arial"/>
                <a:cs typeface="Arial"/>
              </a:rPr>
              <a:t>загуба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30" dirty="0">
                <a:latin typeface="Arial"/>
                <a:cs typeface="Arial"/>
              </a:rPr>
              <a:t>кръв </a:t>
            </a:r>
            <a:r>
              <a:rPr sz="3200" spc="-165" dirty="0">
                <a:latin typeface="Arial"/>
                <a:cs typeface="Arial"/>
              </a:rPr>
              <a:t>от </a:t>
            </a:r>
            <a:r>
              <a:rPr sz="3200" spc="-190" dirty="0">
                <a:latin typeface="Arial"/>
                <a:cs typeface="Arial"/>
              </a:rPr>
              <a:t>язва </a:t>
            </a:r>
            <a:r>
              <a:rPr sz="3200" spc="-160" dirty="0">
                <a:latin typeface="Arial"/>
                <a:cs typeface="Arial"/>
              </a:rPr>
              <a:t>започва </a:t>
            </a:r>
            <a:r>
              <a:rPr sz="3200" spc="-250" dirty="0">
                <a:latin typeface="Arial"/>
                <a:cs typeface="Arial"/>
              </a:rPr>
              <a:t>с  </a:t>
            </a:r>
            <a:r>
              <a:rPr sz="3200" spc="-175" dirty="0">
                <a:latin typeface="Arial"/>
                <a:cs typeface="Arial"/>
              </a:rPr>
              <a:t>лекарства, </a:t>
            </a:r>
            <a:r>
              <a:rPr sz="3200" spc="-180" dirty="0">
                <a:latin typeface="Arial"/>
                <a:cs typeface="Arial"/>
              </a:rPr>
              <a:t>за </a:t>
            </a:r>
            <a:r>
              <a:rPr sz="3200" spc="-165" dirty="0">
                <a:latin typeface="Arial"/>
                <a:cs typeface="Arial"/>
              </a:rPr>
              <a:t>да </a:t>
            </a:r>
            <a:r>
              <a:rPr sz="3200" spc="-145" dirty="0">
                <a:latin typeface="Arial"/>
                <a:cs typeface="Arial"/>
              </a:rPr>
              <a:t>излекува </a:t>
            </a:r>
            <a:r>
              <a:rPr sz="3200" spc="-210" dirty="0">
                <a:latin typeface="Arial"/>
                <a:cs typeface="Arial"/>
              </a:rPr>
              <a:t>язвата </a:t>
            </a:r>
            <a:r>
              <a:rPr sz="3200" spc="-114" dirty="0">
                <a:latin typeface="Arial"/>
                <a:cs typeface="Arial"/>
              </a:rPr>
              <a:t>или  </a:t>
            </a:r>
            <a:r>
              <a:rPr sz="3200" spc="-135" dirty="0">
                <a:latin typeface="Arial"/>
                <a:cs typeface="Arial"/>
              </a:rPr>
              <a:t>операция </a:t>
            </a:r>
            <a:r>
              <a:rPr sz="3200" spc="-180" dirty="0">
                <a:latin typeface="Arial"/>
                <a:cs typeface="Arial"/>
              </a:rPr>
              <a:t>за </a:t>
            </a:r>
            <a:r>
              <a:rPr sz="3200" spc="-155" dirty="0">
                <a:latin typeface="Arial"/>
                <a:cs typeface="Arial"/>
              </a:rPr>
              <a:t>премахване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90" dirty="0">
                <a:latin typeface="Arial"/>
                <a:cs typeface="Arial"/>
              </a:rPr>
              <a:t>рак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75" dirty="0">
                <a:latin typeface="Arial"/>
                <a:cs typeface="Arial"/>
              </a:rPr>
              <a:t>дебелото  </a:t>
            </a:r>
            <a:r>
              <a:rPr sz="3200" spc="-135" dirty="0">
                <a:latin typeface="Arial"/>
                <a:cs typeface="Arial"/>
              </a:rPr>
              <a:t>черво, </a:t>
            </a:r>
            <a:r>
              <a:rPr sz="3200" spc="-250" dirty="0">
                <a:latin typeface="Arial"/>
                <a:cs typeface="Arial"/>
              </a:rPr>
              <a:t>с </a:t>
            </a:r>
            <a:r>
              <a:rPr sz="3200" spc="-130" dirty="0">
                <a:latin typeface="Arial"/>
                <a:cs typeface="Arial"/>
              </a:rPr>
              <a:t>хронична </a:t>
            </a:r>
            <a:r>
              <a:rPr sz="3200" spc="-145" dirty="0">
                <a:latin typeface="Arial"/>
                <a:cs typeface="Arial"/>
              </a:rPr>
              <a:t>кръвозагуба </a:t>
            </a:r>
            <a:r>
              <a:rPr sz="3200" spc="-60" dirty="0">
                <a:latin typeface="Arial"/>
                <a:cs typeface="Arial"/>
              </a:rPr>
              <a:t>и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анемия).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343" y="71437"/>
            <a:ext cx="8749665" cy="934719"/>
            <a:chOff x="71343" y="71437"/>
            <a:chExt cx="8749665" cy="934719"/>
          </a:xfrm>
        </p:grpSpPr>
        <p:sp>
          <p:nvSpPr>
            <p:cNvPr id="5" name="object 5"/>
            <p:cNvSpPr/>
            <p:nvPr/>
          </p:nvSpPr>
          <p:spPr>
            <a:xfrm>
              <a:off x="894586" y="899272"/>
              <a:ext cx="7926327" cy="1064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28662" y="928624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213" y="165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343" y="71437"/>
              <a:ext cx="857313" cy="928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642" y="221106"/>
            <a:ext cx="8419465" cy="6058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0090">
              <a:lnSpc>
                <a:spcPct val="100000"/>
              </a:lnSpc>
              <a:spcBef>
                <a:spcPts val="95"/>
              </a:spcBef>
            </a:pPr>
            <a:r>
              <a:rPr sz="2800" b="1" spc="-305" dirty="0">
                <a:solidFill>
                  <a:srgbClr val="FF3300"/>
                </a:solidFill>
                <a:latin typeface="Arial"/>
                <a:cs typeface="Arial"/>
              </a:rPr>
              <a:t>ОБЩИ </a:t>
            </a:r>
            <a:r>
              <a:rPr sz="2800" b="1" spc="-240" dirty="0">
                <a:solidFill>
                  <a:srgbClr val="FF3300"/>
                </a:solidFill>
                <a:latin typeface="Arial"/>
                <a:cs typeface="Arial"/>
              </a:rPr>
              <a:t>ПРИНЦИПИ </a:t>
            </a:r>
            <a:r>
              <a:rPr sz="2800" b="1" spc="-295" dirty="0">
                <a:solidFill>
                  <a:srgbClr val="FF3300"/>
                </a:solidFill>
                <a:latin typeface="Arial"/>
                <a:cs typeface="Arial"/>
              </a:rPr>
              <a:t>НА </a:t>
            </a:r>
            <a:r>
              <a:rPr sz="2800" b="1" spc="-370" dirty="0">
                <a:solidFill>
                  <a:srgbClr val="FF3300"/>
                </a:solidFill>
                <a:latin typeface="Arial"/>
                <a:cs typeface="Arial"/>
              </a:rPr>
              <a:t>ЛЕЧЕНИЕ </a:t>
            </a:r>
            <a:r>
              <a:rPr sz="2800" b="1" spc="-295" dirty="0">
                <a:solidFill>
                  <a:srgbClr val="FF3300"/>
                </a:solidFill>
                <a:latin typeface="Arial"/>
                <a:cs typeface="Arial"/>
              </a:rPr>
              <a:t>НА </a:t>
            </a:r>
            <a:r>
              <a:rPr sz="2800" b="1" spc="-275" dirty="0">
                <a:solidFill>
                  <a:srgbClr val="FF3300"/>
                </a:solidFill>
                <a:latin typeface="Arial"/>
                <a:cs typeface="Arial"/>
              </a:rPr>
              <a:t>АНЕМИИТЕ</a:t>
            </a:r>
            <a:r>
              <a:rPr sz="2800" b="1" spc="19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b="1" spc="-90" dirty="0">
                <a:solidFill>
                  <a:srgbClr val="FF3300"/>
                </a:solidFill>
                <a:latin typeface="Arial"/>
                <a:cs typeface="Arial"/>
              </a:rPr>
              <a:t>(2)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900">
              <a:latin typeface="Arial"/>
              <a:cs typeface="Arial"/>
            </a:endParaRPr>
          </a:p>
          <a:p>
            <a:pPr marL="355600" marR="57721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54" dirty="0">
                <a:solidFill>
                  <a:srgbClr val="3333FF"/>
                </a:solidFill>
                <a:latin typeface="Arial"/>
                <a:cs typeface="Arial"/>
              </a:rPr>
              <a:t>Заместително </a:t>
            </a:r>
            <a:r>
              <a:rPr sz="3000" b="1" spc="-204" dirty="0">
                <a:solidFill>
                  <a:srgbClr val="3333FF"/>
                </a:solidFill>
                <a:latin typeface="Arial"/>
                <a:cs typeface="Arial"/>
              </a:rPr>
              <a:t>лечение: </a:t>
            </a:r>
            <a:r>
              <a:rPr sz="3000" spc="-130" dirty="0">
                <a:latin typeface="Arial"/>
                <a:cs typeface="Arial"/>
              </a:rPr>
              <a:t>желязо, </a:t>
            </a:r>
            <a:r>
              <a:rPr sz="3000" spc="-190" dirty="0">
                <a:latin typeface="Arial"/>
                <a:cs typeface="Arial"/>
              </a:rPr>
              <a:t>В12, </a:t>
            </a:r>
            <a:r>
              <a:rPr sz="3000" spc="-229" dirty="0">
                <a:latin typeface="Arial"/>
                <a:cs typeface="Arial"/>
              </a:rPr>
              <a:t>фолиева  </a:t>
            </a:r>
            <a:r>
              <a:rPr sz="3000" spc="-125" dirty="0">
                <a:latin typeface="Arial"/>
                <a:cs typeface="Arial"/>
              </a:rPr>
              <a:t>киселина, </a:t>
            </a:r>
            <a:r>
              <a:rPr sz="3000" spc="-145" dirty="0">
                <a:latin typeface="Arial"/>
                <a:cs typeface="Arial"/>
              </a:rPr>
              <a:t>преливане на </a:t>
            </a:r>
            <a:r>
              <a:rPr sz="3000" spc="-130" dirty="0">
                <a:latin typeface="Arial"/>
                <a:cs typeface="Arial"/>
              </a:rPr>
              <a:t>еритроцитна</a:t>
            </a:r>
            <a:r>
              <a:rPr sz="3000" spc="-275" dirty="0">
                <a:latin typeface="Arial"/>
                <a:cs typeface="Arial"/>
              </a:rPr>
              <a:t> </a:t>
            </a:r>
            <a:r>
              <a:rPr sz="3000" spc="-165" dirty="0">
                <a:latin typeface="Arial"/>
                <a:cs typeface="Arial"/>
              </a:rPr>
              <a:t>маса,</a:t>
            </a:r>
            <a:endParaRPr sz="3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000" spc="-114" dirty="0">
                <a:latin typeface="Arial"/>
                <a:cs typeface="Arial"/>
              </a:rPr>
              <a:t>еритропоетинови </a:t>
            </a:r>
            <a:r>
              <a:rPr sz="3000" spc="-140" dirty="0">
                <a:latin typeface="Arial"/>
                <a:cs typeface="Arial"/>
              </a:rPr>
              <a:t>препарати </a:t>
            </a:r>
            <a:r>
              <a:rPr sz="3000" spc="-55" dirty="0">
                <a:latin typeface="Arial"/>
                <a:cs typeface="Arial"/>
              </a:rPr>
              <a:t>и</a:t>
            </a:r>
            <a:r>
              <a:rPr sz="3000" spc="-215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др.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>
              <a:latin typeface="Arial"/>
              <a:cs typeface="Arial"/>
            </a:endParaRPr>
          </a:p>
          <a:p>
            <a:pPr marL="355600" marR="5969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65" dirty="0">
                <a:solidFill>
                  <a:srgbClr val="3333FF"/>
                </a:solidFill>
                <a:latin typeface="Arial"/>
                <a:cs typeface="Arial"/>
              </a:rPr>
              <a:t>Продължителност </a:t>
            </a:r>
            <a:r>
              <a:rPr sz="3000" b="1" spc="-185" dirty="0">
                <a:solidFill>
                  <a:srgbClr val="3333FF"/>
                </a:solidFill>
                <a:latin typeface="Arial"/>
                <a:cs typeface="Arial"/>
              </a:rPr>
              <a:t>на </a:t>
            </a:r>
            <a:r>
              <a:rPr sz="3000" b="1" spc="-225" dirty="0">
                <a:solidFill>
                  <a:srgbClr val="3333FF"/>
                </a:solidFill>
                <a:latin typeface="Arial"/>
                <a:cs typeface="Arial"/>
              </a:rPr>
              <a:t>лечението: </a:t>
            </a:r>
            <a:r>
              <a:rPr sz="3000" spc="-160" dirty="0">
                <a:latin typeface="Arial"/>
                <a:cs typeface="Arial"/>
              </a:rPr>
              <a:t>достатъчно, </a:t>
            </a:r>
            <a:r>
              <a:rPr sz="3000" spc="-170" dirty="0">
                <a:latin typeface="Arial"/>
                <a:cs typeface="Arial"/>
              </a:rPr>
              <a:t>за  </a:t>
            </a:r>
            <a:r>
              <a:rPr sz="3000" spc="-80" dirty="0">
                <a:latin typeface="Arial"/>
                <a:cs typeface="Arial"/>
              </a:rPr>
              <a:t>корекция </a:t>
            </a:r>
            <a:r>
              <a:rPr sz="3000" spc="-145" dirty="0">
                <a:latin typeface="Arial"/>
                <a:cs typeface="Arial"/>
              </a:rPr>
              <a:t>на </a:t>
            </a:r>
            <a:r>
              <a:rPr sz="3000" spc="-155" dirty="0">
                <a:latin typeface="Arial"/>
                <a:cs typeface="Arial"/>
              </a:rPr>
              <a:t>анемията </a:t>
            </a:r>
            <a:r>
              <a:rPr sz="3000" spc="-55" dirty="0">
                <a:latin typeface="Arial"/>
                <a:cs typeface="Arial"/>
              </a:rPr>
              <a:t>и </a:t>
            </a:r>
            <a:r>
              <a:rPr sz="3000" spc="-170" dirty="0">
                <a:latin typeface="Arial"/>
                <a:cs typeface="Arial"/>
              </a:rPr>
              <a:t>запълване </a:t>
            </a:r>
            <a:r>
              <a:rPr sz="3000" spc="-145" dirty="0">
                <a:latin typeface="Arial"/>
                <a:cs typeface="Arial"/>
              </a:rPr>
              <a:t>на</a:t>
            </a:r>
            <a:r>
              <a:rPr sz="3000" spc="-42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железните  </a:t>
            </a:r>
            <a:r>
              <a:rPr sz="3000" spc="-135" dirty="0">
                <a:latin typeface="Arial"/>
                <a:cs typeface="Arial"/>
              </a:rPr>
              <a:t>депа. </a:t>
            </a:r>
            <a:r>
              <a:rPr sz="3000" spc="-50" dirty="0">
                <a:latin typeface="Arial"/>
                <a:cs typeface="Arial"/>
              </a:rPr>
              <a:t>Може </a:t>
            </a:r>
            <a:r>
              <a:rPr sz="3000" spc="-160" dirty="0">
                <a:latin typeface="Arial"/>
                <a:cs typeface="Arial"/>
              </a:rPr>
              <a:t>да </a:t>
            </a:r>
            <a:r>
              <a:rPr sz="3000" spc="-120" dirty="0">
                <a:latin typeface="Arial"/>
                <a:cs typeface="Arial"/>
              </a:rPr>
              <a:t>продължи </a:t>
            </a:r>
            <a:r>
              <a:rPr sz="3000" spc="-165" dirty="0">
                <a:latin typeface="Arial"/>
                <a:cs typeface="Arial"/>
              </a:rPr>
              <a:t>от </a:t>
            </a:r>
            <a:r>
              <a:rPr sz="3000" spc="-150" dirty="0">
                <a:latin typeface="Arial"/>
                <a:cs typeface="Arial"/>
              </a:rPr>
              <a:t>3 </a:t>
            </a:r>
            <a:r>
              <a:rPr sz="3000" spc="-95" dirty="0">
                <a:latin typeface="Arial"/>
                <a:cs typeface="Arial"/>
              </a:rPr>
              <a:t>до </a:t>
            </a:r>
            <a:r>
              <a:rPr sz="3000" spc="-150" dirty="0">
                <a:latin typeface="Arial"/>
                <a:cs typeface="Arial"/>
              </a:rPr>
              <a:t>6 </a:t>
            </a:r>
            <a:r>
              <a:rPr sz="3000" spc="-125" dirty="0">
                <a:latin typeface="Arial"/>
                <a:cs typeface="Arial"/>
              </a:rPr>
              <a:t>мес.,</a:t>
            </a:r>
            <a:r>
              <a:rPr sz="3000" spc="-434" dirty="0">
                <a:latin typeface="Arial"/>
                <a:cs typeface="Arial"/>
              </a:rPr>
              <a:t> </a:t>
            </a:r>
            <a:r>
              <a:rPr sz="3000" spc="-160" dirty="0">
                <a:latin typeface="Arial"/>
                <a:cs typeface="Arial"/>
              </a:rPr>
              <a:t>в</a:t>
            </a:r>
            <a:endParaRPr sz="3000">
              <a:latin typeface="Arial"/>
              <a:cs typeface="Arial"/>
            </a:endParaRPr>
          </a:p>
          <a:p>
            <a:pPr marL="355600" marR="180975">
              <a:lnSpc>
                <a:spcPct val="100000"/>
              </a:lnSpc>
            </a:pPr>
            <a:r>
              <a:rPr sz="3000" spc="-140" dirty="0">
                <a:latin typeface="Arial"/>
                <a:cs typeface="Arial"/>
              </a:rPr>
              <a:t>зависимост </a:t>
            </a:r>
            <a:r>
              <a:rPr sz="3000" spc="-165" dirty="0">
                <a:latin typeface="Arial"/>
                <a:cs typeface="Arial"/>
              </a:rPr>
              <a:t>от </a:t>
            </a:r>
            <a:r>
              <a:rPr sz="3000" spc="-140" dirty="0">
                <a:latin typeface="Arial"/>
                <a:cs typeface="Arial"/>
              </a:rPr>
              <a:t>изчерпването </a:t>
            </a:r>
            <a:r>
              <a:rPr sz="3000" spc="-145" dirty="0">
                <a:latin typeface="Arial"/>
                <a:cs typeface="Arial"/>
              </a:rPr>
              <a:t>на </a:t>
            </a:r>
            <a:r>
              <a:rPr sz="3000" spc="-140" dirty="0">
                <a:latin typeface="Arial"/>
                <a:cs typeface="Arial"/>
              </a:rPr>
              <a:t>железните</a:t>
            </a:r>
            <a:r>
              <a:rPr sz="3000" spc="-28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депа;  </a:t>
            </a:r>
            <a:r>
              <a:rPr sz="3000" spc="-100" dirty="0">
                <a:latin typeface="Arial"/>
                <a:cs typeface="Arial"/>
              </a:rPr>
              <a:t>възможно </a:t>
            </a:r>
            <a:r>
              <a:rPr sz="3000" spc="-175" dirty="0">
                <a:latin typeface="Arial"/>
                <a:cs typeface="Arial"/>
              </a:rPr>
              <a:t>е </a:t>
            </a:r>
            <a:r>
              <a:rPr sz="3000" spc="-155" dirty="0">
                <a:latin typeface="Arial"/>
                <a:cs typeface="Arial"/>
              </a:rPr>
              <a:t>лечението </a:t>
            </a:r>
            <a:r>
              <a:rPr sz="3000" spc="-160" dirty="0">
                <a:latin typeface="Arial"/>
                <a:cs typeface="Arial"/>
              </a:rPr>
              <a:t>да </a:t>
            </a:r>
            <a:r>
              <a:rPr sz="3000" spc="-120" dirty="0">
                <a:latin typeface="Arial"/>
                <a:cs typeface="Arial"/>
              </a:rPr>
              <a:t>продължи </a:t>
            </a:r>
            <a:r>
              <a:rPr sz="3000" spc="-55" dirty="0">
                <a:latin typeface="Arial"/>
                <a:cs typeface="Arial"/>
              </a:rPr>
              <a:t>и</a:t>
            </a:r>
            <a:r>
              <a:rPr sz="3000" spc="-320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по-дълго,  </a:t>
            </a:r>
            <a:r>
              <a:rPr sz="3000" spc="-95" dirty="0">
                <a:latin typeface="Arial"/>
                <a:cs typeface="Arial"/>
              </a:rPr>
              <a:t>ако </a:t>
            </a:r>
            <a:r>
              <a:rPr sz="3000" spc="-135" dirty="0">
                <a:latin typeface="Arial"/>
                <a:cs typeface="Arial"/>
              </a:rPr>
              <a:t>причината </a:t>
            </a:r>
            <a:r>
              <a:rPr sz="3000" spc="-170" dirty="0">
                <a:latin typeface="Arial"/>
                <a:cs typeface="Arial"/>
              </a:rPr>
              <a:t>за </a:t>
            </a:r>
            <a:r>
              <a:rPr sz="3000" spc="-155" dirty="0">
                <a:latin typeface="Arial"/>
                <a:cs typeface="Arial"/>
              </a:rPr>
              <a:t>анемията </a:t>
            </a:r>
            <a:r>
              <a:rPr sz="3000" spc="-114" dirty="0">
                <a:latin typeface="Arial"/>
                <a:cs typeface="Arial"/>
              </a:rPr>
              <a:t>не </a:t>
            </a:r>
            <a:r>
              <a:rPr sz="3000" spc="-80" dirty="0">
                <a:latin typeface="Arial"/>
                <a:cs typeface="Arial"/>
              </a:rPr>
              <a:t>може </a:t>
            </a:r>
            <a:r>
              <a:rPr sz="3000" spc="-160" dirty="0">
                <a:latin typeface="Arial"/>
                <a:cs typeface="Arial"/>
              </a:rPr>
              <a:t>да </a:t>
            </a:r>
            <a:r>
              <a:rPr sz="3000" spc="-170" dirty="0">
                <a:latin typeface="Arial"/>
                <a:cs typeface="Arial"/>
              </a:rPr>
              <a:t>бъде  </a:t>
            </a:r>
            <a:r>
              <a:rPr sz="3000" spc="-155" dirty="0">
                <a:latin typeface="Arial"/>
                <a:cs typeface="Arial"/>
              </a:rPr>
              <a:t>овладяна.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0208" y="71437"/>
            <a:ext cx="8712835" cy="929005"/>
            <a:chOff x="180208" y="71437"/>
            <a:chExt cx="8712835" cy="929005"/>
          </a:xfrm>
        </p:grpSpPr>
        <p:sp>
          <p:nvSpPr>
            <p:cNvPr id="4" name="object 4"/>
            <p:cNvSpPr/>
            <p:nvPr/>
          </p:nvSpPr>
          <p:spPr>
            <a:xfrm>
              <a:off x="180208" y="71437"/>
              <a:ext cx="748448" cy="9286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214" y="827644"/>
              <a:ext cx="7926327" cy="106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099" y="857250"/>
              <a:ext cx="7858759" cy="1905"/>
            </a:xfrm>
            <a:custGeom>
              <a:avLst/>
              <a:gdLst/>
              <a:ahLst/>
              <a:cxnLst/>
              <a:rect l="l" t="t" r="r" b="b"/>
              <a:pathLst>
                <a:path w="7858759" h="1905">
                  <a:moveTo>
                    <a:pt x="0" y="0"/>
                  </a:moveTo>
                  <a:lnTo>
                    <a:pt x="7858150" y="1524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649605"/>
            <a:chOff x="-4762" y="269875"/>
            <a:chExt cx="9153525" cy="6496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640080"/>
            </a:xfrm>
            <a:custGeom>
              <a:avLst/>
              <a:gdLst/>
              <a:ahLst/>
              <a:cxnLst/>
              <a:rect l="l" t="t" r="r" b="b"/>
              <a:pathLst>
                <a:path w="9144000" h="640080">
                  <a:moveTo>
                    <a:pt x="9144000" y="0"/>
                  </a:moveTo>
                  <a:lnTo>
                    <a:pt x="0" y="0"/>
                  </a:lnTo>
                  <a:lnTo>
                    <a:pt x="0" y="639762"/>
                  </a:lnTo>
                  <a:lnTo>
                    <a:pt x="9144000" y="6397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640080"/>
            </a:xfrm>
            <a:custGeom>
              <a:avLst/>
              <a:gdLst/>
              <a:ahLst/>
              <a:cxnLst/>
              <a:rect l="l" t="t" r="r" b="b"/>
              <a:pathLst>
                <a:path w="9144000" h="640080">
                  <a:moveTo>
                    <a:pt x="0" y="639762"/>
                  </a:moveTo>
                  <a:lnTo>
                    <a:pt x="9144000" y="6397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397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81708" y="278638"/>
            <a:ext cx="6282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5" dirty="0"/>
              <a:t>МЕХАНИЗЪМ </a:t>
            </a:r>
            <a:r>
              <a:rPr spc="-375" dirty="0"/>
              <a:t>НА</a:t>
            </a:r>
            <a:r>
              <a:rPr spc="-65" dirty="0"/>
              <a:t> </a:t>
            </a:r>
            <a:r>
              <a:rPr spc="-484" dirty="0"/>
              <a:t>ХЕМОСТАЗАТА</a:t>
            </a:r>
          </a:p>
        </p:txBody>
      </p:sp>
      <p:sp>
        <p:nvSpPr>
          <p:cNvPr id="6" name="object 6"/>
          <p:cNvSpPr/>
          <p:nvPr/>
        </p:nvSpPr>
        <p:spPr>
          <a:xfrm>
            <a:off x="533400" y="1357502"/>
            <a:ext cx="8189939" cy="50432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862330"/>
            <a:chOff x="-4762" y="269875"/>
            <a:chExt cx="9153525" cy="86233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852805"/>
            </a:xfrm>
            <a:custGeom>
              <a:avLst/>
              <a:gdLst/>
              <a:ahLst/>
              <a:cxnLst/>
              <a:rect l="l" t="t" r="r" b="b"/>
              <a:pathLst>
                <a:path w="9144000" h="852805">
                  <a:moveTo>
                    <a:pt x="9144000" y="0"/>
                  </a:moveTo>
                  <a:lnTo>
                    <a:pt x="0" y="0"/>
                  </a:lnTo>
                  <a:lnTo>
                    <a:pt x="0" y="852487"/>
                  </a:lnTo>
                  <a:lnTo>
                    <a:pt x="9144000" y="85248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852805"/>
            </a:xfrm>
            <a:custGeom>
              <a:avLst/>
              <a:gdLst/>
              <a:ahLst/>
              <a:cxnLst/>
              <a:rect l="l" t="t" r="r" b="b"/>
              <a:pathLst>
                <a:path w="9144000" h="852805">
                  <a:moveTo>
                    <a:pt x="0" y="852487"/>
                  </a:moveTo>
                  <a:lnTo>
                    <a:pt x="9144000" y="85248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5248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20389" y="351536"/>
            <a:ext cx="2906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0" dirty="0"/>
              <a:t>ДЕФИНИЦИЯ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402742" y="1558874"/>
            <a:ext cx="8216265" cy="466026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869950" indent="-342900">
              <a:lnSpc>
                <a:spcPts val="346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Хеморагичните </a:t>
            </a:r>
            <a:r>
              <a:rPr sz="3200" spc="-145" dirty="0">
                <a:latin typeface="Arial"/>
                <a:cs typeface="Arial"/>
              </a:rPr>
              <a:t>диатези </a:t>
            </a:r>
            <a:r>
              <a:rPr sz="3200" spc="-245" dirty="0">
                <a:latin typeface="Arial"/>
                <a:cs typeface="Arial"/>
              </a:rPr>
              <a:t>са </a:t>
            </a:r>
            <a:r>
              <a:rPr sz="3200" spc="-165" dirty="0">
                <a:latin typeface="Arial"/>
                <a:cs typeface="Arial"/>
              </a:rPr>
              <a:t>заболявания,  </a:t>
            </a:r>
            <a:r>
              <a:rPr sz="3200" spc="-90" dirty="0">
                <a:latin typeface="Arial"/>
                <a:cs typeface="Arial"/>
              </a:rPr>
              <a:t>причинени </a:t>
            </a:r>
            <a:r>
              <a:rPr sz="3200" spc="-170" dirty="0">
                <a:latin typeface="Arial"/>
                <a:cs typeface="Arial"/>
              </a:rPr>
              <a:t>от </a:t>
            </a:r>
            <a:r>
              <a:rPr sz="3200" spc="-150" dirty="0">
                <a:latin typeface="Arial"/>
                <a:cs typeface="Arial"/>
              </a:rPr>
              <a:t>нарушения на </a:t>
            </a:r>
            <a:r>
              <a:rPr sz="3200" spc="-140" dirty="0">
                <a:latin typeface="Arial"/>
                <a:cs typeface="Arial"/>
              </a:rPr>
              <a:t>различни  </a:t>
            </a:r>
            <a:r>
              <a:rPr sz="3200" spc="-114" dirty="0">
                <a:latin typeface="Arial"/>
                <a:cs typeface="Arial"/>
              </a:rPr>
              <a:t>механизми </a:t>
            </a:r>
            <a:r>
              <a:rPr sz="3200" spc="-150" dirty="0">
                <a:latin typeface="Arial"/>
                <a:cs typeface="Arial"/>
              </a:rPr>
              <a:t>на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хемостазата.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300">
              <a:latin typeface="Arial"/>
              <a:cs typeface="Arial"/>
            </a:endParaRPr>
          </a:p>
          <a:p>
            <a:pPr marL="355600" marR="427355" indent="-342900">
              <a:lnSpc>
                <a:spcPts val="346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В </a:t>
            </a:r>
            <a:r>
              <a:rPr sz="3200" spc="-110" dirty="0">
                <a:latin typeface="Arial"/>
                <a:cs typeface="Arial"/>
              </a:rPr>
              <a:t>едни </a:t>
            </a:r>
            <a:r>
              <a:rPr sz="3200" spc="-185" dirty="0">
                <a:latin typeface="Arial"/>
                <a:cs typeface="Arial"/>
              </a:rPr>
              <a:t>случаи </a:t>
            </a:r>
            <a:r>
              <a:rPr sz="3200" spc="-165" dirty="0">
                <a:latin typeface="Arial"/>
                <a:cs typeface="Arial"/>
              </a:rPr>
              <a:t>нарушенията </a:t>
            </a:r>
            <a:r>
              <a:rPr sz="3200" spc="-250" dirty="0">
                <a:latin typeface="Arial"/>
                <a:cs typeface="Arial"/>
              </a:rPr>
              <a:t>са </a:t>
            </a:r>
            <a:r>
              <a:rPr sz="3200" spc="-95" dirty="0">
                <a:latin typeface="Arial"/>
                <a:cs typeface="Arial"/>
              </a:rPr>
              <a:t>предимно </a:t>
            </a:r>
            <a:r>
              <a:rPr sz="3200" spc="-170" dirty="0">
                <a:latin typeface="Arial"/>
                <a:cs typeface="Arial"/>
              </a:rPr>
              <a:t>в  структурата </a:t>
            </a:r>
            <a:r>
              <a:rPr sz="3200" spc="-55" dirty="0">
                <a:latin typeface="Arial"/>
                <a:cs typeface="Arial"/>
              </a:rPr>
              <a:t>и </a:t>
            </a:r>
            <a:r>
              <a:rPr sz="3200" spc="-160" dirty="0">
                <a:latin typeface="Arial"/>
                <a:cs typeface="Arial"/>
              </a:rPr>
              <a:t>функциите </a:t>
            </a:r>
            <a:r>
              <a:rPr sz="3200" spc="-150" dirty="0">
                <a:latin typeface="Arial"/>
                <a:cs typeface="Arial"/>
              </a:rPr>
              <a:t>на</a:t>
            </a:r>
            <a:r>
              <a:rPr sz="3200" spc="-33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кръвоносните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210"/>
              </a:lnSpc>
            </a:pPr>
            <a:r>
              <a:rPr sz="3200" spc="-185" dirty="0">
                <a:latin typeface="Arial"/>
                <a:cs typeface="Arial"/>
              </a:rPr>
              <a:t>съдове </a:t>
            </a:r>
            <a:r>
              <a:rPr sz="3200" spc="-135" dirty="0">
                <a:latin typeface="Arial"/>
                <a:cs typeface="Arial"/>
              </a:rPr>
              <a:t>(вазопатии), </a:t>
            </a:r>
            <a:r>
              <a:rPr sz="3200" spc="-170" dirty="0">
                <a:latin typeface="Arial"/>
                <a:cs typeface="Arial"/>
              </a:rPr>
              <a:t>в </a:t>
            </a:r>
            <a:r>
              <a:rPr sz="3200" spc="-135" dirty="0">
                <a:latin typeface="Arial"/>
                <a:cs typeface="Arial"/>
              </a:rPr>
              <a:t>броя </a:t>
            </a:r>
            <a:r>
              <a:rPr sz="3200" spc="-114" dirty="0">
                <a:latin typeface="Arial"/>
                <a:cs typeface="Arial"/>
              </a:rPr>
              <a:t>или </a:t>
            </a:r>
            <a:r>
              <a:rPr sz="3200" spc="-160" dirty="0">
                <a:latin typeface="Arial"/>
                <a:cs typeface="Arial"/>
              </a:rPr>
              <a:t>функциите</a:t>
            </a:r>
            <a:r>
              <a:rPr sz="3200" spc="-36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на</a:t>
            </a:r>
            <a:endParaRPr sz="3200">
              <a:latin typeface="Arial"/>
              <a:cs typeface="Arial"/>
            </a:endParaRPr>
          </a:p>
          <a:p>
            <a:pPr marL="355600" marR="27305">
              <a:lnSpc>
                <a:spcPct val="90000"/>
              </a:lnSpc>
              <a:spcBef>
                <a:spcPts val="190"/>
              </a:spcBef>
            </a:pPr>
            <a:r>
              <a:rPr sz="3200" spc="-135" dirty="0">
                <a:latin typeface="Arial"/>
                <a:cs typeface="Arial"/>
              </a:rPr>
              <a:t>тромбоцитите </a:t>
            </a:r>
            <a:r>
              <a:rPr sz="3200" spc="-110" dirty="0">
                <a:latin typeface="Arial"/>
                <a:cs typeface="Arial"/>
              </a:rPr>
              <a:t>(тромбоцитопении </a:t>
            </a:r>
            <a:r>
              <a:rPr sz="3200" spc="-60" dirty="0">
                <a:latin typeface="Arial"/>
                <a:cs typeface="Arial"/>
              </a:rPr>
              <a:t>и  </a:t>
            </a:r>
            <a:r>
              <a:rPr sz="3200" spc="-125" dirty="0">
                <a:latin typeface="Arial"/>
                <a:cs typeface="Arial"/>
              </a:rPr>
              <a:t>тромбоцитопатии) </a:t>
            </a:r>
            <a:r>
              <a:rPr sz="3200" spc="-55" dirty="0">
                <a:latin typeface="Arial"/>
                <a:cs typeface="Arial"/>
              </a:rPr>
              <a:t>и </a:t>
            </a:r>
            <a:r>
              <a:rPr sz="3200" spc="-165" dirty="0">
                <a:latin typeface="Arial"/>
                <a:cs typeface="Arial"/>
              </a:rPr>
              <a:t>в трети </a:t>
            </a:r>
            <a:r>
              <a:rPr sz="3200" spc="-185" dirty="0">
                <a:latin typeface="Arial"/>
                <a:cs typeface="Arial"/>
              </a:rPr>
              <a:t>– </a:t>
            </a:r>
            <a:r>
              <a:rPr sz="3200" spc="-165" dirty="0">
                <a:latin typeface="Arial"/>
                <a:cs typeface="Arial"/>
              </a:rPr>
              <a:t>в</a:t>
            </a:r>
            <a:r>
              <a:rPr sz="3200" spc="-40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коагулацията  </a:t>
            </a:r>
            <a:r>
              <a:rPr sz="3200" spc="-130" dirty="0">
                <a:latin typeface="Arial"/>
                <a:cs typeface="Arial"/>
              </a:rPr>
              <a:t>(коагулопатии).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301688"/>
            <a:ext cx="9153525" cy="892175"/>
            <a:chOff x="-4762" y="301688"/>
            <a:chExt cx="9153525" cy="892175"/>
          </a:xfrm>
        </p:grpSpPr>
        <p:sp>
          <p:nvSpPr>
            <p:cNvPr id="3" name="object 3"/>
            <p:cNvSpPr/>
            <p:nvPr/>
          </p:nvSpPr>
          <p:spPr>
            <a:xfrm>
              <a:off x="0" y="306450"/>
              <a:ext cx="9144000" cy="882650"/>
            </a:xfrm>
            <a:custGeom>
              <a:avLst/>
              <a:gdLst/>
              <a:ahLst/>
              <a:cxnLst/>
              <a:rect l="l" t="t" r="r" b="b"/>
              <a:pathLst>
                <a:path w="9144000" h="882650">
                  <a:moveTo>
                    <a:pt x="9144000" y="0"/>
                  </a:moveTo>
                  <a:lnTo>
                    <a:pt x="0" y="0"/>
                  </a:lnTo>
                  <a:lnTo>
                    <a:pt x="0" y="882650"/>
                  </a:lnTo>
                  <a:lnTo>
                    <a:pt x="9144000" y="8826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06450"/>
              <a:ext cx="9144000" cy="882650"/>
            </a:xfrm>
            <a:custGeom>
              <a:avLst/>
              <a:gdLst/>
              <a:ahLst/>
              <a:cxnLst/>
              <a:rect l="l" t="t" r="r" b="b"/>
              <a:pathLst>
                <a:path w="9144000" h="882650">
                  <a:moveTo>
                    <a:pt x="0" y="882650"/>
                  </a:moveTo>
                  <a:lnTo>
                    <a:pt x="9144000" y="88265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8265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15464" y="398525"/>
            <a:ext cx="55130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30" dirty="0"/>
              <a:t>ХЕМОРАГИЧНИ</a:t>
            </a:r>
            <a:r>
              <a:rPr sz="4000" spc="-215" dirty="0"/>
              <a:t> </a:t>
            </a:r>
            <a:r>
              <a:rPr sz="4000" spc="-465" dirty="0"/>
              <a:t>ДИАТЕЗИ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29590" y="1607642"/>
            <a:ext cx="8227059" cy="4612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2895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Заболяванията </a:t>
            </a:r>
            <a:r>
              <a:rPr sz="3200" spc="-80" dirty="0">
                <a:latin typeface="Arial"/>
                <a:cs typeface="Arial"/>
              </a:rPr>
              <a:t>може </a:t>
            </a:r>
            <a:r>
              <a:rPr sz="3200" spc="-165" dirty="0">
                <a:latin typeface="Arial"/>
                <a:cs typeface="Arial"/>
              </a:rPr>
              <a:t>да </a:t>
            </a:r>
            <a:r>
              <a:rPr sz="3200" spc="-245" dirty="0">
                <a:latin typeface="Arial"/>
                <a:cs typeface="Arial"/>
              </a:rPr>
              <a:t>са </a:t>
            </a:r>
            <a:r>
              <a:rPr sz="3200" spc="-120" dirty="0">
                <a:latin typeface="Arial"/>
                <a:cs typeface="Arial"/>
              </a:rPr>
              <a:t>вродени </a:t>
            </a:r>
            <a:r>
              <a:rPr sz="3200" spc="-55" dirty="0">
                <a:latin typeface="Arial"/>
                <a:cs typeface="Arial"/>
              </a:rPr>
              <a:t>и</a:t>
            </a:r>
            <a:r>
              <a:rPr sz="3200" spc="-32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най-  </a:t>
            </a:r>
            <a:r>
              <a:rPr sz="3200" spc="-195" dirty="0">
                <a:latin typeface="Arial"/>
                <a:cs typeface="Arial"/>
              </a:rPr>
              <a:t>често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195" dirty="0">
                <a:latin typeface="Arial"/>
                <a:cs typeface="Arial"/>
              </a:rPr>
              <a:t>унаследяват </a:t>
            </a:r>
            <a:r>
              <a:rPr sz="3200" spc="-60" dirty="0">
                <a:latin typeface="Arial"/>
                <a:cs typeface="Arial"/>
              </a:rPr>
              <a:t>и </a:t>
            </a:r>
            <a:r>
              <a:rPr sz="3200" spc="-105" dirty="0">
                <a:latin typeface="Arial"/>
                <a:cs typeface="Arial"/>
              </a:rPr>
              <a:t>придобити,</a:t>
            </a:r>
            <a:r>
              <a:rPr sz="3200" spc="-23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като</a:t>
            </a:r>
            <a:endParaRPr sz="32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3200" spc="-135" dirty="0">
                <a:latin typeface="Arial"/>
                <a:cs typeface="Arial"/>
              </a:rPr>
              <a:t>придружават </a:t>
            </a:r>
            <a:r>
              <a:rPr sz="3200" spc="-110" dirty="0">
                <a:latin typeface="Arial"/>
                <a:cs typeface="Arial"/>
              </a:rPr>
              <a:t>друго </a:t>
            </a:r>
            <a:r>
              <a:rPr sz="3200" spc="-180" dirty="0">
                <a:latin typeface="Arial"/>
                <a:cs typeface="Arial"/>
              </a:rPr>
              <a:t>заболяване </a:t>
            </a:r>
            <a:r>
              <a:rPr sz="3200" spc="-114" dirty="0">
                <a:latin typeface="Arial"/>
                <a:cs typeface="Arial"/>
              </a:rPr>
              <a:t>или </a:t>
            </a:r>
            <a:r>
              <a:rPr sz="3200" spc="-220" dirty="0">
                <a:latin typeface="Arial"/>
                <a:cs typeface="Arial"/>
              </a:rPr>
              <a:t>се</a:t>
            </a:r>
            <a:r>
              <a:rPr sz="3200" spc="-330" dirty="0">
                <a:latin typeface="Arial"/>
                <a:cs typeface="Arial"/>
              </a:rPr>
              <a:t> </a:t>
            </a:r>
            <a:r>
              <a:rPr sz="3200" spc="-215" dirty="0">
                <a:latin typeface="Arial"/>
                <a:cs typeface="Arial"/>
              </a:rPr>
              <a:t>явяват  </a:t>
            </a:r>
            <a:r>
              <a:rPr sz="3200" spc="-145" dirty="0">
                <a:latin typeface="Arial"/>
                <a:cs typeface="Arial"/>
              </a:rPr>
              <a:t>като </a:t>
            </a:r>
            <a:r>
              <a:rPr sz="3200" spc="-120" dirty="0">
                <a:latin typeface="Arial"/>
                <a:cs typeface="Arial"/>
              </a:rPr>
              <a:t>негово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усложнение.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90" dirty="0">
                <a:latin typeface="Arial"/>
                <a:cs typeface="Arial"/>
              </a:rPr>
              <a:t>Обединяваща </a:t>
            </a:r>
            <a:r>
              <a:rPr sz="3200" spc="-100" dirty="0">
                <a:latin typeface="Arial"/>
                <a:cs typeface="Arial"/>
              </a:rPr>
              <a:t>клинична </a:t>
            </a:r>
            <a:r>
              <a:rPr sz="3200" spc="-150" dirty="0">
                <a:latin typeface="Arial"/>
                <a:cs typeface="Arial"/>
              </a:rPr>
              <a:t>проява</a:t>
            </a:r>
            <a:r>
              <a:rPr sz="3200" spc="-265" dirty="0">
                <a:latin typeface="Arial"/>
                <a:cs typeface="Arial"/>
              </a:rPr>
              <a:t> </a:t>
            </a:r>
            <a:r>
              <a:rPr sz="3200" spc="-245" dirty="0">
                <a:latin typeface="Arial"/>
                <a:cs typeface="Arial"/>
              </a:rPr>
              <a:t>са</a:t>
            </a:r>
            <a:endParaRPr sz="3200">
              <a:latin typeface="Arial"/>
              <a:cs typeface="Arial"/>
            </a:endParaRPr>
          </a:p>
          <a:p>
            <a:pPr marL="355600" marR="749935">
              <a:lnSpc>
                <a:spcPct val="100000"/>
              </a:lnSpc>
            </a:pPr>
            <a:r>
              <a:rPr sz="3200" spc="-135" dirty="0">
                <a:latin typeface="Arial"/>
                <a:cs typeface="Arial"/>
              </a:rPr>
              <a:t>кръвоизливите, </a:t>
            </a:r>
            <a:r>
              <a:rPr sz="3200" spc="-170" dirty="0">
                <a:latin typeface="Arial"/>
                <a:cs typeface="Arial"/>
              </a:rPr>
              <a:t>в </a:t>
            </a:r>
            <a:r>
              <a:rPr sz="3200" spc="-80" dirty="0">
                <a:latin typeface="Arial"/>
                <a:cs typeface="Arial"/>
              </a:rPr>
              <a:t>редки </a:t>
            </a:r>
            <a:r>
              <a:rPr sz="3200" spc="-185" dirty="0">
                <a:latin typeface="Arial"/>
                <a:cs typeface="Arial"/>
              </a:rPr>
              <a:t>случаи </a:t>
            </a:r>
            <a:r>
              <a:rPr sz="3200" spc="-140" dirty="0">
                <a:latin typeface="Arial"/>
                <a:cs typeface="Arial"/>
              </a:rPr>
              <a:t>могат  </a:t>
            </a:r>
            <a:r>
              <a:rPr sz="3200" spc="-155" dirty="0">
                <a:latin typeface="Arial"/>
                <a:cs typeface="Arial"/>
              </a:rPr>
              <a:t>допълнително </a:t>
            </a:r>
            <a:r>
              <a:rPr sz="3200" spc="-215" dirty="0">
                <a:latin typeface="Arial"/>
                <a:cs typeface="Arial"/>
              </a:rPr>
              <a:t>се </a:t>
            </a:r>
            <a:r>
              <a:rPr sz="3200" spc="-190" dirty="0">
                <a:latin typeface="Arial"/>
                <a:cs typeface="Arial"/>
              </a:rPr>
              <a:t>наблюдават </a:t>
            </a:r>
            <a:r>
              <a:rPr sz="3200" spc="-70" dirty="0">
                <a:latin typeface="Arial"/>
                <a:cs typeface="Arial"/>
              </a:rPr>
              <a:t>микро-или  </a:t>
            </a:r>
            <a:r>
              <a:rPr sz="3200" spc="-100" dirty="0">
                <a:latin typeface="Arial"/>
                <a:cs typeface="Arial"/>
              </a:rPr>
              <a:t>макротромбози.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787400"/>
            <a:chOff x="-4762" y="269938"/>
            <a:chExt cx="9153525" cy="78740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9144000" y="0"/>
                  </a:moveTo>
                  <a:lnTo>
                    <a:pt x="0" y="0"/>
                  </a:lnTo>
                  <a:lnTo>
                    <a:pt x="0" y="777875"/>
                  </a:lnTo>
                  <a:lnTo>
                    <a:pt x="9144000" y="777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0" y="777875"/>
                  </a:moveTo>
                  <a:lnTo>
                    <a:pt x="9144000" y="7778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778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37385" y="314020"/>
            <a:ext cx="52685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75" dirty="0"/>
              <a:t>ВАЗОПАТИИ </a:t>
            </a:r>
            <a:r>
              <a:rPr sz="4000" spc="-110" dirty="0"/>
              <a:t>-</a:t>
            </a:r>
            <a:r>
              <a:rPr sz="4000" spc="-645" dirty="0"/>
              <a:t> </a:t>
            </a:r>
            <a:r>
              <a:rPr sz="4000" spc="-300" dirty="0"/>
              <a:t>КЛИНИКА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83540" y="1742694"/>
            <a:ext cx="4070985" cy="4305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421640" indent="-342900">
              <a:lnSpc>
                <a:spcPts val="292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15" dirty="0">
                <a:solidFill>
                  <a:srgbClr val="C00000"/>
                </a:solidFill>
                <a:latin typeface="Arial"/>
                <a:cs typeface="Arial"/>
              </a:rPr>
              <a:t>КЛИНИЧНИ </a:t>
            </a:r>
            <a:r>
              <a:rPr sz="2700" b="1" spc="-325" dirty="0">
                <a:solidFill>
                  <a:srgbClr val="C00000"/>
                </a:solidFill>
                <a:latin typeface="Arial"/>
                <a:cs typeface="Arial"/>
              </a:rPr>
              <a:t>ИЗЯВИ </a:t>
            </a:r>
            <a:r>
              <a:rPr sz="2700" b="1" spc="-285" dirty="0">
                <a:solidFill>
                  <a:srgbClr val="C00000"/>
                </a:solidFill>
                <a:latin typeface="Arial"/>
                <a:cs typeface="Arial"/>
              </a:rPr>
              <a:t>НА  </a:t>
            </a:r>
            <a:r>
              <a:rPr sz="2700" b="1" spc="-325" dirty="0">
                <a:solidFill>
                  <a:srgbClr val="C00000"/>
                </a:solidFill>
                <a:latin typeface="Arial"/>
                <a:cs typeface="Arial"/>
              </a:rPr>
              <a:t>ВАЗОПАТИИТЕ: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>
              <a:latin typeface="Arial"/>
              <a:cs typeface="Arial"/>
            </a:endParaRPr>
          </a:p>
          <a:p>
            <a:pPr marL="355600" marR="634365">
              <a:lnSpc>
                <a:spcPct val="90000"/>
              </a:lnSpc>
            </a:pPr>
            <a:r>
              <a:rPr sz="2700" spc="-125" dirty="0">
                <a:latin typeface="Arial"/>
                <a:cs typeface="Arial"/>
              </a:rPr>
              <a:t>петехии, </a:t>
            </a:r>
            <a:r>
              <a:rPr sz="2700" spc="-75" dirty="0">
                <a:latin typeface="Arial"/>
                <a:cs typeface="Arial"/>
              </a:rPr>
              <a:t>екхимози,  </a:t>
            </a:r>
            <a:r>
              <a:rPr sz="2700" spc="-50" dirty="0">
                <a:latin typeface="Arial"/>
                <a:cs typeface="Arial"/>
              </a:rPr>
              <a:t>подкожни</a:t>
            </a:r>
            <a:r>
              <a:rPr sz="2700" spc="-210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хематоми,  </a:t>
            </a:r>
            <a:r>
              <a:rPr sz="2700" spc="-165" dirty="0">
                <a:latin typeface="Arial"/>
                <a:cs typeface="Arial"/>
              </a:rPr>
              <a:t>суфузии,</a:t>
            </a:r>
            <a:r>
              <a:rPr sz="2700" spc="-170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епистаксис,</a:t>
            </a:r>
            <a:endParaRPr sz="2700">
              <a:latin typeface="Arial"/>
              <a:cs typeface="Arial"/>
            </a:endParaRPr>
          </a:p>
          <a:p>
            <a:pPr marL="355600" marR="5080">
              <a:lnSpc>
                <a:spcPct val="90000"/>
              </a:lnSpc>
            </a:pPr>
            <a:r>
              <a:rPr sz="2700" spc="-80" dirty="0">
                <a:latin typeface="Arial"/>
                <a:cs typeface="Arial"/>
              </a:rPr>
              <a:t>гингиворагии,</a:t>
            </a:r>
            <a:r>
              <a:rPr sz="2700" spc="-215" dirty="0">
                <a:latin typeface="Arial"/>
                <a:cs typeface="Arial"/>
              </a:rPr>
              <a:t> </a:t>
            </a:r>
            <a:r>
              <a:rPr sz="2700" spc="-130" dirty="0">
                <a:latin typeface="Arial"/>
                <a:cs typeface="Arial"/>
              </a:rPr>
              <a:t>стомашно-  </a:t>
            </a:r>
            <a:r>
              <a:rPr sz="2700" spc="-105" dirty="0">
                <a:latin typeface="Arial"/>
                <a:cs typeface="Arial"/>
              </a:rPr>
              <a:t>чревни кръвоизливи  </a:t>
            </a:r>
            <a:r>
              <a:rPr sz="2700" spc="-145" dirty="0">
                <a:latin typeface="Arial"/>
                <a:cs typeface="Arial"/>
              </a:rPr>
              <a:t>(хематемезис </a:t>
            </a:r>
            <a:r>
              <a:rPr sz="2700" spc="-50" dirty="0">
                <a:latin typeface="Arial"/>
                <a:cs typeface="Arial"/>
              </a:rPr>
              <a:t>и </a:t>
            </a:r>
            <a:r>
              <a:rPr sz="2700" spc="-135" dirty="0">
                <a:latin typeface="Arial"/>
                <a:cs typeface="Arial"/>
              </a:rPr>
              <a:t>мелена),  </a:t>
            </a:r>
            <a:r>
              <a:rPr sz="2700" spc="-130" dirty="0">
                <a:latin typeface="Arial"/>
                <a:cs typeface="Arial"/>
              </a:rPr>
              <a:t>хематурии, </a:t>
            </a:r>
            <a:r>
              <a:rPr sz="2700" spc="-114" dirty="0">
                <a:latin typeface="Arial"/>
                <a:cs typeface="Arial"/>
              </a:rPr>
              <a:t>белодробни  </a:t>
            </a:r>
            <a:r>
              <a:rPr sz="2700" spc="-105" dirty="0">
                <a:latin typeface="Arial"/>
                <a:cs typeface="Arial"/>
              </a:rPr>
              <a:t>кръвоизливи</a:t>
            </a:r>
            <a:r>
              <a:rPr sz="2700" spc="-22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(хемоптое).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946903" y="1746516"/>
            <a:ext cx="4170045" cy="4478020"/>
            <a:chOff x="4946903" y="1746516"/>
            <a:chExt cx="4170045" cy="4478020"/>
          </a:xfrm>
        </p:grpSpPr>
        <p:sp>
          <p:nvSpPr>
            <p:cNvPr id="8" name="object 8"/>
            <p:cNvSpPr/>
            <p:nvPr/>
          </p:nvSpPr>
          <p:spPr>
            <a:xfrm>
              <a:off x="4946903" y="1746516"/>
              <a:ext cx="4169664" cy="44774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5399" y="1905000"/>
              <a:ext cx="3657600" cy="3962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932180"/>
            <a:chOff x="-4762" y="269875"/>
            <a:chExt cx="9153525" cy="93218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922655"/>
            </a:xfrm>
            <a:custGeom>
              <a:avLst/>
              <a:gdLst/>
              <a:ahLst/>
              <a:cxnLst/>
              <a:rect l="l" t="t" r="r" b="b"/>
              <a:pathLst>
                <a:path w="9144000" h="922655">
                  <a:moveTo>
                    <a:pt x="9144000" y="0"/>
                  </a:moveTo>
                  <a:lnTo>
                    <a:pt x="0" y="0"/>
                  </a:lnTo>
                  <a:lnTo>
                    <a:pt x="0" y="922337"/>
                  </a:lnTo>
                  <a:lnTo>
                    <a:pt x="9144000" y="9223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922655"/>
            </a:xfrm>
            <a:custGeom>
              <a:avLst/>
              <a:gdLst/>
              <a:ahLst/>
              <a:cxnLst/>
              <a:rect l="l" t="t" r="r" b="b"/>
              <a:pathLst>
                <a:path w="9144000" h="922655">
                  <a:moveTo>
                    <a:pt x="0" y="922337"/>
                  </a:moveTo>
                  <a:lnTo>
                    <a:pt x="9144000" y="92233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92233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71397" y="419811"/>
            <a:ext cx="6602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95" dirty="0"/>
              <a:t>ПУРПУРА </a:t>
            </a:r>
            <a:r>
              <a:rPr spc="-375" dirty="0"/>
              <a:t>НА</a:t>
            </a:r>
            <a:r>
              <a:rPr spc="-50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923669"/>
            <a:ext cx="794385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solidFill>
                  <a:srgbClr val="C00000"/>
                </a:solidFill>
                <a:latin typeface="Arial"/>
                <a:cs typeface="Arial"/>
              </a:rPr>
              <a:t>Дефиниция: </a:t>
            </a:r>
            <a:r>
              <a:rPr sz="3200" spc="-200" dirty="0">
                <a:latin typeface="Arial"/>
                <a:cs typeface="Arial"/>
              </a:rPr>
              <a:t>Системно </a:t>
            </a:r>
            <a:r>
              <a:rPr sz="3200" spc="-180" dirty="0">
                <a:latin typeface="Arial"/>
                <a:cs typeface="Arial"/>
              </a:rPr>
              <a:t>заболяване </a:t>
            </a:r>
            <a:r>
              <a:rPr sz="3200" spc="-150" dirty="0">
                <a:latin typeface="Arial"/>
                <a:cs typeface="Arial"/>
              </a:rPr>
              <a:t>на  </a:t>
            </a:r>
            <a:r>
              <a:rPr sz="3200" spc="-140" dirty="0">
                <a:latin typeface="Arial"/>
                <a:cs typeface="Arial"/>
              </a:rPr>
              <a:t>малките </a:t>
            </a:r>
            <a:r>
              <a:rPr sz="3200" spc="-170" dirty="0">
                <a:latin typeface="Arial"/>
                <a:cs typeface="Arial"/>
              </a:rPr>
              <a:t>съдове, определящо </a:t>
            </a:r>
            <a:r>
              <a:rPr sz="3200" spc="-215" dirty="0">
                <a:latin typeface="Arial"/>
                <a:cs typeface="Arial"/>
              </a:rPr>
              <a:t>се </a:t>
            </a:r>
            <a:r>
              <a:rPr sz="3200" spc="-150" dirty="0">
                <a:latin typeface="Arial"/>
                <a:cs typeface="Arial"/>
              </a:rPr>
              <a:t>като </a:t>
            </a:r>
            <a:r>
              <a:rPr sz="3200" spc="-120" dirty="0">
                <a:latin typeface="Arial"/>
                <a:cs typeface="Arial"/>
              </a:rPr>
              <a:t>токсо-  </a:t>
            </a:r>
            <a:r>
              <a:rPr sz="3200" spc="-145" dirty="0">
                <a:latin typeface="Arial"/>
                <a:cs typeface="Arial"/>
              </a:rPr>
              <a:t>алергичен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васкулит.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00000"/>
              </a:buClr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marR="48704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60" dirty="0">
                <a:solidFill>
                  <a:srgbClr val="C00000"/>
                </a:solidFill>
                <a:latin typeface="Arial"/>
                <a:cs typeface="Arial"/>
              </a:rPr>
              <a:t>Отключващи фактори: </a:t>
            </a:r>
            <a:r>
              <a:rPr sz="3200" spc="-130" dirty="0">
                <a:latin typeface="Arial"/>
                <a:cs typeface="Arial"/>
              </a:rPr>
              <a:t>инфекции,  </a:t>
            </a:r>
            <a:r>
              <a:rPr sz="3200" spc="-110" dirty="0">
                <a:latin typeface="Arial"/>
                <a:cs typeface="Arial"/>
              </a:rPr>
              <a:t>химически </a:t>
            </a:r>
            <a:r>
              <a:rPr sz="3200" spc="-140" dirty="0">
                <a:latin typeface="Arial"/>
                <a:cs typeface="Arial"/>
              </a:rPr>
              <a:t>агенти, </a:t>
            </a:r>
            <a:r>
              <a:rPr sz="3200" spc="-105" dirty="0">
                <a:latin typeface="Arial"/>
                <a:cs typeface="Arial"/>
              </a:rPr>
              <a:t>токсини, </a:t>
            </a:r>
            <a:r>
              <a:rPr sz="3200" spc="-155" dirty="0">
                <a:latin typeface="Arial"/>
                <a:cs typeface="Arial"/>
              </a:rPr>
              <a:t>ухапвания</a:t>
            </a:r>
            <a:r>
              <a:rPr sz="3200" spc="-430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от</a:t>
            </a:r>
            <a:endParaRPr sz="3200">
              <a:latin typeface="Arial"/>
              <a:cs typeface="Arial"/>
            </a:endParaRPr>
          </a:p>
          <a:p>
            <a:pPr marL="355600" marR="160655">
              <a:lnSpc>
                <a:spcPct val="100000"/>
              </a:lnSpc>
              <a:spcBef>
                <a:spcPts val="5"/>
              </a:spcBef>
            </a:pPr>
            <a:r>
              <a:rPr sz="3200" spc="-110" dirty="0">
                <a:latin typeface="Arial"/>
                <a:cs typeface="Arial"/>
              </a:rPr>
              <a:t>насекоми, </a:t>
            </a:r>
            <a:r>
              <a:rPr sz="3200" spc="-195" dirty="0">
                <a:latin typeface="Arial"/>
                <a:cs typeface="Arial"/>
              </a:rPr>
              <a:t>дефицит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385" dirty="0">
                <a:latin typeface="Arial"/>
                <a:cs typeface="Arial"/>
              </a:rPr>
              <a:t>С2 </a:t>
            </a:r>
            <a:r>
              <a:rPr sz="3200" spc="-130" dirty="0">
                <a:latin typeface="Arial"/>
                <a:cs typeface="Arial"/>
              </a:rPr>
              <a:t>компонентата </a:t>
            </a:r>
            <a:r>
              <a:rPr sz="3200" spc="-150" dirty="0">
                <a:latin typeface="Arial"/>
                <a:cs typeface="Arial"/>
              </a:rPr>
              <a:t>на  </a:t>
            </a:r>
            <a:r>
              <a:rPr sz="3200" spc="-125" dirty="0">
                <a:latin typeface="Arial"/>
                <a:cs typeface="Arial"/>
              </a:rPr>
              <a:t>комплемента, </a:t>
            </a:r>
            <a:r>
              <a:rPr sz="3200" spc="-114" dirty="0">
                <a:latin typeface="Arial"/>
                <a:cs typeface="Arial"/>
              </a:rPr>
              <a:t>малигнени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неоплазии.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3619500" cy="2409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1600" y="1828800"/>
            <a:ext cx="3086100" cy="4057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4343400"/>
            <a:ext cx="3657600" cy="2047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-4762" y="269875"/>
            <a:ext cx="9153525" cy="725805"/>
            <a:chOff x="-4762" y="269875"/>
            <a:chExt cx="9153525" cy="725805"/>
          </a:xfrm>
        </p:grpSpPr>
        <p:sp>
          <p:nvSpPr>
            <p:cNvPr id="6" name="object 6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9144000" y="0"/>
                  </a:moveTo>
                  <a:lnTo>
                    <a:pt x="0" y="0"/>
                  </a:lnTo>
                  <a:lnTo>
                    <a:pt x="0" y="715962"/>
                  </a:lnTo>
                  <a:lnTo>
                    <a:pt x="9144000" y="7159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0" y="715962"/>
                  </a:moveTo>
                  <a:lnTo>
                    <a:pt x="9144000" y="7159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159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400" dirty="0"/>
              <a:t>ПУРПУРА </a:t>
            </a:r>
            <a:r>
              <a:rPr spc="-375" dirty="0"/>
              <a:t>НА</a:t>
            </a:r>
            <a:r>
              <a:rPr spc="-5" dirty="0"/>
              <a:t> </a:t>
            </a:r>
            <a:r>
              <a:rPr spc="-415" dirty="0"/>
              <a:t>SCHÖNLEIN-HENOCH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524000"/>
            <a:ext cx="5181600" cy="5029200"/>
          </a:xfrm>
          <a:custGeom>
            <a:avLst/>
            <a:gdLst/>
            <a:ahLst/>
            <a:cxnLst/>
            <a:rect l="l" t="t" r="r" b="b"/>
            <a:pathLst>
              <a:path w="5181600" h="5029200">
                <a:moveTo>
                  <a:pt x="0" y="5029200"/>
                </a:moveTo>
                <a:lnTo>
                  <a:pt x="5181600" y="5029200"/>
                </a:lnTo>
                <a:lnTo>
                  <a:pt x="5181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1140" y="1790522"/>
            <a:ext cx="497713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 algn="just">
              <a:lnSpc>
                <a:spcPts val="216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000" spc="-90" dirty="0">
                <a:latin typeface="Arial"/>
                <a:cs typeface="Arial"/>
              </a:rPr>
              <a:t>Капиляротоксикозата </a:t>
            </a:r>
            <a:r>
              <a:rPr sz="2000" spc="-114" dirty="0">
                <a:latin typeface="Arial"/>
                <a:cs typeface="Arial"/>
              </a:rPr>
              <a:t>е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автоимунно</a:t>
            </a:r>
            <a:endParaRPr sz="2000">
              <a:latin typeface="Arial"/>
              <a:cs typeface="Arial"/>
            </a:endParaRPr>
          </a:p>
          <a:p>
            <a:pPr marL="355600" marR="388620" algn="just">
              <a:lnSpc>
                <a:spcPts val="1920"/>
              </a:lnSpc>
              <a:spcBef>
                <a:spcPts val="225"/>
              </a:spcBef>
            </a:pPr>
            <a:r>
              <a:rPr sz="2000" spc="-114" dirty="0">
                <a:latin typeface="Arial"/>
                <a:cs typeface="Arial"/>
              </a:rPr>
              <a:t>заболяване </a:t>
            </a:r>
            <a:r>
              <a:rPr sz="2000" spc="-85" dirty="0">
                <a:latin typeface="Arial"/>
                <a:cs typeface="Arial"/>
              </a:rPr>
              <a:t>(имунната </a:t>
            </a:r>
            <a:r>
              <a:rPr sz="2000" spc="-114" dirty="0">
                <a:latin typeface="Arial"/>
                <a:cs typeface="Arial"/>
              </a:rPr>
              <a:t>система </a:t>
            </a:r>
            <a:r>
              <a:rPr sz="2000" spc="-110" dirty="0">
                <a:latin typeface="Arial"/>
                <a:cs typeface="Arial"/>
              </a:rPr>
              <a:t>атакува  </a:t>
            </a:r>
            <a:r>
              <a:rPr sz="2000" spc="-70" dirty="0">
                <a:latin typeface="Arial"/>
                <a:cs typeface="Arial"/>
              </a:rPr>
              <a:t>организма).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355600" indent="-342900" algn="just">
              <a:lnSpc>
                <a:spcPts val="2160"/>
              </a:lnSpc>
              <a:buChar char="•"/>
              <a:tabLst>
                <a:tab pos="355600" algn="l"/>
              </a:tabLst>
            </a:pPr>
            <a:r>
              <a:rPr sz="2000" spc="-75" dirty="0">
                <a:latin typeface="Arial"/>
                <a:cs typeface="Arial"/>
              </a:rPr>
              <a:t>Малките кръвоносни </a:t>
            </a:r>
            <a:r>
              <a:rPr sz="2000" spc="-114" dirty="0">
                <a:latin typeface="Arial"/>
                <a:cs typeface="Arial"/>
              </a:rPr>
              <a:t>съдове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85" dirty="0">
                <a:latin typeface="Arial"/>
                <a:cs typeface="Arial"/>
              </a:rPr>
              <a:t>кожата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се</a:t>
            </a:r>
            <a:endParaRPr sz="2000">
              <a:latin typeface="Arial"/>
              <a:cs typeface="Arial"/>
            </a:endParaRPr>
          </a:p>
          <a:p>
            <a:pPr marL="355600" algn="just">
              <a:lnSpc>
                <a:spcPts val="1920"/>
              </a:lnSpc>
            </a:pPr>
            <a:r>
              <a:rPr sz="2000" spc="-125" dirty="0">
                <a:latin typeface="Arial"/>
                <a:cs typeface="Arial"/>
              </a:rPr>
              <a:t>възпаляват </a:t>
            </a:r>
            <a:r>
              <a:rPr sz="2000" spc="-95" dirty="0">
                <a:latin typeface="Arial"/>
                <a:cs typeface="Arial"/>
              </a:rPr>
              <a:t>(васкулит),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започва</a:t>
            </a:r>
            <a:endParaRPr sz="2000">
              <a:latin typeface="Arial"/>
              <a:cs typeface="Arial"/>
            </a:endParaRPr>
          </a:p>
          <a:p>
            <a:pPr marL="355600" marR="194945" algn="just">
              <a:lnSpc>
                <a:spcPts val="1920"/>
              </a:lnSpc>
              <a:spcBef>
                <a:spcPts val="225"/>
              </a:spcBef>
            </a:pPr>
            <a:r>
              <a:rPr sz="2000" spc="-85" dirty="0">
                <a:latin typeface="Arial"/>
                <a:cs typeface="Arial"/>
              </a:rPr>
              <a:t>преминаване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75" dirty="0">
                <a:latin typeface="Arial"/>
                <a:cs typeface="Arial"/>
              </a:rPr>
              <a:t>еритроцити, </a:t>
            </a:r>
            <a:r>
              <a:rPr sz="2000" spc="-80" dirty="0">
                <a:latin typeface="Arial"/>
                <a:cs typeface="Arial"/>
              </a:rPr>
              <a:t>което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води  </a:t>
            </a:r>
            <a:r>
              <a:rPr sz="2000" spc="-70" dirty="0">
                <a:latin typeface="Arial"/>
                <a:cs typeface="Arial"/>
              </a:rPr>
              <a:t>до </a:t>
            </a:r>
            <a:r>
              <a:rPr sz="2000" spc="-105" dirty="0">
                <a:latin typeface="Arial"/>
                <a:cs typeface="Arial"/>
              </a:rPr>
              <a:t>виолетов, </a:t>
            </a:r>
            <a:r>
              <a:rPr sz="2000" spc="-85" dirty="0">
                <a:latin typeface="Arial"/>
                <a:cs typeface="Arial"/>
              </a:rPr>
              <a:t>надигнат </a:t>
            </a:r>
            <a:r>
              <a:rPr sz="2000" spc="-75" dirty="0">
                <a:latin typeface="Arial"/>
                <a:cs typeface="Arial"/>
              </a:rPr>
              <a:t>обрив </a:t>
            </a:r>
            <a:r>
              <a:rPr sz="2000" spc="-50" dirty="0">
                <a:latin typeface="Arial"/>
                <a:cs typeface="Arial"/>
              </a:rPr>
              <a:t>по</a:t>
            </a:r>
            <a:r>
              <a:rPr sz="2000" spc="-26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краката,  </a:t>
            </a:r>
            <a:r>
              <a:rPr sz="2000" spc="-114" dirty="0">
                <a:latin typeface="Arial"/>
                <a:cs typeface="Arial"/>
              </a:rPr>
              <a:t>бедрата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ръцете.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355600" indent="-342900" algn="just">
              <a:lnSpc>
                <a:spcPts val="2160"/>
              </a:lnSpc>
              <a:buChar char="•"/>
              <a:tabLst>
                <a:tab pos="355600" algn="l"/>
              </a:tabLst>
            </a:pPr>
            <a:r>
              <a:rPr sz="2000" spc="-70" dirty="0">
                <a:latin typeface="Arial"/>
                <a:cs typeface="Arial"/>
              </a:rPr>
              <a:t>Могат </a:t>
            </a:r>
            <a:r>
              <a:rPr sz="2000" spc="-105" dirty="0">
                <a:latin typeface="Arial"/>
                <a:cs typeface="Arial"/>
              </a:rPr>
              <a:t>да </a:t>
            </a:r>
            <a:r>
              <a:rPr sz="2000" spc="-120" dirty="0">
                <a:latin typeface="Arial"/>
                <a:cs typeface="Arial"/>
              </a:rPr>
              <a:t>бъдат </a:t>
            </a:r>
            <a:r>
              <a:rPr sz="2000" spc="-100" dirty="0">
                <a:latin typeface="Arial"/>
                <a:cs typeface="Arial"/>
              </a:rPr>
              <a:t>засегнати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ставите,</a:t>
            </a:r>
            <a:endParaRPr sz="2000">
              <a:latin typeface="Arial"/>
              <a:cs typeface="Arial"/>
            </a:endParaRPr>
          </a:p>
          <a:p>
            <a:pPr marL="355600" marR="347345" algn="just">
              <a:lnSpc>
                <a:spcPct val="80000"/>
              </a:lnSpc>
              <a:spcBef>
                <a:spcPts val="240"/>
              </a:spcBef>
            </a:pPr>
            <a:r>
              <a:rPr sz="2000" spc="-90" dirty="0">
                <a:latin typeface="Arial"/>
                <a:cs typeface="Arial"/>
              </a:rPr>
              <a:t>стомашно-чревния тракт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00" dirty="0">
                <a:latin typeface="Arial"/>
                <a:cs typeface="Arial"/>
              </a:rPr>
              <a:t>бъбреците</a:t>
            </a:r>
            <a:r>
              <a:rPr sz="2000" spc="-340" dirty="0">
                <a:latin typeface="Arial"/>
                <a:cs typeface="Arial"/>
              </a:rPr>
              <a:t> </a:t>
            </a:r>
            <a:r>
              <a:rPr sz="2000" spc="-155" dirty="0">
                <a:latin typeface="Arial"/>
                <a:cs typeface="Arial"/>
              </a:rPr>
              <a:t>с  </a:t>
            </a:r>
            <a:r>
              <a:rPr sz="2000" spc="-95" dirty="0">
                <a:latin typeface="Arial"/>
                <a:cs typeface="Arial"/>
              </a:rPr>
              <a:t>болка </a:t>
            </a:r>
            <a:r>
              <a:rPr sz="2000" spc="-35" dirty="0">
                <a:latin typeface="Arial"/>
                <a:cs typeface="Arial"/>
              </a:rPr>
              <a:t>и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спазми.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355600" indent="-342900" algn="just">
              <a:lnSpc>
                <a:spcPts val="2160"/>
              </a:lnSpc>
              <a:buChar char="•"/>
              <a:tabLst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Засяга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105" dirty="0">
                <a:latin typeface="Arial"/>
                <a:cs typeface="Arial"/>
              </a:rPr>
              <a:t>всяка </a:t>
            </a:r>
            <a:r>
              <a:rPr sz="2000" spc="-130" dirty="0">
                <a:latin typeface="Arial"/>
                <a:cs typeface="Arial"/>
              </a:rPr>
              <a:t>възраст, </a:t>
            </a:r>
            <a:r>
              <a:rPr sz="2000" spc="-45" dirty="0">
                <a:latin typeface="Arial"/>
                <a:cs typeface="Arial"/>
              </a:rPr>
              <a:t>но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най-често</a:t>
            </a:r>
            <a:endParaRPr sz="2000">
              <a:latin typeface="Arial"/>
              <a:cs typeface="Arial"/>
            </a:endParaRPr>
          </a:p>
          <a:p>
            <a:pPr marL="355600" marR="5080">
              <a:lnSpc>
                <a:spcPts val="1920"/>
              </a:lnSpc>
              <a:spcBef>
                <a:spcPts val="225"/>
              </a:spcBef>
            </a:pPr>
            <a:r>
              <a:rPr sz="2000" spc="-120" dirty="0">
                <a:latin typeface="Arial"/>
                <a:cs typeface="Arial"/>
              </a:rPr>
              <a:t>засяга децата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30" dirty="0">
                <a:latin typeface="Arial"/>
                <a:cs typeface="Arial"/>
              </a:rPr>
              <a:t>възраст </a:t>
            </a:r>
            <a:r>
              <a:rPr sz="2000" spc="-60" dirty="0">
                <a:latin typeface="Arial"/>
                <a:cs typeface="Arial"/>
              </a:rPr>
              <a:t>между </a:t>
            </a:r>
            <a:r>
              <a:rPr sz="2000" spc="-100" dirty="0">
                <a:latin typeface="Arial"/>
                <a:cs typeface="Arial"/>
              </a:rPr>
              <a:t>2 </a:t>
            </a:r>
            <a:r>
              <a:rPr sz="2000" spc="-60" dirty="0">
                <a:latin typeface="Arial"/>
                <a:cs typeface="Arial"/>
              </a:rPr>
              <a:t>между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и  </a:t>
            </a:r>
            <a:r>
              <a:rPr sz="2000" spc="-100" dirty="0">
                <a:latin typeface="Arial"/>
                <a:cs typeface="Arial"/>
              </a:rPr>
              <a:t>11 </a:t>
            </a:r>
            <a:r>
              <a:rPr sz="2000" spc="-105" dirty="0">
                <a:latin typeface="Arial"/>
                <a:cs typeface="Arial"/>
              </a:rPr>
              <a:t>год? </a:t>
            </a:r>
            <a:r>
              <a:rPr sz="2000" spc="-130" dirty="0">
                <a:latin typeface="Arial"/>
                <a:cs typeface="Arial"/>
              </a:rPr>
              <a:t>Заболяването </a:t>
            </a:r>
            <a:r>
              <a:rPr sz="2000" spc="-75" dirty="0">
                <a:latin typeface="Arial"/>
                <a:cs typeface="Arial"/>
              </a:rPr>
              <a:t>не </a:t>
            </a:r>
            <a:r>
              <a:rPr sz="2000" spc="-120" dirty="0">
                <a:latin typeface="Arial"/>
                <a:cs typeface="Arial"/>
              </a:rPr>
              <a:t>е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заразно.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04103" y="1975104"/>
            <a:ext cx="3740150" cy="4325620"/>
            <a:chOff x="5404103" y="1975104"/>
            <a:chExt cx="3740150" cy="4325620"/>
          </a:xfrm>
        </p:grpSpPr>
        <p:sp>
          <p:nvSpPr>
            <p:cNvPr id="5" name="object 5"/>
            <p:cNvSpPr/>
            <p:nvPr/>
          </p:nvSpPr>
          <p:spPr>
            <a:xfrm>
              <a:off x="5404103" y="1975104"/>
              <a:ext cx="3739896" cy="43251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62599" y="2133600"/>
              <a:ext cx="3276600" cy="3810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-4762" y="269875"/>
            <a:ext cx="9153525" cy="725805"/>
            <a:chOff x="-4762" y="269875"/>
            <a:chExt cx="9153525" cy="725805"/>
          </a:xfrm>
        </p:grpSpPr>
        <p:sp>
          <p:nvSpPr>
            <p:cNvPr id="8" name="object 8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9144000" y="0"/>
                  </a:moveTo>
                  <a:lnTo>
                    <a:pt x="0" y="0"/>
                  </a:lnTo>
                  <a:lnTo>
                    <a:pt x="0" y="715962"/>
                  </a:lnTo>
                  <a:lnTo>
                    <a:pt x="9144000" y="7159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0" y="715962"/>
                  </a:moveTo>
                  <a:lnTo>
                    <a:pt x="9144000" y="7159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159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400" dirty="0"/>
              <a:t>ПУРПУРА </a:t>
            </a:r>
            <a:r>
              <a:rPr spc="-375" dirty="0"/>
              <a:t>НА</a:t>
            </a:r>
            <a:r>
              <a:rPr spc="-5" dirty="0"/>
              <a:t> </a:t>
            </a:r>
            <a:r>
              <a:rPr spc="-415" dirty="0"/>
              <a:t>SCHÖNLEIN-HENOCH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315912"/>
            <a:ext cx="9153525" cy="787400"/>
            <a:chOff x="-4762" y="315912"/>
            <a:chExt cx="9153525" cy="787400"/>
          </a:xfrm>
        </p:grpSpPr>
        <p:sp>
          <p:nvSpPr>
            <p:cNvPr id="3" name="object 3"/>
            <p:cNvSpPr/>
            <p:nvPr/>
          </p:nvSpPr>
          <p:spPr>
            <a:xfrm>
              <a:off x="0" y="320675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9144000" y="0"/>
                  </a:moveTo>
                  <a:lnTo>
                    <a:pt x="0" y="0"/>
                  </a:lnTo>
                  <a:lnTo>
                    <a:pt x="0" y="777875"/>
                  </a:lnTo>
                  <a:lnTo>
                    <a:pt x="9144000" y="777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20675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0" y="777875"/>
                  </a:moveTo>
                  <a:lnTo>
                    <a:pt x="9144000" y="7778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778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71397" y="393953"/>
            <a:ext cx="6602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0" dirty="0"/>
              <a:t>ПУРПУРА </a:t>
            </a:r>
            <a:r>
              <a:rPr spc="-375" dirty="0"/>
              <a:t>НА</a:t>
            </a:r>
            <a:r>
              <a:rPr spc="-5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590" y="1568018"/>
            <a:ext cx="847407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319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00" dirty="0">
                <a:solidFill>
                  <a:srgbClr val="C00000"/>
                </a:solidFill>
                <a:latin typeface="Arial"/>
                <a:cs typeface="Arial"/>
              </a:rPr>
              <a:t>Патогенеза: </a:t>
            </a:r>
            <a:r>
              <a:rPr sz="2800" spc="-165" dirty="0">
                <a:latin typeface="Arial"/>
                <a:cs typeface="Arial"/>
              </a:rPr>
              <a:t>Пурпурата е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имунокомплексно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190"/>
              </a:lnSpc>
            </a:pPr>
            <a:r>
              <a:rPr sz="2800" spc="-160" dirty="0">
                <a:latin typeface="Arial"/>
                <a:cs typeface="Arial"/>
              </a:rPr>
              <a:t>заболяване </a:t>
            </a:r>
            <a:r>
              <a:rPr sz="2800" spc="-220" dirty="0">
                <a:latin typeface="Arial"/>
                <a:cs typeface="Arial"/>
              </a:rPr>
              <a:t>с </a:t>
            </a:r>
            <a:r>
              <a:rPr sz="2800" spc="-170" dirty="0">
                <a:latin typeface="Arial"/>
                <a:cs typeface="Arial"/>
              </a:rPr>
              <a:t>отлагане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55" dirty="0">
                <a:latin typeface="Arial"/>
                <a:cs typeface="Arial"/>
              </a:rPr>
              <a:t>IgA, </a:t>
            </a:r>
            <a:r>
              <a:rPr sz="2800" spc="-245" dirty="0">
                <a:latin typeface="Arial"/>
                <a:cs typeface="Arial"/>
              </a:rPr>
              <a:t>IgG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340" dirty="0">
                <a:latin typeface="Arial"/>
                <a:cs typeface="Arial"/>
              </a:rPr>
              <a:t>С3 </a:t>
            </a:r>
            <a:r>
              <a:rPr sz="2800" spc="-150" dirty="0">
                <a:latin typeface="Arial"/>
                <a:cs typeface="Arial"/>
              </a:rPr>
              <a:t>в</a:t>
            </a:r>
            <a:r>
              <a:rPr sz="2800" spc="-29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съдовете.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Arial"/>
              <a:cs typeface="Arial"/>
            </a:endParaRPr>
          </a:p>
          <a:p>
            <a:pPr marL="355600" marR="367665" indent="-342900">
              <a:lnSpc>
                <a:spcPts val="302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00" dirty="0">
                <a:latin typeface="Arial"/>
                <a:cs typeface="Arial"/>
              </a:rPr>
              <a:t>Васкулитът </a:t>
            </a:r>
            <a:r>
              <a:rPr sz="2800" spc="-110" dirty="0">
                <a:latin typeface="Arial"/>
                <a:cs typeface="Arial"/>
              </a:rPr>
              <a:t>ангажира </a:t>
            </a:r>
            <a:r>
              <a:rPr sz="2800" spc="-120" dirty="0">
                <a:latin typeface="Arial"/>
                <a:cs typeface="Arial"/>
              </a:rPr>
              <a:t>прекапилярите, </a:t>
            </a:r>
            <a:r>
              <a:rPr sz="2800" spc="-130" dirty="0">
                <a:latin typeface="Arial"/>
                <a:cs typeface="Arial"/>
              </a:rPr>
              <a:t>капилярите </a:t>
            </a:r>
            <a:r>
              <a:rPr sz="2800" spc="-55" dirty="0">
                <a:latin typeface="Arial"/>
                <a:cs typeface="Arial"/>
              </a:rPr>
              <a:t>и  </a:t>
            </a:r>
            <a:r>
              <a:rPr sz="2800" spc="-130" dirty="0">
                <a:latin typeface="Arial"/>
                <a:cs typeface="Arial"/>
              </a:rPr>
              <a:t>постакпилярите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14" dirty="0">
                <a:latin typeface="Arial"/>
                <a:cs typeface="Arial"/>
              </a:rPr>
              <a:t>кожата, </a:t>
            </a:r>
            <a:r>
              <a:rPr sz="2800" spc="-140" dirty="0">
                <a:latin typeface="Arial"/>
                <a:cs typeface="Arial"/>
              </a:rPr>
              <a:t>гастроинтестиналния  </a:t>
            </a:r>
            <a:r>
              <a:rPr sz="2800" spc="-145" dirty="0">
                <a:latin typeface="Arial"/>
                <a:cs typeface="Arial"/>
              </a:rPr>
              <a:t>тракт, </a:t>
            </a:r>
            <a:r>
              <a:rPr sz="2800" spc="-175" dirty="0">
                <a:latin typeface="Arial"/>
                <a:cs typeface="Arial"/>
              </a:rPr>
              <a:t>ставите </a:t>
            </a:r>
            <a:r>
              <a:rPr sz="2800" spc="-55" dirty="0">
                <a:latin typeface="Arial"/>
                <a:cs typeface="Arial"/>
              </a:rPr>
              <a:t>и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бъбреците.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3800">
              <a:latin typeface="Arial"/>
              <a:cs typeface="Arial"/>
            </a:endParaRPr>
          </a:p>
          <a:p>
            <a:pPr marL="355600" marR="5080" indent="-342900">
              <a:lnSpc>
                <a:spcPts val="302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25" dirty="0">
                <a:latin typeface="Arial"/>
                <a:cs typeface="Arial"/>
              </a:rPr>
              <a:t>Активирането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14" dirty="0">
                <a:latin typeface="Arial"/>
                <a:cs typeface="Arial"/>
              </a:rPr>
              <a:t>комплемента </a:t>
            </a:r>
            <a:r>
              <a:rPr sz="2800" spc="-195" dirty="0">
                <a:latin typeface="Arial"/>
                <a:cs typeface="Arial"/>
              </a:rPr>
              <a:t>също </a:t>
            </a:r>
            <a:r>
              <a:rPr sz="2800" spc="-100" dirty="0">
                <a:latin typeface="Arial"/>
                <a:cs typeface="Arial"/>
              </a:rPr>
              <a:t>има </a:t>
            </a:r>
            <a:r>
              <a:rPr sz="2800" spc="-165" dirty="0">
                <a:latin typeface="Arial"/>
                <a:cs typeface="Arial"/>
              </a:rPr>
              <a:t>участие </a:t>
            </a:r>
            <a:r>
              <a:rPr sz="2800" spc="-70" dirty="0">
                <a:latin typeface="Arial"/>
                <a:cs typeface="Arial"/>
              </a:rPr>
              <a:t>при  </a:t>
            </a:r>
            <a:r>
              <a:rPr sz="2800" spc="-160" dirty="0">
                <a:latin typeface="Arial"/>
                <a:cs typeface="Arial"/>
              </a:rPr>
              <a:t>формирането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75" dirty="0">
                <a:latin typeface="Arial"/>
                <a:cs typeface="Arial"/>
              </a:rPr>
              <a:t>кожните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лезии.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787400"/>
            <a:chOff x="-4762" y="269938"/>
            <a:chExt cx="9153525" cy="78740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9144000" y="0"/>
                  </a:moveTo>
                  <a:lnTo>
                    <a:pt x="0" y="0"/>
                  </a:lnTo>
                  <a:lnTo>
                    <a:pt x="0" y="777875"/>
                  </a:lnTo>
                  <a:lnTo>
                    <a:pt x="9144000" y="777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0" y="777875"/>
                  </a:moveTo>
                  <a:lnTo>
                    <a:pt x="9144000" y="7778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778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395" dirty="0"/>
              <a:t>ПУРПУРА </a:t>
            </a:r>
            <a:r>
              <a:rPr spc="-375" dirty="0"/>
              <a:t>НА</a:t>
            </a:r>
            <a:r>
              <a:rPr spc="-50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590" y="1677415"/>
            <a:ext cx="8469630" cy="397700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70" dirty="0">
                <a:solidFill>
                  <a:srgbClr val="C00000"/>
                </a:solidFill>
                <a:latin typeface="Arial"/>
                <a:cs typeface="Arial"/>
              </a:rPr>
              <a:t>Патогенеза: </a:t>
            </a:r>
            <a:r>
              <a:rPr sz="2400" spc="-300" dirty="0">
                <a:latin typeface="Arial"/>
                <a:cs typeface="Arial"/>
              </a:rPr>
              <a:t>В </a:t>
            </a:r>
            <a:r>
              <a:rPr sz="2400" spc="-225" dirty="0">
                <a:latin typeface="Arial"/>
                <a:cs typeface="Arial"/>
              </a:rPr>
              <a:t>50%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25" dirty="0">
                <a:latin typeface="Arial"/>
                <a:cs typeface="Arial"/>
              </a:rPr>
              <a:t>болните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05" dirty="0">
                <a:latin typeface="Arial"/>
                <a:cs typeface="Arial"/>
              </a:rPr>
              <a:t>доказва </a:t>
            </a:r>
            <a:r>
              <a:rPr sz="2400" spc="-110" dirty="0">
                <a:latin typeface="Arial"/>
                <a:cs typeface="Arial"/>
              </a:rPr>
              <a:t>ревматоиден </a:t>
            </a:r>
            <a:r>
              <a:rPr sz="2400" spc="-165" dirty="0">
                <a:latin typeface="Arial"/>
                <a:cs typeface="Arial"/>
              </a:rPr>
              <a:t>фактор 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35" dirty="0">
                <a:latin typeface="Arial"/>
                <a:cs typeface="Arial"/>
              </a:rPr>
              <a:t>IgA-съдържащи </a:t>
            </a:r>
            <a:r>
              <a:rPr sz="2400" spc="-60" dirty="0">
                <a:latin typeface="Arial"/>
                <a:cs typeface="Arial"/>
              </a:rPr>
              <a:t>имунни </a:t>
            </a:r>
            <a:r>
              <a:rPr sz="2400" spc="-75" dirty="0">
                <a:latin typeface="Arial"/>
                <a:cs typeface="Arial"/>
              </a:rPr>
              <a:t>комплекси, </a:t>
            </a:r>
            <a:r>
              <a:rPr sz="2400" spc="-105" dirty="0">
                <a:latin typeface="Arial"/>
                <a:cs typeface="Arial"/>
              </a:rPr>
              <a:t>особено </a:t>
            </a:r>
            <a:r>
              <a:rPr sz="2400" spc="-130" dirty="0">
                <a:latin typeface="Arial"/>
                <a:cs typeface="Arial"/>
              </a:rPr>
              <a:t>в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ранните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55"/>
              </a:lnSpc>
            </a:pPr>
            <a:r>
              <a:rPr sz="2400" spc="-114" dirty="0">
                <a:latin typeface="Arial"/>
                <a:cs typeface="Arial"/>
              </a:rPr>
              <a:t>стадии на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болестта.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50">
              <a:latin typeface="Arial"/>
              <a:cs typeface="Arial"/>
            </a:endParaRPr>
          </a:p>
          <a:p>
            <a:pPr marL="355600" marR="408940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30" dirty="0">
                <a:latin typeface="Arial"/>
                <a:cs typeface="Arial"/>
              </a:rPr>
              <a:t>Откриват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75" dirty="0">
                <a:latin typeface="Arial"/>
                <a:cs typeface="Arial"/>
              </a:rPr>
              <a:t>комплекси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20" dirty="0">
                <a:latin typeface="Arial"/>
                <a:cs typeface="Arial"/>
              </a:rPr>
              <a:t>IgA-фибронектин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40" dirty="0">
                <a:latin typeface="Arial"/>
                <a:cs typeface="Arial"/>
              </a:rPr>
              <a:t>IgA-  </a:t>
            </a:r>
            <a:r>
              <a:rPr sz="2400" spc="-90" dirty="0">
                <a:latin typeface="Arial"/>
                <a:cs typeface="Arial"/>
              </a:rPr>
              <a:t>антикардиолипинови </a:t>
            </a:r>
            <a:r>
              <a:rPr sz="2400" spc="-140" dirty="0">
                <a:latin typeface="Arial"/>
                <a:cs typeface="Arial"/>
              </a:rPr>
              <a:t>антитела. </a:t>
            </a:r>
            <a:r>
              <a:rPr sz="2400" spc="-135" dirty="0">
                <a:latin typeface="Arial"/>
                <a:cs typeface="Arial"/>
              </a:rPr>
              <a:t>Имунофлуоресценцията </a:t>
            </a:r>
            <a:r>
              <a:rPr sz="2400" spc="-114" dirty="0">
                <a:latin typeface="Arial"/>
                <a:cs typeface="Arial"/>
              </a:rPr>
              <a:t>на  </a:t>
            </a:r>
            <a:r>
              <a:rPr sz="2400" spc="-105" dirty="0">
                <a:latin typeface="Arial"/>
                <a:cs typeface="Arial"/>
              </a:rPr>
              <a:t>кожата </a:t>
            </a:r>
            <a:r>
              <a:rPr sz="2400" spc="-145" dirty="0">
                <a:latin typeface="Arial"/>
                <a:cs typeface="Arial"/>
              </a:rPr>
              <a:t>установява </a:t>
            </a:r>
            <a:r>
              <a:rPr sz="2400" spc="-165" dirty="0">
                <a:latin typeface="Arial"/>
                <a:cs typeface="Arial"/>
              </a:rPr>
              <a:t>IgA </a:t>
            </a:r>
            <a:r>
              <a:rPr sz="2400" spc="-140" dirty="0">
                <a:latin typeface="Arial"/>
                <a:cs typeface="Arial"/>
              </a:rPr>
              <a:t>антитела.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3250">
              <a:latin typeface="Arial"/>
              <a:cs typeface="Arial"/>
            </a:endParaRPr>
          </a:p>
          <a:p>
            <a:pPr marL="355600" marR="163195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14" dirty="0">
                <a:latin typeface="Arial"/>
                <a:cs typeface="Arial"/>
              </a:rPr>
              <a:t>Високите </a:t>
            </a:r>
            <a:r>
              <a:rPr sz="2400" spc="-110" dirty="0">
                <a:latin typeface="Arial"/>
                <a:cs typeface="Arial"/>
              </a:rPr>
              <a:t>титри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65" dirty="0">
                <a:latin typeface="Arial"/>
                <a:cs typeface="Arial"/>
              </a:rPr>
              <a:t>IgA </a:t>
            </a:r>
            <a:r>
              <a:rPr sz="2400" spc="-120" dirty="0">
                <a:latin typeface="Arial"/>
                <a:cs typeface="Arial"/>
              </a:rPr>
              <a:t>антиентотелни </a:t>
            </a:r>
            <a:r>
              <a:rPr sz="2400" spc="-150" dirty="0">
                <a:latin typeface="Arial"/>
                <a:cs typeface="Arial"/>
              </a:rPr>
              <a:t>антитела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10" dirty="0">
                <a:latin typeface="Arial"/>
                <a:cs typeface="Arial"/>
              </a:rPr>
              <a:t>повишените  </a:t>
            </a:r>
            <a:r>
              <a:rPr sz="2400" spc="-100" dirty="0">
                <a:latin typeface="Arial"/>
                <a:cs typeface="Arial"/>
              </a:rPr>
              <a:t>нива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0" dirty="0">
                <a:latin typeface="Arial"/>
                <a:cs typeface="Arial"/>
              </a:rPr>
              <a:t>тромбомодулин </a:t>
            </a:r>
            <a:r>
              <a:rPr sz="2400" spc="-130" dirty="0">
                <a:latin typeface="Arial"/>
                <a:cs typeface="Arial"/>
              </a:rPr>
              <a:t>в </a:t>
            </a:r>
            <a:r>
              <a:rPr sz="2400" spc="-125" dirty="0">
                <a:latin typeface="Arial"/>
                <a:cs typeface="Arial"/>
              </a:rPr>
              <a:t>серума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55" dirty="0">
                <a:latin typeface="Arial"/>
                <a:cs typeface="Arial"/>
              </a:rPr>
              <a:t>свързват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25" dirty="0">
                <a:latin typeface="Arial"/>
                <a:cs typeface="Arial"/>
              </a:rPr>
              <a:t>тежката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60"/>
              </a:lnSpc>
            </a:pPr>
            <a:r>
              <a:rPr sz="2400" spc="-95" dirty="0">
                <a:latin typeface="Arial"/>
                <a:cs typeface="Arial"/>
              </a:rPr>
              <a:t>протеинурия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95" dirty="0">
                <a:latin typeface="Arial"/>
                <a:cs typeface="Arial"/>
              </a:rPr>
              <a:t>тежкото </a:t>
            </a:r>
            <a:r>
              <a:rPr sz="2400" spc="-110" dirty="0">
                <a:latin typeface="Arial"/>
                <a:cs typeface="Arial"/>
              </a:rPr>
              <a:t>бъбречно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засягане.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787400"/>
            <a:chOff x="-4762" y="269938"/>
            <a:chExt cx="9153525" cy="78740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9144000" y="0"/>
                  </a:moveTo>
                  <a:lnTo>
                    <a:pt x="0" y="0"/>
                  </a:lnTo>
                  <a:lnTo>
                    <a:pt x="0" y="777875"/>
                  </a:lnTo>
                  <a:lnTo>
                    <a:pt x="9144000" y="777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0" y="777875"/>
                  </a:moveTo>
                  <a:lnTo>
                    <a:pt x="9144000" y="7778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778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395" dirty="0"/>
              <a:t>ПУРПУРА </a:t>
            </a:r>
            <a:r>
              <a:rPr spc="-375" dirty="0"/>
              <a:t>НА</a:t>
            </a:r>
            <a:r>
              <a:rPr spc="-50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590" y="1677415"/>
            <a:ext cx="8380730" cy="44888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256540" indent="-3429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210" dirty="0">
                <a:solidFill>
                  <a:srgbClr val="C00000"/>
                </a:solidFill>
                <a:latin typeface="Arial"/>
                <a:cs typeface="Arial"/>
              </a:rPr>
              <a:t>КЛИНИЧНА </a:t>
            </a:r>
            <a:r>
              <a:rPr sz="2400" b="1" spc="-229" dirty="0">
                <a:solidFill>
                  <a:srgbClr val="C00000"/>
                </a:solidFill>
                <a:latin typeface="Arial"/>
                <a:cs typeface="Arial"/>
              </a:rPr>
              <a:t>КАРТИНА: </a:t>
            </a:r>
            <a:r>
              <a:rPr sz="2400" spc="-150" dirty="0">
                <a:latin typeface="Arial"/>
                <a:cs typeface="Arial"/>
              </a:rPr>
              <a:t>Проявява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30" dirty="0">
                <a:latin typeface="Arial"/>
                <a:cs typeface="Arial"/>
              </a:rPr>
              <a:t>палпираща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95" dirty="0">
                <a:latin typeface="Arial"/>
                <a:cs typeface="Arial"/>
              </a:rPr>
              <a:t>пурпура  </a:t>
            </a:r>
            <a:r>
              <a:rPr sz="2400" spc="-60" dirty="0">
                <a:latin typeface="Arial"/>
                <a:cs typeface="Arial"/>
              </a:rPr>
              <a:t>по </a:t>
            </a:r>
            <a:r>
              <a:rPr sz="2400" spc="-100" dirty="0">
                <a:latin typeface="Arial"/>
                <a:cs typeface="Arial"/>
              </a:rPr>
              <a:t>кожата, </a:t>
            </a:r>
            <a:r>
              <a:rPr sz="2400" spc="-135" dirty="0">
                <a:latin typeface="Arial"/>
                <a:cs typeface="Arial"/>
              </a:rPr>
              <a:t>засягане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40" dirty="0">
                <a:latin typeface="Arial"/>
                <a:cs typeface="Arial"/>
              </a:rPr>
              <a:t>ставите, </a:t>
            </a:r>
            <a:r>
              <a:rPr sz="2400" spc="-125" dirty="0">
                <a:latin typeface="Arial"/>
                <a:cs typeface="Arial"/>
              </a:rPr>
              <a:t>бъбреците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250" dirty="0">
                <a:latin typeface="Arial"/>
                <a:cs typeface="Arial"/>
              </a:rPr>
              <a:t>ГИТ.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sz="2400" spc="-200" dirty="0">
                <a:latin typeface="Arial"/>
                <a:cs typeface="Arial"/>
              </a:rPr>
              <a:t>Тези</a:t>
            </a:r>
            <a:endParaRPr sz="2400">
              <a:latin typeface="Arial"/>
              <a:cs typeface="Arial"/>
            </a:endParaRPr>
          </a:p>
          <a:p>
            <a:pPr marL="355600" marR="207645">
              <a:lnSpc>
                <a:spcPts val="2590"/>
              </a:lnSpc>
              <a:spcBef>
                <a:spcPts val="5"/>
              </a:spcBef>
            </a:pPr>
            <a:r>
              <a:rPr sz="2400" spc="-95" dirty="0">
                <a:latin typeface="Arial"/>
                <a:cs typeface="Arial"/>
              </a:rPr>
              <a:t>класически </a:t>
            </a:r>
            <a:r>
              <a:rPr sz="2400" spc="-85" dirty="0">
                <a:latin typeface="Arial"/>
                <a:cs typeface="Arial"/>
              </a:rPr>
              <a:t>симптоми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45" dirty="0">
                <a:latin typeface="Arial"/>
                <a:cs typeface="Arial"/>
              </a:rPr>
              <a:t>установяват </a:t>
            </a:r>
            <a:r>
              <a:rPr sz="2400" spc="-60" dirty="0">
                <a:latin typeface="Arial"/>
                <a:cs typeface="Arial"/>
              </a:rPr>
              <a:t>по </a:t>
            </a:r>
            <a:r>
              <a:rPr sz="2400" spc="-110" dirty="0">
                <a:latin typeface="Arial"/>
                <a:cs typeface="Arial"/>
              </a:rPr>
              <a:t>различно </a:t>
            </a:r>
            <a:r>
              <a:rPr sz="2400" spc="-105" dirty="0">
                <a:latin typeface="Arial"/>
                <a:cs typeface="Arial"/>
              </a:rPr>
              <a:t>време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35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в  </a:t>
            </a:r>
            <a:r>
              <a:rPr sz="2400" spc="-105" dirty="0">
                <a:latin typeface="Arial"/>
                <a:cs typeface="Arial"/>
              </a:rPr>
              <a:t>различни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комбинации.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spc="-95" dirty="0">
                <a:solidFill>
                  <a:srgbClr val="C00000"/>
                </a:solidFill>
                <a:latin typeface="Arial"/>
                <a:cs typeface="Arial"/>
              </a:rPr>
              <a:t>Кожната </a:t>
            </a:r>
            <a:r>
              <a:rPr sz="2400" b="1" i="1" spc="-180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40" dirty="0">
                <a:latin typeface="Arial"/>
                <a:cs typeface="Arial"/>
              </a:rPr>
              <a:t>наблюдава </a:t>
            </a:r>
            <a:r>
              <a:rPr sz="2400" spc="-130" dirty="0">
                <a:latin typeface="Arial"/>
                <a:cs typeface="Arial"/>
              </a:rPr>
              <a:t>в </a:t>
            </a:r>
            <a:r>
              <a:rPr sz="2400" spc="-225" dirty="0">
                <a:latin typeface="Arial"/>
                <a:cs typeface="Arial"/>
              </a:rPr>
              <a:t>50% </a:t>
            </a:r>
            <a:r>
              <a:rPr sz="2400" spc="-130" dirty="0">
                <a:latin typeface="Arial"/>
                <a:cs typeface="Arial"/>
              </a:rPr>
              <a:t>в </a:t>
            </a:r>
            <a:r>
              <a:rPr sz="2400" spc="-135" dirty="0">
                <a:latin typeface="Arial"/>
                <a:cs typeface="Arial"/>
              </a:rPr>
              <a:t>началото </a:t>
            </a:r>
            <a:r>
              <a:rPr sz="2400" spc="-120" dirty="0">
                <a:latin typeface="Arial"/>
                <a:cs typeface="Arial"/>
              </a:rPr>
              <a:t>на </a:t>
            </a:r>
            <a:r>
              <a:rPr sz="2400" spc="-160" dirty="0">
                <a:latin typeface="Arial"/>
                <a:cs typeface="Arial"/>
              </a:rPr>
              <a:t>болестта 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130" dirty="0">
                <a:latin typeface="Arial"/>
                <a:cs typeface="Arial"/>
              </a:rPr>
              <a:t>в зоната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5" dirty="0">
                <a:latin typeface="Arial"/>
                <a:cs typeface="Arial"/>
              </a:rPr>
              <a:t>уртикариален </a:t>
            </a:r>
            <a:r>
              <a:rPr sz="2400" spc="-85" dirty="0">
                <a:latin typeface="Arial"/>
                <a:cs typeface="Arial"/>
              </a:rPr>
              <a:t>обрив, </a:t>
            </a:r>
            <a:r>
              <a:rPr sz="2400" spc="-120" dirty="0">
                <a:latin typeface="Arial"/>
                <a:cs typeface="Arial"/>
              </a:rPr>
              <a:t>локализацията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има</a:t>
            </a:r>
            <a:endParaRPr sz="2400">
              <a:latin typeface="Arial"/>
              <a:cs typeface="Arial"/>
            </a:endParaRPr>
          </a:p>
          <a:p>
            <a:pPr marL="355600" marR="504190">
              <a:lnSpc>
                <a:spcPts val="2590"/>
              </a:lnSpc>
              <a:spcBef>
                <a:spcPts val="5"/>
              </a:spcBef>
            </a:pPr>
            <a:r>
              <a:rPr sz="2400" spc="-105" dirty="0">
                <a:latin typeface="Arial"/>
                <a:cs typeface="Arial"/>
              </a:rPr>
              <a:t>гравитационна </a:t>
            </a:r>
            <a:r>
              <a:rPr sz="2400" spc="-114" dirty="0">
                <a:latin typeface="Arial"/>
                <a:cs typeface="Arial"/>
              </a:rPr>
              <a:t>зависимост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45" dirty="0">
                <a:latin typeface="Arial"/>
                <a:cs typeface="Arial"/>
              </a:rPr>
              <a:t>засяга </a:t>
            </a:r>
            <a:r>
              <a:rPr sz="2400" spc="-65" dirty="0">
                <a:latin typeface="Arial"/>
                <a:cs typeface="Arial"/>
              </a:rPr>
              <a:t>ниско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разположените  </a:t>
            </a:r>
            <a:r>
              <a:rPr sz="2400" spc="-145" dirty="0">
                <a:latin typeface="Arial"/>
                <a:cs typeface="Arial"/>
              </a:rPr>
              <a:t>части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55" dirty="0">
                <a:latin typeface="Arial"/>
                <a:cs typeface="Arial"/>
              </a:rPr>
              <a:t>ръцете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00" dirty="0">
                <a:latin typeface="Arial"/>
                <a:cs typeface="Arial"/>
              </a:rPr>
              <a:t>краката, </a:t>
            </a:r>
            <a:r>
              <a:rPr sz="2400" spc="-160" dirty="0">
                <a:latin typeface="Arial"/>
                <a:cs typeface="Arial"/>
              </a:rPr>
              <a:t>глутеалната област. </a:t>
            </a:r>
            <a:r>
              <a:rPr sz="2400" spc="-215" dirty="0">
                <a:latin typeface="Arial"/>
                <a:cs typeface="Arial"/>
              </a:rPr>
              <a:t>Той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е</a:t>
            </a:r>
            <a:endParaRPr sz="2400">
              <a:latin typeface="Arial"/>
              <a:cs typeface="Arial"/>
            </a:endParaRPr>
          </a:p>
          <a:p>
            <a:pPr marL="355600" marR="103505">
              <a:lnSpc>
                <a:spcPts val="2590"/>
              </a:lnSpc>
              <a:spcBef>
                <a:spcPts val="5"/>
              </a:spcBef>
            </a:pPr>
            <a:r>
              <a:rPr sz="2400" spc="-114" dirty="0">
                <a:latin typeface="Arial"/>
                <a:cs typeface="Arial"/>
              </a:rPr>
              <a:t>преходен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20" dirty="0">
                <a:latin typeface="Arial"/>
                <a:cs typeface="Arial"/>
              </a:rPr>
              <a:t>персистира </a:t>
            </a:r>
            <a:r>
              <a:rPr sz="2400" spc="-80" dirty="0">
                <a:latin typeface="Arial"/>
                <a:cs typeface="Arial"/>
              </a:rPr>
              <a:t>няколко </a:t>
            </a:r>
            <a:r>
              <a:rPr sz="2400" spc="-95" dirty="0">
                <a:latin typeface="Arial"/>
                <a:cs typeface="Arial"/>
              </a:rPr>
              <a:t>седмици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65" dirty="0">
                <a:latin typeface="Arial"/>
                <a:cs typeface="Arial"/>
              </a:rPr>
              <a:t>може </a:t>
            </a:r>
            <a:r>
              <a:rPr sz="2400" spc="-130" dirty="0">
                <a:latin typeface="Arial"/>
                <a:cs typeface="Arial"/>
              </a:rPr>
              <a:t>да  </a:t>
            </a:r>
            <a:r>
              <a:rPr sz="2400" spc="-90" dirty="0">
                <a:latin typeface="Arial"/>
                <a:cs typeface="Arial"/>
              </a:rPr>
              <a:t>рецидивира. </a:t>
            </a:r>
            <a:r>
              <a:rPr sz="2400" spc="-110" dirty="0">
                <a:latin typeface="Arial"/>
                <a:cs typeface="Arial"/>
              </a:rPr>
              <a:t>Лезиите </a:t>
            </a:r>
            <a:r>
              <a:rPr sz="2400" spc="-185" dirty="0">
                <a:latin typeface="Arial"/>
                <a:cs typeface="Arial"/>
              </a:rPr>
              <a:t>са </a:t>
            </a:r>
            <a:r>
              <a:rPr sz="2400" spc="-105" dirty="0">
                <a:latin typeface="Arial"/>
                <a:cs typeface="Arial"/>
              </a:rPr>
              <a:t>уртикариална </a:t>
            </a:r>
            <a:r>
              <a:rPr sz="2400" spc="-95" dirty="0">
                <a:latin typeface="Arial"/>
                <a:cs typeface="Arial"/>
              </a:rPr>
              <a:t>пурпура </a:t>
            </a:r>
            <a:r>
              <a:rPr sz="2400" spc="-80" dirty="0">
                <a:latin typeface="Arial"/>
                <a:cs typeface="Arial"/>
              </a:rPr>
              <a:t>до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плаки,</a:t>
            </a:r>
            <a:endParaRPr sz="2400">
              <a:latin typeface="Arial"/>
              <a:cs typeface="Arial"/>
            </a:endParaRPr>
          </a:p>
          <a:p>
            <a:pPr marL="355600" marR="103505">
              <a:lnSpc>
                <a:spcPts val="2590"/>
              </a:lnSpc>
              <a:spcBef>
                <a:spcPts val="5"/>
              </a:spcBef>
            </a:pPr>
            <a:r>
              <a:rPr sz="2400" spc="-100" dirty="0">
                <a:latin typeface="Arial"/>
                <a:cs typeface="Arial"/>
              </a:rPr>
              <a:t>лезии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95" dirty="0">
                <a:latin typeface="Arial"/>
                <a:cs typeface="Arial"/>
              </a:rPr>
              <a:t>хеморагични </a:t>
            </a:r>
            <a:r>
              <a:rPr sz="2400" spc="-130" dirty="0">
                <a:latin typeface="Arial"/>
                <a:cs typeface="Arial"/>
              </a:rPr>
              <a:t>були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00" dirty="0">
                <a:latin typeface="Arial"/>
                <a:cs typeface="Arial"/>
              </a:rPr>
              <a:t>везикули.Лезиите </a:t>
            </a:r>
            <a:r>
              <a:rPr sz="2400" spc="-60" dirty="0">
                <a:latin typeface="Arial"/>
                <a:cs typeface="Arial"/>
              </a:rPr>
              <a:t>по </a:t>
            </a:r>
            <a:r>
              <a:rPr sz="2400" spc="-105" dirty="0">
                <a:latin typeface="Arial"/>
                <a:cs typeface="Arial"/>
              </a:rPr>
              <a:t>правило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са  </a:t>
            </a:r>
            <a:r>
              <a:rPr sz="2400" spc="-75" dirty="0">
                <a:latin typeface="Arial"/>
                <a:cs typeface="Arial"/>
              </a:rPr>
              <a:t>симетрични!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641350"/>
            <a:chOff x="-4762" y="269938"/>
            <a:chExt cx="9153525" cy="64135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631825"/>
            </a:xfrm>
            <a:custGeom>
              <a:avLst/>
              <a:gdLst/>
              <a:ahLst/>
              <a:cxnLst/>
              <a:rect l="l" t="t" r="r" b="b"/>
              <a:pathLst>
                <a:path w="9144000" h="631825">
                  <a:moveTo>
                    <a:pt x="9144000" y="0"/>
                  </a:moveTo>
                  <a:lnTo>
                    <a:pt x="0" y="0"/>
                  </a:lnTo>
                  <a:lnTo>
                    <a:pt x="0" y="631825"/>
                  </a:lnTo>
                  <a:lnTo>
                    <a:pt x="9144000" y="63182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631825"/>
            </a:xfrm>
            <a:custGeom>
              <a:avLst/>
              <a:gdLst/>
              <a:ahLst/>
              <a:cxnLst/>
              <a:rect l="l" t="t" r="r" b="b"/>
              <a:pathLst>
                <a:path w="9144000" h="631825">
                  <a:moveTo>
                    <a:pt x="0" y="631825"/>
                  </a:moveTo>
                  <a:lnTo>
                    <a:pt x="9144000" y="63182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3182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37157" y="308228"/>
            <a:ext cx="5872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55" dirty="0"/>
              <a:t>ПУРПУРА </a:t>
            </a:r>
            <a:r>
              <a:rPr sz="3200" spc="-330" dirty="0"/>
              <a:t>НА</a:t>
            </a:r>
            <a:r>
              <a:rPr sz="3200" spc="-10" dirty="0"/>
              <a:t> </a:t>
            </a:r>
            <a:r>
              <a:rPr sz="3200" spc="-370" dirty="0"/>
              <a:t>SCHÖNLEIN-HENOCH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329590" y="1568018"/>
            <a:ext cx="8371840" cy="463486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229" dirty="0">
                <a:solidFill>
                  <a:srgbClr val="C00000"/>
                </a:solidFill>
                <a:latin typeface="Arial"/>
                <a:cs typeface="Arial"/>
              </a:rPr>
              <a:t>Ставната </a:t>
            </a: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2800" spc="-165" dirty="0">
                <a:latin typeface="Arial"/>
                <a:cs typeface="Arial"/>
              </a:rPr>
              <a:t>е </a:t>
            </a:r>
            <a:r>
              <a:rPr sz="2800" spc="-175" dirty="0">
                <a:latin typeface="Arial"/>
                <a:cs typeface="Arial"/>
              </a:rPr>
              <a:t>втората </a:t>
            </a:r>
            <a:r>
              <a:rPr sz="2800" spc="-75" dirty="0">
                <a:latin typeface="Arial"/>
                <a:cs typeface="Arial"/>
              </a:rPr>
              <a:t>по </a:t>
            </a:r>
            <a:r>
              <a:rPr sz="2800" spc="-190" dirty="0">
                <a:latin typeface="Arial"/>
                <a:cs typeface="Arial"/>
              </a:rPr>
              <a:t>честота </a:t>
            </a:r>
            <a:r>
              <a:rPr sz="2800" spc="-130" dirty="0">
                <a:latin typeface="Arial"/>
                <a:cs typeface="Arial"/>
              </a:rPr>
              <a:t>изява.  </a:t>
            </a:r>
            <a:r>
              <a:rPr sz="2800" spc="-190" dirty="0">
                <a:latin typeface="Arial"/>
                <a:cs typeface="Arial"/>
              </a:rPr>
              <a:t>Наблюдава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60" dirty="0">
                <a:latin typeface="Arial"/>
                <a:cs typeface="Arial"/>
              </a:rPr>
              <a:t>началото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болестта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00" dirty="0">
                <a:latin typeface="Arial"/>
                <a:cs typeface="Arial"/>
              </a:rPr>
              <a:t>около </a:t>
            </a:r>
            <a:r>
              <a:rPr sz="2800" spc="-260" dirty="0">
                <a:latin typeface="Arial"/>
                <a:cs typeface="Arial"/>
              </a:rPr>
              <a:t>25% </a:t>
            </a:r>
            <a:r>
              <a:rPr sz="2800" spc="-155" dirty="0">
                <a:latin typeface="Arial"/>
                <a:cs typeface="Arial"/>
              </a:rPr>
              <a:t>от  </a:t>
            </a:r>
            <a:r>
              <a:rPr sz="2800" spc="-130" dirty="0">
                <a:latin typeface="Arial"/>
                <a:cs typeface="Arial"/>
              </a:rPr>
              <a:t>болните.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3750">
              <a:latin typeface="Arial"/>
              <a:cs typeface="Arial"/>
            </a:endParaRPr>
          </a:p>
          <a:p>
            <a:pPr marL="355600" marR="579755" indent="-342900">
              <a:lnSpc>
                <a:spcPct val="9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5" dirty="0">
                <a:latin typeface="Arial"/>
                <a:cs typeface="Arial"/>
              </a:rPr>
              <a:t>Отокът </a:t>
            </a:r>
            <a:r>
              <a:rPr sz="2800" spc="-85" dirty="0">
                <a:latin typeface="Arial"/>
                <a:cs typeface="Arial"/>
              </a:rPr>
              <a:t>по-скоро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20" dirty="0">
                <a:latin typeface="Arial"/>
                <a:cs typeface="Arial"/>
              </a:rPr>
              <a:t>дължи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0" dirty="0">
                <a:latin typeface="Arial"/>
                <a:cs typeface="Arial"/>
              </a:rPr>
              <a:t>периартикулярно  </a:t>
            </a:r>
            <a:r>
              <a:rPr sz="2800" spc="-140" dirty="0">
                <a:latin typeface="Arial"/>
                <a:cs typeface="Arial"/>
              </a:rPr>
              <a:t>възпаление, </a:t>
            </a:r>
            <a:r>
              <a:rPr sz="2800" spc="-114" dirty="0">
                <a:latin typeface="Arial"/>
                <a:cs typeface="Arial"/>
              </a:rPr>
              <a:t>отколкото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5" dirty="0">
                <a:latin typeface="Arial"/>
                <a:cs typeface="Arial"/>
              </a:rPr>
              <a:t>излив </a:t>
            </a:r>
            <a:r>
              <a:rPr sz="2800" spc="-105" dirty="0">
                <a:latin typeface="Arial"/>
                <a:cs typeface="Arial"/>
              </a:rPr>
              <a:t>или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хемартроза.  </a:t>
            </a:r>
            <a:r>
              <a:rPr sz="2800" spc="-170" dirty="0">
                <a:latin typeface="Arial"/>
                <a:cs typeface="Arial"/>
              </a:rPr>
              <a:t>Най-често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20" dirty="0">
                <a:latin typeface="Arial"/>
                <a:cs typeface="Arial"/>
              </a:rPr>
              <a:t>ангажират коленните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40" dirty="0">
                <a:latin typeface="Arial"/>
                <a:cs typeface="Arial"/>
              </a:rPr>
              <a:t>глезенните  </a:t>
            </a:r>
            <a:r>
              <a:rPr sz="2800" spc="-150" dirty="0">
                <a:latin typeface="Arial"/>
                <a:cs typeface="Arial"/>
              </a:rPr>
              <a:t>стави.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3800">
              <a:latin typeface="Arial"/>
              <a:cs typeface="Arial"/>
            </a:endParaRPr>
          </a:p>
          <a:p>
            <a:pPr marL="355600" marR="494665" indent="-342900">
              <a:lnSpc>
                <a:spcPts val="302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Артритът </a:t>
            </a:r>
            <a:r>
              <a:rPr sz="2800" spc="-165" dirty="0">
                <a:latin typeface="Arial"/>
                <a:cs typeface="Arial"/>
              </a:rPr>
              <a:t>е </a:t>
            </a:r>
            <a:r>
              <a:rPr sz="2800" spc="-220" dirty="0">
                <a:latin typeface="Arial"/>
                <a:cs typeface="Arial"/>
              </a:rPr>
              <a:t>с </a:t>
            </a:r>
            <a:r>
              <a:rPr sz="2800" spc="-110" dirty="0">
                <a:latin typeface="Arial"/>
                <a:cs typeface="Arial"/>
              </a:rPr>
              <a:t>кратка </a:t>
            </a:r>
            <a:r>
              <a:rPr sz="2800" spc="-145" dirty="0">
                <a:latin typeface="Arial"/>
                <a:cs typeface="Arial"/>
              </a:rPr>
              <a:t>продължителност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35" dirty="0">
                <a:latin typeface="Arial"/>
                <a:cs typeface="Arial"/>
              </a:rPr>
              <a:t>отминава  </a:t>
            </a:r>
            <a:r>
              <a:rPr sz="2800" spc="-130" dirty="0">
                <a:latin typeface="Arial"/>
                <a:cs typeface="Arial"/>
              </a:rPr>
              <a:t>без </a:t>
            </a:r>
            <a:r>
              <a:rPr sz="2800" spc="-165" dirty="0">
                <a:latin typeface="Arial"/>
                <a:cs typeface="Arial"/>
              </a:rPr>
              <a:t>остатъчни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увреждания.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641350"/>
            <a:chOff x="-4762" y="269938"/>
            <a:chExt cx="9153525" cy="64135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631825"/>
            </a:xfrm>
            <a:custGeom>
              <a:avLst/>
              <a:gdLst/>
              <a:ahLst/>
              <a:cxnLst/>
              <a:rect l="l" t="t" r="r" b="b"/>
              <a:pathLst>
                <a:path w="9144000" h="631825">
                  <a:moveTo>
                    <a:pt x="9144000" y="0"/>
                  </a:moveTo>
                  <a:lnTo>
                    <a:pt x="0" y="0"/>
                  </a:lnTo>
                  <a:lnTo>
                    <a:pt x="0" y="631825"/>
                  </a:lnTo>
                  <a:lnTo>
                    <a:pt x="9144000" y="63182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631825"/>
            </a:xfrm>
            <a:custGeom>
              <a:avLst/>
              <a:gdLst/>
              <a:ahLst/>
              <a:cxnLst/>
              <a:rect l="l" t="t" r="r" b="b"/>
              <a:pathLst>
                <a:path w="9144000" h="631825">
                  <a:moveTo>
                    <a:pt x="0" y="631825"/>
                  </a:moveTo>
                  <a:lnTo>
                    <a:pt x="9144000" y="63182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3182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37157" y="308228"/>
            <a:ext cx="5872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55" dirty="0"/>
              <a:t>ПУРПУРА </a:t>
            </a:r>
            <a:r>
              <a:rPr sz="3200" spc="-330" dirty="0"/>
              <a:t>НА</a:t>
            </a:r>
            <a:r>
              <a:rPr sz="3200" spc="-10" dirty="0"/>
              <a:t> </a:t>
            </a:r>
            <a:r>
              <a:rPr sz="3200" spc="-370" dirty="0"/>
              <a:t>SCHÖNLEIN-HENOCH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02742" y="1564894"/>
            <a:ext cx="824484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286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280" dirty="0">
                <a:solidFill>
                  <a:srgbClr val="C00000"/>
                </a:solidFill>
                <a:latin typeface="Arial"/>
                <a:cs typeface="Arial"/>
              </a:rPr>
              <a:t>Бъбречната </a:t>
            </a:r>
            <a:r>
              <a:rPr sz="3200" b="1" i="1" spc="-240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3200" spc="-190" dirty="0">
                <a:latin typeface="Arial"/>
                <a:cs typeface="Arial"/>
              </a:rPr>
              <a:t>е </a:t>
            </a:r>
            <a:r>
              <a:rPr sz="3200" spc="-120" dirty="0">
                <a:latin typeface="Arial"/>
                <a:cs typeface="Arial"/>
              </a:rPr>
              <a:t>сериозно </a:t>
            </a:r>
            <a:r>
              <a:rPr sz="3200" spc="-125" dirty="0">
                <a:latin typeface="Arial"/>
                <a:cs typeface="Arial"/>
              </a:rPr>
              <a:t>усложнение  </a:t>
            </a:r>
            <a:r>
              <a:rPr sz="3200" spc="-60" dirty="0">
                <a:latin typeface="Arial"/>
                <a:cs typeface="Arial"/>
              </a:rPr>
              <a:t>и </a:t>
            </a:r>
            <a:r>
              <a:rPr sz="3200" spc="-170" dirty="0">
                <a:latin typeface="Arial"/>
                <a:cs typeface="Arial"/>
              </a:rPr>
              <a:t>в </a:t>
            </a:r>
            <a:r>
              <a:rPr sz="3200" spc="-155" dirty="0">
                <a:latin typeface="Arial"/>
                <a:cs typeface="Arial"/>
              </a:rPr>
              <a:t>повечето </a:t>
            </a:r>
            <a:r>
              <a:rPr sz="3200" spc="-185" dirty="0">
                <a:latin typeface="Arial"/>
                <a:cs typeface="Arial"/>
              </a:rPr>
              <a:t>случаи </a:t>
            </a:r>
            <a:r>
              <a:rPr sz="3200" spc="-165" dirty="0">
                <a:latin typeface="Arial"/>
                <a:cs typeface="Arial"/>
              </a:rPr>
              <a:t>определя</a:t>
            </a:r>
            <a:r>
              <a:rPr sz="3200" spc="-340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дълготрайната  </a:t>
            </a:r>
            <a:r>
              <a:rPr sz="3200" spc="-105" dirty="0">
                <a:latin typeface="Arial"/>
                <a:cs typeface="Arial"/>
              </a:rPr>
              <a:t>прогноза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70" dirty="0">
                <a:latin typeface="Arial"/>
                <a:cs typeface="Arial"/>
              </a:rPr>
              <a:t>заболяването. </a:t>
            </a:r>
            <a:r>
              <a:rPr sz="3200" spc="-215" dirty="0">
                <a:latin typeface="Arial"/>
                <a:cs typeface="Arial"/>
              </a:rPr>
              <a:t>Наблюдава се </a:t>
            </a:r>
            <a:r>
              <a:rPr sz="3200" spc="-165" dirty="0">
                <a:latin typeface="Arial"/>
                <a:cs typeface="Arial"/>
              </a:rPr>
              <a:t>в  </a:t>
            </a:r>
            <a:r>
              <a:rPr sz="3200" spc="-110" dirty="0">
                <a:latin typeface="Arial"/>
                <a:cs typeface="Arial"/>
              </a:rPr>
              <a:t>около </a:t>
            </a:r>
            <a:r>
              <a:rPr sz="3200" spc="-290" dirty="0">
                <a:latin typeface="Arial"/>
                <a:cs typeface="Arial"/>
              </a:rPr>
              <a:t>20% </a:t>
            </a:r>
            <a:r>
              <a:rPr sz="3200" spc="-170" dirty="0">
                <a:latin typeface="Arial"/>
                <a:cs typeface="Arial"/>
              </a:rPr>
              <a:t>от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случаите.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4650">
              <a:latin typeface="Arial"/>
              <a:cs typeface="Arial"/>
            </a:endParaRPr>
          </a:p>
          <a:p>
            <a:pPr marL="445134" indent="-433070">
              <a:lnSpc>
                <a:spcPct val="100000"/>
              </a:lnSpc>
              <a:buChar char="•"/>
              <a:tabLst>
                <a:tab pos="445134" algn="l"/>
                <a:tab pos="445770" algn="l"/>
              </a:tabLst>
            </a:pPr>
            <a:r>
              <a:rPr sz="3200" spc="-175" dirty="0">
                <a:latin typeface="Arial"/>
                <a:cs typeface="Arial"/>
              </a:rPr>
              <a:t>Проявите </a:t>
            </a:r>
            <a:r>
              <a:rPr sz="3200" spc="-165" dirty="0">
                <a:latin typeface="Arial"/>
                <a:cs typeface="Arial"/>
              </a:rPr>
              <a:t>варират </a:t>
            </a:r>
            <a:r>
              <a:rPr sz="3200" spc="-170" dirty="0">
                <a:latin typeface="Arial"/>
                <a:cs typeface="Arial"/>
              </a:rPr>
              <a:t>от </a:t>
            </a:r>
            <a:r>
              <a:rPr sz="3200" spc="-90" dirty="0">
                <a:latin typeface="Arial"/>
                <a:cs typeface="Arial"/>
              </a:rPr>
              <a:t>микроскопска</a:t>
            </a:r>
            <a:endParaRPr sz="32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3200" spc="-170" dirty="0">
                <a:latin typeface="Arial"/>
                <a:cs typeface="Arial"/>
              </a:rPr>
              <a:t>хематурия </a:t>
            </a:r>
            <a:r>
              <a:rPr sz="3200" spc="-105" dirty="0">
                <a:latin typeface="Arial"/>
                <a:cs typeface="Arial"/>
              </a:rPr>
              <a:t>до </a:t>
            </a:r>
            <a:r>
              <a:rPr sz="3200" spc="-140" dirty="0">
                <a:latin typeface="Arial"/>
                <a:cs typeface="Arial"/>
              </a:rPr>
              <a:t>прогресиращ</a:t>
            </a:r>
            <a:r>
              <a:rPr sz="3200" spc="-280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глумерулонефрит  </a:t>
            </a:r>
            <a:r>
              <a:rPr sz="3200" spc="-140" dirty="0">
                <a:latin typeface="Arial"/>
                <a:cs typeface="Arial"/>
              </a:rPr>
              <a:t>(т.н.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Хенох-нефрит).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716280"/>
            <a:chOff x="-4762" y="269875"/>
            <a:chExt cx="9153525" cy="71628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9144000" y="0"/>
                  </a:moveTo>
                  <a:lnTo>
                    <a:pt x="0" y="0"/>
                  </a:lnTo>
                  <a:lnTo>
                    <a:pt x="0" y="706437"/>
                  </a:lnTo>
                  <a:lnTo>
                    <a:pt x="9144000" y="7064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0" y="706437"/>
                  </a:moveTo>
                  <a:lnTo>
                    <a:pt x="9144000" y="70643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643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395" dirty="0"/>
              <a:t>ПУРПУРА </a:t>
            </a:r>
            <a:r>
              <a:rPr spc="-375" dirty="0"/>
              <a:t>НА</a:t>
            </a:r>
            <a:r>
              <a:rPr spc="-50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742" y="1639316"/>
            <a:ext cx="8295005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1209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240" dirty="0">
                <a:solidFill>
                  <a:srgbClr val="C00000"/>
                </a:solidFill>
                <a:latin typeface="Arial"/>
                <a:cs typeface="Arial"/>
              </a:rPr>
              <a:t>Гастроинтестиналната </a:t>
            </a:r>
            <a:r>
              <a:rPr sz="2800" b="1" i="1" spc="-215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10" dirty="0">
                <a:latin typeface="Arial"/>
                <a:cs typeface="Arial"/>
              </a:rPr>
              <a:t>най-тежка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90" dirty="0">
                <a:latin typeface="Arial"/>
                <a:cs typeface="Arial"/>
              </a:rPr>
              <a:t>се  </a:t>
            </a:r>
            <a:r>
              <a:rPr sz="2800" spc="-175" dirty="0">
                <a:latin typeface="Arial"/>
                <a:cs typeface="Arial"/>
              </a:rPr>
              <a:t>обуславя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95" dirty="0">
                <a:latin typeface="Arial"/>
                <a:cs typeface="Arial"/>
              </a:rPr>
              <a:t>субмукозни </a:t>
            </a:r>
            <a:r>
              <a:rPr sz="2800" spc="-55" dirty="0">
                <a:latin typeface="Arial"/>
                <a:cs typeface="Arial"/>
              </a:rPr>
              <a:t>и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интрамурални</a:t>
            </a:r>
            <a:endParaRPr sz="2800">
              <a:latin typeface="Arial"/>
              <a:cs typeface="Arial"/>
            </a:endParaRPr>
          </a:p>
          <a:p>
            <a:pPr marL="355600" marR="75565">
              <a:lnSpc>
                <a:spcPct val="100000"/>
              </a:lnSpc>
            </a:pPr>
            <a:r>
              <a:rPr sz="2800" spc="-135" dirty="0">
                <a:latin typeface="Arial"/>
                <a:cs typeface="Arial"/>
              </a:rPr>
              <a:t>екстравазации на </a:t>
            </a:r>
            <a:r>
              <a:rPr sz="2800" spc="-140" dirty="0">
                <a:latin typeface="Arial"/>
                <a:cs typeface="Arial"/>
              </a:rPr>
              <a:t>тъканна </a:t>
            </a:r>
            <a:r>
              <a:rPr sz="2800" spc="-160" dirty="0">
                <a:latin typeface="Arial"/>
                <a:cs typeface="Arial"/>
              </a:rPr>
              <a:t>течност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20" dirty="0">
                <a:latin typeface="Arial"/>
                <a:cs typeface="Arial"/>
              </a:rPr>
              <a:t>кръв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85" dirty="0">
                <a:latin typeface="Arial"/>
                <a:cs typeface="Arial"/>
              </a:rPr>
              <a:t>резултат 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35" dirty="0">
                <a:latin typeface="Arial"/>
                <a:cs typeface="Arial"/>
              </a:rPr>
              <a:t>мезентериален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васкулит.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Болката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50" dirty="0">
                <a:latin typeface="Arial"/>
                <a:cs typeface="Arial"/>
              </a:rPr>
              <a:t>значителна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70" dirty="0">
                <a:latin typeface="Arial"/>
                <a:cs typeface="Arial"/>
              </a:rPr>
              <a:t>може </a:t>
            </a:r>
            <a:r>
              <a:rPr sz="2800" spc="-150" dirty="0">
                <a:latin typeface="Arial"/>
                <a:cs typeface="Arial"/>
              </a:rPr>
              <a:t>да </a:t>
            </a:r>
            <a:r>
              <a:rPr sz="2800" spc="-135" dirty="0">
                <a:latin typeface="Arial"/>
                <a:cs typeface="Arial"/>
              </a:rPr>
              <a:t>доведе</a:t>
            </a:r>
            <a:r>
              <a:rPr sz="2800" spc="-31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до</a:t>
            </a:r>
            <a:endParaRPr sz="28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2800" spc="-114" dirty="0">
                <a:latin typeface="Arial"/>
                <a:cs typeface="Arial"/>
              </a:rPr>
              <a:t>неоправдани </a:t>
            </a:r>
            <a:r>
              <a:rPr sz="2800" spc="-105" dirty="0">
                <a:latin typeface="Arial"/>
                <a:cs typeface="Arial"/>
              </a:rPr>
              <a:t>хирургически операции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85" dirty="0">
                <a:latin typeface="Arial"/>
                <a:cs typeface="Arial"/>
              </a:rPr>
              <a:t>резекции</a:t>
            </a:r>
            <a:r>
              <a:rPr sz="2800" spc="-33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на  </a:t>
            </a:r>
            <a:r>
              <a:rPr sz="2800" spc="-145" dirty="0">
                <a:latin typeface="Arial"/>
                <a:cs typeface="Arial"/>
              </a:rPr>
              <a:t>черва. </a:t>
            </a:r>
            <a:r>
              <a:rPr sz="2800" spc="-350" dirty="0">
                <a:latin typeface="Arial"/>
                <a:cs typeface="Arial"/>
              </a:rPr>
              <a:t>В </a:t>
            </a:r>
            <a:r>
              <a:rPr sz="2800" spc="-75" dirty="0">
                <a:latin typeface="Arial"/>
                <a:cs typeface="Arial"/>
              </a:rPr>
              <a:t>някои </a:t>
            </a:r>
            <a:r>
              <a:rPr sz="2800" spc="-170" dirty="0">
                <a:latin typeface="Arial"/>
                <a:cs typeface="Arial"/>
              </a:rPr>
              <a:t>случаи </a:t>
            </a:r>
            <a:r>
              <a:rPr sz="2800" spc="-145" dirty="0">
                <a:latin typeface="Arial"/>
                <a:cs typeface="Arial"/>
              </a:rPr>
              <a:t>операцията </a:t>
            </a:r>
            <a:r>
              <a:rPr sz="2800" spc="-170" dirty="0">
                <a:latin typeface="Arial"/>
                <a:cs typeface="Arial"/>
              </a:rPr>
              <a:t>е</a:t>
            </a:r>
            <a:r>
              <a:rPr sz="2800" spc="-38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оправдана,</a:t>
            </a:r>
            <a:endParaRPr sz="2800">
              <a:latin typeface="Arial"/>
              <a:cs typeface="Arial"/>
            </a:endParaRPr>
          </a:p>
          <a:p>
            <a:pPr marL="355600" marR="473709">
              <a:lnSpc>
                <a:spcPct val="100000"/>
              </a:lnSpc>
            </a:pPr>
            <a:r>
              <a:rPr sz="2800" spc="-100" dirty="0">
                <a:latin typeface="Arial"/>
                <a:cs typeface="Arial"/>
              </a:rPr>
              <a:t>поради </a:t>
            </a:r>
            <a:r>
              <a:rPr sz="2800" spc="-140" dirty="0">
                <a:latin typeface="Arial"/>
                <a:cs typeface="Arial"/>
              </a:rPr>
              <a:t>наличието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60" dirty="0">
                <a:latin typeface="Arial"/>
                <a:cs typeface="Arial"/>
              </a:rPr>
              <a:t>инфаркт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65" dirty="0">
                <a:latin typeface="Arial"/>
                <a:cs typeface="Arial"/>
              </a:rPr>
              <a:t>чревната </a:t>
            </a:r>
            <a:r>
              <a:rPr sz="2800" spc="-160" dirty="0">
                <a:latin typeface="Arial"/>
                <a:cs typeface="Arial"/>
              </a:rPr>
              <a:t>стена,  </a:t>
            </a:r>
            <a:r>
              <a:rPr sz="2800" spc="-105" dirty="0">
                <a:latin typeface="Arial"/>
                <a:cs typeface="Arial"/>
              </a:rPr>
              <a:t>инвагинация,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перфорация.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716280"/>
            <a:chOff x="-4762" y="269875"/>
            <a:chExt cx="9153525" cy="71628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9144000" y="0"/>
                  </a:moveTo>
                  <a:lnTo>
                    <a:pt x="0" y="0"/>
                  </a:lnTo>
                  <a:lnTo>
                    <a:pt x="0" y="706437"/>
                  </a:lnTo>
                  <a:lnTo>
                    <a:pt x="9144000" y="7064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0" y="706437"/>
                  </a:moveTo>
                  <a:lnTo>
                    <a:pt x="9144000" y="70643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643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395" dirty="0"/>
              <a:t>ПУРПУРА </a:t>
            </a:r>
            <a:r>
              <a:rPr spc="-375" dirty="0"/>
              <a:t>НА</a:t>
            </a:r>
            <a:r>
              <a:rPr spc="-50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59127"/>
            <a:ext cx="7957184" cy="397764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21590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solidFill>
                  <a:srgbClr val="C00000"/>
                </a:solidFill>
                <a:latin typeface="Arial"/>
                <a:cs typeface="Arial"/>
              </a:rPr>
              <a:t>Лабораторна </a:t>
            </a:r>
            <a:r>
              <a:rPr sz="3200" b="1" spc="-200" dirty="0">
                <a:solidFill>
                  <a:srgbClr val="C00000"/>
                </a:solidFill>
                <a:latin typeface="Arial"/>
                <a:cs typeface="Arial"/>
              </a:rPr>
              <a:t>диагноза: </a:t>
            </a:r>
            <a:r>
              <a:rPr sz="3200" spc="-210" dirty="0">
                <a:latin typeface="Arial"/>
                <a:cs typeface="Arial"/>
              </a:rPr>
              <a:t>Няма </a:t>
            </a:r>
            <a:r>
              <a:rPr sz="3200" spc="-165" dirty="0">
                <a:latin typeface="Arial"/>
                <a:cs typeface="Arial"/>
              </a:rPr>
              <a:t>специфични  </a:t>
            </a:r>
            <a:r>
              <a:rPr sz="3200" spc="-155" dirty="0">
                <a:latin typeface="Arial"/>
                <a:cs typeface="Arial"/>
              </a:rPr>
              <a:t>лабораторни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показатели.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•"/>
            </a:pPr>
            <a:endParaRPr sz="430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85" dirty="0">
                <a:latin typeface="Arial"/>
                <a:cs typeface="Arial"/>
              </a:rPr>
              <a:t>Изследванията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70" dirty="0">
                <a:latin typeface="Arial"/>
                <a:cs typeface="Arial"/>
              </a:rPr>
              <a:t>хемостазните </a:t>
            </a:r>
            <a:r>
              <a:rPr sz="3200" spc="-155" dirty="0">
                <a:latin typeface="Arial"/>
                <a:cs typeface="Arial"/>
              </a:rPr>
              <a:t>показатели  </a:t>
            </a:r>
            <a:r>
              <a:rPr sz="3200" spc="-250" dirty="0">
                <a:latin typeface="Arial"/>
                <a:cs typeface="Arial"/>
              </a:rPr>
              <a:t>са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нормални.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•"/>
            </a:pPr>
            <a:endParaRPr sz="4300">
              <a:latin typeface="Arial"/>
              <a:cs typeface="Arial"/>
            </a:endParaRPr>
          </a:p>
          <a:p>
            <a:pPr marL="355600" marR="305435" indent="-342900">
              <a:lnSpc>
                <a:spcPts val="346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35" dirty="0">
                <a:latin typeface="Arial"/>
                <a:cs typeface="Arial"/>
              </a:rPr>
              <a:t>Тестът </a:t>
            </a:r>
            <a:r>
              <a:rPr sz="3200" spc="-180" dirty="0">
                <a:latin typeface="Arial"/>
                <a:cs typeface="Arial"/>
              </a:rPr>
              <a:t>за </a:t>
            </a:r>
            <a:r>
              <a:rPr sz="3200" spc="-135" dirty="0">
                <a:latin typeface="Arial"/>
                <a:cs typeface="Arial"/>
              </a:rPr>
              <a:t>капилярна </a:t>
            </a:r>
            <a:r>
              <a:rPr sz="3200" spc="-140" dirty="0">
                <a:latin typeface="Arial"/>
                <a:cs typeface="Arial"/>
              </a:rPr>
              <a:t>токсичност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75" dirty="0">
                <a:latin typeface="Arial"/>
                <a:cs typeface="Arial"/>
              </a:rPr>
              <a:t>Rumpel  </a:t>
            </a:r>
            <a:r>
              <a:rPr sz="3200" spc="-220" dirty="0">
                <a:latin typeface="Arial"/>
                <a:cs typeface="Arial"/>
              </a:rPr>
              <a:t>Leede </a:t>
            </a:r>
            <a:r>
              <a:rPr sz="3200" spc="-80" dirty="0">
                <a:latin typeface="Arial"/>
                <a:cs typeface="Arial"/>
              </a:rPr>
              <a:t>може </a:t>
            </a:r>
            <a:r>
              <a:rPr sz="3200" spc="-165" dirty="0">
                <a:latin typeface="Arial"/>
                <a:cs typeface="Arial"/>
              </a:rPr>
              <a:t>да </a:t>
            </a:r>
            <a:r>
              <a:rPr sz="3200" spc="-180" dirty="0">
                <a:latin typeface="Arial"/>
                <a:cs typeface="Arial"/>
              </a:rPr>
              <a:t>бъде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положителен.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716280"/>
            <a:chOff x="-4762" y="269875"/>
            <a:chExt cx="9153525" cy="71628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9144000" y="0"/>
                  </a:moveTo>
                  <a:lnTo>
                    <a:pt x="0" y="0"/>
                  </a:lnTo>
                  <a:lnTo>
                    <a:pt x="0" y="706437"/>
                  </a:lnTo>
                  <a:lnTo>
                    <a:pt x="9144000" y="7064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0" y="706437"/>
                  </a:moveTo>
                  <a:lnTo>
                    <a:pt x="9144000" y="70643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643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395" dirty="0"/>
              <a:t>ПУРПУРА </a:t>
            </a:r>
            <a:r>
              <a:rPr spc="-375" dirty="0"/>
              <a:t>НА</a:t>
            </a:r>
            <a:r>
              <a:rPr spc="-50" dirty="0"/>
              <a:t> </a:t>
            </a:r>
            <a:r>
              <a:rPr spc="-415" dirty="0"/>
              <a:t>SCHÖNLEIN-HENOCH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742" y="1576832"/>
            <a:ext cx="8271509" cy="4342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295" dirty="0">
                <a:solidFill>
                  <a:srgbClr val="C00000"/>
                </a:solidFill>
                <a:latin typeface="Arial"/>
                <a:cs typeface="Arial"/>
              </a:rPr>
              <a:t>ЛЕЧЕНИЕ: </a:t>
            </a:r>
            <a:r>
              <a:rPr sz="2400" spc="-170" dirty="0">
                <a:latin typeface="Arial"/>
                <a:cs typeface="Arial"/>
              </a:rPr>
              <a:t>Средство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75" dirty="0">
                <a:latin typeface="Arial"/>
                <a:cs typeface="Arial"/>
              </a:rPr>
              <a:t>избор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105" dirty="0">
                <a:latin typeface="Arial"/>
                <a:cs typeface="Arial"/>
              </a:rPr>
              <a:t>хепарин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48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кортикостероиди.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2950">
              <a:latin typeface="Arial"/>
              <a:cs typeface="Arial"/>
            </a:endParaRPr>
          </a:p>
          <a:p>
            <a:pPr marL="355600" marR="348615" indent="-342900">
              <a:lnSpc>
                <a:spcPts val="23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При </a:t>
            </a:r>
            <a:r>
              <a:rPr sz="2400" spc="-135" dirty="0">
                <a:latin typeface="Arial"/>
                <a:cs typeface="Arial"/>
              </a:rPr>
              <a:t>хепаринът дозата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20" dirty="0">
                <a:latin typeface="Arial"/>
                <a:cs typeface="Arial"/>
              </a:rPr>
              <a:t>40 </a:t>
            </a:r>
            <a:r>
              <a:rPr sz="2400" spc="-430" dirty="0">
                <a:latin typeface="Arial"/>
                <a:cs typeface="Arial"/>
              </a:rPr>
              <a:t>Е </a:t>
            </a:r>
            <a:r>
              <a:rPr sz="2400" spc="-85" dirty="0">
                <a:latin typeface="Arial"/>
                <a:cs typeface="Arial"/>
              </a:rPr>
              <a:t>венозно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25" dirty="0">
                <a:latin typeface="Arial"/>
                <a:cs typeface="Arial"/>
              </a:rPr>
              <a:t>20 </a:t>
            </a:r>
            <a:r>
              <a:rPr sz="2400" spc="-430" dirty="0">
                <a:latin typeface="Arial"/>
                <a:cs typeface="Arial"/>
              </a:rPr>
              <a:t>Е </a:t>
            </a:r>
            <a:r>
              <a:rPr sz="2400" spc="-50" dirty="0">
                <a:latin typeface="Arial"/>
                <a:cs typeface="Arial"/>
              </a:rPr>
              <a:t>подкожно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с  </a:t>
            </a:r>
            <a:r>
              <a:rPr sz="2400" spc="-145" dirty="0">
                <a:latin typeface="Arial"/>
                <a:cs typeface="Arial"/>
              </a:rPr>
              <a:t>последваща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радукция.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Обичайната </a:t>
            </a:r>
            <a:r>
              <a:rPr sz="2400" spc="-110" dirty="0">
                <a:latin typeface="Arial"/>
                <a:cs typeface="Arial"/>
              </a:rPr>
              <a:t>доза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85" dirty="0">
                <a:latin typeface="Arial"/>
                <a:cs typeface="Arial"/>
              </a:rPr>
              <a:t>кортизона </a:t>
            </a:r>
            <a:r>
              <a:rPr sz="2400" spc="-140" dirty="0">
                <a:latin typeface="Arial"/>
                <a:cs typeface="Arial"/>
              </a:rPr>
              <a:t>е </a:t>
            </a:r>
            <a:r>
              <a:rPr sz="2400" spc="-135" dirty="0">
                <a:latin typeface="Arial"/>
                <a:cs typeface="Arial"/>
              </a:rPr>
              <a:t>от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55" dirty="0">
                <a:latin typeface="Arial"/>
                <a:cs typeface="Arial"/>
              </a:rPr>
              <a:t>mg/kg </a:t>
            </a:r>
            <a:r>
              <a:rPr sz="2400" spc="-85" dirty="0">
                <a:latin typeface="Arial"/>
                <a:cs typeface="Arial"/>
              </a:rPr>
              <a:t>дневно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венозно.</a:t>
            </a:r>
            <a:endParaRPr sz="2400">
              <a:latin typeface="Arial"/>
              <a:cs typeface="Arial"/>
            </a:endParaRPr>
          </a:p>
          <a:p>
            <a:pPr marL="355600" marR="144780">
              <a:lnSpc>
                <a:spcPts val="2300"/>
              </a:lnSpc>
              <a:spcBef>
                <a:spcPts val="275"/>
              </a:spcBef>
            </a:pPr>
            <a:r>
              <a:rPr sz="2400" spc="-114" dirty="0">
                <a:latin typeface="Arial"/>
                <a:cs typeface="Arial"/>
              </a:rPr>
              <a:t>Лечението </a:t>
            </a:r>
            <a:r>
              <a:rPr sz="2400" spc="-130" dirty="0">
                <a:latin typeface="Arial"/>
                <a:cs typeface="Arial"/>
              </a:rPr>
              <a:t>продължава </a:t>
            </a:r>
            <a:r>
              <a:rPr sz="2400" spc="-80" dirty="0">
                <a:latin typeface="Arial"/>
                <a:cs typeface="Arial"/>
              </a:rPr>
              <a:t>до </a:t>
            </a:r>
            <a:r>
              <a:rPr sz="2400" spc="-110" dirty="0">
                <a:latin typeface="Arial"/>
                <a:cs typeface="Arial"/>
              </a:rPr>
              <a:t>постигане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75" dirty="0">
                <a:latin typeface="Arial"/>
                <a:cs typeface="Arial"/>
              </a:rPr>
              <a:t>ефект </a:t>
            </a:r>
            <a:r>
              <a:rPr sz="2400" spc="-95" dirty="0">
                <a:latin typeface="Arial"/>
                <a:cs typeface="Arial"/>
              </a:rPr>
              <a:t>(4-6 седм.).  </a:t>
            </a:r>
            <a:r>
              <a:rPr sz="2400" spc="-120" dirty="0">
                <a:latin typeface="Arial"/>
                <a:cs typeface="Arial"/>
              </a:rPr>
              <a:t>Постепенно </a:t>
            </a:r>
            <a:r>
              <a:rPr sz="2400" spc="-140" dirty="0">
                <a:latin typeface="Arial"/>
                <a:cs typeface="Arial"/>
              </a:rPr>
              <a:t>дозата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40" dirty="0">
                <a:latin typeface="Arial"/>
                <a:cs typeface="Arial"/>
              </a:rPr>
              <a:t>намалява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60" dirty="0">
                <a:latin typeface="Arial"/>
                <a:cs typeface="Arial"/>
              </a:rPr>
              <a:t>по </a:t>
            </a:r>
            <a:r>
              <a:rPr sz="2400" spc="-125" dirty="0">
                <a:latin typeface="Arial"/>
                <a:cs typeface="Arial"/>
              </a:rPr>
              <a:t>10 </a:t>
            </a:r>
            <a:r>
              <a:rPr sz="2400" spc="-145" dirty="0">
                <a:latin typeface="Arial"/>
                <a:cs typeface="Arial"/>
              </a:rPr>
              <a:t>mg </a:t>
            </a:r>
            <a:r>
              <a:rPr sz="2400" spc="-105" dirty="0">
                <a:latin typeface="Arial"/>
                <a:cs typeface="Arial"/>
              </a:rPr>
              <a:t>седм. </a:t>
            </a:r>
            <a:r>
              <a:rPr sz="2400" spc="-75" dirty="0">
                <a:latin typeface="Arial"/>
                <a:cs typeface="Arial"/>
              </a:rPr>
              <a:t>до </a:t>
            </a:r>
            <a:r>
              <a:rPr sz="2400" spc="-105" dirty="0">
                <a:latin typeface="Arial"/>
                <a:cs typeface="Arial"/>
              </a:rPr>
              <a:t>дневна  </a:t>
            </a:r>
            <a:r>
              <a:rPr sz="2400" spc="-110" dirty="0">
                <a:latin typeface="Arial"/>
                <a:cs typeface="Arial"/>
              </a:rPr>
              <a:t>доза </a:t>
            </a:r>
            <a:r>
              <a:rPr sz="2400" spc="-130" dirty="0">
                <a:latin typeface="Arial"/>
                <a:cs typeface="Arial"/>
              </a:rPr>
              <a:t>от </a:t>
            </a:r>
            <a:r>
              <a:rPr sz="2400" spc="-120" dirty="0">
                <a:latin typeface="Arial"/>
                <a:cs typeface="Arial"/>
              </a:rPr>
              <a:t>20 </a:t>
            </a:r>
            <a:r>
              <a:rPr sz="2400" spc="-114" dirty="0">
                <a:latin typeface="Arial"/>
                <a:cs typeface="Arial"/>
              </a:rPr>
              <a:t>mg, </a:t>
            </a:r>
            <a:r>
              <a:rPr sz="2400" spc="-150" dirty="0">
                <a:latin typeface="Arial"/>
                <a:cs typeface="Arial"/>
              </a:rPr>
              <a:t>след </a:t>
            </a:r>
            <a:r>
              <a:rPr sz="2400" spc="-95" dirty="0">
                <a:latin typeface="Arial"/>
                <a:cs typeface="Arial"/>
              </a:rPr>
              <a:t>което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30" dirty="0">
                <a:latin typeface="Arial"/>
                <a:cs typeface="Arial"/>
              </a:rPr>
              <a:t>намаля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20" dirty="0">
                <a:latin typeface="Arial"/>
                <a:cs typeface="Arial"/>
              </a:rPr>
              <a:t>5 </a:t>
            </a:r>
            <a:r>
              <a:rPr sz="2400" spc="-145" dirty="0">
                <a:latin typeface="Arial"/>
                <a:cs typeface="Arial"/>
              </a:rPr>
              <a:t>mg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седм.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>
              <a:latin typeface="Arial"/>
              <a:cs typeface="Arial"/>
            </a:endParaRPr>
          </a:p>
          <a:p>
            <a:pPr marL="355600" marR="732790" indent="-342900">
              <a:lnSpc>
                <a:spcPts val="23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При </a:t>
            </a:r>
            <a:r>
              <a:rPr sz="2400" spc="-110" dirty="0">
                <a:latin typeface="Arial"/>
                <a:cs typeface="Arial"/>
              </a:rPr>
              <a:t>бъбречно </a:t>
            </a:r>
            <a:r>
              <a:rPr sz="2400" spc="-95" dirty="0">
                <a:latin typeface="Arial"/>
                <a:cs typeface="Arial"/>
              </a:rPr>
              <a:t>ангажиране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20" dirty="0">
                <a:latin typeface="Arial"/>
                <a:cs typeface="Arial"/>
              </a:rPr>
              <a:t>прилагат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65" dirty="0">
                <a:latin typeface="Arial"/>
                <a:cs typeface="Arial"/>
              </a:rPr>
              <a:t>комбинации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с  </a:t>
            </a:r>
            <a:r>
              <a:rPr sz="2400" spc="-70" dirty="0">
                <a:latin typeface="Arial"/>
                <a:cs typeface="Arial"/>
              </a:rPr>
              <a:t>кортизон, </a:t>
            </a:r>
            <a:r>
              <a:rPr sz="2400" spc="-105" dirty="0">
                <a:latin typeface="Arial"/>
                <a:cs typeface="Arial"/>
              </a:rPr>
              <a:t>алкилиращи агенти, </a:t>
            </a:r>
            <a:r>
              <a:rPr sz="2400" spc="-90" dirty="0">
                <a:latin typeface="Arial"/>
                <a:cs typeface="Arial"/>
              </a:rPr>
              <a:t>имуносупресори,  </a:t>
            </a:r>
            <a:r>
              <a:rPr sz="2400" spc="-114" dirty="0">
                <a:latin typeface="Arial"/>
                <a:cs typeface="Arial"/>
              </a:rPr>
              <a:t>антикоагуланти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плазмафереза.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862330"/>
            <a:chOff x="-4762" y="269875"/>
            <a:chExt cx="9153525" cy="86233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852805"/>
            </a:xfrm>
            <a:custGeom>
              <a:avLst/>
              <a:gdLst/>
              <a:ahLst/>
              <a:cxnLst/>
              <a:rect l="l" t="t" r="r" b="b"/>
              <a:pathLst>
                <a:path w="9144000" h="852805">
                  <a:moveTo>
                    <a:pt x="9144000" y="0"/>
                  </a:moveTo>
                  <a:lnTo>
                    <a:pt x="0" y="0"/>
                  </a:lnTo>
                  <a:lnTo>
                    <a:pt x="0" y="852487"/>
                  </a:lnTo>
                  <a:lnTo>
                    <a:pt x="9144000" y="85248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852805"/>
            </a:xfrm>
            <a:custGeom>
              <a:avLst/>
              <a:gdLst/>
              <a:ahLst/>
              <a:cxnLst/>
              <a:rect l="l" t="t" r="r" b="b"/>
              <a:pathLst>
                <a:path w="9144000" h="852805">
                  <a:moveTo>
                    <a:pt x="0" y="852487"/>
                  </a:moveTo>
                  <a:lnTo>
                    <a:pt x="9144000" y="85248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5248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26589" y="385064"/>
            <a:ext cx="4287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5" dirty="0"/>
              <a:t>ТРОМБОЦИТОПЕНИИ</a:t>
            </a:r>
          </a:p>
        </p:txBody>
      </p:sp>
      <p:sp>
        <p:nvSpPr>
          <p:cNvPr id="6" name="object 6"/>
          <p:cNvSpPr/>
          <p:nvPr/>
        </p:nvSpPr>
        <p:spPr>
          <a:xfrm>
            <a:off x="685190" y="3365880"/>
            <a:ext cx="387096" cy="312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0054" y="4257497"/>
            <a:ext cx="347472" cy="280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9590" y="1547825"/>
            <a:ext cx="8468995" cy="3735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595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30" dirty="0">
                <a:latin typeface="Arial"/>
                <a:cs typeface="Arial"/>
              </a:rPr>
              <a:t>Разнородна </a:t>
            </a:r>
            <a:r>
              <a:rPr sz="2400" spc="-100" dirty="0">
                <a:latin typeface="Arial"/>
                <a:cs typeface="Arial"/>
              </a:rPr>
              <a:t>група </a:t>
            </a:r>
            <a:r>
              <a:rPr sz="2400" spc="-125" dirty="0">
                <a:latin typeface="Arial"/>
                <a:cs typeface="Arial"/>
              </a:rPr>
              <a:t>заболявания, </a:t>
            </a:r>
            <a:r>
              <a:rPr sz="2400" spc="-130" dirty="0">
                <a:latin typeface="Arial"/>
                <a:cs typeface="Arial"/>
              </a:rPr>
              <a:t>дължащи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14" dirty="0">
                <a:latin typeface="Arial"/>
                <a:cs typeface="Arial"/>
              </a:rPr>
              <a:t>на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различни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95"/>
              </a:lnSpc>
            </a:pPr>
            <a:r>
              <a:rPr sz="2400" spc="-65" dirty="0">
                <a:latin typeface="Arial"/>
                <a:cs typeface="Arial"/>
              </a:rPr>
              <a:t>причини </a:t>
            </a:r>
            <a:r>
              <a:rPr sz="2400" spc="-60" dirty="0">
                <a:latin typeface="Arial"/>
                <a:cs typeface="Arial"/>
              </a:rPr>
              <a:t>при </a:t>
            </a:r>
            <a:r>
              <a:rPr sz="2400" spc="-75" dirty="0">
                <a:latin typeface="Arial"/>
                <a:cs typeface="Arial"/>
              </a:rPr>
              <a:t>които </a:t>
            </a:r>
            <a:r>
              <a:rPr sz="2400" spc="-105" dirty="0">
                <a:latin typeface="Arial"/>
                <a:cs typeface="Arial"/>
              </a:rPr>
              <a:t>броя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5" dirty="0">
                <a:latin typeface="Arial"/>
                <a:cs typeface="Arial"/>
              </a:rPr>
              <a:t>тромбоцитите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90" dirty="0">
                <a:latin typeface="Arial"/>
                <a:cs typeface="Arial"/>
              </a:rPr>
              <a:t>под </a:t>
            </a:r>
            <a:r>
              <a:rPr sz="2400" spc="-125" dirty="0">
                <a:latin typeface="Arial"/>
                <a:cs typeface="Arial"/>
              </a:rPr>
              <a:t>150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G/l.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Патогенетичната </a:t>
            </a:r>
            <a:r>
              <a:rPr sz="2400" spc="-125" dirty="0">
                <a:latin typeface="Arial"/>
                <a:cs typeface="Arial"/>
              </a:rPr>
              <a:t>класификация </a:t>
            </a:r>
            <a:r>
              <a:rPr sz="2400" spc="-45" dirty="0">
                <a:latin typeface="Arial"/>
                <a:cs typeface="Arial"/>
              </a:rPr>
              <a:t>ги </a:t>
            </a:r>
            <a:r>
              <a:rPr sz="2400" spc="-140" dirty="0">
                <a:latin typeface="Arial"/>
                <a:cs typeface="Arial"/>
              </a:rPr>
              <a:t>разделя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20" dirty="0">
                <a:latin typeface="Arial"/>
                <a:cs typeface="Arial"/>
              </a:rPr>
              <a:t>2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групи: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Arial"/>
              <a:cs typeface="Arial"/>
            </a:endParaRPr>
          </a:p>
          <a:p>
            <a:pPr marL="355600" marR="5080" indent="193040">
              <a:lnSpc>
                <a:spcPts val="2020"/>
              </a:lnSpc>
            </a:pPr>
            <a:r>
              <a:rPr sz="2000" b="1" i="1" spc="-165" dirty="0">
                <a:solidFill>
                  <a:srgbClr val="C00000"/>
                </a:solidFill>
                <a:latin typeface="Arial"/>
                <a:cs typeface="Arial"/>
              </a:rPr>
              <a:t>Хипопродуктивни </a:t>
            </a:r>
            <a:r>
              <a:rPr sz="2000" b="1" i="1" spc="-170" dirty="0">
                <a:solidFill>
                  <a:srgbClr val="C00000"/>
                </a:solidFill>
                <a:latin typeface="Arial"/>
                <a:cs typeface="Arial"/>
              </a:rPr>
              <a:t>форми </a:t>
            </a:r>
            <a:r>
              <a:rPr sz="2000" b="1" i="1" spc="-135" dirty="0">
                <a:solidFill>
                  <a:srgbClr val="C00000"/>
                </a:solidFill>
                <a:latin typeface="Arial"/>
                <a:cs typeface="Arial"/>
              </a:rPr>
              <a:t>(централен тип) </a:t>
            </a:r>
            <a:r>
              <a:rPr sz="2000" spc="-114" dirty="0">
                <a:latin typeface="Arial"/>
                <a:cs typeface="Arial"/>
              </a:rPr>
              <a:t>– </a:t>
            </a:r>
            <a:r>
              <a:rPr sz="2000" spc="-155" dirty="0">
                <a:latin typeface="Arial"/>
                <a:cs typeface="Arial"/>
              </a:rPr>
              <a:t>с </a:t>
            </a:r>
            <a:r>
              <a:rPr sz="2000" spc="-105" dirty="0">
                <a:latin typeface="Arial"/>
                <a:cs typeface="Arial"/>
              </a:rPr>
              <a:t>намалена </a:t>
            </a:r>
            <a:r>
              <a:rPr sz="2000" spc="-95" dirty="0">
                <a:latin typeface="Arial"/>
                <a:cs typeface="Arial"/>
              </a:rPr>
              <a:t>количествено  </a:t>
            </a:r>
            <a:r>
              <a:rPr sz="2000" spc="-75" dirty="0">
                <a:latin typeface="Arial"/>
                <a:cs typeface="Arial"/>
              </a:rPr>
              <a:t>или </a:t>
            </a:r>
            <a:r>
              <a:rPr sz="2000" spc="-95" dirty="0">
                <a:latin typeface="Arial"/>
                <a:cs typeface="Arial"/>
              </a:rPr>
              <a:t>качествено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тромбоцитопоезата.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Arial"/>
              <a:cs typeface="Arial"/>
            </a:endParaRPr>
          </a:p>
          <a:p>
            <a:pPr marR="409575" algn="r">
              <a:lnSpc>
                <a:spcPts val="2160"/>
              </a:lnSpc>
              <a:spcBef>
                <a:spcPts val="5"/>
              </a:spcBef>
            </a:pPr>
            <a:r>
              <a:rPr sz="2000" b="1" i="1" spc="-170" dirty="0">
                <a:solidFill>
                  <a:srgbClr val="C00000"/>
                </a:solidFill>
                <a:latin typeface="Arial"/>
                <a:cs typeface="Arial"/>
              </a:rPr>
              <a:t>Хипердеструктивно </a:t>
            </a:r>
            <a:r>
              <a:rPr sz="2000" b="1" i="1" spc="-165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2000" b="1" i="1" spc="-150" dirty="0">
                <a:solidFill>
                  <a:srgbClr val="C00000"/>
                </a:solidFill>
                <a:latin typeface="Arial"/>
                <a:cs typeface="Arial"/>
              </a:rPr>
              <a:t>консумативни </a:t>
            </a:r>
            <a:r>
              <a:rPr sz="2000" b="1" i="1" spc="-170" dirty="0">
                <a:solidFill>
                  <a:srgbClr val="C00000"/>
                </a:solidFill>
                <a:latin typeface="Arial"/>
                <a:cs typeface="Arial"/>
              </a:rPr>
              <a:t>форми </a:t>
            </a:r>
            <a:r>
              <a:rPr sz="2000" b="1" i="1" spc="-155" dirty="0">
                <a:solidFill>
                  <a:srgbClr val="C00000"/>
                </a:solidFill>
                <a:latin typeface="Arial"/>
                <a:cs typeface="Arial"/>
              </a:rPr>
              <a:t>(периферен </a:t>
            </a:r>
            <a:r>
              <a:rPr sz="2000" b="1" i="1" spc="-135" dirty="0">
                <a:solidFill>
                  <a:srgbClr val="C00000"/>
                </a:solidFill>
                <a:latin typeface="Arial"/>
                <a:cs typeface="Arial"/>
              </a:rPr>
              <a:t>тип) </a:t>
            </a:r>
            <a:r>
              <a:rPr sz="2000" spc="-114" dirty="0">
                <a:latin typeface="Arial"/>
                <a:cs typeface="Arial"/>
              </a:rPr>
              <a:t>–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155" dirty="0">
                <a:latin typeface="Arial"/>
                <a:cs typeface="Arial"/>
              </a:rPr>
              <a:t>с</a:t>
            </a:r>
            <a:endParaRPr sz="2000">
              <a:latin typeface="Arial"/>
              <a:cs typeface="Arial"/>
            </a:endParaRPr>
          </a:p>
          <a:p>
            <a:pPr marR="375285" algn="r">
              <a:lnSpc>
                <a:spcPts val="1920"/>
              </a:lnSpc>
            </a:pPr>
            <a:r>
              <a:rPr sz="2000" spc="-85" dirty="0">
                <a:latin typeface="Arial"/>
                <a:cs typeface="Arial"/>
              </a:rPr>
              <a:t>нормална </a:t>
            </a:r>
            <a:r>
              <a:rPr sz="2000" spc="-75" dirty="0">
                <a:latin typeface="Arial"/>
                <a:cs typeface="Arial"/>
              </a:rPr>
              <a:t>или </a:t>
            </a:r>
            <a:r>
              <a:rPr sz="2000" spc="-90" dirty="0">
                <a:latin typeface="Arial"/>
                <a:cs typeface="Arial"/>
              </a:rPr>
              <a:t>повишена </a:t>
            </a:r>
            <a:r>
              <a:rPr sz="2000" spc="-80" dirty="0">
                <a:latin typeface="Arial"/>
                <a:cs typeface="Arial"/>
              </a:rPr>
              <a:t>тромбоцитна </a:t>
            </a:r>
            <a:r>
              <a:rPr sz="2000" spc="-65" dirty="0">
                <a:latin typeface="Arial"/>
                <a:cs typeface="Arial"/>
              </a:rPr>
              <a:t>продукция, </a:t>
            </a:r>
            <a:r>
              <a:rPr sz="2000" spc="-45" dirty="0">
                <a:latin typeface="Arial"/>
                <a:cs typeface="Arial"/>
              </a:rPr>
              <a:t>но </a:t>
            </a:r>
            <a:r>
              <a:rPr sz="2000" spc="-65" dirty="0">
                <a:latin typeface="Arial"/>
                <a:cs typeface="Arial"/>
              </a:rPr>
              <a:t>поради</a:t>
            </a:r>
            <a:r>
              <a:rPr sz="2000" spc="-40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различни</a:t>
            </a:r>
            <a:endParaRPr sz="2000">
              <a:latin typeface="Arial"/>
              <a:cs typeface="Arial"/>
            </a:endParaRPr>
          </a:p>
          <a:p>
            <a:pPr marL="355600" marR="88900">
              <a:lnSpc>
                <a:spcPct val="80000"/>
              </a:lnSpc>
              <a:spcBef>
                <a:spcPts val="240"/>
              </a:spcBef>
            </a:pPr>
            <a:r>
              <a:rPr sz="2000" spc="-50" dirty="0">
                <a:latin typeface="Arial"/>
                <a:cs typeface="Arial"/>
              </a:rPr>
              <a:t>причини </a:t>
            </a:r>
            <a:r>
              <a:rPr sz="2000" spc="-85" dirty="0">
                <a:latin typeface="Arial"/>
                <a:cs typeface="Arial"/>
              </a:rPr>
              <a:t>тромбоцитите </a:t>
            </a:r>
            <a:r>
              <a:rPr sz="2000" spc="-90" dirty="0">
                <a:latin typeface="Arial"/>
                <a:cs typeface="Arial"/>
              </a:rPr>
              <a:t>бързо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114" dirty="0">
                <a:latin typeface="Arial"/>
                <a:cs typeface="Arial"/>
              </a:rPr>
              <a:t>разрушават, </a:t>
            </a:r>
            <a:r>
              <a:rPr sz="2000" spc="-80" dirty="0">
                <a:latin typeface="Arial"/>
                <a:cs typeface="Arial"/>
              </a:rPr>
              <a:t>консумират </a:t>
            </a:r>
            <a:r>
              <a:rPr sz="2000" spc="-75" dirty="0">
                <a:latin typeface="Arial"/>
                <a:cs typeface="Arial"/>
              </a:rPr>
              <a:t>или</a:t>
            </a:r>
            <a:r>
              <a:rPr sz="2000" spc="-340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отстраняват  </a:t>
            </a:r>
            <a:r>
              <a:rPr sz="2000" spc="-110" dirty="0">
                <a:latin typeface="Arial"/>
                <a:cs typeface="Arial"/>
              </a:rPr>
              <a:t>от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циркулацията.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84150"/>
            <a:ext cx="9153525" cy="1017905"/>
            <a:chOff x="-4762" y="184150"/>
            <a:chExt cx="9153525" cy="1017905"/>
          </a:xfrm>
        </p:grpSpPr>
        <p:sp>
          <p:nvSpPr>
            <p:cNvPr id="3" name="object 3"/>
            <p:cNvSpPr/>
            <p:nvPr/>
          </p:nvSpPr>
          <p:spPr>
            <a:xfrm>
              <a:off x="0" y="188912"/>
              <a:ext cx="9144000" cy="1008380"/>
            </a:xfrm>
            <a:custGeom>
              <a:avLst/>
              <a:gdLst/>
              <a:ahLst/>
              <a:cxnLst/>
              <a:rect l="l" t="t" r="r" b="b"/>
              <a:pathLst>
                <a:path w="9144000" h="1008380">
                  <a:moveTo>
                    <a:pt x="9144000" y="0"/>
                  </a:moveTo>
                  <a:lnTo>
                    <a:pt x="0" y="0"/>
                  </a:lnTo>
                  <a:lnTo>
                    <a:pt x="0" y="1008062"/>
                  </a:lnTo>
                  <a:lnTo>
                    <a:pt x="9144000" y="10080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88912"/>
              <a:ext cx="9144000" cy="1008380"/>
            </a:xfrm>
            <a:custGeom>
              <a:avLst/>
              <a:gdLst/>
              <a:ahLst/>
              <a:cxnLst/>
              <a:rect l="l" t="t" r="r" b="b"/>
              <a:pathLst>
                <a:path w="9144000" h="1008380">
                  <a:moveTo>
                    <a:pt x="0" y="1008062"/>
                  </a:moveTo>
                  <a:lnTo>
                    <a:pt x="9144000" y="10080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080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2198" y="410718"/>
            <a:ext cx="78987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15" dirty="0"/>
              <a:t>КЛАСИФИКАЦИЯ </a:t>
            </a:r>
            <a:r>
              <a:rPr sz="3200" spc="-330" dirty="0"/>
              <a:t>НА</a:t>
            </a:r>
            <a:r>
              <a:rPr sz="3200" spc="-50" dirty="0"/>
              <a:t> </a:t>
            </a:r>
            <a:r>
              <a:rPr sz="3200" spc="-335" dirty="0"/>
              <a:t>ТРОМБОЦИТОПЕНИИТЕ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02742" y="1735074"/>
            <a:ext cx="7647305" cy="4509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Font typeface="Arial"/>
              <a:buAutoNum type="arabicPeriod"/>
              <a:tabLst>
                <a:tab pos="354965" algn="l"/>
                <a:tab pos="355600" algn="l"/>
              </a:tabLst>
            </a:pPr>
            <a:r>
              <a:rPr sz="2000" u="heavy" spc="-5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heavy" spc="-1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Тромбоцитопении </a:t>
            </a:r>
            <a:r>
              <a:rPr sz="2000" b="1" i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поради </a:t>
            </a:r>
            <a:r>
              <a:rPr sz="2000" b="1" i="1" u="heavy" spc="-1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намалена</a:t>
            </a:r>
            <a:r>
              <a:rPr sz="2000" b="1" i="1" u="heavy" spc="-1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heavy" spc="-1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продукция.</a:t>
            </a:r>
            <a:endParaRPr sz="20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spcBef>
                <a:spcPts val="10"/>
              </a:spcBef>
              <a:buChar char="●"/>
              <a:tabLst>
                <a:tab pos="544830" algn="l"/>
              </a:tabLst>
            </a:pPr>
            <a:r>
              <a:rPr sz="1800" spc="-114" dirty="0">
                <a:latin typeface="Arial"/>
                <a:cs typeface="Arial"/>
              </a:rPr>
              <a:t>Наследствени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тромбоцитопении</a:t>
            </a:r>
            <a:endParaRPr sz="18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buChar char="●"/>
              <a:tabLst>
                <a:tab pos="544830" algn="l"/>
              </a:tabLst>
            </a:pPr>
            <a:r>
              <a:rPr sz="1800" spc="-75" dirty="0">
                <a:latin typeface="Arial"/>
                <a:cs typeface="Arial"/>
              </a:rPr>
              <a:t>Придобити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тромбоцитопении</a:t>
            </a:r>
            <a:endParaRPr sz="1800">
              <a:latin typeface="Arial"/>
              <a:cs typeface="Arial"/>
            </a:endParaRPr>
          </a:p>
          <a:p>
            <a:pPr marL="1047115" lvl="2" indent="-121285">
              <a:lnSpc>
                <a:spcPct val="100000"/>
              </a:lnSpc>
              <a:buChar char="-"/>
              <a:tabLst>
                <a:tab pos="1047750" algn="l"/>
              </a:tabLst>
            </a:pP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65" dirty="0">
                <a:latin typeface="Arial"/>
                <a:cs typeface="Arial"/>
              </a:rPr>
              <a:t>хипо-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85" dirty="0">
                <a:latin typeface="Arial"/>
                <a:cs typeface="Arial"/>
              </a:rPr>
              <a:t>аплазии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5" dirty="0">
                <a:latin typeface="Arial"/>
                <a:cs typeface="Arial"/>
              </a:rPr>
              <a:t>костния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мозък</a:t>
            </a:r>
            <a:endParaRPr sz="1800">
              <a:latin typeface="Arial"/>
              <a:cs typeface="Arial"/>
            </a:endParaRPr>
          </a:p>
          <a:p>
            <a:pPr marL="1047115" lvl="2" indent="-121285">
              <a:lnSpc>
                <a:spcPct val="100000"/>
              </a:lnSpc>
              <a:buChar char="-"/>
              <a:tabLst>
                <a:tab pos="1047750" algn="l"/>
              </a:tabLst>
            </a:pP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105" dirty="0">
                <a:latin typeface="Arial"/>
                <a:cs typeface="Arial"/>
              </a:rPr>
              <a:t>инфилтрация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5" dirty="0">
                <a:latin typeface="Arial"/>
                <a:cs typeface="Arial"/>
              </a:rPr>
              <a:t>костния </a:t>
            </a:r>
            <a:r>
              <a:rPr sz="1800" spc="-60" dirty="0">
                <a:latin typeface="Arial"/>
                <a:cs typeface="Arial"/>
              </a:rPr>
              <a:t>мозък </a:t>
            </a:r>
            <a:r>
              <a:rPr sz="1800" spc="-100" dirty="0">
                <a:latin typeface="Arial"/>
                <a:cs typeface="Arial"/>
              </a:rPr>
              <a:t>от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неоплазми</a:t>
            </a:r>
            <a:endParaRPr sz="1800">
              <a:latin typeface="Arial"/>
              <a:cs typeface="Arial"/>
            </a:endParaRPr>
          </a:p>
          <a:p>
            <a:pPr marL="1047115" lvl="2" indent="-121285">
              <a:lnSpc>
                <a:spcPct val="100000"/>
              </a:lnSpc>
              <a:buChar char="-"/>
              <a:tabLst>
                <a:tab pos="1047750" algn="l"/>
              </a:tabLst>
            </a:pP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95" dirty="0">
                <a:latin typeface="Arial"/>
                <a:cs typeface="Arial"/>
              </a:rPr>
              <a:t>мегалобластни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анемии</a:t>
            </a:r>
            <a:endParaRPr sz="1800">
              <a:latin typeface="Arial"/>
              <a:cs typeface="Arial"/>
            </a:endParaRPr>
          </a:p>
          <a:p>
            <a:pPr marL="1047115" lvl="2" indent="-121285">
              <a:lnSpc>
                <a:spcPts val="2155"/>
              </a:lnSpc>
              <a:buChar char="-"/>
              <a:tabLst>
                <a:tab pos="1047750" algn="l"/>
              </a:tabLst>
            </a:pP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70" dirty="0">
                <a:latin typeface="Arial"/>
                <a:cs typeface="Arial"/>
              </a:rPr>
              <a:t>инфекциозни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заболявания</a:t>
            </a:r>
            <a:endParaRPr sz="1800">
              <a:latin typeface="Arial"/>
              <a:cs typeface="Arial"/>
            </a:endParaRPr>
          </a:p>
          <a:p>
            <a:pPr marL="239395" indent="-227329">
              <a:lnSpc>
                <a:spcPts val="2395"/>
              </a:lnSpc>
              <a:buClr>
                <a:srgbClr val="000000"/>
              </a:buClr>
              <a:buSzPct val="90000"/>
              <a:buFont typeface="Arial"/>
              <a:buAutoNum type="arabicPeriod"/>
              <a:tabLst>
                <a:tab pos="240029" algn="l"/>
              </a:tabLst>
            </a:pPr>
            <a:r>
              <a:rPr sz="2000" u="heavy" spc="-5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heavy" spc="-1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Тромбоцитопении </a:t>
            </a:r>
            <a:r>
              <a:rPr sz="2000" b="1" i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поради </a:t>
            </a:r>
            <a:r>
              <a:rPr sz="2000" b="1" i="1" u="heavy" spc="-15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повишена</a:t>
            </a:r>
            <a:r>
              <a:rPr sz="2000" b="1" i="1" u="heavy" spc="-1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heavy" spc="-1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деструкция</a:t>
            </a:r>
            <a:endParaRPr sz="20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spcBef>
                <a:spcPts val="5"/>
              </a:spcBef>
              <a:buChar char="●"/>
              <a:tabLst>
                <a:tab pos="544830" algn="l"/>
              </a:tabLst>
            </a:pPr>
            <a:r>
              <a:rPr sz="1800" spc="-85" dirty="0">
                <a:latin typeface="Arial"/>
                <a:cs typeface="Arial"/>
              </a:rPr>
              <a:t>Автоимунна </a:t>
            </a:r>
            <a:r>
              <a:rPr sz="1800" spc="-75" dirty="0">
                <a:latin typeface="Arial"/>
                <a:cs typeface="Arial"/>
              </a:rPr>
              <a:t>тромбоцитопенична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пурпура</a:t>
            </a:r>
            <a:endParaRPr sz="18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buChar char="●"/>
              <a:tabLst>
                <a:tab pos="544830" algn="l"/>
              </a:tabLst>
            </a:pPr>
            <a:r>
              <a:rPr sz="1800" spc="-80" dirty="0">
                <a:latin typeface="Arial"/>
                <a:cs typeface="Arial"/>
              </a:rPr>
              <a:t>Автоимунен </a:t>
            </a:r>
            <a:r>
              <a:rPr sz="1800" spc="-70" dirty="0">
                <a:latin typeface="Arial"/>
                <a:cs typeface="Arial"/>
              </a:rPr>
              <a:t>тромбоцитопеничен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синдром</a:t>
            </a:r>
            <a:endParaRPr sz="18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spcBef>
                <a:spcPts val="5"/>
              </a:spcBef>
              <a:buChar char="●"/>
              <a:tabLst>
                <a:tab pos="544830" algn="l"/>
              </a:tabLst>
            </a:pPr>
            <a:r>
              <a:rPr sz="1800" spc="-80" dirty="0">
                <a:latin typeface="Arial"/>
                <a:cs typeface="Arial"/>
              </a:rPr>
              <a:t>Лекарствени </a:t>
            </a:r>
            <a:r>
              <a:rPr sz="1800" spc="-45" dirty="0">
                <a:latin typeface="Arial"/>
                <a:cs typeface="Arial"/>
              </a:rPr>
              <a:t>имунни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тромбоцитопении</a:t>
            </a:r>
            <a:endParaRPr sz="1800">
              <a:latin typeface="Arial"/>
              <a:cs typeface="Arial"/>
            </a:endParaRPr>
          </a:p>
          <a:p>
            <a:pPr marL="544195" lvl="1" indent="-189230">
              <a:lnSpc>
                <a:spcPts val="2155"/>
              </a:lnSpc>
              <a:buChar char="●"/>
              <a:tabLst>
                <a:tab pos="544830" algn="l"/>
              </a:tabLst>
            </a:pPr>
            <a:r>
              <a:rPr sz="1800" spc="-70" dirty="0">
                <a:latin typeface="Arial"/>
                <a:cs typeface="Arial"/>
              </a:rPr>
              <a:t>Алоимунни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тромбоцитопении</a:t>
            </a:r>
            <a:endParaRPr sz="1800">
              <a:latin typeface="Arial"/>
              <a:cs typeface="Arial"/>
            </a:endParaRPr>
          </a:p>
          <a:p>
            <a:pPr marL="265430" indent="-253365">
              <a:lnSpc>
                <a:spcPts val="2395"/>
              </a:lnSpc>
              <a:buFont typeface="Arial"/>
              <a:buAutoNum type="arabicPeriod"/>
              <a:tabLst>
                <a:tab pos="266065" algn="l"/>
              </a:tabLst>
            </a:pPr>
            <a:r>
              <a:rPr sz="2000" u="heavy" spc="-5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heavy" spc="-1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Тромбоцитопении </a:t>
            </a:r>
            <a:r>
              <a:rPr sz="2000" b="1" i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поради </a:t>
            </a:r>
            <a:r>
              <a:rPr sz="2000" b="1" i="1" u="heavy" spc="-15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повишена </a:t>
            </a:r>
            <a:r>
              <a:rPr sz="2000" b="1" i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консумация </a:t>
            </a:r>
            <a:r>
              <a:rPr sz="2000" b="1" i="1" u="heavy" spc="-1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</a:t>
            </a:r>
            <a:r>
              <a:rPr sz="2000" b="1" i="1" u="heavy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000" b="1" i="1" u="heavy" spc="-1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есквестрация</a:t>
            </a:r>
            <a:endParaRPr sz="20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spcBef>
                <a:spcPts val="10"/>
              </a:spcBef>
              <a:buChar char="●"/>
              <a:tabLst>
                <a:tab pos="544830" algn="l"/>
              </a:tabLst>
            </a:pPr>
            <a:r>
              <a:rPr sz="1800" spc="-90" dirty="0">
                <a:latin typeface="Arial"/>
                <a:cs typeface="Arial"/>
              </a:rPr>
              <a:t>Синдром на </a:t>
            </a:r>
            <a:r>
              <a:rPr sz="1800" spc="-75" dirty="0">
                <a:latin typeface="Arial"/>
                <a:cs typeface="Arial"/>
              </a:rPr>
              <a:t>дисеминирана </a:t>
            </a:r>
            <a:r>
              <a:rPr sz="1800" spc="-95" dirty="0">
                <a:latin typeface="Arial"/>
                <a:cs typeface="Arial"/>
              </a:rPr>
              <a:t>интраваскуларна </a:t>
            </a:r>
            <a:r>
              <a:rPr sz="1800" spc="-85" dirty="0">
                <a:latin typeface="Arial"/>
                <a:cs typeface="Arial"/>
              </a:rPr>
              <a:t>коагулация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(ДИК)</a:t>
            </a:r>
            <a:endParaRPr sz="18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buChar char="●"/>
              <a:tabLst>
                <a:tab pos="544830" algn="l"/>
              </a:tabLst>
            </a:pPr>
            <a:r>
              <a:rPr sz="1800" spc="-100" dirty="0">
                <a:latin typeface="Arial"/>
                <a:cs typeface="Arial"/>
              </a:rPr>
              <a:t>Тромботична </a:t>
            </a:r>
            <a:r>
              <a:rPr sz="1800" spc="-75" dirty="0">
                <a:latin typeface="Arial"/>
                <a:cs typeface="Arial"/>
              </a:rPr>
              <a:t>тромбоцитопенична пурпура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55" dirty="0">
                <a:latin typeface="Arial"/>
                <a:cs typeface="Arial"/>
              </a:rPr>
              <a:t>(ТТП)</a:t>
            </a:r>
            <a:endParaRPr sz="18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buChar char="●"/>
              <a:tabLst>
                <a:tab pos="544830" algn="l"/>
              </a:tabLst>
            </a:pPr>
            <a:r>
              <a:rPr sz="1800" spc="-95" dirty="0">
                <a:latin typeface="Arial"/>
                <a:cs typeface="Arial"/>
              </a:rPr>
              <a:t>Хиперспленен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синдром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787400"/>
            <a:chOff x="-4762" y="269938"/>
            <a:chExt cx="9153525" cy="78740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9144000" y="0"/>
                  </a:moveTo>
                  <a:lnTo>
                    <a:pt x="0" y="0"/>
                  </a:lnTo>
                  <a:lnTo>
                    <a:pt x="0" y="777875"/>
                  </a:lnTo>
                  <a:lnTo>
                    <a:pt x="9144000" y="777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0" y="777875"/>
                  </a:moveTo>
                  <a:lnTo>
                    <a:pt x="9144000" y="7778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778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92729" y="314020"/>
            <a:ext cx="35604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40" dirty="0"/>
              <a:t>КОАГУЛОПАТИИ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802640" y="3083432"/>
            <a:ext cx="7736205" cy="22701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17525">
              <a:lnSpc>
                <a:spcPts val="3460"/>
              </a:lnSpc>
              <a:spcBef>
                <a:spcPts val="535"/>
              </a:spcBef>
            </a:pPr>
            <a:r>
              <a:rPr sz="3200" spc="-170" dirty="0">
                <a:latin typeface="Arial"/>
                <a:cs typeface="Arial"/>
              </a:rPr>
              <a:t>Коагулопатиите </a:t>
            </a:r>
            <a:r>
              <a:rPr sz="3200" spc="-250" dirty="0">
                <a:latin typeface="Arial"/>
                <a:cs typeface="Arial"/>
              </a:rPr>
              <a:t>са </a:t>
            </a:r>
            <a:r>
              <a:rPr sz="3200" spc="-120" dirty="0">
                <a:latin typeface="Arial"/>
                <a:cs typeface="Arial"/>
              </a:rPr>
              <a:t>вродени </a:t>
            </a:r>
            <a:r>
              <a:rPr sz="3200" spc="-60" dirty="0">
                <a:latin typeface="Arial"/>
                <a:cs typeface="Arial"/>
              </a:rPr>
              <a:t>и </a:t>
            </a:r>
            <a:r>
              <a:rPr sz="3200" spc="-105" dirty="0">
                <a:latin typeface="Arial"/>
                <a:cs typeface="Arial"/>
              </a:rPr>
              <a:t>придобити  </a:t>
            </a:r>
            <a:r>
              <a:rPr sz="3200" spc="-180" dirty="0">
                <a:latin typeface="Arial"/>
                <a:cs typeface="Arial"/>
              </a:rPr>
              <a:t>състояния, </a:t>
            </a:r>
            <a:r>
              <a:rPr sz="3200" spc="-105" dirty="0">
                <a:latin typeface="Arial"/>
                <a:cs typeface="Arial"/>
              </a:rPr>
              <a:t>предизвикани </a:t>
            </a:r>
            <a:r>
              <a:rPr sz="3200" spc="-170" dirty="0">
                <a:latin typeface="Arial"/>
                <a:cs typeface="Arial"/>
              </a:rPr>
              <a:t>от </a:t>
            </a:r>
            <a:r>
              <a:rPr sz="3200" spc="-200" dirty="0">
                <a:latin typeface="Arial"/>
                <a:cs typeface="Arial"/>
              </a:rPr>
              <a:t>дефицит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или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210"/>
              </a:lnSpc>
            </a:pPr>
            <a:r>
              <a:rPr sz="3200" spc="-150" dirty="0">
                <a:latin typeface="Arial"/>
                <a:cs typeface="Arial"/>
              </a:rPr>
              <a:t>функционален </a:t>
            </a:r>
            <a:r>
              <a:rPr sz="3200" spc="-210" dirty="0">
                <a:latin typeface="Arial"/>
                <a:cs typeface="Arial"/>
              </a:rPr>
              <a:t>дефект </a:t>
            </a:r>
            <a:r>
              <a:rPr sz="3200" spc="-165" dirty="0">
                <a:latin typeface="Arial"/>
                <a:cs typeface="Arial"/>
              </a:rPr>
              <a:t>в </a:t>
            </a:r>
            <a:r>
              <a:rPr sz="3200" spc="-175" dirty="0">
                <a:latin typeface="Arial"/>
                <a:cs typeface="Arial"/>
              </a:rPr>
              <a:t>структурата </a:t>
            </a:r>
            <a:r>
              <a:rPr sz="3200" spc="-150" dirty="0">
                <a:latin typeface="Arial"/>
                <a:cs typeface="Arial"/>
              </a:rPr>
              <a:t>на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един</a:t>
            </a:r>
            <a:endParaRPr sz="3200">
              <a:latin typeface="Arial"/>
              <a:cs typeface="Arial"/>
            </a:endParaRPr>
          </a:p>
          <a:p>
            <a:pPr marL="12700" marR="1262380">
              <a:lnSpc>
                <a:spcPts val="3460"/>
              </a:lnSpc>
              <a:spcBef>
                <a:spcPts val="240"/>
              </a:spcBef>
            </a:pPr>
            <a:r>
              <a:rPr sz="3200" spc="-114" dirty="0">
                <a:latin typeface="Arial"/>
                <a:cs typeface="Arial"/>
              </a:rPr>
              <a:t>или </a:t>
            </a:r>
            <a:r>
              <a:rPr sz="3200" spc="-145" dirty="0">
                <a:latin typeface="Arial"/>
                <a:cs typeface="Arial"/>
              </a:rPr>
              <a:t>повече </a:t>
            </a:r>
            <a:r>
              <a:rPr sz="3200" spc="-125" dirty="0">
                <a:latin typeface="Arial"/>
                <a:cs typeface="Arial"/>
              </a:rPr>
              <a:t>плазмени</a:t>
            </a:r>
            <a:r>
              <a:rPr sz="3200" spc="-37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коагулационни  </a:t>
            </a:r>
            <a:r>
              <a:rPr sz="3200" spc="-180" dirty="0">
                <a:latin typeface="Arial"/>
                <a:cs typeface="Arial"/>
              </a:rPr>
              <a:t>фактори.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91607" y="1886711"/>
            <a:ext cx="3084830" cy="722630"/>
            <a:chOff x="2991607" y="1886711"/>
            <a:chExt cx="3084830" cy="722630"/>
          </a:xfrm>
        </p:grpSpPr>
        <p:sp>
          <p:nvSpPr>
            <p:cNvPr id="8" name="object 8"/>
            <p:cNvSpPr/>
            <p:nvPr/>
          </p:nvSpPr>
          <p:spPr>
            <a:xfrm>
              <a:off x="2991607" y="1886711"/>
              <a:ext cx="3084584" cy="722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8000" y="1904999"/>
              <a:ext cx="2971800" cy="609600"/>
            </a:xfrm>
            <a:custGeom>
              <a:avLst/>
              <a:gdLst/>
              <a:ahLst/>
              <a:cxnLst/>
              <a:rect l="l" t="t" r="r" b="b"/>
              <a:pathLst>
                <a:path w="2971800" h="609600">
                  <a:moveTo>
                    <a:pt x="28702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2870200" y="609600"/>
                  </a:lnTo>
                  <a:lnTo>
                    <a:pt x="2909756" y="601618"/>
                  </a:lnTo>
                  <a:lnTo>
                    <a:pt x="2942050" y="579850"/>
                  </a:lnTo>
                  <a:lnTo>
                    <a:pt x="2963818" y="547556"/>
                  </a:lnTo>
                  <a:lnTo>
                    <a:pt x="2971800" y="508000"/>
                  </a:lnTo>
                  <a:lnTo>
                    <a:pt x="2971800" y="101600"/>
                  </a:lnTo>
                  <a:lnTo>
                    <a:pt x="2963818" y="62043"/>
                  </a:lnTo>
                  <a:lnTo>
                    <a:pt x="2942050" y="29749"/>
                  </a:lnTo>
                  <a:lnTo>
                    <a:pt x="2909756" y="7981"/>
                  </a:lnTo>
                  <a:lnTo>
                    <a:pt x="28702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8000" y="1904999"/>
              <a:ext cx="2971800" cy="609600"/>
            </a:xfrm>
            <a:custGeom>
              <a:avLst/>
              <a:gdLst/>
              <a:ahLst/>
              <a:cxnLst/>
              <a:rect l="l" t="t" r="r" b="b"/>
              <a:pathLst>
                <a:path w="2971800" h="60960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2870200" y="0"/>
                  </a:lnTo>
                  <a:lnTo>
                    <a:pt x="2909756" y="7981"/>
                  </a:lnTo>
                  <a:lnTo>
                    <a:pt x="2942050" y="29749"/>
                  </a:lnTo>
                  <a:lnTo>
                    <a:pt x="2963818" y="62043"/>
                  </a:lnTo>
                  <a:lnTo>
                    <a:pt x="2971800" y="101600"/>
                  </a:lnTo>
                  <a:lnTo>
                    <a:pt x="2971800" y="508000"/>
                  </a:lnTo>
                  <a:lnTo>
                    <a:pt x="2963818" y="547556"/>
                  </a:lnTo>
                  <a:lnTo>
                    <a:pt x="2942050" y="579850"/>
                  </a:lnTo>
                  <a:lnTo>
                    <a:pt x="2909756" y="601618"/>
                  </a:lnTo>
                  <a:lnTo>
                    <a:pt x="2870200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55567" y="1995042"/>
            <a:ext cx="1757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40" dirty="0">
                <a:solidFill>
                  <a:srgbClr val="FFFFFF"/>
                </a:solidFill>
                <a:latin typeface="Arial"/>
                <a:cs typeface="Arial"/>
              </a:rPr>
              <a:t>ДЕФИНИЦИЯ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938"/>
            <a:ext cx="9153525" cy="787400"/>
            <a:chOff x="-4762" y="269938"/>
            <a:chExt cx="9153525" cy="787400"/>
          </a:xfrm>
        </p:grpSpPr>
        <p:sp>
          <p:nvSpPr>
            <p:cNvPr id="3" name="object 3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9144000" y="0"/>
                  </a:moveTo>
                  <a:lnTo>
                    <a:pt x="0" y="0"/>
                  </a:lnTo>
                  <a:lnTo>
                    <a:pt x="0" y="777875"/>
                  </a:lnTo>
                  <a:lnTo>
                    <a:pt x="9144000" y="777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700"/>
              <a:ext cx="9144000" cy="777875"/>
            </a:xfrm>
            <a:custGeom>
              <a:avLst/>
              <a:gdLst/>
              <a:ahLst/>
              <a:cxnLst/>
              <a:rect l="l" t="t" r="r" b="b"/>
              <a:pathLst>
                <a:path w="9144000" h="777875">
                  <a:moveTo>
                    <a:pt x="0" y="777875"/>
                  </a:moveTo>
                  <a:lnTo>
                    <a:pt x="9144000" y="7778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778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0734" y="381076"/>
            <a:ext cx="69430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15" dirty="0"/>
              <a:t>КЛАСИФИКАЦИЯ </a:t>
            </a:r>
            <a:r>
              <a:rPr sz="3200" spc="-330" dirty="0"/>
              <a:t>НА</a:t>
            </a:r>
            <a:r>
              <a:rPr sz="3200" spc="-110" dirty="0"/>
              <a:t> </a:t>
            </a:r>
            <a:r>
              <a:rPr sz="3200" spc="-365" dirty="0"/>
              <a:t>КОАГУЛОПАТИИТЕ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02742" y="1315338"/>
            <a:ext cx="4805045" cy="4679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35" dirty="0">
                <a:solidFill>
                  <a:srgbClr val="C00000"/>
                </a:solidFill>
                <a:latin typeface="Arial"/>
                <a:cs typeface="Arial"/>
              </a:rPr>
              <a:t>І.</a:t>
            </a:r>
            <a:r>
              <a:rPr sz="2800" b="1" i="1" u="heavy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800" b="1" i="1" u="heavy" spc="-3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ВРОДЕНИ</a:t>
            </a:r>
            <a:r>
              <a:rPr sz="2800" b="1" i="1" u="heavy" spc="-2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800" b="1" i="1" u="heavy" spc="-3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КОАГУЛОПАТИИ: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2050"/>
              </a:lnSpc>
              <a:spcBef>
                <a:spcPts val="1960"/>
              </a:spcBef>
            </a:pPr>
            <a:r>
              <a:rPr sz="1800" spc="-50" dirty="0">
                <a:latin typeface="Arial"/>
                <a:cs typeface="Arial"/>
              </a:rPr>
              <a:t>- </a:t>
            </a:r>
            <a:r>
              <a:rPr sz="1800" b="1" spc="-165" dirty="0">
                <a:latin typeface="Arial"/>
                <a:cs typeface="Arial"/>
              </a:rPr>
              <a:t>Хемофилия</a:t>
            </a:r>
            <a:r>
              <a:rPr sz="1800" b="1" spc="-180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А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65" dirty="0">
                <a:latin typeface="Arial"/>
                <a:cs typeface="Arial"/>
              </a:rPr>
              <a:t>Хемофилия</a:t>
            </a:r>
            <a:r>
              <a:rPr sz="1800" b="1" spc="-125" dirty="0">
                <a:latin typeface="Arial"/>
                <a:cs typeface="Arial"/>
              </a:rPr>
              <a:t> </a:t>
            </a:r>
            <a:r>
              <a:rPr sz="1800" b="1" spc="-295" dirty="0">
                <a:latin typeface="Arial"/>
                <a:cs typeface="Arial"/>
              </a:rPr>
              <a:t>В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200" dirty="0">
                <a:latin typeface="Arial"/>
                <a:cs typeface="Arial"/>
              </a:rPr>
              <a:t>Болест </a:t>
            </a:r>
            <a:r>
              <a:rPr sz="1800" b="1" spc="-114" dirty="0">
                <a:latin typeface="Arial"/>
                <a:cs typeface="Arial"/>
              </a:rPr>
              <a:t>на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Вилебранд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45" dirty="0">
                <a:latin typeface="Arial"/>
                <a:cs typeface="Arial"/>
              </a:rPr>
              <a:t>Афибриногенемия </a:t>
            </a:r>
            <a:r>
              <a:rPr sz="1800" b="1" spc="-105" dirty="0">
                <a:latin typeface="Arial"/>
                <a:cs typeface="Arial"/>
              </a:rPr>
              <a:t>и</a:t>
            </a:r>
            <a:r>
              <a:rPr sz="1800" b="1" spc="-11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хипофибриногенемия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40" dirty="0">
                <a:latin typeface="Arial"/>
                <a:cs typeface="Arial"/>
              </a:rPr>
              <a:t>Дисфибриногенемия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ІІ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VІІ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Х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ХІ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85" dirty="0">
                <a:latin typeface="Arial"/>
                <a:cs typeface="Arial"/>
              </a:rPr>
              <a:t>ХІІ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65" dirty="0">
                <a:latin typeface="Arial"/>
                <a:cs typeface="Arial"/>
              </a:rPr>
              <a:t>фактор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70" dirty="0">
                <a:latin typeface="Arial"/>
                <a:cs typeface="Arial"/>
              </a:rPr>
              <a:t>ХІІІ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25" dirty="0">
                <a:latin typeface="Arial"/>
                <a:cs typeface="Arial"/>
              </a:rPr>
              <a:t>антитромбин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ІІІ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35" dirty="0">
                <a:latin typeface="Arial"/>
                <a:cs typeface="Arial"/>
              </a:rPr>
              <a:t>протеин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350" dirty="0">
                <a:latin typeface="Arial"/>
                <a:cs typeface="Arial"/>
              </a:rPr>
              <a:t>С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1945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 </a:t>
            </a:r>
            <a:r>
              <a:rPr sz="1800" b="1" spc="-135" dirty="0">
                <a:latin typeface="Arial"/>
                <a:cs typeface="Arial"/>
              </a:rPr>
              <a:t>протеин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350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475615" indent="-120650">
              <a:lnSpc>
                <a:spcPts val="2050"/>
              </a:lnSpc>
              <a:buChar char="-"/>
              <a:tabLst>
                <a:tab pos="476250" algn="l"/>
              </a:tabLst>
            </a:pPr>
            <a:r>
              <a:rPr sz="1800" b="1" spc="-150" dirty="0">
                <a:latin typeface="Arial"/>
                <a:cs typeface="Arial"/>
              </a:rPr>
              <a:t>Дефицит </a:t>
            </a:r>
            <a:r>
              <a:rPr sz="1800" b="1" spc="-114" dirty="0">
                <a:latin typeface="Arial"/>
                <a:cs typeface="Arial"/>
              </a:rPr>
              <a:t>на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20" dirty="0">
                <a:latin typeface="Arial"/>
                <a:cs typeface="Arial"/>
              </a:rPr>
              <a:t>плазминоген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643255"/>
            <a:chOff x="-4762" y="269875"/>
            <a:chExt cx="9153525" cy="64325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9144000" y="0"/>
                  </a:moveTo>
                  <a:lnTo>
                    <a:pt x="0" y="0"/>
                  </a:lnTo>
                  <a:lnTo>
                    <a:pt x="0" y="633412"/>
                  </a:lnTo>
                  <a:lnTo>
                    <a:pt x="9144000" y="6334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633730"/>
            </a:xfrm>
            <a:custGeom>
              <a:avLst/>
              <a:gdLst/>
              <a:ahLst/>
              <a:cxnLst/>
              <a:rect l="l" t="t" r="r" b="b"/>
              <a:pathLst>
                <a:path w="9144000" h="633730">
                  <a:moveTo>
                    <a:pt x="0" y="633412"/>
                  </a:moveTo>
                  <a:lnTo>
                    <a:pt x="9144000" y="63341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3341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0734" y="308813"/>
            <a:ext cx="69430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15" dirty="0"/>
              <a:t>КЛАСИФИКАЦИЯ </a:t>
            </a:r>
            <a:r>
              <a:rPr sz="3200" spc="-330" dirty="0"/>
              <a:t>НА</a:t>
            </a:r>
            <a:r>
              <a:rPr sz="3200" spc="-110" dirty="0"/>
              <a:t> </a:t>
            </a:r>
            <a:r>
              <a:rPr sz="3200" spc="-365" dirty="0"/>
              <a:t>КОАГУЛОПАТИИТЕ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258127" y="1461261"/>
            <a:ext cx="8112759" cy="475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6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ІІ. </a:t>
            </a:r>
            <a:r>
              <a:rPr sz="2400" b="1" i="1" u="heavy" spc="-2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ПРИДОБИТИ</a:t>
            </a:r>
            <a:r>
              <a:rPr sz="2400" b="1" i="1" u="heavy" spc="-2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heavy" spc="-27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КОАГУЛОПАТИИ: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50">
              <a:latin typeface="Arial"/>
              <a:cs typeface="Arial"/>
            </a:endParaRPr>
          </a:p>
          <a:p>
            <a:pPr marL="261620" marR="5080" indent="-261620">
              <a:lnSpc>
                <a:spcPct val="91100"/>
              </a:lnSpc>
              <a:buAutoNum type="arabicPeriod"/>
              <a:tabLst>
                <a:tab pos="261620" algn="l"/>
              </a:tabLst>
            </a:pPr>
            <a:r>
              <a:rPr sz="2000" spc="-80" dirty="0">
                <a:latin typeface="Arial"/>
                <a:cs typeface="Arial"/>
              </a:rPr>
              <a:t>Придобити </a:t>
            </a:r>
            <a:r>
              <a:rPr sz="2000" spc="-95" dirty="0">
                <a:latin typeface="Arial"/>
                <a:cs typeface="Arial"/>
              </a:rPr>
              <a:t>нарушения на </a:t>
            </a:r>
            <a:r>
              <a:rPr sz="2000" spc="-125" dirty="0">
                <a:latin typeface="Arial"/>
                <a:cs typeface="Arial"/>
              </a:rPr>
              <a:t>факторите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70" dirty="0">
                <a:latin typeface="Arial"/>
                <a:cs typeface="Arial"/>
              </a:rPr>
              <a:t>протромбиновия </a:t>
            </a:r>
            <a:r>
              <a:rPr sz="2000" spc="-60" dirty="0">
                <a:latin typeface="Arial"/>
                <a:cs typeface="Arial"/>
              </a:rPr>
              <a:t>комплекс</a:t>
            </a:r>
            <a:r>
              <a:rPr sz="2400" spc="-60" dirty="0">
                <a:latin typeface="Arial"/>
                <a:cs typeface="Arial"/>
              </a:rPr>
              <a:t>:  </a:t>
            </a:r>
            <a:r>
              <a:rPr sz="1800" spc="-85" dirty="0">
                <a:latin typeface="Arial"/>
                <a:cs typeface="Arial"/>
              </a:rPr>
              <a:t>хеморагична </a:t>
            </a:r>
            <a:r>
              <a:rPr sz="1800" spc="-114" dirty="0">
                <a:latin typeface="Arial"/>
                <a:cs typeface="Arial"/>
              </a:rPr>
              <a:t>болест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5" dirty="0">
                <a:latin typeface="Arial"/>
                <a:cs typeface="Arial"/>
              </a:rPr>
              <a:t>новороденото, </a:t>
            </a:r>
            <a:r>
              <a:rPr sz="1800" spc="-110" dirty="0">
                <a:latin typeface="Arial"/>
                <a:cs typeface="Arial"/>
              </a:rPr>
              <a:t>недостатъчна </a:t>
            </a:r>
            <a:r>
              <a:rPr sz="1800" spc="-75" dirty="0">
                <a:latin typeface="Arial"/>
                <a:cs typeface="Arial"/>
              </a:rPr>
              <a:t>резорбция </a:t>
            </a:r>
            <a:r>
              <a:rPr sz="1800" spc="-90" dirty="0">
                <a:latin typeface="Arial"/>
                <a:cs typeface="Arial"/>
              </a:rPr>
              <a:t>на </a:t>
            </a:r>
            <a:r>
              <a:rPr sz="1800" spc="-70" dirty="0">
                <a:latin typeface="Arial"/>
                <a:cs typeface="Arial"/>
              </a:rPr>
              <a:t>витамин </a:t>
            </a:r>
            <a:r>
              <a:rPr sz="1800" spc="-65" dirty="0">
                <a:latin typeface="Arial"/>
                <a:cs typeface="Arial"/>
              </a:rPr>
              <a:t>К,  </a:t>
            </a:r>
            <a:r>
              <a:rPr sz="1800" spc="-90" dirty="0">
                <a:latin typeface="Arial"/>
                <a:cs typeface="Arial"/>
              </a:rPr>
              <a:t>лечение </a:t>
            </a:r>
            <a:r>
              <a:rPr sz="1800" spc="-140" dirty="0">
                <a:latin typeface="Arial"/>
                <a:cs typeface="Arial"/>
              </a:rPr>
              <a:t>с </a:t>
            </a:r>
            <a:r>
              <a:rPr sz="1800" spc="-80" dirty="0">
                <a:latin typeface="Arial"/>
                <a:cs typeface="Arial"/>
              </a:rPr>
              <a:t>орални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антикоагуланти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AutoNum type="arabicPeriod"/>
            </a:pPr>
            <a:endParaRPr sz="2250">
              <a:latin typeface="Arial"/>
              <a:cs typeface="Arial"/>
            </a:endParaRPr>
          </a:p>
          <a:p>
            <a:pPr marL="260985" indent="-248920">
              <a:lnSpc>
                <a:spcPct val="100000"/>
              </a:lnSpc>
              <a:buAutoNum type="arabicPeriod"/>
              <a:tabLst>
                <a:tab pos="261620" algn="l"/>
              </a:tabLst>
            </a:pPr>
            <a:r>
              <a:rPr sz="2000" spc="-80" dirty="0">
                <a:latin typeface="Arial"/>
                <a:cs typeface="Arial"/>
              </a:rPr>
              <a:t>Чернодробни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заболявания.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/>
            </a:pPr>
            <a:endParaRPr sz="2000">
              <a:latin typeface="Arial"/>
              <a:cs typeface="Arial"/>
            </a:endParaRPr>
          </a:p>
          <a:p>
            <a:pPr marL="260985" indent="-248920">
              <a:lnSpc>
                <a:spcPts val="2350"/>
              </a:lnSpc>
              <a:spcBef>
                <a:spcPts val="1530"/>
              </a:spcBef>
              <a:buAutoNum type="arabicPeriod"/>
              <a:tabLst>
                <a:tab pos="261620" algn="l"/>
              </a:tabLst>
            </a:pPr>
            <a:r>
              <a:rPr sz="2000" spc="-80" dirty="0">
                <a:latin typeface="Arial"/>
                <a:cs typeface="Arial"/>
              </a:rPr>
              <a:t>Придобити </a:t>
            </a:r>
            <a:r>
              <a:rPr sz="2000" spc="-70" dirty="0">
                <a:latin typeface="Arial"/>
                <a:cs typeface="Arial"/>
              </a:rPr>
              <a:t>инхибитори: </a:t>
            </a:r>
            <a:r>
              <a:rPr sz="1800" spc="-114" dirty="0">
                <a:latin typeface="Arial"/>
                <a:cs typeface="Arial"/>
              </a:rPr>
              <a:t>срещу </a:t>
            </a:r>
            <a:r>
              <a:rPr sz="1800" spc="-120" dirty="0">
                <a:latin typeface="Arial"/>
                <a:cs typeface="Arial"/>
              </a:rPr>
              <a:t>фактор </a:t>
            </a:r>
            <a:r>
              <a:rPr sz="1800" spc="-85" dirty="0">
                <a:latin typeface="Arial"/>
                <a:cs typeface="Arial"/>
              </a:rPr>
              <a:t>VІІІ </a:t>
            </a:r>
            <a:r>
              <a:rPr sz="1800" spc="-35" dirty="0">
                <a:latin typeface="Arial"/>
                <a:cs typeface="Arial"/>
              </a:rPr>
              <a:t>и </a:t>
            </a:r>
            <a:r>
              <a:rPr sz="1800" spc="-55" dirty="0">
                <a:latin typeface="Arial"/>
                <a:cs typeface="Arial"/>
              </a:rPr>
              <a:t>други </a:t>
            </a:r>
            <a:r>
              <a:rPr sz="1800" spc="-70" dirty="0">
                <a:latin typeface="Arial"/>
                <a:cs typeface="Arial"/>
              </a:rPr>
              <a:t>коагулационни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фактири,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ts val="2110"/>
              </a:lnSpc>
            </a:pPr>
            <a:r>
              <a:rPr sz="1800" spc="-75" dirty="0">
                <a:latin typeface="Arial"/>
                <a:cs typeface="Arial"/>
              </a:rPr>
              <a:t>циркулиращи </a:t>
            </a:r>
            <a:r>
              <a:rPr sz="1800" spc="-85" dirty="0">
                <a:latin typeface="Arial"/>
                <a:cs typeface="Arial"/>
              </a:rPr>
              <a:t>антикоагуланти </a:t>
            </a:r>
            <a:r>
              <a:rPr sz="1800" spc="-45" dirty="0">
                <a:latin typeface="Arial"/>
                <a:cs typeface="Arial"/>
              </a:rPr>
              <a:t>при </a:t>
            </a:r>
            <a:r>
              <a:rPr sz="1800" spc="-95" dirty="0">
                <a:latin typeface="Arial"/>
                <a:cs typeface="Arial"/>
              </a:rPr>
              <a:t>системен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лупус.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Arial"/>
              <a:cs typeface="Arial"/>
            </a:endParaRPr>
          </a:p>
          <a:p>
            <a:pPr marL="260985" indent="-248920">
              <a:lnSpc>
                <a:spcPct val="100000"/>
              </a:lnSpc>
              <a:buAutoNum type="arabicPeriod" startAt="4"/>
              <a:tabLst>
                <a:tab pos="261620" algn="l"/>
              </a:tabLst>
            </a:pPr>
            <a:r>
              <a:rPr sz="2000" spc="-105" dirty="0">
                <a:latin typeface="Arial"/>
                <a:cs typeface="Arial"/>
              </a:rPr>
              <a:t>ДИК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синдром</a:t>
            </a:r>
            <a:r>
              <a:rPr sz="2400" spc="-6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AutoNum type="arabicPeriod" startAt="4"/>
            </a:pPr>
            <a:endParaRPr sz="2950">
              <a:latin typeface="Arial"/>
              <a:cs typeface="Arial"/>
            </a:endParaRPr>
          </a:p>
          <a:p>
            <a:pPr marL="260985" indent="-248920">
              <a:lnSpc>
                <a:spcPct val="100000"/>
              </a:lnSpc>
              <a:buAutoNum type="arabicPeriod" startAt="4"/>
              <a:tabLst>
                <a:tab pos="261620" algn="l"/>
              </a:tabLst>
            </a:pPr>
            <a:r>
              <a:rPr sz="2000" spc="-100" dirty="0">
                <a:latin typeface="Arial"/>
                <a:cs typeface="Arial"/>
              </a:rPr>
              <a:t>Патологично </a:t>
            </a:r>
            <a:r>
              <a:rPr sz="2000" spc="-85" dirty="0">
                <a:latin typeface="Arial"/>
                <a:cs typeface="Arial"/>
              </a:rPr>
              <a:t>активирана </a:t>
            </a:r>
            <a:r>
              <a:rPr sz="2000" spc="-90" dirty="0">
                <a:latin typeface="Arial"/>
                <a:cs typeface="Arial"/>
              </a:rPr>
              <a:t>(първична)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фибринолиза.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725805"/>
            <a:chOff x="-4762" y="269875"/>
            <a:chExt cx="9153525" cy="7258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9144000" y="0"/>
                  </a:moveTo>
                  <a:lnTo>
                    <a:pt x="0" y="0"/>
                  </a:lnTo>
                  <a:lnTo>
                    <a:pt x="0" y="715962"/>
                  </a:lnTo>
                  <a:lnTo>
                    <a:pt x="9144000" y="7159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0" y="715962"/>
                  </a:moveTo>
                  <a:lnTo>
                    <a:pt x="9144000" y="7159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159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73732" y="283210"/>
            <a:ext cx="57994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65" dirty="0"/>
              <a:t>ВРОДЕНИ</a:t>
            </a:r>
            <a:r>
              <a:rPr sz="4000" spc="-270" dirty="0"/>
              <a:t> </a:t>
            </a:r>
            <a:r>
              <a:rPr sz="4000" spc="-440" dirty="0"/>
              <a:t>КОАГУЛОПАТИИ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535940" y="1558874"/>
            <a:ext cx="8030209" cy="44164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33909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465" dirty="0">
                <a:solidFill>
                  <a:srgbClr val="C00000"/>
                </a:solidFill>
                <a:latin typeface="Arial"/>
                <a:cs typeface="Arial"/>
              </a:rPr>
              <a:t>ЧЕСТОТА: </a:t>
            </a:r>
            <a:r>
              <a:rPr sz="3200" spc="-175" dirty="0">
                <a:latin typeface="Arial"/>
                <a:cs typeface="Arial"/>
              </a:rPr>
              <a:t>Проучванията </a:t>
            </a:r>
            <a:r>
              <a:rPr sz="3200" spc="-165" dirty="0">
                <a:latin typeface="Arial"/>
                <a:cs typeface="Arial"/>
              </a:rPr>
              <a:t>в </a:t>
            </a:r>
            <a:r>
              <a:rPr sz="3200" spc="-220" dirty="0">
                <a:latin typeface="Arial"/>
                <a:cs typeface="Arial"/>
              </a:rPr>
              <a:t>света </a:t>
            </a:r>
            <a:r>
              <a:rPr sz="3200" spc="-204" dirty="0">
                <a:latin typeface="Arial"/>
                <a:cs typeface="Arial"/>
              </a:rPr>
              <a:t>сочат, </a:t>
            </a:r>
            <a:r>
              <a:rPr sz="3200" spc="-175" dirty="0">
                <a:latin typeface="Arial"/>
                <a:cs typeface="Arial"/>
              </a:rPr>
              <a:t>че </a:t>
            </a:r>
            <a:r>
              <a:rPr sz="3200" spc="-155" dirty="0">
                <a:latin typeface="Arial"/>
                <a:cs typeface="Arial"/>
              </a:rPr>
              <a:t>1  болен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204" dirty="0">
                <a:latin typeface="Arial"/>
                <a:cs typeface="Arial"/>
              </a:rPr>
              <a:t>среща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60" dirty="0">
                <a:latin typeface="Arial"/>
                <a:cs typeface="Arial"/>
              </a:rPr>
              <a:t>10 </a:t>
            </a:r>
            <a:r>
              <a:rPr sz="3200" spc="-150" dirty="0">
                <a:latin typeface="Arial"/>
                <a:cs typeface="Arial"/>
              </a:rPr>
              <a:t>000-20 </a:t>
            </a:r>
            <a:r>
              <a:rPr sz="3200" spc="-160" dirty="0">
                <a:latin typeface="Arial"/>
                <a:cs typeface="Arial"/>
              </a:rPr>
              <a:t>000 </a:t>
            </a:r>
            <a:r>
              <a:rPr sz="3200" spc="-135" dirty="0">
                <a:latin typeface="Arial"/>
                <a:cs typeface="Arial"/>
              </a:rPr>
              <a:t>мъже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и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ts val="3400"/>
              </a:lnSpc>
            </a:pPr>
            <a:r>
              <a:rPr sz="3200" spc="-160" dirty="0">
                <a:latin typeface="Arial"/>
                <a:cs typeface="Arial"/>
              </a:rPr>
              <a:t>5 000 000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жени.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50">
              <a:latin typeface="Arial"/>
              <a:cs typeface="Arial"/>
            </a:endParaRPr>
          </a:p>
          <a:p>
            <a:pPr marL="355600" marR="5080" indent="-342900">
              <a:lnSpc>
                <a:spcPts val="346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Arial"/>
                <a:cs typeface="Arial"/>
              </a:rPr>
              <a:t>У </a:t>
            </a:r>
            <a:r>
              <a:rPr sz="3200" spc="-185" dirty="0">
                <a:latin typeface="Arial"/>
                <a:cs typeface="Arial"/>
              </a:rPr>
              <a:t>нас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60" dirty="0">
                <a:latin typeface="Arial"/>
                <a:cs typeface="Arial"/>
              </a:rPr>
              <a:t>100 000 </a:t>
            </a:r>
            <a:r>
              <a:rPr sz="3200" spc="-135" dirty="0">
                <a:latin typeface="Arial"/>
                <a:cs typeface="Arial"/>
              </a:rPr>
              <a:t>души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175" dirty="0">
                <a:latin typeface="Arial"/>
                <a:cs typeface="Arial"/>
              </a:rPr>
              <a:t>падат </a:t>
            </a:r>
            <a:r>
              <a:rPr sz="3200" spc="-80" dirty="0">
                <a:latin typeface="Arial"/>
                <a:cs typeface="Arial"/>
              </a:rPr>
              <a:t>по </a:t>
            </a:r>
            <a:r>
              <a:rPr sz="3200" spc="-135" dirty="0">
                <a:latin typeface="Arial"/>
                <a:cs typeface="Arial"/>
              </a:rPr>
              <a:t>4.2 </a:t>
            </a:r>
            <a:r>
              <a:rPr sz="3200" spc="-130" dirty="0">
                <a:latin typeface="Arial"/>
                <a:cs typeface="Arial"/>
              </a:rPr>
              <a:t>болни  </a:t>
            </a:r>
            <a:r>
              <a:rPr sz="3200" spc="-170" dirty="0">
                <a:latin typeface="Arial"/>
                <a:cs typeface="Arial"/>
              </a:rPr>
              <a:t>от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хемофилия.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4300">
              <a:latin typeface="Arial"/>
              <a:cs typeface="Arial"/>
            </a:endParaRPr>
          </a:p>
          <a:p>
            <a:pPr marL="355600" marR="67310" indent="-342900">
              <a:lnSpc>
                <a:spcPts val="346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165" dirty="0">
                <a:latin typeface="Arial"/>
                <a:cs typeface="Arial"/>
              </a:rPr>
              <a:t>Регистрирани </a:t>
            </a:r>
            <a:r>
              <a:rPr sz="3200" spc="-250" dirty="0">
                <a:latin typeface="Arial"/>
                <a:cs typeface="Arial"/>
              </a:rPr>
              <a:t>са </a:t>
            </a:r>
            <a:r>
              <a:rPr sz="3200" spc="-130" dirty="0">
                <a:latin typeface="Arial"/>
                <a:cs typeface="Arial"/>
              </a:rPr>
              <a:t>над </a:t>
            </a:r>
            <a:r>
              <a:rPr sz="3200" spc="-165" dirty="0">
                <a:latin typeface="Arial"/>
                <a:cs typeface="Arial"/>
              </a:rPr>
              <a:t>700 </a:t>
            </a:r>
            <a:r>
              <a:rPr sz="3200" spc="-140" dirty="0">
                <a:latin typeface="Arial"/>
                <a:cs typeface="Arial"/>
              </a:rPr>
              <a:t>души </a:t>
            </a:r>
            <a:r>
              <a:rPr sz="3200" spc="-250" dirty="0">
                <a:latin typeface="Arial"/>
                <a:cs typeface="Arial"/>
              </a:rPr>
              <a:t>с </a:t>
            </a:r>
            <a:r>
              <a:rPr sz="3200" spc="-204" dirty="0">
                <a:latin typeface="Arial"/>
                <a:cs typeface="Arial"/>
              </a:rPr>
              <a:t>хемофилия  </a:t>
            </a:r>
            <a:r>
              <a:rPr sz="3200" spc="-285" dirty="0">
                <a:latin typeface="Arial"/>
                <a:cs typeface="Arial"/>
              </a:rPr>
              <a:t>А </a:t>
            </a:r>
            <a:r>
              <a:rPr sz="3200" spc="-60" dirty="0">
                <a:latin typeface="Arial"/>
                <a:cs typeface="Arial"/>
              </a:rPr>
              <a:t>и </a:t>
            </a:r>
            <a:r>
              <a:rPr sz="3200" spc="-130" dirty="0">
                <a:latin typeface="Arial"/>
                <a:cs typeface="Arial"/>
              </a:rPr>
              <a:t>над </a:t>
            </a:r>
            <a:r>
              <a:rPr sz="3200" spc="-160" dirty="0">
                <a:latin typeface="Arial"/>
                <a:cs typeface="Arial"/>
              </a:rPr>
              <a:t>100 </a:t>
            </a:r>
            <a:r>
              <a:rPr sz="3200" spc="-185" dirty="0">
                <a:latin typeface="Arial"/>
                <a:cs typeface="Arial"/>
              </a:rPr>
              <a:t>– </a:t>
            </a:r>
            <a:r>
              <a:rPr sz="3200" spc="-250" dirty="0">
                <a:latin typeface="Arial"/>
                <a:cs typeface="Arial"/>
              </a:rPr>
              <a:t>с </a:t>
            </a:r>
            <a:r>
              <a:rPr sz="3200" spc="-204" dirty="0">
                <a:latin typeface="Arial"/>
                <a:cs typeface="Arial"/>
              </a:rPr>
              <a:t>хемофилия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240" dirty="0">
                <a:latin typeface="Arial"/>
                <a:cs typeface="Arial"/>
              </a:rPr>
              <a:t>В.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716280"/>
            <a:chOff x="-4762" y="269875"/>
            <a:chExt cx="9153525" cy="716280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9144000" y="0"/>
                  </a:moveTo>
                  <a:lnTo>
                    <a:pt x="0" y="0"/>
                  </a:lnTo>
                  <a:lnTo>
                    <a:pt x="0" y="706437"/>
                  </a:lnTo>
                  <a:lnTo>
                    <a:pt x="9144000" y="7064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706755"/>
            </a:xfrm>
            <a:custGeom>
              <a:avLst/>
              <a:gdLst/>
              <a:ahLst/>
              <a:cxnLst/>
              <a:rect l="l" t="t" r="r" b="b"/>
              <a:pathLst>
                <a:path w="9144000" h="706755">
                  <a:moveTo>
                    <a:pt x="0" y="706437"/>
                  </a:moveTo>
                  <a:lnTo>
                    <a:pt x="9144000" y="70643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6437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73732" y="278333"/>
            <a:ext cx="57994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65" dirty="0"/>
              <a:t>ВРОДЕНИ</a:t>
            </a:r>
            <a:r>
              <a:rPr sz="4000" spc="-265" dirty="0"/>
              <a:t> </a:t>
            </a:r>
            <a:r>
              <a:rPr sz="4000" spc="-440" dirty="0"/>
              <a:t>КОАГУЛОПАТИИ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29590" y="1610690"/>
            <a:ext cx="8197850" cy="4634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325" dirty="0">
                <a:solidFill>
                  <a:srgbClr val="C00000"/>
                </a:solidFill>
                <a:latin typeface="Arial"/>
                <a:cs typeface="Arial"/>
              </a:rPr>
              <a:t>ИСТОРИЯ: </a:t>
            </a:r>
            <a:r>
              <a:rPr sz="2800" spc="-170" dirty="0">
                <a:latin typeface="Arial"/>
                <a:cs typeface="Arial"/>
              </a:rPr>
              <a:t>Най-често </a:t>
            </a:r>
            <a:r>
              <a:rPr sz="2800" spc="-155" dirty="0">
                <a:latin typeface="Arial"/>
                <a:cs typeface="Arial"/>
              </a:rPr>
              <a:t>срещаното </a:t>
            </a:r>
            <a:r>
              <a:rPr sz="2800" spc="-160" dirty="0">
                <a:latin typeface="Arial"/>
                <a:cs typeface="Arial"/>
              </a:rPr>
              <a:t>заболяване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50" dirty="0">
                <a:latin typeface="Arial"/>
                <a:cs typeface="Arial"/>
              </a:rPr>
              <a:t>тази  </a:t>
            </a:r>
            <a:r>
              <a:rPr sz="2800" spc="-120" dirty="0">
                <a:latin typeface="Arial"/>
                <a:cs typeface="Arial"/>
              </a:rPr>
              <a:t>група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80" dirty="0">
                <a:latin typeface="Arial"/>
                <a:cs typeface="Arial"/>
              </a:rPr>
              <a:t>хемофилия </a:t>
            </a:r>
            <a:r>
              <a:rPr sz="2800" spc="-155" dirty="0">
                <a:latin typeface="Arial"/>
                <a:cs typeface="Arial"/>
              </a:rPr>
              <a:t>А. </a:t>
            </a:r>
            <a:r>
              <a:rPr sz="2800" spc="-265" dirty="0">
                <a:latin typeface="Arial"/>
                <a:cs typeface="Arial"/>
              </a:rPr>
              <a:t>Това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60" dirty="0">
                <a:latin typeface="Arial"/>
                <a:cs typeface="Arial"/>
              </a:rPr>
              <a:t>заболяване </a:t>
            </a:r>
            <a:r>
              <a:rPr sz="2800" spc="-120" dirty="0">
                <a:latin typeface="Arial"/>
                <a:cs typeface="Arial"/>
              </a:rPr>
              <a:t>описвано  </a:t>
            </a:r>
            <a:r>
              <a:rPr sz="2800" spc="-165" dirty="0">
                <a:latin typeface="Arial"/>
                <a:cs typeface="Arial"/>
              </a:rPr>
              <a:t>още </a:t>
            </a:r>
            <a:r>
              <a:rPr sz="2800" spc="-155" dirty="0">
                <a:latin typeface="Arial"/>
                <a:cs typeface="Arial"/>
              </a:rPr>
              <a:t>от</a:t>
            </a:r>
            <a:r>
              <a:rPr sz="2800" spc="-145" dirty="0">
                <a:latin typeface="Arial"/>
                <a:cs typeface="Arial"/>
              </a:rPr>
              <a:t> древността.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35" dirty="0">
                <a:latin typeface="Arial"/>
                <a:cs typeface="Arial"/>
              </a:rPr>
              <a:t>Наименованието </a:t>
            </a:r>
            <a:r>
              <a:rPr sz="2800" spc="-90" dirty="0">
                <a:latin typeface="Arial"/>
                <a:cs typeface="Arial"/>
              </a:rPr>
              <a:t>му </a:t>
            </a:r>
            <a:r>
              <a:rPr sz="2800" spc="-120" dirty="0">
                <a:latin typeface="Arial"/>
                <a:cs typeface="Arial"/>
              </a:rPr>
              <a:t>произлиза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20" dirty="0">
                <a:latin typeface="Arial"/>
                <a:cs typeface="Arial"/>
              </a:rPr>
              <a:t>гръцките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думи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800" i="1" spc="-10" dirty="0">
                <a:latin typeface="Carlito"/>
                <a:cs typeface="Carlito"/>
              </a:rPr>
              <a:t>haima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120" dirty="0">
                <a:latin typeface="Arial"/>
                <a:cs typeface="Arial"/>
              </a:rPr>
              <a:t>кръв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i="1" spc="-10" dirty="0">
                <a:latin typeface="Carlito"/>
                <a:cs typeface="Carlito"/>
              </a:rPr>
              <a:t>philein </a:t>
            </a:r>
            <a:r>
              <a:rPr sz="2800" spc="-165" dirty="0">
                <a:latin typeface="Arial"/>
                <a:cs typeface="Arial"/>
              </a:rPr>
              <a:t>–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любов.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355600" marR="18796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Заболяването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30" dirty="0">
                <a:latin typeface="Arial"/>
                <a:cs typeface="Arial"/>
              </a:rPr>
              <a:t>известно като </a:t>
            </a:r>
            <a:r>
              <a:rPr sz="2800" spc="-175" dirty="0">
                <a:latin typeface="Arial"/>
                <a:cs typeface="Arial"/>
              </a:rPr>
              <a:t>болест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14" dirty="0">
                <a:latin typeface="Arial"/>
                <a:cs typeface="Arial"/>
              </a:rPr>
              <a:t>кралските  </a:t>
            </a:r>
            <a:r>
              <a:rPr sz="2800" spc="-165" dirty="0">
                <a:latin typeface="Arial"/>
                <a:cs typeface="Arial"/>
              </a:rPr>
              <a:t>фамилии,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90" dirty="0">
                <a:latin typeface="Arial"/>
                <a:cs typeface="Arial"/>
              </a:rPr>
              <a:t>които </a:t>
            </a:r>
            <a:r>
              <a:rPr sz="2800" spc="-130" dirty="0">
                <a:latin typeface="Arial"/>
                <a:cs typeface="Arial"/>
              </a:rPr>
              <a:t>най-известна </a:t>
            </a:r>
            <a:r>
              <a:rPr sz="2800" spc="-165" dirty="0">
                <a:latin typeface="Arial"/>
                <a:cs typeface="Arial"/>
              </a:rPr>
              <a:t>е </a:t>
            </a:r>
            <a:r>
              <a:rPr sz="2800" spc="-195" dirty="0">
                <a:latin typeface="Arial"/>
                <a:cs typeface="Arial"/>
              </a:rPr>
              <a:t>фамилията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на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spc="-114" dirty="0">
                <a:latin typeface="Arial"/>
                <a:cs typeface="Arial"/>
              </a:rPr>
              <a:t>кралица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Виктория.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33336"/>
            <a:ext cx="5029200" cy="7924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270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0"/>
              </a:spcBef>
            </a:pPr>
            <a:r>
              <a:rPr sz="3200" spc="-295" dirty="0"/>
              <a:t>ХЕМОФИЛИЯ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304800" y="1519427"/>
            <a:ext cx="5925820" cy="5151755"/>
            <a:chOff x="304800" y="1519427"/>
            <a:chExt cx="5925820" cy="5151755"/>
          </a:xfrm>
        </p:grpSpPr>
        <p:sp>
          <p:nvSpPr>
            <p:cNvPr id="4" name="object 4"/>
            <p:cNvSpPr/>
            <p:nvPr/>
          </p:nvSpPr>
          <p:spPr>
            <a:xfrm>
              <a:off x="500062" y="4433951"/>
              <a:ext cx="3214624" cy="21859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800" y="1519427"/>
              <a:ext cx="2627376" cy="30693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0062" y="1714372"/>
              <a:ext cx="2039874" cy="248132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14876" y="4429125"/>
              <a:ext cx="1900174" cy="22320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10050" y="4424362"/>
              <a:ext cx="1910080" cy="2241550"/>
            </a:xfrm>
            <a:custGeom>
              <a:avLst/>
              <a:gdLst/>
              <a:ahLst/>
              <a:cxnLst/>
              <a:rect l="l" t="t" r="r" b="b"/>
              <a:pathLst>
                <a:path w="1910079" h="2241550">
                  <a:moveTo>
                    <a:pt x="0" y="2241550"/>
                  </a:moveTo>
                  <a:lnTo>
                    <a:pt x="1909699" y="2241550"/>
                  </a:lnTo>
                  <a:lnTo>
                    <a:pt x="1909699" y="0"/>
                  </a:lnTo>
                  <a:lnTo>
                    <a:pt x="0" y="0"/>
                  </a:lnTo>
                  <a:lnTo>
                    <a:pt x="0" y="22415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40964" y="1542287"/>
              <a:ext cx="3089148" cy="29230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36925" y="1738248"/>
              <a:ext cx="2500376" cy="23336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481826" y="4838636"/>
            <a:ext cx="2291080" cy="1824355"/>
            <a:chOff x="6481826" y="4838636"/>
            <a:chExt cx="2291080" cy="1824355"/>
          </a:xfrm>
        </p:grpSpPr>
        <p:sp>
          <p:nvSpPr>
            <p:cNvPr id="12" name="object 12"/>
            <p:cNvSpPr/>
            <p:nvPr/>
          </p:nvSpPr>
          <p:spPr>
            <a:xfrm>
              <a:off x="6500876" y="4857813"/>
              <a:ext cx="2252599" cy="17858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91351" y="4848161"/>
              <a:ext cx="2272030" cy="1805305"/>
            </a:xfrm>
            <a:custGeom>
              <a:avLst/>
              <a:gdLst/>
              <a:ahLst/>
              <a:cxnLst/>
              <a:rect l="l" t="t" r="r" b="b"/>
              <a:pathLst>
                <a:path w="2272029" h="1805304">
                  <a:moveTo>
                    <a:pt x="0" y="1805051"/>
                  </a:moveTo>
                  <a:lnTo>
                    <a:pt x="2271649" y="1805051"/>
                  </a:lnTo>
                  <a:lnTo>
                    <a:pt x="2271649" y="0"/>
                  </a:lnTo>
                  <a:lnTo>
                    <a:pt x="0" y="0"/>
                  </a:lnTo>
                  <a:lnTo>
                    <a:pt x="0" y="180505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6562661" y="990536"/>
            <a:ext cx="2091055" cy="3197225"/>
            <a:chOff x="6562661" y="990536"/>
            <a:chExt cx="2091055" cy="3197225"/>
          </a:xfrm>
        </p:grpSpPr>
        <p:sp>
          <p:nvSpPr>
            <p:cNvPr id="15" name="object 15"/>
            <p:cNvSpPr/>
            <p:nvPr/>
          </p:nvSpPr>
          <p:spPr>
            <a:xfrm>
              <a:off x="6572249" y="1000125"/>
              <a:ext cx="2071751" cy="31781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67423" y="995299"/>
              <a:ext cx="2081530" cy="3187700"/>
            </a:xfrm>
            <a:custGeom>
              <a:avLst/>
              <a:gdLst/>
              <a:ahLst/>
              <a:cxnLst/>
              <a:rect l="l" t="t" r="r" b="b"/>
              <a:pathLst>
                <a:path w="2081529" h="3187700">
                  <a:moveTo>
                    <a:pt x="0" y="3187700"/>
                  </a:moveTo>
                  <a:lnTo>
                    <a:pt x="2081276" y="3187700"/>
                  </a:lnTo>
                  <a:lnTo>
                    <a:pt x="2081276" y="0"/>
                  </a:lnTo>
                  <a:lnTo>
                    <a:pt x="0" y="0"/>
                  </a:lnTo>
                  <a:lnTo>
                    <a:pt x="0" y="3187700"/>
                  </a:lnTo>
                  <a:close/>
                </a:path>
              </a:pathLst>
            </a:custGeom>
            <a:ln w="9525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7924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95"/>
              </a:spcBef>
            </a:pPr>
            <a:r>
              <a:rPr sz="4400" spc="-370" dirty="0"/>
              <a:t>ХЕМОФИЛИИ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2955112"/>
            <a:ext cx="6464300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4734560" algn="l"/>
                <a:tab pos="6229350" algn="l"/>
              </a:tabLst>
            </a:pPr>
            <a:r>
              <a:rPr sz="3200" b="1" spc="-285" dirty="0">
                <a:solidFill>
                  <a:srgbClr val="C00000"/>
                </a:solidFill>
                <a:latin typeface="Arial"/>
                <a:cs typeface="Arial"/>
              </a:rPr>
              <a:t>ТИ</a:t>
            </a:r>
            <a:r>
              <a:rPr sz="3200" b="1" spc="-305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3200" b="1" spc="-1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spc="-330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3200" b="1" spc="-1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spc="-250" dirty="0">
                <a:solidFill>
                  <a:srgbClr val="C00000"/>
                </a:solidFill>
                <a:latin typeface="Arial"/>
                <a:cs typeface="Arial"/>
              </a:rPr>
              <a:t>ХЕ</a:t>
            </a:r>
            <a:r>
              <a:rPr sz="3200" b="1" spc="-320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3200" b="1" spc="-315" dirty="0">
                <a:solidFill>
                  <a:srgbClr val="C00000"/>
                </a:solidFill>
                <a:latin typeface="Arial"/>
                <a:cs typeface="Arial"/>
              </a:rPr>
              <a:t>ОФИЛИ</a:t>
            </a:r>
            <a:r>
              <a:rPr sz="3200" b="1" spc="-310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3200" b="1" spc="-59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3200" b="1" spc="-37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32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3200" spc="-85" dirty="0">
                <a:latin typeface="Arial"/>
                <a:cs typeface="Arial"/>
              </a:rPr>
              <a:t>-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280" dirty="0">
                <a:latin typeface="Arial"/>
                <a:cs typeface="Arial"/>
              </a:rPr>
              <a:t>А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204" dirty="0">
                <a:latin typeface="Arial"/>
                <a:cs typeface="Arial"/>
              </a:rPr>
              <a:t>И</a:t>
            </a:r>
            <a:r>
              <a:rPr sz="3200" spc="-195" dirty="0">
                <a:latin typeface="Arial"/>
                <a:cs typeface="Arial"/>
              </a:rPr>
              <a:t>Л</a:t>
            </a:r>
            <a:r>
              <a:rPr sz="3200" spc="-245" dirty="0">
                <a:latin typeface="Arial"/>
                <a:cs typeface="Arial"/>
              </a:rPr>
              <a:t>И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395" dirty="0">
                <a:latin typeface="Arial"/>
                <a:cs typeface="Arial"/>
              </a:rPr>
              <a:t>В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00000"/>
              </a:buClr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80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3200" b="1" spc="-330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32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spc="-335" dirty="0">
                <a:solidFill>
                  <a:srgbClr val="C00000"/>
                </a:solidFill>
                <a:latin typeface="Arial"/>
                <a:cs typeface="Arial"/>
              </a:rPr>
              <a:t>ХЕМОФИЛИЯТА</a:t>
            </a:r>
            <a:endParaRPr sz="3200">
              <a:latin typeface="Arial"/>
              <a:cs typeface="Arial"/>
            </a:endParaRPr>
          </a:p>
          <a:p>
            <a:pPr marL="1332230" lvl="1" indent="-217170">
              <a:lnSpc>
                <a:spcPct val="100000"/>
              </a:lnSpc>
              <a:spcBef>
                <a:spcPts val="770"/>
              </a:spcBef>
              <a:buChar char="-"/>
              <a:tabLst>
                <a:tab pos="1332865" algn="l"/>
              </a:tabLst>
            </a:pPr>
            <a:r>
              <a:rPr sz="3200" spc="-360" dirty="0">
                <a:latin typeface="Arial"/>
                <a:cs typeface="Arial"/>
              </a:rPr>
              <a:t>ТЕЖКА</a:t>
            </a:r>
            <a:endParaRPr sz="3200">
              <a:latin typeface="Arial"/>
              <a:cs typeface="Arial"/>
            </a:endParaRPr>
          </a:p>
          <a:p>
            <a:pPr marL="1332230" lvl="1" indent="-217170">
              <a:lnSpc>
                <a:spcPct val="100000"/>
              </a:lnSpc>
              <a:spcBef>
                <a:spcPts val="770"/>
              </a:spcBef>
              <a:buChar char="-"/>
              <a:tabLst>
                <a:tab pos="1332865" algn="l"/>
              </a:tabLst>
            </a:pPr>
            <a:r>
              <a:rPr sz="3200" spc="-415" dirty="0">
                <a:latin typeface="Arial"/>
                <a:cs typeface="Arial"/>
              </a:rPr>
              <a:t>СРЕДНО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355" dirty="0">
                <a:latin typeface="Arial"/>
                <a:cs typeface="Arial"/>
              </a:rPr>
              <a:t>ТЕЖКА</a:t>
            </a:r>
            <a:endParaRPr sz="3200">
              <a:latin typeface="Arial"/>
              <a:cs typeface="Arial"/>
            </a:endParaRPr>
          </a:p>
          <a:p>
            <a:pPr marL="1332230" lvl="1" indent="-217170">
              <a:lnSpc>
                <a:spcPct val="100000"/>
              </a:lnSpc>
              <a:spcBef>
                <a:spcPts val="770"/>
              </a:spcBef>
              <a:buChar char="-"/>
              <a:tabLst>
                <a:tab pos="1332865" algn="l"/>
              </a:tabLst>
            </a:pPr>
            <a:r>
              <a:rPr sz="3200" spc="-280" dirty="0">
                <a:latin typeface="Arial"/>
                <a:cs typeface="Arial"/>
              </a:rPr>
              <a:t>ЛЕКА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15411" y="1734333"/>
            <a:ext cx="3008630" cy="646430"/>
            <a:chOff x="2915411" y="1734333"/>
            <a:chExt cx="3008630" cy="646430"/>
          </a:xfrm>
        </p:grpSpPr>
        <p:sp>
          <p:nvSpPr>
            <p:cNvPr id="5" name="object 5"/>
            <p:cNvSpPr/>
            <p:nvPr/>
          </p:nvSpPr>
          <p:spPr>
            <a:xfrm>
              <a:off x="2915411" y="1734333"/>
              <a:ext cx="3008375" cy="6461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1799" y="1752600"/>
              <a:ext cx="2895600" cy="533400"/>
            </a:xfrm>
            <a:custGeom>
              <a:avLst/>
              <a:gdLst/>
              <a:ahLst/>
              <a:cxnLst/>
              <a:rect l="l" t="t" r="r" b="b"/>
              <a:pathLst>
                <a:path w="2895600" h="533400">
                  <a:moveTo>
                    <a:pt x="2806700" y="0"/>
                  </a:moveTo>
                  <a:lnTo>
                    <a:pt x="88900" y="0"/>
                  </a:lnTo>
                  <a:lnTo>
                    <a:pt x="54274" y="6979"/>
                  </a:lnTo>
                  <a:lnTo>
                    <a:pt x="26019" y="26019"/>
                  </a:lnTo>
                  <a:lnTo>
                    <a:pt x="6979" y="54274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6979" y="479125"/>
                  </a:lnTo>
                  <a:lnTo>
                    <a:pt x="26019" y="507380"/>
                  </a:lnTo>
                  <a:lnTo>
                    <a:pt x="54274" y="526420"/>
                  </a:lnTo>
                  <a:lnTo>
                    <a:pt x="88900" y="533400"/>
                  </a:lnTo>
                  <a:lnTo>
                    <a:pt x="2806700" y="533400"/>
                  </a:lnTo>
                  <a:lnTo>
                    <a:pt x="2841325" y="526420"/>
                  </a:lnTo>
                  <a:lnTo>
                    <a:pt x="2869580" y="507380"/>
                  </a:lnTo>
                  <a:lnTo>
                    <a:pt x="2888620" y="479125"/>
                  </a:lnTo>
                  <a:lnTo>
                    <a:pt x="2895600" y="444500"/>
                  </a:lnTo>
                  <a:lnTo>
                    <a:pt x="2895600" y="88900"/>
                  </a:lnTo>
                  <a:lnTo>
                    <a:pt x="2888620" y="54274"/>
                  </a:lnTo>
                  <a:lnTo>
                    <a:pt x="2869580" y="26019"/>
                  </a:lnTo>
                  <a:lnTo>
                    <a:pt x="2841325" y="6979"/>
                  </a:lnTo>
                  <a:lnTo>
                    <a:pt x="2806700" y="0"/>
                  </a:lnTo>
                  <a:close/>
                </a:path>
              </a:pathLst>
            </a:custGeom>
            <a:solidFill>
              <a:srgbClr val="5F49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1799" y="1752600"/>
              <a:ext cx="2895600" cy="533400"/>
            </a:xfrm>
            <a:custGeom>
              <a:avLst/>
              <a:gdLst/>
              <a:ahLst/>
              <a:cxnLst/>
              <a:rect l="l" t="t" r="r" b="b"/>
              <a:pathLst>
                <a:path w="2895600" h="533400">
                  <a:moveTo>
                    <a:pt x="0" y="88900"/>
                  </a:moveTo>
                  <a:lnTo>
                    <a:pt x="6979" y="54274"/>
                  </a:lnTo>
                  <a:lnTo>
                    <a:pt x="26019" y="26019"/>
                  </a:lnTo>
                  <a:lnTo>
                    <a:pt x="54274" y="6979"/>
                  </a:lnTo>
                  <a:lnTo>
                    <a:pt x="88900" y="0"/>
                  </a:lnTo>
                  <a:lnTo>
                    <a:pt x="2806700" y="0"/>
                  </a:lnTo>
                  <a:lnTo>
                    <a:pt x="2841325" y="6979"/>
                  </a:lnTo>
                  <a:lnTo>
                    <a:pt x="2869580" y="26019"/>
                  </a:lnTo>
                  <a:lnTo>
                    <a:pt x="2888620" y="54274"/>
                  </a:lnTo>
                  <a:lnTo>
                    <a:pt x="2895600" y="88900"/>
                  </a:lnTo>
                  <a:lnTo>
                    <a:pt x="2895600" y="444500"/>
                  </a:lnTo>
                  <a:lnTo>
                    <a:pt x="2888620" y="479125"/>
                  </a:lnTo>
                  <a:lnTo>
                    <a:pt x="2869580" y="507380"/>
                  </a:lnTo>
                  <a:lnTo>
                    <a:pt x="2841325" y="526420"/>
                  </a:lnTo>
                  <a:lnTo>
                    <a:pt x="2806700" y="533400"/>
                  </a:lnTo>
                  <a:lnTo>
                    <a:pt x="88900" y="533400"/>
                  </a:lnTo>
                  <a:lnTo>
                    <a:pt x="54274" y="526420"/>
                  </a:lnTo>
                  <a:lnTo>
                    <a:pt x="26019" y="507380"/>
                  </a:lnTo>
                  <a:lnTo>
                    <a:pt x="6979" y="479125"/>
                  </a:lnTo>
                  <a:lnTo>
                    <a:pt x="0" y="444500"/>
                  </a:lnTo>
                  <a:lnTo>
                    <a:pt x="0" y="88900"/>
                  </a:lnTo>
                  <a:close/>
                </a:path>
              </a:pathLst>
            </a:custGeom>
            <a:ln w="25400">
              <a:solidFill>
                <a:srgbClr val="5F49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37738" y="1854834"/>
            <a:ext cx="2362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65" dirty="0">
                <a:solidFill>
                  <a:srgbClr val="FFFFFF"/>
                </a:solidFill>
                <a:latin typeface="Arial"/>
                <a:cs typeface="Arial"/>
              </a:rPr>
              <a:t>ВЪПРОСИ </a:t>
            </a:r>
            <a:r>
              <a:rPr sz="1800" b="1" spc="-12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-210" dirty="0">
                <a:solidFill>
                  <a:srgbClr val="FFFFFF"/>
                </a:solidFill>
                <a:latin typeface="Arial"/>
                <a:cs typeface="Arial"/>
              </a:rPr>
              <a:t> ОТГОВОРИ: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52805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700"/>
              </a:spcBef>
            </a:pPr>
            <a:r>
              <a:rPr sz="4000" spc="-465" dirty="0"/>
              <a:t>ВРОДЕНИ</a:t>
            </a:r>
            <a:r>
              <a:rPr sz="4000" spc="-225" dirty="0"/>
              <a:t> </a:t>
            </a:r>
            <a:r>
              <a:rPr sz="4000" spc="-440" dirty="0"/>
              <a:t>КОАГУЛОПАТИИ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710943"/>
            <a:ext cx="8002270" cy="4208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10" dirty="0">
                <a:latin typeface="Arial"/>
                <a:cs typeface="Arial"/>
              </a:rPr>
              <a:t>Хемофилия </a:t>
            </a:r>
            <a:r>
              <a:rPr sz="2800" spc="-250" dirty="0">
                <a:latin typeface="Arial"/>
                <a:cs typeface="Arial"/>
              </a:rPr>
              <a:t>А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14" dirty="0">
                <a:latin typeface="Arial"/>
                <a:cs typeface="Arial"/>
              </a:rPr>
              <a:t>класически </a:t>
            </a:r>
            <a:r>
              <a:rPr sz="2800" spc="-85" dirty="0">
                <a:latin typeface="Arial"/>
                <a:cs typeface="Arial"/>
              </a:rPr>
              <a:t>пример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за</a:t>
            </a:r>
            <a:endParaRPr sz="2800">
              <a:latin typeface="Arial"/>
              <a:cs typeface="Arial"/>
            </a:endParaRPr>
          </a:p>
          <a:p>
            <a:pPr marL="355600" marR="316230">
              <a:lnSpc>
                <a:spcPct val="100000"/>
              </a:lnSpc>
            </a:pPr>
            <a:r>
              <a:rPr sz="2800" spc="-155" dirty="0">
                <a:latin typeface="Arial"/>
                <a:cs typeface="Arial"/>
              </a:rPr>
              <a:t>наследствено </a:t>
            </a:r>
            <a:r>
              <a:rPr sz="2800" spc="-150" dirty="0">
                <a:latin typeface="Arial"/>
                <a:cs typeface="Arial"/>
              </a:rPr>
              <a:t>заболяване, </a:t>
            </a:r>
            <a:r>
              <a:rPr sz="2800" spc="-130" dirty="0">
                <a:latin typeface="Arial"/>
                <a:cs typeface="Arial"/>
              </a:rPr>
              <a:t>предавано </a:t>
            </a:r>
            <a:r>
              <a:rPr sz="2800" spc="-75" dirty="0">
                <a:latin typeface="Arial"/>
                <a:cs typeface="Arial"/>
              </a:rPr>
              <a:t>по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полово  </a:t>
            </a:r>
            <a:r>
              <a:rPr sz="2800" spc="-135" dirty="0">
                <a:latin typeface="Arial"/>
                <a:cs typeface="Arial"/>
              </a:rPr>
              <a:t>рецесивен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тип.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0" dirty="0">
                <a:latin typeface="Arial"/>
                <a:cs typeface="Arial"/>
              </a:rPr>
              <a:t>Боледуват </a:t>
            </a:r>
            <a:r>
              <a:rPr sz="2800" spc="-140" dirty="0">
                <a:latin typeface="Arial"/>
                <a:cs typeface="Arial"/>
              </a:rPr>
              <a:t>само мъжете, </a:t>
            </a:r>
            <a:r>
              <a:rPr sz="2800" spc="-220" dirty="0">
                <a:latin typeface="Arial"/>
                <a:cs typeface="Arial"/>
              </a:rPr>
              <a:t>а </a:t>
            </a:r>
            <a:r>
              <a:rPr sz="2800" spc="-110" dirty="0">
                <a:latin typeface="Arial"/>
                <a:cs typeface="Arial"/>
              </a:rPr>
              <a:t>жените </a:t>
            </a:r>
            <a:r>
              <a:rPr sz="2800" spc="-220" dirty="0">
                <a:latin typeface="Arial"/>
                <a:cs typeface="Arial"/>
              </a:rPr>
              <a:t>са </a:t>
            </a:r>
            <a:r>
              <a:rPr sz="2800" spc="-120" dirty="0">
                <a:latin typeface="Arial"/>
                <a:cs typeface="Arial"/>
              </a:rPr>
              <a:t>носителки </a:t>
            </a:r>
            <a:r>
              <a:rPr sz="2800" spc="-135" dirty="0">
                <a:latin typeface="Arial"/>
                <a:cs typeface="Arial"/>
              </a:rPr>
              <a:t>на  </a:t>
            </a:r>
            <a:r>
              <a:rPr sz="2800" spc="-190" dirty="0">
                <a:latin typeface="Arial"/>
                <a:cs typeface="Arial"/>
              </a:rPr>
              <a:t>хемофилната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наследственост.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marR="93345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Синовете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40" dirty="0">
                <a:latin typeface="Arial"/>
                <a:cs typeface="Arial"/>
              </a:rPr>
              <a:t>болните </a:t>
            </a:r>
            <a:r>
              <a:rPr sz="2800" spc="-160" dirty="0">
                <a:latin typeface="Arial"/>
                <a:cs typeface="Arial"/>
              </a:rPr>
              <a:t>хемофилици </a:t>
            </a:r>
            <a:r>
              <a:rPr sz="2800" spc="-220" dirty="0">
                <a:latin typeface="Arial"/>
                <a:cs typeface="Arial"/>
              </a:rPr>
              <a:t>са </a:t>
            </a:r>
            <a:r>
              <a:rPr sz="2800" spc="-95" dirty="0">
                <a:latin typeface="Arial"/>
                <a:cs typeface="Arial"/>
              </a:rPr>
              <a:t>винаги  </a:t>
            </a:r>
            <a:r>
              <a:rPr sz="2800" spc="-120" dirty="0">
                <a:latin typeface="Arial"/>
                <a:cs typeface="Arial"/>
              </a:rPr>
              <a:t>здрави, </a:t>
            </a:r>
            <a:r>
              <a:rPr sz="2800" spc="-220" dirty="0">
                <a:latin typeface="Arial"/>
                <a:cs typeface="Arial"/>
              </a:rPr>
              <a:t>а </a:t>
            </a:r>
            <a:r>
              <a:rPr sz="2800" spc="-165" dirty="0">
                <a:latin typeface="Arial"/>
                <a:cs typeface="Arial"/>
              </a:rPr>
              <a:t>дъщерите </a:t>
            </a:r>
            <a:r>
              <a:rPr sz="2800" spc="-45" dirty="0">
                <a:latin typeface="Arial"/>
                <a:cs typeface="Arial"/>
              </a:rPr>
              <a:t>им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95" dirty="0">
                <a:latin typeface="Arial"/>
                <a:cs typeface="Arial"/>
              </a:rPr>
              <a:t>винаги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носителки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706755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5"/>
              </a:spcBef>
            </a:pPr>
            <a:r>
              <a:rPr sz="4000" spc="-465" dirty="0"/>
              <a:t>ВРОДЕНИ</a:t>
            </a:r>
            <a:r>
              <a:rPr sz="4000" spc="-215" dirty="0"/>
              <a:t> </a:t>
            </a:r>
            <a:r>
              <a:rPr sz="4000" spc="-440" dirty="0"/>
              <a:t>КОАГУЛОПАТИИ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29590" y="1494790"/>
            <a:ext cx="8311515" cy="446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873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385" dirty="0">
                <a:solidFill>
                  <a:srgbClr val="C00000"/>
                </a:solidFill>
                <a:latin typeface="Arial"/>
                <a:cs typeface="Arial"/>
              </a:rPr>
              <a:t>ПАТОГЕНЕЗА: </a:t>
            </a:r>
            <a:r>
              <a:rPr sz="2800" spc="-210" dirty="0">
                <a:latin typeface="Arial"/>
                <a:cs typeface="Arial"/>
              </a:rPr>
              <a:t>Хемофилия </a:t>
            </a:r>
            <a:r>
              <a:rPr sz="2800" spc="-250" dirty="0">
                <a:latin typeface="Arial"/>
                <a:cs typeface="Arial"/>
              </a:rPr>
              <a:t>А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20" dirty="0">
                <a:latin typeface="Arial"/>
                <a:cs typeface="Arial"/>
              </a:rPr>
              <a:t>дължи </a:t>
            </a:r>
            <a:r>
              <a:rPr sz="2800" spc="-135" dirty="0">
                <a:latin typeface="Arial"/>
                <a:cs typeface="Arial"/>
              </a:rPr>
              <a:t>на мутация </a:t>
            </a:r>
            <a:r>
              <a:rPr sz="2800" spc="-150" dirty="0">
                <a:latin typeface="Arial"/>
                <a:cs typeface="Arial"/>
              </a:rPr>
              <a:t>в  </a:t>
            </a:r>
            <a:r>
              <a:rPr sz="2800" spc="-130" dirty="0">
                <a:latin typeface="Arial"/>
                <a:cs typeface="Arial"/>
              </a:rPr>
              <a:t>гена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фактор </a:t>
            </a:r>
            <a:r>
              <a:rPr sz="2800" spc="-120" dirty="0">
                <a:latin typeface="Arial"/>
                <a:cs typeface="Arial"/>
              </a:rPr>
              <a:t>VІІІ, </a:t>
            </a:r>
            <a:r>
              <a:rPr sz="2800" spc="-90" dirty="0">
                <a:latin typeface="Arial"/>
                <a:cs typeface="Arial"/>
              </a:rPr>
              <a:t>който </a:t>
            </a:r>
            <a:r>
              <a:rPr sz="2800" spc="-165" dirty="0">
                <a:latin typeface="Arial"/>
                <a:cs typeface="Arial"/>
              </a:rPr>
              <a:t>е </a:t>
            </a:r>
            <a:r>
              <a:rPr sz="2800" spc="-114" dirty="0">
                <a:latin typeface="Arial"/>
                <a:cs typeface="Arial"/>
              </a:rPr>
              <a:t>разположен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65" dirty="0">
                <a:latin typeface="Arial"/>
                <a:cs typeface="Arial"/>
              </a:rPr>
              <a:t>половата  </a:t>
            </a:r>
            <a:r>
              <a:rPr sz="2800" spc="-105" dirty="0">
                <a:latin typeface="Arial"/>
                <a:cs typeface="Arial"/>
              </a:rPr>
              <a:t>хромозома </a:t>
            </a:r>
            <a:r>
              <a:rPr sz="2800" spc="-250" dirty="0">
                <a:latin typeface="Arial"/>
                <a:cs typeface="Arial"/>
              </a:rPr>
              <a:t>Х. </a:t>
            </a:r>
            <a:r>
              <a:rPr sz="2800" spc="-245" dirty="0">
                <a:latin typeface="Arial"/>
                <a:cs typeface="Arial"/>
              </a:rPr>
              <a:t>Той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14" dirty="0">
                <a:latin typeface="Arial"/>
                <a:cs typeface="Arial"/>
              </a:rPr>
              <a:t>разположен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60" dirty="0">
                <a:latin typeface="Arial"/>
                <a:cs typeface="Arial"/>
              </a:rPr>
              <a:t>дългото </a:t>
            </a:r>
            <a:r>
              <a:rPr sz="2800" spc="-110" dirty="0">
                <a:latin typeface="Arial"/>
                <a:cs typeface="Arial"/>
              </a:rPr>
              <a:t>рамо </a:t>
            </a:r>
            <a:r>
              <a:rPr sz="2800" spc="-135" dirty="0">
                <a:latin typeface="Arial"/>
                <a:cs typeface="Arial"/>
              </a:rPr>
              <a:t>на  </a:t>
            </a:r>
            <a:r>
              <a:rPr sz="2800" spc="-125" dirty="0">
                <a:latin typeface="Arial"/>
                <a:cs typeface="Arial"/>
              </a:rPr>
              <a:t>хромозомата, </a:t>
            </a:r>
            <a:r>
              <a:rPr sz="2800" spc="-150" dirty="0">
                <a:latin typeface="Arial"/>
                <a:cs typeface="Arial"/>
              </a:rPr>
              <a:t>в близост </a:t>
            </a:r>
            <a:r>
              <a:rPr sz="2800" spc="-90" dirty="0">
                <a:latin typeface="Arial"/>
                <a:cs typeface="Arial"/>
              </a:rPr>
              <a:t>до </a:t>
            </a:r>
            <a:r>
              <a:rPr sz="2800" spc="-130" dirty="0">
                <a:latin typeface="Arial"/>
                <a:cs typeface="Arial"/>
              </a:rPr>
              <a:t>гена </a:t>
            </a:r>
            <a:r>
              <a:rPr sz="2800" spc="-135" dirty="0">
                <a:latin typeface="Arial"/>
                <a:cs typeface="Arial"/>
              </a:rPr>
              <a:t>на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Г-6ФД.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Заболяването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20" dirty="0">
                <a:latin typeface="Arial"/>
                <a:cs typeface="Arial"/>
              </a:rPr>
              <a:t>дължи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75" dirty="0">
                <a:latin typeface="Arial"/>
                <a:cs typeface="Arial"/>
              </a:rPr>
              <a:t>широк </a:t>
            </a:r>
            <a:r>
              <a:rPr sz="2800" spc="-135" dirty="0">
                <a:latin typeface="Arial"/>
                <a:cs typeface="Arial"/>
              </a:rPr>
              <a:t>спектър </a:t>
            </a:r>
            <a:r>
              <a:rPr sz="2800" spc="-155" dirty="0">
                <a:latin typeface="Arial"/>
                <a:cs typeface="Arial"/>
              </a:rPr>
              <a:t>от  </a:t>
            </a:r>
            <a:r>
              <a:rPr sz="2800" spc="-125" dirty="0">
                <a:latin typeface="Arial"/>
                <a:cs typeface="Arial"/>
              </a:rPr>
              <a:t>различни </a:t>
            </a:r>
            <a:r>
              <a:rPr sz="2800" spc="-114" dirty="0">
                <a:latin typeface="Arial"/>
                <a:cs typeface="Arial"/>
              </a:rPr>
              <a:t>мутации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30" dirty="0">
                <a:latin typeface="Arial"/>
                <a:cs typeface="Arial"/>
              </a:rPr>
              <a:t>гена </a:t>
            </a:r>
            <a:r>
              <a:rPr sz="2800" spc="-100" dirty="0">
                <a:latin typeface="Arial"/>
                <a:cs typeface="Arial"/>
              </a:rPr>
              <a:t>(инверсии, </a:t>
            </a:r>
            <a:r>
              <a:rPr sz="2800" spc="-125" dirty="0">
                <a:latin typeface="Arial"/>
                <a:cs typeface="Arial"/>
              </a:rPr>
              <a:t>делеции,  </a:t>
            </a:r>
            <a:r>
              <a:rPr sz="2800" spc="-114" dirty="0">
                <a:latin typeface="Arial"/>
                <a:cs typeface="Arial"/>
              </a:rPr>
              <a:t>реаранжиране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85" dirty="0">
                <a:latin typeface="Arial"/>
                <a:cs typeface="Arial"/>
              </a:rPr>
              <a:t>др.). </a:t>
            </a:r>
            <a:r>
              <a:rPr sz="2800" spc="-150" dirty="0">
                <a:latin typeface="Arial"/>
                <a:cs typeface="Arial"/>
              </a:rPr>
              <a:t>Молекулата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фактор </a:t>
            </a:r>
            <a:r>
              <a:rPr sz="2800" spc="-130" dirty="0">
                <a:latin typeface="Arial"/>
                <a:cs typeface="Arial"/>
              </a:rPr>
              <a:t>VІІІ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при  </a:t>
            </a:r>
            <a:r>
              <a:rPr sz="2800" spc="-105" dirty="0">
                <a:latin typeface="Arial"/>
                <a:cs typeface="Arial"/>
              </a:rPr>
              <a:t>генен </a:t>
            </a:r>
            <a:r>
              <a:rPr sz="2800" spc="-190" dirty="0">
                <a:latin typeface="Arial"/>
                <a:cs typeface="Arial"/>
              </a:rPr>
              <a:t>дефект </a:t>
            </a:r>
            <a:r>
              <a:rPr sz="2800" spc="-170" dirty="0">
                <a:latin typeface="Arial"/>
                <a:cs typeface="Arial"/>
              </a:rPr>
              <a:t>е </a:t>
            </a:r>
            <a:r>
              <a:rPr sz="2800" spc="-140" dirty="0">
                <a:latin typeface="Arial"/>
                <a:cs typeface="Arial"/>
              </a:rPr>
              <a:t>неустойчива, </a:t>
            </a:r>
            <a:r>
              <a:rPr sz="2800" spc="-110" dirty="0">
                <a:latin typeface="Arial"/>
                <a:cs typeface="Arial"/>
              </a:rPr>
              <a:t>не </a:t>
            </a:r>
            <a:r>
              <a:rPr sz="2800" spc="-190" dirty="0">
                <a:latin typeface="Arial"/>
                <a:cs typeface="Arial"/>
              </a:rPr>
              <a:t>се </a:t>
            </a:r>
            <a:r>
              <a:rPr sz="2800" spc="-150" dirty="0">
                <a:latin typeface="Arial"/>
                <a:cs typeface="Arial"/>
              </a:rPr>
              <a:t>натрупва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в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spc="-130" dirty="0">
                <a:latin typeface="Arial"/>
                <a:cs typeface="Arial"/>
              </a:rPr>
              <a:t>циркулацията.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700"/>
            <a:ext cx="9144000" cy="631825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340" dirty="0"/>
              <a:t>ХЕМОФИЛИЯ </a:t>
            </a:r>
            <a:r>
              <a:rPr spc="-100" dirty="0"/>
              <a:t>-</a:t>
            </a:r>
            <a:r>
              <a:rPr spc="-50" dirty="0"/>
              <a:t> </a:t>
            </a:r>
            <a:r>
              <a:rPr spc="-420" dirty="0"/>
              <a:t>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742" y="1432305"/>
            <a:ext cx="8346440" cy="448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59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spc="-204" dirty="0">
                <a:solidFill>
                  <a:srgbClr val="C00000"/>
                </a:solidFill>
                <a:latin typeface="Arial"/>
                <a:cs typeface="Arial"/>
              </a:rPr>
              <a:t>КЛИНИЧНА </a:t>
            </a:r>
            <a:r>
              <a:rPr sz="2400" b="1" i="1" spc="-229" dirty="0">
                <a:solidFill>
                  <a:srgbClr val="C00000"/>
                </a:solidFill>
                <a:latin typeface="Arial"/>
                <a:cs typeface="Arial"/>
              </a:rPr>
              <a:t>КАРТИНА: </a:t>
            </a:r>
            <a:r>
              <a:rPr sz="2400" spc="-114" dirty="0">
                <a:latin typeface="Arial"/>
                <a:cs typeface="Arial"/>
              </a:rPr>
              <a:t>Въпреки </a:t>
            </a:r>
            <a:r>
              <a:rPr sz="2400" spc="-135" dirty="0">
                <a:latin typeface="Arial"/>
                <a:cs typeface="Arial"/>
              </a:rPr>
              <a:t>че </a:t>
            </a:r>
            <a:r>
              <a:rPr sz="2400" spc="-160" dirty="0">
                <a:latin typeface="Arial"/>
                <a:cs typeface="Arial"/>
              </a:rPr>
              <a:t>хемофилията </a:t>
            </a:r>
            <a:r>
              <a:rPr sz="2400" spc="-145" dirty="0">
                <a:latin typeface="Arial"/>
                <a:cs typeface="Arial"/>
              </a:rPr>
              <a:t>е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вродено</a:t>
            </a:r>
            <a:endParaRPr sz="2400">
              <a:latin typeface="Arial"/>
              <a:cs typeface="Arial"/>
            </a:endParaRPr>
          </a:p>
          <a:p>
            <a:pPr marL="355600" marR="17780" algn="just">
              <a:lnSpc>
                <a:spcPct val="80100"/>
              </a:lnSpc>
              <a:spcBef>
                <a:spcPts val="285"/>
              </a:spcBef>
            </a:pPr>
            <a:r>
              <a:rPr sz="2400" spc="-135" dirty="0">
                <a:latin typeface="Arial"/>
                <a:cs typeface="Arial"/>
              </a:rPr>
              <a:t>заболяване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30" dirty="0">
                <a:latin typeface="Arial"/>
                <a:cs typeface="Arial"/>
              </a:rPr>
              <a:t>кръвта </a:t>
            </a:r>
            <a:r>
              <a:rPr sz="2400" spc="-135" dirty="0">
                <a:latin typeface="Arial"/>
                <a:cs typeface="Arial"/>
              </a:rPr>
              <a:t>от пъпната </a:t>
            </a:r>
            <a:r>
              <a:rPr sz="2400" spc="-145" dirty="0">
                <a:latin typeface="Arial"/>
                <a:cs typeface="Arial"/>
              </a:rPr>
              <a:t>връв </a:t>
            </a:r>
            <a:r>
              <a:rPr sz="2400" spc="-95" dirty="0">
                <a:latin typeface="Arial"/>
                <a:cs typeface="Arial"/>
              </a:rPr>
              <a:t>не </a:t>
            </a:r>
            <a:r>
              <a:rPr sz="2400" spc="-140" dirty="0">
                <a:latin typeface="Arial"/>
                <a:cs typeface="Arial"/>
              </a:rPr>
              <a:t>съдържа </a:t>
            </a:r>
            <a:r>
              <a:rPr sz="2400" spc="-160" dirty="0">
                <a:latin typeface="Arial"/>
                <a:cs typeface="Arial"/>
              </a:rPr>
              <a:t>фактор </a:t>
            </a:r>
            <a:r>
              <a:rPr sz="2400" spc="-105" dirty="0">
                <a:latin typeface="Arial"/>
                <a:cs typeface="Arial"/>
              </a:rPr>
              <a:t>VІІІ,  </a:t>
            </a:r>
            <a:r>
              <a:rPr sz="2400" spc="-135" dirty="0">
                <a:latin typeface="Arial"/>
                <a:cs typeface="Arial"/>
              </a:rPr>
              <a:t>кърмачетата </a:t>
            </a:r>
            <a:r>
              <a:rPr sz="2400" spc="-75" dirty="0">
                <a:latin typeface="Arial"/>
                <a:cs typeface="Arial"/>
              </a:rPr>
              <a:t>дори </a:t>
            </a:r>
            <a:r>
              <a:rPr sz="2400" spc="-60" dirty="0">
                <a:latin typeface="Arial"/>
                <a:cs typeface="Arial"/>
              </a:rPr>
              <a:t>при </a:t>
            </a:r>
            <a:r>
              <a:rPr sz="2400" spc="-75" dirty="0">
                <a:latin typeface="Arial"/>
                <a:cs typeface="Arial"/>
              </a:rPr>
              <a:t>тежко </a:t>
            </a:r>
            <a:r>
              <a:rPr sz="2400" spc="-90" dirty="0">
                <a:latin typeface="Arial"/>
                <a:cs typeface="Arial"/>
              </a:rPr>
              <a:t>изразени </a:t>
            </a:r>
            <a:r>
              <a:rPr sz="2400" spc="-145" dirty="0">
                <a:latin typeface="Arial"/>
                <a:cs typeface="Arial"/>
              </a:rPr>
              <a:t>форми </a:t>
            </a:r>
            <a:r>
              <a:rPr sz="2400" spc="-95" dirty="0">
                <a:latin typeface="Arial"/>
                <a:cs typeface="Arial"/>
              </a:rPr>
              <a:t>не </a:t>
            </a:r>
            <a:r>
              <a:rPr sz="2400" spc="-125" dirty="0">
                <a:latin typeface="Arial"/>
                <a:cs typeface="Arial"/>
              </a:rPr>
              <a:t>кървят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през  </a:t>
            </a:r>
            <a:r>
              <a:rPr sz="2400" spc="-125" dirty="0">
                <a:latin typeface="Arial"/>
                <a:cs typeface="Arial"/>
              </a:rPr>
              <a:t>първите </a:t>
            </a:r>
            <a:r>
              <a:rPr sz="2400" spc="-110" dirty="0">
                <a:latin typeface="Arial"/>
                <a:cs typeface="Arial"/>
              </a:rPr>
              <a:t>3-6 </a:t>
            </a:r>
            <a:r>
              <a:rPr sz="2400" spc="-130" dirty="0">
                <a:latin typeface="Arial"/>
                <a:cs typeface="Arial"/>
              </a:rPr>
              <a:t>месеца </a:t>
            </a:r>
            <a:r>
              <a:rPr sz="2400" spc="-150" dirty="0">
                <a:latin typeface="Arial"/>
                <a:cs typeface="Arial"/>
              </a:rPr>
              <a:t>след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раждане.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>
              <a:latin typeface="Arial"/>
              <a:cs typeface="Arial"/>
            </a:endParaRPr>
          </a:p>
          <a:p>
            <a:pPr marL="355600" marR="1333500" indent="-342900" algn="just">
              <a:lnSpc>
                <a:spcPts val="2310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2400" spc="-120" dirty="0">
                <a:latin typeface="Arial"/>
                <a:cs typeface="Arial"/>
              </a:rPr>
              <a:t>Кръвоизливите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45" dirty="0">
                <a:latin typeface="Arial"/>
                <a:cs typeface="Arial"/>
              </a:rPr>
              <a:t>дължат </a:t>
            </a:r>
            <a:r>
              <a:rPr sz="2400" spc="-120" dirty="0">
                <a:latin typeface="Arial"/>
                <a:cs typeface="Arial"/>
              </a:rPr>
              <a:t>на </a:t>
            </a:r>
            <a:r>
              <a:rPr sz="2400" spc="-125" dirty="0">
                <a:latin typeface="Arial"/>
                <a:cs typeface="Arial"/>
              </a:rPr>
              <a:t>незначителна травма,  </a:t>
            </a:r>
            <a:r>
              <a:rPr sz="2400" spc="-110" dirty="0">
                <a:latin typeface="Arial"/>
                <a:cs typeface="Arial"/>
              </a:rPr>
              <a:t>незабележима </a:t>
            </a:r>
            <a:r>
              <a:rPr sz="2400" spc="-140" dirty="0">
                <a:latin typeface="Arial"/>
                <a:cs typeface="Arial"/>
              </a:rPr>
              <a:t>за </a:t>
            </a:r>
            <a:r>
              <a:rPr sz="2400" spc="-105" dirty="0">
                <a:latin typeface="Arial"/>
                <a:cs typeface="Arial"/>
              </a:rPr>
              <a:t>болния, </a:t>
            </a:r>
            <a:r>
              <a:rPr sz="2400" spc="-135" dirty="0">
                <a:latin typeface="Arial"/>
                <a:cs typeface="Arial"/>
              </a:rPr>
              <a:t>така че </a:t>
            </a:r>
            <a:r>
              <a:rPr sz="2400" spc="-110" dirty="0">
                <a:latin typeface="Arial"/>
                <a:cs typeface="Arial"/>
              </a:rPr>
              <a:t>той </a:t>
            </a:r>
            <a:r>
              <a:rPr sz="2400" spc="-130" dirty="0">
                <a:latin typeface="Arial"/>
                <a:cs typeface="Arial"/>
              </a:rPr>
              <a:t>да </a:t>
            </a:r>
            <a:r>
              <a:rPr sz="2400" spc="-110" dirty="0">
                <a:latin typeface="Arial"/>
                <a:cs typeface="Arial"/>
              </a:rPr>
              <a:t>определи  кръвоизлива като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“спонтанен”.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2500">
              <a:latin typeface="Arial"/>
              <a:cs typeface="Arial"/>
            </a:endParaRPr>
          </a:p>
          <a:p>
            <a:pPr marL="355600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Първите </a:t>
            </a:r>
            <a:r>
              <a:rPr sz="2400" spc="-95" dirty="0">
                <a:latin typeface="Arial"/>
                <a:cs typeface="Arial"/>
              </a:rPr>
              <a:t>кръвоизливи </a:t>
            </a:r>
            <a:r>
              <a:rPr sz="2400" spc="-150" dirty="0">
                <a:latin typeface="Arial"/>
                <a:cs typeface="Arial"/>
              </a:rPr>
              <a:t>настъпват </a:t>
            </a:r>
            <a:r>
              <a:rPr sz="2400" spc="-100" dirty="0">
                <a:latin typeface="Arial"/>
                <a:cs typeface="Arial"/>
              </a:rPr>
              <a:t>когато </a:t>
            </a:r>
            <a:r>
              <a:rPr sz="2400" spc="-145" dirty="0">
                <a:latin typeface="Arial"/>
                <a:cs typeface="Arial"/>
              </a:rPr>
              <a:t>децата </a:t>
            </a:r>
            <a:r>
              <a:rPr sz="2400" spc="-114" dirty="0">
                <a:latin typeface="Arial"/>
                <a:cs typeface="Arial"/>
              </a:rPr>
              <a:t>започнат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да</a:t>
            </a:r>
            <a:endParaRPr sz="2400">
              <a:latin typeface="Arial"/>
              <a:cs typeface="Arial"/>
            </a:endParaRPr>
          </a:p>
          <a:p>
            <a:pPr marL="355600" marR="5080">
              <a:lnSpc>
                <a:spcPct val="80000"/>
              </a:lnSpc>
              <a:spcBef>
                <a:spcPts val="290"/>
              </a:spcBef>
            </a:pPr>
            <a:r>
              <a:rPr sz="2400" spc="-145" dirty="0">
                <a:latin typeface="Arial"/>
                <a:cs typeface="Arial"/>
              </a:rPr>
              <a:t>получават </a:t>
            </a:r>
            <a:r>
              <a:rPr sz="2400" spc="-125" dirty="0">
                <a:latin typeface="Arial"/>
                <a:cs typeface="Arial"/>
              </a:rPr>
              <a:t>първите </a:t>
            </a:r>
            <a:r>
              <a:rPr sz="2400" spc="-110" dirty="0">
                <a:latin typeface="Arial"/>
                <a:cs typeface="Arial"/>
              </a:rPr>
              <a:t>травми (да </a:t>
            </a:r>
            <a:r>
              <a:rPr sz="2400" spc="-160" dirty="0">
                <a:latin typeface="Arial"/>
                <a:cs typeface="Arial"/>
              </a:rPr>
              <a:t>сядат, </a:t>
            </a:r>
            <a:r>
              <a:rPr sz="2400" spc="-130" dirty="0">
                <a:latin typeface="Arial"/>
                <a:cs typeface="Arial"/>
              </a:rPr>
              <a:t>да </a:t>
            </a:r>
            <a:r>
              <a:rPr sz="2400" spc="-125" dirty="0">
                <a:latin typeface="Arial"/>
                <a:cs typeface="Arial"/>
              </a:rPr>
              <a:t>пълзят), </a:t>
            </a:r>
            <a:r>
              <a:rPr sz="2400" spc="-120" dirty="0">
                <a:latin typeface="Arial"/>
                <a:cs typeface="Arial"/>
              </a:rPr>
              <a:t>хематоми </a:t>
            </a:r>
            <a:r>
              <a:rPr sz="2400" spc="-60" dirty="0">
                <a:latin typeface="Arial"/>
                <a:cs typeface="Arial"/>
              </a:rPr>
              <a:t>по  </a:t>
            </a:r>
            <a:r>
              <a:rPr sz="2400" spc="-155" dirty="0">
                <a:latin typeface="Arial"/>
                <a:cs typeface="Arial"/>
              </a:rPr>
              <a:t>тазовата </a:t>
            </a:r>
            <a:r>
              <a:rPr sz="2400" spc="-125" dirty="0">
                <a:latin typeface="Arial"/>
                <a:cs typeface="Arial"/>
              </a:rPr>
              <a:t>мускулатура, </a:t>
            </a:r>
            <a:r>
              <a:rPr sz="2400" spc="-60" dirty="0">
                <a:latin typeface="Arial"/>
                <a:cs typeface="Arial"/>
              </a:rPr>
              <a:t>по </a:t>
            </a:r>
            <a:r>
              <a:rPr sz="2400" spc="-175" dirty="0">
                <a:latin typeface="Arial"/>
                <a:cs typeface="Arial"/>
              </a:rPr>
              <a:t>главата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30" dirty="0">
                <a:latin typeface="Arial"/>
                <a:cs typeface="Arial"/>
              </a:rPr>
              <a:t>бедрата. </a:t>
            </a:r>
            <a:r>
              <a:rPr sz="2400" spc="-120" dirty="0">
                <a:latin typeface="Arial"/>
                <a:cs typeface="Arial"/>
              </a:rPr>
              <a:t>При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поникване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014"/>
              </a:lnSpc>
            </a:pPr>
            <a:r>
              <a:rPr sz="2400" spc="-140" dirty="0">
                <a:latin typeface="Arial"/>
                <a:cs typeface="Arial"/>
              </a:rPr>
              <a:t>за зъбите </a:t>
            </a:r>
            <a:r>
              <a:rPr sz="2400" spc="-110" dirty="0">
                <a:latin typeface="Arial"/>
                <a:cs typeface="Arial"/>
              </a:rPr>
              <a:t>могат </a:t>
            </a:r>
            <a:r>
              <a:rPr sz="2400" spc="-125" dirty="0">
                <a:latin typeface="Arial"/>
                <a:cs typeface="Arial"/>
              </a:rPr>
              <a:t>да кървят </a:t>
            </a:r>
            <a:r>
              <a:rPr sz="2400" spc="-195" dirty="0">
                <a:latin typeface="Arial"/>
                <a:cs typeface="Arial"/>
              </a:rPr>
              <a:t>със </a:t>
            </a:r>
            <a:r>
              <a:rPr sz="2400" spc="-90" dirty="0">
                <a:latin typeface="Arial"/>
                <a:cs typeface="Arial"/>
              </a:rPr>
              <a:t>седмици. </a:t>
            </a:r>
            <a:r>
              <a:rPr sz="2400" spc="-110" dirty="0">
                <a:latin typeface="Arial"/>
                <a:cs typeface="Arial"/>
              </a:rPr>
              <a:t>По-късно </a:t>
            </a:r>
            <a:r>
              <a:rPr sz="2400" spc="-165" dirty="0">
                <a:latin typeface="Arial"/>
                <a:cs typeface="Arial"/>
              </a:rPr>
              <a:t>се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появяват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95"/>
              </a:lnSpc>
            </a:pPr>
            <a:r>
              <a:rPr sz="2400" spc="-125" dirty="0">
                <a:latin typeface="Arial"/>
                <a:cs typeface="Arial"/>
              </a:rPr>
              <a:t>първите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хемартрози.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878205"/>
            <a:chOff x="-4762" y="269875"/>
            <a:chExt cx="9153525" cy="8782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868680"/>
            </a:xfrm>
            <a:custGeom>
              <a:avLst/>
              <a:gdLst/>
              <a:ahLst/>
              <a:cxnLst/>
              <a:rect l="l" t="t" r="r" b="b"/>
              <a:pathLst>
                <a:path w="9144000" h="868680">
                  <a:moveTo>
                    <a:pt x="9144000" y="0"/>
                  </a:moveTo>
                  <a:lnTo>
                    <a:pt x="0" y="0"/>
                  </a:lnTo>
                  <a:lnTo>
                    <a:pt x="0" y="868362"/>
                  </a:lnTo>
                  <a:lnTo>
                    <a:pt x="9144000" y="8683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868680"/>
            </a:xfrm>
            <a:custGeom>
              <a:avLst/>
              <a:gdLst/>
              <a:ahLst/>
              <a:cxnLst/>
              <a:rect l="l" t="t" r="r" b="b"/>
              <a:pathLst>
                <a:path w="9144000" h="868680">
                  <a:moveTo>
                    <a:pt x="0" y="868362"/>
                  </a:moveTo>
                  <a:lnTo>
                    <a:pt x="9144000" y="8683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683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2252" y="392938"/>
            <a:ext cx="661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5" dirty="0"/>
              <a:t>УНАСЛЕДЯВАНЕ </a:t>
            </a:r>
            <a:r>
              <a:rPr spc="-375" dirty="0"/>
              <a:t>НА</a:t>
            </a:r>
            <a:r>
              <a:rPr spc="-570" dirty="0"/>
              <a:t> </a:t>
            </a:r>
            <a:r>
              <a:rPr spc="-335" dirty="0"/>
              <a:t>ХЕМОФИЛИЯ</a:t>
            </a:r>
          </a:p>
        </p:txBody>
      </p:sp>
      <p:sp>
        <p:nvSpPr>
          <p:cNvPr id="6" name="object 6"/>
          <p:cNvSpPr/>
          <p:nvPr/>
        </p:nvSpPr>
        <p:spPr>
          <a:xfrm>
            <a:off x="579352" y="1856488"/>
            <a:ext cx="7817770" cy="4479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497205"/>
            <a:chOff x="-4762" y="269875"/>
            <a:chExt cx="9153525" cy="4972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487680"/>
            </a:xfrm>
            <a:custGeom>
              <a:avLst/>
              <a:gdLst/>
              <a:ahLst/>
              <a:cxnLst/>
              <a:rect l="l" t="t" r="r" b="b"/>
              <a:pathLst>
                <a:path w="9144000" h="487680">
                  <a:moveTo>
                    <a:pt x="9144000" y="0"/>
                  </a:moveTo>
                  <a:lnTo>
                    <a:pt x="0" y="0"/>
                  </a:lnTo>
                  <a:lnTo>
                    <a:pt x="0" y="487362"/>
                  </a:lnTo>
                  <a:lnTo>
                    <a:pt x="9144000" y="4873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487680"/>
            </a:xfrm>
            <a:custGeom>
              <a:avLst/>
              <a:gdLst/>
              <a:ahLst/>
              <a:cxnLst/>
              <a:rect l="l" t="t" r="r" b="b"/>
              <a:pathLst>
                <a:path w="9144000" h="487680">
                  <a:moveTo>
                    <a:pt x="0" y="487362"/>
                  </a:moveTo>
                  <a:lnTo>
                    <a:pt x="9144000" y="4873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4873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6489" y="235965"/>
            <a:ext cx="58915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05" dirty="0"/>
              <a:t>УНАСЛЕДЯВАНЕ </a:t>
            </a:r>
            <a:r>
              <a:rPr sz="3200" spc="-330" dirty="0"/>
              <a:t>НА</a:t>
            </a:r>
            <a:r>
              <a:rPr sz="3200" spc="-445" dirty="0"/>
              <a:t> </a:t>
            </a:r>
            <a:r>
              <a:rPr sz="3200" spc="-305" dirty="0"/>
              <a:t>ХЕМОФИЛИЯ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1295400" y="1066850"/>
            <a:ext cx="6248400" cy="5352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686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spc="-390" dirty="0"/>
              <a:t>ТЕЖКА </a:t>
            </a:r>
            <a:r>
              <a:rPr spc="-320" dirty="0"/>
              <a:t>ФОРМА </a:t>
            </a:r>
            <a:r>
              <a:rPr spc="-340" dirty="0"/>
              <a:t>ХЕМОФИЛИЯ</a:t>
            </a:r>
            <a:r>
              <a:rPr spc="140" dirty="0"/>
              <a:t> </a:t>
            </a:r>
            <a:r>
              <a:rPr spc="-420" dirty="0"/>
              <a:t>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2653411"/>
            <a:ext cx="287909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240" dirty="0">
                <a:latin typeface="Arial"/>
                <a:cs typeface="Arial"/>
              </a:rPr>
              <a:t>КРЪВОИЗЛИВ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275" dirty="0">
                <a:latin typeface="Arial"/>
                <a:cs typeface="Arial"/>
              </a:rPr>
              <a:t>ХРОНИЧЕН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260" dirty="0">
                <a:latin typeface="Arial"/>
                <a:cs typeface="Arial"/>
              </a:rPr>
              <a:t>СИНОВИТ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280" dirty="0">
                <a:latin typeface="Arial"/>
                <a:cs typeface="Arial"/>
              </a:rPr>
              <a:t>АРТРОПАТИЯ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-200" dirty="0">
                <a:latin typeface="Arial"/>
                <a:cs typeface="Arial"/>
              </a:rPr>
              <a:t>АНКИЛОЗА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116" y="1423397"/>
            <a:ext cx="3630295" cy="734695"/>
            <a:chOff x="547116" y="1423397"/>
            <a:chExt cx="3630295" cy="734695"/>
          </a:xfrm>
        </p:grpSpPr>
        <p:sp>
          <p:nvSpPr>
            <p:cNvPr id="5" name="object 5"/>
            <p:cNvSpPr/>
            <p:nvPr/>
          </p:nvSpPr>
          <p:spPr>
            <a:xfrm>
              <a:off x="547116" y="1423397"/>
              <a:ext cx="3630167" cy="7346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9600" y="1447799"/>
              <a:ext cx="3505200" cy="609600"/>
            </a:xfrm>
            <a:custGeom>
              <a:avLst/>
              <a:gdLst/>
              <a:ahLst/>
              <a:cxnLst/>
              <a:rect l="l" t="t" r="r" b="b"/>
              <a:pathLst>
                <a:path w="3505200" h="609600">
                  <a:moveTo>
                    <a:pt x="34036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3403600" y="609600"/>
                  </a:lnTo>
                  <a:lnTo>
                    <a:pt x="3443156" y="601618"/>
                  </a:lnTo>
                  <a:lnTo>
                    <a:pt x="3475450" y="579850"/>
                  </a:lnTo>
                  <a:lnTo>
                    <a:pt x="3497218" y="547556"/>
                  </a:lnTo>
                  <a:lnTo>
                    <a:pt x="3505200" y="508000"/>
                  </a:lnTo>
                  <a:lnTo>
                    <a:pt x="3505200" y="101600"/>
                  </a:lnTo>
                  <a:lnTo>
                    <a:pt x="3497218" y="62043"/>
                  </a:lnTo>
                  <a:lnTo>
                    <a:pt x="3475450" y="29749"/>
                  </a:lnTo>
                  <a:lnTo>
                    <a:pt x="3443156" y="7981"/>
                  </a:lnTo>
                  <a:lnTo>
                    <a:pt x="34036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600" y="1447799"/>
              <a:ext cx="3505200" cy="609600"/>
            </a:xfrm>
            <a:custGeom>
              <a:avLst/>
              <a:gdLst/>
              <a:ahLst/>
              <a:cxnLst/>
              <a:rect l="l" t="t" r="r" b="b"/>
              <a:pathLst>
                <a:path w="35052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3403600" y="0"/>
                  </a:lnTo>
                  <a:lnTo>
                    <a:pt x="3443156" y="7981"/>
                  </a:lnTo>
                  <a:lnTo>
                    <a:pt x="3475450" y="29749"/>
                  </a:lnTo>
                  <a:lnTo>
                    <a:pt x="3497218" y="62043"/>
                  </a:lnTo>
                  <a:lnTo>
                    <a:pt x="3505200" y="101600"/>
                  </a:lnTo>
                  <a:lnTo>
                    <a:pt x="3505200" y="508000"/>
                  </a:lnTo>
                  <a:lnTo>
                    <a:pt x="3497218" y="547556"/>
                  </a:lnTo>
                  <a:lnTo>
                    <a:pt x="3475450" y="579850"/>
                  </a:lnTo>
                  <a:lnTo>
                    <a:pt x="3443156" y="601618"/>
                  </a:lnTo>
                  <a:lnTo>
                    <a:pt x="34036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35202" y="1606042"/>
            <a:ext cx="2652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15" dirty="0">
                <a:solidFill>
                  <a:srgbClr val="FFFFFF"/>
                </a:solidFill>
                <a:latin typeface="Arial"/>
                <a:cs typeface="Arial"/>
              </a:rPr>
              <a:t>РАЗВИТИЕ </a:t>
            </a:r>
            <a:r>
              <a:rPr sz="1600" b="1" spc="-17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90" dirty="0">
                <a:solidFill>
                  <a:srgbClr val="FFFFFF"/>
                </a:solidFill>
                <a:latin typeface="Arial"/>
                <a:cs typeface="Arial"/>
              </a:rPr>
              <a:t>ХЕМАРТРОЗИТЕ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91200" y="1371600"/>
            <a:ext cx="2327275" cy="306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81600" y="4724400"/>
            <a:ext cx="3423665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18515" y="4166597"/>
            <a:ext cx="4544695" cy="734695"/>
            <a:chOff x="318515" y="4166597"/>
            <a:chExt cx="4544695" cy="734695"/>
          </a:xfrm>
        </p:grpSpPr>
        <p:sp>
          <p:nvSpPr>
            <p:cNvPr id="12" name="object 12"/>
            <p:cNvSpPr/>
            <p:nvPr/>
          </p:nvSpPr>
          <p:spPr>
            <a:xfrm>
              <a:off x="318515" y="4166597"/>
              <a:ext cx="4544568" cy="73460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2899" y="4320540"/>
              <a:ext cx="4479036" cy="3733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1000" y="4191000"/>
              <a:ext cx="4419600" cy="609600"/>
            </a:xfrm>
            <a:custGeom>
              <a:avLst/>
              <a:gdLst/>
              <a:ahLst/>
              <a:cxnLst/>
              <a:rect l="l" t="t" r="r" b="b"/>
              <a:pathLst>
                <a:path w="4419600" h="609600">
                  <a:moveTo>
                    <a:pt x="43180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4318000" y="609600"/>
                  </a:lnTo>
                  <a:lnTo>
                    <a:pt x="4357556" y="601618"/>
                  </a:lnTo>
                  <a:lnTo>
                    <a:pt x="4389850" y="579850"/>
                  </a:lnTo>
                  <a:lnTo>
                    <a:pt x="4411618" y="547556"/>
                  </a:lnTo>
                  <a:lnTo>
                    <a:pt x="4419600" y="508000"/>
                  </a:lnTo>
                  <a:lnTo>
                    <a:pt x="4419600" y="101600"/>
                  </a:lnTo>
                  <a:lnTo>
                    <a:pt x="4411618" y="62043"/>
                  </a:lnTo>
                  <a:lnTo>
                    <a:pt x="4389850" y="29749"/>
                  </a:lnTo>
                  <a:lnTo>
                    <a:pt x="4357556" y="7981"/>
                  </a:lnTo>
                  <a:lnTo>
                    <a:pt x="4318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1000" y="4191000"/>
              <a:ext cx="4419600" cy="609600"/>
            </a:xfrm>
            <a:custGeom>
              <a:avLst/>
              <a:gdLst/>
              <a:ahLst/>
              <a:cxnLst/>
              <a:rect l="l" t="t" r="r" b="b"/>
              <a:pathLst>
                <a:path w="44196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4318000" y="0"/>
                  </a:lnTo>
                  <a:lnTo>
                    <a:pt x="4357556" y="7981"/>
                  </a:lnTo>
                  <a:lnTo>
                    <a:pt x="4389850" y="29749"/>
                  </a:lnTo>
                  <a:lnTo>
                    <a:pt x="4411618" y="62043"/>
                  </a:lnTo>
                  <a:lnTo>
                    <a:pt x="4419600" y="101600"/>
                  </a:lnTo>
                  <a:lnTo>
                    <a:pt x="4419600" y="508000"/>
                  </a:lnTo>
                  <a:lnTo>
                    <a:pt x="4411618" y="547556"/>
                  </a:lnTo>
                  <a:lnTo>
                    <a:pt x="4389850" y="579850"/>
                  </a:lnTo>
                  <a:lnTo>
                    <a:pt x="4357556" y="601618"/>
                  </a:lnTo>
                  <a:lnTo>
                    <a:pt x="43180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9610" y="4365497"/>
            <a:ext cx="41852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85" dirty="0">
                <a:solidFill>
                  <a:srgbClr val="FFFFFF"/>
                </a:solidFill>
                <a:latin typeface="Arial"/>
                <a:cs typeface="Arial"/>
              </a:rPr>
              <a:t>РАЗВИТИЕ </a:t>
            </a:r>
            <a:r>
              <a:rPr sz="1400" b="1" spc="-14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400" b="1" spc="-185" dirty="0">
                <a:solidFill>
                  <a:srgbClr val="FFFFFF"/>
                </a:solidFill>
                <a:latin typeface="Arial"/>
                <a:cs typeface="Arial"/>
              </a:rPr>
              <a:t>РАЗВИТИЕ </a:t>
            </a:r>
            <a:r>
              <a:rPr sz="1400" b="1" spc="-14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400" b="1" spc="-140" dirty="0">
                <a:solidFill>
                  <a:srgbClr val="FFFFFF"/>
                </a:solidFill>
                <a:latin typeface="Arial"/>
                <a:cs typeface="Arial"/>
              </a:rPr>
              <a:t>МУСКУЛНИТЕ</a:t>
            </a:r>
            <a:r>
              <a:rPr sz="1400" b="1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30" dirty="0">
                <a:solidFill>
                  <a:srgbClr val="FFFFFF"/>
                </a:solidFill>
                <a:latin typeface="Arial"/>
                <a:cs typeface="Arial"/>
              </a:rPr>
              <a:t>ХЕМАТОМИ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940" y="5195214"/>
            <a:ext cx="4149090" cy="11328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6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240" dirty="0">
                <a:latin typeface="Arial"/>
                <a:cs typeface="Arial"/>
              </a:rPr>
              <a:t>КРЪВОИЗЛИВ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260" dirty="0">
                <a:latin typeface="Arial"/>
                <a:cs typeface="Arial"/>
              </a:rPr>
              <a:t>КОНТРАКТУРА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254" dirty="0">
                <a:latin typeface="Arial"/>
                <a:cs typeface="Arial"/>
              </a:rPr>
              <a:t>ПСЕВДОТУМОР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245" dirty="0">
                <a:latin typeface="Arial"/>
                <a:cs typeface="Arial"/>
              </a:rPr>
              <a:t>(ПСЕВДОКИСТА)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3426" y="614197"/>
            <a:ext cx="3597910" cy="560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85"/>
              </a:lnSpc>
            </a:pPr>
            <a:r>
              <a:rPr sz="4400" spc="-490" dirty="0">
                <a:latin typeface="Arial"/>
                <a:cs typeface="Arial"/>
              </a:rPr>
              <a:t>ТЕЖКА</a:t>
            </a:r>
            <a:r>
              <a:rPr sz="4400" spc="-310" dirty="0">
                <a:latin typeface="Arial"/>
                <a:cs typeface="Arial"/>
              </a:rPr>
              <a:t> </a:t>
            </a:r>
            <a:r>
              <a:rPr sz="4400" spc="-350" dirty="0">
                <a:latin typeface="Arial"/>
                <a:cs typeface="Arial"/>
              </a:rPr>
              <a:t>ФОРМА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010574"/>
            <a:ext cx="6985634" cy="295275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470" dirty="0">
                <a:latin typeface="Arial"/>
                <a:cs typeface="Arial"/>
              </a:rPr>
              <a:t>ВЪТРЕЧЕРЕПНИ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335" dirty="0">
                <a:latin typeface="Arial"/>
                <a:cs typeface="Arial"/>
              </a:rPr>
              <a:t>КРЪВОИЗЛИВИ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55" dirty="0">
                <a:latin typeface="Arial"/>
                <a:cs typeface="Arial"/>
              </a:rPr>
              <a:t>СТОМАШНОЧРЕВНИ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335" dirty="0">
                <a:latin typeface="Arial"/>
                <a:cs typeface="Arial"/>
              </a:rPr>
              <a:t>КРЪВОИЗЛИВИ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РЕТРОПЕРИТОНЕАЛНИ</a:t>
            </a:r>
            <a:r>
              <a:rPr sz="3200" spc="-220" dirty="0">
                <a:latin typeface="Arial"/>
                <a:cs typeface="Arial"/>
              </a:rPr>
              <a:t> </a:t>
            </a:r>
            <a:r>
              <a:rPr sz="3200" spc="-335" dirty="0">
                <a:latin typeface="Arial"/>
                <a:cs typeface="Arial"/>
              </a:rPr>
              <a:t>КРЪВОИЗЛИВИ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95" dirty="0">
                <a:latin typeface="Arial"/>
                <a:cs typeface="Arial"/>
              </a:rPr>
              <a:t>ЕЗИК, </a:t>
            </a:r>
            <a:r>
              <a:rPr sz="3200" spc="-260" dirty="0">
                <a:latin typeface="Arial"/>
                <a:cs typeface="Arial"/>
              </a:rPr>
              <a:t>ШИЯ,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360" dirty="0">
                <a:latin typeface="Arial"/>
                <a:cs typeface="Arial"/>
              </a:rPr>
              <a:t>ФАРИНКС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Arial"/>
                <a:cs typeface="Arial"/>
              </a:rPr>
              <a:t>ДИХАТЕЛНА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385" dirty="0">
                <a:latin typeface="Arial"/>
                <a:cs typeface="Arial"/>
              </a:rPr>
              <a:t>СИСТЕМА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686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spc="-390" dirty="0"/>
              <a:t>ТЕЖКА </a:t>
            </a:r>
            <a:r>
              <a:rPr spc="-320" dirty="0"/>
              <a:t>ФОРМА </a:t>
            </a:r>
            <a:r>
              <a:rPr spc="-340" dirty="0"/>
              <a:t>ХЕМОФИЛИЯ</a:t>
            </a:r>
            <a:r>
              <a:rPr spc="140" dirty="0"/>
              <a:t> </a:t>
            </a:r>
            <a:r>
              <a:rPr spc="-420" dirty="0"/>
              <a:t>А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47116" y="1652001"/>
            <a:ext cx="5230495" cy="963294"/>
            <a:chOff x="547116" y="1652001"/>
            <a:chExt cx="5230495" cy="963294"/>
          </a:xfrm>
        </p:grpSpPr>
        <p:sp>
          <p:nvSpPr>
            <p:cNvPr id="6" name="object 6"/>
            <p:cNvSpPr/>
            <p:nvPr/>
          </p:nvSpPr>
          <p:spPr>
            <a:xfrm>
              <a:off x="547116" y="1652001"/>
              <a:ext cx="5230368" cy="9631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600" y="1676400"/>
              <a:ext cx="5105400" cy="838200"/>
            </a:xfrm>
            <a:custGeom>
              <a:avLst/>
              <a:gdLst/>
              <a:ahLst/>
              <a:cxnLst/>
              <a:rect l="l" t="t" r="r" b="b"/>
              <a:pathLst>
                <a:path w="5105400" h="838200">
                  <a:moveTo>
                    <a:pt x="4965700" y="0"/>
                  </a:moveTo>
                  <a:lnTo>
                    <a:pt x="139700" y="0"/>
                  </a:lnTo>
                  <a:lnTo>
                    <a:pt x="95544" y="7116"/>
                  </a:lnTo>
                  <a:lnTo>
                    <a:pt x="57195" y="26936"/>
                  </a:lnTo>
                  <a:lnTo>
                    <a:pt x="26954" y="57168"/>
                  </a:lnTo>
                  <a:lnTo>
                    <a:pt x="7122" y="95520"/>
                  </a:lnTo>
                  <a:lnTo>
                    <a:pt x="0" y="139700"/>
                  </a:lnTo>
                  <a:lnTo>
                    <a:pt x="0" y="698500"/>
                  </a:lnTo>
                  <a:lnTo>
                    <a:pt x="7122" y="742679"/>
                  </a:lnTo>
                  <a:lnTo>
                    <a:pt x="26954" y="781031"/>
                  </a:lnTo>
                  <a:lnTo>
                    <a:pt x="57195" y="811263"/>
                  </a:lnTo>
                  <a:lnTo>
                    <a:pt x="95544" y="831083"/>
                  </a:lnTo>
                  <a:lnTo>
                    <a:pt x="139700" y="838200"/>
                  </a:lnTo>
                  <a:lnTo>
                    <a:pt x="4965700" y="838200"/>
                  </a:lnTo>
                  <a:lnTo>
                    <a:pt x="5009830" y="831083"/>
                  </a:lnTo>
                  <a:lnTo>
                    <a:pt x="5048176" y="811263"/>
                  </a:lnTo>
                  <a:lnTo>
                    <a:pt x="5078427" y="781031"/>
                  </a:lnTo>
                  <a:lnTo>
                    <a:pt x="5098271" y="742679"/>
                  </a:lnTo>
                  <a:lnTo>
                    <a:pt x="5105400" y="698500"/>
                  </a:lnTo>
                  <a:lnTo>
                    <a:pt x="5105400" y="139700"/>
                  </a:lnTo>
                  <a:lnTo>
                    <a:pt x="5098271" y="95520"/>
                  </a:lnTo>
                  <a:lnTo>
                    <a:pt x="5078427" y="57168"/>
                  </a:lnTo>
                  <a:lnTo>
                    <a:pt x="5048176" y="26936"/>
                  </a:lnTo>
                  <a:lnTo>
                    <a:pt x="5009830" y="7116"/>
                  </a:lnTo>
                  <a:lnTo>
                    <a:pt x="49657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00" y="1676400"/>
              <a:ext cx="5105400" cy="838200"/>
            </a:xfrm>
            <a:custGeom>
              <a:avLst/>
              <a:gdLst/>
              <a:ahLst/>
              <a:cxnLst/>
              <a:rect l="l" t="t" r="r" b="b"/>
              <a:pathLst>
                <a:path w="5105400" h="838200">
                  <a:moveTo>
                    <a:pt x="0" y="139700"/>
                  </a:moveTo>
                  <a:lnTo>
                    <a:pt x="7122" y="95520"/>
                  </a:lnTo>
                  <a:lnTo>
                    <a:pt x="26954" y="57168"/>
                  </a:lnTo>
                  <a:lnTo>
                    <a:pt x="57195" y="26936"/>
                  </a:lnTo>
                  <a:lnTo>
                    <a:pt x="95544" y="7116"/>
                  </a:lnTo>
                  <a:lnTo>
                    <a:pt x="139700" y="0"/>
                  </a:lnTo>
                  <a:lnTo>
                    <a:pt x="4965700" y="0"/>
                  </a:lnTo>
                  <a:lnTo>
                    <a:pt x="5009830" y="7116"/>
                  </a:lnTo>
                  <a:lnTo>
                    <a:pt x="5048176" y="26936"/>
                  </a:lnTo>
                  <a:lnTo>
                    <a:pt x="5078427" y="57168"/>
                  </a:lnTo>
                  <a:lnTo>
                    <a:pt x="5098271" y="95520"/>
                  </a:lnTo>
                  <a:lnTo>
                    <a:pt x="5105400" y="139700"/>
                  </a:lnTo>
                  <a:lnTo>
                    <a:pt x="5105400" y="698500"/>
                  </a:lnTo>
                  <a:lnTo>
                    <a:pt x="5098271" y="742679"/>
                  </a:lnTo>
                  <a:lnTo>
                    <a:pt x="5078427" y="781031"/>
                  </a:lnTo>
                  <a:lnTo>
                    <a:pt x="5048176" y="811263"/>
                  </a:lnTo>
                  <a:lnTo>
                    <a:pt x="5009830" y="831083"/>
                  </a:lnTo>
                  <a:lnTo>
                    <a:pt x="4965700" y="838200"/>
                  </a:lnTo>
                  <a:lnTo>
                    <a:pt x="139700" y="838200"/>
                  </a:lnTo>
                  <a:lnTo>
                    <a:pt x="95544" y="831083"/>
                  </a:lnTo>
                  <a:lnTo>
                    <a:pt x="57195" y="811263"/>
                  </a:lnTo>
                  <a:lnTo>
                    <a:pt x="26954" y="781031"/>
                  </a:lnTo>
                  <a:lnTo>
                    <a:pt x="7122" y="742679"/>
                  </a:lnTo>
                  <a:lnTo>
                    <a:pt x="0" y="698500"/>
                  </a:lnTo>
                  <a:lnTo>
                    <a:pt x="0" y="1397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33703" y="1914270"/>
            <a:ext cx="44564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20" dirty="0">
                <a:solidFill>
                  <a:srgbClr val="FFFFFF"/>
                </a:solidFill>
                <a:latin typeface="Arial"/>
                <a:cs typeface="Arial"/>
              </a:rPr>
              <a:t>ЖИВОТОЗАПЛАШВАЩИ</a:t>
            </a:r>
            <a:r>
              <a:rPr sz="2000" b="1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75" dirty="0">
                <a:solidFill>
                  <a:srgbClr val="FFFFFF"/>
                </a:solidFill>
                <a:latin typeface="Arial"/>
                <a:cs typeface="Arial"/>
              </a:rPr>
              <a:t>ЛОКАЛИЗАЦИИ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3426" y="614197"/>
            <a:ext cx="3597910" cy="560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85"/>
              </a:lnSpc>
            </a:pPr>
            <a:r>
              <a:rPr sz="4400" spc="-490" dirty="0">
                <a:latin typeface="Arial"/>
                <a:cs typeface="Arial"/>
              </a:rPr>
              <a:t>ТЕЖКА</a:t>
            </a:r>
            <a:r>
              <a:rPr sz="4400" spc="-310" dirty="0">
                <a:latin typeface="Arial"/>
                <a:cs typeface="Arial"/>
              </a:rPr>
              <a:t> </a:t>
            </a:r>
            <a:r>
              <a:rPr sz="4400" spc="-350" dirty="0">
                <a:latin typeface="Arial"/>
                <a:cs typeface="Arial"/>
              </a:rPr>
              <a:t>ФОРМА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885642"/>
            <a:ext cx="5344160" cy="324548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ЗЪБНИ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370" dirty="0">
                <a:latin typeface="Arial"/>
                <a:cs typeface="Arial"/>
              </a:rPr>
              <a:t>ЕКСТРАКЦИИ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405" dirty="0">
                <a:latin typeface="Arial"/>
                <a:cs typeface="Arial"/>
              </a:rPr>
              <a:t>ОПЕРАТИВНИ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380" dirty="0">
                <a:latin typeface="Arial"/>
                <a:cs typeface="Arial"/>
              </a:rPr>
              <a:t>ИНТЕРВЕНЦИИ</a:t>
            </a:r>
            <a:endParaRPr sz="3200">
              <a:latin typeface="Arial"/>
              <a:cs typeface="Arial"/>
            </a:endParaRPr>
          </a:p>
          <a:p>
            <a:pPr marL="687705" lvl="1" indent="-217170">
              <a:lnSpc>
                <a:spcPct val="100000"/>
              </a:lnSpc>
              <a:spcBef>
                <a:spcPts val="385"/>
              </a:spcBef>
              <a:buChar char="-"/>
              <a:tabLst>
                <a:tab pos="688340" algn="l"/>
              </a:tabLst>
            </a:pPr>
            <a:r>
              <a:rPr sz="3200" spc="-415" dirty="0">
                <a:latin typeface="Arial"/>
                <a:cs typeface="Arial"/>
              </a:rPr>
              <a:t>НЕВРОХИРУРГИЯ</a:t>
            </a:r>
            <a:endParaRPr sz="3200">
              <a:latin typeface="Arial"/>
              <a:cs typeface="Arial"/>
            </a:endParaRPr>
          </a:p>
          <a:p>
            <a:pPr marL="687705" lvl="1" indent="-217170">
              <a:lnSpc>
                <a:spcPct val="100000"/>
              </a:lnSpc>
              <a:spcBef>
                <a:spcPts val="385"/>
              </a:spcBef>
              <a:buChar char="-"/>
              <a:tabLst>
                <a:tab pos="688340" algn="l"/>
              </a:tabLst>
            </a:pPr>
            <a:r>
              <a:rPr sz="3200" spc="-395" dirty="0">
                <a:latin typeface="Arial"/>
                <a:cs typeface="Arial"/>
              </a:rPr>
              <a:t>ОРТОПЕДИЯ</a:t>
            </a:r>
            <a:endParaRPr sz="3200">
              <a:latin typeface="Arial"/>
              <a:cs typeface="Arial"/>
            </a:endParaRPr>
          </a:p>
          <a:p>
            <a:pPr marL="687705" lvl="1" indent="-217170">
              <a:lnSpc>
                <a:spcPct val="100000"/>
              </a:lnSpc>
              <a:spcBef>
                <a:spcPts val="384"/>
              </a:spcBef>
              <a:buChar char="-"/>
              <a:tabLst>
                <a:tab pos="688340" algn="l"/>
              </a:tabLst>
            </a:pPr>
            <a:r>
              <a:rPr sz="3200" spc="-360" dirty="0">
                <a:latin typeface="Arial"/>
                <a:cs typeface="Arial"/>
              </a:rPr>
              <a:t>ГРЪДНА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405" dirty="0">
                <a:latin typeface="Arial"/>
                <a:cs typeface="Arial"/>
              </a:rPr>
              <a:t>ХИРУРГИЯ</a:t>
            </a:r>
            <a:endParaRPr sz="3200">
              <a:latin typeface="Arial"/>
              <a:cs typeface="Arial"/>
            </a:endParaRPr>
          </a:p>
          <a:p>
            <a:pPr marL="687705" lvl="1" indent="-217170">
              <a:lnSpc>
                <a:spcPct val="100000"/>
              </a:lnSpc>
              <a:spcBef>
                <a:spcPts val="385"/>
              </a:spcBef>
              <a:buChar char="-"/>
              <a:tabLst>
                <a:tab pos="688340" algn="l"/>
              </a:tabLst>
            </a:pPr>
            <a:r>
              <a:rPr sz="3200" spc="-315" dirty="0">
                <a:latin typeface="Arial"/>
                <a:cs typeface="Arial"/>
              </a:rPr>
              <a:t>КОРЕМНА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400" dirty="0">
                <a:latin typeface="Arial"/>
                <a:cs typeface="Arial"/>
              </a:rPr>
              <a:t>ХИРУРГИЯ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686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spc="-390" dirty="0"/>
              <a:t>ТЕЖКА </a:t>
            </a:r>
            <a:r>
              <a:rPr spc="-320" dirty="0"/>
              <a:t>ФОРМА </a:t>
            </a:r>
            <a:r>
              <a:rPr spc="-340" dirty="0"/>
              <a:t>ХЕМОФИЛИЯ</a:t>
            </a:r>
            <a:r>
              <a:rPr spc="140" dirty="0"/>
              <a:t> </a:t>
            </a:r>
            <a:r>
              <a:rPr spc="-420" dirty="0"/>
              <a:t>А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47116" y="1652001"/>
            <a:ext cx="5230495" cy="963294"/>
            <a:chOff x="547116" y="1652001"/>
            <a:chExt cx="5230495" cy="963294"/>
          </a:xfrm>
        </p:grpSpPr>
        <p:sp>
          <p:nvSpPr>
            <p:cNvPr id="6" name="object 6"/>
            <p:cNvSpPr/>
            <p:nvPr/>
          </p:nvSpPr>
          <p:spPr>
            <a:xfrm>
              <a:off x="547116" y="1652001"/>
              <a:ext cx="5230368" cy="9631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600" y="1676400"/>
              <a:ext cx="5105400" cy="838200"/>
            </a:xfrm>
            <a:custGeom>
              <a:avLst/>
              <a:gdLst/>
              <a:ahLst/>
              <a:cxnLst/>
              <a:rect l="l" t="t" r="r" b="b"/>
              <a:pathLst>
                <a:path w="5105400" h="838200">
                  <a:moveTo>
                    <a:pt x="4965700" y="0"/>
                  </a:moveTo>
                  <a:lnTo>
                    <a:pt x="139700" y="0"/>
                  </a:lnTo>
                  <a:lnTo>
                    <a:pt x="95544" y="7116"/>
                  </a:lnTo>
                  <a:lnTo>
                    <a:pt x="57195" y="26936"/>
                  </a:lnTo>
                  <a:lnTo>
                    <a:pt x="26954" y="57168"/>
                  </a:lnTo>
                  <a:lnTo>
                    <a:pt x="7122" y="95520"/>
                  </a:lnTo>
                  <a:lnTo>
                    <a:pt x="0" y="139700"/>
                  </a:lnTo>
                  <a:lnTo>
                    <a:pt x="0" y="698500"/>
                  </a:lnTo>
                  <a:lnTo>
                    <a:pt x="7122" y="742679"/>
                  </a:lnTo>
                  <a:lnTo>
                    <a:pt x="26954" y="781031"/>
                  </a:lnTo>
                  <a:lnTo>
                    <a:pt x="57195" y="811263"/>
                  </a:lnTo>
                  <a:lnTo>
                    <a:pt x="95544" y="831083"/>
                  </a:lnTo>
                  <a:lnTo>
                    <a:pt x="139700" y="838200"/>
                  </a:lnTo>
                  <a:lnTo>
                    <a:pt x="4965700" y="838200"/>
                  </a:lnTo>
                  <a:lnTo>
                    <a:pt x="5009830" y="831083"/>
                  </a:lnTo>
                  <a:lnTo>
                    <a:pt x="5048176" y="811263"/>
                  </a:lnTo>
                  <a:lnTo>
                    <a:pt x="5078427" y="781031"/>
                  </a:lnTo>
                  <a:lnTo>
                    <a:pt x="5098271" y="742679"/>
                  </a:lnTo>
                  <a:lnTo>
                    <a:pt x="5105400" y="698500"/>
                  </a:lnTo>
                  <a:lnTo>
                    <a:pt x="5105400" y="139700"/>
                  </a:lnTo>
                  <a:lnTo>
                    <a:pt x="5098271" y="95520"/>
                  </a:lnTo>
                  <a:lnTo>
                    <a:pt x="5078427" y="57168"/>
                  </a:lnTo>
                  <a:lnTo>
                    <a:pt x="5048176" y="26936"/>
                  </a:lnTo>
                  <a:lnTo>
                    <a:pt x="5009830" y="7116"/>
                  </a:lnTo>
                  <a:lnTo>
                    <a:pt x="49657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00" y="1676400"/>
              <a:ext cx="5105400" cy="838200"/>
            </a:xfrm>
            <a:custGeom>
              <a:avLst/>
              <a:gdLst/>
              <a:ahLst/>
              <a:cxnLst/>
              <a:rect l="l" t="t" r="r" b="b"/>
              <a:pathLst>
                <a:path w="5105400" h="838200">
                  <a:moveTo>
                    <a:pt x="0" y="139700"/>
                  </a:moveTo>
                  <a:lnTo>
                    <a:pt x="7122" y="95520"/>
                  </a:lnTo>
                  <a:lnTo>
                    <a:pt x="26954" y="57168"/>
                  </a:lnTo>
                  <a:lnTo>
                    <a:pt x="57195" y="26936"/>
                  </a:lnTo>
                  <a:lnTo>
                    <a:pt x="95544" y="7116"/>
                  </a:lnTo>
                  <a:lnTo>
                    <a:pt x="139700" y="0"/>
                  </a:lnTo>
                  <a:lnTo>
                    <a:pt x="4965700" y="0"/>
                  </a:lnTo>
                  <a:lnTo>
                    <a:pt x="5009830" y="7116"/>
                  </a:lnTo>
                  <a:lnTo>
                    <a:pt x="5048176" y="26936"/>
                  </a:lnTo>
                  <a:lnTo>
                    <a:pt x="5078427" y="57168"/>
                  </a:lnTo>
                  <a:lnTo>
                    <a:pt x="5098271" y="95520"/>
                  </a:lnTo>
                  <a:lnTo>
                    <a:pt x="5105400" y="139700"/>
                  </a:lnTo>
                  <a:lnTo>
                    <a:pt x="5105400" y="698500"/>
                  </a:lnTo>
                  <a:lnTo>
                    <a:pt x="5098271" y="742679"/>
                  </a:lnTo>
                  <a:lnTo>
                    <a:pt x="5078427" y="781031"/>
                  </a:lnTo>
                  <a:lnTo>
                    <a:pt x="5048176" y="811263"/>
                  </a:lnTo>
                  <a:lnTo>
                    <a:pt x="5009830" y="831083"/>
                  </a:lnTo>
                  <a:lnTo>
                    <a:pt x="4965700" y="838200"/>
                  </a:lnTo>
                  <a:lnTo>
                    <a:pt x="139700" y="838200"/>
                  </a:lnTo>
                  <a:lnTo>
                    <a:pt x="95544" y="831083"/>
                  </a:lnTo>
                  <a:lnTo>
                    <a:pt x="57195" y="811263"/>
                  </a:lnTo>
                  <a:lnTo>
                    <a:pt x="26954" y="781031"/>
                  </a:lnTo>
                  <a:lnTo>
                    <a:pt x="7122" y="742679"/>
                  </a:lnTo>
                  <a:lnTo>
                    <a:pt x="0" y="698500"/>
                  </a:lnTo>
                  <a:lnTo>
                    <a:pt x="0" y="1397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92072" y="1847214"/>
            <a:ext cx="319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25" dirty="0">
                <a:solidFill>
                  <a:srgbClr val="FFFFFF"/>
                </a:solidFill>
                <a:latin typeface="Arial"/>
                <a:cs typeface="Arial"/>
              </a:rPr>
              <a:t>КРЪВОИЗЛИВИ</a:t>
            </a:r>
            <a:r>
              <a:rPr sz="28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250" dirty="0">
                <a:solidFill>
                  <a:srgbClr val="FFFFFF"/>
                </a:solidFill>
                <a:latin typeface="Arial"/>
                <a:cs typeface="Arial"/>
              </a:rPr>
              <a:t>ПРИ: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62401" y="614197"/>
            <a:ext cx="3218815" cy="560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85"/>
              </a:lnSpc>
            </a:pPr>
            <a:r>
              <a:rPr sz="4400" spc="-385" dirty="0">
                <a:latin typeface="Arial"/>
                <a:cs typeface="Arial"/>
              </a:rPr>
              <a:t>ЛЕКА</a:t>
            </a:r>
            <a:r>
              <a:rPr sz="4400" spc="-335" dirty="0">
                <a:latin typeface="Arial"/>
                <a:cs typeface="Arial"/>
              </a:rPr>
              <a:t> </a:t>
            </a:r>
            <a:r>
              <a:rPr sz="4400" spc="-350" dirty="0">
                <a:latin typeface="Arial"/>
                <a:cs typeface="Arial"/>
              </a:rPr>
              <a:t>ФОРМА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3111474"/>
            <a:ext cx="6878955" cy="23666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20" dirty="0">
                <a:latin typeface="Arial"/>
                <a:cs typeface="Arial"/>
              </a:rPr>
              <a:t>ТРАВМИ </a:t>
            </a:r>
            <a:r>
              <a:rPr sz="3200" spc="-245" dirty="0">
                <a:latin typeface="Arial"/>
                <a:cs typeface="Arial"/>
              </a:rPr>
              <a:t>И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380" dirty="0">
                <a:latin typeface="Arial"/>
                <a:cs typeface="Arial"/>
              </a:rPr>
              <a:t>ОПЕРАЦИИ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Arial"/>
                <a:cs typeface="Arial"/>
              </a:rPr>
              <a:t>РАЗЛИЧНА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290" dirty="0">
                <a:latin typeface="Arial"/>
                <a:cs typeface="Arial"/>
              </a:rPr>
              <a:t>ЛОКАЛИЗАЦИЯ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40" dirty="0">
                <a:latin typeface="Arial"/>
                <a:cs typeface="Arial"/>
              </a:rPr>
              <a:t>СЛУЧАЙНО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360" dirty="0">
                <a:latin typeface="Arial"/>
                <a:cs typeface="Arial"/>
              </a:rPr>
              <a:t>ДИАГНОСТИЦИРАНЕ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455" dirty="0">
                <a:latin typeface="Arial"/>
                <a:cs typeface="Arial"/>
              </a:rPr>
              <a:t>БЕЗ </a:t>
            </a:r>
            <a:r>
              <a:rPr sz="3200" spc="-415" dirty="0">
                <a:latin typeface="Arial"/>
                <a:cs typeface="Arial"/>
              </a:rPr>
              <a:t>СЕРИОЗНИ </a:t>
            </a:r>
            <a:r>
              <a:rPr sz="3200" spc="-409" dirty="0">
                <a:latin typeface="Arial"/>
                <a:cs typeface="Arial"/>
              </a:rPr>
              <a:t>СТАВНИ</a:t>
            </a:r>
            <a:r>
              <a:rPr sz="3200" spc="-610" dirty="0">
                <a:latin typeface="Arial"/>
                <a:cs typeface="Arial"/>
              </a:rPr>
              <a:t> </a:t>
            </a:r>
            <a:r>
              <a:rPr sz="3200" spc="-370" dirty="0">
                <a:latin typeface="Arial"/>
                <a:cs typeface="Arial"/>
              </a:rPr>
              <a:t>УВРЕЖДАНИЯ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686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30"/>
              </a:spcBef>
            </a:pPr>
            <a:r>
              <a:rPr spc="-375" dirty="0"/>
              <a:t>ЛЕКА </a:t>
            </a:r>
            <a:r>
              <a:rPr spc="-320" dirty="0"/>
              <a:t>ФОРМА </a:t>
            </a:r>
            <a:r>
              <a:rPr spc="-335" dirty="0"/>
              <a:t>ХЕМОФИЛИЯ</a:t>
            </a:r>
            <a:r>
              <a:rPr spc="105" dirty="0"/>
              <a:t> </a:t>
            </a:r>
            <a:r>
              <a:rPr spc="-420" dirty="0"/>
              <a:t>А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47116" y="1804401"/>
            <a:ext cx="5230495" cy="963294"/>
            <a:chOff x="547116" y="1804401"/>
            <a:chExt cx="5230495" cy="963294"/>
          </a:xfrm>
        </p:grpSpPr>
        <p:sp>
          <p:nvSpPr>
            <p:cNvPr id="6" name="object 6"/>
            <p:cNvSpPr/>
            <p:nvPr/>
          </p:nvSpPr>
          <p:spPr>
            <a:xfrm>
              <a:off x="547116" y="1804401"/>
              <a:ext cx="5230368" cy="9631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600" y="1828800"/>
              <a:ext cx="5105400" cy="838200"/>
            </a:xfrm>
            <a:custGeom>
              <a:avLst/>
              <a:gdLst/>
              <a:ahLst/>
              <a:cxnLst/>
              <a:rect l="l" t="t" r="r" b="b"/>
              <a:pathLst>
                <a:path w="5105400" h="838200">
                  <a:moveTo>
                    <a:pt x="4965700" y="0"/>
                  </a:moveTo>
                  <a:lnTo>
                    <a:pt x="139700" y="0"/>
                  </a:lnTo>
                  <a:lnTo>
                    <a:pt x="95544" y="7116"/>
                  </a:lnTo>
                  <a:lnTo>
                    <a:pt x="57195" y="26936"/>
                  </a:lnTo>
                  <a:lnTo>
                    <a:pt x="26954" y="57168"/>
                  </a:lnTo>
                  <a:lnTo>
                    <a:pt x="7122" y="95520"/>
                  </a:lnTo>
                  <a:lnTo>
                    <a:pt x="0" y="139700"/>
                  </a:lnTo>
                  <a:lnTo>
                    <a:pt x="0" y="698500"/>
                  </a:lnTo>
                  <a:lnTo>
                    <a:pt x="7122" y="742679"/>
                  </a:lnTo>
                  <a:lnTo>
                    <a:pt x="26954" y="781031"/>
                  </a:lnTo>
                  <a:lnTo>
                    <a:pt x="57195" y="811263"/>
                  </a:lnTo>
                  <a:lnTo>
                    <a:pt x="95544" y="831083"/>
                  </a:lnTo>
                  <a:lnTo>
                    <a:pt x="139700" y="838200"/>
                  </a:lnTo>
                  <a:lnTo>
                    <a:pt x="4965700" y="838200"/>
                  </a:lnTo>
                  <a:lnTo>
                    <a:pt x="5009830" y="831083"/>
                  </a:lnTo>
                  <a:lnTo>
                    <a:pt x="5048176" y="811263"/>
                  </a:lnTo>
                  <a:lnTo>
                    <a:pt x="5078427" y="781031"/>
                  </a:lnTo>
                  <a:lnTo>
                    <a:pt x="5098271" y="742679"/>
                  </a:lnTo>
                  <a:lnTo>
                    <a:pt x="5105400" y="698500"/>
                  </a:lnTo>
                  <a:lnTo>
                    <a:pt x="5105400" y="139700"/>
                  </a:lnTo>
                  <a:lnTo>
                    <a:pt x="5098271" y="95520"/>
                  </a:lnTo>
                  <a:lnTo>
                    <a:pt x="5078427" y="57168"/>
                  </a:lnTo>
                  <a:lnTo>
                    <a:pt x="5048176" y="26936"/>
                  </a:lnTo>
                  <a:lnTo>
                    <a:pt x="5009830" y="7116"/>
                  </a:lnTo>
                  <a:lnTo>
                    <a:pt x="49657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00" y="1828800"/>
              <a:ext cx="5105400" cy="838200"/>
            </a:xfrm>
            <a:custGeom>
              <a:avLst/>
              <a:gdLst/>
              <a:ahLst/>
              <a:cxnLst/>
              <a:rect l="l" t="t" r="r" b="b"/>
              <a:pathLst>
                <a:path w="5105400" h="838200">
                  <a:moveTo>
                    <a:pt x="0" y="139700"/>
                  </a:moveTo>
                  <a:lnTo>
                    <a:pt x="7122" y="95520"/>
                  </a:lnTo>
                  <a:lnTo>
                    <a:pt x="26954" y="57168"/>
                  </a:lnTo>
                  <a:lnTo>
                    <a:pt x="57195" y="26936"/>
                  </a:lnTo>
                  <a:lnTo>
                    <a:pt x="95544" y="7116"/>
                  </a:lnTo>
                  <a:lnTo>
                    <a:pt x="139700" y="0"/>
                  </a:lnTo>
                  <a:lnTo>
                    <a:pt x="4965700" y="0"/>
                  </a:lnTo>
                  <a:lnTo>
                    <a:pt x="5009830" y="7116"/>
                  </a:lnTo>
                  <a:lnTo>
                    <a:pt x="5048176" y="26936"/>
                  </a:lnTo>
                  <a:lnTo>
                    <a:pt x="5078427" y="57168"/>
                  </a:lnTo>
                  <a:lnTo>
                    <a:pt x="5098271" y="95520"/>
                  </a:lnTo>
                  <a:lnTo>
                    <a:pt x="5105400" y="139700"/>
                  </a:lnTo>
                  <a:lnTo>
                    <a:pt x="5105400" y="698500"/>
                  </a:lnTo>
                  <a:lnTo>
                    <a:pt x="5098271" y="742679"/>
                  </a:lnTo>
                  <a:lnTo>
                    <a:pt x="5078427" y="781031"/>
                  </a:lnTo>
                  <a:lnTo>
                    <a:pt x="5048176" y="811263"/>
                  </a:lnTo>
                  <a:lnTo>
                    <a:pt x="5009830" y="831083"/>
                  </a:lnTo>
                  <a:lnTo>
                    <a:pt x="4965700" y="838200"/>
                  </a:lnTo>
                  <a:lnTo>
                    <a:pt x="139700" y="838200"/>
                  </a:lnTo>
                  <a:lnTo>
                    <a:pt x="95544" y="831083"/>
                  </a:lnTo>
                  <a:lnTo>
                    <a:pt x="57195" y="811263"/>
                  </a:lnTo>
                  <a:lnTo>
                    <a:pt x="26954" y="781031"/>
                  </a:lnTo>
                  <a:lnTo>
                    <a:pt x="7122" y="742679"/>
                  </a:lnTo>
                  <a:lnTo>
                    <a:pt x="0" y="698500"/>
                  </a:lnTo>
                  <a:lnTo>
                    <a:pt x="0" y="1397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92072" y="1999614"/>
            <a:ext cx="3194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25" dirty="0">
                <a:solidFill>
                  <a:srgbClr val="FFFFFF"/>
                </a:solidFill>
                <a:latin typeface="Arial"/>
                <a:cs typeface="Arial"/>
              </a:rPr>
              <a:t>КРЪВОИЗЛИВИ</a:t>
            </a:r>
            <a:r>
              <a:rPr sz="28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250" dirty="0">
                <a:solidFill>
                  <a:srgbClr val="FFFFFF"/>
                </a:solidFill>
                <a:latin typeface="Arial"/>
                <a:cs typeface="Arial"/>
              </a:rPr>
              <a:t>ПРИ: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7162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spc="-380" dirty="0"/>
              <a:t>АНАМНЕСТИЧНИ</a:t>
            </a:r>
            <a:r>
              <a:rPr spc="-195" dirty="0"/>
              <a:t> </a:t>
            </a:r>
            <a:r>
              <a:rPr spc="-295" dirty="0"/>
              <a:t>ДАННИ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769491"/>
            <a:ext cx="7984490" cy="4385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55" dirty="0">
                <a:latin typeface="Arial"/>
                <a:cs typeface="Arial"/>
              </a:rPr>
              <a:t>МИНАЛИ </a:t>
            </a:r>
            <a:r>
              <a:rPr sz="2600" spc="-305" dirty="0">
                <a:latin typeface="Arial"/>
                <a:cs typeface="Arial"/>
              </a:rPr>
              <a:t>СПОНТАННИ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285" dirty="0">
                <a:latin typeface="Arial"/>
                <a:cs typeface="Arial"/>
              </a:rPr>
              <a:t>ХЕМОРАГИИ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325" dirty="0">
                <a:latin typeface="Arial"/>
                <a:cs typeface="Arial"/>
              </a:rPr>
              <a:t>ПЪРВИ </a:t>
            </a:r>
            <a:r>
              <a:rPr sz="2600" spc="-320" dirty="0">
                <a:latin typeface="Arial"/>
                <a:cs typeface="Arial"/>
              </a:rPr>
              <a:t>ПРОЯВИ </a:t>
            </a:r>
            <a:r>
              <a:rPr sz="2600" spc="-245" dirty="0">
                <a:latin typeface="Arial"/>
                <a:cs typeface="Arial"/>
              </a:rPr>
              <a:t>НА</a:t>
            </a:r>
            <a:r>
              <a:rPr sz="2600" spc="150" dirty="0">
                <a:latin typeface="Arial"/>
                <a:cs typeface="Arial"/>
              </a:rPr>
              <a:t> </a:t>
            </a:r>
            <a:r>
              <a:rPr sz="2600" spc="-285" dirty="0">
                <a:latin typeface="Arial"/>
                <a:cs typeface="Arial"/>
              </a:rPr>
              <a:t>ХЕМОРАГИИ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270" dirty="0">
                <a:latin typeface="Arial"/>
                <a:cs typeface="Arial"/>
              </a:rPr>
              <a:t>МЕНОРАГИИ </a:t>
            </a:r>
            <a:r>
              <a:rPr sz="2600" spc="-200" dirty="0">
                <a:latin typeface="Arial"/>
                <a:cs typeface="Arial"/>
              </a:rPr>
              <a:t>И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290" dirty="0">
                <a:latin typeface="Arial"/>
                <a:cs typeface="Arial"/>
              </a:rPr>
              <a:t>МЕТРОРАГИИ</a:t>
            </a:r>
            <a:endParaRPr sz="2600">
              <a:latin typeface="Arial"/>
              <a:cs typeface="Arial"/>
            </a:endParaRPr>
          </a:p>
          <a:p>
            <a:pPr marL="428625" indent="-416559">
              <a:lnSpc>
                <a:spcPct val="100000"/>
              </a:lnSpc>
              <a:buChar char="•"/>
              <a:tabLst>
                <a:tab pos="428625" algn="l"/>
                <a:tab pos="429259" algn="l"/>
              </a:tabLst>
            </a:pPr>
            <a:r>
              <a:rPr sz="2600" spc="-155" dirty="0">
                <a:latin typeface="Arial"/>
                <a:cs typeface="Arial"/>
              </a:rPr>
              <a:t>МИНАЛИ </a:t>
            </a:r>
            <a:r>
              <a:rPr sz="2600" spc="-275" dirty="0">
                <a:latin typeface="Arial"/>
                <a:cs typeface="Arial"/>
              </a:rPr>
              <a:t>ТРАВМАТИЧНИ </a:t>
            </a:r>
            <a:r>
              <a:rPr sz="2600" spc="-200" dirty="0">
                <a:latin typeface="Arial"/>
                <a:cs typeface="Arial"/>
              </a:rPr>
              <a:t>И </a:t>
            </a:r>
            <a:r>
              <a:rPr sz="2600" spc="-330" dirty="0">
                <a:latin typeface="Arial"/>
                <a:cs typeface="Arial"/>
              </a:rPr>
              <a:t>ОПЕРАТИВНИ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285" dirty="0">
                <a:latin typeface="Arial"/>
                <a:cs typeface="Arial"/>
              </a:rPr>
              <a:t>ХЕМОРАГИИ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270" dirty="0">
                <a:latin typeface="Arial"/>
                <a:cs typeface="Arial"/>
              </a:rPr>
              <a:t>КРЪВОИЗЛИВИ </a:t>
            </a:r>
            <a:r>
              <a:rPr sz="2600" spc="-295" dirty="0">
                <a:latin typeface="Arial"/>
                <a:cs typeface="Arial"/>
              </a:rPr>
              <a:t>СЛЕД</a:t>
            </a:r>
            <a:r>
              <a:rPr sz="2600" spc="-85" dirty="0">
                <a:latin typeface="Arial"/>
                <a:cs typeface="Arial"/>
              </a:rPr>
              <a:t> </a:t>
            </a:r>
            <a:r>
              <a:rPr sz="2600" spc="-310" dirty="0">
                <a:latin typeface="Arial"/>
                <a:cs typeface="Arial"/>
              </a:rPr>
              <a:t>РАЖДАНЕ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600" spc="-320" dirty="0">
                <a:latin typeface="Arial"/>
                <a:cs typeface="Arial"/>
              </a:rPr>
              <a:t>ЗАЗДРАВЯВАНЕ </a:t>
            </a:r>
            <a:r>
              <a:rPr sz="2600" spc="-245" dirty="0">
                <a:latin typeface="Arial"/>
                <a:cs typeface="Arial"/>
              </a:rPr>
              <a:t>НА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-305" dirty="0">
                <a:latin typeface="Arial"/>
                <a:cs typeface="Arial"/>
              </a:rPr>
              <a:t>РАНИ</a:t>
            </a:r>
            <a:endParaRPr sz="2600">
              <a:latin typeface="Arial"/>
              <a:cs typeface="Arial"/>
            </a:endParaRPr>
          </a:p>
          <a:p>
            <a:pPr marL="428625" indent="-416559">
              <a:lnSpc>
                <a:spcPct val="100000"/>
              </a:lnSpc>
              <a:spcBef>
                <a:spcPts val="5"/>
              </a:spcBef>
              <a:buChar char="•"/>
              <a:tabLst>
                <a:tab pos="428625" algn="l"/>
                <a:tab pos="429259" algn="l"/>
              </a:tabLst>
            </a:pPr>
            <a:r>
              <a:rPr sz="2600" spc="-180" dirty="0">
                <a:latin typeface="Arial"/>
                <a:cs typeface="Arial"/>
              </a:rPr>
              <a:t>ФАМИЛНА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335" dirty="0">
                <a:latin typeface="Arial"/>
                <a:cs typeface="Arial"/>
              </a:rPr>
              <a:t>ОБРЕМЕНЕНОСТ</a:t>
            </a:r>
            <a:endParaRPr sz="2600">
              <a:latin typeface="Arial"/>
              <a:cs typeface="Arial"/>
            </a:endParaRPr>
          </a:p>
          <a:p>
            <a:pPr marL="428625" indent="-416559">
              <a:lnSpc>
                <a:spcPct val="100000"/>
              </a:lnSpc>
              <a:buChar char="•"/>
              <a:tabLst>
                <a:tab pos="428625" algn="l"/>
                <a:tab pos="429259" algn="l"/>
              </a:tabLst>
            </a:pPr>
            <a:r>
              <a:rPr sz="2600" spc="-360" dirty="0">
                <a:latin typeface="Arial"/>
                <a:cs typeface="Arial"/>
              </a:rPr>
              <a:t>СЪПЪТСТВАЩИ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spc="-295" dirty="0">
                <a:latin typeface="Arial"/>
                <a:cs typeface="Arial"/>
              </a:rPr>
              <a:t>ЗАБОЛЯВАНИЯ</a:t>
            </a:r>
            <a:endParaRPr sz="2600">
              <a:latin typeface="Arial"/>
              <a:cs typeface="Arial"/>
            </a:endParaRPr>
          </a:p>
          <a:p>
            <a:pPr marL="428625" indent="-416559">
              <a:lnSpc>
                <a:spcPct val="100000"/>
              </a:lnSpc>
              <a:buChar char="•"/>
              <a:tabLst>
                <a:tab pos="428625" algn="l"/>
                <a:tab pos="429259" algn="l"/>
              </a:tabLst>
            </a:pPr>
            <a:r>
              <a:rPr sz="2600" spc="-275" dirty="0">
                <a:latin typeface="Arial"/>
                <a:cs typeface="Arial"/>
              </a:rPr>
              <a:t>ПРИЕМАНЕ </a:t>
            </a:r>
            <a:r>
              <a:rPr sz="2600" spc="-245" dirty="0">
                <a:latin typeface="Arial"/>
                <a:cs typeface="Arial"/>
              </a:rPr>
              <a:t>НА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spc="-200" dirty="0">
                <a:latin typeface="Arial"/>
                <a:cs typeface="Arial"/>
              </a:rPr>
              <a:t>МЕДИКАМЕНТИ</a:t>
            </a:r>
            <a:endParaRPr sz="2600">
              <a:latin typeface="Arial"/>
              <a:cs typeface="Arial"/>
            </a:endParaRPr>
          </a:p>
          <a:p>
            <a:pPr marL="428625" indent="-416559">
              <a:lnSpc>
                <a:spcPct val="100000"/>
              </a:lnSpc>
              <a:buChar char="•"/>
              <a:tabLst>
                <a:tab pos="428625" algn="l"/>
                <a:tab pos="429259" algn="l"/>
              </a:tabLst>
            </a:pPr>
            <a:r>
              <a:rPr sz="2600" spc="-325" dirty="0">
                <a:latin typeface="Arial"/>
                <a:cs typeface="Arial"/>
              </a:rPr>
              <a:t>ХРАНИТЕЛЕН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265" dirty="0">
                <a:latin typeface="Arial"/>
                <a:cs typeface="Arial"/>
              </a:rPr>
              <a:t>РЕЖИМ</a:t>
            </a:r>
            <a:endParaRPr sz="2600">
              <a:latin typeface="Arial"/>
              <a:cs typeface="Arial"/>
            </a:endParaRPr>
          </a:p>
          <a:p>
            <a:pPr marL="428625" indent="-416559">
              <a:lnSpc>
                <a:spcPct val="100000"/>
              </a:lnSpc>
              <a:buChar char="•"/>
              <a:tabLst>
                <a:tab pos="428625" algn="l"/>
                <a:tab pos="429259" algn="l"/>
              </a:tabLst>
            </a:pPr>
            <a:r>
              <a:rPr sz="2600" spc="-290" dirty="0">
                <a:latin typeface="Arial"/>
                <a:cs typeface="Arial"/>
              </a:rPr>
              <a:t>ВРЕДНИ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250" dirty="0">
                <a:latin typeface="Arial"/>
                <a:cs typeface="Arial"/>
              </a:rPr>
              <a:t>НАВИЦИ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7162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733425">
              <a:lnSpc>
                <a:spcPct val="100000"/>
              </a:lnSpc>
              <a:spcBef>
                <a:spcPts val="430"/>
              </a:spcBef>
            </a:pPr>
            <a:r>
              <a:rPr spc="-370" dirty="0"/>
              <a:t>ФИЗИКАЛЕН </a:t>
            </a:r>
            <a:r>
              <a:rPr spc="-580" dirty="0"/>
              <a:t>СТАТУС </a:t>
            </a:r>
            <a:r>
              <a:rPr spc="-350" dirty="0"/>
              <a:t>ПРИ</a:t>
            </a:r>
            <a:r>
              <a:rPr spc="-85" dirty="0"/>
              <a:t> </a:t>
            </a:r>
            <a:r>
              <a:rPr spc="-340" dirty="0"/>
              <a:t>ХЕМОФИЛИЯ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534490"/>
            <a:ext cx="6347460" cy="4293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85" dirty="0">
                <a:latin typeface="Arial"/>
                <a:cs typeface="Arial"/>
              </a:rPr>
              <a:t>КОЖНИ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310" dirty="0">
                <a:latin typeface="Arial"/>
                <a:cs typeface="Arial"/>
              </a:rPr>
              <a:t>ХЕМОРАГИИ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85" dirty="0">
                <a:latin typeface="Arial"/>
                <a:cs typeface="Arial"/>
              </a:rPr>
              <a:t>КОЖНИ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50" dirty="0">
                <a:latin typeface="Arial"/>
                <a:cs typeface="Arial"/>
              </a:rPr>
              <a:t>ХЕМАНГИОМИ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335" dirty="0">
                <a:latin typeface="Arial"/>
                <a:cs typeface="Arial"/>
              </a:rPr>
              <a:t>ХЕМАРТРОЗИ </a:t>
            </a:r>
            <a:r>
              <a:rPr sz="2800" spc="-220" dirty="0">
                <a:latin typeface="Arial"/>
                <a:cs typeface="Arial"/>
              </a:rPr>
              <a:t>И </a:t>
            </a:r>
            <a:r>
              <a:rPr sz="2800" spc="-265" dirty="0">
                <a:latin typeface="Arial"/>
                <a:cs typeface="Arial"/>
              </a:rPr>
              <a:t>МУСКУЛНИ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280" dirty="0">
                <a:latin typeface="Arial"/>
                <a:cs typeface="Arial"/>
              </a:rPr>
              <a:t>ХЕМАТОМИ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35" dirty="0">
                <a:latin typeface="Arial"/>
                <a:cs typeface="Arial"/>
              </a:rPr>
              <a:t>ВИСЦЕРАЛНИ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295" dirty="0">
                <a:latin typeface="Arial"/>
                <a:cs typeface="Arial"/>
              </a:rPr>
              <a:t>КРЪВОИЗЛИВИ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325" dirty="0">
                <a:latin typeface="Arial"/>
                <a:cs typeface="Arial"/>
              </a:rPr>
              <a:t>ЖЪЛТЕНИЦА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345" dirty="0">
                <a:latin typeface="Arial"/>
                <a:cs typeface="Arial"/>
              </a:rPr>
              <a:t>ХЕПАТОМЕГАЛИЯ </a:t>
            </a:r>
            <a:r>
              <a:rPr sz="2800" spc="-220" dirty="0">
                <a:latin typeface="Arial"/>
                <a:cs typeface="Arial"/>
              </a:rPr>
              <a:t>И</a:t>
            </a:r>
            <a:r>
              <a:rPr sz="2800" spc="-370" dirty="0">
                <a:latin typeface="Arial"/>
                <a:cs typeface="Arial"/>
              </a:rPr>
              <a:t> </a:t>
            </a:r>
            <a:r>
              <a:rPr sz="2800" spc="-320" dirty="0">
                <a:latin typeface="Arial"/>
                <a:cs typeface="Arial"/>
              </a:rPr>
              <a:t>СПЛЕНОМЕГАЛИЯ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60" dirty="0">
                <a:latin typeface="Arial"/>
                <a:cs typeface="Arial"/>
              </a:rPr>
              <a:t>ЛИМФАДЕНОМЕГАЛИЯ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365" dirty="0">
                <a:latin typeface="Arial"/>
                <a:cs typeface="Arial"/>
              </a:rPr>
              <a:t>ХИПЕРЕЛАСТИЧНОСТ </a:t>
            </a:r>
            <a:r>
              <a:rPr sz="2800" spc="-270" dirty="0">
                <a:latin typeface="Arial"/>
                <a:cs typeface="Arial"/>
              </a:rPr>
              <a:t>НА</a:t>
            </a:r>
            <a:r>
              <a:rPr sz="2800" spc="-335" dirty="0">
                <a:latin typeface="Arial"/>
                <a:cs typeface="Arial"/>
              </a:rPr>
              <a:t> </a:t>
            </a:r>
            <a:r>
              <a:rPr sz="2800" spc="-350" dirty="0">
                <a:latin typeface="Arial"/>
                <a:cs typeface="Arial"/>
              </a:rPr>
              <a:t>КОЖАТА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80" dirty="0">
                <a:latin typeface="Arial"/>
                <a:cs typeface="Arial"/>
              </a:rPr>
              <a:t>ШОКОВО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425" dirty="0">
                <a:latin typeface="Arial"/>
                <a:cs typeface="Arial"/>
              </a:rPr>
              <a:t>СЪСТОЯНИЕ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440" dirty="0">
                <a:latin typeface="Arial"/>
                <a:cs typeface="Arial"/>
              </a:rPr>
              <a:t>СЕПСИС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497380"/>
          </a:xfrm>
          <a:prstGeom prst="rect">
            <a:avLst/>
          </a:prstGeom>
          <a:solidFill>
            <a:srgbClr val="C0504D"/>
          </a:solidFill>
          <a:ln w="9525">
            <a:solidFill>
              <a:srgbClr val="C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150"/>
              </a:lnSpc>
            </a:pPr>
            <a:r>
              <a:rPr spc="-465"/>
              <a:t>ЛАБОРАТОРНА</a:t>
            </a:r>
            <a:r>
              <a:rPr spc="-210"/>
              <a:t> </a:t>
            </a:r>
            <a:r>
              <a:rPr lang="bg-BG" spc="-210" dirty="0"/>
              <a:t>   </a:t>
            </a:r>
            <a:r>
              <a:rPr spc="-370"/>
              <a:t>ДИАГНОЗА</a:t>
            </a:r>
            <a:endParaRPr spc="-37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2681389"/>
            <a:ext cx="7596505" cy="178181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79730">
              <a:lnSpc>
                <a:spcPct val="100000"/>
              </a:lnSpc>
              <a:spcBef>
                <a:spcPts val="870"/>
              </a:spcBef>
            </a:pPr>
            <a:r>
              <a:rPr sz="3200" b="1" spc="-345" dirty="0">
                <a:latin typeface="Arial"/>
                <a:cs typeface="Arial"/>
              </a:rPr>
              <a:t>АЛГОРИТЪМ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Arial"/>
                <a:cs typeface="Arial"/>
              </a:rPr>
              <a:t>СКРИНИРАЩА </a:t>
            </a:r>
            <a:r>
              <a:rPr sz="3200" spc="-370" dirty="0">
                <a:latin typeface="Arial"/>
                <a:cs typeface="Arial"/>
              </a:rPr>
              <a:t>КОНСТЕЛАЦИЯ </a:t>
            </a:r>
            <a:r>
              <a:rPr sz="3200" spc="-420" dirty="0">
                <a:latin typeface="Arial"/>
                <a:cs typeface="Arial"/>
              </a:rPr>
              <a:t>ОТ</a:t>
            </a:r>
            <a:r>
              <a:rPr sz="3200" spc="-345" dirty="0">
                <a:latin typeface="Arial"/>
                <a:cs typeface="Arial"/>
              </a:rPr>
              <a:t> </a:t>
            </a:r>
            <a:r>
              <a:rPr sz="3200" spc="-500" dirty="0">
                <a:latin typeface="Arial"/>
                <a:cs typeface="Arial"/>
              </a:rPr>
              <a:t>ТЕСТОВЕ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60" dirty="0">
                <a:latin typeface="Arial"/>
                <a:cs typeface="Arial"/>
              </a:rPr>
              <a:t>ДИФЕРЕНЦИРАНИ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500" dirty="0">
                <a:latin typeface="Arial"/>
                <a:cs typeface="Arial"/>
              </a:rPr>
              <a:t>ТЕСТОВЕ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47637"/>
            <a:ext cx="9153525" cy="695325"/>
            <a:chOff x="-4762" y="1476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152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52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7146" y="246329"/>
            <a:ext cx="7970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65" dirty="0"/>
              <a:t>ЛАБОРАТОРНА </a:t>
            </a:r>
            <a:r>
              <a:rPr sz="2800" spc="-280" dirty="0"/>
              <a:t>КЛАСИФИКАЦИЯ </a:t>
            </a:r>
            <a:r>
              <a:rPr sz="2800" spc="-295" dirty="0"/>
              <a:t>НА </a:t>
            </a:r>
            <a:r>
              <a:rPr sz="2800" spc="-265" dirty="0"/>
              <a:t>ХЕМОФИЛИЯ</a:t>
            </a:r>
            <a:r>
              <a:rPr sz="2800" spc="-515" dirty="0"/>
              <a:t> </a:t>
            </a:r>
            <a:r>
              <a:rPr sz="2800" spc="-330" dirty="0"/>
              <a:t>А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329590" y="1610690"/>
            <a:ext cx="7083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140" dirty="0">
                <a:solidFill>
                  <a:srgbClr val="C00000"/>
                </a:solidFill>
                <a:latin typeface="Arial"/>
                <a:cs typeface="Arial"/>
              </a:rPr>
              <a:t>Тежка </a:t>
            </a: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2800" b="1" spc="-165" dirty="0">
                <a:latin typeface="Arial"/>
                <a:cs typeface="Arial"/>
              </a:rPr>
              <a:t>– </a:t>
            </a:r>
            <a:r>
              <a:rPr sz="2800" b="1" spc="-225" dirty="0">
                <a:latin typeface="Arial"/>
                <a:cs typeface="Arial"/>
              </a:rPr>
              <a:t>ниво </a:t>
            </a:r>
            <a:r>
              <a:rPr sz="2800" b="1" spc="-175" dirty="0">
                <a:latin typeface="Arial"/>
                <a:cs typeface="Arial"/>
              </a:rPr>
              <a:t>на </a:t>
            </a:r>
            <a:r>
              <a:rPr sz="2800" b="1" spc="-250" dirty="0">
                <a:latin typeface="Arial"/>
                <a:cs typeface="Arial"/>
              </a:rPr>
              <a:t>фактор </a:t>
            </a:r>
            <a:r>
              <a:rPr sz="2800" b="1" spc="-80" dirty="0">
                <a:latin typeface="Arial"/>
                <a:cs typeface="Arial"/>
              </a:rPr>
              <a:t>VІІІ </a:t>
            </a:r>
            <a:r>
              <a:rPr sz="2800" b="1" spc="-215" dirty="0">
                <a:latin typeface="Arial"/>
                <a:cs typeface="Arial"/>
              </a:rPr>
              <a:t>под</a:t>
            </a:r>
            <a:r>
              <a:rPr sz="2800" b="1" spc="95" dirty="0">
                <a:latin typeface="Arial"/>
                <a:cs typeface="Arial"/>
              </a:rPr>
              <a:t> </a:t>
            </a:r>
            <a:r>
              <a:rPr sz="2800" b="1" spc="-210" dirty="0">
                <a:latin typeface="Arial"/>
                <a:cs typeface="Arial"/>
              </a:rPr>
              <a:t>1%.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590" y="3147441"/>
            <a:ext cx="828103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275" dirty="0">
                <a:solidFill>
                  <a:srgbClr val="C00000"/>
                </a:solidFill>
                <a:latin typeface="Arial"/>
                <a:cs typeface="Arial"/>
              </a:rPr>
              <a:t>Средно </a:t>
            </a:r>
            <a:r>
              <a:rPr sz="2800" b="1" i="1" spc="-85" dirty="0">
                <a:solidFill>
                  <a:srgbClr val="C00000"/>
                </a:solidFill>
                <a:latin typeface="Arial"/>
                <a:cs typeface="Arial"/>
              </a:rPr>
              <a:t>тежка </a:t>
            </a:r>
            <a:r>
              <a:rPr sz="2800" b="1" i="1" spc="-215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2800" b="1" spc="-165" dirty="0">
                <a:latin typeface="Arial"/>
                <a:cs typeface="Arial"/>
              </a:rPr>
              <a:t>– </a:t>
            </a:r>
            <a:r>
              <a:rPr sz="2800" b="1" spc="-225" dirty="0">
                <a:latin typeface="Arial"/>
                <a:cs typeface="Arial"/>
              </a:rPr>
              <a:t>ниво </a:t>
            </a:r>
            <a:r>
              <a:rPr sz="2800" b="1" spc="-175" dirty="0">
                <a:latin typeface="Arial"/>
                <a:cs typeface="Arial"/>
              </a:rPr>
              <a:t>на </a:t>
            </a:r>
            <a:r>
              <a:rPr sz="2800" b="1" spc="-254" dirty="0">
                <a:latin typeface="Arial"/>
                <a:cs typeface="Arial"/>
              </a:rPr>
              <a:t>фактор </a:t>
            </a:r>
            <a:r>
              <a:rPr sz="2800" b="1" spc="-85" dirty="0">
                <a:latin typeface="Arial"/>
                <a:cs typeface="Arial"/>
              </a:rPr>
              <a:t>VІІІ </a:t>
            </a:r>
            <a:r>
              <a:rPr sz="2800" b="1" spc="-125" dirty="0">
                <a:latin typeface="Arial"/>
                <a:cs typeface="Arial"/>
              </a:rPr>
              <a:t>между  </a:t>
            </a:r>
            <a:r>
              <a:rPr sz="2800" b="1" spc="-145" dirty="0">
                <a:latin typeface="Arial"/>
                <a:cs typeface="Arial"/>
              </a:rPr>
              <a:t>1 </a:t>
            </a:r>
            <a:r>
              <a:rPr sz="2800" b="1" spc="-165" dirty="0">
                <a:latin typeface="Arial"/>
                <a:cs typeface="Arial"/>
              </a:rPr>
              <a:t>и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spc="-300" dirty="0">
                <a:latin typeface="Arial"/>
                <a:cs typeface="Arial"/>
              </a:rPr>
              <a:t>5%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9590" y="5110733"/>
            <a:ext cx="8066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135" dirty="0">
                <a:solidFill>
                  <a:srgbClr val="C00000"/>
                </a:solidFill>
                <a:latin typeface="Arial"/>
                <a:cs typeface="Arial"/>
              </a:rPr>
              <a:t>Лека </a:t>
            </a:r>
            <a:r>
              <a:rPr sz="2800" b="1" i="1" spc="-215" dirty="0">
                <a:solidFill>
                  <a:srgbClr val="C00000"/>
                </a:solidFill>
                <a:latin typeface="Arial"/>
                <a:cs typeface="Arial"/>
              </a:rPr>
              <a:t>форма </a:t>
            </a:r>
            <a:r>
              <a:rPr sz="2800" b="1" spc="-165" dirty="0">
                <a:latin typeface="Arial"/>
                <a:cs typeface="Arial"/>
              </a:rPr>
              <a:t>– </a:t>
            </a:r>
            <a:r>
              <a:rPr sz="2800" b="1" spc="-225" dirty="0">
                <a:latin typeface="Arial"/>
                <a:cs typeface="Arial"/>
              </a:rPr>
              <a:t>ниво </a:t>
            </a:r>
            <a:r>
              <a:rPr sz="2800" b="1" spc="-175" dirty="0">
                <a:latin typeface="Arial"/>
                <a:cs typeface="Arial"/>
              </a:rPr>
              <a:t>на </a:t>
            </a:r>
            <a:r>
              <a:rPr sz="2800" b="1" spc="-254" dirty="0">
                <a:latin typeface="Arial"/>
                <a:cs typeface="Arial"/>
              </a:rPr>
              <a:t>фактор </a:t>
            </a:r>
            <a:r>
              <a:rPr sz="2800" b="1" spc="-85" dirty="0">
                <a:latin typeface="Arial"/>
                <a:cs typeface="Arial"/>
              </a:rPr>
              <a:t>VІІІ </a:t>
            </a:r>
            <a:r>
              <a:rPr sz="2800" b="1" spc="-125" dirty="0">
                <a:latin typeface="Arial"/>
                <a:cs typeface="Arial"/>
              </a:rPr>
              <a:t>между </a:t>
            </a:r>
            <a:r>
              <a:rPr sz="2800" b="1" spc="-145" dirty="0">
                <a:latin typeface="Arial"/>
                <a:cs typeface="Arial"/>
              </a:rPr>
              <a:t>6 </a:t>
            </a:r>
            <a:r>
              <a:rPr sz="2800" b="1" spc="-165" dirty="0">
                <a:latin typeface="Arial"/>
                <a:cs typeface="Arial"/>
              </a:rPr>
              <a:t>и</a:t>
            </a:r>
            <a:r>
              <a:rPr sz="2800" b="1" spc="150" dirty="0">
                <a:latin typeface="Arial"/>
                <a:cs typeface="Arial"/>
              </a:rPr>
              <a:t> </a:t>
            </a:r>
            <a:r>
              <a:rPr sz="2800" b="1" spc="-195" dirty="0">
                <a:latin typeface="Arial"/>
                <a:cs typeface="Arial"/>
              </a:rPr>
              <a:t>30%.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47637"/>
            <a:ext cx="9153525" cy="619125"/>
            <a:chOff x="-4762" y="147637"/>
            <a:chExt cx="9153525" cy="619125"/>
          </a:xfrm>
        </p:grpSpPr>
        <p:sp>
          <p:nvSpPr>
            <p:cNvPr id="3" name="object 3"/>
            <p:cNvSpPr/>
            <p:nvPr/>
          </p:nvSpPr>
          <p:spPr>
            <a:xfrm>
              <a:off x="0" y="15240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91440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0" y="609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5240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0" y="609600"/>
                  </a:moveTo>
                  <a:lnTo>
                    <a:pt x="9144000" y="609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8082" y="174447"/>
            <a:ext cx="670623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4" dirty="0"/>
              <a:t>КЛИНИЧНИ </a:t>
            </a:r>
            <a:r>
              <a:rPr sz="3200" spc="-375" dirty="0"/>
              <a:t>ИЗЯВИ </a:t>
            </a:r>
            <a:r>
              <a:rPr sz="3200" spc="-400" dirty="0"/>
              <a:t>СПОРЕД</a:t>
            </a:r>
            <a:r>
              <a:rPr sz="3200" spc="40" dirty="0"/>
              <a:t> </a:t>
            </a:r>
            <a:r>
              <a:rPr sz="3200" spc="-475" dirty="0"/>
              <a:t>ТЕЖЕСТТА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329590" y="1568018"/>
            <a:ext cx="8282940" cy="38665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40640" indent="-342900">
              <a:lnSpc>
                <a:spcPts val="302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При </a:t>
            </a:r>
            <a:r>
              <a:rPr sz="2800" spc="-145" dirty="0">
                <a:latin typeface="Arial"/>
                <a:cs typeface="Arial"/>
              </a:rPr>
              <a:t>тежката </a:t>
            </a:r>
            <a:r>
              <a:rPr sz="2800" spc="-204" dirty="0">
                <a:latin typeface="Arial"/>
                <a:cs typeface="Arial"/>
              </a:rPr>
              <a:t>форма </a:t>
            </a:r>
            <a:r>
              <a:rPr sz="2800" spc="-114" dirty="0">
                <a:latin typeface="Arial"/>
                <a:cs typeface="Arial"/>
              </a:rPr>
              <a:t>клиничната картина </a:t>
            </a:r>
            <a:r>
              <a:rPr sz="2800" spc="-165" dirty="0">
                <a:latin typeface="Arial"/>
                <a:cs typeface="Arial"/>
              </a:rPr>
              <a:t>е </a:t>
            </a:r>
            <a:r>
              <a:rPr sz="2800" spc="-120" dirty="0">
                <a:latin typeface="Arial"/>
                <a:cs typeface="Arial"/>
              </a:rPr>
              <a:t>особено  </a:t>
            </a:r>
            <a:r>
              <a:rPr sz="2800" spc="-155" dirty="0">
                <a:latin typeface="Arial"/>
                <a:cs typeface="Arial"/>
              </a:rPr>
              <a:t>богата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10" dirty="0">
                <a:latin typeface="Arial"/>
                <a:cs typeface="Arial"/>
              </a:rPr>
              <a:t>тежка, </a:t>
            </a:r>
            <a:r>
              <a:rPr sz="2800" spc="-130" dirty="0">
                <a:latin typeface="Arial"/>
                <a:cs typeface="Arial"/>
              </a:rPr>
              <a:t>като </a:t>
            </a:r>
            <a:r>
              <a:rPr sz="2800" spc="-145" dirty="0">
                <a:latin typeface="Arial"/>
                <a:cs typeface="Arial"/>
              </a:rPr>
              <a:t>хемартрозите </a:t>
            </a:r>
            <a:r>
              <a:rPr sz="2800" spc="-220" dirty="0">
                <a:latin typeface="Arial"/>
                <a:cs typeface="Arial"/>
              </a:rPr>
              <a:t>са </a:t>
            </a:r>
            <a:r>
              <a:rPr sz="2800" spc="-125" dirty="0">
                <a:latin typeface="Arial"/>
                <a:cs typeface="Arial"/>
              </a:rPr>
              <a:t>най-типичната  </a:t>
            </a:r>
            <a:r>
              <a:rPr sz="2800" spc="-130" dirty="0">
                <a:latin typeface="Arial"/>
                <a:cs typeface="Arial"/>
              </a:rPr>
              <a:t>изява.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4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При </a:t>
            </a:r>
            <a:r>
              <a:rPr sz="2800" spc="-130" dirty="0">
                <a:latin typeface="Arial"/>
                <a:cs typeface="Arial"/>
              </a:rPr>
              <a:t>средно-тежката </a:t>
            </a:r>
            <a:r>
              <a:rPr sz="2800" spc="-204" dirty="0">
                <a:latin typeface="Arial"/>
                <a:cs typeface="Arial"/>
              </a:rPr>
              <a:t>форма </a:t>
            </a:r>
            <a:r>
              <a:rPr sz="2800" spc="-135" dirty="0">
                <a:latin typeface="Arial"/>
                <a:cs typeface="Arial"/>
              </a:rPr>
              <a:t>проявите </a:t>
            </a:r>
            <a:r>
              <a:rPr sz="2800" spc="-220" dirty="0">
                <a:latin typeface="Arial"/>
                <a:cs typeface="Arial"/>
              </a:rPr>
              <a:t>са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по-леки.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3800">
              <a:latin typeface="Arial"/>
              <a:cs typeface="Arial"/>
            </a:endParaRPr>
          </a:p>
          <a:p>
            <a:pPr marL="355600" marR="5080" indent="-342900">
              <a:lnSpc>
                <a:spcPts val="302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При </a:t>
            </a:r>
            <a:r>
              <a:rPr sz="2800" spc="-170" dirty="0">
                <a:latin typeface="Arial"/>
                <a:cs typeface="Arial"/>
              </a:rPr>
              <a:t>леката </a:t>
            </a:r>
            <a:r>
              <a:rPr sz="2800" spc="-204" dirty="0">
                <a:latin typeface="Arial"/>
                <a:cs typeface="Arial"/>
              </a:rPr>
              <a:t>форма </a:t>
            </a:r>
            <a:r>
              <a:rPr sz="2800" spc="-125" dirty="0">
                <a:latin typeface="Arial"/>
                <a:cs typeface="Arial"/>
              </a:rPr>
              <a:t>кръвоизливите могат </a:t>
            </a:r>
            <a:r>
              <a:rPr sz="2800" spc="-150" dirty="0">
                <a:latin typeface="Arial"/>
                <a:cs typeface="Arial"/>
              </a:rPr>
              <a:t>да </a:t>
            </a:r>
            <a:r>
              <a:rPr sz="2800" spc="-175" dirty="0">
                <a:latin typeface="Arial"/>
                <a:cs typeface="Arial"/>
              </a:rPr>
              <a:t>настъпят  </a:t>
            </a:r>
            <a:r>
              <a:rPr sz="2800" spc="-110" dirty="0">
                <a:latin typeface="Arial"/>
                <a:cs typeface="Arial"/>
              </a:rPr>
              <a:t>късно,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65" dirty="0">
                <a:latin typeface="Arial"/>
                <a:cs typeface="Arial"/>
              </a:rPr>
              <a:t>зряла </a:t>
            </a:r>
            <a:r>
              <a:rPr sz="2800" spc="-185" dirty="0">
                <a:latin typeface="Arial"/>
                <a:cs typeface="Arial"/>
              </a:rPr>
              <a:t>възраст. </a:t>
            </a:r>
            <a:r>
              <a:rPr sz="2800" spc="-380" dirty="0">
                <a:latin typeface="Arial"/>
                <a:cs typeface="Arial"/>
              </a:rPr>
              <a:t>Те </a:t>
            </a:r>
            <a:r>
              <a:rPr sz="2800" spc="-190" dirty="0">
                <a:latin typeface="Arial"/>
                <a:cs typeface="Arial"/>
              </a:rPr>
              <a:t>се </a:t>
            </a:r>
            <a:r>
              <a:rPr sz="2800" spc="-80" dirty="0">
                <a:latin typeface="Arial"/>
                <a:cs typeface="Arial"/>
              </a:rPr>
              <a:t>провокирани </a:t>
            </a:r>
            <a:r>
              <a:rPr sz="2800" spc="-165" dirty="0">
                <a:latin typeface="Arial"/>
                <a:cs typeface="Arial"/>
              </a:rPr>
              <a:t>–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след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2985"/>
              </a:lnSpc>
            </a:pPr>
            <a:r>
              <a:rPr sz="2800" spc="-114" dirty="0">
                <a:latin typeface="Arial"/>
                <a:cs typeface="Arial"/>
              </a:rPr>
              <a:t>екстракция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45" dirty="0">
                <a:latin typeface="Arial"/>
                <a:cs typeface="Arial"/>
              </a:rPr>
              <a:t>зъб, </a:t>
            </a:r>
            <a:r>
              <a:rPr sz="2800" spc="-155" dirty="0">
                <a:latin typeface="Arial"/>
                <a:cs typeface="Arial"/>
              </a:rPr>
              <a:t>травма </a:t>
            </a:r>
            <a:r>
              <a:rPr sz="2800" spc="-105" dirty="0">
                <a:latin typeface="Arial"/>
                <a:cs typeface="Arial"/>
              </a:rPr>
              <a:t>или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операция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67052" y="255473"/>
            <a:ext cx="60090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70" dirty="0"/>
              <a:t>ДИАГНОЗА </a:t>
            </a:r>
            <a:r>
              <a:rPr spc="-375" dirty="0"/>
              <a:t>НА </a:t>
            </a:r>
            <a:r>
              <a:rPr spc="-340" dirty="0"/>
              <a:t>ХЕМОФИЛИЯ</a:t>
            </a:r>
            <a:r>
              <a:rPr spc="90" dirty="0"/>
              <a:t> </a:t>
            </a:r>
            <a:r>
              <a:rPr spc="-420" dirty="0"/>
              <a:t>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590" y="1607642"/>
            <a:ext cx="8319770" cy="4124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7081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Съвременната </a:t>
            </a:r>
            <a:r>
              <a:rPr sz="3200" spc="-125" dirty="0">
                <a:latin typeface="Arial"/>
                <a:cs typeface="Arial"/>
              </a:rPr>
              <a:t>диагностика </a:t>
            </a:r>
            <a:r>
              <a:rPr sz="3200" spc="-165" dirty="0">
                <a:latin typeface="Arial"/>
                <a:cs typeface="Arial"/>
              </a:rPr>
              <a:t>позволява да </a:t>
            </a:r>
            <a:r>
              <a:rPr sz="3200" spc="-215" dirty="0">
                <a:latin typeface="Arial"/>
                <a:cs typeface="Arial"/>
              </a:rPr>
              <a:t>се  </a:t>
            </a:r>
            <a:r>
              <a:rPr sz="3200" spc="-180" dirty="0">
                <a:latin typeface="Arial"/>
                <a:cs typeface="Arial"/>
              </a:rPr>
              <a:t>извършва </a:t>
            </a:r>
            <a:r>
              <a:rPr sz="3200" spc="-60" dirty="0">
                <a:latin typeface="Arial"/>
                <a:cs typeface="Arial"/>
              </a:rPr>
              <a:t>и </a:t>
            </a:r>
            <a:r>
              <a:rPr sz="3200" spc="-170" dirty="0">
                <a:latin typeface="Arial"/>
                <a:cs typeface="Arial"/>
              </a:rPr>
              <a:t>пренатална </a:t>
            </a:r>
            <a:r>
              <a:rPr sz="3200" spc="-125" dirty="0">
                <a:latin typeface="Arial"/>
                <a:cs typeface="Arial"/>
              </a:rPr>
              <a:t>диагностика, </a:t>
            </a:r>
            <a:r>
              <a:rPr sz="3200" spc="-100" dirty="0">
                <a:latin typeface="Arial"/>
                <a:cs typeface="Arial"/>
              </a:rPr>
              <a:t>както</a:t>
            </a:r>
            <a:r>
              <a:rPr sz="3200" spc="-30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и  </a:t>
            </a:r>
            <a:r>
              <a:rPr sz="3200" spc="-135" dirty="0">
                <a:latin typeface="Arial"/>
                <a:cs typeface="Arial"/>
              </a:rPr>
              <a:t>доказване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75" dirty="0">
                <a:latin typeface="Arial"/>
                <a:cs typeface="Arial"/>
              </a:rPr>
              <a:t>носителство </a:t>
            </a:r>
            <a:r>
              <a:rPr sz="3200" spc="-150" dirty="0">
                <a:latin typeface="Arial"/>
                <a:cs typeface="Arial"/>
              </a:rPr>
              <a:t>на</a:t>
            </a:r>
            <a:r>
              <a:rPr sz="3200" spc="-265" dirty="0">
                <a:latin typeface="Arial"/>
                <a:cs typeface="Arial"/>
              </a:rPr>
              <a:t> </a:t>
            </a:r>
            <a:r>
              <a:rPr sz="3200" spc="-204" dirty="0">
                <a:latin typeface="Arial"/>
                <a:cs typeface="Arial"/>
              </a:rPr>
              <a:t>хемофилна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3200" spc="-190" dirty="0">
                <a:latin typeface="Arial"/>
                <a:cs typeface="Arial"/>
              </a:rPr>
              <a:t>наследственост.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240" dirty="0">
                <a:latin typeface="Arial"/>
                <a:cs typeface="Arial"/>
              </a:rPr>
              <a:t>Етапите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85" dirty="0">
                <a:latin typeface="Arial"/>
                <a:cs typeface="Arial"/>
              </a:rPr>
              <a:t>пренаталната </a:t>
            </a:r>
            <a:r>
              <a:rPr sz="3200" spc="-125" dirty="0">
                <a:latin typeface="Arial"/>
                <a:cs typeface="Arial"/>
              </a:rPr>
              <a:t>диагностика </a:t>
            </a:r>
            <a:r>
              <a:rPr sz="3200" spc="-175" dirty="0">
                <a:latin typeface="Arial"/>
                <a:cs typeface="Arial"/>
              </a:rPr>
              <a:t>са:  </a:t>
            </a:r>
            <a:r>
              <a:rPr sz="3200" spc="-135" dirty="0">
                <a:latin typeface="Arial"/>
                <a:cs typeface="Arial"/>
              </a:rPr>
              <a:t>амниоцентеза, </a:t>
            </a:r>
            <a:r>
              <a:rPr sz="3200" spc="-165" dirty="0">
                <a:latin typeface="Arial"/>
                <a:cs typeface="Arial"/>
              </a:rPr>
              <a:t>изследване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00" dirty="0">
                <a:latin typeface="Arial"/>
                <a:cs typeface="Arial"/>
              </a:rPr>
              <a:t>хорионни</a:t>
            </a:r>
            <a:r>
              <a:rPr sz="3200" spc="-340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въси,  </a:t>
            </a:r>
            <a:r>
              <a:rPr sz="3200" spc="-90" dirty="0">
                <a:latin typeface="Arial"/>
                <a:cs typeface="Arial"/>
              </a:rPr>
              <a:t>директно </a:t>
            </a:r>
            <a:r>
              <a:rPr sz="3200" spc="-165" dirty="0">
                <a:latin typeface="Arial"/>
                <a:cs typeface="Arial"/>
              </a:rPr>
              <a:t>изследване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265" dirty="0">
                <a:latin typeface="Arial"/>
                <a:cs typeface="Arial"/>
              </a:rPr>
              <a:t>фетална</a:t>
            </a:r>
            <a:r>
              <a:rPr sz="3200" spc="-33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кръв.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19125"/>
            <a:chOff x="-4762" y="223837"/>
            <a:chExt cx="9153525" cy="6191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91440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0" y="609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0" y="609600"/>
                  </a:moveTo>
                  <a:lnTo>
                    <a:pt x="9144000" y="609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36217" y="217373"/>
            <a:ext cx="56730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75" dirty="0"/>
              <a:t>ЛЕЧЕНИЕ </a:t>
            </a:r>
            <a:r>
              <a:rPr spc="-375" dirty="0"/>
              <a:t>НА</a:t>
            </a:r>
            <a:r>
              <a:rPr spc="-525" dirty="0"/>
              <a:t> </a:t>
            </a:r>
            <a:r>
              <a:rPr spc="-320" dirty="0"/>
              <a:t>ХЕМОФИЛИЯ-А</a:t>
            </a:r>
          </a:p>
        </p:txBody>
      </p:sp>
      <p:sp>
        <p:nvSpPr>
          <p:cNvPr id="6" name="object 6"/>
          <p:cNvSpPr/>
          <p:nvPr/>
        </p:nvSpPr>
        <p:spPr>
          <a:xfrm>
            <a:off x="415442" y="2407030"/>
            <a:ext cx="533400" cy="435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5442" y="3346069"/>
            <a:ext cx="533400" cy="435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5442" y="4284929"/>
            <a:ext cx="533400" cy="436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5442" y="5223967"/>
            <a:ext cx="533400" cy="4358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0214" y="1452117"/>
            <a:ext cx="7633970" cy="4592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280" algn="ctr">
              <a:lnSpc>
                <a:spcPct val="100000"/>
              </a:lnSpc>
              <a:spcBef>
                <a:spcPts val="95"/>
              </a:spcBef>
            </a:pPr>
            <a:r>
              <a:rPr sz="2800" u="heavy" spc="-7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2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Количеството </a:t>
            </a:r>
            <a:r>
              <a:rPr sz="2800" b="1" i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препарат </a:t>
            </a:r>
            <a:r>
              <a:rPr sz="2800" b="1" i="1" u="heavy" spc="-254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зависи</a:t>
            </a:r>
            <a:r>
              <a:rPr sz="2800" b="1" i="1" u="heavy" spc="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800" b="1" i="1" u="heavy" spc="-2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от:</a:t>
            </a:r>
            <a:endParaRPr sz="2800">
              <a:latin typeface="Arial"/>
              <a:cs typeface="Arial"/>
            </a:endParaRPr>
          </a:p>
          <a:p>
            <a:pPr marL="12700" marR="4046854">
              <a:lnSpc>
                <a:spcPct val="220100"/>
              </a:lnSpc>
              <a:spcBef>
                <a:spcPts val="35"/>
              </a:spcBef>
            </a:pPr>
            <a:r>
              <a:rPr sz="2800" spc="-175" dirty="0">
                <a:latin typeface="Arial"/>
                <a:cs typeface="Arial"/>
              </a:rPr>
              <a:t>Вида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30" dirty="0">
                <a:latin typeface="Arial"/>
                <a:cs typeface="Arial"/>
              </a:rPr>
              <a:t>кръвоизлива  </a:t>
            </a:r>
            <a:r>
              <a:rPr sz="2800" spc="-155" dirty="0">
                <a:latin typeface="Arial"/>
                <a:cs typeface="Arial"/>
              </a:rPr>
              <a:t>Формата </a:t>
            </a:r>
            <a:r>
              <a:rPr sz="2800" spc="-135" dirty="0">
                <a:latin typeface="Arial"/>
                <a:cs typeface="Arial"/>
              </a:rPr>
              <a:t>на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85" dirty="0">
                <a:latin typeface="Arial"/>
                <a:cs typeface="Arial"/>
              </a:rPr>
              <a:t>хемофилия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-165" dirty="0">
                <a:latin typeface="Arial"/>
                <a:cs typeface="Arial"/>
              </a:rPr>
              <a:t>Времето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14" dirty="0">
                <a:latin typeface="Arial"/>
                <a:cs typeface="Arial"/>
              </a:rPr>
              <a:t>полуживот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фактор </a:t>
            </a:r>
            <a:r>
              <a:rPr sz="2800" spc="-130" dirty="0">
                <a:latin typeface="Arial"/>
                <a:cs typeface="Arial"/>
              </a:rPr>
              <a:t>VІІІ </a:t>
            </a:r>
            <a:r>
              <a:rPr sz="2800" spc="-125" dirty="0">
                <a:latin typeface="Arial"/>
                <a:cs typeface="Arial"/>
              </a:rPr>
              <a:t>(12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ч!)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50">
              <a:latin typeface="Arial"/>
              <a:cs typeface="Arial"/>
            </a:endParaRPr>
          </a:p>
          <a:p>
            <a:pPr marL="274320" marR="5080" indent="-262255">
              <a:lnSpc>
                <a:spcPts val="2990"/>
              </a:lnSpc>
              <a:spcBef>
                <a:spcPts val="5"/>
              </a:spcBef>
            </a:pPr>
            <a:r>
              <a:rPr sz="2800" spc="-180" dirty="0">
                <a:latin typeface="Arial"/>
                <a:cs typeface="Arial"/>
              </a:rPr>
              <a:t>Възстановяването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spc="-100" dirty="0">
                <a:latin typeface="Arial"/>
                <a:cs typeface="Arial"/>
              </a:rPr>
              <a:t>vivo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85" dirty="0">
                <a:latin typeface="Arial"/>
                <a:cs typeface="Arial"/>
              </a:rPr>
              <a:t>прелятата </a:t>
            </a:r>
            <a:r>
              <a:rPr sz="2800" spc="-125" dirty="0">
                <a:latin typeface="Arial"/>
                <a:cs typeface="Arial"/>
              </a:rPr>
              <a:t>активност </a:t>
            </a:r>
            <a:r>
              <a:rPr sz="2800" spc="-150" dirty="0">
                <a:latin typeface="Arial"/>
                <a:cs typeface="Arial"/>
              </a:rPr>
              <a:t>в  </a:t>
            </a:r>
            <a:r>
              <a:rPr sz="2800" spc="-135" dirty="0">
                <a:latin typeface="Arial"/>
                <a:cs typeface="Arial"/>
              </a:rPr>
              <a:t>циркулацията на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болния.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573405"/>
            <a:chOff x="-4762" y="269875"/>
            <a:chExt cx="9153525" cy="5734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9144000" y="0"/>
                  </a:moveTo>
                  <a:lnTo>
                    <a:pt x="0" y="0"/>
                  </a:lnTo>
                  <a:lnTo>
                    <a:pt x="0" y="563562"/>
                  </a:lnTo>
                  <a:lnTo>
                    <a:pt x="9144000" y="5635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0" y="563562"/>
                  </a:moveTo>
                  <a:lnTo>
                    <a:pt x="9144000" y="5635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635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32585" y="240538"/>
            <a:ext cx="5878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75" dirty="0"/>
              <a:t>ЛЕЧЕНИЕ </a:t>
            </a:r>
            <a:r>
              <a:rPr spc="-375" dirty="0"/>
              <a:t>НА </a:t>
            </a:r>
            <a:r>
              <a:rPr spc="-340" dirty="0"/>
              <a:t>ХЕМОФИЛИЯ </a:t>
            </a:r>
            <a:r>
              <a:rPr spc="-100" dirty="0"/>
              <a:t>-</a:t>
            </a:r>
            <a:r>
              <a:rPr spc="-145" dirty="0"/>
              <a:t> </a:t>
            </a:r>
            <a:r>
              <a:rPr spc="-420" dirty="0"/>
              <a:t>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8839" y="1607642"/>
            <a:ext cx="7714615" cy="4124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130" dirty="0">
                <a:latin typeface="Arial"/>
                <a:cs typeface="Arial"/>
              </a:rPr>
              <a:t>Практически </a:t>
            </a:r>
            <a:r>
              <a:rPr sz="3200" spc="-114" dirty="0">
                <a:latin typeface="Arial"/>
                <a:cs typeface="Arial"/>
              </a:rPr>
              <a:t>ориентир </a:t>
            </a:r>
            <a:r>
              <a:rPr sz="3200" spc="-180" dirty="0">
                <a:latin typeface="Arial"/>
                <a:cs typeface="Arial"/>
              </a:rPr>
              <a:t>за </a:t>
            </a:r>
            <a:r>
              <a:rPr sz="3200" spc="-160" dirty="0">
                <a:latin typeface="Arial"/>
                <a:cs typeface="Arial"/>
              </a:rPr>
              <a:t>изчисляване </a:t>
            </a:r>
            <a:r>
              <a:rPr sz="3200" spc="-150" dirty="0">
                <a:latin typeface="Arial"/>
                <a:cs typeface="Arial"/>
              </a:rPr>
              <a:t>на  </a:t>
            </a:r>
            <a:r>
              <a:rPr sz="3200" spc="-160" dirty="0">
                <a:latin typeface="Arial"/>
                <a:cs typeface="Arial"/>
              </a:rPr>
              <a:t>количеството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210" dirty="0">
                <a:latin typeface="Arial"/>
                <a:cs typeface="Arial"/>
              </a:rPr>
              <a:t>фактор </a:t>
            </a:r>
            <a:r>
              <a:rPr sz="3200" spc="-135" dirty="0">
                <a:latin typeface="Arial"/>
                <a:cs typeface="Arial"/>
              </a:rPr>
              <a:t>VІІІ, </a:t>
            </a:r>
            <a:r>
              <a:rPr sz="3200" spc="-125" dirty="0">
                <a:latin typeface="Arial"/>
                <a:cs typeface="Arial"/>
              </a:rPr>
              <a:t>което </a:t>
            </a:r>
            <a:r>
              <a:rPr sz="3200" spc="-185" dirty="0">
                <a:latin typeface="Arial"/>
                <a:cs typeface="Arial"/>
              </a:rPr>
              <a:t>трябва </a:t>
            </a:r>
            <a:r>
              <a:rPr sz="3200" spc="-170" dirty="0">
                <a:latin typeface="Arial"/>
                <a:cs typeface="Arial"/>
              </a:rPr>
              <a:t>да  </a:t>
            </a:r>
            <a:r>
              <a:rPr sz="3200" spc="-220" dirty="0">
                <a:latin typeface="Arial"/>
                <a:cs typeface="Arial"/>
              </a:rPr>
              <a:t>се </a:t>
            </a:r>
            <a:r>
              <a:rPr sz="3200" spc="-85" dirty="0">
                <a:latin typeface="Arial"/>
                <a:cs typeface="Arial"/>
              </a:rPr>
              <a:t>приложи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55" dirty="0">
                <a:latin typeface="Arial"/>
                <a:cs typeface="Arial"/>
              </a:rPr>
              <a:t>болен </a:t>
            </a:r>
            <a:r>
              <a:rPr sz="3200" spc="-170" dirty="0">
                <a:latin typeface="Arial"/>
                <a:cs typeface="Arial"/>
              </a:rPr>
              <a:t>от </a:t>
            </a:r>
            <a:r>
              <a:rPr sz="3200" spc="-204" dirty="0">
                <a:latin typeface="Arial"/>
                <a:cs typeface="Arial"/>
              </a:rPr>
              <a:t>хемофилия </a:t>
            </a:r>
            <a:r>
              <a:rPr sz="3200" spc="-285" dirty="0">
                <a:latin typeface="Arial"/>
                <a:cs typeface="Arial"/>
              </a:rPr>
              <a:t>А</a:t>
            </a:r>
            <a:r>
              <a:rPr sz="3200" spc="-280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е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spc="-155" dirty="0">
                <a:latin typeface="Arial"/>
                <a:cs typeface="Arial"/>
              </a:rPr>
              <a:t>установения </a:t>
            </a:r>
            <a:r>
              <a:rPr sz="3200" spc="-254" dirty="0">
                <a:latin typeface="Arial"/>
                <a:cs typeface="Arial"/>
              </a:rPr>
              <a:t>факт,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че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Arial"/>
              <a:cs typeface="Arial"/>
            </a:endParaRPr>
          </a:p>
          <a:p>
            <a:pPr marL="440690" marR="417195" indent="-1270" algn="ctr">
              <a:lnSpc>
                <a:spcPct val="100000"/>
              </a:lnSpc>
            </a:pPr>
            <a:r>
              <a:rPr sz="3200" b="1" i="1" spc="-250" dirty="0">
                <a:solidFill>
                  <a:srgbClr val="C00000"/>
                </a:solidFill>
                <a:latin typeface="Arial"/>
                <a:cs typeface="Arial"/>
              </a:rPr>
              <a:t>преливането </a:t>
            </a:r>
            <a:r>
              <a:rPr sz="3200" b="1" i="1" spc="-145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3200" b="1" i="1" spc="-155" dirty="0">
                <a:solidFill>
                  <a:srgbClr val="C00000"/>
                </a:solidFill>
                <a:latin typeface="Arial"/>
                <a:cs typeface="Arial"/>
              </a:rPr>
              <a:t>1 </a:t>
            </a:r>
            <a:r>
              <a:rPr sz="3200" b="1" i="1" spc="-80" dirty="0">
                <a:solidFill>
                  <a:srgbClr val="C00000"/>
                </a:solidFill>
                <a:latin typeface="Arial"/>
                <a:cs typeface="Arial"/>
              </a:rPr>
              <a:t>U/kg </a:t>
            </a:r>
            <a:r>
              <a:rPr sz="3200" b="1" i="1" spc="-260" dirty="0">
                <a:solidFill>
                  <a:srgbClr val="C00000"/>
                </a:solidFill>
                <a:latin typeface="Arial"/>
                <a:cs typeface="Arial"/>
              </a:rPr>
              <a:t>телесна </a:t>
            </a:r>
            <a:r>
              <a:rPr sz="3200" b="1" i="1" spc="-185" dirty="0">
                <a:solidFill>
                  <a:srgbClr val="C00000"/>
                </a:solidFill>
                <a:latin typeface="Arial"/>
                <a:cs typeface="Arial"/>
              </a:rPr>
              <a:t>маса  </a:t>
            </a:r>
            <a:r>
              <a:rPr sz="3200" b="1" i="1" spc="-250" dirty="0">
                <a:solidFill>
                  <a:srgbClr val="C00000"/>
                </a:solidFill>
                <a:latin typeface="Arial"/>
                <a:cs typeface="Arial"/>
              </a:rPr>
              <a:t>повишава </a:t>
            </a:r>
            <a:r>
              <a:rPr sz="3200" b="1" i="1" spc="-3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3200" b="1" i="1" spc="-235" dirty="0">
                <a:solidFill>
                  <a:srgbClr val="C00000"/>
                </a:solidFill>
                <a:latin typeface="Arial"/>
                <a:cs typeface="Arial"/>
              </a:rPr>
              <a:t>циркулацията </a:t>
            </a:r>
            <a:r>
              <a:rPr sz="3200" b="1" i="1" spc="-270" dirty="0">
                <a:solidFill>
                  <a:srgbClr val="C00000"/>
                </a:solidFill>
                <a:latin typeface="Arial"/>
                <a:cs typeface="Arial"/>
              </a:rPr>
              <a:t>нивото </a:t>
            </a:r>
            <a:r>
              <a:rPr sz="3200" b="1" i="1" spc="-155" dirty="0">
                <a:solidFill>
                  <a:srgbClr val="C00000"/>
                </a:solidFill>
                <a:latin typeface="Arial"/>
                <a:cs typeface="Arial"/>
              </a:rPr>
              <a:t>на  </a:t>
            </a:r>
            <a:r>
              <a:rPr sz="3200" b="1" i="1" spc="-235" dirty="0">
                <a:solidFill>
                  <a:srgbClr val="C00000"/>
                </a:solidFill>
                <a:latin typeface="Arial"/>
                <a:cs typeface="Arial"/>
              </a:rPr>
              <a:t>фактор </a:t>
            </a:r>
            <a:r>
              <a:rPr sz="3200" b="1" i="1" spc="-90" dirty="0">
                <a:solidFill>
                  <a:srgbClr val="C00000"/>
                </a:solidFill>
                <a:latin typeface="Arial"/>
                <a:cs typeface="Arial"/>
              </a:rPr>
              <a:t>VІІІ </a:t>
            </a:r>
            <a:r>
              <a:rPr sz="3200" b="1" i="1" spc="-459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3200" b="1" i="1" spc="-2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i="1" spc="-240" dirty="0">
                <a:solidFill>
                  <a:srgbClr val="C00000"/>
                </a:solidFill>
                <a:latin typeface="Arial"/>
                <a:cs typeface="Arial"/>
              </a:rPr>
              <a:t>2%.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573405"/>
            <a:chOff x="-4762" y="269875"/>
            <a:chExt cx="9153525" cy="5734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9144000" y="0"/>
                  </a:moveTo>
                  <a:lnTo>
                    <a:pt x="0" y="0"/>
                  </a:lnTo>
                  <a:lnTo>
                    <a:pt x="0" y="563562"/>
                  </a:lnTo>
                  <a:lnTo>
                    <a:pt x="9144000" y="5635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0" y="563562"/>
                  </a:moveTo>
                  <a:lnTo>
                    <a:pt x="9144000" y="5635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635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9450" y="240538"/>
            <a:ext cx="2707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30" dirty="0"/>
              <a:t>Хемофилия</a:t>
            </a:r>
            <a:r>
              <a:rPr spc="-280" dirty="0"/>
              <a:t> </a:t>
            </a:r>
            <a:r>
              <a:rPr spc="-585" dirty="0"/>
              <a:t>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742" y="1610690"/>
            <a:ext cx="8201025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При </a:t>
            </a:r>
            <a:r>
              <a:rPr sz="2800" spc="-110" dirty="0">
                <a:latin typeface="Arial"/>
                <a:cs typeface="Arial"/>
              </a:rPr>
              <a:t>нейното </a:t>
            </a:r>
            <a:r>
              <a:rPr sz="2800" spc="-140" dirty="0">
                <a:latin typeface="Arial"/>
                <a:cs typeface="Arial"/>
              </a:rPr>
              <a:t>лечение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00" dirty="0">
                <a:latin typeface="Arial"/>
                <a:cs typeface="Arial"/>
              </a:rPr>
              <a:t>има </a:t>
            </a:r>
            <a:r>
              <a:rPr sz="2800" spc="-90" dirty="0">
                <a:latin typeface="Arial"/>
                <a:cs typeface="Arial"/>
              </a:rPr>
              <a:t>предвид, </a:t>
            </a:r>
            <a:r>
              <a:rPr sz="2800" spc="-160" dirty="0">
                <a:latin typeface="Arial"/>
                <a:cs typeface="Arial"/>
              </a:rPr>
              <a:t>че </a:t>
            </a:r>
            <a:r>
              <a:rPr sz="2800" spc="-125" dirty="0">
                <a:latin typeface="Arial"/>
                <a:cs typeface="Arial"/>
              </a:rPr>
              <a:t>дозите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на  </a:t>
            </a:r>
            <a:r>
              <a:rPr sz="2800" spc="-65" dirty="0">
                <a:latin typeface="Arial"/>
                <a:cs typeface="Arial"/>
              </a:rPr>
              <a:t>кг. </a:t>
            </a:r>
            <a:r>
              <a:rPr sz="2800" spc="-190" dirty="0">
                <a:latin typeface="Arial"/>
                <a:cs typeface="Arial"/>
              </a:rPr>
              <a:t>телесна </a:t>
            </a:r>
            <a:r>
              <a:rPr sz="2800" spc="-175" dirty="0">
                <a:latin typeface="Arial"/>
                <a:cs typeface="Arial"/>
              </a:rPr>
              <a:t>маса </a:t>
            </a:r>
            <a:r>
              <a:rPr sz="2800" spc="-220" dirty="0">
                <a:latin typeface="Arial"/>
                <a:cs typeface="Arial"/>
              </a:rPr>
              <a:t>са </a:t>
            </a:r>
            <a:r>
              <a:rPr sz="2800" spc="-114" dirty="0">
                <a:latin typeface="Arial"/>
                <a:cs typeface="Arial"/>
              </a:rPr>
              <a:t>1.5-2 </a:t>
            </a:r>
            <a:r>
              <a:rPr sz="2800" spc="-175" dirty="0">
                <a:latin typeface="Arial"/>
                <a:cs typeface="Arial"/>
              </a:rPr>
              <a:t>пъти </a:t>
            </a:r>
            <a:r>
              <a:rPr sz="2800" spc="-80" dirty="0">
                <a:latin typeface="Arial"/>
                <a:cs typeface="Arial"/>
              </a:rPr>
              <a:t>по-високи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40" dirty="0">
                <a:latin typeface="Arial"/>
                <a:cs typeface="Arial"/>
              </a:rPr>
              <a:t>тези </a:t>
            </a:r>
            <a:r>
              <a:rPr sz="2800" spc="-70" dirty="0">
                <a:latin typeface="Arial"/>
                <a:cs typeface="Arial"/>
              </a:rPr>
              <a:t>при  </a:t>
            </a:r>
            <a:r>
              <a:rPr sz="2800" spc="-180" dirty="0">
                <a:latin typeface="Arial"/>
                <a:cs typeface="Arial"/>
              </a:rPr>
              <a:t>хемофилия </a:t>
            </a:r>
            <a:r>
              <a:rPr sz="2800" spc="-165" dirty="0">
                <a:latin typeface="Arial"/>
                <a:cs typeface="Arial"/>
              </a:rPr>
              <a:t>А. </a:t>
            </a:r>
            <a:r>
              <a:rPr sz="2800" spc="-145" dirty="0">
                <a:latin typeface="Arial"/>
                <a:cs typeface="Arial"/>
              </a:rPr>
              <a:t>Повторните </a:t>
            </a:r>
            <a:r>
              <a:rPr sz="2800" spc="-140" dirty="0">
                <a:latin typeface="Arial"/>
                <a:cs typeface="Arial"/>
              </a:rPr>
              <a:t>вливания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60" dirty="0">
                <a:latin typeface="Arial"/>
                <a:cs typeface="Arial"/>
              </a:rPr>
              <a:t>правят </a:t>
            </a:r>
            <a:r>
              <a:rPr sz="2800" spc="-110" dirty="0">
                <a:latin typeface="Arial"/>
                <a:cs typeface="Arial"/>
              </a:rPr>
              <a:t>през  </a:t>
            </a:r>
            <a:r>
              <a:rPr sz="2800" spc="-140" dirty="0">
                <a:latin typeface="Arial"/>
                <a:cs typeface="Arial"/>
              </a:rPr>
              <a:t>24 </a:t>
            </a:r>
            <a:r>
              <a:rPr sz="2800" spc="-150" dirty="0">
                <a:latin typeface="Arial"/>
                <a:cs typeface="Arial"/>
              </a:rPr>
              <a:t>ч </a:t>
            </a:r>
            <a:r>
              <a:rPr sz="2800" spc="-130" dirty="0">
                <a:latin typeface="Arial"/>
                <a:cs typeface="Arial"/>
              </a:rPr>
              <a:t>интервали, </a:t>
            </a:r>
            <a:r>
              <a:rPr sz="2800" spc="-100" dirty="0">
                <a:latin typeface="Arial"/>
                <a:cs typeface="Arial"/>
              </a:rPr>
              <a:t>поради </a:t>
            </a:r>
            <a:r>
              <a:rPr sz="2800" spc="-135" dirty="0">
                <a:latin typeface="Arial"/>
                <a:cs typeface="Arial"/>
              </a:rPr>
              <a:t>по-дългото </a:t>
            </a:r>
            <a:r>
              <a:rPr sz="2800" spc="-125" dirty="0">
                <a:latin typeface="Arial"/>
                <a:cs typeface="Arial"/>
              </a:rPr>
              <a:t>време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на</a:t>
            </a:r>
            <a:endParaRPr sz="2800">
              <a:latin typeface="Arial"/>
              <a:cs typeface="Arial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800" spc="-114" dirty="0">
                <a:latin typeface="Arial"/>
                <a:cs typeface="Arial"/>
              </a:rPr>
              <a:t>полуживот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фактор </a:t>
            </a:r>
            <a:r>
              <a:rPr sz="2800" spc="-245" dirty="0">
                <a:latin typeface="Arial"/>
                <a:cs typeface="Arial"/>
              </a:rPr>
              <a:t>ІХ </a:t>
            </a:r>
            <a:r>
              <a:rPr sz="2800" spc="-120" dirty="0">
                <a:latin typeface="Arial"/>
                <a:cs typeface="Arial"/>
              </a:rPr>
              <a:t>(18-30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ч!).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574675" marR="14604" indent="-3175" algn="ctr">
              <a:lnSpc>
                <a:spcPct val="100000"/>
              </a:lnSpc>
            </a:pPr>
            <a:r>
              <a:rPr sz="2800" b="1" i="1" spc="-265" dirty="0">
                <a:solidFill>
                  <a:srgbClr val="C00000"/>
                </a:solidFill>
                <a:latin typeface="Arial"/>
                <a:cs typeface="Arial"/>
              </a:rPr>
              <a:t>Една </a:t>
            </a: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единица </a:t>
            </a:r>
            <a:r>
              <a:rPr sz="2800" b="1" i="1" spc="-215" dirty="0">
                <a:solidFill>
                  <a:srgbClr val="C00000"/>
                </a:solidFill>
                <a:latin typeface="Arial"/>
                <a:cs typeface="Arial"/>
              </a:rPr>
              <a:t>фактор </a:t>
            </a:r>
            <a:r>
              <a:rPr sz="2800" b="1" i="1" spc="-185" dirty="0">
                <a:solidFill>
                  <a:srgbClr val="C00000"/>
                </a:solidFill>
                <a:latin typeface="Arial"/>
                <a:cs typeface="Arial"/>
              </a:rPr>
              <a:t>ІХ </a:t>
            </a:r>
            <a:r>
              <a:rPr sz="2800" b="1" i="1" spc="-225" dirty="0">
                <a:solidFill>
                  <a:srgbClr val="C00000"/>
                </a:solidFill>
                <a:latin typeface="Arial"/>
                <a:cs typeface="Arial"/>
              </a:rPr>
              <a:t>прелята </a:t>
            </a:r>
            <a:r>
              <a:rPr sz="2800" b="1" i="1" spc="-135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2800" b="1" i="1" spc="-190" dirty="0">
                <a:solidFill>
                  <a:srgbClr val="C00000"/>
                </a:solidFill>
                <a:latin typeface="Arial"/>
                <a:cs typeface="Arial"/>
              </a:rPr>
              <a:t>килограм  </a:t>
            </a:r>
            <a:r>
              <a:rPr sz="2800" b="1" i="1" spc="-229" dirty="0">
                <a:solidFill>
                  <a:srgbClr val="C00000"/>
                </a:solidFill>
                <a:latin typeface="Arial"/>
                <a:cs typeface="Arial"/>
              </a:rPr>
              <a:t>телесна </a:t>
            </a:r>
            <a:r>
              <a:rPr sz="2800" b="1" i="1" spc="-170" dirty="0">
                <a:solidFill>
                  <a:srgbClr val="C00000"/>
                </a:solidFill>
                <a:latin typeface="Arial"/>
                <a:cs typeface="Arial"/>
              </a:rPr>
              <a:t>маса </a:t>
            </a:r>
            <a:r>
              <a:rPr sz="2800" b="1" i="1" spc="-225" dirty="0">
                <a:solidFill>
                  <a:srgbClr val="C00000"/>
                </a:solidFill>
                <a:latin typeface="Arial"/>
                <a:cs typeface="Arial"/>
              </a:rPr>
              <a:t>повишава </a:t>
            </a:r>
            <a:r>
              <a:rPr sz="2800" b="1" i="1" spc="-240" dirty="0">
                <a:solidFill>
                  <a:srgbClr val="C00000"/>
                </a:solidFill>
                <a:latin typeface="Arial"/>
                <a:cs typeface="Arial"/>
              </a:rPr>
              <a:t>нивото </a:t>
            </a:r>
            <a:r>
              <a:rPr sz="2800" b="1" i="1" spc="-135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фактор </a:t>
            </a:r>
            <a:r>
              <a:rPr sz="2800" b="1" i="1" spc="-185" dirty="0">
                <a:solidFill>
                  <a:srgbClr val="C00000"/>
                </a:solidFill>
                <a:latin typeface="Arial"/>
                <a:cs typeface="Arial"/>
              </a:rPr>
              <a:t>ІХ </a:t>
            </a:r>
            <a:r>
              <a:rPr sz="2800" b="1" i="1" spc="-310" dirty="0">
                <a:solidFill>
                  <a:srgbClr val="C00000"/>
                </a:solidFill>
                <a:latin typeface="Arial"/>
                <a:cs typeface="Arial"/>
              </a:rPr>
              <a:t>в  </a:t>
            </a: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циркулацията </a:t>
            </a:r>
            <a:r>
              <a:rPr sz="2800" b="1" i="1" spc="-409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2800" b="1" i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1%.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61641" y="255473"/>
            <a:ext cx="42202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65" dirty="0"/>
              <a:t>ЦЕЛИ </a:t>
            </a:r>
            <a:r>
              <a:rPr spc="-375" dirty="0"/>
              <a:t>НА</a:t>
            </a:r>
            <a:r>
              <a:rPr spc="-90" dirty="0"/>
              <a:t> </a:t>
            </a:r>
            <a:r>
              <a:rPr spc="-470" dirty="0"/>
              <a:t>ЛЕЧЕНИЕТО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7340" y="1607642"/>
            <a:ext cx="8434705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6042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434" dirty="0">
                <a:latin typeface="Arial"/>
                <a:cs typeface="Arial"/>
              </a:rPr>
              <a:t>ПРЕДОТВРАТЯВАНЕ </a:t>
            </a:r>
            <a:r>
              <a:rPr sz="3200" spc="-215" dirty="0">
                <a:latin typeface="Arial"/>
                <a:cs typeface="Arial"/>
              </a:rPr>
              <a:t>ИЛИ </a:t>
            </a:r>
            <a:r>
              <a:rPr sz="3200" spc="-350" dirty="0">
                <a:latin typeface="Arial"/>
                <a:cs typeface="Arial"/>
              </a:rPr>
              <a:t>ОВЛАДЯВАНЕ </a:t>
            </a:r>
            <a:r>
              <a:rPr sz="3200" spc="-305" dirty="0">
                <a:latin typeface="Arial"/>
                <a:cs typeface="Arial"/>
              </a:rPr>
              <a:t>НА  </a:t>
            </a:r>
            <a:r>
              <a:rPr sz="3200" spc="-360" dirty="0">
                <a:latin typeface="Arial"/>
                <a:cs typeface="Arial"/>
              </a:rPr>
              <a:t>КРЪВОИЗЛИВИТЕ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900">
              <a:latin typeface="Arial"/>
              <a:cs typeface="Arial"/>
            </a:endParaRPr>
          </a:p>
          <a:p>
            <a:pPr marL="355600" marR="66738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ПОДОБРЯВАНЕ </a:t>
            </a:r>
            <a:r>
              <a:rPr sz="3200" spc="-434" dirty="0">
                <a:latin typeface="Arial"/>
                <a:cs typeface="Arial"/>
              </a:rPr>
              <a:t>КАЧЕСТВОТО </a:t>
            </a:r>
            <a:r>
              <a:rPr sz="3200" spc="-305" dirty="0">
                <a:latin typeface="Arial"/>
                <a:cs typeface="Arial"/>
              </a:rPr>
              <a:t>НА </a:t>
            </a:r>
            <a:r>
              <a:rPr sz="3200" spc="-375" dirty="0">
                <a:latin typeface="Arial"/>
                <a:cs typeface="Arial"/>
              </a:rPr>
              <a:t>ЖИВОТ </a:t>
            </a:r>
            <a:r>
              <a:rPr sz="3200" spc="-305" dirty="0">
                <a:latin typeface="Arial"/>
                <a:cs typeface="Arial"/>
              </a:rPr>
              <a:t>НА  </a:t>
            </a:r>
            <a:r>
              <a:rPr sz="3200" spc="-370" dirty="0">
                <a:latin typeface="Arial"/>
                <a:cs typeface="Arial"/>
              </a:rPr>
              <a:t>ПАЦИЕНТА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85" dirty="0">
                <a:latin typeface="Arial"/>
                <a:cs typeface="Arial"/>
              </a:rPr>
              <a:t>ПРОТЕКЦИЯ </a:t>
            </a:r>
            <a:r>
              <a:rPr sz="3200" spc="-305" dirty="0">
                <a:latin typeface="Arial"/>
                <a:cs typeface="Arial"/>
              </a:rPr>
              <a:t>НА </a:t>
            </a:r>
            <a:r>
              <a:rPr sz="3200" spc="-365" dirty="0">
                <a:latin typeface="Arial"/>
                <a:cs typeface="Arial"/>
              </a:rPr>
              <a:t>ОЗДРАВИТЕЛНИЯ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455" dirty="0">
                <a:latin typeface="Arial"/>
                <a:cs typeface="Arial"/>
              </a:rPr>
              <a:t>ПРОЦЕС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434" dirty="0">
                <a:latin typeface="Arial"/>
                <a:cs typeface="Arial"/>
              </a:rPr>
              <a:t>ПРЕДОТВРАТЯВАНЕ </a:t>
            </a:r>
            <a:r>
              <a:rPr sz="3200" spc="-305" dirty="0">
                <a:latin typeface="Arial"/>
                <a:cs typeface="Arial"/>
              </a:rPr>
              <a:t>НА </a:t>
            </a:r>
            <a:r>
              <a:rPr sz="3200" spc="-355" dirty="0">
                <a:latin typeface="Arial"/>
                <a:cs typeface="Arial"/>
              </a:rPr>
              <a:t>БЪДЕЩИ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400" dirty="0">
                <a:latin typeface="Arial"/>
                <a:cs typeface="Arial"/>
              </a:rPr>
              <a:t>УСЛОЖНЕНИЯ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649605"/>
            <a:chOff x="-4762" y="269875"/>
            <a:chExt cx="9153525" cy="6496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640080"/>
            </a:xfrm>
            <a:custGeom>
              <a:avLst/>
              <a:gdLst/>
              <a:ahLst/>
              <a:cxnLst/>
              <a:rect l="l" t="t" r="r" b="b"/>
              <a:pathLst>
                <a:path w="9144000" h="640080">
                  <a:moveTo>
                    <a:pt x="9144000" y="0"/>
                  </a:moveTo>
                  <a:lnTo>
                    <a:pt x="0" y="0"/>
                  </a:lnTo>
                  <a:lnTo>
                    <a:pt x="0" y="639762"/>
                  </a:lnTo>
                  <a:lnTo>
                    <a:pt x="9144000" y="6397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640080"/>
            </a:xfrm>
            <a:custGeom>
              <a:avLst/>
              <a:gdLst/>
              <a:ahLst/>
              <a:cxnLst/>
              <a:rect l="l" t="t" r="r" b="b"/>
              <a:pathLst>
                <a:path w="9144000" h="640080">
                  <a:moveTo>
                    <a:pt x="0" y="639762"/>
                  </a:moveTo>
                  <a:lnTo>
                    <a:pt x="9144000" y="6397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397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0462" y="245110"/>
            <a:ext cx="6720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30" dirty="0"/>
              <a:t>ЛЕЧЕНИЕ </a:t>
            </a:r>
            <a:r>
              <a:rPr sz="4000" spc="-420" dirty="0"/>
              <a:t>НА</a:t>
            </a:r>
            <a:r>
              <a:rPr sz="4000" spc="-490" dirty="0"/>
              <a:t> КРЪВОИЗЛИВИТЕ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307340" y="2313813"/>
            <a:ext cx="6123305" cy="3709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10" dirty="0">
                <a:latin typeface="Arial"/>
                <a:cs typeface="Arial"/>
              </a:rPr>
              <a:t>КОМПЛЕКСНО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256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60" dirty="0">
                <a:latin typeface="Arial"/>
                <a:cs typeface="Arial"/>
              </a:rPr>
              <a:t>СПЕЦИФИЧНО </a:t>
            </a:r>
            <a:r>
              <a:rPr sz="3200" spc="-370" dirty="0">
                <a:latin typeface="Arial"/>
                <a:cs typeface="Arial"/>
              </a:rPr>
              <a:t>(СПОРЕД </a:t>
            </a:r>
            <a:r>
              <a:rPr sz="3200" spc="-260" dirty="0">
                <a:latin typeface="Arial"/>
                <a:cs typeface="Arial"/>
              </a:rPr>
              <a:t>ВИДА </a:t>
            </a:r>
            <a:r>
              <a:rPr sz="3200" spc="-305" dirty="0">
                <a:latin typeface="Arial"/>
                <a:cs typeface="Arial"/>
              </a:rPr>
              <a:t>НА  </a:t>
            </a:r>
            <a:r>
              <a:rPr sz="3200" spc="-320" dirty="0">
                <a:latin typeface="Arial"/>
                <a:cs typeface="Arial"/>
              </a:rPr>
              <a:t>КРЪВОИЗЛИВА)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РАННО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573405"/>
            <a:chOff x="-4762" y="269875"/>
            <a:chExt cx="9153525" cy="5734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9144000" y="0"/>
                  </a:moveTo>
                  <a:lnTo>
                    <a:pt x="0" y="0"/>
                  </a:lnTo>
                  <a:lnTo>
                    <a:pt x="0" y="563562"/>
                  </a:lnTo>
                  <a:lnTo>
                    <a:pt x="9144000" y="5635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0" y="563562"/>
                  </a:moveTo>
                  <a:lnTo>
                    <a:pt x="9144000" y="5635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635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5149" y="240538"/>
            <a:ext cx="7612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35" dirty="0"/>
              <a:t>ПРОФИЛАКТИКА </a:t>
            </a:r>
            <a:r>
              <a:rPr spc="-375" dirty="0"/>
              <a:t>НА</a:t>
            </a:r>
            <a:r>
              <a:rPr spc="-125" dirty="0"/>
              <a:t> </a:t>
            </a:r>
            <a:r>
              <a:rPr spc="-430" dirty="0"/>
              <a:t>КРЪВОИЗЛИВИТЕ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7340" y="1607642"/>
            <a:ext cx="6055995" cy="402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70" dirty="0">
                <a:latin typeface="Arial"/>
                <a:cs typeface="Arial"/>
              </a:rPr>
              <a:t>ПЪРВИЧНА</a:t>
            </a:r>
            <a:r>
              <a:rPr sz="3200" spc="-220" dirty="0">
                <a:latin typeface="Arial"/>
                <a:cs typeface="Arial"/>
              </a:rPr>
              <a:t> </a:t>
            </a:r>
            <a:r>
              <a:rPr sz="3200" spc="-275" dirty="0">
                <a:latin typeface="Arial"/>
                <a:cs typeface="Arial"/>
              </a:rPr>
              <a:t>ПРОФИЛАКТИКА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75" dirty="0">
                <a:latin typeface="Arial"/>
                <a:cs typeface="Arial"/>
              </a:rPr>
              <a:t>ВТОРИЧНА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275" dirty="0">
                <a:latin typeface="Arial"/>
                <a:cs typeface="Arial"/>
              </a:rPr>
              <a:t>ПРОФИЛАКТИКА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КРАТКОСРОЧНА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275" dirty="0">
                <a:latin typeface="Arial"/>
                <a:cs typeface="Arial"/>
              </a:rPr>
              <a:t>ПРОФИЛАКТИКА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80" dirty="0">
                <a:latin typeface="Arial"/>
                <a:cs typeface="Arial"/>
              </a:rPr>
              <a:t>ДЪЛГОСРОЧНА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275" dirty="0">
                <a:latin typeface="Arial"/>
                <a:cs typeface="Arial"/>
              </a:rPr>
              <a:t>ПРОФИЛАКТИКА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37" y="223837"/>
            <a:ext cx="9077325" cy="695325"/>
            <a:chOff x="71437" y="223837"/>
            <a:chExt cx="9077325" cy="695325"/>
          </a:xfrm>
        </p:grpSpPr>
        <p:sp>
          <p:nvSpPr>
            <p:cNvPr id="3" name="object 3"/>
            <p:cNvSpPr/>
            <p:nvPr/>
          </p:nvSpPr>
          <p:spPr>
            <a:xfrm>
              <a:off x="76200" y="228600"/>
              <a:ext cx="9067800" cy="685800"/>
            </a:xfrm>
            <a:custGeom>
              <a:avLst/>
              <a:gdLst/>
              <a:ahLst/>
              <a:cxnLst/>
              <a:rect l="l" t="t" r="r" b="b"/>
              <a:pathLst>
                <a:path w="9067800" h="685800">
                  <a:moveTo>
                    <a:pt x="9067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067800" y="685800"/>
                  </a:lnTo>
                  <a:lnTo>
                    <a:pt x="90678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200" y="228600"/>
              <a:ext cx="9067800" cy="685800"/>
            </a:xfrm>
            <a:custGeom>
              <a:avLst/>
              <a:gdLst/>
              <a:ahLst/>
              <a:cxnLst/>
              <a:rect l="l" t="t" r="r" b="b"/>
              <a:pathLst>
                <a:path w="9067800" h="685800">
                  <a:moveTo>
                    <a:pt x="0" y="685800"/>
                  </a:moveTo>
                  <a:lnTo>
                    <a:pt x="9067800" y="685800"/>
                  </a:lnTo>
                  <a:lnTo>
                    <a:pt x="90678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2258" y="255473"/>
            <a:ext cx="70148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9" dirty="0"/>
              <a:t>УСЛОЖНЕНИЯ </a:t>
            </a:r>
            <a:r>
              <a:rPr spc="-350" dirty="0"/>
              <a:t>ПРИ</a:t>
            </a:r>
            <a:r>
              <a:rPr spc="-55" dirty="0"/>
              <a:t> </a:t>
            </a:r>
            <a:r>
              <a:rPr spc="-350" dirty="0"/>
              <a:t>ХЕМОФИЛИИТЕ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540" y="1617198"/>
            <a:ext cx="6303645" cy="374396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355600" algn="l"/>
              </a:tabLst>
            </a:pPr>
            <a:r>
              <a:rPr sz="3200" spc="-400" dirty="0">
                <a:solidFill>
                  <a:srgbClr val="C00000"/>
                </a:solidFill>
                <a:latin typeface="Arial"/>
                <a:cs typeface="Arial"/>
              </a:rPr>
              <a:t>УСЛОЖНЕНИЯ </a:t>
            </a:r>
            <a:r>
              <a:rPr sz="3200" spc="-415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3200" spc="-4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spc="-370" dirty="0">
                <a:solidFill>
                  <a:srgbClr val="C00000"/>
                </a:solidFill>
                <a:latin typeface="Arial"/>
                <a:cs typeface="Arial"/>
              </a:rPr>
              <a:t>ЗАБОЛЯВАНЕТО:</a:t>
            </a:r>
            <a:endParaRPr sz="32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55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225" dirty="0">
                <a:latin typeface="Arial"/>
                <a:cs typeface="Arial"/>
              </a:rPr>
              <a:t>СИНОВИТИ </a:t>
            </a:r>
            <a:r>
              <a:rPr sz="2000" spc="-155" dirty="0">
                <a:latin typeface="Arial"/>
                <a:cs typeface="Arial"/>
              </a:rPr>
              <a:t>И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70" dirty="0">
                <a:latin typeface="Arial"/>
                <a:cs typeface="Arial"/>
              </a:rPr>
              <a:t>АНКИЛОЗИ</a:t>
            </a:r>
            <a:endParaRPr sz="20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220" dirty="0">
                <a:latin typeface="Arial"/>
                <a:cs typeface="Arial"/>
              </a:rPr>
              <a:t>КОНТРАКТУРИ</a:t>
            </a:r>
            <a:endParaRPr sz="20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220" dirty="0">
                <a:latin typeface="Arial"/>
                <a:cs typeface="Arial"/>
              </a:rPr>
              <a:t>ПСЕВДОТУМОРИ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8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"/>
              <a:tabLst>
                <a:tab pos="355600" algn="l"/>
              </a:tabLst>
            </a:pPr>
            <a:r>
              <a:rPr sz="3200" spc="-400" dirty="0">
                <a:solidFill>
                  <a:srgbClr val="C00000"/>
                </a:solidFill>
                <a:latin typeface="Arial"/>
                <a:cs typeface="Arial"/>
              </a:rPr>
              <a:t>УСЛОЖНЕНИЯ </a:t>
            </a:r>
            <a:r>
              <a:rPr sz="3200" spc="-420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3200" spc="-4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spc="-380" dirty="0">
                <a:solidFill>
                  <a:srgbClr val="C00000"/>
                </a:solidFill>
                <a:latin typeface="Arial"/>
                <a:cs typeface="Arial"/>
              </a:rPr>
              <a:t>ЛЕЧЕНИЕТО:</a:t>
            </a:r>
            <a:endParaRPr sz="32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55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220" dirty="0">
                <a:latin typeface="Arial"/>
                <a:cs typeface="Arial"/>
              </a:rPr>
              <a:t>ТРАНСМИСИВНИ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80" dirty="0">
                <a:latin typeface="Arial"/>
                <a:cs typeface="Arial"/>
              </a:rPr>
              <a:t>ИНФЕКЦИИ</a:t>
            </a:r>
            <a:endParaRPr sz="20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220" dirty="0">
                <a:latin typeface="Arial"/>
                <a:cs typeface="Arial"/>
              </a:rPr>
              <a:t>ИНХИБИТОРИ</a:t>
            </a:r>
            <a:endParaRPr sz="20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215" dirty="0">
                <a:latin typeface="Arial"/>
                <a:cs typeface="Arial"/>
              </a:rPr>
              <a:t>ПРИОНОВИ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29" dirty="0">
                <a:latin typeface="Arial"/>
                <a:cs typeface="Arial"/>
              </a:rPr>
              <a:t>ЗАБОЛЯВАНИЯ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2252" y="908049"/>
            <a:ext cx="64700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90" dirty="0">
                <a:solidFill>
                  <a:srgbClr val="000000"/>
                </a:solidFill>
              </a:rPr>
              <a:t>ПРИДОБИТИ</a:t>
            </a:r>
            <a:r>
              <a:rPr sz="4000" spc="-235" dirty="0">
                <a:solidFill>
                  <a:srgbClr val="000000"/>
                </a:solidFill>
              </a:rPr>
              <a:t> </a:t>
            </a:r>
            <a:r>
              <a:rPr sz="4000" spc="-440" dirty="0">
                <a:solidFill>
                  <a:srgbClr val="000000"/>
                </a:solidFill>
              </a:rPr>
              <a:t>КОАГУЛОПАТИИ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-4762" y="2352294"/>
            <a:ext cx="9153525" cy="2688590"/>
            <a:chOff x="-4762" y="2352294"/>
            <a:chExt cx="9153525" cy="2688590"/>
          </a:xfrm>
        </p:grpSpPr>
        <p:sp>
          <p:nvSpPr>
            <p:cNvPr id="4" name="object 4"/>
            <p:cNvSpPr/>
            <p:nvPr/>
          </p:nvSpPr>
          <p:spPr>
            <a:xfrm>
              <a:off x="0" y="4953000"/>
              <a:ext cx="9144000" cy="872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352294"/>
              <a:ext cx="9144000" cy="99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362200"/>
              <a:ext cx="9144000" cy="2590800"/>
            </a:xfrm>
            <a:custGeom>
              <a:avLst/>
              <a:gdLst/>
              <a:ahLst/>
              <a:cxnLst/>
              <a:rect l="l" t="t" r="r" b="b"/>
              <a:pathLst>
                <a:path w="9144000" h="2590800">
                  <a:moveTo>
                    <a:pt x="91440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9144000" y="2590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362200"/>
              <a:ext cx="9144000" cy="2590800"/>
            </a:xfrm>
            <a:custGeom>
              <a:avLst/>
              <a:gdLst/>
              <a:ahLst/>
              <a:cxnLst/>
              <a:rect l="l" t="t" r="r" b="b"/>
              <a:pathLst>
                <a:path w="9144000" h="2590800">
                  <a:moveTo>
                    <a:pt x="0" y="2590800"/>
                  </a:moveTo>
                  <a:lnTo>
                    <a:pt x="9144000" y="2590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743961" y="2498319"/>
            <a:ext cx="3657600" cy="21723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3200" b="1" spc="-270" dirty="0">
                <a:solidFill>
                  <a:srgbClr val="FFFF00"/>
                </a:solidFill>
                <a:latin typeface="Arial"/>
                <a:cs typeface="Arial"/>
              </a:rPr>
              <a:t>СИНДРОМ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10000"/>
              </a:lnSpc>
            </a:pPr>
            <a:r>
              <a:rPr sz="3200" b="1" spc="-330" dirty="0">
                <a:solidFill>
                  <a:srgbClr val="FFFF00"/>
                </a:solidFill>
                <a:latin typeface="Arial"/>
                <a:cs typeface="Arial"/>
              </a:rPr>
              <a:t>НА </a:t>
            </a:r>
            <a:r>
              <a:rPr sz="3200" b="1" spc="-315" dirty="0">
                <a:solidFill>
                  <a:srgbClr val="FFFF00"/>
                </a:solidFill>
                <a:latin typeface="Arial"/>
                <a:cs typeface="Arial"/>
              </a:rPr>
              <a:t>ДИСЕМИНИРАНА  </a:t>
            </a:r>
            <a:r>
              <a:rPr sz="3200" b="1" spc="-380" dirty="0">
                <a:solidFill>
                  <a:srgbClr val="FFFF00"/>
                </a:solidFill>
                <a:latin typeface="Arial"/>
                <a:cs typeface="Arial"/>
              </a:rPr>
              <a:t>ИНТРАВАЗАЛНА  </a:t>
            </a:r>
            <a:r>
              <a:rPr sz="3200" b="1" spc="-345" dirty="0">
                <a:solidFill>
                  <a:srgbClr val="FFFF00"/>
                </a:solidFill>
                <a:latin typeface="Arial"/>
                <a:cs typeface="Arial"/>
              </a:rPr>
              <a:t>КОАГУЛАЦИЯ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05378" y="289001"/>
            <a:ext cx="23355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60" dirty="0"/>
              <a:t>Д</a:t>
            </a:r>
            <a:r>
              <a:rPr sz="3200" spc="-425" dirty="0"/>
              <a:t>Е</a:t>
            </a:r>
            <a:r>
              <a:rPr sz="3200" spc="-315" dirty="0"/>
              <a:t>ФИ</a:t>
            </a:r>
            <a:r>
              <a:rPr sz="3200" spc="-305" dirty="0"/>
              <a:t>Н</a:t>
            </a:r>
            <a:r>
              <a:rPr sz="3200" spc="-280" dirty="0"/>
              <a:t>ИЦИЯ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02742" y="1852422"/>
            <a:ext cx="8176259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7315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45770" algn="l"/>
              </a:tabLst>
            </a:pPr>
            <a:r>
              <a:rPr dirty="0"/>
              <a:t>	</a:t>
            </a:r>
            <a:r>
              <a:rPr sz="3200" spc="-165" dirty="0">
                <a:latin typeface="Arial"/>
                <a:cs typeface="Arial"/>
              </a:rPr>
              <a:t>ДИК </a:t>
            </a:r>
            <a:r>
              <a:rPr sz="3200" spc="-150" dirty="0">
                <a:latin typeface="Arial"/>
                <a:cs typeface="Arial"/>
              </a:rPr>
              <a:t>синдромът </a:t>
            </a:r>
            <a:r>
              <a:rPr sz="3200" spc="-190" dirty="0">
                <a:latin typeface="Arial"/>
                <a:cs typeface="Arial"/>
              </a:rPr>
              <a:t>е </a:t>
            </a:r>
            <a:r>
              <a:rPr sz="3200" spc="-135" dirty="0">
                <a:latin typeface="Arial"/>
                <a:cs typeface="Arial"/>
              </a:rPr>
              <a:t>сложен</a:t>
            </a:r>
            <a:r>
              <a:rPr sz="3200" spc="-245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патологичен  </a:t>
            </a:r>
            <a:r>
              <a:rPr sz="3200" spc="-130" dirty="0">
                <a:latin typeface="Arial"/>
                <a:cs typeface="Arial"/>
              </a:rPr>
              <a:t>процес, </a:t>
            </a:r>
            <a:r>
              <a:rPr sz="3200" spc="-170" dirty="0">
                <a:latin typeface="Arial"/>
                <a:cs typeface="Arial"/>
              </a:rPr>
              <a:t>в основата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00" dirty="0">
                <a:latin typeface="Arial"/>
                <a:cs typeface="Arial"/>
              </a:rPr>
              <a:t>който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лежи</a:t>
            </a:r>
            <a:endParaRPr sz="3200">
              <a:latin typeface="Arial"/>
              <a:cs typeface="Arial"/>
            </a:endParaRPr>
          </a:p>
          <a:p>
            <a:pPr marL="355600" marR="532765" algn="just">
              <a:lnSpc>
                <a:spcPct val="100000"/>
              </a:lnSpc>
            </a:pPr>
            <a:r>
              <a:rPr sz="3200" spc="-110" dirty="0">
                <a:latin typeface="Arial"/>
                <a:cs typeface="Arial"/>
              </a:rPr>
              <a:t>дисеминирано </a:t>
            </a:r>
            <a:r>
              <a:rPr sz="3200" spc="-200" dirty="0">
                <a:latin typeface="Arial"/>
                <a:cs typeface="Arial"/>
              </a:rPr>
              <a:t>вътресъдово </a:t>
            </a:r>
            <a:r>
              <a:rPr sz="3200" spc="-180" dirty="0">
                <a:latin typeface="Arial"/>
                <a:cs typeface="Arial"/>
              </a:rPr>
              <a:t>съсирване </a:t>
            </a:r>
            <a:r>
              <a:rPr sz="3200" spc="-150" dirty="0">
                <a:latin typeface="Arial"/>
                <a:cs typeface="Arial"/>
              </a:rPr>
              <a:t>на  </a:t>
            </a:r>
            <a:r>
              <a:rPr sz="3200" spc="-95" dirty="0">
                <a:latin typeface="Arial"/>
                <a:cs typeface="Arial"/>
              </a:rPr>
              <a:t>ниво </a:t>
            </a:r>
            <a:r>
              <a:rPr sz="3200" spc="-100" dirty="0">
                <a:latin typeface="Arial"/>
                <a:cs typeface="Arial"/>
              </a:rPr>
              <a:t>микроциркулация, </a:t>
            </a:r>
            <a:r>
              <a:rPr sz="3200" spc="-250" dirty="0">
                <a:latin typeface="Arial"/>
                <a:cs typeface="Arial"/>
              </a:rPr>
              <a:t>с </a:t>
            </a:r>
            <a:r>
              <a:rPr sz="3200" spc="-135" dirty="0">
                <a:latin typeface="Arial"/>
                <a:cs typeface="Arial"/>
              </a:rPr>
              <a:t>възникване</a:t>
            </a:r>
            <a:r>
              <a:rPr sz="3200" spc="-30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на</a:t>
            </a:r>
            <a:endParaRPr sz="3200">
              <a:latin typeface="Arial"/>
              <a:cs typeface="Arial"/>
            </a:endParaRPr>
          </a:p>
          <a:p>
            <a:pPr marL="355600" marR="5080" algn="just">
              <a:lnSpc>
                <a:spcPct val="100000"/>
              </a:lnSpc>
            </a:pPr>
            <a:r>
              <a:rPr sz="3200" spc="-110" dirty="0">
                <a:latin typeface="Arial"/>
                <a:cs typeface="Arial"/>
              </a:rPr>
              <a:t>тромбози </a:t>
            </a:r>
            <a:r>
              <a:rPr sz="3200" spc="-55" dirty="0">
                <a:latin typeface="Arial"/>
                <a:cs typeface="Arial"/>
              </a:rPr>
              <a:t>и </a:t>
            </a:r>
            <a:r>
              <a:rPr sz="3200" spc="-120" dirty="0">
                <a:latin typeface="Arial"/>
                <a:cs typeface="Arial"/>
              </a:rPr>
              <a:t>кръвоизливи, </a:t>
            </a:r>
            <a:r>
              <a:rPr sz="3200" spc="-155" dirty="0">
                <a:latin typeface="Arial"/>
                <a:cs typeface="Arial"/>
              </a:rPr>
              <a:t>тъканна </a:t>
            </a:r>
            <a:r>
              <a:rPr sz="3200" spc="-114" dirty="0">
                <a:latin typeface="Arial"/>
                <a:cs typeface="Arial"/>
              </a:rPr>
              <a:t>хипоксия,  </a:t>
            </a:r>
            <a:r>
              <a:rPr sz="3200" spc="-135" dirty="0">
                <a:latin typeface="Arial"/>
                <a:cs typeface="Arial"/>
              </a:rPr>
              <a:t>ацидоза, </a:t>
            </a:r>
            <a:r>
              <a:rPr sz="3200" spc="-155" dirty="0">
                <a:latin typeface="Arial"/>
                <a:cs typeface="Arial"/>
              </a:rPr>
              <a:t>водещи </a:t>
            </a:r>
            <a:r>
              <a:rPr sz="3200" spc="-105" dirty="0">
                <a:latin typeface="Arial"/>
                <a:cs typeface="Arial"/>
              </a:rPr>
              <a:t>до </a:t>
            </a:r>
            <a:r>
              <a:rPr sz="3200" spc="-125" dirty="0">
                <a:latin typeface="Arial"/>
                <a:cs typeface="Arial"/>
              </a:rPr>
              <a:t>дълбоки </a:t>
            </a:r>
            <a:r>
              <a:rPr sz="3200" spc="-150" dirty="0">
                <a:latin typeface="Arial"/>
                <a:cs typeface="Arial"/>
              </a:rPr>
              <a:t>нарушения</a:t>
            </a:r>
            <a:r>
              <a:rPr sz="3200" spc="-405" dirty="0">
                <a:latin typeface="Arial"/>
                <a:cs typeface="Arial"/>
              </a:rPr>
              <a:t> </a:t>
            </a:r>
            <a:r>
              <a:rPr sz="3200" spc="-225" dirty="0">
                <a:latin typeface="Arial"/>
                <a:cs typeface="Arial"/>
              </a:rPr>
              <a:t>във  </a:t>
            </a:r>
            <a:r>
              <a:rPr sz="3200" spc="-160" dirty="0">
                <a:latin typeface="Arial"/>
                <a:cs typeface="Arial"/>
              </a:rPr>
              <a:t>функциите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140" dirty="0">
                <a:latin typeface="Arial"/>
                <a:cs typeface="Arial"/>
              </a:rPr>
              <a:t>различни </a:t>
            </a:r>
            <a:r>
              <a:rPr sz="3200" spc="-110" dirty="0">
                <a:latin typeface="Arial"/>
                <a:cs typeface="Arial"/>
              </a:rPr>
              <a:t>органи </a:t>
            </a:r>
            <a:r>
              <a:rPr sz="3200" spc="-60" dirty="0">
                <a:latin typeface="Arial"/>
                <a:cs typeface="Arial"/>
              </a:rPr>
              <a:t>и</a:t>
            </a:r>
            <a:r>
              <a:rPr sz="3200" spc="-30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системи.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45360" y="255473"/>
            <a:ext cx="5657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ОТКЛЮЧВАЩИ </a:t>
            </a:r>
            <a:r>
              <a:rPr spc="-405" dirty="0"/>
              <a:t>ФАКТОРИ</a:t>
            </a:r>
            <a:r>
              <a:rPr spc="-80" dirty="0"/>
              <a:t> </a:t>
            </a:r>
            <a:r>
              <a:rPr spc="-110" dirty="0"/>
              <a:t>(1)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742" y="1534490"/>
            <a:ext cx="8333740" cy="454977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>
              <a:lnSpc>
                <a:spcPts val="269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14" dirty="0">
                <a:latin typeface="Arial"/>
                <a:cs typeface="Arial"/>
              </a:rPr>
              <a:t>Прокоагулационни </a:t>
            </a:r>
            <a:r>
              <a:rPr sz="2800" spc="-140" dirty="0">
                <a:latin typeface="Arial"/>
                <a:cs typeface="Arial"/>
              </a:rPr>
              <a:t>стимули, </a:t>
            </a:r>
            <a:r>
              <a:rPr sz="2800" spc="-155" dirty="0">
                <a:latin typeface="Arial"/>
                <a:cs typeface="Arial"/>
              </a:rPr>
              <a:t>действащи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5" dirty="0">
                <a:latin typeface="Arial"/>
                <a:cs typeface="Arial"/>
              </a:rPr>
              <a:t>различни  </a:t>
            </a:r>
            <a:r>
              <a:rPr sz="2800" spc="-145" dirty="0">
                <a:latin typeface="Arial"/>
                <a:cs typeface="Arial"/>
              </a:rPr>
              <a:t>етапи </a:t>
            </a:r>
            <a:r>
              <a:rPr sz="2800" spc="-135" dirty="0">
                <a:latin typeface="Arial"/>
                <a:cs typeface="Arial"/>
              </a:rPr>
              <a:t>на коагулационната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каскада: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00">
              <a:latin typeface="Arial"/>
              <a:cs typeface="Arial"/>
            </a:endParaRPr>
          </a:p>
          <a:p>
            <a:pPr marL="355600" marR="444500" indent="78740" algn="just">
              <a:lnSpc>
                <a:spcPct val="80000"/>
              </a:lnSpc>
            </a:pPr>
            <a:r>
              <a:rPr sz="2800" spc="4025" dirty="0">
                <a:latin typeface="Wingdings"/>
                <a:cs typeface="Wingdings"/>
              </a:rPr>
              <a:t></a:t>
            </a:r>
            <a:r>
              <a:rPr sz="2800" u="heavy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1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 </a:t>
            </a:r>
            <a:r>
              <a:rPr sz="2800" b="1" i="1" u="heavy" spc="-17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ранен </a:t>
            </a:r>
            <a:r>
              <a:rPr sz="2800" b="1" i="1" u="heavy" spc="-18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етап</a:t>
            </a:r>
            <a:r>
              <a:rPr sz="2800" b="1" i="1" spc="-1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- </a:t>
            </a:r>
            <a:r>
              <a:rPr sz="2800" spc="-155" dirty="0">
                <a:latin typeface="Arial"/>
                <a:cs typeface="Arial"/>
              </a:rPr>
              <a:t>нахлуване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204" dirty="0">
                <a:latin typeface="Arial"/>
                <a:cs typeface="Arial"/>
              </a:rPr>
              <a:t>циркулацията 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вещества </a:t>
            </a:r>
            <a:r>
              <a:rPr sz="2800" spc="-220" dirty="0">
                <a:latin typeface="Arial"/>
                <a:cs typeface="Arial"/>
              </a:rPr>
              <a:t>с </a:t>
            </a:r>
            <a:r>
              <a:rPr sz="2800" spc="-125" dirty="0">
                <a:latin typeface="Arial"/>
                <a:cs typeface="Arial"/>
              </a:rPr>
              <a:t>активност </a:t>
            </a:r>
            <a:r>
              <a:rPr sz="2800" spc="-135" dirty="0">
                <a:latin typeface="Arial"/>
                <a:cs typeface="Arial"/>
              </a:rPr>
              <a:t>на тъканен  </a:t>
            </a:r>
            <a:r>
              <a:rPr sz="2800" spc="-125" dirty="0">
                <a:latin typeface="Arial"/>
                <a:cs typeface="Arial"/>
              </a:rPr>
              <a:t>тромбопластин, </a:t>
            </a:r>
            <a:r>
              <a:rPr sz="2800" spc="-120" dirty="0">
                <a:latin typeface="Arial"/>
                <a:cs typeface="Arial"/>
              </a:rPr>
              <a:t>активиращи </a:t>
            </a:r>
            <a:r>
              <a:rPr sz="2800" spc="-175" dirty="0">
                <a:latin typeface="Arial"/>
                <a:cs typeface="Arial"/>
              </a:rPr>
              <a:t>външната </a:t>
            </a:r>
            <a:r>
              <a:rPr sz="2800" spc="-165" dirty="0">
                <a:latin typeface="Arial"/>
                <a:cs typeface="Arial"/>
              </a:rPr>
              <a:t>система  </a:t>
            </a:r>
            <a:r>
              <a:rPr sz="2800" spc="-135" dirty="0">
                <a:latin typeface="Arial"/>
                <a:cs typeface="Arial"/>
              </a:rPr>
              <a:t>на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2690"/>
              </a:lnSpc>
            </a:pPr>
            <a:r>
              <a:rPr sz="2800" spc="-140" dirty="0">
                <a:latin typeface="Arial"/>
                <a:cs typeface="Arial"/>
              </a:rPr>
              <a:t>кръвосъсирването.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L="355600">
              <a:lnSpc>
                <a:spcPts val="3025"/>
              </a:lnSpc>
              <a:spcBef>
                <a:spcPts val="5"/>
              </a:spcBef>
            </a:pPr>
            <a:r>
              <a:rPr sz="2800" spc="4020" dirty="0">
                <a:latin typeface="Wingdings"/>
                <a:cs typeface="Wingdings"/>
              </a:rPr>
              <a:t></a:t>
            </a:r>
            <a:r>
              <a:rPr sz="2800" u="heavy" spc="1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1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 </a:t>
            </a:r>
            <a:r>
              <a:rPr sz="2800" b="1" i="1" u="heavy" spc="-1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междинен </a:t>
            </a:r>
            <a:r>
              <a:rPr sz="2800" b="1" i="1" u="heavy" spc="-2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 </a:t>
            </a:r>
            <a:r>
              <a:rPr sz="2800" b="1" i="1" u="heavy" spc="-2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по-късен </a:t>
            </a:r>
            <a:r>
              <a:rPr sz="2800" b="1" i="1" u="heavy" spc="-18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етап</a:t>
            </a:r>
            <a:r>
              <a:rPr sz="2800" b="1" i="1" spc="-1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- </a:t>
            </a:r>
            <a:r>
              <a:rPr sz="2800" spc="-100" dirty="0">
                <a:latin typeface="Arial"/>
                <a:cs typeface="Arial"/>
              </a:rPr>
              <a:t>туморни</a:t>
            </a:r>
            <a:endParaRPr sz="2800">
              <a:latin typeface="Arial"/>
              <a:cs typeface="Arial"/>
            </a:endParaRPr>
          </a:p>
          <a:p>
            <a:pPr marL="355600" marR="673100">
              <a:lnSpc>
                <a:spcPts val="2690"/>
              </a:lnSpc>
              <a:spcBef>
                <a:spcPts val="310"/>
              </a:spcBef>
            </a:pPr>
            <a:r>
              <a:rPr sz="2800" spc="-114" dirty="0">
                <a:latin typeface="Arial"/>
                <a:cs typeface="Arial"/>
              </a:rPr>
              <a:t>екстракти </a:t>
            </a:r>
            <a:r>
              <a:rPr sz="2800" spc="-125" dirty="0">
                <a:latin typeface="Arial"/>
                <a:cs typeface="Arial"/>
              </a:rPr>
              <a:t>(активират </a:t>
            </a:r>
            <a:r>
              <a:rPr sz="2800" spc="-420" dirty="0">
                <a:latin typeface="Arial"/>
                <a:cs typeface="Arial"/>
              </a:rPr>
              <a:t>Х </a:t>
            </a:r>
            <a:r>
              <a:rPr sz="2800" spc="-165" dirty="0">
                <a:latin typeface="Arial"/>
                <a:cs typeface="Arial"/>
              </a:rPr>
              <a:t>фактор), </a:t>
            </a:r>
            <a:r>
              <a:rPr sz="2800" spc="-65" dirty="0">
                <a:latin typeface="Arial"/>
                <a:cs typeface="Arial"/>
              </a:rPr>
              <a:t>змийски </a:t>
            </a:r>
            <a:r>
              <a:rPr sz="2800" spc="-120" dirty="0">
                <a:latin typeface="Arial"/>
                <a:cs typeface="Arial"/>
              </a:rPr>
              <a:t>отрови  (протеолитични </a:t>
            </a:r>
            <a:r>
              <a:rPr sz="2800" spc="-80" dirty="0">
                <a:latin typeface="Arial"/>
                <a:cs typeface="Arial"/>
              </a:rPr>
              <a:t>ензими, </a:t>
            </a:r>
            <a:r>
              <a:rPr sz="2800" spc="-90" dirty="0">
                <a:latin typeface="Arial"/>
                <a:cs typeface="Arial"/>
              </a:rPr>
              <a:t>които </a:t>
            </a:r>
            <a:r>
              <a:rPr sz="2800" spc="-170" dirty="0">
                <a:latin typeface="Arial"/>
                <a:cs typeface="Arial"/>
              </a:rPr>
              <a:t>превръщат  </a:t>
            </a:r>
            <a:r>
              <a:rPr sz="2800" spc="-140" dirty="0">
                <a:latin typeface="Arial"/>
                <a:cs typeface="Arial"/>
              </a:rPr>
              <a:t>фибриногена </a:t>
            </a:r>
            <a:r>
              <a:rPr sz="2800" spc="-195" dirty="0">
                <a:latin typeface="Arial"/>
                <a:cs typeface="Arial"/>
              </a:rPr>
              <a:t>във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фибрин).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47637"/>
            <a:ext cx="9153525" cy="771525"/>
            <a:chOff x="-4762" y="147637"/>
            <a:chExt cx="9153525" cy="771525"/>
          </a:xfrm>
        </p:grpSpPr>
        <p:sp>
          <p:nvSpPr>
            <p:cNvPr id="3" name="object 3"/>
            <p:cNvSpPr/>
            <p:nvPr/>
          </p:nvSpPr>
          <p:spPr>
            <a:xfrm>
              <a:off x="0" y="1524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524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45360" y="217373"/>
            <a:ext cx="5657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ОТКЛЮЧВАЩИ </a:t>
            </a:r>
            <a:r>
              <a:rPr spc="-405" dirty="0"/>
              <a:t>ФАКТОРИ</a:t>
            </a:r>
            <a:r>
              <a:rPr spc="-85" dirty="0"/>
              <a:t> </a:t>
            </a:r>
            <a:r>
              <a:rPr spc="-110" dirty="0"/>
              <a:t>(2)</a:t>
            </a:r>
          </a:p>
        </p:txBody>
      </p:sp>
      <p:sp>
        <p:nvSpPr>
          <p:cNvPr id="6" name="object 6"/>
          <p:cNvSpPr/>
          <p:nvPr/>
        </p:nvSpPr>
        <p:spPr>
          <a:xfrm>
            <a:off x="3843528" y="2778582"/>
            <a:ext cx="402336" cy="2487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9590" y="1677415"/>
            <a:ext cx="7973695" cy="397700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4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300" dirty="0">
                <a:latin typeface="Arial"/>
                <a:cs typeface="Arial"/>
              </a:rPr>
              <a:t>То </a:t>
            </a:r>
            <a:r>
              <a:rPr sz="2400" spc="-140" dirty="0">
                <a:latin typeface="Arial"/>
                <a:cs typeface="Arial"/>
              </a:rPr>
              <a:t>водят </a:t>
            </a:r>
            <a:r>
              <a:rPr sz="2400" spc="-75" dirty="0">
                <a:latin typeface="Arial"/>
                <a:cs typeface="Arial"/>
              </a:rPr>
              <a:t>до </a:t>
            </a:r>
            <a:r>
              <a:rPr sz="2400" spc="-100" dirty="0">
                <a:latin typeface="Arial"/>
                <a:cs typeface="Arial"/>
              </a:rPr>
              <a:t>увреждане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35" dirty="0">
                <a:latin typeface="Arial"/>
                <a:cs typeface="Arial"/>
              </a:rPr>
              <a:t>съдовите </a:t>
            </a:r>
            <a:r>
              <a:rPr sz="2400" spc="-120" dirty="0">
                <a:latin typeface="Arial"/>
                <a:cs typeface="Arial"/>
              </a:rPr>
              <a:t>епители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25" dirty="0">
                <a:latin typeface="Arial"/>
                <a:cs typeface="Arial"/>
              </a:rPr>
              <a:t>оголване </a:t>
            </a:r>
            <a:r>
              <a:rPr sz="2400" spc="-114" dirty="0">
                <a:latin typeface="Arial"/>
                <a:cs typeface="Arial"/>
              </a:rPr>
              <a:t>на  колагена </a:t>
            </a:r>
            <a:r>
              <a:rPr sz="2400" spc="-65" dirty="0">
                <a:latin typeface="Arial"/>
                <a:cs typeface="Arial"/>
              </a:rPr>
              <a:t>(при </a:t>
            </a:r>
            <a:r>
              <a:rPr sz="2400" spc="-114" dirty="0">
                <a:latin typeface="Arial"/>
                <a:cs typeface="Arial"/>
              </a:rPr>
              <a:t>остри </a:t>
            </a:r>
            <a:r>
              <a:rPr sz="2400" spc="-100" dirty="0">
                <a:latin typeface="Arial"/>
                <a:cs typeface="Arial"/>
              </a:rPr>
              <a:t>алергични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60" dirty="0">
                <a:latin typeface="Arial"/>
                <a:cs typeface="Arial"/>
              </a:rPr>
              <a:t>имунни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васкулити).</a:t>
            </a:r>
            <a:endParaRPr sz="2400">
              <a:latin typeface="Arial"/>
              <a:cs typeface="Arial"/>
            </a:endParaRPr>
          </a:p>
          <a:p>
            <a:pPr marL="355600" marR="865505">
              <a:lnSpc>
                <a:spcPts val="2590"/>
              </a:lnSpc>
              <a:spcBef>
                <a:spcPts val="5"/>
              </a:spcBef>
              <a:tabLst>
                <a:tab pos="3782060" algn="l"/>
              </a:tabLst>
            </a:pPr>
            <a:r>
              <a:rPr sz="2400" spc="-170" dirty="0">
                <a:latin typeface="Arial"/>
                <a:cs typeface="Arial"/>
              </a:rPr>
              <a:t>Настъпва </a:t>
            </a:r>
            <a:r>
              <a:rPr sz="2400" spc="-110" dirty="0">
                <a:latin typeface="Arial"/>
                <a:cs typeface="Arial"/>
              </a:rPr>
              <a:t>агрегация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5" dirty="0">
                <a:latin typeface="Arial"/>
                <a:cs typeface="Arial"/>
              </a:rPr>
              <a:t>тромбоцитите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50" dirty="0">
                <a:latin typeface="Arial"/>
                <a:cs typeface="Arial"/>
              </a:rPr>
              <a:t>отделяне </a:t>
            </a:r>
            <a:r>
              <a:rPr sz="2400" spc="-114" dirty="0">
                <a:latin typeface="Arial"/>
                <a:cs typeface="Arial"/>
              </a:rPr>
              <a:t>на  </a:t>
            </a:r>
            <a:r>
              <a:rPr sz="2400" spc="-95" dirty="0">
                <a:latin typeface="Arial"/>
                <a:cs typeface="Arial"/>
              </a:rPr>
              <a:t>тромбоцитния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фактор</a:t>
            </a:r>
            <a:r>
              <a:rPr sz="2400" spc="-120" dirty="0">
                <a:latin typeface="Arial"/>
                <a:cs typeface="Arial"/>
              </a:rPr>
              <a:t> 3	</a:t>
            </a:r>
            <a:r>
              <a:rPr sz="2400" spc="-100" dirty="0">
                <a:latin typeface="Arial"/>
                <a:cs typeface="Arial"/>
              </a:rPr>
              <a:t>активиране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60" dirty="0">
                <a:latin typeface="Arial"/>
                <a:cs typeface="Arial"/>
              </a:rPr>
              <a:t>фактор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ХII.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00">
              <a:latin typeface="Arial"/>
              <a:cs typeface="Arial"/>
            </a:endParaRPr>
          </a:p>
          <a:p>
            <a:pPr marL="355600" marR="50165" indent="-342900" algn="just">
              <a:lnSpc>
                <a:spcPct val="90100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2400" spc="-110" dirty="0">
                <a:latin typeface="Arial"/>
                <a:cs typeface="Arial"/>
              </a:rPr>
              <a:t>Фактор </a:t>
            </a:r>
            <a:r>
              <a:rPr sz="2400" spc="-165" dirty="0">
                <a:latin typeface="Arial"/>
                <a:cs typeface="Arial"/>
              </a:rPr>
              <a:t>ХII се </a:t>
            </a:r>
            <a:r>
              <a:rPr sz="2400" spc="-100" dirty="0">
                <a:latin typeface="Arial"/>
                <a:cs typeface="Arial"/>
              </a:rPr>
              <a:t>активира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65" dirty="0">
                <a:latin typeface="Arial"/>
                <a:cs typeface="Arial"/>
              </a:rPr>
              <a:t>при </a:t>
            </a:r>
            <a:r>
              <a:rPr sz="2400" spc="-85" dirty="0">
                <a:latin typeface="Arial"/>
                <a:cs typeface="Arial"/>
              </a:rPr>
              <a:t>контакт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60" dirty="0">
                <a:latin typeface="Arial"/>
                <a:cs typeface="Arial"/>
              </a:rPr>
              <a:t>чужди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повърхности  </a:t>
            </a:r>
            <a:r>
              <a:rPr sz="2400" spc="-85" dirty="0">
                <a:latin typeface="Arial"/>
                <a:cs typeface="Arial"/>
              </a:rPr>
              <a:t>(например </a:t>
            </a:r>
            <a:r>
              <a:rPr sz="2400" spc="-100" dirty="0">
                <a:latin typeface="Arial"/>
                <a:cs typeface="Arial"/>
              </a:rPr>
              <a:t>екстракорпорално </a:t>
            </a:r>
            <a:r>
              <a:rPr sz="2400" spc="-110" dirty="0">
                <a:latin typeface="Arial"/>
                <a:cs typeface="Arial"/>
              </a:rPr>
              <a:t>кръвообръщение, </a:t>
            </a:r>
            <a:r>
              <a:rPr sz="2400" spc="-155" dirty="0">
                <a:latin typeface="Arial"/>
                <a:cs typeface="Arial"/>
              </a:rPr>
              <a:t>аферези,  </a:t>
            </a:r>
            <a:r>
              <a:rPr sz="2400" spc="-90" dirty="0">
                <a:latin typeface="Arial"/>
                <a:cs typeface="Arial"/>
              </a:rPr>
              <a:t>диализи).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250">
              <a:latin typeface="Arial"/>
              <a:cs typeface="Arial"/>
            </a:endParaRPr>
          </a:p>
          <a:p>
            <a:pPr marL="355600" marR="925194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29" dirty="0">
                <a:latin typeface="Arial"/>
                <a:cs typeface="Arial"/>
              </a:rPr>
              <a:t>От </a:t>
            </a:r>
            <a:r>
              <a:rPr sz="2400" spc="-114" dirty="0">
                <a:latin typeface="Arial"/>
                <a:cs typeface="Arial"/>
              </a:rPr>
              <a:t>увредените </a:t>
            </a:r>
            <a:r>
              <a:rPr sz="2400" spc="-125" dirty="0">
                <a:latin typeface="Arial"/>
                <a:cs typeface="Arial"/>
              </a:rPr>
              <a:t>съдови </a:t>
            </a:r>
            <a:r>
              <a:rPr sz="2400" spc="-120" dirty="0">
                <a:latin typeface="Arial"/>
                <a:cs typeface="Arial"/>
              </a:rPr>
              <a:t>ендотели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14" dirty="0">
                <a:latin typeface="Arial"/>
                <a:cs typeface="Arial"/>
              </a:rPr>
              <a:t>освобождават </a:t>
            </a:r>
            <a:r>
              <a:rPr sz="2400" spc="-45" dirty="0">
                <a:latin typeface="Arial"/>
                <a:cs typeface="Arial"/>
              </a:rPr>
              <a:t>и  </a:t>
            </a:r>
            <a:r>
              <a:rPr sz="2400" spc="-114" dirty="0">
                <a:latin typeface="Arial"/>
                <a:cs typeface="Arial"/>
              </a:rPr>
              <a:t>субстанции </a:t>
            </a:r>
            <a:r>
              <a:rPr sz="2400" spc="-185" dirty="0">
                <a:latin typeface="Arial"/>
                <a:cs typeface="Arial"/>
              </a:rPr>
              <a:t>с </a:t>
            </a:r>
            <a:r>
              <a:rPr sz="2400" spc="-105" dirty="0">
                <a:latin typeface="Arial"/>
                <a:cs typeface="Arial"/>
              </a:rPr>
              <a:t>активност </a:t>
            </a:r>
            <a:r>
              <a:rPr sz="2400" spc="-114" dirty="0">
                <a:latin typeface="Arial"/>
                <a:cs typeface="Arial"/>
              </a:rPr>
              <a:t>на тъканен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тромбопластин.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50179" y="1776983"/>
            <a:ext cx="451103" cy="280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09846" y="4055998"/>
            <a:ext cx="505968" cy="3124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66717" y="4482668"/>
            <a:ext cx="505967" cy="312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9036" y="4935601"/>
            <a:ext cx="454151" cy="280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065" y="1639316"/>
            <a:ext cx="7721600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  <a:tab pos="5083810" algn="l"/>
              </a:tabLst>
            </a:pPr>
            <a:r>
              <a:rPr sz="2800" spc="-509" dirty="0">
                <a:latin typeface="Arial"/>
                <a:cs typeface="Arial"/>
              </a:rPr>
              <a:t>Г</a:t>
            </a:r>
            <a:r>
              <a:rPr sz="2800" spc="-114" dirty="0">
                <a:latin typeface="Arial"/>
                <a:cs typeface="Arial"/>
              </a:rPr>
              <a:t>ра</a:t>
            </a:r>
            <a:r>
              <a:rPr sz="2800" spc="-130" dirty="0">
                <a:latin typeface="Arial"/>
                <a:cs typeface="Arial"/>
              </a:rPr>
              <a:t>м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о</a:t>
            </a:r>
            <a:r>
              <a:rPr sz="2800" spc="-114" dirty="0">
                <a:latin typeface="Arial"/>
                <a:cs typeface="Arial"/>
              </a:rPr>
              <a:t>три</a:t>
            </a:r>
            <a:r>
              <a:rPr sz="2800" spc="-130" dirty="0">
                <a:latin typeface="Arial"/>
                <a:cs typeface="Arial"/>
              </a:rPr>
              <a:t>ц</a:t>
            </a:r>
            <a:r>
              <a:rPr sz="2800" spc="-229" dirty="0">
                <a:latin typeface="Arial"/>
                <a:cs typeface="Arial"/>
              </a:rPr>
              <a:t>а</a:t>
            </a:r>
            <a:r>
              <a:rPr sz="2800" spc="-225" dirty="0">
                <a:latin typeface="Arial"/>
                <a:cs typeface="Arial"/>
              </a:rPr>
              <a:t>т</a:t>
            </a:r>
            <a:r>
              <a:rPr sz="2800" spc="-220" dirty="0">
                <a:latin typeface="Arial"/>
                <a:cs typeface="Arial"/>
              </a:rPr>
              <a:t>е</a:t>
            </a:r>
            <a:r>
              <a:rPr sz="2800" spc="-110" dirty="0">
                <a:latin typeface="Arial"/>
                <a:cs typeface="Arial"/>
              </a:rPr>
              <a:t>лн</a:t>
            </a:r>
            <a:r>
              <a:rPr sz="2800" spc="-105" dirty="0">
                <a:latin typeface="Arial"/>
                <a:cs typeface="Arial"/>
              </a:rPr>
              <a:t>и</a:t>
            </a:r>
            <a:r>
              <a:rPr sz="2800" spc="-120" dirty="0">
                <a:latin typeface="Arial"/>
                <a:cs typeface="Arial"/>
              </a:rPr>
              <a:t> инфекции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0" dirty="0">
                <a:latin typeface="Arial"/>
                <a:cs typeface="Arial"/>
              </a:rPr>
              <a:t>ен</a:t>
            </a:r>
            <a:r>
              <a:rPr sz="2800" spc="-125" dirty="0">
                <a:latin typeface="Arial"/>
                <a:cs typeface="Arial"/>
              </a:rPr>
              <a:t>д</a:t>
            </a:r>
            <a:r>
              <a:rPr sz="2800" spc="-110" dirty="0">
                <a:latin typeface="Arial"/>
                <a:cs typeface="Arial"/>
              </a:rPr>
              <a:t>о</a:t>
            </a:r>
            <a:r>
              <a:rPr sz="2800" spc="-240" dirty="0">
                <a:latin typeface="Arial"/>
                <a:cs typeface="Arial"/>
              </a:rPr>
              <a:t>т</a:t>
            </a:r>
            <a:r>
              <a:rPr sz="2800" spc="-15" dirty="0">
                <a:latin typeface="Arial"/>
                <a:cs typeface="Arial"/>
              </a:rPr>
              <a:t>о</a:t>
            </a:r>
            <a:r>
              <a:rPr sz="2800" spc="-30" dirty="0">
                <a:latin typeface="Arial"/>
                <a:cs typeface="Arial"/>
              </a:rPr>
              <a:t>к</a:t>
            </a:r>
            <a:r>
              <a:rPr sz="2800" spc="-110" dirty="0">
                <a:latin typeface="Arial"/>
                <a:cs typeface="Arial"/>
              </a:rPr>
              <a:t>син</a:t>
            </a:r>
            <a:r>
              <a:rPr sz="2800" spc="-180" dirty="0">
                <a:latin typeface="Arial"/>
                <a:cs typeface="Arial"/>
              </a:rPr>
              <a:t>е</a:t>
            </a:r>
            <a:r>
              <a:rPr sz="2800" spc="-85" dirty="0">
                <a:latin typeface="Arial"/>
                <a:cs typeface="Arial"/>
              </a:rPr>
              <a:t>мия,  </a:t>
            </a:r>
            <a:r>
              <a:rPr sz="2800" spc="-120" dirty="0">
                <a:latin typeface="Arial"/>
                <a:cs typeface="Arial"/>
              </a:rPr>
              <a:t>която </a:t>
            </a:r>
            <a:r>
              <a:rPr sz="2800" spc="-135" dirty="0">
                <a:latin typeface="Arial"/>
                <a:cs typeface="Arial"/>
              </a:rPr>
              <a:t>отключва </a:t>
            </a:r>
            <a:r>
              <a:rPr sz="2800" spc="-120" dirty="0">
                <a:latin typeface="Arial"/>
                <a:cs typeface="Arial"/>
              </a:rPr>
              <a:t>ДИК: </a:t>
            </a:r>
            <a:r>
              <a:rPr sz="2800" spc="-125" dirty="0">
                <a:latin typeface="Arial"/>
                <a:cs typeface="Arial"/>
              </a:rPr>
              <a:t>чрез </a:t>
            </a:r>
            <a:r>
              <a:rPr sz="2800" spc="-85" dirty="0">
                <a:latin typeface="Arial"/>
                <a:cs typeface="Arial"/>
              </a:rPr>
              <a:t>директно </a:t>
            </a:r>
            <a:r>
              <a:rPr sz="2800" spc="-114" dirty="0">
                <a:latin typeface="Arial"/>
                <a:cs typeface="Arial"/>
              </a:rPr>
              <a:t>активиране 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фактор </a:t>
            </a:r>
            <a:r>
              <a:rPr sz="2800" spc="-195" dirty="0">
                <a:latin typeface="Arial"/>
                <a:cs typeface="Arial"/>
              </a:rPr>
              <a:t>ХII </a:t>
            </a:r>
            <a:r>
              <a:rPr sz="2800" spc="-95" dirty="0">
                <a:latin typeface="Arial"/>
                <a:cs typeface="Arial"/>
              </a:rPr>
              <a:t>(липид </a:t>
            </a:r>
            <a:r>
              <a:rPr sz="2800" spc="-250" dirty="0">
                <a:latin typeface="Arial"/>
                <a:cs typeface="Arial"/>
              </a:rPr>
              <a:t>А </a:t>
            </a:r>
            <a:r>
              <a:rPr sz="2800" spc="-135" dirty="0">
                <a:latin typeface="Arial"/>
                <a:cs typeface="Arial"/>
              </a:rPr>
              <a:t>на бактериалните  </a:t>
            </a:r>
            <a:r>
              <a:rPr sz="2800" spc="-110" dirty="0">
                <a:latin typeface="Arial"/>
                <a:cs typeface="Arial"/>
              </a:rPr>
              <a:t>миозахариди </a:t>
            </a:r>
            <a:r>
              <a:rPr sz="2800" spc="-85" dirty="0">
                <a:latin typeface="Arial"/>
                <a:cs typeface="Arial"/>
              </a:rPr>
              <a:t>го </a:t>
            </a:r>
            <a:r>
              <a:rPr sz="2800" spc="-114" dirty="0">
                <a:latin typeface="Arial"/>
                <a:cs typeface="Arial"/>
              </a:rPr>
              <a:t>активира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директно).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marR="8191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2540635" algn="l"/>
                <a:tab pos="3824604" algn="l"/>
                <a:tab pos="4443730" algn="l"/>
              </a:tabLst>
            </a:pPr>
            <a:r>
              <a:rPr sz="2800" spc="-120" dirty="0">
                <a:latin typeface="Arial"/>
                <a:cs typeface="Arial"/>
              </a:rPr>
              <a:t>Активираният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90" dirty="0">
                <a:latin typeface="Arial"/>
                <a:cs typeface="Arial"/>
              </a:rPr>
              <a:t>фактор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ХII	</a:t>
            </a:r>
            <a:r>
              <a:rPr sz="2800" spc="-114" dirty="0">
                <a:latin typeface="Arial"/>
                <a:cs typeface="Arial"/>
              </a:rPr>
              <a:t>активира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каликреин-  </a:t>
            </a:r>
            <a:r>
              <a:rPr sz="2800" spc="-100" dirty="0">
                <a:latin typeface="Arial"/>
                <a:cs typeface="Arial"/>
              </a:rPr>
              <a:t>кининовата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система	</a:t>
            </a:r>
            <a:r>
              <a:rPr sz="2800" spc="-75" dirty="0">
                <a:latin typeface="Arial"/>
                <a:cs typeface="Arial"/>
              </a:rPr>
              <a:t>кинините </a:t>
            </a:r>
            <a:r>
              <a:rPr sz="2800" spc="-125" dirty="0">
                <a:latin typeface="Arial"/>
                <a:cs typeface="Arial"/>
              </a:rPr>
              <a:t>активират  </a:t>
            </a:r>
            <a:r>
              <a:rPr sz="2800" spc="-190" dirty="0">
                <a:latin typeface="Arial"/>
                <a:cs typeface="Arial"/>
              </a:rPr>
              <a:t>фактор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VII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и	</a:t>
            </a:r>
            <a:r>
              <a:rPr sz="2800" spc="-155" dirty="0">
                <a:latin typeface="Arial"/>
                <a:cs typeface="Arial"/>
              </a:rPr>
              <a:t>оттам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95" dirty="0">
                <a:latin typeface="Arial"/>
                <a:cs typeface="Arial"/>
              </a:rPr>
              <a:t>вътрешната </a:t>
            </a:r>
            <a:r>
              <a:rPr sz="2800" spc="-165" dirty="0">
                <a:latin typeface="Arial"/>
                <a:cs typeface="Arial"/>
              </a:rPr>
              <a:t>система </a:t>
            </a:r>
            <a:r>
              <a:rPr sz="2800" spc="-135" dirty="0">
                <a:latin typeface="Arial"/>
                <a:cs typeface="Arial"/>
              </a:rPr>
              <a:t>на  тромбопластинобразуването.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8" name="object 8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745360" y="255473"/>
            <a:ext cx="5657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ОТКЛЮЧВАЩИ </a:t>
            </a:r>
            <a:r>
              <a:rPr spc="-405" dirty="0"/>
              <a:t>ФАКТОРИ</a:t>
            </a:r>
            <a:r>
              <a:rPr spc="-80" dirty="0"/>
              <a:t> </a:t>
            </a:r>
            <a:r>
              <a:rPr spc="-110" dirty="0"/>
              <a:t>(3)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2212289"/>
            <a:ext cx="788670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10" dirty="0">
                <a:latin typeface="Arial"/>
                <a:cs typeface="Arial"/>
              </a:rPr>
              <a:t>Друг </a:t>
            </a:r>
            <a:r>
              <a:rPr sz="3200" spc="-145" dirty="0">
                <a:latin typeface="Arial"/>
                <a:cs typeface="Arial"/>
              </a:rPr>
              <a:t>механизъм </a:t>
            </a:r>
            <a:r>
              <a:rPr sz="3200" spc="-185" dirty="0">
                <a:latin typeface="Arial"/>
                <a:cs typeface="Arial"/>
              </a:rPr>
              <a:t>е </a:t>
            </a:r>
            <a:r>
              <a:rPr sz="3200" spc="-130" dirty="0">
                <a:latin typeface="Arial"/>
                <a:cs typeface="Arial"/>
              </a:rPr>
              <a:t>активиране </a:t>
            </a:r>
            <a:r>
              <a:rPr sz="3200" spc="-150" dirty="0">
                <a:latin typeface="Arial"/>
                <a:cs typeface="Arial"/>
              </a:rPr>
              <a:t>на </a:t>
            </a:r>
            <a:r>
              <a:rPr sz="3200" spc="-200" dirty="0">
                <a:latin typeface="Arial"/>
                <a:cs typeface="Arial"/>
              </a:rPr>
              <a:t>външната  </a:t>
            </a:r>
            <a:r>
              <a:rPr sz="3200" spc="-175" dirty="0">
                <a:latin typeface="Arial"/>
                <a:cs typeface="Arial"/>
              </a:rPr>
              <a:t>система, </a:t>
            </a:r>
            <a:r>
              <a:rPr sz="3200" spc="-140" dirty="0">
                <a:latin typeface="Arial"/>
                <a:cs typeface="Arial"/>
              </a:rPr>
              <a:t>чрез освобождаване </a:t>
            </a:r>
            <a:r>
              <a:rPr sz="3200" spc="-150" dirty="0">
                <a:latin typeface="Arial"/>
                <a:cs typeface="Arial"/>
              </a:rPr>
              <a:t>на  </a:t>
            </a:r>
            <a:r>
              <a:rPr sz="3200" spc="-145" dirty="0">
                <a:latin typeface="Arial"/>
                <a:cs typeface="Arial"/>
              </a:rPr>
              <a:t>тромбопластин </a:t>
            </a:r>
            <a:r>
              <a:rPr sz="3200" spc="-170" dirty="0">
                <a:latin typeface="Arial"/>
                <a:cs typeface="Arial"/>
              </a:rPr>
              <a:t>от </a:t>
            </a:r>
            <a:r>
              <a:rPr sz="3200" spc="-145" dirty="0">
                <a:latin typeface="Arial"/>
                <a:cs typeface="Arial"/>
              </a:rPr>
              <a:t>левкоцитите </a:t>
            </a:r>
            <a:r>
              <a:rPr sz="3200" spc="-130" dirty="0">
                <a:latin typeface="Arial"/>
                <a:cs typeface="Arial"/>
              </a:rPr>
              <a:t>(особено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от  </a:t>
            </a:r>
            <a:r>
              <a:rPr sz="3200" spc="-114" dirty="0">
                <a:latin typeface="Arial"/>
                <a:cs typeface="Arial"/>
              </a:rPr>
              <a:t>моноцитите) </a:t>
            </a:r>
            <a:r>
              <a:rPr sz="3200" spc="-75" dirty="0">
                <a:latin typeface="Arial"/>
                <a:cs typeface="Arial"/>
              </a:rPr>
              <a:t>при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възникнала</a:t>
            </a:r>
            <a:endParaRPr sz="3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spc="-130" dirty="0">
                <a:latin typeface="Arial"/>
                <a:cs typeface="Arial"/>
              </a:rPr>
              <a:t>ентотоксинемия.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269875"/>
            <a:ext cx="9153525" cy="802005"/>
            <a:chOff x="-4762" y="269875"/>
            <a:chExt cx="9153525" cy="802005"/>
          </a:xfrm>
        </p:grpSpPr>
        <p:sp>
          <p:nvSpPr>
            <p:cNvPr id="4" name="object 4"/>
            <p:cNvSpPr/>
            <p:nvPr/>
          </p:nvSpPr>
          <p:spPr>
            <a:xfrm>
              <a:off x="0" y="274637"/>
              <a:ext cx="9144000" cy="792480"/>
            </a:xfrm>
            <a:custGeom>
              <a:avLst/>
              <a:gdLst/>
              <a:ahLst/>
              <a:cxnLst/>
              <a:rect l="l" t="t" r="r" b="b"/>
              <a:pathLst>
                <a:path w="9144000" h="792480">
                  <a:moveTo>
                    <a:pt x="9144000" y="0"/>
                  </a:moveTo>
                  <a:lnTo>
                    <a:pt x="0" y="0"/>
                  </a:lnTo>
                  <a:lnTo>
                    <a:pt x="0" y="792162"/>
                  </a:lnTo>
                  <a:lnTo>
                    <a:pt x="9144000" y="7921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74637"/>
              <a:ext cx="9144000" cy="792480"/>
            </a:xfrm>
            <a:custGeom>
              <a:avLst/>
              <a:gdLst/>
              <a:ahLst/>
              <a:cxnLst/>
              <a:rect l="l" t="t" r="r" b="b"/>
              <a:pathLst>
                <a:path w="9144000" h="792480">
                  <a:moveTo>
                    <a:pt x="0" y="792162"/>
                  </a:moveTo>
                  <a:lnTo>
                    <a:pt x="9144000" y="7921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921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5360" y="354838"/>
            <a:ext cx="5656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ОТКЛЮЧВАЩИ </a:t>
            </a:r>
            <a:r>
              <a:rPr spc="-409" dirty="0"/>
              <a:t>ФАКТОРИ</a:t>
            </a:r>
            <a:r>
              <a:rPr spc="-40" dirty="0"/>
              <a:t> </a:t>
            </a:r>
            <a:r>
              <a:rPr spc="-114" dirty="0"/>
              <a:t>(4)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50179" y="1776983"/>
            <a:ext cx="451103" cy="280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09846" y="4055998"/>
            <a:ext cx="505968" cy="3124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66717" y="4482668"/>
            <a:ext cx="505967" cy="312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9036" y="4935601"/>
            <a:ext cx="454151" cy="280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065" y="1639316"/>
            <a:ext cx="7721600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  <a:tab pos="5083810" algn="l"/>
              </a:tabLst>
            </a:pPr>
            <a:r>
              <a:rPr sz="2800" spc="-509" dirty="0">
                <a:latin typeface="Arial"/>
                <a:cs typeface="Arial"/>
              </a:rPr>
              <a:t>Г</a:t>
            </a:r>
            <a:r>
              <a:rPr sz="2800" spc="-114" dirty="0">
                <a:latin typeface="Arial"/>
                <a:cs typeface="Arial"/>
              </a:rPr>
              <a:t>ра</a:t>
            </a:r>
            <a:r>
              <a:rPr sz="2800" spc="-130" dirty="0">
                <a:latin typeface="Arial"/>
                <a:cs typeface="Arial"/>
              </a:rPr>
              <a:t>м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о</a:t>
            </a:r>
            <a:r>
              <a:rPr sz="2800" spc="-114" dirty="0">
                <a:latin typeface="Arial"/>
                <a:cs typeface="Arial"/>
              </a:rPr>
              <a:t>три</a:t>
            </a:r>
            <a:r>
              <a:rPr sz="2800" spc="-130" dirty="0">
                <a:latin typeface="Arial"/>
                <a:cs typeface="Arial"/>
              </a:rPr>
              <a:t>ц</a:t>
            </a:r>
            <a:r>
              <a:rPr sz="2800" spc="-229" dirty="0">
                <a:latin typeface="Arial"/>
                <a:cs typeface="Arial"/>
              </a:rPr>
              <a:t>а</a:t>
            </a:r>
            <a:r>
              <a:rPr sz="2800" spc="-225" dirty="0">
                <a:latin typeface="Arial"/>
                <a:cs typeface="Arial"/>
              </a:rPr>
              <a:t>т</a:t>
            </a:r>
            <a:r>
              <a:rPr sz="2800" spc="-220" dirty="0">
                <a:latin typeface="Arial"/>
                <a:cs typeface="Arial"/>
              </a:rPr>
              <a:t>е</a:t>
            </a:r>
            <a:r>
              <a:rPr sz="2800" spc="-110" dirty="0">
                <a:latin typeface="Arial"/>
                <a:cs typeface="Arial"/>
              </a:rPr>
              <a:t>лн</a:t>
            </a:r>
            <a:r>
              <a:rPr sz="2800" spc="-105" dirty="0">
                <a:latin typeface="Arial"/>
                <a:cs typeface="Arial"/>
              </a:rPr>
              <a:t>и</a:t>
            </a:r>
            <a:r>
              <a:rPr sz="2800" spc="-120" dirty="0">
                <a:latin typeface="Arial"/>
                <a:cs typeface="Arial"/>
              </a:rPr>
              <a:t> инфекции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0" dirty="0">
                <a:latin typeface="Arial"/>
                <a:cs typeface="Arial"/>
              </a:rPr>
              <a:t>ен</a:t>
            </a:r>
            <a:r>
              <a:rPr sz="2800" spc="-125" dirty="0">
                <a:latin typeface="Arial"/>
                <a:cs typeface="Arial"/>
              </a:rPr>
              <a:t>д</a:t>
            </a:r>
            <a:r>
              <a:rPr sz="2800" spc="-110" dirty="0">
                <a:latin typeface="Arial"/>
                <a:cs typeface="Arial"/>
              </a:rPr>
              <a:t>о</a:t>
            </a:r>
            <a:r>
              <a:rPr sz="2800" spc="-240" dirty="0">
                <a:latin typeface="Arial"/>
                <a:cs typeface="Arial"/>
              </a:rPr>
              <a:t>т</a:t>
            </a:r>
            <a:r>
              <a:rPr sz="2800" spc="-15" dirty="0">
                <a:latin typeface="Arial"/>
                <a:cs typeface="Arial"/>
              </a:rPr>
              <a:t>о</a:t>
            </a:r>
            <a:r>
              <a:rPr sz="2800" spc="-30" dirty="0">
                <a:latin typeface="Arial"/>
                <a:cs typeface="Arial"/>
              </a:rPr>
              <a:t>к</a:t>
            </a:r>
            <a:r>
              <a:rPr sz="2800" spc="-110" dirty="0">
                <a:latin typeface="Arial"/>
                <a:cs typeface="Arial"/>
              </a:rPr>
              <a:t>син</a:t>
            </a:r>
            <a:r>
              <a:rPr sz="2800" spc="-180" dirty="0">
                <a:latin typeface="Arial"/>
                <a:cs typeface="Arial"/>
              </a:rPr>
              <a:t>е</a:t>
            </a:r>
            <a:r>
              <a:rPr sz="2800" spc="-85" dirty="0">
                <a:latin typeface="Arial"/>
                <a:cs typeface="Arial"/>
              </a:rPr>
              <a:t>мия,  </a:t>
            </a:r>
            <a:r>
              <a:rPr sz="2800" spc="-120" dirty="0">
                <a:latin typeface="Arial"/>
                <a:cs typeface="Arial"/>
              </a:rPr>
              <a:t>която </a:t>
            </a:r>
            <a:r>
              <a:rPr sz="2800" spc="-135" dirty="0">
                <a:latin typeface="Arial"/>
                <a:cs typeface="Arial"/>
              </a:rPr>
              <a:t>отключва </a:t>
            </a:r>
            <a:r>
              <a:rPr sz="2800" spc="-120" dirty="0">
                <a:latin typeface="Arial"/>
                <a:cs typeface="Arial"/>
              </a:rPr>
              <a:t>ДИК: </a:t>
            </a:r>
            <a:r>
              <a:rPr sz="2800" spc="-125" dirty="0">
                <a:latin typeface="Arial"/>
                <a:cs typeface="Arial"/>
              </a:rPr>
              <a:t>чрез </a:t>
            </a:r>
            <a:r>
              <a:rPr sz="2800" spc="-85" dirty="0">
                <a:latin typeface="Arial"/>
                <a:cs typeface="Arial"/>
              </a:rPr>
              <a:t>директно </a:t>
            </a:r>
            <a:r>
              <a:rPr sz="2800" spc="-114" dirty="0">
                <a:latin typeface="Arial"/>
                <a:cs typeface="Arial"/>
              </a:rPr>
              <a:t>активиране 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90" dirty="0">
                <a:latin typeface="Arial"/>
                <a:cs typeface="Arial"/>
              </a:rPr>
              <a:t>фактор </a:t>
            </a:r>
            <a:r>
              <a:rPr sz="2800" spc="-195" dirty="0">
                <a:latin typeface="Arial"/>
                <a:cs typeface="Arial"/>
              </a:rPr>
              <a:t>ХII </a:t>
            </a:r>
            <a:r>
              <a:rPr sz="2800" spc="-95" dirty="0">
                <a:latin typeface="Arial"/>
                <a:cs typeface="Arial"/>
              </a:rPr>
              <a:t>(липид </a:t>
            </a:r>
            <a:r>
              <a:rPr sz="2800" spc="-250" dirty="0">
                <a:latin typeface="Arial"/>
                <a:cs typeface="Arial"/>
              </a:rPr>
              <a:t>А </a:t>
            </a:r>
            <a:r>
              <a:rPr sz="2800" spc="-135" dirty="0">
                <a:latin typeface="Arial"/>
                <a:cs typeface="Arial"/>
              </a:rPr>
              <a:t>на бактериалните  </a:t>
            </a:r>
            <a:r>
              <a:rPr sz="2800" spc="-110" dirty="0">
                <a:latin typeface="Arial"/>
                <a:cs typeface="Arial"/>
              </a:rPr>
              <a:t>миозахариди </a:t>
            </a:r>
            <a:r>
              <a:rPr sz="2800" spc="-85" dirty="0">
                <a:latin typeface="Arial"/>
                <a:cs typeface="Arial"/>
              </a:rPr>
              <a:t>го </a:t>
            </a:r>
            <a:r>
              <a:rPr sz="2800" spc="-114" dirty="0">
                <a:latin typeface="Arial"/>
                <a:cs typeface="Arial"/>
              </a:rPr>
              <a:t>активира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директно).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marR="8191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2540635" algn="l"/>
                <a:tab pos="3824604" algn="l"/>
                <a:tab pos="4443730" algn="l"/>
              </a:tabLst>
            </a:pPr>
            <a:r>
              <a:rPr sz="2800" spc="-120" dirty="0">
                <a:latin typeface="Arial"/>
                <a:cs typeface="Arial"/>
              </a:rPr>
              <a:t>Активираният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90" dirty="0">
                <a:latin typeface="Arial"/>
                <a:cs typeface="Arial"/>
              </a:rPr>
              <a:t>фактор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ХII	</a:t>
            </a:r>
            <a:r>
              <a:rPr sz="2800" spc="-114" dirty="0">
                <a:latin typeface="Arial"/>
                <a:cs typeface="Arial"/>
              </a:rPr>
              <a:t>активира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каликреин-  </a:t>
            </a:r>
            <a:r>
              <a:rPr sz="2800" spc="-100" dirty="0">
                <a:latin typeface="Arial"/>
                <a:cs typeface="Arial"/>
              </a:rPr>
              <a:t>кининовата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система	</a:t>
            </a:r>
            <a:r>
              <a:rPr sz="2800" spc="-75" dirty="0">
                <a:latin typeface="Arial"/>
                <a:cs typeface="Arial"/>
              </a:rPr>
              <a:t>кинините </a:t>
            </a:r>
            <a:r>
              <a:rPr sz="2800" spc="-125" dirty="0">
                <a:latin typeface="Arial"/>
                <a:cs typeface="Arial"/>
              </a:rPr>
              <a:t>активират  </a:t>
            </a:r>
            <a:r>
              <a:rPr sz="2800" spc="-190" dirty="0">
                <a:latin typeface="Arial"/>
                <a:cs typeface="Arial"/>
              </a:rPr>
              <a:t>фактор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VII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и	</a:t>
            </a:r>
            <a:r>
              <a:rPr sz="2800" spc="-155" dirty="0">
                <a:latin typeface="Arial"/>
                <a:cs typeface="Arial"/>
              </a:rPr>
              <a:t>оттам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95" dirty="0">
                <a:latin typeface="Arial"/>
                <a:cs typeface="Arial"/>
              </a:rPr>
              <a:t>вътрешната </a:t>
            </a:r>
            <a:r>
              <a:rPr sz="2800" spc="-165" dirty="0">
                <a:latin typeface="Arial"/>
                <a:cs typeface="Arial"/>
              </a:rPr>
              <a:t>система </a:t>
            </a:r>
            <a:r>
              <a:rPr sz="2800" spc="-135" dirty="0">
                <a:latin typeface="Arial"/>
                <a:cs typeface="Arial"/>
              </a:rPr>
              <a:t>на  тромбопластинобразуването.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8" name="object 8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745360" y="255473"/>
            <a:ext cx="5657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ОТКЛЮЧВАЩИ </a:t>
            </a:r>
            <a:r>
              <a:rPr spc="-405" dirty="0"/>
              <a:t>ФАКТОРИ</a:t>
            </a:r>
            <a:r>
              <a:rPr spc="-80" dirty="0"/>
              <a:t> </a:t>
            </a:r>
            <a:r>
              <a:rPr spc="-110" dirty="0"/>
              <a:t>(5)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771525"/>
            <a:chOff x="-4762" y="223837"/>
            <a:chExt cx="9153525" cy="7715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62708" y="327101"/>
            <a:ext cx="5416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0" dirty="0"/>
              <a:t>ДОПЪЛНИТЕЛНИ</a:t>
            </a:r>
            <a:r>
              <a:rPr spc="-270" dirty="0"/>
              <a:t> </a:t>
            </a:r>
            <a:r>
              <a:rPr spc="-405" dirty="0"/>
              <a:t>ФАКТОРИ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2490" y="1624990"/>
            <a:ext cx="7572375" cy="46355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09880">
              <a:lnSpc>
                <a:spcPct val="100000"/>
              </a:lnSpc>
              <a:spcBef>
                <a:spcPts val="770"/>
              </a:spcBef>
            </a:pPr>
            <a:r>
              <a:rPr sz="2800" b="1" i="1" spc="-215" dirty="0">
                <a:solidFill>
                  <a:srgbClr val="C00000"/>
                </a:solidFill>
                <a:latin typeface="Arial"/>
                <a:cs typeface="Arial"/>
              </a:rPr>
              <a:t>Индуцират </a:t>
            </a:r>
            <a:r>
              <a:rPr sz="2800" b="1" i="1" spc="-24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2800" b="1" i="1" spc="-225" dirty="0">
                <a:solidFill>
                  <a:srgbClr val="C00000"/>
                </a:solidFill>
                <a:latin typeface="Arial"/>
                <a:cs typeface="Arial"/>
              </a:rPr>
              <a:t>повишават </a:t>
            </a:r>
            <a:r>
              <a:rPr sz="2800" b="1" i="1" spc="-180" dirty="0">
                <a:solidFill>
                  <a:srgbClr val="C00000"/>
                </a:solidFill>
                <a:latin typeface="Arial"/>
                <a:cs typeface="Arial"/>
              </a:rPr>
              <a:t>тежестта </a:t>
            </a:r>
            <a:r>
              <a:rPr sz="2800" b="1" i="1" spc="-13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2800" b="1" i="1" spc="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165" dirty="0">
                <a:solidFill>
                  <a:srgbClr val="C00000"/>
                </a:solidFill>
                <a:latin typeface="Arial"/>
                <a:cs typeface="Arial"/>
              </a:rPr>
              <a:t>ДИК:</a:t>
            </a:r>
            <a:endParaRPr sz="2800">
              <a:latin typeface="Arial"/>
              <a:cs typeface="Arial"/>
            </a:endParaRPr>
          </a:p>
          <a:p>
            <a:pPr marL="292735" indent="-280670">
              <a:lnSpc>
                <a:spcPct val="100000"/>
              </a:lnSpc>
              <a:spcBef>
                <a:spcPts val="675"/>
              </a:spcBef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65" dirty="0">
                <a:latin typeface="Arial"/>
                <a:cs typeface="Arial"/>
              </a:rPr>
              <a:t>шок;</a:t>
            </a:r>
            <a:endParaRPr sz="2800">
              <a:latin typeface="Arial"/>
              <a:cs typeface="Arial"/>
            </a:endParaRPr>
          </a:p>
          <a:p>
            <a:pPr marL="292735" indent="-280670">
              <a:lnSpc>
                <a:spcPct val="100000"/>
              </a:lnSpc>
              <a:spcBef>
                <a:spcPts val="670"/>
              </a:spcBef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114" dirty="0">
                <a:latin typeface="Arial"/>
                <a:cs typeface="Arial"/>
              </a:rPr>
              <a:t>ацидоза;</a:t>
            </a:r>
            <a:endParaRPr sz="2800">
              <a:latin typeface="Arial"/>
              <a:cs typeface="Arial"/>
            </a:endParaRPr>
          </a:p>
          <a:p>
            <a:pPr marL="292735" indent="-280670">
              <a:lnSpc>
                <a:spcPct val="100000"/>
              </a:lnSpc>
              <a:spcBef>
                <a:spcPts val="675"/>
              </a:spcBef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100" dirty="0">
                <a:latin typeface="Arial"/>
                <a:cs typeface="Arial"/>
              </a:rPr>
              <a:t>хипоксемия;</a:t>
            </a:r>
            <a:endParaRPr sz="2800">
              <a:latin typeface="Arial"/>
              <a:cs typeface="Arial"/>
            </a:endParaRPr>
          </a:p>
          <a:p>
            <a:pPr marL="292735" indent="-280670">
              <a:lnSpc>
                <a:spcPct val="100000"/>
              </a:lnSpc>
              <a:spcBef>
                <a:spcPts val="670"/>
              </a:spcBef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125" dirty="0">
                <a:latin typeface="Arial"/>
                <a:cs typeface="Arial"/>
              </a:rPr>
              <a:t>хиперазотемия;</a:t>
            </a:r>
            <a:endParaRPr sz="2800">
              <a:latin typeface="Arial"/>
              <a:cs typeface="Arial"/>
            </a:endParaRPr>
          </a:p>
          <a:p>
            <a:pPr marL="292735" indent="-280670">
              <a:lnSpc>
                <a:spcPct val="100000"/>
              </a:lnSpc>
              <a:spcBef>
                <a:spcPts val="675"/>
              </a:spcBef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175" dirty="0">
                <a:latin typeface="Arial"/>
                <a:cs typeface="Arial"/>
              </a:rPr>
              <a:t>съдова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стаза;</a:t>
            </a:r>
            <a:endParaRPr sz="2800">
              <a:latin typeface="Arial"/>
              <a:cs typeface="Arial"/>
            </a:endParaRPr>
          </a:p>
          <a:p>
            <a:pPr marL="292735" indent="-280670">
              <a:lnSpc>
                <a:spcPct val="100000"/>
              </a:lnSpc>
              <a:spcBef>
                <a:spcPts val="675"/>
              </a:spcBef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114" dirty="0">
                <a:latin typeface="Arial"/>
                <a:cs typeface="Arial"/>
              </a:rPr>
              <a:t>чернодробна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недостатъчност;</a:t>
            </a:r>
            <a:endParaRPr sz="2800">
              <a:latin typeface="Arial"/>
              <a:cs typeface="Arial"/>
            </a:endParaRPr>
          </a:p>
          <a:p>
            <a:pPr marL="154305" marR="470534" indent="-142240">
              <a:lnSpc>
                <a:spcPct val="120000"/>
              </a:lnSpc>
              <a:buSzPct val="71428"/>
              <a:buFont typeface="Wingdings"/>
              <a:buChar char=""/>
              <a:tabLst>
                <a:tab pos="293370" algn="l"/>
              </a:tabLst>
            </a:pPr>
            <a:r>
              <a:rPr sz="2800" spc="-110" dirty="0">
                <a:latin typeface="Arial"/>
                <a:cs typeface="Arial"/>
              </a:rPr>
              <a:t>повишен </a:t>
            </a:r>
            <a:r>
              <a:rPr sz="2800" spc="-114" dirty="0">
                <a:latin typeface="Arial"/>
                <a:cs typeface="Arial"/>
              </a:rPr>
              <a:t>кръвен </a:t>
            </a:r>
            <a:r>
              <a:rPr sz="2800" spc="-125" dirty="0">
                <a:latin typeface="Arial"/>
                <a:cs typeface="Arial"/>
              </a:rPr>
              <a:t>вискозитет </a:t>
            </a:r>
            <a:r>
              <a:rPr sz="2800" spc="-140" dirty="0">
                <a:latin typeface="Arial"/>
                <a:cs typeface="Arial"/>
              </a:rPr>
              <a:t>(дехидратация </a:t>
            </a:r>
            <a:r>
              <a:rPr sz="2800" spc="-220" dirty="0">
                <a:latin typeface="Arial"/>
                <a:cs typeface="Arial"/>
              </a:rPr>
              <a:t>с  </a:t>
            </a:r>
            <a:r>
              <a:rPr sz="2800" spc="-114" dirty="0">
                <a:latin typeface="Arial"/>
                <a:cs typeface="Arial"/>
              </a:rPr>
              <a:t>хемоконцентрация).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5777" y="356057"/>
            <a:ext cx="82340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4" dirty="0">
                <a:solidFill>
                  <a:srgbClr val="FFFF00"/>
                </a:solidFill>
                <a:latin typeface="Arial"/>
                <a:cs typeface="Arial"/>
              </a:rPr>
              <a:t>СИНДРОМ </a:t>
            </a:r>
            <a:r>
              <a:rPr sz="2400" b="1" spc="-250" dirty="0">
                <a:solidFill>
                  <a:srgbClr val="FFFF00"/>
                </a:solidFill>
                <a:latin typeface="Arial"/>
                <a:cs typeface="Arial"/>
              </a:rPr>
              <a:t>НА </a:t>
            </a:r>
            <a:r>
              <a:rPr sz="2400" b="1" spc="-240" dirty="0">
                <a:solidFill>
                  <a:srgbClr val="FFFF00"/>
                </a:solidFill>
                <a:latin typeface="Arial"/>
                <a:cs typeface="Arial"/>
              </a:rPr>
              <a:t>ДИСЕМИНИРАНА </a:t>
            </a:r>
            <a:r>
              <a:rPr sz="2400" b="1" spc="-290" dirty="0">
                <a:solidFill>
                  <a:srgbClr val="FFFF00"/>
                </a:solidFill>
                <a:latin typeface="Arial"/>
                <a:cs typeface="Arial"/>
              </a:rPr>
              <a:t>ИНТРАВАЗАЛНА</a:t>
            </a:r>
            <a:r>
              <a:rPr sz="2400" b="1" spc="-2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260" dirty="0">
                <a:solidFill>
                  <a:srgbClr val="FFFF00"/>
                </a:solidFill>
                <a:latin typeface="Arial"/>
                <a:cs typeface="Arial"/>
              </a:rPr>
              <a:t>КОАГУЛАЦИЯ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712188"/>
            <a:ext cx="5344160" cy="446468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90" dirty="0">
                <a:latin typeface="Arial"/>
                <a:cs typeface="Arial"/>
              </a:rPr>
              <a:t>ИНФЕКЦИИ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25" dirty="0">
                <a:latin typeface="Arial"/>
                <a:cs typeface="Arial"/>
              </a:rPr>
              <a:t>АКУШЕРСКИ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400" dirty="0">
                <a:latin typeface="Arial"/>
                <a:cs typeface="Arial"/>
              </a:rPr>
              <a:t>УСЛОЖНЕНИЯ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Arial"/>
                <a:cs typeface="Arial"/>
              </a:rPr>
              <a:t>ИНТРАВАЗАЛНА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320" dirty="0">
                <a:latin typeface="Arial"/>
                <a:cs typeface="Arial"/>
              </a:rPr>
              <a:t>ХЕМОЛИЗА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20" dirty="0">
                <a:latin typeface="Arial"/>
                <a:cs typeface="Arial"/>
              </a:rPr>
              <a:t>ШОК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95" dirty="0">
                <a:latin typeface="Arial"/>
                <a:cs typeface="Arial"/>
              </a:rPr>
              <a:t>СЪДОВИ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370" dirty="0">
                <a:latin typeface="Arial"/>
                <a:cs typeface="Arial"/>
              </a:rPr>
              <a:t>ЗАБОЛЯВАНИЯ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405" dirty="0">
                <a:latin typeface="Arial"/>
                <a:cs typeface="Arial"/>
              </a:rPr>
              <a:t>ОПЕРАТИВНИ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380" dirty="0">
                <a:latin typeface="Arial"/>
                <a:cs typeface="Arial"/>
              </a:rPr>
              <a:t>ИНТЕРВЕНЦИИ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65" dirty="0">
                <a:latin typeface="Arial"/>
                <a:cs typeface="Arial"/>
              </a:rPr>
              <a:t>ЗМИЙСКИ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395" dirty="0">
                <a:latin typeface="Arial"/>
                <a:cs typeface="Arial"/>
              </a:rPr>
              <a:t>ОТРОВИ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725805"/>
            <a:chOff x="-4762" y="269875"/>
            <a:chExt cx="9153525" cy="7258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9144000" y="0"/>
                  </a:moveTo>
                  <a:lnTo>
                    <a:pt x="0" y="0"/>
                  </a:lnTo>
                  <a:lnTo>
                    <a:pt x="0" y="715962"/>
                  </a:lnTo>
                  <a:lnTo>
                    <a:pt x="9144000" y="7159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716280"/>
            </a:xfrm>
            <a:custGeom>
              <a:avLst/>
              <a:gdLst/>
              <a:ahLst/>
              <a:cxnLst/>
              <a:rect l="l" t="t" r="r" b="b"/>
              <a:pathLst>
                <a:path w="9144000" h="716280">
                  <a:moveTo>
                    <a:pt x="0" y="715962"/>
                  </a:moveTo>
                  <a:lnTo>
                    <a:pt x="9144000" y="7159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159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8828" y="316738"/>
            <a:ext cx="6545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20" dirty="0"/>
              <a:t>АКТИВИРАНЕ </a:t>
            </a:r>
            <a:r>
              <a:rPr spc="-375" dirty="0"/>
              <a:t>НА</a:t>
            </a:r>
            <a:r>
              <a:rPr spc="-30" dirty="0"/>
              <a:t> </a:t>
            </a:r>
            <a:r>
              <a:rPr spc="-415" dirty="0"/>
              <a:t>КОАГУЛАЦИЯТА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540" y="1775282"/>
            <a:ext cx="7333615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60" dirty="0">
                <a:latin typeface="Arial"/>
                <a:cs typeface="Arial"/>
              </a:rPr>
              <a:t>АКТИВИРАНЕ </a:t>
            </a:r>
            <a:r>
              <a:rPr sz="3200" spc="-310" dirty="0">
                <a:latin typeface="Arial"/>
                <a:cs typeface="Arial"/>
              </a:rPr>
              <a:t>НА </a:t>
            </a:r>
            <a:r>
              <a:rPr sz="3200" spc="-400" dirty="0">
                <a:latin typeface="Arial"/>
                <a:cs typeface="Arial"/>
              </a:rPr>
              <a:t>ВЪНШНАТА </a:t>
            </a:r>
            <a:r>
              <a:rPr sz="3200" spc="-375" dirty="0">
                <a:latin typeface="Arial"/>
                <a:cs typeface="Arial"/>
              </a:rPr>
              <a:t> </a:t>
            </a:r>
            <a:r>
              <a:rPr sz="3200" spc="-380" dirty="0">
                <a:latin typeface="Arial"/>
                <a:cs typeface="Arial"/>
              </a:rPr>
              <a:t>СИСТЕМА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4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60" dirty="0">
                <a:latin typeface="Arial"/>
                <a:cs typeface="Arial"/>
              </a:rPr>
              <a:t>АКТИВИРАНЕ  </a:t>
            </a:r>
            <a:r>
              <a:rPr sz="3200" spc="-310" dirty="0">
                <a:latin typeface="Arial"/>
                <a:cs typeface="Arial"/>
              </a:rPr>
              <a:t>НА </a:t>
            </a:r>
            <a:r>
              <a:rPr sz="3200" spc="-459" dirty="0">
                <a:latin typeface="Arial"/>
                <a:cs typeface="Arial"/>
              </a:rPr>
              <a:t>ВЪТРЕШНАТА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385" dirty="0">
                <a:latin typeface="Arial"/>
                <a:cs typeface="Arial"/>
              </a:rPr>
              <a:t>СИСТЕМА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4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360" dirty="0">
                <a:latin typeface="Arial"/>
                <a:cs typeface="Arial"/>
              </a:rPr>
              <a:t>АКТИВИРАНЕ </a:t>
            </a:r>
            <a:r>
              <a:rPr sz="3200" spc="-310" dirty="0">
                <a:latin typeface="Arial"/>
                <a:cs typeface="Arial"/>
              </a:rPr>
              <a:t>НА </a:t>
            </a:r>
            <a:r>
              <a:rPr sz="3200" spc="-355" dirty="0">
                <a:latin typeface="Arial"/>
                <a:cs typeface="Arial"/>
              </a:rPr>
              <a:t>ФАКТОР </a:t>
            </a:r>
            <a:r>
              <a:rPr sz="3200" spc="-475" dirty="0">
                <a:latin typeface="Arial"/>
                <a:cs typeface="Arial"/>
              </a:rPr>
              <a:t>Х </a:t>
            </a:r>
            <a:r>
              <a:rPr sz="3200" spc="-215" dirty="0">
                <a:latin typeface="Arial"/>
                <a:cs typeface="Arial"/>
              </a:rPr>
              <a:t>ИЛИ</a:t>
            </a:r>
            <a:r>
              <a:rPr sz="3200" spc="-315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ІІ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847725"/>
            <a:chOff x="-4762" y="223837"/>
            <a:chExt cx="9153525" cy="8477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838200"/>
            </a:xfrm>
            <a:custGeom>
              <a:avLst/>
              <a:gdLst/>
              <a:ahLst/>
              <a:cxnLst/>
              <a:rect l="l" t="t" r="r" b="b"/>
              <a:pathLst>
                <a:path w="9144000" h="838200">
                  <a:moveTo>
                    <a:pt x="914400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144000" y="838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838200"/>
            </a:xfrm>
            <a:custGeom>
              <a:avLst/>
              <a:gdLst/>
              <a:ahLst/>
              <a:cxnLst/>
              <a:rect l="l" t="t" r="r" b="b"/>
              <a:pathLst>
                <a:path w="9144000" h="838200">
                  <a:moveTo>
                    <a:pt x="0" y="838200"/>
                  </a:moveTo>
                  <a:lnTo>
                    <a:pt x="9144000" y="838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7152" y="331673"/>
            <a:ext cx="44088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95"/>
              <a:t>ПАТОГЕНЕЗА</a:t>
            </a:r>
            <a:r>
              <a:rPr lang="bg-BG" spc="-495" dirty="0"/>
              <a:t>   </a:t>
            </a:r>
            <a:r>
              <a:rPr spc="-495"/>
              <a:t> </a:t>
            </a:r>
            <a:r>
              <a:rPr spc="-350"/>
              <a:t>ПРИ</a:t>
            </a:r>
            <a:r>
              <a:rPr lang="bg-BG" spc="-350" dirty="0"/>
              <a:t>   </a:t>
            </a:r>
            <a:r>
              <a:rPr spc="-490"/>
              <a:t> </a:t>
            </a:r>
            <a:r>
              <a:rPr spc="-185" dirty="0"/>
              <a:t>ДИК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590" y="1424685"/>
            <a:ext cx="8261350" cy="51111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126364" indent="-342900">
              <a:lnSpc>
                <a:spcPct val="901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35" dirty="0">
                <a:latin typeface="Arial"/>
                <a:cs typeface="Arial"/>
              </a:rPr>
              <a:t>Образуваните </a:t>
            </a:r>
            <a:r>
              <a:rPr sz="2400" spc="-85" dirty="0">
                <a:latin typeface="Arial"/>
                <a:cs typeface="Arial"/>
              </a:rPr>
              <a:t>кръвни </a:t>
            </a:r>
            <a:r>
              <a:rPr sz="2400" spc="-120" dirty="0">
                <a:latin typeface="Arial"/>
                <a:cs typeface="Arial"/>
              </a:rPr>
              <a:t>съсиреци </a:t>
            </a:r>
            <a:r>
              <a:rPr sz="2400" spc="-90" dirty="0">
                <a:latin typeface="Arial"/>
                <a:cs typeface="Arial"/>
              </a:rPr>
              <a:t>(тромбоцити, </a:t>
            </a:r>
            <a:r>
              <a:rPr sz="2400" spc="-95" dirty="0">
                <a:latin typeface="Arial"/>
                <a:cs typeface="Arial"/>
              </a:rPr>
              <a:t>еритроцити </a:t>
            </a:r>
            <a:r>
              <a:rPr sz="2400" spc="-45" dirty="0">
                <a:latin typeface="Arial"/>
                <a:cs typeface="Arial"/>
              </a:rPr>
              <a:t>и  </a:t>
            </a:r>
            <a:r>
              <a:rPr sz="2400" spc="-95" dirty="0">
                <a:latin typeface="Arial"/>
                <a:cs typeface="Arial"/>
              </a:rPr>
              <a:t>левкоцити) </a:t>
            </a:r>
            <a:r>
              <a:rPr sz="2400" spc="-140" dirty="0">
                <a:latin typeface="Arial"/>
                <a:cs typeface="Arial"/>
              </a:rPr>
              <a:t>запушват </a:t>
            </a:r>
            <a:r>
              <a:rPr sz="2400" spc="-100" dirty="0">
                <a:latin typeface="Arial"/>
                <a:cs typeface="Arial"/>
              </a:rPr>
              <a:t>кръвотока,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30" dirty="0">
                <a:latin typeface="Arial"/>
                <a:cs typeface="Arial"/>
              </a:rPr>
              <a:t>последващи </a:t>
            </a:r>
            <a:r>
              <a:rPr sz="2400" spc="-90" dirty="0">
                <a:latin typeface="Arial"/>
                <a:cs typeface="Arial"/>
              </a:rPr>
              <a:t>хипоксия </a:t>
            </a:r>
            <a:r>
              <a:rPr sz="2400" spc="-45" dirty="0">
                <a:latin typeface="Arial"/>
                <a:cs typeface="Arial"/>
              </a:rPr>
              <a:t>и  </a:t>
            </a:r>
            <a:r>
              <a:rPr sz="2400" spc="-60" dirty="0">
                <a:latin typeface="Arial"/>
                <a:cs typeface="Arial"/>
              </a:rPr>
              <a:t>некрози.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273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30" dirty="0">
                <a:latin typeface="Arial"/>
                <a:cs typeface="Arial"/>
              </a:rPr>
              <a:t>Еритроцитите, </a:t>
            </a:r>
            <a:r>
              <a:rPr sz="2400" spc="-105" dirty="0">
                <a:latin typeface="Arial"/>
                <a:cs typeface="Arial"/>
              </a:rPr>
              <a:t>минаващи </a:t>
            </a:r>
            <a:r>
              <a:rPr sz="2400" spc="-65" dirty="0">
                <a:latin typeface="Arial"/>
                <a:cs typeface="Arial"/>
              </a:rPr>
              <a:t>покрай </a:t>
            </a:r>
            <a:r>
              <a:rPr sz="2400" spc="-105" dirty="0">
                <a:latin typeface="Arial"/>
                <a:cs typeface="Arial"/>
              </a:rPr>
              <a:t>тромба, </a:t>
            </a:r>
            <a:r>
              <a:rPr sz="2400" spc="-165" dirty="0">
                <a:latin typeface="Arial"/>
                <a:cs typeface="Arial"/>
              </a:rPr>
              <a:t>се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разрушават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735"/>
              </a:lnSpc>
            </a:pPr>
            <a:r>
              <a:rPr sz="2400" spc="-85" dirty="0">
                <a:latin typeface="Arial"/>
                <a:cs typeface="Arial"/>
              </a:rPr>
              <a:t>(микроангиопатична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анемия).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50">
              <a:latin typeface="Arial"/>
              <a:cs typeface="Arial"/>
            </a:endParaRPr>
          </a:p>
          <a:p>
            <a:pPr marL="355600" marR="414655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105" dirty="0">
                <a:latin typeface="Arial"/>
                <a:cs typeface="Arial"/>
              </a:rPr>
              <a:t>Активираният </a:t>
            </a:r>
            <a:r>
              <a:rPr sz="2400" spc="-160" dirty="0">
                <a:latin typeface="Arial"/>
                <a:cs typeface="Arial"/>
              </a:rPr>
              <a:t>фактор </a:t>
            </a:r>
            <a:r>
              <a:rPr sz="2400" spc="-165" dirty="0">
                <a:latin typeface="Arial"/>
                <a:cs typeface="Arial"/>
              </a:rPr>
              <a:t>ХII </a:t>
            </a:r>
            <a:r>
              <a:rPr sz="2400" spc="-100" dirty="0">
                <a:latin typeface="Arial"/>
                <a:cs typeface="Arial"/>
              </a:rPr>
              <a:t>активира </a:t>
            </a:r>
            <a:r>
              <a:rPr sz="2400" spc="-80" dirty="0">
                <a:latin typeface="Arial"/>
                <a:cs typeface="Arial"/>
              </a:rPr>
              <a:t>каликреин-кининовата  </a:t>
            </a:r>
            <a:r>
              <a:rPr sz="2400" spc="-130" dirty="0">
                <a:latin typeface="Arial"/>
                <a:cs typeface="Arial"/>
              </a:rPr>
              <a:t>система.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25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85" dirty="0">
                <a:latin typeface="Arial"/>
                <a:cs typeface="Arial"/>
              </a:rPr>
              <a:t>Кинините </a:t>
            </a:r>
            <a:r>
              <a:rPr sz="2400" spc="-70" dirty="0">
                <a:latin typeface="Arial"/>
                <a:cs typeface="Arial"/>
              </a:rPr>
              <a:t>(дори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30" dirty="0">
                <a:latin typeface="Arial"/>
                <a:cs typeface="Arial"/>
              </a:rPr>
              <a:t>в </a:t>
            </a:r>
            <a:r>
              <a:rPr sz="2400" spc="-90" dirty="0">
                <a:latin typeface="Arial"/>
                <a:cs typeface="Arial"/>
              </a:rPr>
              <a:t>ниска концентрация) </a:t>
            </a:r>
            <a:r>
              <a:rPr sz="2400" spc="-114" dirty="0">
                <a:latin typeface="Arial"/>
                <a:cs typeface="Arial"/>
              </a:rPr>
              <a:t>имат</a:t>
            </a:r>
            <a:r>
              <a:rPr sz="2400" spc="-38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разностранно  </a:t>
            </a:r>
            <a:r>
              <a:rPr sz="2400" spc="-90" dirty="0">
                <a:latin typeface="Arial"/>
                <a:cs typeface="Arial"/>
              </a:rPr>
              <a:t>биологично </a:t>
            </a:r>
            <a:r>
              <a:rPr sz="2400" spc="-120" dirty="0">
                <a:latin typeface="Arial"/>
                <a:cs typeface="Arial"/>
              </a:rPr>
              <a:t>действие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90" dirty="0">
                <a:latin typeface="Arial"/>
                <a:cs typeface="Arial"/>
              </a:rPr>
              <a:t>предизвикват: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вазодилатация</a:t>
            </a:r>
            <a:endParaRPr sz="2400">
              <a:latin typeface="Arial"/>
              <a:cs typeface="Arial"/>
            </a:endParaRPr>
          </a:p>
          <a:p>
            <a:pPr marL="355600" marR="80010">
              <a:lnSpc>
                <a:spcPts val="2590"/>
              </a:lnSpc>
              <a:spcBef>
                <a:spcPts val="5"/>
              </a:spcBef>
            </a:pPr>
            <a:r>
              <a:rPr sz="2400" spc="-120" dirty="0">
                <a:latin typeface="Arial"/>
                <a:cs typeface="Arial"/>
              </a:rPr>
              <a:t>(спадане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254" dirty="0">
                <a:latin typeface="Arial"/>
                <a:cs typeface="Arial"/>
              </a:rPr>
              <a:t>RR), </a:t>
            </a:r>
            <a:r>
              <a:rPr sz="2400" spc="-100" dirty="0">
                <a:latin typeface="Arial"/>
                <a:cs typeface="Arial"/>
              </a:rPr>
              <a:t>потискане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05" dirty="0">
                <a:latin typeface="Arial"/>
                <a:cs typeface="Arial"/>
              </a:rPr>
              <a:t>миокардната контрактилност,  </a:t>
            </a:r>
            <a:r>
              <a:rPr sz="2400" spc="-95" dirty="0">
                <a:latin typeface="Arial"/>
                <a:cs typeface="Arial"/>
              </a:rPr>
              <a:t>повишен </a:t>
            </a:r>
            <a:r>
              <a:rPr sz="2400" spc="-140" dirty="0">
                <a:latin typeface="Arial"/>
                <a:cs typeface="Arial"/>
              </a:rPr>
              <a:t>съдов </a:t>
            </a:r>
            <a:r>
              <a:rPr sz="2400" spc="-120" dirty="0">
                <a:latin typeface="Arial"/>
                <a:cs typeface="Arial"/>
              </a:rPr>
              <a:t>пермеабилитет, </a:t>
            </a:r>
            <a:r>
              <a:rPr sz="2400" spc="-114" dirty="0">
                <a:latin typeface="Arial"/>
                <a:cs typeface="Arial"/>
              </a:rPr>
              <a:t>болка </a:t>
            </a:r>
            <a:r>
              <a:rPr sz="2400" spc="-45" dirty="0">
                <a:latin typeface="Arial"/>
                <a:cs typeface="Arial"/>
              </a:rPr>
              <a:t>и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т.н.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771525"/>
            <a:chOff x="-4762" y="223837"/>
            <a:chExt cx="9153525" cy="7715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9617" y="327101"/>
            <a:ext cx="7745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25" dirty="0"/>
              <a:t>ОСНОВЕН </a:t>
            </a:r>
            <a:r>
              <a:rPr sz="3200" spc="-420" dirty="0"/>
              <a:t>ПАТОГЕНЕТИЧЕН </a:t>
            </a:r>
            <a:r>
              <a:rPr sz="3200" spc="-315" dirty="0"/>
              <a:t>МЕХАНИЗЪМ</a:t>
            </a:r>
            <a:r>
              <a:rPr sz="3200" spc="-565" dirty="0"/>
              <a:t> </a:t>
            </a:r>
            <a:r>
              <a:rPr sz="3200" spc="-100" dirty="0"/>
              <a:t>(1)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6073140" y="2294680"/>
            <a:ext cx="170815" cy="177800"/>
            <a:chOff x="6073140" y="2294680"/>
            <a:chExt cx="170815" cy="177800"/>
          </a:xfrm>
        </p:grpSpPr>
        <p:sp>
          <p:nvSpPr>
            <p:cNvPr id="7" name="object 7"/>
            <p:cNvSpPr/>
            <p:nvPr/>
          </p:nvSpPr>
          <p:spPr>
            <a:xfrm>
              <a:off x="6092952" y="2294680"/>
              <a:ext cx="100584" cy="13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73140" y="2360675"/>
              <a:ext cx="170687" cy="1112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9590" y="1634743"/>
            <a:ext cx="8549005" cy="4549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3025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40" dirty="0">
                <a:latin typeface="Arial"/>
                <a:cs typeface="Arial"/>
              </a:rPr>
              <a:t>Независимо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75" dirty="0">
                <a:latin typeface="Arial"/>
                <a:cs typeface="Arial"/>
              </a:rPr>
              <a:t>това </a:t>
            </a:r>
            <a:r>
              <a:rPr sz="2800" spc="-35" dirty="0">
                <a:latin typeface="Arial"/>
                <a:cs typeface="Arial"/>
              </a:rPr>
              <a:t>кои </a:t>
            </a:r>
            <a:r>
              <a:rPr sz="2800" spc="-105" dirty="0">
                <a:latin typeface="Arial"/>
                <a:cs typeface="Arial"/>
              </a:rPr>
              <a:t>механизми </a:t>
            </a:r>
            <a:r>
              <a:rPr sz="2800" spc="-170" dirty="0">
                <a:latin typeface="Arial"/>
                <a:cs typeface="Arial"/>
              </a:rPr>
              <a:t>действат,</a:t>
            </a:r>
            <a:r>
              <a:rPr sz="2800" spc="-295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в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2690"/>
              </a:lnSpc>
            </a:pPr>
            <a:r>
              <a:rPr sz="2800" spc="-135" dirty="0">
                <a:latin typeface="Arial"/>
                <a:cs typeface="Arial"/>
              </a:rPr>
              <a:t>циркулацията </a:t>
            </a:r>
            <a:r>
              <a:rPr sz="2800" spc="-190" dirty="0">
                <a:latin typeface="Arial"/>
                <a:cs typeface="Arial"/>
              </a:rPr>
              <a:t>се </a:t>
            </a:r>
            <a:r>
              <a:rPr sz="2800" spc="-145" dirty="0">
                <a:latin typeface="Arial"/>
                <a:cs typeface="Arial"/>
              </a:rPr>
              <a:t>образува</a:t>
            </a:r>
            <a:r>
              <a:rPr sz="2800" u="heavy" spc="-1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тромбин</a:t>
            </a:r>
            <a:r>
              <a:rPr sz="2800" b="1" u="heavy" spc="-180" dirty="0"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,</a:t>
            </a:r>
            <a:r>
              <a:rPr sz="2800" b="1" spc="-18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който</a:t>
            </a:r>
            <a:r>
              <a:rPr sz="2800" u="heavy" spc="-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2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превръща</a:t>
            </a:r>
            <a:endParaRPr sz="2800">
              <a:latin typeface="Arial"/>
              <a:cs typeface="Arial"/>
            </a:endParaRPr>
          </a:p>
          <a:p>
            <a:pPr marL="354965">
              <a:lnSpc>
                <a:spcPts val="3025"/>
              </a:lnSpc>
            </a:pPr>
            <a:r>
              <a:rPr sz="2800" u="heavy" spc="-7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2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фибриногена </a:t>
            </a:r>
            <a:r>
              <a:rPr sz="2800" b="1" u="heavy" spc="-4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във</a:t>
            </a:r>
            <a:r>
              <a:rPr sz="2800" b="1" u="heavy" spc="-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2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фибрин.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45" dirty="0">
                <a:solidFill>
                  <a:srgbClr val="C00000"/>
                </a:solidFill>
                <a:latin typeface="Arial"/>
                <a:cs typeface="Arial"/>
              </a:rPr>
              <a:t>Образуват </a:t>
            </a:r>
            <a:r>
              <a:rPr sz="2800" b="1" spc="-275" dirty="0">
                <a:solidFill>
                  <a:srgbClr val="C00000"/>
                </a:solidFill>
                <a:latin typeface="Arial"/>
                <a:cs typeface="Arial"/>
              </a:rPr>
              <a:t>се</a:t>
            </a:r>
            <a:r>
              <a:rPr sz="2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185" dirty="0">
                <a:solidFill>
                  <a:srgbClr val="C00000"/>
                </a:solidFill>
                <a:latin typeface="Arial"/>
                <a:cs typeface="Arial"/>
              </a:rPr>
              <a:t>фибрин-мономери</a:t>
            </a:r>
            <a:r>
              <a:rPr sz="2800" spc="-18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497205" marR="1424940" lvl="1" indent="-142240">
              <a:lnSpc>
                <a:spcPct val="100000"/>
              </a:lnSpc>
              <a:buFont typeface="Arial"/>
              <a:buChar char="-"/>
              <a:tabLst>
                <a:tab pos="544830" algn="l"/>
              </a:tabLst>
            </a:pPr>
            <a:r>
              <a:rPr dirty="0"/>
              <a:t>	</a:t>
            </a:r>
            <a:r>
              <a:rPr sz="2800" spc="-140" dirty="0">
                <a:latin typeface="Arial"/>
                <a:cs typeface="Arial"/>
              </a:rPr>
              <a:t>една </a:t>
            </a:r>
            <a:r>
              <a:rPr sz="2800" spc="-200" dirty="0">
                <a:latin typeface="Arial"/>
                <a:cs typeface="Arial"/>
              </a:rPr>
              <a:t>част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200" dirty="0">
                <a:latin typeface="Arial"/>
                <a:cs typeface="Arial"/>
              </a:rPr>
              <a:t>тях </a:t>
            </a:r>
            <a:r>
              <a:rPr sz="2800" spc="-110" dirty="0">
                <a:latin typeface="Arial"/>
                <a:cs typeface="Arial"/>
              </a:rPr>
              <a:t>полимеризира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50" dirty="0">
                <a:latin typeface="Arial"/>
                <a:cs typeface="Arial"/>
              </a:rPr>
              <a:t>образуват  фибринов</a:t>
            </a:r>
            <a:r>
              <a:rPr sz="2800" spc="-130" dirty="0">
                <a:latin typeface="Arial"/>
                <a:cs typeface="Arial"/>
              </a:rPr>
              <a:t> съсирек,</a:t>
            </a:r>
            <a:endParaRPr sz="2800">
              <a:latin typeface="Arial"/>
              <a:cs typeface="Arial"/>
            </a:endParaRPr>
          </a:p>
          <a:p>
            <a:pPr marL="544195" lvl="1" indent="-189230">
              <a:lnSpc>
                <a:spcPct val="100000"/>
              </a:lnSpc>
              <a:spcBef>
                <a:spcPts val="5"/>
              </a:spcBef>
              <a:buChar char="-"/>
              <a:tabLst>
                <a:tab pos="544830" algn="l"/>
              </a:tabLst>
            </a:pPr>
            <a:r>
              <a:rPr sz="2800" spc="-125" dirty="0">
                <a:latin typeface="Arial"/>
                <a:cs typeface="Arial"/>
              </a:rPr>
              <a:t>друга </a:t>
            </a:r>
            <a:r>
              <a:rPr sz="2800" spc="-200" dirty="0">
                <a:latin typeface="Arial"/>
                <a:cs typeface="Arial"/>
              </a:rPr>
              <a:t>част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200" dirty="0">
                <a:latin typeface="Arial"/>
                <a:cs typeface="Arial"/>
              </a:rPr>
              <a:t>тях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80" dirty="0">
                <a:latin typeface="Arial"/>
                <a:cs typeface="Arial"/>
              </a:rPr>
              <a:t>свързват </a:t>
            </a:r>
            <a:r>
              <a:rPr sz="2800" spc="-220" dirty="0">
                <a:latin typeface="Arial"/>
                <a:cs typeface="Arial"/>
              </a:rPr>
              <a:t>с</a:t>
            </a:r>
            <a:r>
              <a:rPr sz="2800" spc="8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интактни</a:t>
            </a:r>
            <a:endParaRPr sz="2800">
              <a:latin typeface="Arial"/>
              <a:cs typeface="Arial"/>
            </a:endParaRPr>
          </a:p>
          <a:p>
            <a:pPr marL="497205" marR="5080">
              <a:lnSpc>
                <a:spcPct val="100000"/>
              </a:lnSpc>
            </a:pPr>
            <a:r>
              <a:rPr sz="2800" spc="-125" dirty="0">
                <a:latin typeface="Arial"/>
                <a:cs typeface="Arial"/>
              </a:rPr>
              <a:t>фибриногенови молекули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30" dirty="0">
                <a:latin typeface="Arial"/>
                <a:cs typeface="Arial"/>
              </a:rPr>
              <a:t>ранните </a:t>
            </a:r>
            <a:r>
              <a:rPr sz="2800" spc="-229" dirty="0">
                <a:latin typeface="Arial"/>
                <a:cs typeface="Arial"/>
              </a:rPr>
              <a:t>ФДП </a:t>
            </a:r>
            <a:r>
              <a:rPr sz="2800" spc="-240" dirty="0">
                <a:latin typeface="Arial"/>
                <a:cs typeface="Arial"/>
              </a:rPr>
              <a:t>(X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295" dirty="0">
                <a:latin typeface="Arial"/>
                <a:cs typeface="Arial"/>
              </a:rPr>
              <a:t>Y) </a:t>
            </a:r>
            <a:r>
              <a:rPr sz="2800" spc="-130" dirty="0">
                <a:latin typeface="Arial"/>
                <a:cs typeface="Arial"/>
              </a:rPr>
              <a:t>като 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50" dirty="0">
                <a:latin typeface="Arial"/>
                <a:cs typeface="Arial"/>
              </a:rPr>
              <a:t>образуват </a:t>
            </a:r>
            <a:r>
              <a:rPr sz="2800" spc="-110" dirty="0">
                <a:latin typeface="Arial"/>
                <a:cs typeface="Arial"/>
              </a:rPr>
              <a:t>разтворими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фибрин-мономерни</a:t>
            </a:r>
            <a:endParaRPr sz="2800">
              <a:latin typeface="Arial"/>
              <a:cs typeface="Arial"/>
            </a:endParaRPr>
          </a:p>
          <a:p>
            <a:pPr marL="497205">
              <a:lnSpc>
                <a:spcPct val="100000"/>
              </a:lnSpc>
            </a:pPr>
            <a:r>
              <a:rPr sz="2800" spc="-85" dirty="0">
                <a:latin typeface="Arial"/>
                <a:cs typeface="Arial"/>
              </a:rPr>
              <a:t>комплекси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(РФМК).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1839594"/>
            <a:ext cx="8185150" cy="3780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0" dirty="0">
                <a:latin typeface="Arial"/>
                <a:cs typeface="Arial"/>
              </a:rPr>
              <a:t>Консумират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95" dirty="0">
                <a:latin typeface="Arial"/>
                <a:cs typeface="Arial"/>
              </a:rPr>
              <a:t>част </a:t>
            </a:r>
            <a:r>
              <a:rPr sz="2800" spc="-155" dirty="0">
                <a:latin typeface="Arial"/>
                <a:cs typeface="Arial"/>
              </a:rPr>
              <a:t>от </a:t>
            </a:r>
            <a:r>
              <a:rPr sz="2800" spc="-170" dirty="0">
                <a:latin typeface="Arial"/>
                <a:cs typeface="Arial"/>
              </a:rPr>
              <a:t>останалите фактори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на</a:t>
            </a:r>
            <a:endParaRPr sz="28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2800" spc="-150" dirty="0">
                <a:latin typeface="Arial"/>
                <a:cs typeface="Arial"/>
              </a:rPr>
              <a:t>съсирването: </a:t>
            </a:r>
            <a:r>
              <a:rPr sz="2800" spc="-180" dirty="0">
                <a:latin typeface="Arial"/>
                <a:cs typeface="Arial"/>
              </a:rPr>
              <a:t>факторите </a:t>
            </a:r>
            <a:r>
              <a:rPr sz="2800" spc="-300" dirty="0">
                <a:latin typeface="Arial"/>
                <a:cs typeface="Arial"/>
              </a:rPr>
              <a:t>V, </a:t>
            </a:r>
            <a:r>
              <a:rPr sz="2800" spc="-120" dirty="0">
                <a:latin typeface="Arial"/>
                <a:cs typeface="Arial"/>
              </a:rPr>
              <a:t>VIII, </a:t>
            </a:r>
            <a:r>
              <a:rPr sz="2800" spc="-165" dirty="0">
                <a:latin typeface="Arial"/>
                <a:cs typeface="Arial"/>
              </a:rPr>
              <a:t>ХIII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85" dirty="0">
                <a:latin typeface="Arial"/>
                <a:cs typeface="Arial"/>
              </a:rPr>
              <a:t>по-малко: </a:t>
            </a:r>
            <a:r>
              <a:rPr sz="2800" spc="-140" dirty="0">
                <a:latin typeface="Arial"/>
                <a:cs typeface="Arial"/>
              </a:rPr>
              <a:t>II,VII,  </a:t>
            </a:r>
            <a:r>
              <a:rPr sz="2800" spc="-245" dirty="0">
                <a:latin typeface="Arial"/>
                <a:cs typeface="Arial"/>
              </a:rPr>
              <a:t>IХ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420" dirty="0">
                <a:latin typeface="Arial"/>
                <a:cs typeface="Arial"/>
              </a:rPr>
              <a:t>Х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факторите.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10" dirty="0">
                <a:latin typeface="Arial"/>
                <a:cs typeface="Arial"/>
              </a:rPr>
              <a:t>Антитромбин </a:t>
            </a:r>
            <a:r>
              <a:rPr sz="2800" spc="-75" dirty="0">
                <a:latin typeface="Arial"/>
                <a:cs typeface="Arial"/>
              </a:rPr>
              <a:t>III </a:t>
            </a:r>
            <a:r>
              <a:rPr sz="2800" spc="-290" dirty="0">
                <a:latin typeface="Arial"/>
                <a:cs typeface="Arial"/>
              </a:rPr>
              <a:t>(АТ </a:t>
            </a:r>
            <a:r>
              <a:rPr sz="2800" spc="-75" dirty="0">
                <a:latin typeface="Arial"/>
                <a:cs typeface="Arial"/>
              </a:rPr>
              <a:t>III) </a:t>
            </a:r>
            <a:r>
              <a:rPr sz="2800" spc="-195" dirty="0">
                <a:latin typeface="Arial"/>
                <a:cs typeface="Arial"/>
              </a:rPr>
              <a:t>също </a:t>
            </a:r>
            <a:r>
              <a:rPr sz="2800" spc="-190" dirty="0">
                <a:latin typeface="Arial"/>
                <a:cs typeface="Arial"/>
              </a:rPr>
              <a:t>се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консумира.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marR="899794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5" dirty="0">
                <a:latin typeface="Arial"/>
                <a:cs typeface="Arial"/>
              </a:rPr>
              <a:t>Отлагането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60" dirty="0">
                <a:latin typeface="Arial"/>
                <a:cs typeface="Arial"/>
              </a:rPr>
              <a:t>фибрин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10" dirty="0">
                <a:latin typeface="Arial"/>
                <a:cs typeface="Arial"/>
              </a:rPr>
              <a:t>микроциркулацията  </a:t>
            </a:r>
            <a:r>
              <a:rPr sz="2800" spc="-150" dirty="0">
                <a:latin typeface="Arial"/>
                <a:cs typeface="Arial"/>
              </a:rPr>
              <a:t>стимулира </a:t>
            </a:r>
            <a:r>
              <a:rPr sz="2800" spc="-155" dirty="0">
                <a:latin typeface="Arial"/>
                <a:cs typeface="Arial"/>
              </a:rPr>
              <a:t>локалната </a:t>
            </a:r>
            <a:r>
              <a:rPr sz="2800" spc="-135" dirty="0">
                <a:latin typeface="Arial"/>
                <a:cs typeface="Arial"/>
              </a:rPr>
              <a:t>вторична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фибринолиза.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223837"/>
            <a:ext cx="9153525" cy="771525"/>
            <a:chOff x="-4762" y="223837"/>
            <a:chExt cx="9153525" cy="771525"/>
          </a:xfrm>
        </p:grpSpPr>
        <p:sp>
          <p:nvSpPr>
            <p:cNvPr id="4" name="object 4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9617" y="327101"/>
            <a:ext cx="7745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25"/>
              <a:t>ОСНОВЕН </a:t>
            </a:r>
            <a:r>
              <a:rPr lang="bg-BG" sz="3200" spc="-425" dirty="0"/>
              <a:t> </a:t>
            </a:r>
            <a:r>
              <a:rPr sz="3200" spc="-420"/>
              <a:t>ПАТОГЕНЕТИЧЕН </a:t>
            </a:r>
            <a:r>
              <a:rPr lang="bg-BG" sz="3200" spc="-420" dirty="0"/>
              <a:t> </a:t>
            </a:r>
            <a:r>
              <a:rPr sz="3200" spc="-315"/>
              <a:t>МЕХАНИЗЪМ</a:t>
            </a:r>
            <a:r>
              <a:rPr sz="3200" spc="-565"/>
              <a:t> </a:t>
            </a:r>
            <a:r>
              <a:rPr sz="3200" spc="-100" dirty="0"/>
              <a:t>(2)</a:t>
            </a:r>
            <a:endParaRPr sz="320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2116963"/>
            <a:ext cx="7007225" cy="305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360" dirty="0">
                <a:latin typeface="Arial"/>
                <a:cs typeface="Arial"/>
              </a:rPr>
              <a:t>АКТИВИРАНЕ </a:t>
            </a:r>
            <a:r>
              <a:rPr sz="3200" spc="-310" dirty="0">
                <a:latin typeface="Arial"/>
                <a:cs typeface="Arial"/>
              </a:rPr>
              <a:t>НА</a:t>
            </a:r>
            <a:r>
              <a:rPr sz="3200" spc="-515" dirty="0">
                <a:latin typeface="Arial"/>
                <a:cs typeface="Arial"/>
              </a:rPr>
              <a:t> </a:t>
            </a:r>
            <a:r>
              <a:rPr sz="3200" spc="-360" dirty="0">
                <a:latin typeface="Arial"/>
                <a:cs typeface="Arial"/>
              </a:rPr>
              <a:t>КОАГУЛАЦИЯТА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AutoNum type="arabicPeriod"/>
            </a:pPr>
            <a:endParaRPr sz="265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3200" spc="-245" dirty="0">
                <a:latin typeface="Arial"/>
                <a:cs typeface="Arial"/>
              </a:rPr>
              <a:t>АМПЛИФИКАЦИЯ </a:t>
            </a:r>
            <a:r>
              <a:rPr sz="3200" spc="-300" dirty="0">
                <a:latin typeface="Arial"/>
                <a:cs typeface="Arial"/>
              </a:rPr>
              <a:t>НА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360" dirty="0">
                <a:latin typeface="Arial"/>
                <a:cs typeface="Arial"/>
              </a:rPr>
              <a:t>КОАГУЛАЦИЯТА</a:t>
            </a:r>
            <a:endParaRPr sz="3200">
              <a:latin typeface="Arial"/>
              <a:cs typeface="Arial"/>
            </a:endParaRPr>
          </a:p>
          <a:p>
            <a:pPr marL="527685" marR="461645" indent="-515620">
              <a:lnSpc>
                <a:spcPct val="16010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360" dirty="0">
                <a:latin typeface="Arial"/>
                <a:cs typeface="Arial"/>
              </a:rPr>
              <a:t>АКТИВИРАНЕ </a:t>
            </a:r>
            <a:r>
              <a:rPr sz="3200" spc="-220" dirty="0">
                <a:latin typeface="Arial"/>
                <a:cs typeface="Arial"/>
              </a:rPr>
              <a:t>ИЛИ </a:t>
            </a:r>
            <a:r>
              <a:rPr sz="3200" spc="-335" dirty="0">
                <a:latin typeface="Arial"/>
                <a:cs typeface="Arial"/>
              </a:rPr>
              <a:t>ИНХИБИЦИЯ </a:t>
            </a:r>
            <a:r>
              <a:rPr sz="3200" spc="-305" dirty="0">
                <a:latin typeface="Arial"/>
                <a:cs typeface="Arial"/>
              </a:rPr>
              <a:t>НА  </a:t>
            </a:r>
            <a:r>
              <a:rPr sz="3200" spc="-355" dirty="0">
                <a:latin typeface="Arial"/>
                <a:cs typeface="Arial"/>
              </a:rPr>
              <a:t>ФИБРИНОЛИЗАТА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300012"/>
            <a:ext cx="9153525" cy="655955"/>
            <a:chOff x="-4762" y="300012"/>
            <a:chExt cx="9153525" cy="655955"/>
          </a:xfrm>
        </p:grpSpPr>
        <p:sp>
          <p:nvSpPr>
            <p:cNvPr id="4" name="object 4"/>
            <p:cNvSpPr/>
            <p:nvPr/>
          </p:nvSpPr>
          <p:spPr>
            <a:xfrm>
              <a:off x="0" y="304774"/>
              <a:ext cx="9144000" cy="646430"/>
            </a:xfrm>
            <a:custGeom>
              <a:avLst/>
              <a:gdLst/>
              <a:ahLst/>
              <a:cxnLst/>
              <a:rect l="l" t="t" r="r" b="b"/>
              <a:pathLst>
                <a:path w="9144000" h="646430">
                  <a:moveTo>
                    <a:pt x="9144000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9144000" y="64632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4774"/>
              <a:ext cx="9144000" cy="646430"/>
            </a:xfrm>
            <a:custGeom>
              <a:avLst/>
              <a:gdLst/>
              <a:ahLst/>
              <a:cxnLst/>
              <a:rect l="l" t="t" r="r" b="b"/>
              <a:pathLst>
                <a:path w="9144000" h="646430">
                  <a:moveTo>
                    <a:pt x="0" y="646328"/>
                  </a:moveTo>
                  <a:lnTo>
                    <a:pt x="9144000" y="6463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52625" y="308813"/>
            <a:ext cx="523748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5"/>
              <a:t>ФАЗИ </a:t>
            </a:r>
            <a:r>
              <a:rPr lang="bg-BG" spc="-455" dirty="0"/>
              <a:t>  </a:t>
            </a:r>
            <a:r>
              <a:rPr spc="-375"/>
              <a:t>НА </a:t>
            </a:r>
            <a:r>
              <a:rPr lang="bg-BG" spc="-375" dirty="0"/>
              <a:t> </a:t>
            </a:r>
            <a:r>
              <a:rPr spc="-185"/>
              <a:t>ДИК</a:t>
            </a:r>
            <a:r>
              <a:rPr spc="-355"/>
              <a:t> </a:t>
            </a:r>
            <a:r>
              <a:rPr spc="-320" dirty="0"/>
              <a:t>СИНДРОМА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300037"/>
            <a:ext cx="9153525" cy="695325"/>
            <a:chOff x="-4762" y="3000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3048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048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57552" y="331673"/>
            <a:ext cx="56273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45" dirty="0"/>
              <a:t>ОСНОВНА </a:t>
            </a:r>
            <a:r>
              <a:rPr spc="-360" dirty="0"/>
              <a:t>ТРИАДА </a:t>
            </a:r>
            <a:r>
              <a:rPr spc="-350" dirty="0"/>
              <a:t>ПРИ</a:t>
            </a:r>
            <a:r>
              <a:rPr spc="-390" dirty="0"/>
              <a:t> </a:t>
            </a:r>
            <a:r>
              <a:rPr spc="-185" dirty="0"/>
              <a:t>ДИК</a:t>
            </a:r>
          </a:p>
        </p:txBody>
      </p:sp>
      <p:sp>
        <p:nvSpPr>
          <p:cNvPr id="6" name="object 6"/>
          <p:cNvSpPr/>
          <p:nvPr/>
        </p:nvSpPr>
        <p:spPr>
          <a:xfrm>
            <a:off x="415442" y="1866645"/>
            <a:ext cx="326136" cy="435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5442" y="3317747"/>
            <a:ext cx="326136" cy="435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5442" y="4773421"/>
            <a:ext cx="326136" cy="4358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7354" y="1855469"/>
            <a:ext cx="7707630" cy="4207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" marR="1487170">
              <a:lnSpc>
                <a:spcPct val="100000"/>
              </a:lnSpc>
              <a:spcBef>
                <a:spcPts val="95"/>
              </a:spcBef>
            </a:pPr>
            <a:r>
              <a:rPr sz="2800" spc="-125" dirty="0">
                <a:latin typeface="Arial"/>
                <a:cs typeface="Arial"/>
              </a:rPr>
              <a:t>Доказва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75" dirty="0">
                <a:latin typeface="Arial"/>
                <a:cs typeface="Arial"/>
              </a:rPr>
              <a:t>ниско </a:t>
            </a:r>
            <a:r>
              <a:rPr sz="2800" spc="-85" dirty="0">
                <a:latin typeface="Arial"/>
                <a:cs typeface="Arial"/>
              </a:rPr>
              <a:t>ниво </a:t>
            </a:r>
            <a:r>
              <a:rPr sz="2800" spc="-135" dirty="0">
                <a:latin typeface="Arial"/>
                <a:cs typeface="Arial"/>
              </a:rPr>
              <a:t>на</a:t>
            </a:r>
            <a:r>
              <a:rPr sz="2800" spc="-27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циркулиращия  </a:t>
            </a:r>
            <a:r>
              <a:rPr sz="2800" spc="-100" dirty="0">
                <a:latin typeface="Arial"/>
                <a:cs typeface="Arial"/>
              </a:rPr>
              <a:t>плазминоген (поради </a:t>
            </a:r>
            <a:r>
              <a:rPr sz="2800" spc="-125" dirty="0">
                <a:latin typeface="Arial"/>
                <a:cs typeface="Arial"/>
              </a:rPr>
              <a:t>консумацията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му);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Arial"/>
              <a:cs typeface="Arial"/>
            </a:endParaRPr>
          </a:p>
          <a:p>
            <a:pPr marL="30480" marR="1031875">
              <a:lnSpc>
                <a:spcPct val="100000"/>
              </a:lnSpc>
              <a:spcBef>
                <a:spcPts val="5"/>
              </a:spcBef>
            </a:pPr>
            <a:r>
              <a:rPr sz="2800" spc="-350" dirty="0">
                <a:latin typeface="Arial"/>
                <a:cs typeface="Arial"/>
              </a:rPr>
              <a:t>В </a:t>
            </a:r>
            <a:r>
              <a:rPr sz="2800" spc="-135" dirty="0">
                <a:latin typeface="Arial"/>
                <a:cs typeface="Arial"/>
              </a:rPr>
              <a:t>циркулацията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70" dirty="0">
                <a:latin typeface="Arial"/>
                <a:cs typeface="Arial"/>
              </a:rPr>
              <a:t>установява </a:t>
            </a:r>
            <a:r>
              <a:rPr sz="2800" spc="-140" dirty="0">
                <a:latin typeface="Arial"/>
                <a:cs typeface="Arial"/>
              </a:rPr>
              <a:t>наличието </a:t>
            </a:r>
            <a:r>
              <a:rPr sz="2800" spc="-135" dirty="0">
                <a:latin typeface="Arial"/>
                <a:cs typeface="Arial"/>
              </a:rPr>
              <a:t>на  </a:t>
            </a:r>
            <a:r>
              <a:rPr sz="2800" spc="-105" dirty="0">
                <a:latin typeface="Arial"/>
                <a:cs typeface="Arial"/>
              </a:rPr>
              <a:t>повишени </a:t>
            </a:r>
            <a:r>
              <a:rPr sz="2800" spc="-150" dirty="0">
                <a:latin typeface="Arial"/>
                <a:cs typeface="Arial"/>
              </a:rPr>
              <a:t>количества</a:t>
            </a:r>
            <a:r>
              <a:rPr sz="2800" spc="-185" dirty="0">
                <a:latin typeface="Arial"/>
                <a:cs typeface="Arial"/>
              </a:rPr>
              <a:t> ФДП;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100">
              <a:latin typeface="Arial"/>
              <a:cs typeface="Arial"/>
            </a:endParaRPr>
          </a:p>
          <a:p>
            <a:pPr marL="30480" marR="5080" indent="-18415">
              <a:lnSpc>
                <a:spcPct val="99500"/>
              </a:lnSpc>
              <a:spcBef>
                <a:spcPts val="5"/>
              </a:spcBef>
            </a:pPr>
            <a:r>
              <a:rPr sz="2800" spc="-200" dirty="0">
                <a:latin typeface="Arial"/>
                <a:cs typeface="Arial"/>
              </a:rPr>
              <a:t>Установява </a:t>
            </a:r>
            <a:r>
              <a:rPr sz="2800" spc="-195" dirty="0">
                <a:latin typeface="Arial"/>
                <a:cs typeface="Arial"/>
              </a:rPr>
              <a:t>се </a:t>
            </a:r>
            <a:r>
              <a:rPr sz="2800" spc="-175" dirty="0">
                <a:latin typeface="Arial"/>
                <a:cs typeface="Arial"/>
              </a:rPr>
              <a:t>липсата </a:t>
            </a:r>
            <a:r>
              <a:rPr sz="2800" spc="-135" dirty="0">
                <a:latin typeface="Arial"/>
                <a:cs typeface="Arial"/>
              </a:rPr>
              <a:t>на системно </a:t>
            </a:r>
            <a:r>
              <a:rPr sz="2800" spc="-120" dirty="0">
                <a:latin typeface="Arial"/>
                <a:cs typeface="Arial"/>
              </a:rPr>
              <a:t>активирана  </a:t>
            </a:r>
            <a:r>
              <a:rPr sz="2800" spc="-155" dirty="0">
                <a:latin typeface="Arial"/>
                <a:cs typeface="Arial"/>
              </a:rPr>
              <a:t>фибринолиза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85" dirty="0">
                <a:latin typeface="Arial"/>
                <a:cs typeface="Arial"/>
              </a:rPr>
              <a:t>дори понижена </a:t>
            </a:r>
            <a:r>
              <a:rPr sz="2800" spc="-125" dirty="0">
                <a:latin typeface="Arial"/>
                <a:cs typeface="Arial"/>
              </a:rPr>
              <a:t>активност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(поради  </a:t>
            </a:r>
            <a:r>
              <a:rPr sz="2800" spc="-105" dirty="0">
                <a:latin typeface="Arial"/>
                <a:cs typeface="Arial"/>
              </a:rPr>
              <a:t>ниското </a:t>
            </a:r>
            <a:r>
              <a:rPr sz="2800" spc="-85" dirty="0">
                <a:latin typeface="Arial"/>
                <a:cs typeface="Arial"/>
              </a:rPr>
              <a:t>ниво </a:t>
            </a:r>
            <a:r>
              <a:rPr sz="2800" spc="-135" dirty="0">
                <a:latin typeface="Arial"/>
                <a:cs typeface="Arial"/>
              </a:rPr>
              <a:t>на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плазминогена).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771525"/>
            <a:chOff x="-4762" y="223837"/>
            <a:chExt cx="9153525" cy="7715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61666" y="293573"/>
            <a:ext cx="382460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 dirty="0"/>
              <a:t>ЕТАПИ </a:t>
            </a:r>
            <a:r>
              <a:rPr spc="-350" dirty="0"/>
              <a:t>ПРИ </a:t>
            </a:r>
            <a:r>
              <a:rPr spc="-185" dirty="0"/>
              <a:t>ДИК</a:t>
            </a:r>
            <a:r>
              <a:rPr spc="-400" dirty="0"/>
              <a:t> </a:t>
            </a:r>
            <a:r>
              <a:rPr spc="-110" dirty="0"/>
              <a:t>(1)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590" y="1750314"/>
            <a:ext cx="8423275" cy="44894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83185" indent="-3429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u="heavy" spc="-6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 </a:t>
            </a:r>
            <a:r>
              <a:rPr sz="2400" b="1" u="heavy" spc="-2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 </a:t>
            </a:r>
            <a:r>
              <a:rPr sz="2400" b="1" u="heavy" spc="-2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ХИПЕРКОАГУЛАЦИЯ:</a:t>
            </a:r>
            <a:r>
              <a:rPr sz="2400" b="1" spc="-2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с </a:t>
            </a:r>
            <a:r>
              <a:rPr sz="2400" spc="-160" dirty="0">
                <a:latin typeface="Arial"/>
                <a:cs typeface="Arial"/>
              </a:rPr>
              <a:t>вътресъдова </a:t>
            </a:r>
            <a:r>
              <a:rPr sz="2400" spc="-110" dirty="0">
                <a:latin typeface="Arial"/>
                <a:cs typeface="Arial"/>
              </a:rPr>
              <a:t>агрегация </a:t>
            </a:r>
            <a:r>
              <a:rPr sz="2400" spc="-114" dirty="0">
                <a:latin typeface="Arial"/>
                <a:cs typeface="Arial"/>
              </a:rPr>
              <a:t>на  </a:t>
            </a:r>
            <a:r>
              <a:rPr sz="2400" spc="-105" dirty="0">
                <a:latin typeface="Arial"/>
                <a:cs typeface="Arial"/>
              </a:rPr>
              <a:t>кръвните </a:t>
            </a:r>
            <a:r>
              <a:rPr sz="2400" spc="-75" dirty="0">
                <a:latin typeface="Arial"/>
                <a:cs typeface="Arial"/>
              </a:rPr>
              <a:t>клетки, </a:t>
            </a:r>
            <a:r>
              <a:rPr sz="2400" spc="-95" dirty="0">
                <a:latin typeface="Arial"/>
                <a:cs typeface="Arial"/>
              </a:rPr>
              <a:t>активиране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75" dirty="0">
                <a:latin typeface="Arial"/>
                <a:cs typeface="Arial"/>
              </a:rPr>
              <a:t>други </a:t>
            </a:r>
            <a:r>
              <a:rPr sz="2400" spc="-95" dirty="0">
                <a:latin typeface="Arial"/>
                <a:cs typeface="Arial"/>
              </a:rPr>
              <a:t>плазмени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ензимни</a:t>
            </a:r>
            <a:endParaRPr sz="2400">
              <a:latin typeface="Arial"/>
              <a:cs typeface="Arial"/>
            </a:endParaRPr>
          </a:p>
          <a:p>
            <a:pPr marL="355600" marR="5080">
              <a:lnSpc>
                <a:spcPts val="2590"/>
              </a:lnSpc>
              <a:spcBef>
                <a:spcPts val="5"/>
              </a:spcBef>
            </a:pPr>
            <a:r>
              <a:rPr sz="2400" spc="-120" dirty="0">
                <a:latin typeface="Arial"/>
                <a:cs typeface="Arial"/>
              </a:rPr>
              <a:t>системи </a:t>
            </a:r>
            <a:r>
              <a:rPr sz="2400" spc="-80" dirty="0">
                <a:latin typeface="Arial"/>
                <a:cs typeface="Arial"/>
              </a:rPr>
              <a:t>(каликреин-кининовата), </a:t>
            </a:r>
            <a:r>
              <a:rPr sz="2400" spc="-95" dirty="0">
                <a:latin typeface="Arial"/>
                <a:cs typeface="Arial"/>
              </a:rPr>
              <a:t>блокиране </a:t>
            </a:r>
            <a:r>
              <a:rPr sz="2400" spc="-114" dirty="0">
                <a:latin typeface="Arial"/>
                <a:cs typeface="Arial"/>
              </a:rPr>
              <a:t>на </a:t>
            </a:r>
            <a:r>
              <a:rPr sz="2400" spc="-120" dirty="0">
                <a:latin typeface="Arial"/>
                <a:cs typeface="Arial"/>
              </a:rPr>
              <a:t>органната  </a:t>
            </a:r>
            <a:r>
              <a:rPr sz="2400" spc="-80" dirty="0">
                <a:latin typeface="Arial"/>
                <a:cs typeface="Arial"/>
              </a:rPr>
              <a:t>микроциркулация </a:t>
            </a:r>
            <a:r>
              <a:rPr sz="2400" spc="-114" dirty="0">
                <a:latin typeface="Arial"/>
                <a:cs typeface="Arial"/>
              </a:rPr>
              <a:t>(бели </a:t>
            </a:r>
            <a:r>
              <a:rPr sz="2400" spc="-95" dirty="0">
                <a:latin typeface="Arial"/>
                <a:cs typeface="Arial"/>
              </a:rPr>
              <a:t>дробове, </a:t>
            </a:r>
            <a:r>
              <a:rPr sz="2400" spc="-105" dirty="0">
                <a:latin typeface="Arial"/>
                <a:cs typeface="Arial"/>
              </a:rPr>
              <a:t>бъбреци, </a:t>
            </a:r>
            <a:r>
              <a:rPr sz="2400" spc="-145" dirty="0">
                <a:latin typeface="Arial"/>
                <a:cs typeface="Arial"/>
              </a:rPr>
              <a:t>сърце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05" dirty="0">
                <a:latin typeface="Arial"/>
                <a:cs typeface="Arial"/>
              </a:rPr>
              <a:t>черен  </a:t>
            </a:r>
            <a:r>
              <a:rPr sz="2400" spc="-75" dirty="0">
                <a:latin typeface="Arial"/>
                <a:cs typeface="Arial"/>
              </a:rPr>
              <a:t>дроб). </a:t>
            </a:r>
            <a:r>
              <a:rPr sz="2400" spc="-200" dirty="0">
                <a:latin typeface="Arial"/>
                <a:cs typeface="Arial"/>
              </a:rPr>
              <a:t>Тази </a:t>
            </a:r>
            <a:r>
              <a:rPr sz="2400" spc="-240" dirty="0">
                <a:latin typeface="Arial"/>
                <a:cs typeface="Arial"/>
              </a:rPr>
              <a:t>фаза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20" dirty="0">
                <a:latin typeface="Arial"/>
                <a:cs typeface="Arial"/>
              </a:rPr>
              <a:t>развива </a:t>
            </a:r>
            <a:r>
              <a:rPr sz="2400" spc="-80" dirty="0">
                <a:latin typeface="Arial"/>
                <a:cs typeface="Arial"/>
              </a:rPr>
              <a:t>бурно, </a:t>
            </a:r>
            <a:r>
              <a:rPr sz="2400" spc="-140" dirty="0">
                <a:latin typeface="Arial"/>
                <a:cs typeface="Arial"/>
              </a:rPr>
              <a:t>за </a:t>
            </a:r>
            <a:r>
              <a:rPr sz="2400" spc="-80" dirty="0">
                <a:latin typeface="Arial"/>
                <a:cs typeface="Arial"/>
              </a:rPr>
              <a:t>минути </a:t>
            </a:r>
            <a:r>
              <a:rPr sz="2400" spc="-45" dirty="0">
                <a:latin typeface="Arial"/>
                <a:cs typeface="Arial"/>
              </a:rPr>
              <a:t>и </a:t>
            </a:r>
            <a:r>
              <a:rPr sz="2400" spc="-100" dirty="0">
                <a:latin typeface="Arial"/>
                <a:cs typeface="Arial"/>
              </a:rPr>
              <a:t>води </a:t>
            </a:r>
            <a:r>
              <a:rPr sz="2400" spc="-75" dirty="0">
                <a:latin typeface="Arial"/>
                <a:cs typeface="Arial"/>
              </a:rPr>
              <a:t>до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тежък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60"/>
              </a:lnSpc>
            </a:pPr>
            <a:r>
              <a:rPr sz="2400" spc="-65" dirty="0">
                <a:latin typeface="Arial"/>
                <a:cs typeface="Arial"/>
              </a:rPr>
              <a:t>шок.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ts val="273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00" dirty="0">
                <a:latin typeface="Arial"/>
                <a:cs typeface="Arial"/>
              </a:rPr>
              <a:t>Тази </a:t>
            </a:r>
            <a:r>
              <a:rPr sz="2400" spc="-130" dirty="0">
                <a:latin typeface="Arial"/>
                <a:cs typeface="Arial"/>
              </a:rPr>
              <a:t>първа </a:t>
            </a:r>
            <a:r>
              <a:rPr sz="2400" spc="-240" dirty="0">
                <a:latin typeface="Arial"/>
                <a:cs typeface="Arial"/>
              </a:rPr>
              <a:t>фаза </a:t>
            </a:r>
            <a:r>
              <a:rPr sz="2400" spc="-145" dirty="0">
                <a:latin typeface="Arial"/>
                <a:cs typeface="Arial"/>
              </a:rPr>
              <a:t>е </a:t>
            </a:r>
            <a:r>
              <a:rPr sz="2400" spc="-95" dirty="0">
                <a:latin typeface="Arial"/>
                <a:cs typeface="Arial"/>
              </a:rPr>
              <a:t>не </a:t>
            </a:r>
            <a:r>
              <a:rPr sz="2400" spc="-120" dirty="0">
                <a:latin typeface="Arial"/>
                <a:cs typeface="Arial"/>
              </a:rPr>
              <a:t>само </a:t>
            </a:r>
            <a:r>
              <a:rPr sz="2400" spc="-150" dirty="0">
                <a:latin typeface="Arial"/>
                <a:cs typeface="Arial"/>
              </a:rPr>
              <a:t>вътресъдово </a:t>
            </a:r>
            <a:r>
              <a:rPr sz="2400" spc="-130" dirty="0">
                <a:latin typeface="Arial"/>
                <a:cs typeface="Arial"/>
              </a:rPr>
              <a:t>съсирване,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а</a:t>
            </a:r>
            <a:endParaRPr sz="2400">
              <a:latin typeface="Arial"/>
              <a:cs typeface="Arial"/>
            </a:endParaRPr>
          </a:p>
          <a:p>
            <a:pPr marL="354965">
              <a:lnSpc>
                <a:spcPts val="2595"/>
              </a:lnSpc>
            </a:pPr>
            <a:r>
              <a:rPr sz="2400" u="heavy" spc="-6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комплексен </a:t>
            </a:r>
            <a:r>
              <a:rPr sz="2400" b="1" u="heavy" spc="-18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протеолитичен </a:t>
            </a:r>
            <a:r>
              <a:rPr sz="2400" b="1" u="heavy" spc="-19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взрив,</a:t>
            </a:r>
            <a:r>
              <a:rPr sz="2400" b="1" spc="-1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при </a:t>
            </a:r>
            <a:r>
              <a:rPr sz="2400" spc="-75" dirty="0">
                <a:latin typeface="Arial"/>
                <a:cs typeface="Arial"/>
              </a:rPr>
              <a:t>който </a:t>
            </a:r>
            <a:r>
              <a:rPr sz="2400" spc="-165" dirty="0">
                <a:latin typeface="Arial"/>
                <a:cs typeface="Arial"/>
              </a:rPr>
              <a:t>се </a:t>
            </a:r>
            <a:r>
              <a:rPr sz="2400" spc="-110" dirty="0">
                <a:latin typeface="Arial"/>
                <a:cs typeface="Arial"/>
              </a:rPr>
              <a:t>активират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и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90"/>
              </a:lnSpc>
            </a:pPr>
            <a:r>
              <a:rPr sz="2400" spc="-120" dirty="0">
                <a:latin typeface="Arial"/>
                <a:cs typeface="Arial"/>
              </a:rPr>
              <a:t>същевременно </a:t>
            </a:r>
            <a:r>
              <a:rPr sz="2400" spc="-114" dirty="0">
                <a:latin typeface="Arial"/>
                <a:cs typeface="Arial"/>
              </a:rPr>
              <a:t>изчерпват повече </a:t>
            </a:r>
            <a:r>
              <a:rPr sz="2400" spc="-90" dirty="0">
                <a:latin typeface="Arial"/>
                <a:cs typeface="Arial"/>
              </a:rPr>
              <a:t>или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по-малко</a:t>
            </a:r>
            <a:endParaRPr sz="2400">
              <a:latin typeface="Arial"/>
              <a:cs typeface="Arial"/>
            </a:endParaRPr>
          </a:p>
          <a:p>
            <a:pPr marL="355600" marR="1466850">
              <a:lnSpc>
                <a:spcPct val="90000"/>
              </a:lnSpc>
              <a:spcBef>
                <a:spcPts val="145"/>
              </a:spcBef>
            </a:pPr>
            <a:r>
              <a:rPr sz="2400" spc="-95" dirty="0">
                <a:latin typeface="Arial"/>
                <a:cs typeface="Arial"/>
              </a:rPr>
              <a:t>инхибиторните </a:t>
            </a:r>
            <a:r>
              <a:rPr sz="2400" spc="-90" dirty="0">
                <a:latin typeface="Arial"/>
                <a:cs typeface="Arial"/>
              </a:rPr>
              <a:t>механизми </a:t>
            </a:r>
            <a:r>
              <a:rPr sz="2400" spc="-245" dirty="0">
                <a:latin typeface="Arial"/>
                <a:cs typeface="Arial"/>
              </a:rPr>
              <a:t>(АТ </a:t>
            </a:r>
            <a:r>
              <a:rPr sz="2400" spc="-75" dirty="0">
                <a:latin typeface="Arial"/>
                <a:cs typeface="Arial"/>
              </a:rPr>
              <a:t>III), други </a:t>
            </a:r>
            <a:r>
              <a:rPr sz="2400" spc="-95" dirty="0">
                <a:latin typeface="Arial"/>
                <a:cs typeface="Arial"/>
              </a:rPr>
              <a:t>плазмени  </a:t>
            </a:r>
            <a:r>
              <a:rPr sz="2400" spc="-105" dirty="0">
                <a:latin typeface="Arial"/>
                <a:cs typeface="Arial"/>
              </a:rPr>
              <a:t>протеолитични </a:t>
            </a:r>
            <a:r>
              <a:rPr sz="2400" spc="-120" dirty="0">
                <a:latin typeface="Arial"/>
                <a:cs typeface="Arial"/>
              </a:rPr>
              <a:t>системи </a:t>
            </a:r>
            <a:r>
              <a:rPr sz="2400" spc="-80" dirty="0">
                <a:latin typeface="Arial"/>
                <a:cs typeface="Arial"/>
              </a:rPr>
              <a:t>(каликреин-кининовата,  </a:t>
            </a:r>
            <a:r>
              <a:rPr sz="2400" spc="-110" dirty="0">
                <a:latin typeface="Arial"/>
                <a:cs typeface="Arial"/>
              </a:rPr>
              <a:t>комплементарната,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фибринолитичната).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2377897"/>
            <a:ext cx="8482330" cy="2842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u="heavy" spc="-7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3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 </a:t>
            </a:r>
            <a:r>
              <a:rPr sz="2800" b="1" u="heavy" spc="-2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 </a:t>
            </a:r>
            <a:r>
              <a:rPr sz="2800" b="1" u="heavy" spc="-3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ИЗТОЩЕНИЕ</a:t>
            </a:r>
            <a:r>
              <a:rPr sz="2800" b="1" spc="-3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0" dirty="0">
                <a:latin typeface="Arial"/>
                <a:cs typeface="Arial"/>
              </a:rPr>
              <a:t>коагулационните  </a:t>
            </a:r>
            <a:r>
              <a:rPr sz="2800" spc="-105" dirty="0">
                <a:latin typeface="Arial"/>
                <a:cs typeface="Arial"/>
              </a:rPr>
              <a:t>механизми (консумация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80" dirty="0">
                <a:latin typeface="Arial"/>
                <a:cs typeface="Arial"/>
              </a:rPr>
              <a:t>факторите </a:t>
            </a:r>
            <a:r>
              <a:rPr sz="2800" spc="-80" dirty="0">
                <a:latin typeface="Arial"/>
                <a:cs typeface="Arial"/>
              </a:rPr>
              <a:t>I, </a:t>
            </a:r>
            <a:r>
              <a:rPr sz="2800" spc="-295" dirty="0">
                <a:latin typeface="Arial"/>
                <a:cs typeface="Arial"/>
              </a:rPr>
              <a:t>V, </a:t>
            </a:r>
            <a:r>
              <a:rPr sz="2800" spc="-120" dirty="0">
                <a:latin typeface="Arial"/>
                <a:cs typeface="Arial"/>
              </a:rPr>
              <a:t>VIII, </a:t>
            </a:r>
            <a:r>
              <a:rPr sz="2800" spc="-165" dirty="0">
                <a:latin typeface="Arial"/>
                <a:cs typeface="Arial"/>
              </a:rPr>
              <a:t>ХIII </a:t>
            </a:r>
            <a:r>
              <a:rPr sz="2800" spc="-55" dirty="0">
                <a:latin typeface="Arial"/>
                <a:cs typeface="Arial"/>
              </a:rPr>
              <a:t>и  </a:t>
            </a:r>
            <a:r>
              <a:rPr sz="2800" spc="-120" dirty="0">
                <a:latin typeface="Arial"/>
                <a:cs typeface="Arial"/>
              </a:rPr>
              <a:t>тромбоцитите), </a:t>
            </a:r>
            <a:r>
              <a:rPr sz="2800" spc="-220" dirty="0">
                <a:latin typeface="Arial"/>
                <a:cs typeface="Arial"/>
              </a:rPr>
              <a:t>а </a:t>
            </a:r>
            <a:r>
              <a:rPr sz="2800" spc="-195" dirty="0">
                <a:latin typeface="Arial"/>
                <a:cs typeface="Arial"/>
              </a:rPr>
              <a:t>също </a:t>
            </a:r>
            <a:r>
              <a:rPr sz="2800" spc="-155" dirty="0">
                <a:latin typeface="Arial"/>
                <a:cs typeface="Arial"/>
              </a:rPr>
              <a:t>така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0" dirty="0">
                <a:latin typeface="Arial"/>
                <a:cs typeface="Arial"/>
              </a:rPr>
              <a:t>инхибиторите </a:t>
            </a:r>
            <a:r>
              <a:rPr sz="2800" spc="-290" dirty="0">
                <a:latin typeface="Arial"/>
                <a:cs typeface="Arial"/>
              </a:rPr>
              <a:t>(АТ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III)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3500">
              <a:latin typeface="Arial"/>
              <a:cs typeface="Arial"/>
            </a:endParaRPr>
          </a:p>
          <a:p>
            <a:pPr marL="355600" marR="1778635" indent="-342900">
              <a:lnSpc>
                <a:spcPct val="1201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65" dirty="0">
                <a:latin typeface="Arial"/>
                <a:cs typeface="Arial"/>
              </a:rPr>
              <a:t>Натрупване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0" dirty="0">
                <a:latin typeface="Arial"/>
                <a:cs typeface="Arial"/>
              </a:rPr>
              <a:t>патологични </a:t>
            </a:r>
            <a:r>
              <a:rPr sz="2800" spc="-100" dirty="0">
                <a:latin typeface="Arial"/>
                <a:cs typeface="Arial"/>
              </a:rPr>
              <a:t>инхибитори </a:t>
            </a:r>
            <a:r>
              <a:rPr sz="2800" spc="-165" dirty="0">
                <a:latin typeface="Arial"/>
                <a:cs typeface="Arial"/>
              </a:rPr>
              <a:t>–  </a:t>
            </a:r>
            <a:r>
              <a:rPr sz="2800" spc="-160" dirty="0">
                <a:latin typeface="Arial"/>
                <a:cs typeface="Arial"/>
              </a:rPr>
              <a:t>фибрин </a:t>
            </a:r>
            <a:r>
              <a:rPr sz="2800" spc="-100" dirty="0">
                <a:latin typeface="Arial"/>
                <a:cs typeface="Arial"/>
              </a:rPr>
              <a:t>деградационни </a:t>
            </a:r>
            <a:r>
              <a:rPr sz="2800" spc="-95" dirty="0">
                <a:latin typeface="Arial"/>
                <a:cs typeface="Arial"/>
              </a:rPr>
              <a:t>продукти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(ФДП).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223837"/>
            <a:ext cx="9153525" cy="771525"/>
            <a:chOff x="-4762" y="223837"/>
            <a:chExt cx="9153525" cy="771525"/>
          </a:xfrm>
        </p:grpSpPr>
        <p:sp>
          <p:nvSpPr>
            <p:cNvPr id="4" name="object 4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9144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9144000" y="762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"/>
              <a:ext cx="9144000" cy="762000"/>
            </a:xfrm>
            <a:custGeom>
              <a:avLst/>
              <a:gdLst/>
              <a:ahLst/>
              <a:cxnLst/>
              <a:rect l="l" t="t" r="r" b="b"/>
              <a:pathLst>
                <a:path w="9144000" h="762000">
                  <a:moveTo>
                    <a:pt x="0" y="762000"/>
                  </a:moveTo>
                  <a:lnTo>
                    <a:pt x="9144000" y="762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61666" y="293573"/>
            <a:ext cx="382460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9"/>
              <a:t>ЕТАПИ </a:t>
            </a:r>
            <a:r>
              <a:rPr lang="bg-BG" spc="-459" dirty="0"/>
              <a:t>  </a:t>
            </a:r>
            <a:r>
              <a:rPr spc="-350"/>
              <a:t>ПРИ </a:t>
            </a:r>
            <a:r>
              <a:rPr spc="-185" dirty="0"/>
              <a:t>ДИК</a:t>
            </a:r>
            <a:r>
              <a:rPr spc="-400" dirty="0"/>
              <a:t> </a:t>
            </a:r>
            <a:r>
              <a:rPr spc="-110" dirty="0"/>
              <a:t>(2)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4650" y="1136650"/>
          <a:ext cx="8153400" cy="495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5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75" dirty="0">
                          <a:latin typeface="Arial"/>
                          <a:cs typeface="Arial"/>
                        </a:rPr>
                        <a:t>Сепсис/Тежки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инфекции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105" dirty="0">
                          <a:latin typeface="Arial"/>
                          <a:cs typeface="Arial"/>
                        </a:rPr>
                        <a:t>Травма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45" dirty="0">
                          <a:latin typeface="Arial"/>
                          <a:cs typeface="Arial"/>
                        </a:rPr>
                        <a:t>Малигнени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хемопатии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80" dirty="0">
                          <a:latin typeface="Arial"/>
                          <a:cs typeface="Arial"/>
                        </a:rPr>
                        <a:t>Солидни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тумори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95" dirty="0">
                          <a:latin typeface="Arial"/>
                          <a:cs typeface="Arial"/>
                        </a:rPr>
                        <a:t>Остри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левкемии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60" dirty="0">
                          <a:latin typeface="Arial"/>
                          <a:cs typeface="Arial"/>
                        </a:rPr>
                        <a:t>Гинекологични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заболявания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90" dirty="0">
                          <a:latin typeface="Arial"/>
                          <a:cs typeface="Arial"/>
                        </a:rPr>
                        <a:t>Емболия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от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околоплодни</a:t>
                      </a:r>
                      <a:r>
                        <a:rPr sz="14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води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80" dirty="0">
                          <a:latin typeface="Arial"/>
                          <a:cs typeface="Arial"/>
                        </a:rPr>
                        <a:t>Задръжка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плацентата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70" dirty="0">
                          <a:latin typeface="Arial"/>
                          <a:cs typeface="Arial"/>
                        </a:rPr>
                        <a:t>(Пре)еклампсия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85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100" dirty="0">
                          <a:latin typeface="Arial"/>
                          <a:cs typeface="Arial"/>
                        </a:rPr>
                        <a:t>Съдови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увреждания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65" dirty="0">
                          <a:latin typeface="Arial"/>
                          <a:cs typeface="Arial"/>
                        </a:rPr>
                        <a:t>Синдром на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Kasabach-Merritt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50" dirty="0">
                          <a:latin typeface="Arial"/>
                          <a:cs typeface="Arial"/>
                        </a:rPr>
                        <a:t>Други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съдови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аномалии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65" dirty="0">
                          <a:latin typeface="Arial"/>
                          <a:cs typeface="Arial"/>
                        </a:rPr>
                        <a:t>Аневризма на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аортата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75" dirty="0">
                          <a:latin typeface="Arial"/>
                          <a:cs typeface="Arial"/>
                        </a:rPr>
                        <a:t>Тежки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алергични/токсични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75" dirty="0">
                          <a:latin typeface="Arial"/>
                          <a:cs typeface="Arial"/>
                        </a:rPr>
                        <a:t>Тежки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имунологични реакции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(напр.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трансфузионни</a:t>
                      </a:r>
                      <a:r>
                        <a:rPr sz="14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реакции)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37490" indent="-146685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●"/>
                        <a:tabLst>
                          <a:tab pos="238125" algn="l"/>
                        </a:tabLst>
                      </a:pPr>
                      <a:r>
                        <a:rPr sz="1400" spc="-100" dirty="0">
                          <a:latin typeface="Arial"/>
                          <a:cs typeface="Arial"/>
                        </a:rPr>
                        <a:t>Сърдечен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инфаркт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-12700" y="292100"/>
            <a:ext cx="9169400" cy="406400"/>
            <a:chOff x="-12700" y="292100"/>
            <a:chExt cx="9169400" cy="406400"/>
          </a:xfrm>
        </p:grpSpPr>
        <p:sp>
          <p:nvSpPr>
            <p:cNvPr id="4" name="object 4"/>
            <p:cNvSpPr/>
            <p:nvPr/>
          </p:nvSpPr>
          <p:spPr>
            <a:xfrm>
              <a:off x="0" y="304800"/>
              <a:ext cx="9144000" cy="381000"/>
            </a:xfrm>
            <a:custGeom>
              <a:avLst/>
              <a:gdLst/>
              <a:ahLst/>
              <a:cxnLst/>
              <a:rect l="l" t="t" r="r" b="b"/>
              <a:pathLst>
                <a:path w="9144000" h="381000">
                  <a:moveTo>
                    <a:pt x="9080500" y="0"/>
                  </a:moveTo>
                  <a:lnTo>
                    <a:pt x="63501" y="0"/>
                  </a:lnTo>
                  <a:lnTo>
                    <a:pt x="38783" y="4992"/>
                  </a:lnTo>
                  <a:lnTo>
                    <a:pt x="18598" y="18605"/>
                  </a:lnTo>
                  <a:lnTo>
                    <a:pt x="4990" y="38790"/>
                  </a:lnTo>
                  <a:lnTo>
                    <a:pt x="0" y="63500"/>
                  </a:lnTo>
                  <a:lnTo>
                    <a:pt x="0" y="317500"/>
                  </a:lnTo>
                  <a:lnTo>
                    <a:pt x="4990" y="342209"/>
                  </a:lnTo>
                  <a:lnTo>
                    <a:pt x="18598" y="362394"/>
                  </a:lnTo>
                  <a:lnTo>
                    <a:pt x="38783" y="376007"/>
                  </a:lnTo>
                  <a:lnTo>
                    <a:pt x="63501" y="381000"/>
                  </a:lnTo>
                  <a:lnTo>
                    <a:pt x="9080500" y="381000"/>
                  </a:lnTo>
                  <a:lnTo>
                    <a:pt x="9105209" y="376007"/>
                  </a:lnTo>
                  <a:lnTo>
                    <a:pt x="9125394" y="362394"/>
                  </a:lnTo>
                  <a:lnTo>
                    <a:pt x="9139007" y="342209"/>
                  </a:lnTo>
                  <a:lnTo>
                    <a:pt x="9144000" y="317500"/>
                  </a:lnTo>
                  <a:lnTo>
                    <a:pt x="9144000" y="63500"/>
                  </a:lnTo>
                  <a:lnTo>
                    <a:pt x="9139007" y="38790"/>
                  </a:lnTo>
                  <a:lnTo>
                    <a:pt x="9125394" y="18605"/>
                  </a:lnTo>
                  <a:lnTo>
                    <a:pt x="9105209" y="4992"/>
                  </a:lnTo>
                  <a:lnTo>
                    <a:pt x="908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4800"/>
              <a:ext cx="9144000" cy="381000"/>
            </a:xfrm>
            <a:custGeom>
              <a:avLst/>
              <a:gdLst/>
              <a:ahLst/>
              <a:cxnLst/>
              <a:rect l="l" t="t" r="r" b="b"/>
              <a:pathLst>
                <a:path w="9144000" h="381000">
                  <a:moveTo>
                    <a:pt x="0" y="63500"/>
                  </a:moveTo>
                  <a:lnTo>
                    <a:pt x="4990" y="38790"/>
                  </a:lnTo>
                  <a:lnTo>
                    <a:pt x="18598" y="18605"/>
                  </a:lnTo>
                  <a:lnTo>
                    <a:pt x="38783" y="4992"/>
                  </a:lnTo>
                  <a:lnTo>
                    <a:pt x="63501" y="0"/>
                  </a:lnTo>
                  <a:lnTo>
                    <a:pt x="9080500" y="0"/>
                  </a:lnTo>
                  <a:lnTo>
                    <a:pt x="9105209" y="4992"/>
                  </a:lnTo>
                  <a:lnTo>
                    <a:pt x="9125394" y="18605"/>
                  </a:lnTo>
                  <a:lnTo>
                    <a:pt x="9139007" y="38790"/>
                  </a:lnTo>
                  <a:lnTo>
                    <a:pt x="9144000" y="63500"/>
                  </a:lnTo>
                  <a:lnTo>
                    <a:pt x="9144000" y="317500"/>
                  </a:lnTo>
                  <a:lnTo>
                    <a:pt x="9139007" y="342209"/>
                  </a:lnTo>
                  <a:lnTo>
                    <a:pt x="9125394" y="362394"/>
                  </a:lnTo>
                  <a:lnTo>
                    <a:pt x="9105209" y="376007"/>
                  </a:lnTo>
                  <a:lnTo>
                    <a:pt x="9080500" y="381000"/>
                  </a:lnTo>
                  <a:lnTo>
                    <a:pt x="63501" y="381000"/>
                  </a:lnTo>
                  <a:lnTo>
                    <a:pt x="38783" y="376007"/>
                  </a:lnTo>
                  <a:lnTo>
                    <a:pt x="18598" y="362394"/>
                  </a:lnTo>
                  <a:lnTo>
                    <a:pt x="4990" y="342209"/>
                  </a:lnTo>
                  <a:lnTo>
                    <a:pt x="0" y="317500"/>
                  </a:lnTo>
                  <a:lnTo>
                    <a:pt x="0" y="6350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26109" y="330200"/>
            <a:ext cx="7488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solidFill>
                  <a:srgbClr val="FFFF00"/>
                </a:solidFill>
                <a:latin typeface="Arial"/>
                <a:cs typeface="Arial"/>
              </a:rPr>
              <a:t>КЛИНИЧНИ </a:t>
            </a:r>
            <a:r>
              <a:rPr sz="1800" b="1" spc="-245" dirty="0">
                <a:solidFill>
                  <a:srgbClr val="FFFF00"/>
                </a:solidFill>
                <a:latin typeface="Arial"/>
                <a:cs typeface="Arial"/>
              </a:rPr>
              <a:t>СЪСТОЯНИЯ, </a:t>
            </a:r>
            <a:r>
              <a:rPr sz="1800" b="1" spc="-180" dirty="0">
                <a:solidFill>
                  <a:srgbClr val="FFFF00"/>
                </a:solidFill>
                <a:latin typeface="Arial"/>
                <a:cs typeface="Arial"/>
              </a:rPr>
              <a:t>КОИТО </a:t>
            </a:r>
            <a:r>
              <a:rPr sz="1800" b="1" spc="-210" dirty="0">
                <a:solidFill>
                  <a:srgbClr val="FFFF00"/>
                </a:solidFill>
                <a:latin typeface="Arial"/>
                <a:cs typeface="Arial"/>
              </a:rPr>
              <a:t>МОГАТ </a:t>
            </a:r>
            <a:r>
              <a:rPr sz="1800" b="1" spc="-145" dirty="0">
                <a:solidFill>
                  <a:srgbClr val="FFFF00"/>
                </a:solidFill>
                <a:latin typeface="Arial"/>
                <a:cs typeface="Arial"/>
              </a:rPr>
              <a:t>ДА </a:t>
            </a:r>
            <a:r>
              <a:rPr sz="1800" b="1" spc="-340" dirty="0">
                <a:solidFill>
                  <a:srgbClr val="FFFF00"/>
                </a:solidFill>
                <a:latin typeface="Arial"/>
                <a:cs typeface="Arial"/>
              </a:rPr>
              <a:t>СЕ </a:t>
            </a:r>
            <a:r>
              <a:rPr sz="1800" b="1" spc="-210" dirty="0">
                <a:solidFill>
                  <a:srgbClr val="FFFF00"/>
                </a:solidFill>
                <a:latin typeface="Arial"/>
                <a:cs typeface="Arial"/>
              </a:rPr>
              <a:t>УСЛОЖНЯТ </a:t>
            </a:r>
            <a:r>
              <a:rPr sz="1800" b="1" spc="-350" dirty="0">
                <a:solidFill>
                  <a:srgbClr val="FFFF00"/>
                </a:solidFill>
                <a:latin typeface="Arial"/>
                <a:cs typeface="Arial"/>
              </a:rPr>
              <a:t>С </a:t>
            </a:r>
            <a:r>
              <a:rPr sz="1800" b="1" spc="-95" dirty="0">
                <a:solidFill>
                  <a:srgbClr val="FFFF00"/>
                </a:solidFill>
                <a:latin typeface="Arial"/>
                <a:cs typeface="Arial"/>
              </a:rPr>
              <a:t>ДИК</a:t>
            </a:r>
            <a:r>
              <a:rPr sz="1800" b="1" spc="-1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160" dirty="0">
                <a:solidFill>
                  <a:srgbClr val="FFFF00"/>
                </a:solidFill>
                <a:latin typeface="Arial"/>
                <a:cs typeface="Arial"/>
              </a:rPr>
              <a:t>СИНДРОМ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147637"/>
            <a:ext cx="9153525" cy="695325"/>
            <a:chOff x="-4762" y="1476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152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52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37029" y="179273"/>
            <a:ext cx="4873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10" dirty="0"/>
              <a:t>КЛИНИЧНА </a:t>
            </a:r>
            <a:r>
              <a:rPr spc="-360" dirty="0"/>
              <a:t>КАРТИНА</a:t>
            </a:r>
            <a:r>
              <a:rPr spc="-125" dirty="0"/>
              <a:t> </a:t>
            </a:r>
            <a:r>
              <a:rPr spc="-110" dirty="0"/>
              <a:t>(1)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2742" y="1525269"/>
            <a:ext cx="8277225" cy="48050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1422400" indent="-342900">
              <a:lnSpc>
                <a:spcPts val="302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50" dirty="0">
                <a:latin typeface="Arial"/>
                <a:cs typeface="Arial"/>
              </a:rPr>
              <a:t>Характеризира </a:t>
            </a:r>
            <a:r>
              <a:rPr sz="2800" spc="-190" dirty="0">
                <a:latin typeface="Arial"/>
                <a:cs typeface="Arial"/>
              </a:rPr>
              <a:t>се </a:t>
            </a:r>
            <a:r>
              <a:rPr sz="2800" spc="-220" dirty="0">
                <a:latin typeface="Arial"/>
                <a:cs typeface="Arial"/>
              </a:rPr>
              <a:t>с </a:t>
            </a:r>
            <a:r>
              <a:rPr sz="2800" spc="-130" dirty="0">
                <a:latin typeface="Arial"/>
                <a:cs typeface="Arial"/>
              </a:rPr>
              <a:t>проявите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0" dirty="0">
                <a:latin typeface="Arial"/>
                <a:cs typeface="Arial"/>
              </a:rPr>
              <a:t>основното  </a:t>
            </a:r>
            <a:r>
              <a:rPr sz="2800" spc="-145" dirty="0">
                <a:latin typeface="Arial"/>
                <a:cs typeface="Arial"/>
              </a:rPr>
              <a:t>заболяване;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800">
              <a:latin typeface="Arial"/>
              <a:cs typeface="Arial"/>
            </a:endParaRPr>
          </a:p>
          <a:p>
            <a:pPr marL="355600" marR="5080" indent="-342900">
              <a:lnSpc>
                <a:spcPts val="302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20" dirty="0">
                <a:latin typeface="Arial"/>
                <a:cs typeface="Arial"/>
              </a:rPr>
              <a:t>Признаци </a:t>
            </a:r>
            <a:r>
              <a:rPr sz="2800" spc="-135" dirty="0">
                <a:latin typeface="Arial"/>
                <a:cs typeface="Arial"/>
              </a:rPr>
              <a:t>на </a:t>
            </a:r>
            <a:r>
              <a:rPr sz="2800" spc="-120" dirty="0">
                <a:latin typeface="Arial"/>
                <a:cs typeface="Arial"/>
              </a:rPr>
              <a:t>хемокоагулационния </a:t>
            </a:r>
            <a:r>
              <a:rPr sz="2800" spc="-75" dirty="0">
                <a:latin typeface="Arial"/>
                <a:cs typeface="Arial"/>
              </a:rPr>
              <a:t>шок (при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острите  </a:t>
            </a:r>
            <a:r>
              <a:rPr sz="2800" spc="-140" dirty="0">
                <a:latin typeface="Arial"/>
                <a:cs typeface="Arial"/>
              </a:rPr>
              <a:t>форми);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800">
              <a:latin typeface="Arial"/>
              <a:cs typeface="Arial"/>
            </a:endParaRPr>
          </a:p>
          <a:p>
            <a:pPr marL="355600" marR="286385" indent="-342900">
              <a:lnSpc>
                <a:spcPts val="302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60" dirty="0">
                <a:latin typeface="Arial"/>
                <a:cs typeface="Arial"/>
              </a:rPr>
              <a:t>Блокада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10" dirty="0">
                <a:latin typeface="Arial"/>
                <a:cs typeface="Arial"/>
              </a:rPr>
              <a:t>микроциркулацията </a:t>
            </a:r>
            <a:r>
              <a:rPr sz="2800" spc="-150" dirty="0">
                <a:latin typeface="Arial"/>
                <a:cs typeface="Arial"/>
              </a:rPr>
              <a:t>в </a:t>
            </a:r>
            <a:r>
              <a:rPr sz="2800" spc="-120" dirty="0">
                <a:latin typeface="Arial"/>
                <a:cs typeface="Arial"/>
              </a:rPr>
              <a:t>органите, </a:t>
            </a:r>
            <a:r>
              <a:rPr sz="2800" spc="-220" dirty="0">
                <a:latin typeface="Arial"/>
                <a:cs typeface="Arial"/>
              </a:rPr>
              <a:t>с </a:t>
            </a:r>
            <a:r>
              <a:rPr sz="2800" spc="-114" dirty="0">
                <a:latin typeface="Arial"/>
                <a:cs typeface="Arial"/>
              </a:rPr>
              <a:t>тежка  </a:t>
            </a:r>
            <a:r>
              <a:rPr sz="2800" spc="-140" dirty="0">
                <a:latin typeface="Arial"/>
                <a:cs typeface="Arial"/>
              </a:rPr>
              <a:t>тъканна </a:t>
            </a:r>
            <a:r>
              <a:rPr sz="2800" spc="-105" dirty="0">
                <a:latin typeface="Arial"/>
                <a:cs typeface="Arial"/>
              </a:rPr>
              <a:t>хипоксия </a:t>
            </a:r>
            <a:r>
              <a:rPr sz="2800" spc="-55" dirty="0">
                <a:latin typeface="Arial"/>
                <a:cs typeface="Arial"/>
              </a:rPr>
              <a:t>и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ацидоза;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800">
              <a:latin typeface="Arial"/>
              <a:cs typeface="Arial"/>
            </a:endParaRPr>
          </a:p>
          <a:p>
            <a:pPr marL="355600" marR="1215390" indent="-342900">
              <a:lnSpc>
                <a:spcPts val="302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04" dirty="0">
                <a:latin typeface="Arial"/>
                <a:cs typeface="Arial"/>
              </a:rPr>
              <a:t>Настъпва </a:t>
            </a:r>
            <a:r>
              <a:rPr sz="2800" spc="-114" dirty="0">
                <a:latin typeface="Arial"/>
                <a:cs typeface="Arial"/>
              </a:rPr>
              <a:t>тежка </a:t>
            </a:r>
            <a:r>
              <a:rPr sz="2800" spc="-175" dirty="0">
                <a:latin typeface="Arial"/>
                <a:cs typeface="Arial"/>
              </a:rPr>
              <a:t>дистрофия </a:t>
            </a:r>
            <a:r>
              <a:rPr sz="2800" spc="-55" dirty="0">
                <a:latin typeface="Arial"/>
                <a:cs typeface="Arial"/>
              </a:rPr>
              <a:t>и </a:t>
            </a:r>
            <a:r>
              <a:rPr sz="2800" spc="-140" dirty="0">
                <a:latin typeface="Arial"/>
                <a:cs typeface="Arial"/>
              </a:rPr>
              <a:t>дисфункция </a:t>
            </a:r>
            <a:r>
              <a:rPr sz="2800" spc="-135" dirty="0">
                <a:latin typeface="Arial"/>
                <a:cs typeface="Arial"/>
              </a:rPr>
              <a:t>на  </a:t>
            </a:r>
            <a:r>
              <a:rPr sz="2800" spc="-120" dirty="0">
                <a:latin typeface="Arial"/>
                <a:cs typeface="Arial"/>
              </a:rPr>
              <a:t>органите, </a:t>
            </a:r>
            <a:r>
              <a:rPr sz="2800" spc="-114" dirty="0">
                <a:latin typeface="Arial"/>
                <a:cs typeface="Arial"/>
              </a:rPr>
              <a:t>тромбохеморагични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прояви.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4475" y="1185799"/>
          <a:ext cx="8642985" cy="5361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9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marL="5873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800" b="1" spc="-215" dirty="0">
                          <a:latin typeface="Arial"/>
                          <a:cs typeface="Arial"/>
                        </a:rPr>
                        <a:t>УВРЕДЕНИ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20" dirty="0">
                          <a:latin typeface="Arial"/>
                          <a:cs typeface="Arial"/>
                        </a:rPr>
                        <a:t>ОРГАНИ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800" b="1" spc="-145" dirty="0">
                          <a:latin typeface="Arial"/>
                          <a:cs typeface="Arial"/>
                        </a:rPr>
                        <a:t>КЛИНИЧНИ </a:t>
                      </a:r>
                      <a:r>
                        <a:rPr sz="1800" b="1" spc="-215" dirty="0">
                          <a:latin typeface="Arial"/>
                          <a:cs typeface="Arial"/>
                        </a:rPr>
                        <a:t>ПРОЯВИ 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80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ДИК-СИНДРОМА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160" dirty="0">
                          <a:latin typeface="Arial"/>
                          <a:cs typeface="Arial"/>
                        </a:rPr>
                        <a:t>КОЖА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80" dirty="0">
                          <a:latin typeface="Arial"/>
                          <a:cs typeface="Arial"/>
                        </a:rPr>
                        <a:t>Пурпура,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кървене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от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мястото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убождане,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хеморагични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були, 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огнищни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некрози,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гангрени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по</a:t>
                      </a:r>
                      <a:r>
                        <a:rPr sz="160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крайниците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600" b="1" spc="-229" dirty="0">
                          <a:latin typeface="Arial"/>
                          <a:cs typeface="Arial"/>
                        </a:rPr>
                        <a:t>СЪРДЕЧНО-СЪДОВА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600" b="1" spc="-200" dirty="0">
                          <a:latin typeface="Arial"/>
                          <a:cs typeface="Arial"/>
                        </a:rPr>
                        <a:t>СИСТЕМА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994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40" dirty="0">
                          <a:latin typeface="Arial"/>
                          <a:cs typeface="Arial"/>
                        </a:rPr>
                        <a:t>Шок,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ацидоза,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инфаркт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миокарда,</a:t>
                      </a:r>
                      <a:r>
                        <a:rPr sz="16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мозъчно-съдови 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прояви,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тромбоемболизъм </a:t>
                      </a:r>
                      <a:r>
                        <a:rPr sz="1600" spc="-114" dirty="0">
                          <a:latin typeface="Arial"/>
                          <a:cs typeface="Arial"/>
                        </a:rPr>
                        <a:t>във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всички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съдове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45" dirty="0">
                          <a:latin typeface="Arial"/>
                          <a:cs typeface="Arial"/>
                        </a:rPr>
                        <a:t>БЪБРЕЦИ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25" dirty="0">
                          <a:latin typeface="Arial"/>
                          <a:cs typeface="Arial"/>
                        </a:rPr>
                        <a:t>Остра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бъбречна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недостатъчност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(остра 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тубулна</a:t>
                      </a:r>
                      <a:r>
                        <a:rPr sz="16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некроза),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70" dirty="0">
                          <a:latin typeface="Arial"/>
                          <a:cs typeface="Arial"/>
                        </a:rPr>
                        <a:t>олигурия,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хематурия,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кортикална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бъбречна</a:t>
                      </a:r>
                      <a:r>
                        <a:rPr sz="16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некроза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600" b="1" spc="-235" dirty="0">
                          <a:latin typeface="Arial"/>
                          <a:cs typeface="Arial"/>
                        </a:rPr>
                        <a:t>ЧЕРЕН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85" dirty="0">
                          <a:latin typeface="Arial"/>
                          <a:cs typeface="Arial"/>
                        </a:rPr>
                        <a:t>ДРОБ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80" dirty="0">
                          <a:latin typeface="Arial"/>
                          <a:cs typeface="Arial"/>
                        </a:rPr>
                        <a:t>Чернодробна 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недостатъчност,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жълтеница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0" dirty="0">
                          <a:latin typeface="Arial"/>
                          <a:cs typeface="Arial"/>
                        </a:rPr>
                        <a:t>БЕЛИ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10" dirty="0">
                          <a:latin typeface="Arial"/>
                          <a:cs typeface="Arial"/>
                        </a:rPr>
                        <a:t>ДРОБОВЕ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893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30" dirty="0">
                          <a:latin typeface="Arial"/>
                          <a:cs typeface="Arial"/>
                        </a:rPr>
                        <a:t>Остър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респираторен 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дистрес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синдром,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хипоксемия, 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белодробен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оток,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хеморагии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8901">
                <a:tc>
                  <a:txBody>
                    <a:bodyPr/>
                    <a:lstStyle/>
                    <a:p>
                      <a:pPr marL="91440" marR="893444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130" dirty="0">
                          <a:latin typeface="Arial"/>
                          <a:cs typeface="Arial"/>
                        </a:rPr>
                        <a:t>Г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СТРО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ИНТ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СТИН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АЛНА  </a:t>
                      </a:r>
                      <a:r>
                        <a:rPr sz="1600" b="1" spc="-200" dirty="0">
                          <a:latin typeface="Arial"/>
                          <a:cs typeface="Arial"/>
                        </a:rPr>
                        <a:t>СИСТЕМА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1501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90" dirty="0">
                          <a:latin typeface="Arial"/>
                          <a:cs typeface="Arial"/>
                        </a:rPr>
                        <a:t>Кървене,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некроза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мукозата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и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улцерации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по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червата, 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интестинална</a:t>
                      </a:r>
                      <a:r>
                        <a:rPr sz="1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исхемия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31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600" b="1" spc="-200" dirty="0">
                          <a:latin typeface="Arial"/>
                          <a:cs typeface="Arial"/>
                        </a:rPr>
                        <a:t>ЦНС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75" dirty="0">
                          <a:latin typeface="Arial"/>
                          <a:cs typeface="Arial"/>
                        </a:rPr>
                        <a:t>Кома,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конвулсии,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огнищни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лезии,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кръвоизливи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96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600" b="1" spc="-215" dirty="0">
                          <a:latin typeface="Arial"/>
                          <a:cs typeface="Arial"/>
                        </a:rPr>
                        <a:t>НАДБЪБРЕЦИ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95" dirty="0">
                          <a:latin typeface="Arial"/>
                          <a:cs typeface="Arial"/>
                        </a:rPr>
                        <a:t>Надбъбречна недостатъчност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(хеморагични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некрози)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-4762" y="147637"/>
            <a:ext cx="9153525" cy="695325"/>
            <a:chOff x="-4762" y="147637"/>
            <a:chExt cx="9153525" cy="695325"/>
          </a:xfrm>
        </p:grpSpPr>
        <p:sp>
          <p:nvSpPr>
            <p:cNvPr id="4" name="object 4"/>
            <p:cNvSpPr/>
            <p:nvPr/>
          </p:nvSpPr>
          <p:spPr>
            <a:xfrm>
              <a:off x="0" y="152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524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37029" y="156413"/>
            <a:ext cx="4873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10" dirty="0"/>
              <a:t>КЛИНИЧНА </a:t>
            </a:r>
            <a:r>
              <a:rPr spc="-360" dirty="0"/>
              <a:t>КАРТИНА</a:t>
            </a:r>
            <a:r>
              <a:rPr spc="-125" dirty="0"/>
              <a:t> </a:t>
            </a:r>
            <a:r>
              <a:rPr spc="-110" dirty="0"/>
              <a:t>(2)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749300"/>
            <a:chOff x="-4762" y="223837"/>
            <a:chExt cx="9153525" cy="749300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9144000" y="0"/>
                  </a:moveTo>
                  <a:lnTo>
                    <a:pt x="0" y="0"/>
                  </a:lnTo>
                  <a:lnTo>
                    <a:pt x="0" y="739775"/>
                  </a:lnTo>
                  <a:lnTo>
                    <a:pt x="9144000" y="7397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0" y="739775"/>
                  </a:moveTo>
                  <a:lnTo>
                    <a:pt x="9144000" y="7397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397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95652" y="349757"/>
            <a:ext cx="55530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4" dirty="0"/>
              <a:t>КЛИНИЧНИ </a:t>
            </a:r>
            <a:r>
              <a:rPr sz="3200" spc="-250" dirty="0"/>
              <a:t>ФОРМИ </a:t>
            </a:r>
            <a:r>
              <a:rPr sz="3200" spc="-330" dirty="0"/>
              <a:t>НА </a:t>
            </a:r>
            <a:r>
              <a:rPr sz="3200" spc="-165" dirty="0"/>
              <a:t>ДИК</a:t>
            </a:r>
            <a:r>
              <a:rPr sz="3200" spc="70" dirty="0"/>
              <a:t> </a:t>
            </a:r>
            <a:r>
              <a:rPr sz="3200" spc="-105" dirty="0"/>
              <a:t>(1)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329590" y="3152013"/>
            <a:ext cx="8354695" cy="33489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marR="5080" indent="-342900">
              <a:lnSpc>
                <a:spcPct val="70000"/>
              </a:lnSpc>
              <a:spcBef>
                <a:spcPts val="82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45" dirty="0">
                <a:latin typeface="Arial"/>
                <a:cs typeface="Arial"/>
              </a:rPr>
              <a:t>Настъпва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90" dirty="0">
                <a:latin typeface="Arial"/>
                <a:cs typeface="Arial"/>
              </a:rPr>
              <a:t>бързо </a:t>
            </a:r>
            <a:r>
              <a:rPr sz="2000" spc="-114" dirty="0">
                <a:latin typeface="Arial"/>
                <a:cs typeface="Arial"/>
              </a:rPr>
              <a:t>нахлуване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75" dirty="0">
                <a:latin typeface="Arial"/>
                <a:cs typeface="Arial"/>
              </a:rPr>
              <a:t>коагулационни </a:t>
            </a:r>
            <a:r>
              <a:rPr sz="2000" spc="-95" dirty="0">
                <a:latin typeface="Arial"/>
                <a:cs typeface="Arial"/>
              </a:rPr>
              <a:t>субстанции </a:t>
            </a:r>
            <a:r>
              <a:rPr sz="2000" spc="-50" dirty="0">
                <a:latin typeface="Arial"/>
                <a:cs typeface="Arial"/>
              </a:rPr>
              <a:t>(при</a:t>
            </a:r>
            <a:r>
              <a:rPr sz="2000" spc="-2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мастна  </a:t>
            </a:r>
            <a:r>
              <a:rPr sz="2000" spc="-95" dirty="0">
                <a:latin typeface="Arial"/>
                <a:cs typeface="Arial"/>
              </a:rPr>
              <a:t>емболия </a:t>
            </a:r>
            <a:r>
              <a:rPr sz="2000" spc="-45" dirty="0">
                <a:latin typeface="Arial"/>
                <a:cs typeface="Arial"/>
              </a:rPr>
              <a:t>при </a:t>
            </a:r>
            <a:r>
              <a:rPr sz="2000" spc="-90" dirty="0">
                <a:latin typeface="Arial"/>
                <a:cs typeface="Arial"/>
              </a:rPr>
              <a:t>счупвания, </a:t>
            </a:r>
            <a:r>
              <a:rPr sz="2000" spc="-95" dirty="0">
                <a:latin typeface="Arial"/>
                <a:cs typeface="Arial"/>
              </a:rPr>
              <a:t>травматологични </a:t>
            </a:r>
            <a:r>
              <a:rPr sz="2000" spc="-75" dirty="0">
                <a:latin typeface="Arial"/>
                <a:cs typeface="Arial"/>
              </a:rPr>
              <a:t>операции, </a:t>
            </a:r>
            <a:r>
              <a:rPr sz="2000" spc="-120" dirty="0">
                <a:latin typeface="Arial"/>
                <a:cs typeface="Arial"/>
              </a:rPr>
              <a:t>остър </a:t>
            </a:r>
            <a:r>
              <a:rPr sz="2000" spc="-105" dirty="0">
                <a:latin typeface="Arial"/>
                <a:cs typeface="Arial"/>
              </a:rPr>
              <a:t>сепсис, </a:t>
            </a:r>
            <a:r>
              <a:rPr sz="2000" spc="-114" dirty="0">
                <a:latin typeface="Arial"/>
                <a:cs typeface="Arial"/>
              </a:rPr>
              <a:t>остра  </a:t>
            </a:r>
            <a:r>
              <a:rPr sz="2000" spc="-100" dirty="0">
                <a:latin typeface="Arial"/>
                <a:cs typeface="Arial"/>
              </a:rPr>
              <a:t>хемолиза, </a:t>
            </a:r>
            <a:r>
              <a:rPr sz="2000" spc="-105" dirty="0">
                <a:latin typeface="Arial"/>
                <a:cs typeface="Arial"/>
              </a:rPr>
              <a:t>ухапване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45" dirty="0">
                <a:latin typeface="Arial"/>
                <a:cs typeface="Arial"/>
              </a:rPr>
              <a:t>змии, </a:t>
            </a:r>
            <a:r>
              <a:rPr sz="2000" spc="-95" dirty="0">
                <a:latin typeface="Arial"/>
                <a:cs typeface="Arial"/>
              </a:rPr>
              <a:t>емболия </a:t>
            </a:r>
            <a:r>
              <a:rPr sz="2000" spc="-110" dirty="0">
                <a:latin typeface="Arial"/>
                <a:cs typeface="Arial"/>
              </a:rPr>
              <a:t>от </a:t>
            </a:r>
            <a:r>
              <a:rPr sz="2000" spc="-85" dirty="0">
                <a:latin typeface="Arial"/>
                <a:cs typeface="Arial"/>
              </a:rPr>
              <a:t>околоплодните </a:t>
            </a:r>
            <a:r>
              <a:rPr sz="2000" spc="-75" dirty="0">
                <a:latin typeface="Arial"/>
                <a:cs typeface="Arial"/>
              </a:rPr>
              <a:t>води). </a:t>
            </a:r>
            <a:r>
              <a:rPr sz="2000" spc="-150" dirty="0">
                <a:latin typeface="Arial"/>
                <a:cs typeface="Arial"/>
              </a:rPr>
              <a:t>Засягат </a:t>
            </a:r>
            <a:r>
              <a:rPr sz="2000" spc="-135" dirty="0">
                <a:latin typeface="Arial"/>
                <a:cs typeface="Arial"/>
              </a:rPr>
              <a:t>се  </a:t>
            </a:r>
            <a:r>
              <a:rPr sz="2000" spc="-120" dirty="0">
                <a:latin typeface="Arial"/>
                <a:cs typeface="Arial"/>
              </a:rPr>
              <a:t>белите </a:t>
            </a:r>
            <a:r>
              <a:rPr sz="2000" spc="-80" dirty="0">
                <a:latin typeface="Arial"/>
                <a:cs typeface="Arial"/>
              </a:rPr>
              <a:t>дробове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00" dirty="0">
                <a:latin typeface="Arial"/>
                <a:cs typeface="Arial"/>
              </a:rPr>
              <a:t>бъбреците (бъбречна </a:t>
            </a:r>
            <a:r>
              <a:rPr sz="2000" spc="-114" dirty="0">
                <a:latin typeface="Arial"/>
                <a:cs typeface="Arial"/>
              </a:rPr>
              <a:t>недостатъчност, </a:t>
            </a:r>
            <a:r>
              <a:rPr sz="2000" spc="-95" dirty="0">
                <a:latin typeface="Arial"/>
                <a:cs typeface="Arial"/>
              </a:rPr>
              <a:t>белодробен  </a:t>
            </a:r>
            <a:r>
              <a:rPr sz="2000" spc="-65" dirty="0">
                <a:latin typeface="Arial"/>
                <a:cs typeface="Arial"/>
              </a:rPr>
              <a:t>оток).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250">
              <a:latin typeface="Arial"/>
              <a:cs typeface="Arial"/>
            </a:endParaRPr>
          </a:p>
          <a:p>
            <a:pPr marL="355600" marR="318770" indent="-342900">
              <a:lnSpc>
                <a:spcPct val="7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5" dirty="0">
                <a:latin typeface="Arial"/>
                <a:cs typeface="Arial"/>
              </a:rPr>
              <a:t>Хеморагичният </a:t>
            </a:r>
            <a:r>
              <a:rPr sz="2000" spc="-65" dirty="0">
                <a:latin typeface="Arial"/>
                <a:cs typeface="Arial"/>
              </a:rPr>
              <a:t>синдром </a:t>
            </a:r>
            <a:r>
              <a:rPr sz="2000" spc="-120" dirty="0">
                <a:latin typeface="Arial"/>
                <a:cs typeface="Arial"/>
              </a:rPr>
              <a:t>настъпва </a:t>
            </a:r>
            <a:r>
              <a:rPr sz="2000" spc="-140" dirty="0">
                <a:latin typeface="Arial"/>
                <a:cs typeface="Arial"/>
              </a:rPr>
              <a:t>във </a:t>
            </a:r>
            <a:r>
              <a:rPr sz="2000" spc="-120" dirty="0">
                <a:latin typeface="Arial"/>
                <a:cs typeface="Arial"/>
              </a:rPr>
              <a:t>втората </a:t>
            </a:r>
            <a:r>
              <a:rPr sz="2000" spc="-200" dirty="0">
                <a:latin typeface="Arial"/>
                <a:cs typeface="Arial"/>
              </a:rPr>
              <a:t>фаза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00" dirty="0">
                <a:latin typeface="Arial"/>
                <a:cs typeface="Arial"/>
              </a:rPr>
              <a:t>острия </a:t>
            </a:r>
            <a:r>
              <a:rPr sz="2000" spc="-105" dirty="0">
                <a:latin typeface="Arial"/>
                <a:cs typeface="Arial"/>
              </a:rPr>
              <a:t>ДИК </a:t>
            </a:r>
            <a:r>
              <a:rPr sz="2000" spc="-45" dirty="0">
                <a:latin typeface="Arial"/>
                <a:cs typeface="Arial"/>
              </a:rPr>
              <a:t>при  </a:t>
            </a:r>
            <a:r>
              <a:rPr sz="2000" spc="-85" dirty="0">
                <a:latin typeface="Arial"/>
                <a:cs typeface="Arial"/>
              </a:rPr>
              <a:t>изчерпване </a:t>
            </a:r>
            <a:r>
              <a:rPr sz="2000" spc="-80" dirty="0">
                <a:latin typeface="Arial"/>
                <a:cs typeface="Arial"/>
              </a:rPr>
              <a:t>коагулационния </a:t>
            </a:r>
            <a:r>
              <a:rPr sz="2000" spc="-95" dirty="0">
                <a:latin typeface="Arial"/>
                <a:cs typeface="Arial"/>
              </a:rPr>
              <a:t>потенциал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135" dirty="0">
                <a:latin typeface="Arial"/>
                <a:cs typeface="Arial"/>
              </a:rPr>
              <a:t>се </a:t>
            </a:r>
            <a:r>
              <a:rPr sz="2000" spc="-105" dirty="0">
                <a:latin typeface="Arial"/>
                <a:cs typeface="Arial"/>
              </a:rPr>
              <a:t>проявява в</a:t>
            </a:r>
            <a:r>
              <a:rPr sz="2000" spc="-26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профузни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320"/>
              </a:lnSpc>
            </a:pPr>
            <a:r>
              <a:rPr sz="2000" spc="-80" dirty="0">
                <a:latin typeface="Arial"/>
                <a:cs typeface="Arial"/>
              </a:rPr>
              <a:t>кръвоизливи </a:t>
            </a:r>
            <a:r>
              <a:rPr sz="2000" spc="-110" dirty="0">
                <a:latin typeface="Arial"/>
                <a:cs typeface="Arial"/>
              </a:rPr>
              <a:t>от матката </a:t>
            </a:r>
            <a:r>
              <a:rPr sz="2000" spc="-90" dirty="0">
                <a:latin typeface="Arial"/>
                <a:cs typeface="Arial"/>
              </a:rPr>
              <a:t>(акушерска </a:t>
            </a:r>
            <a:r>
              <a:rPr sz="2000" spc="-95" dirty="0">
                <a:latin typeface="Arial"/>
                <a:cs typeface="Arial"/>
              </a:rPr>
              <a:t>патология), на </a:t>
            </a:r>
            <a:r>
              <a:rPr sz="2000" spc="-90" dirty="0">
                <a:latin typeface="Arial"/>
                <a:cs typeface="Arial"/>
              </a:rPr>
              <a:t>оперативното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поле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680"/>
              </a:lnSpc>
            </a:pPr>
            <a:r>
              <a:rPr sz="2000" spc="-55" dirty="0">
                <a:latin typeface="Arial"/>
                <a:cs typeface="Arial"/>
              </a:rPr>
              <a:t>(при </a:t>
            </a:r>
            <a:r>
              <a:rPr sz="2000" spc="-75" dirty="0">
                <a:latin typeface="Arial"/>
                <a:cs typeface="Arial"/>
              </a:rPr>
              <a:t>операции),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130" dirty="0">
                <a:latin typeface="Arial"/>
                <a:cs typeface="Arial"/>
              </a:rPr>
              <a:t>местата </a:t>
            </a:r>
            <a:r>
              <a:rPr sz="2000" spc="-95" dirty="0">
                <a:latin typeface="Arial"/>
                <a:cs typeface="Arial"/>
              </a:rPr>
              <a:t>на </a:t>
            </a:r>
            <a:r>
              <a:rPr sz="2000" spc="-90" dirty="0">
                <a:latin typeface="Arial"/>
                <a:cs typeface="Arial"/>
              </a:rPr>
              <a:t>мускулните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70" dirty="0">
                <a:latin typeface="Arial"/>
                <a:cs typeface="Arial"/>
              </a:rPr>
              <a:t>венозни</a:t>
            </a:r>
            <a:r>
              <a:rPr sz="2000" spc="-37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инжекции,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1680"/>
              </a:lnSpc>
            </a:pPr>
            <a:r>
              <a:rPr sz="2000" spc="-80" dirty="0">
                <a:latin typeface="Arial"/>
                <a:cs typeface="Arial"/>
              </a:rPr>
              <a:t>множество </a:t>
            </a:r>
            <a:r>
              <a:rPr sz="2000" spc="-75" dirty="0">
                <a:latin typeface="Arial"/>
                <a:cs typeface="Arial"/>
              </a:rPr>
              <a:t>спонтанни </a:t>
            </a:r>
            <a:r>
              <a:rPr sz="2000" spc="-80" dirty="0">
                <a:latin typeface="Arial"/>
                <a:cs typeface="Arial"/>
              </a:rPr>
              <a:t>кръвоизливи </a:t>
            </a:r>
            <a:r>
              <a:rPr sz="2000" spc="-50" dirty="0">
                <a:latin typeface="Arial"/>
                <a:cs typeface="Arial"/>
              </a:rPr>
              <a:t>по </a:t>
            </a:r>
            <a:r>
              <a:rPr sz="2000" spc="-85" dirty="0">
                <a:latin typeface="Arial"/>
                <a:cs typeface="Arial"/>
              </a:rPr>
              <a:t>кожата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90" dirty="0">
                <a:latin typeface="Arial"/>
                <a:cs typeface="Arial"/>
              </a:rPr>
              <a:t>лигавиците,</a:t>
            </a:r>
            <a:r>
              <a:rPr sz="2000" spc="-42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епистаксис,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039"/>
              </a:lnSpc>
            </a:pPr>
            <a:r>
              <a:rPr sz="2000" spc="-90" dirty="0">
                <a:latin typeface="Arial"/>
                <a:cs typeface="Arial"/>
              </a:rPr>
              <a:t>стомашно-чревни </a:t>
            </a:r>
            <a:r>
              <a:rPr sz="2000" spc="-80" dirty="0">
                <a:latin typeface="Arial"/>
                <a:cs typeface="Arial"/>
              </a:rPr>
              <a:t>хеморагии,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хематурия.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Изтичащата </a:t>
            </a:r>
            <a:r>
              <a:rPr sz="2000" spc="-80" dirty="0">
                <a:latin typeface="Arial"/>
                <a:cs typeface="Arial"/>
              </a:rPr>
              <a:t>кръв </a:t>
            </a:r>
            <a:r>
              <a:rPr sz="2000" spc="-130" dirty="0">
                <a:latin typeface="Arial"/>
                <a:cs typeface="Arial"/>
              </a:rPr>
              <a:t>остава </a:t>
            </a:r>
            <a:r>
              <a:rPr sz="2000" spc="-114" dirty="0">
                <a:latin typeface="Arial"/>
                <a:cs typeface="Arial"/>
              </a:rPr>
              <a:t>течна </a:t>
            </a:r>
            <a:r>
              <a:rPr sz="2000" spc="-35" dirty="0">
                <a:latin typeface="Arial"/>
                <a:cs typeface="Arial"/>
              </a:rPr>
              <a:t>и </a:t>
            </a:r>
            <a:r>
              <a:rPr sz="2000" spc="-75" dirty="0">
                <a:latin typeface="Arial"/>
                <a:cs typeface="Arial"/>
              </a:rPr>
              <a:t>не </a:t>
            </a:r>
            <a:r>
              <a:rPr sz="2000" spc="-135" dirty="0">
                <a:latin typeface="Arial"/>
                <a:cs typeface="Arial"/>
              </a:rPr>
              <a:t>се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съсирва.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40100" y="1892300"/>
            <a:ext cx="2463800" cy="482600"/>
            <a:chOff x="3340100" y="1892300"/>
            <a:chExt cx="2463800" cy="482600"/>
          </a:xfrm>
        </p:grpSpPr>
        <p:sp>
          <p:nvSpPr>
            <p:cNvPr id="8" name="object 8"/>
            <p:cNvSpPr/>
            <p:nvPr/>
          </p:nvSpPr>
          <p:spPr>
            <a:xfrm>
              <a:off x="3352800" y="1905000"/>
              <a:ext cx="2438400" cy="457200"/>
            </a:xfrm>
            <a:custGeom>
              <a:avLst/>
              <a:gdLst/>
              <a:ahLst/>
              <a:cxnLst/>
              <a:rect l="l" t="t" r="r" b="b"/>
              <a:pathLst>
                <a:path w="2438400" h="457200">
                  <a:moveTo>
                    <a:pt x="2362200" y="0"/>
                  </a:moveTo>
                  <a:lnTo>
                    <a:pt x="76200" y="0"/>
                  </a:lnTo>
                  <a:lnTo>
                    <a:pt x="46559" y="5994"/>
                  </a:lnTo>
                  <a:lnTo>
                    <a:pt x="22336" y="22336"/>
                  </a:lnTo>
                  <a:lnTo>
                    <a:pt x="5994" y="46559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40"/>
                  </a:lnTo>
                  <a:lnTo>
                    <a:pt x="22336" y="434863"/>
                  </a:lnTo>
                  <a:lnTo>
                    <a:pt x="46559" y="451205"/>
                  </a:lnTo>
                  <a:lnTo>
                    <a:pt x="76200" y="457200"/>
                  </a:lnTo>
                  <a:lnTo>
                    <a:pt x="2362200" y="457200"/>
                  </a:lnTo>
                  <a:lnTo>
                    <a:pt x="2391840" y="451205"/>
                  </a:lnTo>
                  <a:lnTo>
                    <a:pt x="2416063" y="434863"/>
                  </a:lnTo>
                  <a:lnTo>
                    <a:pt x="2432405" y="410640"/>
                  </a:lnTo>
                  <a:lnTo>
                    <a:pt x="2438400" y="381000"/>
                  </a:lnTo>
                  <a:lnTo>
                    <a:pt x="2438400" y="76200"/>
                  </a:lnTo>
                  <a:lnTo>
                    <a:pt x="2432405" y="46559"/>
                  </a:lnTo>
                  <a:lnTo>
                    <a:pt x="2416063" y="22336"/>
                  </a:lnTo>
                  <a:lnTo>
                    <a:pt x="2391840" y="5994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52800" y="1905000"/>
              <a:ext cx="2438400" cy="457200"/>
            </a:xfrm>
            <a:custGeom>
              <a:avLst/>
              <a:gdLst/>
              <a:ahLst/>
              <a:cxnLst/>
              <a:rect l="l" t="t" r="r" b="b"/>
              <a:pathLst>
                <a:path w="2438400" h="457200">
                  <a:moveTo>
                    <a:pt x="0" y="76200"/>
                  </a:moveTo>
                  <a:lnTo>
                    <a:pt x="5994" y="46559"/>
                  </a:lnTo>
                  <a:lnTo>
                    <a:pt x="22336" y="22336"/>
                  </a:lnTo>
                  <a:lnTo>
                    <a:pt x="46559" y="5994"/>
                  </a:lnTo>
                  <a:lnTo>
                    <a:pt x="76200" y="0"/>
                  </a:lnTo>
                  <a:lnTo>
                    <a:pt x="2362200" y="0"/>
                  </a:lnTo>
                  <a:lnTo>
                    <a:pt x="2391840" y="5994"/>
                  </a:lnTo>
                  <a:lnTo>
                    <a:pt x="2416063" y="22336"/>
                  </a:lnTo>
                  <a:lnTo>
                    <a:pt x="2432405" y="46559"/>
                  </a:lnTo>
                  <a:lnTo>
                    <a:pt x="2438400" y="76200"/>
                  </a:lnTo>
                  <a:lnTo>
                    <a:pt x="2438400" y="381000"/>
                  </a:lnTo>
                  <a:lnTo>
                    <a:pt x="2432405" y="410640"/>
                  </a:lnTo>
                  <a:lnTo>
                    <a:pt x="2416063" y="434863"/>
                  </a:lnTo>
                  <a:lnTo>
                    <a:pt x="2391840" y="451205"/>
                  </a:lnTo>
                  <a:lnTo>
                    <a:pt x="2362200" y="457200"/>
                  </a:lnTo>
                  <a:lnTo>
                    <a:pt x="76200" y="457200"/>
                  </a:lnTo>
                  <a:lnTo>
                    <a:pt x="46559" y="451205"/>
                  </a:lnTo>
                  <a:lnTo>
                    <a:pt x="22336" y="434863"/>
                  </a:lnTo>
                  <a:lnTo>
                    <a:pt x="5994" y="410640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99459" y="1889886"/>
            <a:ext cx="1544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80" dirty="0">
                <a:solidFill>
                  <a:srgbClr val="FFFFFF"/>
                </a:solidFill>
                <a:latin typeface="Arial"/>
                <a:cs typeface="Arial"/>
              </a:rPr>
              <a:t>ОСТЪР</a:t>
            </a:r>
            <a:r>
              <a:rPr sz="2400" b="1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FFFFFF"/>
                </a:solidFill>
                <a:latin typeface="Arial"/>
                <a:cs typeface="Arial"/>
              </a:rPr>
              <a:t>ДИК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58640" y="2496311"/>
            <a:ext cx="274320" cy="567055"/>
            <a:chOff x="4358640" y="2496311"/>
            <a:chExt cx="274320" cy="567055"/>
          </a:xfrm>
        </p:grpSpPr>
        <p:sp>
          <p:nvSpPr>
            <p:cNvPr id="12" name="object 12"/>
            <p:cNvSpPr/>
            <p:nvPr/>
          </p:nvSpPr>
          <p:spPr>
            <a:xfrm>
              <a:off x="4358640" y="2496311"/>
              <a:ext cx="274319" cy="5669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19600" y="2514599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114300" y="0"/>
                  </a:moveTo>
                  <a:lnTo>
                    <a:pt x="38100" y="0"/>
                  </a:lnTo>
                  <a:lnTo>
                    <a:pt x="38100" y="381000"/>
                  </a:lnTo>
                  <a:lnTo>
                    <a:pt x="0" y="381000"/>
                  </a:lnTo>
                  <a:lnTo>
                    <a:pt x="76200" y="457200"/>
                  </a:lnTo>
                  <a:lnTo>
                    <a:pt x="152400" y="381000"/>
                  </a:lnTo>
                  <a:lnTo>
                    <a:pt x="114300" y="3810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19600" y="2514599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0" y="381000"/>
                  </a:moveTo>
                  <a:lnTo>
                    <a:pt x="38100" y="3810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381000"/>
                  </a:lnTo>
                  <a:lnTo>
                    <a:pt x="152400" y="381000"/>
                  </a:lnTo>
                  <a:lnTo>
                    <a:pt x="76200" y="457200"/>
                  </a:lnTo>
                  <a:lnTo>
                    <a:pt x="0" y="381000"/>
                  </a:lnTo>
                  <a:close/>
                </a:path>
              </a:pathLst>
            </a:custGeom>
            <a:ln w="25400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20900" y="1206500"/>
            <a:ext cx="5130800" cy="482600"/>
          </a:xfrm>
          <a:prstGeom prst="rect">
            <a:avLst/>
          </a:prstGeom>
          <a:solidFill>
            <a:srgbClr val="0033CC"/>
          </a:solidFill>
        </p:spPr>
        <p:txBody>
          <a:bodyPr vert="horz" wrap="square" lIns="0" tIns="67310" rIns="0" bIns="0" rtlCol="0">
            <a:spAutoFit/>
          </a:bodyPr>
          <a:lstStyle/>
          <a:p>
            <a:pPr marL="421640">
              <a:lnSpc>
                <a:spcPct val="100000"/>
              </a:lnSpc>
              <a:spcBef>
                <a:spcPts val="530"/>
              </a:spcBef>
            </a:pPr>
            <a:r>
              <a:rPr sz="1800" b="1" i="1" spc="-75" dirty="0">
                <a:solidFill>
                  <a:srgbClr val="FFFFFF"/>
                </a:solidFill>
                <a:latin typeface="Arial"/>
                <a:cs typeface="Arial"/>
              </a:rPr>
              <a:t>Има </a:t>
            </a:r>
            <a:r>
              <a:rPr sz="1800" b="1" i="1" spc="-90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1800" b="1" i="1" spc="-135" dirty="0">
                <a:solidFill>
                  <a:srgbClr val="FFFFFF"/>
                </a:solidFill>
                <a:latin typeface="Arial"/>
                <a:cs typeface="Arial"/>
              </a:rPr>
              <a:t>клинични </a:t>
            </a:r>
            <a:r>
              <a:rPr sz="1800" b="1" i="1" spc="-155" dirty="0">
                <a:solidFill>
                  <a:srgbClr val="FFFFFF"/>
                </a:solidFill>
                <a:latin typeface="Arial"/>
                <a:cs typeface="Arial"/>
              </a:rPr>
              <a:t>форми </a:t>
            </a:r>
            <a:r>
              <a:rPr sz="1800" b="1" i="1" spc="-85" dirty="0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b="1" i="1" spc="-105" dirty="0">
                <a:solidFill>
                  <a:srgbClr val="FFFFFF"/>
                </a:solidFill>
                <a:latin typeface="Arial"/>
                <a:cs typeface="Arial"/>
              </a:rPr>
              <a:t>ДИК</a:t>
            </a:r>
            <a:r>
              <a:rPr sz="1800" b="1" i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spc="-135" dirty="0">
                <a:solidFill>
                  <a:srgbClr val="FFFFFF"/>
                </a:solidFill>
                <a:latin typeface="Arial"/>
                <a:cs typeface="Arial"/>
              </a:rPr>
              <a:t>синдрома: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2522347"/>
            <a:ext cx="7671434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190" dirty="0">
                <a:latin typeface="Arial"/>
                <a:cs typeface="Arial"/>
              </a:rPr>
              <a:t>Най-често </a:t>
            </a:r>
            <a:r>
              <a:rPr sz="3200" spc="-165" dirty="0">
                <a:latin typeface="Arial"/>
                <a:cs typeface="Arial"/>
              </a:rPr>
              <a:t>тази </a:t>
            </a:r>
            <a:r>
              <a:rPr sz="3200" spc="-225" dirty="0">
                <a:latin typeface="Arial"/>
                <a:cs typeface="Arial"/>
              </a:rPr>
              <a:t>форма </a:t>
            </a:r>
            <a:r>
              <a:rPr sz="3200" spc="-190" dirty="0">
                <a:latin typeface="Arial"/>
                <a:cs typeface="Arial"/>
              </a:rPr>
              <a:t>е </a:t>
            </a:r>
            <a:r>
              <a:rPr sz="3200" spc="-155" dirty="0">
                <a:latin typeface="Arial"/>
                <a:cs typeface="Arial"/>
              </a:rPr>
              <a:t>протрахирана </a:t>
            </a:r>
            <a:r>
              <a:rPr sz="3200" spc="-225" dirty="0">
                <a:latin typeface="Arial"/>
                <a:cs typeface="Arial"/>
              </a:rPr>
              <a:t>във  </a:t>
            </a:r>
            <a:r>
              <a:rPr sz="3200" spc="-145" dirty="0">
                <a:latin typeface="Arial"/>
                <a:cs typeface="Arial"/>
              </a:rPr>
              <a:t>времето, </a:t>
            </a:r>
            <a:r>
              <a:rPr sz="3200" spc="-245" dirty="0">
                <a:latin typeface="Arial"/>
                <a:cs typeface="Arial"/>
              </a:rPr>
              <a:t>с </a:t>
            </a:r>
            <a:r>
              <a:rPr sz="3200" spc="-160" dirty="0">
                <a:latin typeface="Arial"/>
                <a:cs typeface="Arial"/>
              </a:rPr>
              <a:t>ондулиращ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ход;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46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415" dirty="0">
                <a:latin typeface="Arial"/>
                <a:cs typeface="Arial"/>
              </a:rPr>
              <a:t>Тя </a:t>
            </a:r>
            <a:r>
              <a:rPr sz="3200" spc="-215" dirty="0">
                <a:latin typeface="Arial"/>
                <a:cs typeface="Arial"/>
              </a:rPr>
              <a:t>се </a:t>
            </a:r>
            <a:r>
              <a:rPr sz="3200" spc="-160" dirty="0">
                <a:latin typeface="Arial"/>
                <a:cs typeface="Arial"/>
              </a:rPr>
              <a:t>проявява </a:t>
            </a:r>
            <a:r>
              <a:rPr sz="3200" spc="-245" dirty="0">
                <a:latin typeface="Arial"/>
                <a:cs typeface="Arial"/>
              </a:rPr>
              <a:t>с </a:t>
            </a:r>
            <a:r>
              <a:rPr sz="3200" spc="-25" dirty="0">
                <a:latin typeface="Arial"/>
                <a:cs typeface="Arial"/>
              </a:rPr>
              <a:t>кожни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хеморагии,</a:t>
            </a:r>
            <a:endParaRPr sz="3200">
              <a:latin typeface="Arial"/>
              <a:cs typeface="Arial"/>
            </a:endParaRPr>
          </a:p>
          <a:p>
            <a:pPr marL="355600" marR="680720">
              <a:lnSpc>
                <a:spcPct val="100000"/>
              </a:lnSpc>
            </a:pPr>
            <a:r>
              <a:rPr sz="3200" spc="-150" dirty="0">
                <a:latin typeface="Arial"/>
                <a:cs typeface="Arial"/>
              </a:rPr>
              <a:t>епистаксис, </a:t>
            </a:r>
            <a:r>
              <a:rPr sz="3200" spc="-165" dirty="0">
                <a:latin typeface="Arial"/>
                <a:cs typeface="Arial"/>
              </a:rPr>
              <a:t>хематурия, </a:t>
            </a:r>
            <a:r>
              <a:rPr sz="3200" spc="-130" dirty="0">
                <a:latin typeface="Arial"/>
                <a:cs typeface="Arial"/>
              </a:rPr>
              <a:t>склонност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към  </a:t>
            </a:r>
            <a:r>
              <a:rPr sz="3200" spc="-210" dirty="0">
                <a:latin typeface="Arial"/>
                <a:cs typeface="Arial"/>
              </a:rPr>
              <a:t>суфузии </a:t>
            </a:r>
            <a:r>
              <a:rPr sz="3200" spc="-80" dirty="0">
                <a:latin typeface="Arial"/>
                <a:cs typeface="Arial"/>
              </a:rPr>
              <a:t>по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кожата.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223837"/>
            <a:ext cx="9153525" cy="749300"/>
            <a:chOff x="-4762" y="223837"/>
            <a:chExt cx="9153525" cy="749300"/>
          </a:xfrm>
        </p:grpSpPr>
        <p:sp>
          <p:nvSpPr>
            <p:cNvPr id="4" name="object 4"/>
            <p:cNvSpPr/>
            <p:nvPr/>
          </p:nvSpPr>
          <p:spPr>
            <a:xfrm>
              <a:off x="0" y="228600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9144000" y="0"/>
                  </a:moveTo>
                  <a:lnTo>
                    <a:pt x="0" y="0"/>
                  </a:lnTo>
                  <a:lnTo>
                    <a:pt x="0" y="739775"/>
                  </a:lnTo>
                  <a:lnTo>
                    <a:pt x="9144000" y="7397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0" y="739775"/>
                  </a:moveTo>
                  <a:lnTo>
                    <a:pt x="9144000" y="7397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39775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95652" y="349757"/>
            <a:ext cx="620534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4"/>
              <a:t>КЛИНИЧНИ </a:t>
            </a:r>
            <a:r>
              <a:rPr lang="bg-BG" sz="3200" spc="-254" dirty="0"/>
              <a:t> </a:t>
            </a:r>
            <a:r>
              <a:rPr sz="3200" spc="-250"/>
              <a:t>ФОРМИ </a:t>
            </a:r>
            <a:r>
              <a:rPr lang="bg-BG" sz="3200" spc="-250" dirty="0"/>
              <a:t> </a:t>
            </a:r>
            <a:r>
              <a:rPr sz="3200" spc="-330"/>
              <a:t>НА </a:t>
            </a:r>
            <a:r>
              <a:rPr lang="bg-BG" sz="3200" spc="-330" dirty="0"/>
              <a:t> </a:t>
            </a:r>
            <a:r>
              <a:rPr sz="3200" spc="-165"/>
              <a:t>ДИК</a:t>
            </a:r>
            <a:r>
              <a:rPr sz="3200" spc="70"/>
              <a:t> </a:t>
            </a:r>
            <a:r>
              <a:rPr sz="3200" spc="-105" dirty="0"/>
              <a:t>(2)</a:t>
            </a:r>
            <a:endParaRPr sz="3200"/>
          </a:p>
        </p:txBody>
      </p:sp>
      <p:grpSp>
        <p:nvGrpSpPr>
          <p:cNvPr id="7" name="object 7"/>
          <p:cNvGrpSpPr/>
          <p:nvPr/>
        </p:nvGrpSpPr>
        <p:grpSpPr>
          <a:xfrm>
            <a:off x="3111500" y="1435100"/>
            <a:ext cx="2463800" cy="482600"/>
            <a:chOff x="3111500" y="1435100"/>
            <a:chExt cx="2463800" cy="482600"/>
          </a:xfrm>
        </p:grpSpPr>
        <p:sp>
          <p:nvSpPr>
            <p:cNvPr id="8" name="object 8"/>
            <p:cNvSpPr/>
            <p:nvPr/>
          </p:nvSpPr>
          <p:spPr>
            <a:xfrm>
              <a:off x="3124200" y="1447800"/>
              <a:ext cx="2438400" cy="457200"/>
            </a:xfrm>
            <a:custGeom>
              <a:avLst/>
              <a:gdLst/>
              <a:ahLst/>
              <a:cxnLst/>
              <a:rect l="l" t="t" r="r" b="b"/>
              <a:pathLst>
                <a:path w="2438400" h="457200">
                  <a:moveTo>
                    <a:pt x="2362200" y="0"/>
                  </a:moveTo>
                  <a:lnTo>
                    <a:pt x="76200" y="0"/>
                  </a:lnTo>
                  <a:lnTo>
                    <a:pt x="46559" y="5994"/>
                  </a:lnTo>
                  <a:lnTo>
                    <a:pt x="22336" y="22336"/>
                  </a:lnTo>
                  <a:lnTo>
                    <a:pt x="5994" y="46559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40"/>
                  </a:lnTo>
                  <a:lnTo>
                    <a:pt x="22336" y="434863"/>
                  </a:lnTo>
                  <a:lnTo>
                    <a:pt x="46559" y="451205"/>
                  </a:lnTo>
                  <a:lnTo>
                    <a:pt x="76200" y="457200"/>
                  </a:lnTo>
                  <a:lnTo>
                    <a:pt x="2362200" y="457200"/>
                  </a:lnTo>
                  <a:lnTo>
                    <a:pt x="2391840" y="451205"/>
                  </a:lnTo>
                  <a:lnTo>
                    <a:pt x="2416063" y="434863"/>
                  </a:lnTo>
                  <a:lnTo>
                    <a:pt x="2432405" y="410640"/>
                  </a:lnTo>
                  <a:lnTo>
                    <a:pt x="2438400" y="381000"/>
                  </a:lnTo>
                  <a:lnTo>
                    <a:pt x="2438400" y="76200"/>
                  </a:lnTo>
                  <a:lnTo>
                    <a:pt x="2432405" y="46559"/>
                  </a:lnTo>
                  <a:lnTo>
                    <a:pt x="2416063" y="22336"/>
                  </a:lnTo>
                  <a:lnTo>
                    <a:pt x="2391840" y="5994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24200" y="1447800"/>
              <a:ext cx="2438400" cy="457200"/>
            </a:xfrm>
            <a:custGeom>
              <a:avLst/>
              <a:gdLst/>
              <a:ahLst/>
              <a:cxnLst/>
              <a:rect l="l" t="t" r="r" b="b"/>
              <a:pathLst>
                <a:path w="2438400" h="457200">
                  <a:moveTo>
                    <a:pt x="0" y="76200"/>
                  </a:moveTo>
                  <a:lnTo>
                    <a:pt x="5994" y="46559"/>
                  </a:lnTo>
                  <a:lnTo>
                    <a:pt x="22336" y="22336"/>
                  </a:lnTo>
                  <a:lnTo>
                    <a:pt x="46559" y="5994"/>
                  </a:lnTo>
                  <a:lnTo>
                    <a:pt x="76200" y="0"/>
                  </a:lnTo>
                  <a:lnTo>
                    <a:pt x="2362200" y="0"/>
                  </a:lnTo>
                  <a:lnTo>
                    <a:pt x="2391840" y="5994"/>
                  </a:lnTo>
                  <a:lnTo>
                    <a:pt x="2416063" y="22336"/>
                  </a:lnTo>
                  <a:lnTo>
                    <a:pt x="2432405" y="46559"/>
                  </a:lnTo>
                  <a:lnTo>
                    <a:pt x="2438400" y="76200"/>
                  </a:lnTo>
                  <a:lnTo>
                    <a:pt x="2438400" y="381000"/>
                  </a:lnTo>
                  <a:lnTo>
                    <a:pt x="2432405" y="410640"/>
                  </a:lnTo>
                  <a:lnTo>
                    <a:pt x="2416063" y="434863"/>
                  </a:lnTo>
                  <a:lnTo>
                    <a:pt x="2391840" y="451205"/>
                  </a:lnTo>
                  <a:lnTo>
                    <a:pt x="2362200" y="457200"/>
                  </a:lnTo>
                  <a:lnTo>
                    <a:pt x="76200" y="457200"/>
                  </a:lnTo>
                  <a:lnTo>
                    <a:pt x="46559" y="451205"/>
                  </a:lnTo>
                  <a:lnTo>
                    <a:pt x="22336" y="434863"/>
                  </a:lnTo>
                  <a:lnTo>
                    <a:pt x="5994" y="410640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288919" y="1432305"/>
            <a:ext cx="21101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80" dirty="0">
                <a:solidFill>
                  <a:srgbClr val="FFFFFF"/>
                </a:solidFill>
                <a:latin typeface="Arial"/>
                <a:cs typeface="Arial"/>
              </a:rPr>
              <a:t>ХРОНИЧЕН</a:t>
            </a:r>
            <a:r>
              <a:rPr sz="2400" b="1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FFFFFF"/>
                </a:solidFill>
                <a:latin typeface="Arial"/>
                <a:cs typeface="Arial"/>
              </a:rPr>
              <a:t>ДИК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30040" y="2039111"/>
            <a:ext cx="274320" cy="567055"/>
            <a:chOff x="4130040" y="2039111"/>
            <a:chExt cx="274320" cy="567055"/>
          </a:xfrm>
        </p:grpSpPr>
        <p:sp>
          <p:nvSpPr>
            <p:cNvPr id="12" name="object 12"/>
            <p:cNvSpPr/>
            <p:nvPr/>
          </p:nvSpPr>
          <p:spPr>
            <a:xfrm>
              <a:off x="4130040" y="2039111"/>
              <a:ext cx="274319" cy="5669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91000" y="2057399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114300" y="0"/>
                  </a:moveTo>
                  <a:lnTo>
                    <a:pt x="38100" y="0"/>
                  </a:lnTo>
                  <a:lnTo>
                    <a:pt x="38100" y="381000"/>
                  </a:lnTo>
                  <a:lnTo>
                    <a:pt x="0" y="381000"/>
                  </a:lnTo>
                  <a:lnTo>
                    <a:pt x="76200" y="457200"/>
                  </a:lnTo>
                  <a:lnTo>
                    <a:pt x="152400" y="381000"/>
                  </a:lnTo>
                  <a:lnTo>
                    <a:pt x="114300" y="3810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91000" y="2057399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0" y="381000"/>
                  </a:moveTo>
                  <a:lnTo>
                    <a:pt x="38100" y="3810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381000"/>
                  </a:lnTo>
                  <a:lnTo>
                    <a:pt x="152400" y="381000"/>
                  </a:lnTo>
                  <a:lnTo>
                    <a:pt x="76200" y="457200"/>
                  </a:lnTo>
                  <a:lnTo>
                    <a:pt x="0" y="381000"/>
                  </a:lnTo>
                  <a:close/>
                </a:path>
              </a:pathLst>
            </a:custGeom>
            <a:ln w="25400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98450" y="1929129"/>
          <a:ext cx="8569325" cy="3957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3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25" dirty="0">
                          <a:latin typeface="Arial"/>
                          <a:cs typeface="Arial"/>
                        </a:rPr>
                        <a:t>ВИД</a:t>
                      </a:r>
                      <a:r>
                        <a:rPr sz="14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25" dirty="0">
                          <a:latin typeface="Arial"/>
                          <a:cs typeface="Arial"/>
                        </a:rPr>
                        <a:t>ТЕСТ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55" dirty="0">
                          <a:latin typeface="Arial"/>
                          <a:cs typeface="Arial"/>
                        </a:rPr>
                        <a:t>ОТКЛОНЕНИЕ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>
                  <a:txBody>
                    <a:bodyPr/>
                    <a:lstStyle/>
                    <a:p>
                      <a:pPr marL="1208405" marR="251460" indent="-94805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spc="-95" dirty="0">
                          <a:latin typeface="Arial"/>
                          <a:cs typeface="Arial"/>
                        </a:rPr>
                        <a:t>Други причини </a:t>
                      </a:r>
                      <a:r>
                        <a:rPr sz="1400" b="1" spc="-120" dirty="0">
                          <a:latin typeface="Arial"/>
                          <a:cs typeface="Arial"/>
                        </a:rPr>
                        <a:t>от 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ДИК, 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които </a:t>
                      </a:r>
                      <a:r>
                        <a:rPr sz="1400" b="1" spc="-130" dirty="0">
                          <a:latin typeface="Arial"/>
                          <a:cs typeface="Arial"/>
                        </a:rPr>
                        <a:t>водят 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до </a:t>
                      </a:r>
                      <a:r>
                        <a:rPr sz="1400" b="1" spc="-100" dirty="0">
                          <a:latin typeface="Arial"/>
                          <a:cs typeface="Arial"/>
                        </a:rPr>
                        <a:t>подобни  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отклонения </a:t>
                      </a:r>
                      <a:r>
                        <a:rPr sz="1400" b="1" spc="-170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400" b="1" spc="-125" dirty="0">
                          <a:latin typeface="Arial"/>
                          <a:cs typeface="Arial"/>
                        </a:rPr>
                        <a:t> тестовете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00" b="1" spc="-125" dirty="0">
                          <a:latin typeface="Arial"/>
                          <a:cs typeface="Arial"/>
                        </a:rPr>
                        <a:t>ТРОМБОЦИТЕН</a:t>
                      </a:r>
                      <a:r>
                        <a:rPr sz="12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45" dirty="0">
                          <a:latin typeface="Arial"/>
                          <a:cs typeface="Arial"/>
                        </a:rPr>
                        <a:t>БРОЙ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10" dirty="0">
                          <a:latin typeface="Arial"/>
                          <a:cs typeface="Arial"/>
                        </a:rPr>
                        <a:t>НАМАЛЕН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51305" marR="436245" indent="-1108075">
                        <a:lnSpc>
                          <a:spcPct val="100000"/>
                        </a:lnSpc>
                      </a:pPr>
                      <a:r>
                        <a:rPr sz="1200" b="1" spc="-120" dirty="0">
                          <a:latin typeface="Arial"/>
                          <a:cs typeface="Arial"/>
                        </a:rPr>
                        <a:t>Сепсис, </a:t>
                      </a:r>
                      <a:r>
                        <a:rPr sz="1200" b="1" spc="-95" dirty="0">
                          <a:latin typeface="Arial"/>
                          <a:cs typeface="Arial"/>
                        </a:rPr>
                        <a:t>увредена </a:t>
                      </a:r>
                      <a:r>
                        <a:rPr sz="1200" b="1" spc="-75" dirty="0">
                          <a:latin typeface="Arial"/>
                          <a:cs typeface="Arial"/>
                        </a:rPr>
                        <a:t>продукция, </a:t>
                      </a:r>
                      <a:r>
                        <a:rPr sz="1200" b="1" spc="-95" dirty="0">
                          <a:latin typeface="Arial"/>
                          <a:cs typeface="Arial"/>
                        </a:rPr>
                        <a:t>голяма кръвозагуба,  </a:t>
                      </a:r>
                      <a:r>
                        <a:rPr sz="1200" b="1" spc="-100" dirty="0">
                          <a:latin typeface="Arial"/>
                          <a:cs typeface="Arial"/>
                        </a:rPr>
                        <a:t>хиперспленизъм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5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00" b="1" spc="-130" dirty="0">
                          <a:latin typeface="Arial"/>
                          <a:cs typeface="Arial"/>
                        </a:rPr>
                        <a:t>ПРОТРОМБИНОВО</a:t>
                      </a:r>
                      <a:r>
                        <a:rPr sz="12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0" dirty="0">
                          <a:latin typeface="Arial"/>
                          <a:cs typeface="Arial"/>
                        </a:rPr>
                        <a:t>ВРЕМЕ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50" dirty="0">
                          <a:latin typeface="Arial"/>
                          <a:cs typeface="Arial"/>
                        </a:rPr>
                        <a:t>УДЪЛЖЕНО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743710" marR="168275" indent="-1568450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200" b="1" spc="-100" dirty="0">
                          <a:latin typeface="Arial"/>
                          <a:cs typeface="Arial"/>
                        </a:rPr>
                        <a:t>Дефицит </a:t>
                      </a:r>
                      <a:r>
                        <a:rPr sz="1200" b="1" spc="-75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200" b="1" spc="-90" dirty="0">
                          <a:latin typeface="Arial"/>
                          <a:cs typeface="Arial"/>
                        </a:rPr>
                        <a:t>витамин </a:t>
                      </a:r>
                      <a:r>
                        <a:rPr sz="1200" b="1" spc="-45" dirty="0">
                          <a:latin typeface="Arial"/>
                          <a:cs typeface="Arial"/>
                        </a:rPr>
                        <a:t>К, </a:t>
                      </a:r>
                      <a:r>
                        <a:rPr sz="1200" b="1" spc="-95" dirty="0">
                          <a:latin typeface="Arial"/>
                          <a:cs typeface="Arial"/>
                        </a:rPr>
                        <a:t>голяма кръвозагуба, </a:t>
                      </a:r>
                      <a:r>
                        <a:rPr sz="1200" b="1" spc="-90" dirty="0">
                          <a:latin typeface="Arial"/>
                          <a:cs typeface="Arial"/>
                        </a:rPr>
                        <a:t>чернодробно  </a:t>
                      </a:r>
                      <a:r>
                        <a:rPr sz="1200" b="1" spc="-80" dirty="0">
                          <a:latin typeface="Arial"/>
                          <a:cs typeface="Arial"/>
                        </a:rPr>
                        <a:t>увреждане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9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90805" marR="609600">
                        <a:lnSpc>
                          <a:spcPct val="100000"/>
                        </a:lnSpc>
                      </a:pPr>
                      <a:r>
                        <a:rPr sz="1200" b="1" spc="-135" dirty="0">
                          <a:latin typeface="Arial"/>
                          <a:cs typeface="Arial"/>
                        </a:rPr>
                        <a:t>АКТИВИРАНО </a:t>
                      </a:r>
                      <a:r>
                        <a:rPr sz="1200" b="1" spc="-120" dirty="0">
                          <a:latin typeface="Arial"/>
                          <a:cs typeface="Arial"/>
                        </a:rPr>
                        <a:t>ПАРЦИАЛНО  </a:t>
                      </a:r>
                      <a:r>
                        <a:rPr sz="1200" b="1" spc="-130" dirty="0">
                          <a:latin typeface="Arial"/>
                          <a:cs typeface="Arial"/>
                        </a:rPr>
                        <a:t>ТРОМБОПЛАСТИНОВО</a:t>
                      </a:r>
                      <a:r>
                        <a:rPr sz="12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0" dirty="0">
                          <a:latin typeface="Arial"/>
                          <a:cs typeface="Arial"/>
                        </a:rPr>
                        <a:t>ВРЕМЕ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200" b="1" spc="-150" dirty="0">
                          <a:latin typeface="Arial"/>
                          <a:cs typeface="Arial"/>
                        </a:rPr>
                        <a:t>УДЪЛЖЕНО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703705" marR="338455" indent="-1355090">
                        <a:lnSpc>
                          <a:spcPct val="100000"/>
                        </a:lnSpc>
                      </a:pPr>
                      <a:r>
                        <a:rPr sz="1200" b="1" spc="-95" dirty="0">
                          <a:latin typeface="Arial"/>
                          <a:cs typeface="Arial"/>
                        </a:rPr>
                        <a:t>Чернодробно </a:t>
                      </a:r>
                      <a:r>
                        <a:rPr sz="1200" b="1" spc="-75" dirty="0">
                          <a:latin typeface="Arial"/>
                          <a:cs typeface="Arial"/>
                        </a:rPr>
                        <a:t>увреждане, </a:t>
                      </a:r>
                      <a:r>
                        <a:rPr sz="1200" b="1" spc="-85" dirty="0">
                          <a:latin typeface="Arial"/>
                          <a:cs typeface="Arial"/>
                        </a:rPr>
                        <a:t>лечение </a:t>
                      </a:r>
                      <a:r>
                        <a:rPr sz="1200" b="1" spc="-170" dirty="0">
                          <a:latin typeface="Arial"/>
                          <a:cs typeface="Arial"/>
                        </a:rPr>
                        <a:t>с </a:t>
                      </a:r>
                      <a:r>
                        <a:rPr sz="1200" b="1" spc="-80" dirty="0">
                          <a:latin typeface="Arial"/>
                          <a:cs typeface="Arial"/>
                        </a:rPr>
                        <a:t>хепарин, </a:t>
                      </a:r>
                      <a:r>
                        <a:rPr sz="1200" b="1" spc="-95" dirty="0">
                          <a:latin typeface="Arial"/>
                          <a:cs typeface="Arial"/>
                        </a:rPr>
                        <a:t>голяма  </a:t>
                      </a:r>
                      <a:r>
                        <a:rPr sz="1200" b="1" spc="-100" dirty="0">
                          <a:latin typeface="Arial"/>
                          <a:cs typeface="Arial"/>
                        </a:rPr>
                        <a:t>кръвозагуба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1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20" dirty="0">
                          <a:latin typeface="Arial"/>
                          <a:cs typeface="Arial"/>
                        </a:rPr>
                        <a:t>ФИРИН </a:t>
                      </a:r>
                      <a:r>
                        <a:rPr sz="1200" b="1" spc="-125" dirty="0">
                          <a:latin typeface="Arial"/>
                          <a:cs typeface="Arial"/>
                        </a:rPr>
                        <a:t>ДЕГРАДАЦИОННИ</a:t>
                      </a:r>
                      <a:r>
                        <a:rPr sz="12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14" dirty="0">
                          <a:latin typeface="Arial"/>
                          <a:cs typeface="Arial"/>
                        </a:rPr>
                        <a:t>ПРОДУКТИ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40" dirty="0">
                          <a:latin typeface="Arial"/>
                          <a:cs typeface="Arial"/>
                        </a:rPr>
                        <a:t>ПОКАЧЕНИ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95" dirty="0">
                          <a:latin typeface="Arial"/>
                          <a:cs typeface="Arial"/>
                        </a:rPr>
                        <a:t>Хирургическа </a:t>
                      </a:r>
                      <a:r>
                        <a:rPr sz="1200" b="1" spc="-75" dirty="0">
                          <a:latin typeface="Arial"/>
                          <a:cs typeface="Arial"/>
                        </a:rPr>
                        <a:t>операция, </a:t>
                      </a:r>
                      <a:r>
                        <a:rPr sz="1200" b="1" spc="-85" dirty="0">
                          <a:latin typeface="Arial"/>
                          <a:cs typeface="Arial"/>
                        </a:rPr>
                        <a:t>травма, инфекция,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90" dirty="0">
                          <a:latin typeface="Arial"/>
                          <a:cs typeface="Arial"/>
                        </a:rPr>
                        <a:t>хематом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00" b="1" spc="-145" dirty="0">
                          <a:latin typeface="Arial"/>
                          <a:cs typeface="Arial"/>
                        </a:rPr>
                        <a:t>ПРОТЕАЗНИ</a:t>
                      </a:r>
                      <a:r>
                        <a:rPr sz="12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25" dirty="0">
                          <a:latin typeface="Arial"/>
                          <a:cs typeface="Arial"/>
                        </a:rPr>
                        <a:t>ИНХИБИТОРИ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5" dirty="0">
                          <a:latin typeface="Arial"/>
                          <a:cs typeface="Arial"/>
                        </a:rPr>
                        <a:t>НАМАЛЕНИ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729739" marR="370840" indent="-13525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200" b="1" spc="-95" dirty="0">
                          <a:latin typeface="Arial"/>
                          <a:cs typeface="Arial"/>
                        </a:rPr>
                        <a:t>Чернодробно </a:t>
                      </a:r>
                      <a:r>
                        <a:rPr sz="1200" b="1" spc="-75" dirty="0">
                          <a:latin typeface="Arial"/>
                          <a:cs typeface="Arial"/>
                        </a:rPr>
                        <a:t>увреждане, </a:t>
                      </a:r>
                      <a:r>
                        <a:rPr sz="1200" b="1" spc="-85" dirty="0">
                          <a:latin typeface="Arial"/>
                          <a:cs typeface="Arial"/>
                        </a:rPr>
                        <a:t>капилярна </a:t>
                      </a:r>
                      <a:r>
                        <a:rPr sz="1200" b="1" spc="-110" dirty="0">
                          <a:latin typeface="Arial"/>
                          <a:cs typeface="Arial"/>
                        </a:rPr>
                        <a:t>пропускливаст  </a:t>
                      </a:r>
                      <a:r>
                        <a:rPr sz="1200" b="1" spc="-100" dirty="0">
                          <a:latin typeface="Arial"/>
                          <a:cs typeface="Arial"/>
                        </a:rPr>
                        <a:t>(чупливост)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-12700" y="215900"/>
            <a:ext cx="9169400" cy="635000"/>
            <a:chOff x="-12700" y="215900"/>
            <a:chExt cx="9169400" cy="635000"/>
          </a:xfrm>
        </p:grpSpPr>
        <p:sp>
          <p:nvSpPr>
            <p:cNvPr id="4" name="object 4"/>
            <p:cNvSpPr/>
            <p:nvPr/>
          </p:nvSpPr>
          <p:spPr>
            <a:xfrm>
              <a:off x="0" y="22860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91440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144000" y="609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"/>
              <a:ext cx="9144000" cy="609600"/>
            </a:xfrm>
            <a:custGeom>
              <a:avLst/>
              <a:gdLst/>
              <a:ahLst/>
              <a:cxnLst/>
              <a:rect l="l" t="t" r="r" b="b"/>
              <a:pathLst>
                <a:path w="9144000" h="609600">
                  <a:moveTo>
                    <a:pt x="0" y="609600"/>
                  </a:moveTo>
                  <a:lnTo>
                    <a:pt x="9144000" y="609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2252" y="351485"/>
            <a:ext cx="661733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90" dirty="0"/>
              <a:t>РУТИННИ </a:t>
            </a:r>
            <a:r>
              <a:rPr sz="2000" spc="-250" dirty="0"/>
              <a:t>ЛАБОРАТОРНИ </a:t>
            </a:r>
            <a:r>
              <a:rPr sz="2000" spc="-210" dirty="0"/>
              <a:t>ОТКЛОНЕНИЯ </a:t>
            </a:r>
            <a:r>
              <a:rPr sz="2000" spc="-190" dirty="0"/>
              <a:t>ПРИ </a:t>
            </a:r>
            <a:r>
              <a:rPr sz="2000" spc="-105" dirty="0"/>
              <a:t>ДИК</a:t>
            </a:r>
            <a:r>
              <a:rPr sz="2000" spc="190" dirty="0"/>
              <a:t> </a:t>
            </a:r>
            <a:r>
              <a:rPr sz="2000" spc="-175" dirty="0"/>
              <a:t>СИНДРОМ</a:t>
            </a:r>
            <a:endParaRPr sz="2000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573405"/>
            <a:chOff x="-4762" y="269875"/>
            <a:chExt cx="9153525" cy="5734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9144000" y="0"/>
                  </a:moveTo>
                  <a:lnTo>
                    <a:pt x="0" y="0"/>
                  </a:lnTo>
                  <a:lnTo>
                    <a:pt x="0" y="563562"/>
                  </a:lnTo>
                  <a:lnTo>
                    <a:pt x="9144000" y="5635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0" y="563562"/>
                  </a:moveTo>
                  <a:lnTo>
                    <a:pt x="9144000" y="5635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635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2460" y="307593"/>
            <a:ext cx="774153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70"/>
              <a:t>ЛЕЧЕНИЕ </a:t>
            </a:r>
            <a:r>
              <a:rPr lang="bg-BG" sz="2800" spc="-370" dirty="0"/>
              <a:t> </a:t>
            </a:r>
            <a:r>
              <a:rPr sz="2800" spc="-295"/>
              <a:t>НА </a:t>
            </a:r>
            <a:r>
              <a:rPr lang="bg-BG" sz="2800" spc="-295" dirty="0"/>
              <a:t> </a:t>
            </a:r>
            <a:r>
              <a:rPr sz="2800" spc="-150"/>
              <a:t>ДИК </a:t>
            </a:r>
            <a:r>
              <a:rPr sz="2800" spc="-254" dirty="0"/>
              <a:t>СИНДРОМА </a:t>
            </a:r>
            <a:r>
              <a:rPr sz="2800" spc="-165" dirty="0"/>
              <a:t>–</a:t>
            </a:r>
            <a:r>
              <a:rPr sz="2800" spc="-50" dirty="0"/>
              <a:t> </a:t>
            </a:r>
            <a:r>
              <a:rPr sz="2800" spc="-290" dirty="0"/>
              <a:t>ТАКТИКА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35940" y="1610690"/>
            <a:ext cx="8016240" cy="4377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60" dirty="0">
                <a:latin typeface="Arial"/>
                <a:cs typeface="Arial"/>
              </a:rPr>
              <a:t>ЛЕЧЕНИЕ </a:t>
            </a:r>
            <a:r>
              <a:rPr sz="2800" spc="-270" dirty="0">
                <a:latin typeface="Arial"/>
                <a:cs typeface="Arial"/>
              </a:rPr>
              <a:t>НА </a:t>
            </a:r>
            <a:r>
              <a:rPr sz="2800" spc="-365" dirty="0">
                <a:latin typeface="Arial"/>
                <a:cs typeface="Arial"/>
              </a:rPr>
              <a:t>ОСНОВНОТО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340" dirty="0">
                <a:latin typeface="Arial"/>
                <a:cs typeface="Arial"/>
              </a:rPr>
              <a:t>ЗАБОЛЯВАНЕ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434975" indent="-422909">
              <a:lnSpc>
                <a:spcPct val="100000"/>
              </a:lnSpc>
              <a:buChar char="•"/>
              <a:tabLst>
                <a:tab pos="434975" algn="l"/>
                <a:tab pos="435609" algn="l"/>
              </a:tabLst>
            </a:pPr>
            <a:r>
              <a:rPr sz="2800" spc="-295" dirty="0">
                <a:latin typeface="Arial"/>
                <a:cs typeface="Arial"/>
              </a:rPr>
              <a:t>ВАРИАНТИ</a:t>
            </a:r>
            <a:endParaRPr sz="2800">
              <a:latin typeface="Arial"/>
              <a:cs typeface="Arial"/>
            </a:endParaRPr>
          </a:p>
          <a:p>
            <a:pPr marL="756285" marR="316865" lvl="1" indent="-287020">
              <a:lnSpc>
                <a:spcPct val="120000"/>
              </a:lnSpc>
              <a:spcBef>
                <a:spcPts val="375"/>
              </a:spcBef>
              <a:buAutoNum type="arabicPeriod"/>
              <a:tabLst>
                <a:tab pos="767715" algn="l"/>
              </a:tabLst>
            </a:pPr>
            <a:r>
              <a:rPr sz="2400" spc="-275" dirty="0">
                <a:latin typeface="Arial"/>
                <a:cs typeface="Arial"/>
              </a:rPr>
              <a:t>ТРОМБОЦИТОПЕНИЯ </a:t>
            </a:r>
            <a:r>
              <a:rPr sz="2400" spc="-190" dirty="0">
                <a:latin typeface="Arial"/>
                <a:cs typeface="Arial"/>
              </a:rPr>
              <a:t>И </a:t>
            </a:r>
            <a:r>
              <a:rPr sz="2400" spc="-265" dirty="0">
                <a:latin typeface="Arial"/>
                <a:cs typeface="Arial"/>
              </a:rPr>
              <a:t>ХИПОФИБРИНОГЕНЕМИЯ </a:t>
            </a:r>
            <a:r>
              <a:rPr sz="2400" spc="-345" dirty="0">
                <a:latin typeface="Arial"/>
                <a:cs typeface="Arial"/>
              </a:rPr>
              <a:t>БЕЗ  </a:t>
            </a:r>
            <a:r>
              <a:rPr sz="2400" spc="-265" dirty="0">
                <a:latin typeface="Arial"/>
                <a:cs typeface="Arial"/>
              </a:rPr>
              <a:t>ХЕМОРАГИИ</a:t>
            </a:r>
            <a:endParaRPr sz="2400">
              <a:latin typeface="Arial"/>
              <a:cs typeface="Arial"/>
            </a:endParaRPr>
          </a:p>
          <a:p>
            <a:pPr marL="836294" lvl="1" indent="-299720">
              <a:lnSpc>
                <a:spcPct val="100000"/>
              </a:lnSpc>
              <a:spcBef>
                <a:spcPts val="1155"/>
              </a:spcBef>
              <a:buAutoNum type="arabicPeriod"/>
              <a:tabLst>
                <a:tab pos="836930" algn="l"/>
              </a:tabLst>
            </a:pPr>
            <a:r>
              <a:rPr sz="2400" spc="-265" dirty="0">
                <a:latin typeface="Arial"/>
                <a:cs typeface="Arial"/>
              </a:rPr>
              <a:t>ХЕМОРАГИИ ПРИ </a:t>
            </a:r>
            <a:r>
              <a:rPr sz="2400" spc="-235" dirty="0">
                <a:latin typeface="Arial"/>
                <a:cs typeface="Arial"/>
              </a:rPr>
              <a:t>ОВЛАДЯН ОТКЛЮЧВАЩ</a:t>
            </a:r>
            <a:r>
              <a:rPr sz="2400" spc="195" dirty="0">
                <a:latin typeface="Arial"/>
                <a:cs typeface="Arial"/>
              </a:rPr>
              <a:t> </a:t>
            </a:r>
            <a:r>
              <a:rPr sz="2400" spc="-235" dirty="0">
                <a:latin typeface="Arial"/>
                <a:cs typeface="Arial"/>
              </a:rPr>
              <a:t>МЕХАНИЗЪМ</a:t>
            </a:r>
            <a:endParaRPr sz="2400">
              <a:latin typeface="Arial"/>
              <a:cs typeface="Arial"/>
            </a:endParaRPr>
          </a:p>
          <a:p>
            <a:pPr marL="756285" marR="1460500" lvl="1" indent="-219710">
              <a:lnSpc>
                <a:spcPct val="120000"/>
              </a:lnSpc>
              <a:spcBef>
                <a:spcPts val="580"/>
              </a:spcBef>
              <a:buAutoNum type="arabicPeriod"/>
              <a:tabLst>
                <a:tab pos="836930" algn="l"/>
              </a:tabLst>
            </a:pPr>
            <a:r>
              <a:rPr sz="2400" spc="-265" dirty="0">
                <a:latin typeface="Arial"/>
                <a:cs typeface="Arial"/>
              </a:rPr>
              <a:t>ХЕМОРАГИИ ПРИ НЕОВЛАДЯН </a:t>
            </a:r>
            <a:r>
              <a:rPr sz="2400" spc="-240" dirty="0">
                <a:latin typeface="Arial"/>
                <a:cs typeface="Arial"/>
              </a:rPr>
              <a:t>ОТКЛЮЧВАЩ  </a:t>
            </a:r>
            <a:r>
              <a:rPr sz="2400" spc="-235" dirty="0">
                <a:latin typeface="Arial"/>
                <a:cs typeface="Arial"/>
              </a:rPr>
              <a:t>МЕХАНИЗЪМ</a:t>
            </a:r>
            <a:endParaRPr sz="2400">
              <a:latin typeface="Arial"/>
              <a:cs typeface="Arial"/>
            </a:endParaRPr>
          </a:p>
          <a:p>
            <a:pPr marL="836294" lvl="1" indent="-299720">
              <a:lnSpc>
                <a:spcPct val="100000"/>
              </a:lnSpc>
              <a:spcBef>
                <a:spcPts val="1150"/>
              </a:spcBef>
              <a:buAutoNum type="arabicPeriod"/>
              <a:tabLst>
                <a:tab pos="836930" algn="l"/>
              </a:tabLst>
            </a:pPr>
            <a:r>
              <a:rPr sz="2400" spc="-250" dirty="0">
                <a:latin typeface="Arial"/>
                <a:cs typeface="Arial"/>
              </a:rPr>
              <a:t>АКТИВИРАНА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260" dirty="0">
                <a:latin typeface="Arial"/>
                <a:cs typeface="Arial"/>
              </a:rPr>
              <a:t>ФИБРИНОГЕНОЛИЗА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69875"/>
            <a:ext cx="9153525" cy="573405"/>
            <a:chOff x="-4762" y="269875"/>
            <a:chExt cx="9153525" cy="573405"/>
          </a:xfrm>
        </p:grpSpPr>
        <p:sp>
          <p:nvSpPr>
            <p:cNvPr id="3" name="object 3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9144000" y="0"/>
                  </a:moveTo>
                  <a:lnTo>
                    <a:pt x="0" y="0"/>
                  </a:lnTo>
                  <a:lnTo>
                    <a:pt x="0" y="563562"/>
                  </a:lnTo>
                  <a:lnTo>
                    <a:pt x="9144000" y="5635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637"/>
              <a:ext cx="9144000" cy="563880"/>
            </a:xfrm>
            <a:custGeom>
              <a:avLst/>
              <a:gdLst/>
              <a:ahLst/>
              <a:cxnLst/>
              <a:rect l="l" t="t" r="r" b="b"/>
              <a:pathLst>
                <a:path w="9144000" h="563880">
                  <a:moveTo>
                    <a:pt x="0" y="563562"/>
                  </a:moveTo>
                  <a:lnTo>
                    <a:pt x="9144000" y="5635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63562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3777" y="307593"/>
            <a:ext cx="765162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70"/>
              <a:t>ЛЕЧЕНИЕ </a:t>
            </a:r>
            <a:r>
              <a:rPr lang="bg-BG" sz="2800" spc="-370" dirty="0"/>
              <a:t> </a:t>
            </a:r>
            <a:r>
              <a:rPr sz="2800" spc="-295"/>
              <a:t>НА</a:t>
            </a:r>
            <a:r>
              <a:rPr lang="bg-BG" sz="2800" spc="-295" dirty="0"/>
              <a:t> </a:t>
            </a:r>
            <a:r>
              <a:rPr sz="2800" spc="-295"/>
              <a:t> </a:t>
            </a:r>
            <a:r>
              <a:rPr sz="2800" spc="-150" dirty="0"/>
              <a:t>ДИК </a:t>
            </a:r>
            <a:r>
              <a:rPr sz="2800" spc="-254"/>
              <a:t>СИНДРОМА </a:t>
            </a:r>
            <a:r>
              <a:rPr lang="bg-BG" sz="2800" spc="-254" dirty="0"/>
              <a:t> </a:t>
            </a:r>
            <a:r>
              <a:rPr sz="2800" spc="-165"/>
              <a:t>–</a:t>
            </a:r>
            <a:r>
              <a:rPr sz="2800" spc="-20"/>
              <a:t> </a:t>
            </a:r>
            <a:r>
              <a:rPr sz="2800" spc="-425" dirty="0"/>
              <a:t>СТРАТЕГИЯ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459740" y="1610690"/>
            <a:ext cx="7276465" cy="4244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60" dirty="0">
                <a:latin typeface="Arial"/>
                <a:cs typeface="Arial"/>
              </a:rPr>
              <a:t>ЛЕЧЕНИЕ </a:t>
            </a:r>
            <a:r>
              <a:rPr sz="2800" spc="-270" dirty="0">
                <a:latin typeface="Arial"/>
                <a:cs typeface="Arial"/>
              </a:rPr>
              <a:t>НА </a:t>
            </a:r>
            <a:r>
              <a:rPr sz="2800" spc="-365" dirty="0">
                <a:latin typeface="Arial"/>
                <a:cs typeface="Arial"/>
              </a:rPr>
              <a:t>ОСНОВНОТО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340" dirty="0">
                <a:latin typeface="Arial"/>
                <a:cs typeface="Arial"/>
              </a:rPr>
              <a:t>ЗАБОЛЯВАНЕ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295" dirty="0">
                <a:latin typeface="Arial"/>
                <a:cs typeface="Arial"/>
              </a:rPr>
              <a:t>АНТИКОАГУЛАНТНО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360" dirty="0">
                <a:latin typeface="Arial"/>
                <a:cs typeface="Arial"/>
              </a:rPr>
              <a:t>ЛЕЧЕНИЕ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Char char="–"/>
              <a:tabLst>
                <a:tab pos="756920" algn="l"/>
              </a:tabLst>
            </a:pPr>
            <a:r>
              <a:rPr sz="2400" spc="-295" dirty="0">
                <a:latin typeface="Arial"/>
                <a:cs typeface="Arial"/>
              </a:rPr>
              <a:t>ХЕПАРИН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spc="-235" dirty="0">
                <a:latin typeface="Arial"/>
                <a:cs typeface="Arial"/>
              </a:rPr>
              <a:t>АНТИТРОМБИН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ІІІ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spc="-254" dirty="0">
                <a:latin typeface="Arial"/>
                <a:cs typeface="Arial"/>
              </a:rPr>
              <a:t>АКТИВИРАН </a:t>
            </a:r>
            <a:r>
              <a:rPr sz="2400" spc="-305" dirty="0">
                <a:latin typeface="Arial"/>
                <a:cs typeface="Arial"/>
              </a:rPr>
              <a:t>ПРОТЕИН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455" dirty="0">
                <a:latin typeface="Arial"/>
                <a:cs typeface="Arial"/>
              </a:rPr>
              <a:t>С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5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20" dirty="0">
                <a:latin typeface="Arial"/>
                <a:cs typeface="Arial"/>
              </a:rPr>
              <a:t>ЗАМЕСТВАЩО </a:t>
            </a:r>
            <a:r>
              <a:rPr sz="2800" spc="-360" dirty="0">
                <a:latin typeface="Arial"/>
                <a:cs typeface="Arial"/>
              </a:rPr>
              <a:t>ЛЕЧЕНИЕ </a:t>
            </a:r>
            <a:r>
              <a:rPr sz="2800" spc="-535" dirty="0">
                <a:latin typeface="Arial"/>
                <a:cs typeface="Arial"/>
              </a:rPr>
              <a:t>С </a:t>
            </a:r>
            <a:r>
              <a:rPr sz="2800" spc="-320" dirty="0">
                <a:latin typeface="Arial"/>
                <a:cs typeface="Arial"/>
              </a:rPr>
              <a:t>КРЪВНИ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285" dirty="0">
                <a:latin typeface="Arial"/>
                <a:cs typeface="Arial"/>
              </a:rPr>
              <a:t>ПРОДУКТИ</a:t>
            </a:r>
            <a:endParaRPr sz="2800">
              <a:latin typeface="Arial"/>
              <a:cs typeface="Arial"/>
            </a:endParaRPr>
          </a:p>
          <a:p>
            <a:pPr marL="355600" marR="43815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320" dirty="0">
                <a:latin typeface="Arial"/>
                <a:cs typeface="Arial"/>
              </a:rPr>
              <a:t>АНТИПРОТЕАЗНИ </a:t>
            </a:r>
            <a:r>
              <a:rPr sz="2800" spc="-220" dirty="0">
                <a:latin typeface="Arial"/>
                <a:cs typeface="Arial"/>
              </a:rPr>
              <a:t>И </a:t>
            </a:r>
            <a:r>
              <a:rPr sz="2800" spc="-275" dirty="0">
                <a:latin typeface="Arial"/>
                <a:cs typeface="Arial"/>
              </a:rPr>
              <a:t>АНТИФИБРИНОЛИТИЧНИ  </a:t>
            </a:r>
            <a:r>
              <a:rPr sz="2800" spc="-395" dirty="0">
                <a:latin typeface="Arial"/>
                <a:cs typeface="Arial"/>
              </a:rPr>
              <a:t>СРЕДСТВА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223837"/>
            <a:ext cx="9153525" cy="695325"/>
            <a:chOff x="-4762" y="223837"/>
            <a:chExt cx="9153525" cy="695325"/>
          </a:xfrm>
        </p:grpSpPr>
        <p:sp>
          <p:nvSpPr>
            <p:cNvPr id="3" name="object 3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86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52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43022" y="255473"/>
            <a:ext cx="34569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75" dirty="0"/>
              <a:t>ЛЕЧЕНИЕ </a:t>
            </a:r>
            <a:r>
              <a:rPr spc="-375" dirty="0"/>
              <a:t>НА</a:t>
            </a:r>
            <a:r>
              <a:rPr spc="-525" dirty="0"/>
              <a:t> </a:t>
            </a:r>
            <a:r>
              <a:rPr spc="-185" dirty="0"/>
              <a:t>ДИК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63164" y="2394204"/>
            <a:ext cx="5384165" cy="504825"/>
            <a:chOff x="363164" y="2394204"/>
            <a:chExt cx="5384165" cy="504825"/>
          </a:xfrm>
        </p:grpSpPr>
        <p:sp>
          <p:nvSpPr>
            <p:cNvPr id="7" name="object 7"/>
            <p:cNvSpPr/>
            <p:nvPr/>
          </p:nvSpPr>
          <p:spPr>
            <a:xfrm>
              <a:off x="363164" y="2582229"/>
              <a:ext cx="224509" cy="2292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4152" y="2394204"/>
              <a:ext cx="3340608" cy="4998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0936" y="2791968"/>
              <a:ext cx="3011424" cy="1066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56432" y="2394204"/>
              <a:ext cx="894588" cy="4998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42588" y="2394204"/>
              <a:ext cx="501396" cy="4998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35552" y="2394204"/>
              <a:ext cx="1711452" cy="4998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54000" y="3601211"/>
            <a:ext cx="3736975" cy="504825"/>
            <a:chOff x="354000" y="3601211"/>
            <a:chExt cx="3736975" cy="504825"/>
          </a:xfrm>
        </p:grpSpPr>
        <p:sp>
          <p:nvSpPr>
            <p:cNvPr id="14" name="object 14"/>
            <p:cNvSpPr/>
            <p:nvPr/>
          </p:nvSpPr>
          <p:spPr>
            <a:xfrm>
              <a:off x="354000" y="3789237"/>
              <a:ext cx="233673" cy="2292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4152" y="3601211"/>
              <a:ext cx="2377440" cy="49987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91740" y="3601211"/>
              <a:ext cx="1598676" cy="49987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0936" y="3998975"/>
              <a:ext cx="3307079" cy="10668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96144" y="4405884"/>
            <a:ext cx="4314825" cy="500380"/>
            <a:chOff x="696144" y="4405884"/>
            <a:chExt cx="4314825" cy="500380"/>
          </a:xfrm>
        </p:grpSpPr>
        <p:sp>
          <p:nvSpPr>
            <p:cNvPr id="19" name="object 19"/>
            <p:cNvSpPr/>
            <p:nvPr/>
          </p:nvSpPr>
          <p:spPr>
            <a:xfrm>
              <a:off x="696144" y="4593909"/>
              <a:ext cx="470157" cy="2292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31747" y="4405884"/>
              <a:ext cx="2648712" cy="49987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39084" y="4405884"/>
              <a:ext cx="501396" cy="4998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00627" y="4405884"/>
              <a:ext cx="1510284" cy="49987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95300" y="5210555"/>
            <a:ext cx="7039609" cy="829310"/>
            <a:chOff x="495300" y="5210555"/>
            <a:chExt cx="7039609" cy="829310"/>
          </a:xfrm>
        </p:grpSpPr>
        <p:sp>
          <p:nvSpPr>
            <p:cNvPr id="24" name="object 24"/>
            <p:cNvSpPr/>
            <p:nvPr/>
          </p:nvSpPr>
          <p:spPr>
            <a:xfrm>
              <a:off x="695992" y="5398581"/>
              <a:ext cx="237181" cy="2292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29995" y="5210555"/>
              <a:ext cx="562355" cy="49987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83920" y="5210555"/>
              <a:ext cx="556260" cy="4998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31748" y="5210555"/>
              <a:ext cx="3058667" cy="49987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47515" y="5210555"/>
              <a:ext cx="501396" cy="4998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10584" y="5210555"/>
              <a:ext cx="3624071" cy="49987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5300" y="5539739"/>
              <a:ext cx="4565904" cy="49987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9590" y="1525269"/>
            <a:ext cx="6929755" cy="45954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6405">
              <a:lnSpc>
                <a:spcPct val="100000"/>
              </a:lnSpc>
              <a:spcBef>
                <a:spcPts val="95"/>
              </a:spcBef>
            </a:pPr>
            <a:r>
              <a:rPr sz="2800" b="1" i="1" spc="-210" dirty="0">
                <a:solidFill>
                  <a:srgbClr val="C00000"/>
                </a:solidFill>
                <a:latin typeface="Arial"/>
                <a:cs typeface="Arial"/>
              </a:rPr>
              <a:t>Лечението </a:t>
            </a:r>
            <a:r>
              <a:rPr sz="2800" b="1" i="1" spc="-185" dirty="0">
                <a:solidFill>
                  <a:srgbClr val="C00000"/>
                </a:solidFill>
                <a:latin typeface="Arial"/>
                <a:cs typeface="Arial"/>
              </a:rPr>
              <a:t>е </a:t>
            </a:r>
            <a:r>
              <a:rPr sz="2800" b="1" i="1" spc="-31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2800" b="1" i="1" spc="-145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2800" b="1" i="1" spc="-260" dirty="0">
                <a:solidFill>
                  <a:srgbClr val="C00000"/>
                </a:solidFill>
                <a:latin typeface="Arial"/>
                <a:cs typeface="Arial"/>
              </a:rPr>
              <a:t>основни</a:t>
            </a:r>
            <a:r>
              <a:rPr sz="2800" b="1" i="1" spc="-3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i="1" spc="-235" dirty="0">
                <a:solidFill>
                  <a:srgbClr val="C00000"/>
                </a:solidFill>
                <a:latin typeface="Arial"/>
                <a:cs typeface="Arial"/>
              </a:rPr>
              <a:t>посоки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50">
              <a:latin typeface="Arial"/>
              <a:cs typeface="Arial"/>
            </a:endParaRPr>
          </a:p>
          <a:p>
            <a:pPr marL="314325" indent="-3022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314960" algn="l"/>
              </a:tabLst>
            </a:pPr>
            <a:r>
              <a:rPr sz="2400" u="heavy" spc="-6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Етиологично </a:t>
            </a:r>
            <a:r>
              <a:rPr sz="2400" b="1" u="heavy" spc="-1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лечение:</a:t>
            </a:r>
            <a:r>
              <a:rPr sz="2400" b="1" spc="-1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най-важното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!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/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AutoNum type="arabicPeriod"/>
            </a:pPr>
            <a:endParaRPr sz="3050">
              <a:latin typeface="Arial"/>
              <a:cs typeface="Arial"/>
            </a:endParaRPr>
          </a:p>
          <a:p>
            <a:pPr marL="314325" indent="-3022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314960" algn="l"/>
              </a:tabLst>
            </a:pPr>
            <a:r>
              <a:rPr sz="2400" u="heavy" spc="-60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Патогенетично</a:t>
            </a:r>
            <a:r>
              <a:rPr sz="2400" b="1" u="heavy" spc="-1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1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лечение: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AutoNum type="arabicPeriod"/>
            </a:pPr>
            <a:endParaRPr sz="3000">
              <a:latin typeface="Arial"/>
              <a:cs typeface="Arial"/>
            </a:endParaRPr>
          </a:p>
          <a:p>
            <a:pPr marL="892175" lvl="1" indent="-537210">
              <a:lnSpc>
                <a:spcPct val="100000"/>
              </a:lnSpc>
              <a:spcBef>
                <a:spcPts val="5"/>
              </a:spcBef>
              <a:buFont typeface="Arial"/>
              <a:buAutoNum type="arabicPeriod"/>
              <a:tabLst>
                <a:tab pos="892810" algn="l"/>
              </a:tabLst>
            </a:pPr>
            <a:r>
              <a:rPr sz="2400" b="1" i="1" spc="-390">
                <a:latin typeface="Arial"/>
                <a:cs typeface="Arial"/>
              </a:rPr>
              <a:t>В </a:t>
            </a:r>
            <a:r>
              <a:rPr lang="bg-BG" sz="2400" b="1" i="1" spc="-390" dirty="0">
                <a:latin typeface="Arial"/>
                <a:cs typeface="Arial"/>
              </a:rPr>
              <a:t> </a:t>
            </a:r>
            <a:r>
              <a:rPr sz="2400" b="1" i="1" spc="-190">
                <a:latin typeface="Arial"/>
                <a:cs typeface="Arial"/>
              </a:rPr>
              <a:t>острата </a:t>
            </a:r>
            <a:r>
              <a:rPr sz="2400" b="1" i="1" spc="-175" dirty="0">
                <a:latin typeface="Arial"/>
                <a:cs typeface="Arial"/>
              </a:rPr>
              <a:t>фаза </a:t>
            </a:r>
            <a:r>
              <a:rPr sz="2400" b="1" spc="-65" dirty="0">
                <a:latin typeface="Arial"/>
                <a:cs typeface="Arial"/>
              </a:rPr>
              <a:t>-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хепарин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AutoNum type="arabicPeriod"/>
            </a:pPr>
            <a:endParaRPr sz="3250">
              <a:latin typeface="Arial"/>
              <a:cs typeface="Arial"/>
            </a:endParaRPr>
          </a:p>
          <a:p>
            <a:pPr marL="355600" marR="5080" lvl="1">
              <a:lnSpc>
                <a:spcPts val="2590"/>
              </a:lnSpc>
              <a:buFont typeface="Arial"/>
              <a:buAutoNum type="arabicPeriod"/>
              <a:tabLst>
                <a:tab pos="892810" algn="l"/>
              </a:tabLst>
            </a:pPr>
            <a:r>
              <a:rPr lang="bg-BG" sz="2400" b="1" i="1" spc="-390" dirty="0">
                <a:latin typeface="Arial"/>
                <a:cs typeface="Arial"/>
              </a:rPr>
              <a:t>  </a:t>
            </a:r>
            <a:r>
              <a:rPr sz="2400" b="1" i="1" spc="-390">
                <a:latin typeface="Arial"/>
                <a:cs typeface="Arial"/>
              </a:rPr>
              <a:t>В </a:t>
            </a:r>
            <a:r>
              <a:rPr lang="bg-BG" sz="2400" b="1" i="1" spc="-390" dirty="0">
                <a:latin typeface="Arial"/>
                <a:cs typeface="Arial"/>
              </a:rPr>
              <a:t>  </a:t>
            </a:r>
            <a:r>
              <a:rPr sz="2400" b="1" i="1" spc="-175">
                <a:latin typeface="Arial"/>
                <a:cs typeface="Arial"/>
              </a:rPr>
              <a:t>хроничната </a:t>
            </a:r>
            <a:r>
              <a:rPr sz="2400" b="1" i="1" spc="-175" dirty="0">
                <a:latin typeface="Arial"/>
                <a:cs typeface="Arial"/>
              </a:rPr>
              <a:t>фаза </a:t>
            </a: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185" dirty="0">
                <a:latin typeface="Arial"/>
                <a:cs typeface="Arial"/>
              </a:rPr>
              <a:t>заместителна </a:t>
            </a:r>
            <a:r>
              <a:rPr sz="2400" b="1" spc="-180" dirty="0">
                <a:latin typeface="Arial"/>
                <a:cs typeface="Arial"/>
              </a:rPr>
              <a:t>терапия </a:t>
            </a:r>
            <a:r>
              <a:rPr sz="2400" b="1" spc="-335" dirty="0">
                <a:latin typeface="Arial"/>
                <a:cs typeface="Arial"/>
              </a:rPr>
              <a:t>с  </a:t>
            </a:r>
            <a:r>
              <a:rPr sz="2400" b="1" spc="-160" dirty="0">
                <a:latin typeface="Arial"/>
                <a:cs typeface="Arial"/>
              </a:rPr>
              <a:t>тромбоцити, </a:t>
            </a:r>
            <a:r>
              <a:rPr sz="2400" b="1" spc="-150" dirty="0">
                <a:latin typeface="Arial"/>
                <a:cs typeface="Arial"/>
              </a:rPr>
              <a:t>плазма, </a:t>
            </a:r>
            <a:r>
              <a:rPr sz="2400" b="1" spc="-260" dirty="0">
                <a:latin typeface="Arial"/>
                <a:cs typeface="Arial"/>
              </a:rPr>
              <a:t>АХП </a:t>
            </a:r>
            <a:r>
              <a:rPr sz="2400" b="1" spc="-140" dirty="0">
                <a:latin typeface="Arial"/>
                <a:cs typeface="Arial"/>
              </a:rPr>
              <a:t>и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spc="-120" dirty="0">
                <a:latin typeface="Arial"/>
                <a:cs typeface="Arial"/>
              </a:rPr>
              <a:t>др.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09600" y="2514600"/>
            <a:ext cx="8191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Благодаря за вниманието!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8529</Words>
  <Application>Microsoft Office PowerPoint</Application>
  <PresentationFormat>Презентация на цял екран (4:3)</PresentationFormat>
  <Paragraphs>1324</Paragraphs>
  <Slides>161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161</vt:i4>
      </vt:variant>
    </vt:vector>
  </HeadingPairs>
  <TitlesOfParts>
    <vt:vector size="170" baseType="lpstr">
      <vt:lpstr>Arial</vt:lpstr>
      <vt:lpstr>Calibri</vt:lpstr>
      <vt:lpstr>Carlito</vt:lpstr>
      <vt:lpstr>Lato</vt:lpstr>
      <vt:lpstr>Liberation Sans Narrow</vt:lpstr>
      <vt:lpstr>Times New Roman</vt:lpstr>
      <vt:lpstr>Trebuchet MS</vt:lpstr>
      <vt:lpstr>Wingdings</vt:lpstr>
      <vt:lpstr>Office Theme</vt:lpstr>
      <vt:lpstr>Презентация на PowerPoint</vt:lpstr>
      <vt:lpstr>КРЪВТА   НА ЧОВЕКА</vt:lpstr>
      <vt:lpstr>  ФУНКЦИИ НА КРЪВТА </vt:lpstr>
      <vt:lpstr>КРЪВНИТЕ  ГРУПИ</vt:lpstr>
      <vt:lpstr>Презентация на PowerPoint</vt:lpstr>
      <vt:lpstr>Презентация на PowerPoint</vt:lpstr>
      <vt:lpstr>ХЕМОПОЕЗА</vt:lpstr>
      <vt:lpstr>ОРГАНИ НА ХЕМОПОЕЗАТА</vt:lpstr>
      <vt:lpstr>ХЕМОПОЕЗА (2)</vt:lpstr>
      <vt:lpstr>ЕРИТРОЦИТНА РЕДИЦА</vt:lpstr>
      <vt:lpstr>Еритроцитопоеза</vt:lpstr>
      <vt:lpstr>МЕГАЛОБЛАСТИ И МЕГАЛОЦИТИ</vt:lpstr>
      <vt:lpstr>ЛИМФОЦИТНА РЕДИЦА</vt:lpstr>
      <vt:lpstr>ВИДОВЕ ЛИМФОЦИТИ</vt:lpstr>
      <vt:lpstr>Развитие на Т- и В-лимфоцитните редици</vt:lpstr>
      <vt:lpstr>ПЛАЗМАТИЧНА РЕДИЦА</vt:lpstr>
      <vt:lpstr>МЕГАКАРИОЦИТНА РЕДИЦА</vt:lpstr>
      <vt:lpstr>ГРАНУЛОЦИТНА  РЕДИЦА</vt:lpstr>
      <vt:lpstr>ГРАНУЛОЦИТНА РЕДИЦА</vt:lpstr>
      <vt:lpstr>Видове гранулоцити</vt:lpstr>
      <vt:lpstr>МОНОЦИТНА РЕДИЦА</vt:lpstr>
      <vt:lpstr>НОРМАЛНА ХЕМОПОЕЗА</vt:lpstr>
      <vt:lpstr>ЕРИТРОЦИТИ  И ХЕМОГЛОБИН</vt:lpstr>
      <vt:lpstr>ЕРИТРОЦИТИТЕ</vt:lpstr>
      <vt:lpstr>Презентация на PowerPoint</vt:lpstr>
      <vt:lpstr>АНЕМИЯ</vt:lpstr>
      <vt:lpstr>АНЕМИИ</vt:lpstr>
      <vt:lpstr>Причини за анемията - многобройни и разнообразни (1)</vt:lpstr>
      <vt:lpstr>Причини за анемията - многобройни и разнообразни (2)</vt:lpstr>
      <vt:lpstr>АНЕМИИ – СТЕПЕНИ НА ТЕЖЕСТ</vt:lpstr>
      <vt:lpstr>ВИДОВЕ АНЕМИИ</vt:lpstr>
      <vt:lpstr>АНЕМИИ – КЛАСИФИКАЦИЯ (1)</vt:lpstr>
      <vt:lpstr>АНЕМИИ – КЛАСИФИКАЦИЯ (2)</vt:lpstr>
      <vt:lpstr>АНЕМИИ – КЛИНИЧНА КАРТИНА</vt:lpstr>
      <vt:lpstr>ДИАГНОСТИКА НА АНЕМИИТЕ</vt:lpstr>
      <vt:lpstr>ЖЕЛЯЗОДЕФИЦИТНИ АНЕМИИ</vt:lpstr>
      <vt:lpstr>ЖЕЛЯЗОДЕФИЦИТНА АНЕМИЯ</vt:lpstr>
      <vt:lpstr>ВИДОВЕ ЖЕЛЕЗЕН ДЕФИЦИТ</vt:lpstr>
      <vt:lpstr> ЖЕЛЯЗОДЕФИЦИТНИ АНЕМИИ </vt:lpstr>
      <vt:lpstr>Презентация на PowerPoint</vt:lpstr>
      <vt:lpstr>ЖЕЛЯЗОДЕФИЦИТНИ АНЕМИИ</vt:lpstr>
      <vt:lpstr>ВИДОВЕ ЖЕЛЕЗЕН ДЕФИЦИТ</vt:lpstr>
      <vt:lpstr>ЖДА – ОСНОВНИ ХАРАКТЕРИСТИКИ</vt:lpstr>
      <vt:lpstr>ВИДОВЕ ЖЕЛЯЗОДЕФИЦИТНИ АНЕМИИ</vt:lpstr>
      <vt:lpstr>ДИАГНОСТИКА НА ЖДА</vt:lpstr>
      <vt:lpstr>ТЕСТОВЕ ПРИ ЖДА</vt:lpstr>
      <vt:lpstr>Хипохромия и анулоцитоза при ЖДА</vt:lpstr>
      <vt:lpstr>Анизопойкилоцитоза при ЖДА</vt:lpstr>
      <vt:lpstr>ЛЕЧЕНИЕ НА ЖЕЛЯЗОДЕФИЦИТНАТА АНЕМИЯ</vt:lpstr>
      <vt:lpstr>ПРАВИЛА ПРИ ЛЕЧЕНИЕ НА ЖДА (1)</vt:lpstr>
      <vt:lpstr>ПРАВИЛА ПРИ ЛЕЧЕНИЕ НА ЖДА (2)</vt:lpstr>
      <vt:lpstr>АНЕМИЯ ПРИ ХРОНИЧНО ВЪЗПАЛЕНИЕ</vt:lpstr>
      <vt:lpstr>Анемия при хронични болести (1)</vt:lpstr>
      <vt:lpstr>Анемия при хронични болести (2)</vt:lpstr>
      <vt:lpstr>Анемия при хронични болести (3)</vt:lpstr>
      <vt:lpstr>Стойности на желязото при хронични заболяния и ЖДА</vt:lpstr>
      <vt:lpstr>АНЕМИЯ ПРИ ЗЛОКАЧЕСТВЕНИ ЗАБОЛЯВАНИЯ</vt:lpstr>
      <vt:lpstr>Цитотоксична химиотерапия</vt:lpstr>
      <vt:lpstr>Лечение на анемията при хронични болести (3)</vt:lpstr>
      <vt:lpstr>Общи правила за лечение на болни с ЖДА</vt:lpstr>
      <vt:lpstr>МЕГАЛОБЛАСТНИ АНЕМИИ</vt:lpstr>
      <vt:lpstr>МЕГАЛОБЛАСТНИ АНЕМИИ</vt:lpstr>
      <vt:lpstr>Презентация на PowerPoint</vt:lpstr>
      <vt:lpstr>МЕГАЛОБЛАСТНИ АНЕМИИ</vt:lpstr>
      <vt:lpstr>МЕГАЛОБЛАСТНИ АНЕМИИ</vt:lpstr>
      <vt:lpstr>МЕГАЛОБЛАСТНИ АНЕМИИ – В12 и фолиев дефицит</vt:lpstr>
      <vt:lpstr>Класификация на мегалобластните анемии</vt:lpstr>
      <vt:lpstr>МЕГАЛОБЛАСТНИ АНЕМИИ</vt:lpstr>
      <vt:lpstr>Анизомакроцитоза</vt:lpstr>
      <vt:lpstr>МЕГАЛОБЛАСТНИ АНЕМИИ</vt:lpstr>
      <vt:lpstr>ХЕМОЛИТИЧНИ АНЕМИИ</vt:lpstr>
      <vt:lpstr>Презентация на PowerPoint</vt:lpstr>
      <vt:lpstr>ХЕМОЛИЗА – ОСНОВНИ ЛАБОРАТОРНИ БЕЛЕЗИ</vt:lpstr>
      <vt:lpstr>Микросфероцитна анемия  Болест на Минковски Шофар</vt:lpstr>
      <vt:lpstr>МИКРОСФЕРОЦИТНА АНЕМИЯ</vt:lpstr>
      <vt:lpstr>МИКРОСФЕРОЦИТНА АНЕМИЯ</vt:lpstr>
      <vt:lpstr>Презентация на PowerPoint</vt:lpstr>
      <vt:lpstr>ТАЛАСЕМИИ</vt:lpstr>
      <vt:lpstr>ТАЛАСЕМИЯ – КРЪВНА КАРТИНА</vt:lpstr>
      <vt:lpstr>ТАЛАСЕМИИ</vt:lpstr>
      <vt:lpstr>Диагностичен алгоритъм при таласемия</vt:lpstr>
      <vt:lpstr>ЛЕЧЕНИЕ НА ТАЛАСЕМИЯТА</vt:lpstr>
      <vt:lpstr>ХЕМОЛИТИЧНИ АНЕМИИ</vt:lpstr>
      <vt:lpstr>ХЕМОЛИТИЧНИ АНЕМИИ</vt:lpstr>
      <vt:lpstr>ХЕМОЛИТИЧНИ АНЕМИИ</vt:lpstr>
      <vt:lpstr>ХЕМОЛИТИЧНИ АНЕМИИ -  ЕНЗИМОПАТИИ</vt:lpstr>
      <vt:lpstr>ОБЩИ ПРИНЦИПИ НА ЛЕЧЕНИЕ НА АНЕМИИТЕ (1)</vt:lpstr>
      <vt:lpstr>Презентация на PowerPoint</vt:lpstr>
      <vt:lpstr>МЕХАНИЗЪМ НА ХЕМОСТАЗАТА</vt:lpstr>
      <vt:lpstr>ДЕФИНИЦИЯ</vt:lpstr>
      <vt:lpstr>ХЕМОРАГИЧНИ ДИАТЕЗИ</vt:lpstr>
      <vt:lpstr>ВАЗОПАТИИ - КЛИНИКА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ПУРПУРА НА SCHÖNLEIN-HENOCH</vt:lpstr>
      <vt:lpstr>ТРОМБОЦИТОПЕНИИ</vt:lpstr>
      <vt:lpstr>КЛАСИФИКАЦИЯ НА ТРОМБОЦИТОПЕНИИТЕ</vt:lpstr>
      <vt:lpstr>КОАГУЛОПАТИИ</vt:lpstr>
      <vt:lpstr>КЛАСИФИКАЦИЯ НА КОАГУЛОПАТИИТЕ</vt:lpstr>
      <vt:lpstr>КЛАСИФИКАЦИЯ НА КОАГУЛОПАТИИТЕ</vt:lpstr>
      <vt:lpstr>ВРОДЕНИ КОАГУЛОПАТИИ</vt:lpstr>
      <vt:lpstr>ВРОДЕНИ КОАГУЛОПАТИИ</vt:lpstr>
      <vt:lpstr>ХЕМОФИЛИЯ</vt:lpstr>
      <vt:lpstr>ХЕМОФИЛИИ</vt:lpstr>
      <vt:lpstr>ВРОДЕНИ КОАГУЛОПАТИИ</vt:lpstr>
      <vt:lpstr>ВРОДЕНИ КОАГУЛОПАТИИ</vt:lpstr>
      <vt:lpstr>ХЕМОФИЛИЯ - А</vt:lpstr>
      <vt:lpstr>УНАСЛЕДЯВАНЕ НА ХЕМОФИЛИЯ</vt:lpstr>
      <vt:lpstr>УНАСЛЕДЯВАНЕ НА ХЕМОФИЛИЯ</vt:lpstr>
      <vt:lpstr>ТЕЖКА ФОРМА ХЕМОФИЛИЯ А</vt:lpstr>
      <vt:lpstr>ТЕЖКА ФОРМА ХЕМОФИЛИЯ А</vt:lpstr>
      <vt:lpstr>ТЕЖКА ФОРМА ХЕМОФИЛИЯ А</vt:lpstr>
      <vt:lpstr>ЛЕКА ФОРМА ХЕМОФИЛИЯ А</vt:lpstr>
      <vt:lpstr>АНАМНЕСТИЧНИ ДАННИ</vt:lpstr>
      <vt:lpstr>ФИЗИКАЛЕН СТАТУС ПРИ ХЕМОФИЛИЯ</vt:lpstr>
      <vt:lpstr>ЛАБОРАТОРНА    ДИАГНОЗА</vt:lpstr>
      <vt:lpstr>ЛАБОРАТОРНА КЛАСИФИКАЦИЯ НА ХЕМОФИЛИЯ А</vt:lpstr>
      <vt:lpstr>КЛИНИЧНИ ИЗЯВИ СПОРЕД ТЕЖЕСТТА</vt:lpstr>
      <vt:lpstr>ДИАГНОЗА НА ХЕМОФИЛИЯ А</vt:lpstr>
      <vt:lpstr>ЛЕЧЕНИЕ НА ХЕМОФИЛИЯ-А</vt:lpstr>
      <vt:lpstr>ЛЕЧЕНИЕ НА ХЕМОФИЛИЯ - А</vt:lpstr>
      <vt:lpstr>Хемофилия В</vt:lpstr>
      <vt:lpstr>ЦЕЛИ НА ЛЕЧЕНИЕТО</vt:lpstr>
      <vt:lpstr>ЛЕЧЕНИЕ НА КРЪВОИЗЛИВИТЕ</vt:lpstr>
      <vt:lpstr>ПРОФИЛАКТИКА НА КРЪВОИЗЛИВИТЕ</vt:lpstr>
      <vt:lpstr>УСЛОЖНЕНИЯ ПРИ ХЕМОФИЛИИТЕ</vt:lpstr>
      <vt:lpstr>ПРИДОБИТИ КОАГУЛОПАТИИ</vt:lpstr>
      <vt:lpstr>ДЕФИНИЦИЯ</vt:lpstr>
      <vt:lpstr>ОТКЛЮЧВАЩИ ФАКТОРИ (1)</vt:lpstr>
      <vt:lpstr>ОТКЛЮЧВАЩИ ФАКТОРИ (2)</vt:lpstr>
      <vt:lpstr>ОТКЛЮЧВАЩИ ФАКТОРИ (3)</vt:lpstr>
      <vt:lpstr>ОТКЛЮЧВАЩИ ФАКТОРИ (4)</vt:lpstr>
      <vt:lpstr>ОТКЛЮЧВАЩИ ФАКТОРИ (5)</vt:lpstr>
      <vt:lpstr>ДОПЪЛНИТЕЛНИ ФАКТОРИ</vt:lpstr>
      <vt:lpstr>Презентация на PowerPoint</vt:lpstr>
      <vt:lpstr>АКТИВИРАНЕ НА КОАГУЛАЦИЯТА</vt:lpstr>
      <vt:lpstr>ПАТОГЕНЕЗА    ПРИ    ДИК</vt:lpstr>
      <vt:lpstr>ОСНОВЕН ПАТОГЕНЕТИЧЕН МЕХАНИЗЪМ (1)</vt:lpstr>
      <vt:lpstr>ОСНОВЕН  ПАТОГЕНЕТИЧЕН  МЕХАНИЗЪМ (2)</vt:lpstr>
      <vt:lpstr>ФАЗИ   НА  ДИК СИНДРОМА</vt:lpstr>
      <vt:lpstr>ОСНОВНА ТРИАДА ПРИ ДИК</vt:lpstr>
      <vt:lpstr>ЕТАПИ ПРИ ДИК (1)</vt:lpstr>
      <vt:lpstr>ЕТАПИ   ПРИ ДИК (2)</vt:lpstr>
      <vt:lpstr>Презентация на PowerPoint</vt:lpstr>
      <vt:lpstr>КЛИНИЧНА КАРТИНА (1)</vt:lpstr>
      <vt:lpstr>КЛИНИЧНА КАРТИНА (2)</vt:lpstr>
      <vt:lpstr>КЛИНИЧНИ ФОРМИ НА ДИК (1)</vt:lpstr>
      <vt:lpstr>КЛИНИЧНИ  ФОРМИ  НА  ДИК (2)</vt:lpstr>
      <vt:lpstr>РУТИННИ ЛАБОРАТОРНИ ОТКЛОНЕНИЯ ПРИ ДИК СИНДРОМ</vt:lpstr>
      <vt:lpstr>ЛЕЧЕНИЕ  НА  ДИК СИНДРОМА – ТАКТИКА</vt:lpstr>
      <vt:lpstr>ЛЕЧЕНИЕ  НА  ДИК СИНДРОМА  – СТРАТЕГИЯ</vt:lpstr>
      <vt:lpstr>ЛЕЧЕНИЕ НА ДИК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Rainov</dc:creator>
  <cp:lastModifiedBy>fandango</cp:lastModifiedBy>
  <cp:revision>6</cp:revision>
  <dcterms:created xsi:type="dcterms:W3CDTF">2020-11-30T06:48:54Z</dcterms:created>
  <dcterms:modified xsi:type="dcterms:W3CDTF">2022-10-06T09:52:43Z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2017-05-11T00:00:00Z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2020-11-30T00:00:00Z</vt:filetime>
  </property>
</Properties>
</file>