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E94D5-916E-4092-B670-D06573129147}" type="datetimeFigureOut">
              <a:rPr lang="bg-BG" smtClean="0"/>
              <a:pPr/>
              <a:t>4.4.2021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89ADA-F1FC-4226-BE4F-F2454F7BC8B5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89ADA-F1FC-4226-BE4F-F2454F7BC8B5}" type="slidenum">
              <a:rPr lang="bg-BG" smtClean="0"/>
              <a:pPr/>
              <a:t>7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/>
              <a:t>Сестрински грижи при болни с Остра сърдечна недостатъчност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5821363"/>
          </a:xfrm>
        </p:spPr>
        <p:txBody>
          <a:bodyPr/>
          <a:lstStyle/>
          <a:p>
            <a:pPr>
              <a:buNone/>
            </a:pPr>
            <a:r>
              <a:rPr lang="bg-BG" b="1" dirty="0" smtClean="0"/>
              <a:t>Остра сърдечна недостатъчност</a:t>
            </a:r>
            <a:endParaRPr lang="en-US" b="1" dirty="0" smtClean="0"/>
          </a:p>
          <a:p>
            <a:pPr>
              <a:buNone/>
            </a:pPr>
            <a:r>
              <a:rPr lang="bg-BG" b="1" dirty="0" smtClean="0"/>
              <a:t> </a:t>
            </a:r>
            <a:endParaRPr lang="en-US" b="1" dirty="0" smtClean="0"/>
          </a:p>
          <a:p>
            <a:r>
              <a:rPr lang="bg-BG" sz="2400" dirty="0" smtClean="0"/>
              <a:t>е клиничен синдром, който се характеризира с бързо настъпила високостепенна застойна сърдечна недостатъчност </a:t>
            </a:r>
          </a:p>
          <a:p>
            <a:r>
              <a:rPr lang="bg-BG" sz="2400" dirty="0" smtClean="0"/>
              <a:t>(остър белодробен оток, </a:t>
            </a:r>
          </a:p>
          <a:p>
            <a:r>
              <a:rPr lang="bg-BG" sz="2400" dirty="0" smtClean="0"/>
              <a:t>остър системен венозен застой)</a:t>
            </a:r>
          </a:p>
          <a:p>
            <a:r>
              <a:rPr lang="bg-BG" sz="2400" dirty="0" smtClean="0"/>
              <a:t> и/или бързо настъпило силно понижение на сърдечния минутен обем с тъканна хипоперфузия (шок).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/>
              <a:t>Острата сърдечна недостатъчност бива: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dirty="0" smtClean="0"/>
              <a:t/>
            </a:r>
            <a:br>
              <a:rPr lang="bg-BG" dirty="0" smtClean="0"/>
            </a:br>
            <a:r>
              <a:rPr lang="bg-BG" sz="2400" b="1" dirty="0" smtClean="0"/>
              <a:t>І. Левокамерна:</a:t>
            </a:r>
            <a:endParaRPr lang="en-US" sz="2400" b="1" dirty="0" smtClean="0"/>
          </a:p>
          <a:p>
            <a:pPr>
              <a:buNone/>
            </a:pPr>
            <a:r>
              <a:rPr lang="bg-BG" sz="2400" b="1" dirty="0" smtClean="0"/>
              <a:t/>
            </a:r>
            <a:br>
              <a:rPr lang="bg-BG" sz="2400" b="1" dirty="0" smtClean="0"/>
            </a:br>
            <a:r>
              <a:rPr lang="bg-BG" sz="2400" dirty="0" smtClean="0"/>
              <a:t>1. </a:t>
            </a:r>
            <a:r>
              <a:rPr lang="bg-BG" sz="2400" b="1" dirty="0" smtClean="0"/>
              <a:t>Предимно застойна </a:t>
            </a:r>
            <a:r>
              <a:rPr lang="bg-BG" sz="2400" dirty="0" smtClean="0"/>
              <a:t>– доминира застойния синдром (остра венозна пулмонална хипертония и белодробен застой), настъпва кардиална астма и белодробен оток.</a:t>
            </a:r>
            <a:br>
              <a:rPr lang="bg-BG" sz="2400" dirty="0" smtClean="0"/>
            </a:br>
            <a:r>
              <a:rPr lang="bg-BG" sz="2400" dirty="0" smtClean="0"/>
              <a:t>2</a:t>
            </a:r>
            <a:r>
              <a:rPr lang="bg-BG" sz="2400" b="1" dirty="0" smtClean="0"/>
              <a:t>. Предимно нискодебитна </a:t>
            </a:r>
            <a:r>
              <a:rPr lang="bg-BG" sz="2400" dirty="0" smtClean="0"/>
              <a:t>– (силно понижение на минутния обем и развитие на тежка хипоперфузия на тъканите), настъпва кардиогенен шок.</a:t>
            </a:r>
            <a:br>
              <a:rPr lang="bg-BG" sz="2400" dirty="0" smtClean="0"/>
            </a:br>
            <a:r>
              <a:rPr lang="bg-BG" sz="2400" dirty="0" smtClean="0"/>
              <a:t>3. </a:t>
            </a:r>
            <a:r>
              <a:rPr lang="bg-BG" sz="2400" b="1" dirty="0" smtClean="0"/>
              <a:t>Смесена.</a:t>
            </a: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382000" cy="5592763"/>
          </a:xfrm>
        </p:spPr>
        <p:txBody>
          <a:bodyPr/>
          <a:lstStyle/>
          <a:p>
            <a:pPr>
              <a:buNone/>
            </a:pPr>
            <a:r>
              <a:rPr lang="bg-BG" b="1" dirty="0" smtClean="0"/>
              <a:t>ІІ. Деснокамерна:</a:t>
            </a:r>
            <a:endParaRPr lang="en-US" b="1" dirty="0" smtClean="0"/>
          </a:p>
          <a:p>
            <a:pPr>
              <a:buNone/>
            </a:pPr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sz="2400" dirty="0" smtClean="0"/>
              <a:t>1. </a:t>
            </a:r>
            <a:r>
              <a:rPr lang="bg-BG" sz="2400" b="1" dirty="0" smtClean="0"/>
              <a:t>Предимно застойна </a:t>
            </a:r>
            <a:r>
              <a:rPr lang="bg-BG" sz="2400" dirty="0" smtClean="0"/>
              <a:t>– настъпва остър системен венозен застой.</a:t>
            </a:r>
            <a:br>
              <a:rPr lang="bg-BG" sz="2400" dirty="0" smtClean="0"/>
            </a:br>
            <a:r>
              <a:rPr lang="bg-BG" sz="2400" dirty="0" smtClean="0"/>
              <a:t>2. </a:t>
            </a:r>
            <a:r>
              <a:rPr lang="bg-BG" sz="2400" b="1" dirty="0" smtClean="0"/>
              <a:t>Предимно нискодебитна </a:t>
            </a:r>
            <a:r>
              <a:rPr lang="bg-BG" sz="2400" dirty="0" smtClean="0"/>
              <a:t>– настъпва кардиогенен шок.</a:t>
            </a:r>
            <a:br>
              <a:rPr lang="bg-BG" sz="2400" dirty="0" smtClean="0"/>
            </a:br>
            <a:r>
              <a:rPr lang="bg-BG" sz="2400" dirty="0" smtClean="0"/>
              <a:t>3</a:t>
            </a:r>
            <a:r>
              <a:rPr lang="bg-BG" sz="2400" b="1" dirty="0" smtClean="0"/>
              <a:t>. Смесена</a:t>
            </a:r>
            <a:r>
              <a:rPr lang="bg-BG" sz="2400" dirty="0" smtClean="0"/>
              <a:t>.</a:t>
            </a:r>
            <a:endParaRPr lang="en-US" sz="2400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bg-BG" b="1" dirty="0" smtClean="0"/>
              <a:t>ІІІ. Двукамерна (тотална).</a:t>
            </a:r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b="1" dirty="0" smtClean="0"/>
              <a:t>Остра застойна левокамерна сърдечна недостатъчност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2672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bg-BG" sz="2400" b="1" dirty="0" smtClean="0"/>
              <a:t>Етиология:</a:t>
            </a:r>
            <a:r>
              <a:rPr lang="bg-BG" sz="2400" dirty="0" smtClean="0"/>
              <a:t> остър миокарден инфаркт, остър миокардит, хипертонична криза, остро настъпила митрална инсуфициенция, руптура на междукамерната преграда и др.</a:t>
            </a:r>
          </a:p>
          <a:p>
            <a:pPr marL="0" indent="0" fontAlgn="base">
              <a:buNone/>
            </a:pPr>
            <a:r>
              <a:rPr lang="bg-BG" sz="2400" b="1" dirty="0" smtClean="0"/>
              <a:t>Патофизиология:</a:t>
            </a:r>
            <a:r>
              <a:rPr lang="bg-BG" sz="2400" dirty="0" smtClean="0"/>
              <a:t> повишава се налягането в белодробната венозна система. Повишава се и белодробното капилярно налягане, и когато надмине онкотичното (повиши се над 30 mmHg) настъпва излив на течност и белтъци в интерстициума на белия дроб (настъпва кардиална астма), а по-късно в алвеолите (настъпва </a:t>
            </a:r>
            <a:r>
              <a:rPr lang="bg-BG" sz="2400" b="1" dirty="0" smtClean="0"/>
              <a:t>белодробен оток</a:t>
            </a:r>
            <a:r>
              <a:rPr lang="bg-BG" sz="2400" dirty="0" smtClean="0"/>
              <a:t>).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/>
              <a:t>Клинична картина: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334000"/>
          </a:xfrm>
        </p:spPr>
        <p:txBody>
          <a:bodyPr>
            <a:normAutofit/>
          </a:bodyPr>
          <a:lstStyle/>
          <a:p>
            <a:r>
              <a:rPr lang="bg-BG" sz="2400" b="1" dirty="0" smtClean="0"/>
              <a:t>Кардиална астма: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>– пристъпи на задух, съпроводени с повърхностно и учестено дишане. Най-често възникват през нощта. </a:t>
            </a:r>
          </a:p>
          <a:p>
            <a:r>
              <a:rPr lang="bg-BG" sz="2400" dirty="0" smtClean="0"/>
              <a:t>Болните се събуждат, сядат в леглото или стават, но задухът не се отзвучава.</a:t>
            </a:r>
            <a:br>
              <a:rPr lang="bg-BG" sz="2400" dirty="0" smtClean="0"/>
            </a:br>
            <a:r>
              <a:rPr lang="bg-BG" sz="2400" dirty="0" smtClean="0"/>
              <a:t>– суха, дразнеща кашлица;</a:t>
            </a:r>
            <a:br>
              <a:rPr lang="bg-BG" sz="2400" dirty="0" smtClean="0"/>
            </a:br>
            <a:r>
              <a:rPr lang="bg-BG" sz="2400" dirty="0" smtClean="0"/>
              <a:t>– бледост, изпотяване, цианоза по устните;</a:t>
            </a:r>
            <a:br>
              <a:rPr lang="bg-BG" sz="2400" dirty="0" smtClean="0"/>
            </a:br>
            <a:r>
              <a:rPr lang="bg-BG" sz="2400" dirty="0" smtClean="0"/>
              <a:t>– сърцебиена;</a:t>
            </a:r>
            <a:br>
              <a:rPr lang="bg-BG" sz="2400" dirty="0" smtClean="0"/>
            </a:br>
            <a:r>
              <a:rPr lang="bg-BG" sz="2400" dirty="0" smtClean="0"/>
              <a:t>– неспокойствие, страх.</a:t>
            </a:r>
          </a:p>
          <a:p>
            <a:r>
              <a:rPr lang="bg-BG" sz="2400" dirty="0" smtClean="0"/>
              <a:t> влажни хрипове, предимно в белодробните основи.</a:t>
            </a:r>
            <a:endParaRPr lang="bg-BG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/>
              <a:t>Изследвания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334000"/>
          </a:xfrm>
        </p:spPr>
        <p:txBody>
          <a:bodyPr>
            <a:normAutofit/>
          </a:bodyPr>
          <a:lstStyle/>
          <a:p>
            <a:r>
              <a:rPr lang="bg-BG" sz="2400" b="1" dirty="0" smtClean="0"/>
              <a:t>Рентгенография </a:t>
            </a:r>
            <a:r>
              <a:rPr lang="bg-BG" sz="2400" dirty="0" smtClean="0"/>
              <a:t>на белите дробове - интерстициален оток. </a:t>
            </a:r>
          </a:p>
          <a:p>
            <a:r>
              <a:rPr lang="bg-BG" sz="2400" b="1" dirty="0" smtClean="0"/>
              <a:t>Ехокардиография</a:t>
            </a:r>
            <a:r>
              <a:rPr lang="bg-BG" sz="2400" dirty="0" smtClean="0"/>
              <a:t>- се установяват белези на основното сърдечно заболяване, довело до сърдечна недостатъчност.</a:t>
            </a:r>
            <a:br>
              <a:rPr lang="bg-BG" sz="2400" dirty="0" smtClean="0"/>
            </a:br>
            <a:r>
              <a:rPr lang="bg-BG" sz="2400" dirty="0" smtClean="0"/>
              <a:t>Кардиалната астма може да бъде първа изява на остра левокамерна недостатъчност или да възникне на фона на хронична сърдечна недостатъчност. Пристъпите от кардиална астма продължават от минути до часове. </a:t>
            </a:r>
          </a:p>
          <a:p>
            <a:r>
              <a:rPr lang="bg-BG" sz="2400" dirty="0" smtClean="0"/>
              <a:t>При задълбочаване на сърдечната недостатъчност кардиалната астма преминава в белодробен оток.</a:t>
            </a:r>
            <a:br>
              <a:rPr lang="bg-BG" sz="2400" dirty="0" smtClean="0"/>
            </a:br>
            <a:endParaRPr lang="bg-BG" sz="2400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/>
              <a:t>Белодробен оток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154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/>
              <a:t>много силен задух, болните заемат седнало положение;</a:t>
            </a:r>
            <a:br>
              <a:rPr lang="bg-BG" sz="2400" dirty="0" smtClean="0"/>
            </a:br>
            <a:r>
              <a:rPr lang="bg-BG" sz="2400" dirty="0" smtClean="0"/>
              <a:t>– учестено дишане – 30-40/min, шумно, “клокочещо”;</a:t>
            </a:r>
            <a:br>
              <a:rPr lang="bg-BG" sz="2400" dirty="0" smtClean="0"/>
            </a:br>
            <a:r>
              <a:rPr lang="bg-BG" sz="2400" dirty="0" smtClean="0"/>
              <a:t>– дразнеща кашлица, отделяне на розови пенести храчки;</a:t>
            </a:r>
            <a:br>
              <a:rPr lang="bg-BG" sz="2400" dirty="0" smtClean="0"/>
            </a:br>
            <a:r>
              <a:rPr lang="bg-BG" sz="2400" dirty="0" smtClean="0"/>
              <a:t>– кожата е бледа, цианотична, студена.</a:t>
            </a:r>
            <a:br>
              <a:rPr lang="bg-BG" sz="2400" dirty="0" smtClean="0"/>
            </a:br>
            <a:r>
              <a:rPr lang="bg-BG" sz="2400" dirty="0" smtClean="0"/>
              <a:t>При аускултация - влажни хрипове; тахикардия, отслабени сърдечни тонове.. </a:t>
            </a:r>
          </a:p>
          <a:p>
            <a:pPr>
              <a:buFontTx/>
              <a:buChar char="-"/>
            </a:pPr>
            <a:r>
              <a:rPr lang="bg-BG" sz="2400" b="1" dirty="0" smtClean="0"/>
              <a:t>Рентгенографията</a:t>
            </a:r>
            <a:r>
              <a:rPr lang="bg-BG" sz="2400" dirty="0" smtClean="0"/>
              <a:t> на белите дробове показва многобройни конфлуиращи сенки.</a:t>
            </a:r>
          </a:p>
          <a:p>
            <a:pPr>
              <a:buFontTx/>
              <a:buChar char="-"/>
            </a:pPr>
            <a:r>
              <a:rPr lang="bg-BG" sz="2400" dirty="0" smtClean="0"/>
              <a:t> </a:t>
            </a:r>
            <a:r>
              <a:rPr lang="bg-BG" sz="2400" b="1" dirty="0" smtClean="0"/>
              <a:t>Кръвно-газовият анализ </a:t>
            </a:r>
            <a:r>
              <a:rPr lang="bg-BG" sz="2400" dirty="0" smtClean="0"/>
              <a:t>показва </a:t>
            </a:r>
            <a:r>
              <a:rPr lang="bg-BG" sz="2400" b="1" dirty="0" smtClean="0"/>
              <a:t>хипоксемия и хипокапния.</a:t>
            </a:r>
            <a:br>
              <a:rPr lang="bg-BG" sz="2400" b="1" dirty="0" smtClean="0"/>
            </a:br>
            <a:r>
              <a:rPr lang="bg-BG" sz="2400" dirty="0" smtClean="0"/>
              <a:t>В повечето случаи белодробният оток завършва летално.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/>
              <a:t>Лечение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кардиналната астма и на белодробния оток - лечение в интензивно болнично отделение. Прилагат се:</a:t>
            </a:r>
          </a:p>
          <a:p>
            <a:r>
              <a:rPr lang="bg-BG" sz="2400" dirty="0" smtClean="0"/>
              <a:t>Д</a:t>
            </a:r>
            <a:r>
              <a:rPr lang="ru-RU" sz="2400" dirty="0" err="1" smtClean="0"/>
              <a:t>иуретици</a:t>
            </a:r>
            <a:r>
              <a:rPr lang="bg-BG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Кардиотоници;</a:t>
            </a:r>
          </a:p>
          <a:p>
            <a:r>
              <a:rPr lang="ru-RU" sz="2400" dirty="0" smtClean="0"/>
              <a:t>Кислород; </a:t>
            </a:r>
          </a:p>
          <a:p>
            <a:r>
              <a:rPr lang="ru-RU" sz="2400" dirty="0" smtClean="0"/>
              <a:t>Спазмолитици;</a:t>
            </a:r>
          </a:p>
          <a:p>
            <a:r>
              <a:rPr lang="ru-RU" sz="2400" dirty="0" smtClean="0"/>
              <a:t>по показание - антихипертензивни и аналгетични медикаменти. </a:t>
            </a:r>
          </a:p>
          <a:p>
            <a:r>
              <a:rPr lang="ru-RU" sz="2400" dirty="0" smtClean="0"/>
              <a:t>В хода на интензивното лечение се изяснява произходът на острата лявокамерна сърдечна недостатъчност, включително развитие на миокарден инфаркт, хипертонична криза, остър миокардит и др.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195</Words>
  <Application>Microsoft Office PowerPoint</Application>
  <PresentationFormat>Презентация на цял екран (4:3)</PresentationFormat>
  <Paragraphs>39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Office Theme</vt:lpstr>
      <vt:lpstr>Сестрински грижи при болни с Остра сърдечна недостатъчност</vt:lpstr>
      <vt:lpstr>Слайд 2</vt:lpstr>
      <vt:lpstr>Острата сърдечна недостатъчност бива:</vt:lpstr>
      <vt:lpstr>Слайд 4</vt:lpstr>
      <vt:lpstr>Остра застойна левокамерна сърдечна недостатъчност</vt:lpstr>
      <vt:lpstr>Клинична картина:</vt:lpstr>
      <vt:lpstr>Изследвания</vt:lpstr>
      <vt:lpstr>Белодробен оток</vt:lpstr>
      <vt:lpstr>Лечение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Остра сърдечна недостатъчност</dc:title>
  <dc:creator>LCUser</dc:creator>
  <cp:lastModifiedBy>LCUser</cp:lastModifiedBy>
  <cp:revision>6</cp:revision>
  <dcterms:created xsi:type="dcterms:W3CDTF">2006-08-16T00:00:00Z</dcterms:created>
  <dcterms:modified xsi:type="dcterms:W3CDTF">2021-04-04T11:53:00Z</dcterms:modified>
</cp:coreProperties>
</file>