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57" r:id="rId11"/>
    <p:sldId id="258" r:id="rId12"/>
    <p:sldId id="259" r:id="rId13"/>
    <p:sldId id="279" r:id="rId14"/>
    <p:sldId id="260" r:id="rId15"/>
    <p:sldId id="261" r:id="rId16"/>
    <p:sldId id="289" r:id="rId17"/>
    <p:sldId id="281" r:id="rId18"/>
    <p:sldId id="262" r:id="rId19"/>
    <p:sldId id="263" r:id="rId20"/>
    <p:sldId id="264" r:id="rId21"/>
    <p:sldId id="280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Хронични болести на дихателната система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F39F1D8F-CE40-D6FD-F491-4E7B32FDF2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5"/>
            <a:ext cx="7704856" cy="6048672"/>
          </a:xfrm>
        </p:spPr>
      </p:pic>
    </p:spTree>
    <p:extLst>
      <p:ext uri="{BB962C8B-B14F-4D97-AF65-F5344CB8AC3E}">
        <p14:creationId xmlns:p14="http://schemas.microsoft.com/office/powerpoint/2010/main" val="90407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Бронхит – Описание: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едно</a:t>
            </a:r>
            <a:r>
              <a:rPr lang="ru-RU" dirty="0"/>
              <a:t> от </a:t>
            </a:r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водят пациента при лекаря. </a:t>
            </a:r>
          </a:p>
          <a:p>
            <a:r>
              <a:rPr lang="ru-RU" dirty="0"/>
              <a:t>То се </a:t>
            </a:r>
            <a:r>
              <a:rPr lang="ru-RU" dirty="0" err="1"/>
              <a:t>характеризира</a:t>
            </a:r>
            <a:r>
              <a:rPr lang="ru-RU" dirty="0"/>
              <a:t> с 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лигавицата</a:t>
            </a:r>
            <a:r>
              <a:rPr lang="ru-RU" dirty="0"/>
              <a:t> на бронхите,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провеждат</a:t>
            </a:r>
            <a:r>
              <a:rPr lang="ru-RU" dirty="0"/>
              <a:t> </a:t>
            </a:r>
            <a:r>
              <a:rPr lang="ru-RU" dirty="0" err="1"/>
              <a:t>вдишания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 от </a:t>
            </a:r>
            <a:r>
              <a:rPr lang="ru-RU" dirty="0" err="1"/>
              <a:t>от</a:t>
            </a:r>
            <a:r>
              <a:rPr lang="ru-RU" dirty="0"/>
              <a:t> </a:t>
            </a:r>
            <a:r>
              <a:rPr lang="ru-RU" dirty="0" err="1"/>
              <a:t>трахеята</a:t>
            </a:r>
            <a:r>
              <a:rPr lang="ru-RU" dirty="0"/>
              <a:t> до </a:t>
            </a:r>
            <a:r>
              <a:rPr lang="ru-RU" dirty="0" err="1"/>
              <a:t>малките</a:t>
            </a:r>
            <a:r>
              <a:rPr lang="ru-RU" dirty="0"/>
              <a:t> </a:t>
            </a:r>
            <a:r>
              <a:rPr lang="ru-RU" dirty="0" err="1"/>
              <a:t>въздухоносни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алвеолите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82346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Видове</a:t>
            </a:r>
            <a:r>
              <a:rPr lang="ru-RU" dirty="0"/>
              <a:t> бронхит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32863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Според</a:t>
            </a:r>
            <a:r>
              <a:rPr lang="ru-RU" dirty="0"/>
              <a:t> начина на </a:t>
            </a:r>
            <a:r>
              <a:rPr lang="ru-RU" dirty="0" err="1"/>
              <a:t>протичане</a:t>
            </a:r>
            <a:r>
              <a:rPr lang="ru-RU" dirty="0"/>
              <a:t> и </a:t>
            </a:r>
            <a:r>
              <a:rPr lang="ru-RU" dirty="0" err="1"/>
              <a:t>продължителността</a:t>
            </a:r>
            <a:r>
              <a:rPr lang="ru-RU" dirty="0"/>
              <a:t> на </a:t>
            </a:r>
            <a:r>
              <a:rPr lang="ru-RU" dirty="0" err="1"/>
              <a:t>процеса</a:t>
            </a:r>
            <a:r>
              <a:rPr lang="ru-RU" dirty="0"/>
              <a:t> се </a:t>
            </a:r>
            <a:r>
              <a:rPr lang="ru-RU" dirty="0" err="1"/>
              <a:t>различават</a:t>
            </a:r>
            <a:r>
              <a:rPr lang="ru-RU" dirty="0"/>
              <a:t> два </a:t>
            </a:r>
            <a:r>
              <a:rPr lang="ru-RU" dirty="0" err="1"/>
              <a:t>основни</a:t>
            </a:r>
            <a:r>
              <a:rPr lang="ru-RU" dirty="0"/>
              <a:t> вида </a:t>
            </a:r>
            <a:r>
              <a:rPr lang="ru-RU" b="1" dirty="0"/>
              <a:t>бронхит </a:t>
            </a:r>
            <a:r>
              <a:rPr lang="ru-RU" dirty="0"/>
              <a:t>– </a:t>
            </a:r>
            <a:r>
              <a:rPr lang="ru-RU" dirty="0" err="1"/>
              <a:t>остър</a:t>
            </a:r>
            <a:r>
              <a:rPr lang="ru-RU" dirty="0"/>
              <a:t> и </a:t>
            </a:r>
            <a:r>
              <a:rPr lang="ru-RU" dirty="0" err="1"/>
              <a:t>хроничен</a:t>
            </a:r>
            <a:r>
              <a:rPr lang="ru-RU" dirty="0"/>
              <a:t>.</a:t>
            </a:r>
          </a:p>
          <a:p>
            <a:r>
              <a:rPr lang="ru-RU" b="1" dirty="0" err="1"/>
              <a:t>Остър</a:t>
            </a:r>
            <a:r>
              <a:rPr lang="ru-RU" b="1" dirty="0"/>
              <a:t> бронхит</a:t>
            </a:r>
            <a:r>
              <a:rPr lang="ru-RU" dirty="0"/>
              <a:t>– </a:t>
            </a:r>
            <a:r>
              <a:rPr lang="ru-RU" dirty="0" err="1"/>
              <a:t>проявява</a:t>
            </a:r>
            <a:r>
              <a:rPr lang="ru-RU" dirty="0"/>
              <a:t> се с </a:t>
            </a:r>
            <a:r>
              <a:rPr lang="ru-RU" dirty="0" err="1"/>
              <a:t>кашлица</a:t>
            </a:r>
            <a:r>
              <a:rPr lang="ru-RU" dirty="0"/>
              <a:t> с или без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храчки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продължава</a:t>
            </a:r>
            <a:r>
              <a:rPr lang="ru-RU" dirty="0"/>
              <a:t> не </a:t>
            </a:r>
            <a:r>
              <a:rPr lang="ru-RU" dirty="0" err="1"/>
              <a:t>повече</a:t>
            </a:r>
            <a:r>
              <a:rPr lang="ru-RU" dirty="0"/>
              <a:t> от три </a:t>
            </a:r>
            <a:r>
              <a:rPr lang="ru-RU" dirty="0" err="1"/>
              <a:t>седмици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Алергени</a:t>
            </a:r>
            <a:r>
              <a:rPr lang="ru-RU" dirty="0"/>
              <a:t> и </a:t>
            </a:r>
            <a:r>
              <a:rPr lang="ru-RU" dirty="0" err="1"/>
              <a:t>дразнители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до </a:t>
            </a:r>
            <a:r>
              <a:rPr lang="ru-RU" dirty="0" err="1"/>
              <a:t>доведат</a:t>
            </a:r>
            <a:r>
              <a:rPr lang="ru-RU" dirty="0"/>
              <a:t> до </a:t>
            </a:r>
            <a:r>
              <a:rPr lang="ru-RU" dirty="0" err="1"/>
              <a:t>поява</a:t>
            </a:r>
            <a:r>
              <a:rPr lang="ru-RU" dirty="0"/>
              <a:t> на сходни </a:t>
            </a:r>
            <a:r>
              <a:rPr lang="ru-RU" dirty="0" err="1"/>
              <a:t>оплаквания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Понякога</a:t>
            </a:r>
            <a:r>
              <a:rPr lang="ru-RU" dirty="0"/>
              <a:t> астма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погрешно</a:t>
            </a:r>
            <a:r>
              <a:rPr lang="ru-RU" dirty="0"/>
              <a:t> да се </a:t>
            </a:r>
            <a:r>
              <a:rPr lang="ru-RU" dirty="0" err="1"/>
              <a:t>диагностицира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остър</a:t>
            </a:r>
            <a:r>
              <a:rPr lang="ru-RU" dirty="0"/>
              <a:t> бронхит,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предходни</a:t>
            </a:r>
            <a:r>
              <a:rPr lang="ru-RU" dirty="0"/>
              <a:t> </a:t>
            </a:r>
            <a:r>
              <a:rPr lang="ru-RU" dirty="0" err="1"/>
              <a:t>епизоди</a:t>
            </a:r>
            <a:r>
              <a:rPr lang="ru-RU" dirty="0"/>
              <a:t> на астма.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 err="1"/>
              <a:t>Хроничен</a:t>
            </a:r>
            <a:r>
              <a:rPr lang="ru-RU" b="1" dirty="0"/>
              <a:t> бронхит</a:t>
            </a:r>
            <a:r>
              <a:rPr lang="ru-RU" dirty="0"/>
              <a:t>– </a:t>
            </a:r>
            <a:r>
              <a:rPr lang="ru-RU" dirty="0" err="1"/>
              <a:t>клинично</a:t>
            </a:r>
            <a:r>
              <a:rPr lang="ru-RU" dirty="0"/>
              <a:t> се </a:t>
            </a:r>
            <a:r>
              <a:rPr lang="ru-RU" dirty="0" err="1"/>
              <a:t>проявява</a:t>
            </a:r>
            <a:r>
              <a:rPr lang="ru-RU" dirty="0"/>
              <a:t> с </a:t>
            </a:r>
            <a:r>
              <a:rPr lang="ru-RU" dirty="0" err="1"/>
              <a:t>кашлица</a:t>
            </a:r>
            <a:r>
              <a:rPr lang="ru-RU" dirty="0"/>
              <a:t> и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храчки</a:t>
            </a:r>
            <a:r>
              <a:rPr lang="ru-RU" dirty="0"/>
              <a:t> за период от </a:t>
            </a:r>
            <a:r>
              <a:rPr lang="ru-RU" dirty="0" err="1"/>
              <a:t>поне</a:t>
            </a:r>
            <a:r>
              <a:rPr lang="ru-RU" dirty="0"/>
              <a:t> три </a:t>
            </a:r>
            <a:r>
              <a:rPr lang="ru-RU" dirty="0" err="1"/>
              <a:t>месеца</a:t>
            </a:r>
            <a:r>
              <a:rPr lang="ru-RU" dirty="0"/>
              <a:t> </a:t>
            </a:r>
            <a:r>
              <a:rPr lang="ru-RU" dirty="0" err="1"/>
              <a:t>годишно</a:t>
            </a:r>
            <a:r>
              <a:rPr lang="ru-RU" dirty="0"/>
              <a:t>, </a:t>
            </a:r>
            <a:r>
              <a:rPr lang="ru-RU" dirty="0" err="1"/>
              <a:t>през</a:t>
            </a:r>
            <a:r>
              <a:rPr lang="ru-RU" dirty="0"/>
              <a:t> две </a:t>
            </a:r>
            <a:r>
              <a:rPr lang="ru-RU" dirty="0" err="1"/>
              <a:t>последователни</a:t>
            </a:r>
            <a:r>
              <a:rPr lang="ru-RU" dirty="0"/>
              <a:t> </a:t>
            </a:r>
            <a:r>
              <a:rPr lang="ru-RU" dirty="0" err="1"/>
              <a:t>години</a:t>
            </a:r>
            <a:r>
              <a:rPr lang="ru-RU" dirty="0"/>
              <a:t>. 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ограничаване</a:t>
            </a:r>
            <a:r>
              <a:rPr lang="ru-RU" dirty="0"/>
              <a:t> на </a:t>
            </a:r>
            <a:r>
              <a:rPr lang="ru-RU" dirty="0" err="1"/>
              <a:t>свободния</a:t>
            </a:r>
            <a:r>
              <a:rPr lang="ru-RU" dirty="0"/>
              <a:t> </a:t>
            </a:r>
            <a:r>
              <a:rPr lang="ru-RU" dirty="0" err="1"/>
              <a:t>достъп</a:t>
            </a:r>
            <a:r>
              <a:rPr lang="ru-RU" dirty="0"/>
              <a:t> на </a:t>
            </a:r>
            <a:r>
              <a:rPr lang="ru-RU" dirty="0" err="1"/>
              <a:t>въздуха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бронхите и развитие на </a:t>
            </a:r>
            <a:r>
              <a:rPr lang="ru-RU" dirty="0" err="1"/>
              <a:t>състояние</a:t>
            </a:r>
            <a:r>
              <a:rPr lang="ru-RU" dirty="0"/>
              <a:t>, наречено </a:t>
            </a:r>
            <a:r>
              <a:rPr lang="ru-RU" dirty="0" err="1"/>
              <a:t>емфизем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/>
              <a:t>Изострен </a:t>
            </a:r>
            <a:r>
              <a:rPr lang="ru-RU" b="1" dirty="0" err="1"/>
              <a:t>хроничен</a:t>
            </a:r>
            <a:r>
              <a:rPr lang="ru-RU" b="1" dirty="0"/>
              <a:t> бронхит</a:t>
            </a:r>
            <a:r>
              <a:rPr lang="ru-RU" dirty="0"/>
              <a:t>– </a:t>
            </a:r>
            <a:r>
              <a:rPr lang="ru-RU" dirty="0" err="1"/>
              <a:t>влошаване</a:t>
            </a:r>
            <a:r>
              <a:rPr lang="ru-RU" dirty="0"/>
              <a:t> на </a:t>
            </a:r>
            <a:r>
              <a:rPr lang="ru-RU" dirty="0" err="1"/>
              <a:t>стабилното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на пациент с </a:t>
            </a:r>
            <a:r>
              <a:rPr lang="ru-RU" dirty="0" err="1"/>
              <a:t>хроничен</a:t>
            </a:r>
            <a:r>
              <a:rPr lang="ru-RU" dirty="0"/>
              <a:t> </a:t>
            </a:r>
            <a:r>
              <a:rPr lang="ru-RU" b="1" dirty="0"/>
              <a:t>бронхит</a:t>
            </a:r>
            <a:r>
              <a:rPr lang="ru-RU" dirty="0"/>
              <a:t>, с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отделени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, </a:t>
            </a:r>
            <a:r>
              <a:rPr lang="ru-RU" dirty="0" err="1"/>
              <a:t>поява</a:t>
            </a:r>
            <a:r>
              <a:rPr lang="ru-RU" dirty="0"/>
              <a:t> на гной в </a:t>
            </a:r>
            <a:r>
              <a:rPr lang="ru-RU" dirty="0" err="1"/>
              <a:t>храчките</a:t>
            </a:r>
            <a:r>
              <a:rPr lang="ru-RU" dirty="0"/>
              <a:t> и/или </a:t>
            </a:r>
            <a:r>
              <a:rPr lang="ru-RU" dirty="0" err="1"/>
              <a:t>задълбочаване</a:t>
            </a:r>
            <a:r>
              <a:rPr lang="ru-RU" dirty="0"/>
              <a:t> на </a:t>
            </a:r>
            <a:r>
              <a:rPr lang="ru-RU" dirty="0" err="1"/>
              <a:t>задуха</a:t>
            </a:r>
            <a:r>
              <a:rPr lang="ru-RU" dirty="0"/>
              <a:t>. Такова </a:t>
            </a:r>
            <a:r>
              <a:rPr lang="ru-RU" dirty="0" err="1"/>
              <a:t>влошаване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настъпи</a:t>
            </a:r>
            <a:r>
              <a:rPr lang="ru-RU" dirty="0"/>
              <a:t> при </a:t>
            </a:r>
            <a:r>
              <a:rPr lang="ru-RU" dirty="0" err="1"/>
              <a:t>излагане</a:t>
            </a:r>
            <a:r>
              <a:rPr lang="ru-RU" dirty="0"/>
              <a:t> на пациента на </a:t>
            </a:r>
            <a:r>
              <a:rPr lang="ru-RU" dirty="0" err="1"/>
              <a:t>инфекциозни</a:t>
            </a:r>
            <a:r>
              <a:rPr lang="ru-RU" dirty="0"/>
              <a:t> </a:t>
            </a:r>
            <a:r>
              <a:rPr lang="ru-RU" dirty="0" err="1"/>
              <a:t>агенти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бактерии и </a:t>
            </a:r>
            <a:r>
              <a:rPr lang="ru-RU" dirty="0" err="1"/>
              <a:t>вируси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на </a:t>
            </a:r>
            <a:r>
              <a:rPr lang="ru-RU" dirty="0" err="1"/>
              <a:t>неинфекциозни</a:t>
            </a:r>
            <a:r>
              <a:rPr lang="ru-RU" dirty="0"/>
              <a:t> – </a:t>
            </a:r>
            <a:r>
              <a:rPr lang="ru-RU" dirty="0" err="1"/>
              <a:t>тютюнев</a:t>
            </a:r>
            <a:r>
              <a:rPr lang="ru-RU" dirty="0"/>
              <a:t> </a:t>
            </a:r>
            <a:r>
              <a:rPr lang="ru-RU" dirty="0" err="1"/>
              <a:t>дим</a:t>
            </a:r>
            <a:r>
              <a:rPr lang="ru-RU" dirty="0"/>
              <a:t>, прах.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7358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Причинители: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Респираторните</a:t>
            </a:r>
            <a:r>
              <a:rPr lang="ru-RU" dirty="0"/>
              <a:t> </a:t>
            </a:r>
            <a:r>
              <a:rPr lang="ru-RU" dirty="0" err="1"/>
              <a:t>вируси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/>
              <a:t>причинители</a:t>
            </a:r>
            <a:r>
              <a:rPr lang="ru-RU" dirty="0"/>
              <a:t> на </a:t>
            </a:r>
            <a:r>
              <a:rPr lang="ru-RU" b="1" dirty="0" err="1"/>
              <a:t>остър</a:t>
            </a:r>
            <a:r>
              <a:rPr lang="ru-RU" b="1" dirty="0"/>
              <a:t> бронхит</a:t>
            </a:r>
            <a:r>
              <a:rPr lang="ru-RU" dirty="0"/>
              <a:t>, а </a:t>
            </a:r>
            <a:r>
              <a:rPr lang="ru-RU" dirty="0" err="1"/>
              <a:t>тютюнопушенето</a:t>
            </a:r>
            <a:r>
              <a:rPr lang="ru-RU" dirty="0"/>
              <a:t> </a:t>
            </a:r>
            <a:r>
              <a:rPr lang="ru-RU" dirty="0" err="1"/>
              <a:t>безспорно</a:t>
            </a:r>
            <a:r>
              <a:rPr lang="ru-RU" dirty="0"/>
              <a:t> е </a:t>
            </a:r>
            <a:r>
              <a:rPr lang="ru-RU" dirty="0" err="1"/>
              <a:t>доминираща</a:t>
            </a:r>
            <a:r>
              <a:rPr lang="ru-RU" dirty="0"/>
              <a:t> причина за развитие на </a:t>
            </a:r>
            <a:r>
              <a:rPr lang="ru-RU" b="1" dirty="0" err="1"/>
              <a:t>хроничен</a:t>
            </a:r>
            <a:r>
              <a:rPr lang="ru-RU" b="1" dirty="0"/>
              <a:t> бронхит</a:t>
            </a:r>
            <a:r>
              <a:rPr lang="ru-RU" dirty="0"/>
              <a:t>.</a:t>
            </a:r>
          </a:p>
          <a:p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>
                <a:solidFill>
                  <a:srgbClr val="FF0000"/>
                </a:solidFill>
              </a:rPr>
              <a:t>вируси</a:t>
            </a:r>
            <a:r>
              <a:rPr lang="ru-RU" dirty="0"/>
              <a:t>, </a:t>
            </a:r>
            <a:r>
              <a:rPr lang="ru-RU" dirty="0" err="1"/>
              <a:t>причинители</a:t>
            </a:r>
            <a:r>
              <a:rPr lang="ru-RU" dirty="0"/>
              <a:t> на </a:t>
            </a:r>
            <a:r>
              <a:rPr lang="ru-RU" b="1" dirty="0"/>
              <a:t>бронхит 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вирусите</a:t>
            </a:r>
            <a:r>
              <a:rPr lang="ru-RU" dirty="0"/>
              <a:t> на </a:t>
            </a:r>
            <a:r>
              <a:rPr lang="ru-RU" dirty="0" err="1"/>
              <a:t>грипа</a:t>
            </a:r>
            <a:r>
              <a:rPr lang="ru-RU" dirty="0"/>
              <a:t> тип А и В, </a:t>
            </a:r>
            <a:r>
              <a:rPr lang="ru-RU" dirty="0" err="1"/>
              <a:t>парагрипен</a:t>
            </a:r>
            <a:r>
              <a:rPr lang="ru-RU" dirty="0"/>
              <a:t> вирус, респираторно </a:t>
            </a:r>
            <a:r>
              <a:rPr lang="ru-RU" dirty="0" err="1"/>
              <a:t>синцитиален</a:t>
            </a:r>
            <a:r>
              <a:rPr lang="ru-RU" dirty="0"/>
              <a:t> вирус, </a:t>
            </a:r>
            <a:r>
              <a:rPr lang="ru-RU" dirty="0" err="1"/>
              <a:t>коронавирус</a:t>
            </a:r>
            <a:r>
              <a:rPr lang="ru-RU" dirty="0"/>
              <a:t>, </a:t>
            </a:r>
            <a:r>
              <a:rPr lang="ru-RU" dirty="0" err="1"/>
              <a:t>въпреки</a:t>
            </a:r>
            <a:r>
              <a:rPr lang="ru-RU" dirty="0"/>
              <a:t> че конкретен </a:t>
            </a:r>
            <a:r>
              <a:rPr lang="ru-RU" dirty="0" err="1"/>
              <a:t>причинител</a:t>
            </a:r>
            <a:r>
              <a:rPr lang="ru-RU" dirty="0"/>
              <a:t> се </a:t>
            </a:r>
            <a:r>
              <a:rPr lang="ru-RU" dirty="0" err="1"/>
              <a:t>изолира</a:t>
            </a:r>
            <a:r>
              <a:rPr lang="ru-RU" dirty="0"/>
              <a:t> в малка част от </a:t>
            </a:r>
            <a:r>
              <a:rPr lang="ru-RU" dirty="0" err="1"/>
              <a:t>случаите</a:t>
            </a:r>
            <a:r>
              <a:rPr lang="ru-RU" dirty="0"/>
              <a:t>.</a:t>
            </a:r>
          </a:p>
          <a:p>
            <a:r>
              <a:rPr lang="ru-RU" dirty="0"/>
              <a:t>От </a:t>
            </a:r>
            <a:r>
              <a:rPr lang="ru-RU" dirty="0" err="1">
                <a:solidFill>
                  <a:srgbClr val="FF0000"/>
                </a:solidFill>
              </a:rPr>
              <a:t>бактериалните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причинители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водещи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Mycoplasma</a:t>
            </a:r>
            <a:r>
              <a:rPr lang="ru-RU" dirty="0"/>
              <a:t> </a:t>
            </a:r>
            <a:r>
              <a:rPr lang="ru-RU" dirty="0" err="1"/>
              <a:t>pneumoniae</a:t>
            </a:r>
            <a:r>
              <a:rPr lang="ru-RU" dirty="0"/>
              <a:t>, </a:t>
            </a:r>
            <a:r>
              <a:rPr lang="ru-RU" dirty="0" err="1"/>
              <a:t>Chlamydia</a:t>
            </a:r>
            <a:r>
              <a:rPr lang="ru-RU" dirty="0"/>
              <a:t> </a:t>
            </a:r>
            <a:r>
              <a:rPr lang="ru-RU" dirty="0" err="1"/>
              <a:t>pneumoniae</a:t>
            </a:r>
            <a:r>
              <a:rPr lang="ru-RU" dirty="0"/>
              <a:t>, </a:t>
            </a:r>
            <a:r>
              <a:rPr lang="ru-RU" dirty="0" err="1"/>
              <a:t>Streptococcus</a:t>
            </a:r>
            <a:r>
              <a:rPr lang="ru-RU" dirty="0"/>
              <a:t>, </a:t>
            </a:r>
            <a:r>
              <a:rPr lang="ru-RU" dirty="0" err="1"/>
              <a:t>Haemophilus</a:t>
            </a:r>
            <a:r>
              <a:rPr lang="ru-RU" dirty="0"/>
              <a:t> </a:t>
            </a:r>
            <a:r>
              <a:rPr lang="ru-RU" dirty="0" err="1"/>
              <a:t>influenzaе</a:t>
            </a:r>
            <a:r>
              <a:rPr lang="ru-RU" dirty="0"/>
              <a:t>.</a:t>
            </a:r>
          </a:p>
          <a:p>
            <a:r>
              <a:rPr lang="ru-RU" dirty="0" err="1"/>
              <a:t>Излагането</a:t>
            </a:r>
            <a:r>
              <a:rPr lang="ru-RU" dirty="0"/>
              <a:t> на </a:t>
            </a:r>
            <a:r>
              <a:rPr lang="ru-RU" dirty="0" err="1"/>
              <a:t>дразнители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замърсяване</a:t>
            </a:r>
            <a:r>
              <a:rPr lang="ru-RU" dirty="0"/>
              <a:t>, </a:t>
            </a:r>
            <a:r>
              <a:rPr lang="ru-RU" dirty="0" err="1"/>
              <a:t>химикали</a:t>
            </a:r>
            <a:r>
              <a:rPr lang="ru-RU" dirty="0"/>
              <a:t>, </a:t>
            </a:r>
            <a:r>
              <a:rPr lang="ru-RU" dirty="0" err="1"/>
              <a:t>тютюнев</a:t>
            </a:r>
            <a:r>
              <a:rPr lang="ru-RU" dirty="0"/>
              <a:t> </a:t>
            </a:r>
            <a:r>
              <a:rPr lang="ru-RU" dirty="0" err="1"/>
              <a:t>дим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да причинят остро </a:t>
            </a:r>
            <a:r>
              <a:rPr lang="ru-RU" dirty="0" err="1"/>
              <a:t>бронхиално</a:t>
            </a:r>
            <a:r>
              <a:rPr lang="ru-RU" dirty="0"/>
              <a:t> </a:t>
            </a:r>
            <a:r>
              <a:rPr lang="ru-RU" dirty="0" err="1"/>
              <a:t>дразнене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8728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Бронхит - </a:t>
            </a:r>
            <a:r>
              <a:rPr lang="ru-RU" dirty="0" err="1"/>
              <a:t>Симптоми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83264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/>
              <a:t>Кашлицата</a:t>
            </a:r>
            <a:r>
              <a:rPr lang="ru-RU" b="1" dirty="0"/>
              <a:t> </a:t>
            </a:r>
            <a:r>
              <a:rPr lang="ru-RU" dirty="0"/>
              <a:t>е </a:t>
            </a:r>
            <a:r>
              <a:rPr lang="ru-RU" dirty="0" err="1"/>
              <a:t>най-честият</a:t>
            </a:r>
            <a:r>
              <a:rPr lang="ru-RU" dirty="0"/>
              <a:t> симптом. </a:t>
            </a:r>
          </a:p>
          <a:p>
            <a:pPr lvl="1"/>
            <a:r>
              <a:rPr lang="ru-RU" dirty="0" err="1"/>
              <a:t>Тя</a:t>
            </a:r>
            <a:r>
              <a:rPr lang="ru-RU" dirty="0"/>
              <a:t> се </a:t>
            </a:r>
            <a:r>
              <a:rPr lang="ru-RU" dirty="0" err="1"/>
              <a:t>появява</a:t>
            </a:r>
            <a:r>
              <a:rPr lang="ru-RU" dirty="0"/>
              <a:t> в </a:t>
            </a:r>
            <a:r>
              <a:rPr lang="ru-RU" dirty="0" err="1"/>
              <a:t>ранните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и става отчетлива с </a:t>
            </a:r>
            <a:r>
              <a:rPr lang="ru-RU" dirty="0" err="1"/>
              <a:t>прогресирането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Острият</a:t>
            </a:r>
            <a:r>
              <a:rPr lang="ru-RU" dirty="0"/>
              <a:t> </a:t>
            </a:r>
            <a:r>
              <a:rPr lang="ru-RU" b="1" dirty="0"/>
              <a:t>бронхит </a:t>
            </a:r>
            <a:r>
              <a:rPr lang="ru-RU" dirty="0"/>
              <a:t>се </a:t>
            </a:r>
            <a:r>
              <a:rPr lang="ru-RU" dirty="0" err="1"/>
              <a:t>различава</a:t>
            </a:r>
            <a:r>
              <a:rPr lang="ru-RU" dirty="0"/>
              <a:t> трудно от инфекция на </a:t>
            </a:r>
            <a:r>
              <a:rPr lang="ru-RU" dirty="0" err="1"/>
              <a:t>горните</a:t>
            </a:r>
            <a:r>
              <a:rPr lang="ru-RU" dirty="0"/>
              <a:t> </a:t>
            </a:r>
            <a:r>
              <a:rPr lang="ru-RU" dirty="0" err="1"/>
              <a:t>дихателни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 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първите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дни, но </a:t>
            </a:r>
            <a:r>
              <a:rPr lang="ru-RU" dirty="0" err="1"/>
              <a:t>задържането</a:t>
            </a:r>
            <a:r>
              <a:rPr lang="ru-RU" dirty="0"/>
              <a:t> на </a:t>
            </a:r>
            <a:r>
              <a:rPr lang="ru-RU" dirty="0" err="1"/>
              <a:t>кашлицата</a:t>
            </a:r>
            <a:r>
              <a:rPr lang="ru-RU" dirty="0"/>
              <a:t> над пет дни </a:t>
            </a:r>
            <a:r>
              <a:rPr lang="ru-RU" dirty="0" err="1"/>
              <a:t>предполага</a:t>
            </a:r>
            <a:r>
              <a:rPr lang="ru-RU" dirty="0"/>
              <a:t> развитие на </a:t>
            </a:r>
            <a:r>
              <a:rPr lang="ru-RU" dirty="0" err="1"/>
              <a:t>остър</a:t>
            </a:r>
            <a:r>
              <a:rPr lang="ru-RU" dirty="0"/>
              <a:t> </a:t>
            </a:r>
            <a:r>
              <a:rPr lang="ru-RU" b="1" dirty="0"/>
              <a:t>бронхит</a:t>
            </a:r>
            <a:r>
              <a:rPr lang="ru-RU" dirty="0"/>
              <a:t>. При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</a:t>
            </a:r>
            <a:r>
              <a:rPr lang="ru-RU" dirty="0" err="1"/>
              <a:t>кашлицата</a:t>
            </a:r>
            <a:r>
              <a:rPr lang="ru-RU" dirty="0"/>
              <a:t> </a:t>
            </a:r>
            <a:r>
              <a:rPr lang="ru-RU" dirty="0" err="1"/>
              <a:t>продължава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от 10 до 20 дни. </a:t>
            </a:r>
          </a:p>
          <a:p>
            <a:pPr lvl="1"/>
            <a:r>
              <a:rPr lang="ru-RU" dirty="0" err="1"/>
              <a:t>Храчките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отделят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белезникави</a:t>
            </a:r>
            <a:r>
              <a:rPr lang="ru-RU" dirty="0"/>
              <a:t>, </a:t>
            </a:r>
            <a:r>
              <a:rPr lang="ru-RU" dirty="0" err="1"/>
              <a:t>жълти</a:t>
            </a:r>
            <a:r>
              <a:rPr lang="ru-RU" dirty="0"/>
              <a:t>, зелени и </a:t>
            </a:r>
            <a:r>
              <a:rPr lang="ru-RU" dirty="0" err="1"/>
              <a:t>дори</a:t>
            </a:r>
            <a:r>
              <a:rPr lang="ru-RU" dirty="0"/>
              <a:t> с наличие на </a:t>
            </a:r>
            <a:r>
              <a:rPr lang="ru-RU" dirty="0" err="1"/>
              <a:t>кръв</a:t>
            </a:r>
            <a:r>
              <a:rPr lang="ru-RU" dirty="0"/>
              <a:t>. При </a:t>
            </a:r>
            <a:r>
              <a:rPr lang="ru-RU" dirty="0" err="1"/>
              <a:t>половината</a:t>
            </a:r>
            <a:r>
              <a:rPr lang="ru-RU" dirty="0"/>
              <a:t> от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остър</a:t>
            </a:r>
            <a:r>
              <a:rPr lang="ru-RU" dirty="0"/>
              <a:t> </a:t>
            </a:r>
            <a:r>
              <a:rPr lang="ru-RU" b="1" dirty="0"/>
              <a:t>бронхит </a:t>
            </a:r>
            <a:r>
              <a:rPr lang="ru-RU" dirty="0"/>
              <a:t>се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/>
              <a:t>гнойни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 err="1"/>
              <a:t>Повишената</a:t>
            </a:r>
            <a:r>
              <a:rPr lang="ru-RU" b="1" dirty="0"/>
              <a:t> температура</a:t>
            </a:r>
            <a:r>
              <a:rPr lang="ru-RU" dirty="0"/>
              <a:t> не е </a:t>
            </a:r>
            <a:r>
              <a:rPr lang="ru-RU" dirty="0" err="1"/>
              <a:t>обичаен</a:t>
            </a:r>
            <a:r>
              <a:rPr lang="ru-RU" dirty="0"/>
              <a:t> симптом и </a:t>
            </a:r>
            <a:r>
              <a:rPr lang="ru-RU" dirty="0" err="1"/>
              <a:t>когато</a:t>
            </a:r>
            <a:r>
              <a:rPr lang="ru-RU" dirty="0"/>
              <a:t> се </a:t>
            </a:r>
            <a:r>
              <a:rPr lang="ru-RU" dirty="0" err="1"/>
              <a:t>съчетава</a:t>
            </a:r>
            <a:r>
              <a:rPr lang="ru-RU" dirty="0"/>
              <a:t> с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предполага</a:t>
            </a:r>
            <a:r>
              <a:rPr lang="ru-RU" dirty="0"/>
              <a:t> наличие на </a:t>
            </a:r>
            <a:r>
              <a:rPr lang="ru-RU" dirty="0" err="1"/>
              <a:t>грип</a:t>
            </a:r>
            <a:r>
              <a:rPr lang="ru-RU" dirty="0"/>
              <a:t> или пневмония.</a:t>
            </a:r>
          </a:p>
          <a:p>
            <a:r>
              <a:rPr lang="ru-RU" dirty="0" err="1"/>
              <a:t>Гадене</a:t>
            </a:r>
            <a:r>
              <a:rPr lang="ru-RU" dirty="0"/>
              <a:t>, </a:t>
            </a:r>
            <a:r>
              <a:rPr lang="ru-RU" dirty="0" err="1"/>
              <a:t>повръщане</a:t>
            </a:r>
            <a:r>
              <a:rPr lang="ru-RU" dirty="0"/>
              <a:t> и </a:t>
            </a:r>
            <a:r>
              <a:rPr lang="ru-RU" dirty="0" err="1"/>
              <a:t>диария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срещани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  <a:r>
              <a:rPr lang="ru-RU" dirty="0" err="1"/>
              <a:t>Тежките</a:t>
            </a:r>
            <a:r>
              <a:rPr lang="ru-RU" dirty="0"/>
              <a:t> случаи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доведат</a:t>
            </a:r>
            <a:r>
              <a:rPr lang="ru-RU" dirty="0"/>
              <a:t> до обща </a:t>
            </a:r>
            <a:r>
              <a:rPr lang="ru-RU" dirty="0" err="1"/>
              <a:t>отпадналост</a:t>
            </a:r>
            <a:r>
              <a:rPr lang="ru-RU" dirty="0"/>
              <a:t> и </a:t>
            </a:r>
            <a:r>
              <a:rPr lang="ru-RU" dirty="0" err="1"/>
              <a:t>гръдна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. </a:t>
            </a:r>
            <a:r>
              <a:rPr lang="ru-RU" dirty="0" err="1"/>
              <a:t>Ангажирането</a:t>
            </a:r>
            <a:r>
              <a:rPr lang="ru-RU" dirty="0"/>
              <a:t> и на </a:t>
            </a:r>
            <a:r>
              <a:rPr lang="ru-RU" dirty="0" err="1"/>
              <a:t>трахеята</a:t>
            </a:r>
            <a:r>
              <a:rPr lang="ru-RU" dirty="0"/>
              <a:t> </a:t>
            </a:r>
            <a:r>
              <a:rPr lang="ru-RU" dirty="0" err="1"/>
              <a:t>добавя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клиничната</a:t>
            </a:r>
            <a:r>
              <a:rPr lang="ru-RU" dirty="0"/>
              <a:t> картина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парене</a:t>
            </a:r>
            <a:r>
              <a:rPr lang="ru-RU" dirty="0"/>
              <a:t>, </a:t>
            </a:r>
            <a:r>
              <a:rPr lang="ru-RU" dirty="0" err="1"/>
              <a:t>болка</a:t>
            </a:r>
            <a:r>
              <a:rPr lang="ru-RU" dirty="0"/>
              <a:t> зад </a:t>
            </a:r>
            <a:r>
              <a:rPr lang="ru-RU" dirty="0" err="1"/>
              <a:t>гръдната</a:t>
            </a:r>
            <a:r>
              <a:rPr lang="ru-RU" dirty="0"/>
              <a:t> </a:t>
            </a:r>
            <a:r>
              <a:rPr lang="ru-RU" dirty="0" err="1"/>
              <a:t>кост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е </a:t>
            </a:r>
            <a:r>
              <a:rPr lang="ru-RU" dirty="0" err="1"/>
              <a:t>свързана</a:t>
            </a:r>
            <a:r>
              <a:rPr lang="ru-RU" dirty="0"/>
              <a:t> с </a:t>
            </a:r>
            <a:r>
              <a:rPr lang="ru-RU" dirty="0" err="1"/>
              <a:t>дишането</a:t>
            </a:r>
            <a:r>
              <a:rPr lang="ru-RU" dirty="0"/>
              <a:t>, и </a:t>
            </a:r>
            <a:r>
              <a:rPr lang="ru-RU" dirty="0" err="1"/>
              <a:t>кашлица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 err="1"/>
              <a:t>Задух</a:t>
            </a:r>
            <a:r>
              <a:rPr lang="ru-RU" b="1" dirty="0"/>
              <a:t> и цианоза</a:t>
            </a:r>
            <a:r>
              <a:rPr lang="ru-RU" dirty="0"/>
              <a:t> не се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при </a:t>
            </a:r>
            <a:r>
              <a:rPr lang="ru-RU" dirty="0" err="1"/>
              <a:t>възрастни</a:t>
            </a:r>
            <a:r>
              <a:rPr lang="ru-RU" dirty="0"/>
              <a:t>,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пациентът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подлежащо</a:t>
            </a:r>
            <a:r>
              <a:rPr lang="ru-RU" dirty="0"/>
              <a:t> </a:t>
            </a:r>
            <a:r>
              <a:rPr lang="ru-RU" dirty="0" err="1"/>
              <a:t>обструктивно</a:t>
            </a:r>
            <a:r>
              <a:rPr lang="ru-RU" dirty="0"/>
              <a:t> </a:t>
            </a:r>
            <a:r>
              <a:rPr lang="ru-RU" dirty="0" err="1"/>
              <a:t>белодробно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нарушаващо</a:t>
            </a:r>
            <a:r>
              <a:rPr lang="ru-RU" dirty="0"/>
              <a:t> </a:t>
            </a:r>
            <a:r>
              <a:rPr lang="ru-RU" dirty="0" err="1"/>
              <a:t>белодробната</a:t>
            </a:r>
            <a:r>
              <a:rPr lang="ru-RU" dirty="0"/>
              <a:t> функция.</a:t>
            </a:r>
            <a:br>
              <a:rPr lang="ru-RU" dirty="0"/>
            </a:br>
            <a:r>
              <a:rPr lang="ru-RU" dirty="0"/>
              <a:t> </a:t>
            </a:r>
          </a:p>
          <a:p>
            <a:r>
              <a:rPr lang="ru-RU" b="1" dirty="0" err="1"/>
              <a:t>Други</a:t>
            </a:r>
            <a:r>
              <a:rPr lang="ru-RU" b="1" dirty="0"/>
              <a:t> </a:t>
            </a:r>
            <a:r>
              <a:rPr lang="ru-RU" b="1" dirty="0" err="1"/>
              <a:t>симптоми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срещат</a:t>
            </a:r>
            <a:r>
              <a:rPr lang="ru-RU" dirty="0"/>
              <a:t> при </a:t>
            </a:r>
            <a:r>
              <a:rPr lang="ru-RU" dirty="0" err="1"/>
              <a:t>остър</a:t>
            </a:r>
            <a:r>
              <a:rPr lang="ru-RU" dirty="0"/>
              <a:t> </a:t>
            </a:r>
            <a:r>
              <a:rPr lang="ru-RU" b="1" dirty="0"/>
              <a:t>бронхит </a:t>
            </a:r>
            <a:r>
              <a:rPr lang="ru-RU" dirty="0" err="1"/>
              <a:t>включват</a:t>
            </a:r>
            <a:r>
              <a:rPr lang="ru-RU" dirty="0"/>
              <a:t>: </a:t>
            </a:r>
            <a:r>
              <a:rPr lang="ru-RU" dirty="0" err="1"/>
              <a:t>зачервено</a:t>
            </a:r>
            <a:r>
              <a:rPr lang="ru-RU" dirty="0"/>
              <a:t> и </a:t>
            </a:r>
            <a:r>
              <a:rPr lang="ru-RU" dirty="0" err="1"/>
              <a:t>болезнено</a:t>
            </a:r>
            <a:r>
              <a:rPr lang="ru-RU" dirty="0"/>
              <a:t> </a:t>
            </a:r>
            <a:r>
              <a:rPr lang="ru-RU" dirty="0" err="1"/>
              <a:t>гърло</a:t>
            </a:r>
            <a:r>
              <a:rPr lang="ru-RU" dirty="0"/>
              <a:t>, запушен нос, </a:t>
            </a:r>
            <a:r>
              <a:rPr lang="ru-RU" dirty="0" err="1"/>
              <a:t>главоболие</a:t>
            </a:r>
            <a:r>
              <a:rPr lang="ru-RU" dirty="0"/>
              <a:t>, </a:t>
            </a:r>
            <a:r>
              <a:rPr lang="ru-RU" dirty="0" err="1"/>
              <a:t>мускулни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, </a:t>
            </a:r>
            <a:r>
              <a:rPr lang="ru-RU" dirty="0" err="1"/>
              <a:t>отпадналост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45788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264696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Физикално</a:t>
            </a:r>
            <a:r>
              <a:rPr lang="ru-RU" b="1" dirty="0"/>
              <a:t> </a:t>
            </a:r>
            <a:r>
              <a:rPr lang="ru-RU" b="1" dirty="0" err="1"/>
              <a:t>изследване</a:t>
            </a:r>
            <a:endParaRPr lang="ru-RU" dirty="0"/>
          </a:p>
          <a:p>
            <a:pPr lvl="1"/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първите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дни е трудно </a:t>
            </a:r>
            <a:r>
              <a:rPr lang="ru-RU" dirty="0" err="1"/>
              <a:t>заболяването</a:t>
            </a:r>
            <a:r>
              <a:rPr lang="ru-RU" dirty="0"/>
              <a:t> да се </a:t>
            </a:r>
            <a:r>
              <a:rPr lang="ru-RU" dirty="0" err="1"/>
              <a:t>отграничи</a:t>
            </a:r>
            <a:r>
              <a:rPr lang="ru-RU" dirty="0"/>
              <a:t> от простудно </a:t>
            </a:r>
            <a:r>
              <a:rPr lang="ru-RU" dirty="0" err="1"/>
              <a:t>заболяване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огледа</a:t>
            </a:r>
            <a:r>
              <a:rPr lang="ru-RU" dirty="0"/>
              <a:t> на </a:t>
            </a:r>
            <a:r>
              <a:rPr lang="ru-RU" dirty="0" err="1"/>
              <a:t>болния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не се установят </a:t>
            </a:r>
            <a:r>
              <a:rPr lang="ru-RU" dirty="0" err="1"/>
              <a:t>промени</a:t>
            </a:r>
            <a:r>
              <a:rPr lang="ru-RU" dirty="0"/>
              <a:t>, но </a:t>
            </a:r>
            <a:r>
              <a:rPr lang="ru-RU" dirty="0" err="1"/>
              <a:t>може</a:t>
            </a:r>
            <a:r>
              <a:rPr lang="ru-RU" dirty="0"/>
              <a:t> и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зачервяване</a:t>
            </a:r>
            <a:r>
              <a:rPr lang="ru-RU" dirty="0"/>
              <a:t> на </a:t>
            </a:r>
            <a:r>
              <a:rPr lang="ru-RU" dirty="0" err="1"/>
              <a:t>гърлото</a:t>
            </a:r>
            <a:r>
              <a:rPr lang="ru-RU" dirty="0"/>
              <a:t>, течение от носа, </a:t>
            </a:r>
            <a:r>
              <a:rPr lang="ru-RU" dirty="0" err="1"/>
              <a:t>увеличени</a:t>
            </a:r>
            <a:r>
              <a:rPr lang="ru-RU" dirty="0"/>
              <a:t> </a:t>
            </a:r>
            <a:r>
              <a:rPr lang="ru-RU" dirty="0" err="1"/>
              <a:t>лимфни</a:t>
            </a:r>
            <a:r>
              <a:rPr lang="ru-RU" dirty="0"/>
              <a:t> </a:t>
            </a:r>
            <a:r>
              <a:rPr lang="ru-RU" dirty="0" err="1"/>
              <a:t>възли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ясно </a:t>
            </a:r>
            <a:r>
              <a:rPr lang="ru-RU" dirty="0" err="1"/>
              <a:t>доловими</a:t>
            </a:r>
            <a:r>
              <a:rPr lang="ru-RU" dirty="0"/>
              <a:t> </a:t>
            </a:r>
            <a:r>
              <a:rPr lang="ru-RU" dirty="0" err="1"/>
              <a:t>хрипове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преместват</a:t>
            </a:r>
            <a:r>
              <a:rPr lang="ru-RU" dirty="0"/>
              <a:t> при </a:t>
            </a:r>
            <a:r>
              <a:rPr lang="ru-RU" dirty="0" err="1"/>
              <a:t>дълбока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. </a:t>
            </a:r>
            <a:r>
              <a:rPr lang="ru-RU" dirty="0" err="1"/>
              <a:t>Пръснати</a:t>
            </a:r>
            <a:r>
              <a:rPr lang="ru-RU" dirty="0"/>
              <a:t> </a:t>
            </a:r>
            <a:r>
              <a:rPr lang="ru-RU" dirty="0" err="1"/>
              <a:t>хрипове</a:t>
            </a:r>
            <a:r>
              <a:rPr lang="ru-RU" dirty="0"/>
              <a:t>, </a:t>
            </a:r>
            <a:r>
              <a:rPr lang="ru-RU" dirty="0" err="1"/>
              <a:t>свирене</a:t>
            </a:r>
            <a:r>
              <a:rPr lang="ru-RU" dirty="0"/>
              <a:t> и участие на </a:t>
            </a:r>
            <a:r>
              <a:rPr lang="ru-RU" dirty="0" err="1"/>
              <a:t>допълнителни</a:t>
            </a:r>
            <a:r>
              <a:rPr lang="ru-RU" dirty="0"/>
              <a:t> </a:t>
            </a:r>
            <a:r>
              <a:rPr lang="ru-RU" dirty="0" err="1"/>
              <a:t>мускули</a:t>
            </a:r>
            <a:r>
              <a:rPr lang="ru-RU" dirty="0"/>
              <a:t> при </a:t>
            </a:r>
            <a:r>
              <a:rPr lang="ru-RU" dirty="0" err="1"/>
              <a:t>кашлица</a:t>
            </a:r>
            <a:r>
              <a:rPr lang="ru-RU" dirty="0"/>
              <a:t> се </a:t>
            </a:r>
            <a:r>
              <a:rPr lang="ru-RU" dirty="0" err="1"/>
              <a:t>наблюдават</a:t>
            </a:r>
            <a:r>
              <a:rPr lang="ru-RU" dirty="0"/>
              <a:t> при </a:t>
            </a:r>
            <a:r>
              <a:rPr lang="ru-RU" dirty="0" err="1"/>
              <a:t>по-тежките</a:t>
            </a:r>
            <a:r>
              <a:rPr lang="ru-RU" dirty="0"/>
              <a:t> случаи. </a:t>
            </a:r>
          </a:p>
          <a:p>
            <a:r>
              <a:rPr lang="ru-RU" b="1" dirty="0" err="1"/>
              <a:t>Микробиологично</a:t>
            </a:r>
            <a:r>
              <a:rPr lang="ru-RU" b="1" dirty="0"/>
              <a:t> </a:t>
            </a:r>
            <a:r>
              <a:rPr lang="ru-RU" b="1" dirty="0" err="1"/>
              <a:t>изследване</a:t>
            </a:r>
            <a:r>
              <a:rPr lang="ru-RU" b="1" dirty="0"/>
              <a:t> на </a:t>
            </a:r>
            <a:r>
              <a:rPr lang="ru-RU" b="1" dirty="0" err="1"/>
              <a:t>храчка</a:t>
            </a:r>
            <a:endParaRPr lang="ru-RU" dirty="0"/>
          </a:p>
          <a:p>
            <a:pPr lvl="1"/>
            <a:r>
              <a:rPr lang="ru-RU" dirty="0" err="1"/>
              <a:t>Търсенето</a:t>
            </a:r>
            <a:r>
              <a:rPr lang="ru-RU" dirty="0"/>
              <a:t> на бактерии в </a:t>
            </a:r>
            <a:r>
              <a:rPr lang="ru-RU" dirty="0" err="1"/>
              <a:t>храчка</a:t>
            </a:r>
            <a:r>
              <a:rPr lang="ru-RU" dirty="0"/>
              <a:t> не </a:t>
            </a:r>
            <a:r>
              <a:rPr lang="ru-RU" dirty="0" err="1"/>
              <a:t>винаги</a:t>
            </a:r>
            <a:r>
              <a:rPr lang="ru-RU" dirty="0"/>
              <a:t> води до </a:t>
            </a:r>
            <a:r>
              <a:rPr lang="ru-RU" dirty="0" err="1"/>
              <a:t>изолиране</a:t>
            </a:r>
            <a:r>
              <a:rPr lang="ru-RU" dirty="0"/>
              <a:t> на </a:t>
            </a:r>
            <a:r>
              <a:rPr lang="ru-RU" dirty="0" err="1"/>
              <a:t>причинител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Неговата</a:t>
            </a:r>
            <a:r>
              <a:rPr lang="ru-RU" dirty="0"/>
              <a:t> цел е да се </a:t>
            </a:r>
            <a:r>
              <a:rPr lang="ru-RU" dirty="0" err="1"/>
              <a:t>изключат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коклюш и </a:t>
            </a:r>
            <a:r>
              <a:rPr lang="ru-RU" dirty="0" err="1"/>
              <a:t>други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лекуват</a:t>
            </a:r>
            <a:r>
              <a:rPr lang="ru-RU" dirty="0"/>
              <a:t> успешно с </a:t>
            </a:r>
            <a:r>
              <a:rPr lang="ru-RU" dirty="0" err="1"/>
              <a:t>антибиотици</a:t>
            </a:r>
            <a:r>
              <a:rPr lang="ru-RU" dirty="0"/>
              <a:t>.</a:t>
            </a:r>
          </a:p>
          <a:p>
            <a:r>
              <a:rPr lang="ru-RU" b="1" dirty="0" err="1"/>
              <a:t>Рентгенологично</a:t>
            </a:r>
            <a:r>
              <a:rPr lang="ru-RU" b="1" dirty="0"/>
              <a:t> </a:t>
            </a:r>
            <a:r>
              <a:rPr lang="ru-RU" b="1" dirty="0" err="1"/>
              <a:t>изследване</a:t>
            </a:r>
            <a:r>
              <a:rPr lang="ru-RU" b="1" dirty="0"/>
              <a:t>- з</a:t>
            </a:r>
            <a:r>
              <a:rPr lang="ru-RU" dirty="0"/>
              <a:t>а да се </a:t>
            </a:r>
            <a:r>
              <a:rPr lang="ru-RU" dirty="0" err="1"/>
              <a:t>изключи</a:t>
            </a:r>
            <a:r>
              <a:rPr lang="ru-RU" dirty="0"/>
              <a:t> развитие на пневмония.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50428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bg-BG" dirty="0"/>
              <a:t>Терапия: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036496" cy="594928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Терапията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 </a:t>
            </a:r>
            <a:r>
              <a:rPr lang="ru-RU" b="1" dirty="0"/>
              <a:t>бронхит 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прилагане</a:t>
            </a:r>
            <a:r>
              <a:rPr lang="ru-RU" dirty="0"/>
              <a:t> на средства, </a:t>
            </a:r>
            <a:r>
              <a:rPr lang="ru-RU" dirty="0" err="1"/>
              <a:t>облекчаващи</a:t>
            </a:r>
            <a:r>
              <a:rPr lang="ru-RU" dirty="0"/>
              <a:t> </a:t>
            </a:r>
            <a:r>
              <a:rPr lang="ru-RU" dirty="0" err="1"/>
              <a:t>симптомите</a:t>
            </a:r>
            <a:r>
              <a:rPr lang="ru-RU" dirty="0"/>
              <a:t> – </a:t>
            </a:r>
            <a:r>
              <a:rPr lang="ru-RU" dirty="0" err="1"/>
              <a:t>аналгетици</a:t>
            </a:r>
            <a:r>
              <a:rPr lang="ru-RU" dirty="0"/>
              <a:t>, </a:t>
            </a:r>
            <a:r>
              <a:rPr lang="ru-RU" dirty="0" err="1"/>
              <a:t>антипиретици</a:t>
            </a:r>
            <a:r>
              <a:rPr lang="ru-RU" dirty="0"/>
              <a:t>, </a:t>
            </a:r>
            <a:r>
              <a:rPr lang="ru-RU" dirty="0" err="1"/>
              <a:t>антитусивни</a:t>
            </a:r>
            <a:r>
              <a:rPr lang="ru-RU" dirty="0"/>
              <a:t> и </a:t>
            </a:r>
            <a:r>
              <a:rPr lang="ru-RU" dirty="0" err="1"/>
              <a:t>отхрачващи</a:t>
            </a:r>
            <a:r>
              <a:rPr lang="ru-RU" dirty="0"/>
              <a:t>, </a:t>
            </a:r>
            <a:r>
              <a:rPr lang="ru-RU" dirty="0" err="1"/>
              <a:t>кортикостероиди</a:t>
            </a:r>
            <a:r>
              <a:rPr lang="ru-RU" dirty="0"/>
              <a:t>, </a:t>
            </a:r>
            <a:r>
              <a:rPr lang="ru-RU" dirty="0" err="1"/>
              <a:t>бронходилататори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Антибиотиците</a:t>
            </a:r>
            <a:r>
              <a:rPr lang="ru-RU" dirty="0"/>
              <a:t> се </a:t>
            </a:r>
            <a:r>
              <a:rPr lang="ru-RU" dirty="0" err="1"/>
              <a:t>изписват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 </a:t>
            </a:r>
            <a:r>
              <a:rPr lang="ru-RU" b="1" dirty="0"/>
              <a:t>бронхит</a:t>
            </a:r>
            <a:r>
              <a:rPr lang="ru-RU" dirty="0"/>
              <a:t>, </a:t>
            </a:r>
            <a:r>
              <a:rPr lang="ru-RU" dirty="0" err="1"/>
              <a:t>въпреки</a:t>
            </a:r>
            <a:r>
              <a:rPr lang="ru-RU" dirty="0"/>
              <a:t> че </a:t>
            </a:r>
            <a:r>
              <a:rPr lang="ru-RU" dirty="0" err="1"/>
              <a:t>тяхната</a:t>
            </a:r>
            <a:r>
              <a:rPr lang="ru-RU" dirty="0"/>
              <a:t> </a:t>
            </a:r>
            <a:r>
              <a:rPr lang="ru-RU" dirty="0" err="1"/>
              <a:t>полза</a:t>
            </a:r>
            <a:r>
              <a:rPr lang="ru-RU" dirty="0"/>
              <a:t> не е </a:t>
            </a:r>
            <a:r>
              <a:rPr lang="ru-RU" dirty="0" err="1"/>
              <a:t>напълно</a:t>
            </a:r>
            <a:r>
              <a:rPr lang="ru-RU" dirty="0"/>
              <a:t> доказана.</a:t>
            </a:r>
          </a:p>
          <a:p>
            <a:endParaRPr lang="ru-RU" dirty="0"/>
          </a:p>
          <a:p>
            <a:r>
              <a:rPr lang="ru-RU" dirty="0" err="1">
                <a:solidFill>
                  <a:srgbClr val="FF0000"/>
                </a:solidFill>
              </a:rPr>
              <a:t>Антипиретиците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аналгетиците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облекчават</a:t>
            </a:r>
            <a:r>
              <a:rPr lang="ru-RU" dirty="0"/>
              <a:t> </a:t>
            </a:r>
            <a:r>
              <a:rPr lang="ru-RU" dirty="0" err="1"/>
              <a:t>температурните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, </a:t>
            </a:r>
            <a:r>
              <a:rPr lang="ru-RU" dirty="0" err="1"/>
              <a:t>чувството</a:t>
            </a:r>
            <a:r>
              <a:rPr lang="ru-RU" dirty="0"/>
              <a:t> на </a:t>
            </a:r>
            <a:r>
              <a:rPr lang="ru-RU" dirty="0" err="1"/>
              <a:t>отпадналост</a:t>
            </a:r>
            <a:r>
              <a:rPr lang="ru-RU" dirty="0"/>
              <a:t> и </a:t>
            </a:r>
            <a:r>
              <a:rPr lang="ru-RU" dirty="0" err="1"/>
              <a:t>слабост</a:t>
            </a:r>
            <a:r>
              <a:rPr lang="ru-RU" dirty="0"/>
              <a:t>. </a:t>
            </a:r>
            <a:r>
              <a:rPr lang="ru-RU" dirty="0" err="1"/>
              <a:t>Най-често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съдържащи</a:t>
            </a:r>
            <a:r>
              <a:rPr lang="ru-RU" dirty="0"/>
              <a:t> </a:t>
            </a:r>
            <a:r>
              <a:rPr lang="ru-RU" dirty="0" err="1"/>
              <a:t>нестероидни</a:t>
            </a:r>
            <a:r>
              <a:rPr lang="ru-RU" dirty="0"/>
              <a:t> </a:t>
            </a:r>
            <a:r>
              <a:rPr lang="ru-RU" dirty="0" err="1"/>
              <a:t>противовъзпалителни</a:t>
            </a:r>
            <a:r>
              <a:rPr lang="ru-RU" dirty="0"/>
              <a:t> – ибупрофен, парацетамол и др.</a:t>
            </a:r>
          </a:p>
          <a:p>
            <a:r>
              <a:rPr lang="ru-RU" dirty="0"/>
              <a:t>При суха, непродуктивна и </a:t>
            </a:r>
            <a:r>
              <a:rPr lang="ru-RU" dirty="0" err="1"/>
              <a:t>дразнеща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средства, </a:t>
            </a:r>
            <a:r>
              <a:rPr lang="ru-RU" dirty="0" err="1"/>
              <a:t>потискащи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кашлицата</a:t>
            </a:r>
            <a:r>
              <a:rPr lang="ru-RU" dirty="0"/>
              <a:t>. При наличие на </a:t>
            </a:r>
            <a:r>
              <a:rPr lang="ru-RU" dirty="0" err="1"/>
              <a:t>експекторация</a:t>
            </a:r>
            <a:r>
              <a:rPr lang="ru-RU" dirty="0"/>
              <a:t> се </a:t>
            </a:r>
            <a:r>
              <a:rPr lang="ru-RU" dirty="0" err="1"/>
              <a:t>предпочитат</a:t>
            </a:r>
            <a:r>
              <a:rPr lang="ru-RU" dirty="0"/>
              <a:t> лекарства,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втечняват</a:t>
            </a:r>
            <a:r>
              <a:rPr lang="ru-RU" dirty="0"/>
              <a:t> </a:t>
            </a:r>
            <a:r>
              <a:rPr lang="ru-RU" dirty="0" err="1"/>
              <a:t>секретите</a:t>
            </a:r>
            <a:r>
              <a:rPr lang="ru-RU" dirty="0"/>
              <a:t> и </a:t>
            </a:r>
            <a:r>
              <a:rPr lang="ru-RU" dirty="0" err="1"/>
              <a:t>улесняват</a:t>
            </a:r>
            <a:r>
              <a:rPr lang="ru-RU" dirty="0"/>
              <a:t> </a:t>
            </a:r>
            <a:r>
              <a:rPr lang="ru-RU" dirty="0" err="1"/>
              <a:t>отделянето</a:t>
            </a:r>
            <a:r>
              <a:rPr lang="ru-RU" dirty="0"/>
              <a:t> им – </a:t>
            </a:r>
            <a:r>
              <a:rPr lang="ru-RU" dirty="0" err="1"/>
              <a:t>амброксол</a:t>
            </a:r>
            <a:r>
              <a:rPr lang="ru-RU" dirty="0"/>
              <a:t>, ацетил-цистеин.</a:t>
            </a:r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700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Терапия: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Бронходилататорите</a:t>
            </a:r>
            <a:r>
              <a:rPr lang="ru-RU" dirty="0"/>
              <a:t> </a:t>
            </a:r>
            <a:r>
              <a:rPr lang="ru-RU" dirty="0" err="1"/>
              <a:t>отпускат</a:t>
            </a:r>
            <a:r>
              <a:rPr lang="ru-RU" dirty="0"/>
              <a:t> </a:t>
            </a:r>
            <a:r>
              <a:rPr lang="ru-RU" dirty="0" err="1"/>
              <a:t>мускулатурата</a:t>
            </a:r>
            <a:r>
              <a:rPr lang="ru-RU" dirty="0"/>
              <a:t> на бронхите чрез </a:t>
            </a:r>
            <a:r>
              <a:rPr lang="ru-RU" dirty="0" err="1"/>
              <a:t>повлияване</a:t>
            </a:r>
            <a:r>
              <a:rPr lang="ru-RU" dirty="0"/>
              <a:t> на бета-2 </a:t>
            </a:r>
            <a:r>
              <a:rPr lang="ru-RU" dirty="0" err="1"/>
              <a:t>рецепторите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води до </a:t>
            </a:r>
            <a:r>
              <a:rPr lang="ru-RU" dirty="0" err="1"/>
              <a:t>разширяване</a:t>
            </a:r>
            <a:r>
              <a:rPr lang="ru-RU" dirty="0"/>
              <a:t> на </a:t>
            </a:r>
            <a:r>
              <a:rPr lang="ru-RU" dirty="0" err="1"/>
              <a:t>въздухоносните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облекчава</a:t>
            </a:r>
            <a:r>
              <a:rPr lang="ru-RU" dirty="0"/>
              <a:t> </a:t>
            </a:r>
            <a:r>
              <a:rPr lang="ru-RU" dirty="0" err="1"/>
              <a:t>задуха</a:t>
            </a:r>
            <a:r>
              <a:rPr lang="ru-RU" dirty="0"/>
              <a:t>. </a:t>
            </a:r>
            <a:r>
              <a:rPr lang="ru-RU" dirty="0" err="1"/>
              <a:t>Прилагат</a:t>
            </a:r>
            <a:r>
              <a:rPr lang="ru-RU" dirty="0"/>
              <a:t> се лекарства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салбутамол</a:t>
            </a:r>
            <a:r>
              <a:rPr lang="ru-RU" dirty="0"/>
              <a:t>, </a:t>
            </a:r>
            <a:r>
              <a:rPr lang="ru-RU" dirty="0" err="1"/>
              <a:t>салметерол</a:t>
            </a:r>
            <a:r>
              <a:rPr lang="ru-RU" dirty="0"/>
              <a:t>. </a:t>
            </a:r>
            <a:r>
              <a:rPr lang="ru-RU" dirty="0" err="1"/>
              <a:t>Други</a:t>
            </a:r>
            <a:r>
              <a:rPr lang="ru-RU" dirty="0"/>
              <a:t> средства, </a:t>
            </a:r>
            <a:r>
              <a:rPr lang="ru-RU" dirty="0" err="1"/>
              <a:t>облекчаващи</a:t>
            </a:r>
            <a:r>
              <a:rPr lang="ru-RU" dirty="0"/>
              <a:t> </a:t>
            </a:r>
            <a:r>
              <a:rPr lang="ru-RU" dirty="0" err="1"/>
              <a:t>задуха</a:t>
            </a:r>
            <a:r>
              <a:rPr lang="ru-RU" dirty="0"/>
              <a:t> по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теофилин</a:t>
            </a:r>
            <a:r>
              <a:rPr lang="ru-RU" dirty="0"/>
              <a:t>, </a:t>
            </a:r>
            <a:r>
              <a:rPr lang="ru-RU" dirty="0" err="1"/>
              <a:t>ипратропиум</a:t>
            </a:r>
            <a:r>
              <a:rPr lang="ru-RU" dirty="0"/>
              <a:t>, </a:t>
            </a:r>
            <a:r>
              <a:rPr lang="ru-RU" dirty="0" err="1"/>
              <a:t>тиотропиум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>
                <a:solidFill>
                  <a:srgbClr val="FF0000"/>
                </a:solidFill>
              </a:rPr>
              <a:t>Кортикостероидите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мощно </a:t>
            </a:r>
            <a:r>
              <a:rPr lang="ru-RU" dirty="0" err="1"/>
              <a:t>противовъзпалително</a:t>
            </a:r>
            <a:r>
              <a:rPr lang="ru-RU" dirty="0"/>
              <a:t> действие и </a:t>
            </a:r>
            <a:r>
              <a:rPr lang="ru-RU" dirty="0" err="1"/>
              <a:t>намират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 в </a:t>
            </a:r>
            <a:r>
              <a:rPr lang="ru-RU" dirty="0" err="1"/>
              <a:t>терапията</a:t>
            </a:r>
            <a:r>
              <a:rPr lang="ru-RU" dirty="0"/>
              <a:t> на </a:t>
            </a:r>
            <a:r>
              <a:rPr lang="ru-RU" dirty="0" err="1"/>
              <a:t>хроничен</a:t>
            </a:r>
            <a:r>
              <a:rPr lang="ru-RU" dirty="0"/>
              <a:t> </a:t>
            </a:r>
            <a:r>
              <a:rPr lang="ru-RU" b="1" dirty="0"/>
              <a:t>бронхит</a:t>
            </a:r>
            <a:r>
              <a:rPr lang="ru-RU" dirty="0"/>
              <a:t>. При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остър</a:t>
            </a:r>
            <a:r>
              <a:rPr lang="ru-RU" dirty="0"/>
              <a:t> </a:t>
            </a:r>
            <a:r>
              <a:rPr lang="ru-RU" dirty="0" err="1"/>
              <a:t>обструктивен</a:t>
            </a:r>
            <a:r>
              <a:rPr lang="ru-RU" dirty="0"/>
              <a:t> </a:t>
            </a:r>
            <a:r>
              <a:rPr lang="ru-RU" b="1" dirty="0"/>
              <a:t>бронхит</a:t>
            </a:r>
            <a:r>
              <a:rPr lang="ru-RU" dirty="0"/>
              <a:t> и </a:t>
            </a:r>
            <a:r>
              <a:rPr lang="ru-RU" dirty="0" err="1"/>
              <a:t>стабилно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</a:t>
            </a:r>
            <a:r>
              <a:rPr lang="ru-RU" dirty="0" err="1"/>
              <a:t>използването</a:t>
            </a:r>
            <a:r>
              <a:rPr lang="ru-RU" dirty="0"/>
              <a:t> на </a:t>
            </a:r>
            <a:r>
              <a:rPr lang="ru-RU" dirty="0" err="1"/>
              <a:t>кортикостероидни</a:t>
            </a:r>
            <a:r>
              <a:rPr lang="ru-RU" dirty="0"/>
              <a:t> в </a:t>
            </a:r>
            <a:r>
              <a:rPr lang="ru-RU" dirty="0" err="1"/>
              <a:t>инхалаторна</a:t>
            </a:r>
            <a:r>
              <a:rPr lang="ru-RU" dirty="0"/>
              <a:t> форма е </a:t>
            </a:r>
            <a:r>
              <a:rPr lang="ru-RU" dirty="0" err="1"/>
              <a:t>едновременно</a:t>
            </a:r>
            <a:r>
              <a:rPr lang="ru-RU" dirty="0"/>
              <a:t> </a:t>
            </a:r>
            <a:r>
              <a:rPr lang="ru-RU" dirty="0" err="1"/>
              <a:t>ефективно</a:t>
            </a:r>
            <a:r>
              <a:rPr lang="ru-RU" dirty="0"/>
              <a:t> и с </a:t>
            </a:r>
            <a:r>
              <a:rPr lang="ru-RU" dirty="0" err="1"/>
              <a:t>малко</a:t>
            </a:r>
            <a:r>
              <a:rPr lang="ru-RU" dirty="0"/>
              <a:t> </a:t>
            </a:r>
            <a:r>
              <a:rPr lang="ru-RU" dirty="0" err="1"/>
              <a:t>странични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. </a:t>
            </a:r>
            <a:r>
              <a:rPr lang="ru-RU" dirty="0" err="1"/>
              <a:t>Прилагат</a:t>
            </a:r>
            <a:r>
              <a:rPr lang="ru-RU" dirty="0"/>
              <a:t> се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съдържащи</a:t>
            </a:r>
            <a:r>
              <a:rPr lang="ru-RU" dirty="0"/>
              <a:t> </a:t>
            </a:r>
            <a:r>
              <a:rPr lang="ru-RU" dirty="0" err="1"/>
              <a:t>бетаметазон</a:t>
            </a:r>
            <a:r>
              <a:rPr lang="ru-RU" dirty="0"/>
              <a:t>, </a:t>
            </a:r>
            <a:r>
              <a:rPr lang="ru-RU" dirty="0" err="1"/>
              <a:t>флутиказон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8864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Хроничен бронхит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709160"/>
          </a:xfrm>
        </p:spPr>
        <p:txBody>
          <a:bodyPr/>
          <a:lstStyle/>
          <a:p>
            <a:pPr marL="0" indent="0">
              <a:buNone/>
            </a:pPr>
            <a:r>
              <a:rPr lang="bg-BG" b="1" dirty="0">
                <a:solidFill>
                  <a:srgbClr val="FF0000"/>
                </a:solidFill>
              </a:rPr>
              <a:t>Определение:</a:t>
            </a:r>
            <a:r>
              <a:rPr lang="bg-BG" dirty="0"/>
              <a:t> </a:t>
            </a:r>
            <a:r>
              <a:rPr lang="ru-RU" dirty="0" err="1"/>
              <a:t>възпалително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на </a:t>
            </a:r>
            <a:r>
              <a:rPr lang="ru-RU" dirty="0" err="1"/>
              <a:t>белодробното</a:t>
            </a:r>
            <a:r>
              <a:rPr lang="ru-RU" dirty="0"/>
              <a:t> </a:t>
            </a:r>
            <a:r>
              <a:rPr lang="ru-RU" dirty="0" err="1"/>
              <a:t>дърво</a:t>
            </a:r>
            <a:r>
              <a:rPr lang="ru-RU" dirty="0"/>
              <a:t> и, </a:t>
            </a:r>
            <a:r>
              <a:rPr lang="ru-RU" dirty="0" err="1"/>
              <a:t>по-точно</a:t>
            </a:r>
            <a:r>
              <a:rPr lang="ru-RU" dirty="0"/>
              <a:t>, бронхите. </a:t>
            </a:r>
          </a:p>
          <a:p>
            <a:pPr marL="0" indent="0">
              <a:buNone/>
            </a:pPr>
            <a:r>
              <a:rPr lang="ru-RU" dirty="0" err="1"/>
              <a:t>Характеризира</a:t>
            </a:r>
            <a:r>
              <a:rPr lang="ru-RU" dirty="0"/>
              <a:t> се с наличие на </a:t>
            </a:r>
            <a:r>
              <a:rPr lang="ru-RU" dirty="0" err="1"/>
              <a:t>кашлица</a:t>
            </a:r>
            <a:r>
              <a:rPr lang="ru-RU" dirty="0"/>
              <a:t> с </a:t>
            </a:r>
            <a:r>
              <a:rPr lang="ru-RU" dirty="0" err="1"/>
              <a:t>експекторация</a:t>
            </a:r>
            <a:r>
              <a:rPr lang="ru-RU" dirty="0"/>
              <a:t> (</a:t>
            </a:r>
            <a:r>
              <a:rPr lang="ru-RU" dirty="0" err="1"/>
              <a:t>храчки</a:t>
            </a:r>
            <a:r>
              <a:rPr lang="ru-RU" dirty="0"/>
              <a:t>, влажна </a:t>
            </a:r>
            <a:r>
              <a:rPr lang="ru-RU" dirty="0" err="1"/>
              <a:t>кашлица</a:t>
            </a:r>
            <a:r>
              <a:rPr lang="ru-RU" dirty="0"/>
              <a:t>) в две </a:t>
            </a:r>
            <a:r>
              <a:rPr lang="ru-RU" dirty="0" err="1"/>
              <a:t>последователни</a:t>
            </a:r>
            <a:r>
              <a:rPr lang="ru-RU" dirty="0"/>
              <a:t> </a:t>
            </a:r>
            <a:r>
              <a:rPr lang="ru-RU" dirty="0" err="1"/>
              <a:t>години</a:t>
            </a:r>
            <a:r>
              <a:rPr lang="ru-RU" dirty="0"/>
              <a:t>, в </a:t>
            </a:r>
            <a:r>
              <a:rPr lang="ru-RU" dirty="0" err="1"/>
              <a:t>продължение</a:t>
            </a:r>
            <a:r>
              <a:rPr lang="ru-RU" dirty="0"/>
              <a:t> на </a:t>
            </a:r>
            <a:r>
              <a:rPr lang="ru-RU" dirty="0" err="1"/>
              <a:t>най-малко</a:t>
            </a:r>
            <a:r>
              <a:rPr lang="ru-RU" dirty="0"/>
              <a:t> 3 </a:t>
            </a:r>
            <a:r>
              <a:rPr lang="ru-RU" dirty="0" err="1"/>
              <a:t>месеца</a:t>
            </a:r>
            <a:r>
              <a:rPr lang="ru-RU" dirty="0"/>
              <a:t> на </a:t>
            </a:r>
            <a:r>
              <a:rPr lang="ru-RU" dirty="0" err="1"/>
              <a:t>годината</a:t>
            </a:r>
            <a:r>
              <a:rPr lang="ru-RU" dirty="0"/>
              <a:t>, при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или </a:t>
            </a:r>
            <a:r>
              <a:rPr lang="ru-RU" dirty="0" err="1"/>
              <a:t>сърдечни</a:t>
            </a:r>
            <a:r>
              <a:rPr lang="ru-RU" dirty="0"/>
              <a:t> причини (СЗО)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94322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Хроничен бронхит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b="1" u="sng" dirty="0"/>
              <a:t>Епидемиология:  </a:t>
            </a:r>
          </a:p>
          <a:p>
            <a:pPr marL="0" indent="0">
              <a:buNone/>
            </a:pPr>
            <a:r>
              <a:rPr lang="bg-BG" dirty="0"/>
              <a:t>България (1-2%)</a:t>
            </a:r>
          </a:p>
          <a:p>
            <a:pPr marL="0" indent="0">
              <a:buNone/>
            </a:pPr>
            <a:r>
              <a:rPr lang="bg-BG" dirty="0"/>
              <a:t>Индустриални страни (до 5%)</a:t>
            </a:r>
          </a:p>
          <a:p>
            <a:pPr marL="0" indent="0">
              <a:buNone/>
            </a:pPr>
            <a:r>
              <a:rPr lang="bg-BG" dirty="0"/>
              <a:t>Мъже: жени = 2-3:1</a:t>
            </a:r>
          </a:p>
          <a:p>
            <a:pPr marL="0" indent="0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dirty="0"/>
              <a:t>  Само 25-30%  са регистрирани</a:t>
            </a:r>
          </a:p>
        </p:txBody>
      </p:sp>
    </p:spTree>
    <p:extLst>
      <p:ext uri="{BB962C8B-B14F-4D97-AF65-F5344CB8AC3E}">
        <p14:creationId xmlns:p14="http://schemas.microsoft.com/office/powerpoint/2010/main" val="185343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Хроничен бронхит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b="1" u="sng" dirty="0"/>
              <a:t>Рискови фактори:</a:t>
            </a:r>
            <a:r>
              <a:rPr lang="bg-BG" dirty="0"/>
              <a:t>(физикални, химични, биологични и др.)</a:t>
            </a:r>
            <a:endParaRPr lang="bg-BG" b="1" u="sng" dirty="0"/>
          </a:p>
          <a:p>
            <a:pPr marL="857250" lvl="1" indent="-457200"/>
            <a:r>
              <a:rPr lang="bg-BG" dirty="0"/>
              <a:t>Тютюнопушене;</a:t>
            </a:r>
          </a:p>
          <a:p>
            <a:pPr marL="857250" lvl="1" indent="-457200"/>
            <a:r>
              <a:rPr lang="bg-BG" dirty="0"/>
              <a:t>Професионални вредности- </a:t>
            </a:r>
            <a:r>
              <a:rPr lang="ru-RU" dirty="0" err="1"/>
              <a:t>сажди</a:t>
            </a:r>
            <a:r>
              <a:rPr lang="ru-RU" dirty="0"/>
              <a:t>, </a:t>
            </a:r>
            <a:r>
              <a:rPr lang="ru-RU" dirty="0" err="1"/>
              <a:t>стъклени</a:t>
            </a:r>
            <a:r>
              <a:rPr lang="ru-RU" dirty="0"/>
              <a:t> </a:t>
            </a:r>
            <a:r>
              <a:rPr lang="ru-RU" dirty="0" err="1"/>
              <a:t>влакна</a:t>
            </a:r>
            <a:r>
              <a:rPr lang="ru-RU" dirty="0"/>
              <a:t>, </a:t>
            </a:r>
            <a:r>
              <a:rPr lang="ru-RU" dirty="0" err="1"/>
              <a:t>цимент</a:t>
            </a:r>
            <a:r>
              <a:rPr lang="ru-RU" dirty="0"/>
              <a:t>, силиций, </a:t>
            </a:r>
            <a:r>
              <a:rPr lang="ru-RU" dirty="0" err="1"/>
              <a:t>силикати</a:t>
            </a:r>
            <a:r>
              <a:rPr lang="ru-RU" dirty="0"/>
              <a:t>, осмий, ванадий, пари при заварка, </a:t>
            </a:r>
            <a:r>
              <a:rPr lang="ru-RU" dirty="0" err="1"/>
              <a:t>органични</a:t>
            </a:r>
            <a:r>
              <a:rPr lang="ru-RU" dirty="0"/>
              <a:t> </a:t>
            </a:r>
            <a:r>
              <a:rPr lang="ru-RU" dirty="0" err="1"/>
              <a:t>прахове</a:t>
            </a:r>
            <a:r>
              <a:rPr lang="ru-RU" dirty="0"/>
              <a:t>, </a:t>
            </a:r>
            <a:r>
              <a:rPr lang="ru-RU" dirty="0" err="1"/>
              <a:t>автомобилни</a:t>
            </a:r>
            <a:r>
              <a:rPr lang="ru-RU" dirty="0"/>
              <a:t> </a:t>
            </a:r>
            <a:r>
              <a:rPr lang="ru-RU" dirty="0" err="1"/>
              <a:t>газове</a:t>
            </a:r>
            <a:r>
              <a:rPr lang="ru-RU" dirty="0"/>
              <a:t> </a:t>
            </a:r>
            <a:endParaRPr lang="bg-BG" dirty="0"/>
          </a:p>
          <a:p>
            <a:pPr marL="857250" lvl="1" indent="-457200"/>
            <a:r>
              <a:rPr lang="bg-BG" dirty="0"/>
              <a:t>Околна среда</a:t>
            </a:r>
          </a:p>
          <a:p>
            <a:pPr marL="857250" lvl="1" indent="-457200"/>
            <a:r>
              <a:rPr lang="bg-BG" dirty="0"/>
              <a:t>Белодробни инфекции</a:t>
            </a:r>
          </a:p>
          <a:p>
            <a:pPr marL="857250" lvl="1" indent="-457200"/>
            <a:r>
              <a:rPr lang="bg-BG" dirty="0"/>
              <a:t>Алергии</a:t>
            </a:r>
          </a:p>
          <a:p>
            <a:pPr marL="857250" lvl="1" indent="-457200"/>
            <a:r>
              <a:rPr lang="bg-BG" dirty="0"/>
              <a:t>Наследственост</a:t>
            </a:r>
          </a:p>
          <a:p>
            <a:pPr marL="857250" lvl="1" indent="-457200"/>
            <a:r>
              <a:rPr lang="bg-BG" dirty="0"/>
              <a:t>Пол</a:t>
            </a:r>
          </a:p>
        </p:txBody>
      </p:sp>
    </p:spTree>
    <p:extLst>
      <p:ext uri="{BB962C8B-B14F-4D97-AF65-F5344CB8AC3E}">
        <p14:creationId xmlns:p14="http://schemas.microsoft.com/office/powerpoint/2010/main" val="93683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bg-BG" dirty="0"/>
              <a:t>Патоморфология- </a:t>
            </a:r>
            <a:r>
              <a:rPr lang="bg-BG" sz="4000" dirty="0"/>
              <a:t>хиперсекреция→повишен вискозитет → мукостаза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92" y="1844824"/>
            <a:ext cx="4745444" cy="4320480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844824"/>
            <a:ext cx="4355976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52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bg-BG" dirty="0"/>
              <a:t>Хроничен бронхит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dirty="0"/>
              <a:t>Клиника- вълнообразен ход с фази на тласък(влошаване) и ремисия(подобрение):</a:t>
            </a:r>
          </a:p>
          <a:p>
            <a:pPr marL="857250" lvl="1" indent="-457200"/>
            <a:r>
              <a:rPr lang="bg-BG" dirty="0"/>
              <a:t>Общ вид: дебели и ниски</a:t>
            </a:r>
          </a:p>
          <a:p>
            <a:pPr marL="857250" lvl="1" indent="-457200"/>
            <a:r>
              <a:rPr lang="bg-BG" dirty="0"/>
              <a:t>Кашлица- </a:t>
            </a:r>
            <a:r>
              <a:rPr lang="ru-RU" dirty="0" err="1"/>
              <a:t>понякога</a:t>
            </a:r>
            <a:r>
              <a:rPr lang="ru-RU" dirty="0"/>
              <a:t> </a:t>
            </a:r>
            <a:r>
              <a:rPr lang="ru-RU" dirty="0" err="1"/>
              <a:t>зачестява</a:t>
            </a:r>
            <a:r>
              <a:rPr lang="ru-RU" dirty="0"/>
              <a:t>, а </a:t>
            </a:r>
            <a:r>
              <a:rPr lang="ru-RU" dirty="0" err="1"/>
              <a:t>понякога</a:t>
            </a:r>
            <a:r>
              <a:rPr lang="ru-RU" dirty="0"/>
              <a:t> е рядка, </a:t>
            </a:r>
            <a:r>
              <a:rPr lang="ru-RU" dirty="0" err="1"/>
              <a:t>корелира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-вече с </a:t>
            </a:r>
            <a:r>
              <a:rPr lang="ru-RU" dirty="0" err="1"/>
              <a:t>броя</a:t>
            </a:r>
            <a:r>
              <a:rPr lang="ru-RU" dirty="0"/>
              <a:t> на </a:t>
            </a:r>
            <a:r>
              <a:rPr lang="ru-RU" dirty="0" err="1"/>
              <a:t>изпушените</a:t>
            </a:r>
            <a:r>
              <a:rPr lang="ru-RU" dirty="0"/>
              <a:t> </a:t>
            </a:r>
            <a:r>
              <a:rPr lang="ru-RU" dirty="0" err="1"/>
              <a:t>цигари</a:t>
            </a:r>
            <a:r>
              <a:rPr lang="ru-RU" dirty="0"/>
              <a:t> </a:t>
            </a:r>
            <a:r>
              <a:rPr lang="ru-RU" dirty="0" err="1"/>
              <a:t>дневно</a:t>
            </a:r>
            <a:r>
              <a:rPr lang="ru-RU" dirty="0"/>
              <a:t>. </a:t>
            </a:r>
            <a:r>
              <a:rPr lang="ru-RU" dirty="0" err="1"/>
              <a:t>Тя</a:t>
            </a:r>
            <a:r>
              <a:rPr lang="ru-RU" dirty="0"/>
              <a:t> е </a:t>
            </a:r>
            <a:r>
              <a:rPr lang="ru-RU" dirty="0" err="1"/>
              <a:t>по-честа</a:t>
            </a:r>
            <a:r>
              <a:rPr lang="ru-RU" dirty="0"/>
              <a:t> </a:t>
            </a:r>
            <a:r>
              <a:rPr lang="ru-RU" dirty="0" err="1"/>
              <a:t>сутрин</a:t>
            </a:r>
            <a:r>
              <a:rPr lang="ru-RU" dirty="0"/>
              <a:t>.</a:t>
            </a:r>
            <a:endParaRPr lang="bg-BG" dirty="0"/>
          </a:p>
          <a:p>
            <a:pPr marL="857250" lvl="1" indent="-457200"/>
            <a:r>
              <a:rPr lang="bg-BG" dirty="0"/>
              <a:t>Експекторация (храчки)-</a:t>
            </a:r>
            <a:r>
              <a:rPr lang="ru-RU" dirty="0" err="1"/>
              <a:t>слузести</a:t>
            </a:r>
            <a:r>
              <a:rPr lang="ru-RU" dirty="0"/>
              <a:t>, </a:t>
            </a:r>
            <a:r>
              <a:rPr lang="ru-RU" dirty="0" err="1"/>
              <a:t>гнойни</a:t>
            </a:r>
            <a:r>
              <a:rPr lang="ru-RU" dirty="0"/>
              <a:t> или </a:t>
            </a:r>
            <a:r>
              <a:rPr lang="ru-RU" dirty="0" err="1"/>
              <a:t>слузно-гнойни</a:t>
            </a:r>
            <a:endParaRPr lang="ru-RU" dirty="0"/>
          </a:p>
          <a:p>
            <a:pPr marL="857250" lvl="1" indent="-457200"/>
            <a:r>
              <a:rPr lang="bg-BG" dirty="0"/>
              <a:t>Свирене в гърдите,изострено дишане с разнокалибрени хрипове;</a:t>
            </a:r>
          </a:p>
          <a:p>
            <a:pPr marL="857250" lvl="1" indent="-457200"/>
            <a:r>
              <a:rPr lang="bg-BG" dirty="0"/>
              <a:t>По-често-афебрилни, в леко увредено общо с/е в началото</a:t>
            </a:r>
          </a:p>
          <a:p>
            <a:pPr marL="857250" lvl="1" indent="-457200"/>
            <a:r>
              <a:rPr lang="bg-BG" dirty="0"/>
              <a:t>Задух (по-късна изява, напреднало заболяване)</a:t>
            </a:r>
          </a:p>
          <a:p>
            <a:pPr marL="857250" lvl="1" indent="-457200"/>
            <a:r>
              <a:rPr lang="bg-BG" dirty="0"/>
              <a:t>Посиняване (цианоза)</a:t>
            </a:r>
          </a:p>
          <a:p>
            <a:pPr marL="857250" lvl="1" indent="-457200"/>
            <a:r>
              <a:rPr lang="bg-BG" dirty="0"/>
              <a:t>Други- главоболие, безсъние, раздразнителност</a:t>
            </a:r>
          </a:p>
          <a:p>
            <a:pPr marL="857250" lvl="1" indent="-457200"/>
            <a:r>
              <a:rPr lang="bg-BG" dirty="0"/>
              <a:t>Обикновено причинители на острите влошавания са бактерии: </a:t>
            </a:r>
            <a:r>
              <a:rPr lang="en-GB" dirty="0" err="1"/>
              <a:t>Haemophilus</a:t>
            </a:r>
            <a:r>
              <a:rPr lang="en-GB" dirty="0"/>
              <a:t> </a:t>
            </a:r>
            <a:r>
              <a:rPr lang="en-GB" dirty="0" err="1"/>
              <a:t>ifluenzae</a:t>
            </a:r>
            <a:r>
              <a:rPr lang="en-GB" dirty="0"/>
              <a:t>, </a:t>
            </a:r>
            <a:r>
              <a:rPr lang="en-GB" dirty="0" err="1"/>
              <a:t>Pseudomanas</a:t>
            </a:r>
            <a:r>
              <a:rPr lang="en-GB" dirty="0"/>
              <a:t> </a:t>
            </a:r>
            <a:r>
              <a:rPr lang="en-GB" dirty="0" err="1"/>
              <a:t>aeruginosa</a:t>
            </a:r>
            <a:r>
              <a:rPr lang="en-GB" dirty="0"/>
              <a:t>, Staphylococcus </a:t>
            </a:r>
            <a:r>
              <a:rPr lang="en-GB" dirty="0" err="1"/>
              <a:t>aureus</a:t>
            </a:r>
            <a:r>
              <a:rPr lang="en-GB" dirty="0"/>
              <a:t> </a:t>
            </a:r>
            <a:r>
              <a:rPr lang="bg-BG" dirty="0"/>
              <a:t>и др), по-рядко вируси.</a:t>
            </a:r>
          </a:p>
        </p:txBody>
      </p:sp>
    </p:spTree>
    <p:extLst>
      <p:ext uri="{BB962C8B-B14F-4D97-AF65-F5344CB8AC3E}">
        <p14:creationId xmlns:p14="http://schemas.microsoft.com/office/powerpoint/2010/main" val="3165093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Хроничен бронхит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7091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b="1" u="sng" dirty="0"/>
              <a:t>Изследвания:</a:t>
            </a:r>
          </a:p>
          <a:p>
            <a:pPr marL="0" indent="0">
              <a:buNone/>
            </a:pPr>
            <a:endParaRPr lang="bg-BG" b="1" u="sng" dirty="0"/>
          </a:p>
          <a:p>
            <a:pPr lvl="1"/>
            <a:r>
              <a:rPr lang="bg-BG" dirty="0"/>
              <a:t>↓О2  и ↑СО2 в кръвта, а при напредване- ↓рН</a:t>
            </a:r>
          </a:p>
          <a:p>
            <a:pPr lvl="1"/>
            <a:r>
              <a:rPr lang="bg-BG" dirty="0"/>
              <a:t>„сгъстяване“ на кръвта- ↑Хб, ↑хематокрит;</a:t>
            </a:r>
          </a:p>
          <a:p>
            <a:pPr lvl="1"/>
            <a:r>
              <a:rPr lang="bg-BG" dirty="0"/>
              <a:t>↑Левкоцити- при възпалителен тласък</a:t>
            </a:r>
          </a:p>
          <a:p>
            <a:pPr lvl="1"/>
            <a:r>
              <a:rPr lang="bg-BG" dirty="0"/>
              <a:t>„Усилен рисунък“ на рентген</a:t>
            </a:r>
          </a:p>
          <a:p>
            <a:pPr lvl="1"/>
            <a:r>
              <a:rPr lang="bg-BG" dirty="0"/>
              <a:t>Външно дишане (ФИД)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различна степен на нарушения на </a:t>
            </a:r>
            <a:r>
              <a:rPr lang="ru-RU" dirty="0" err="1"/>
              <a:t>вентилацията</a:t>
            </a:r>
            <a:r>
              <a:rPr lang="ru-RU" dirty="0"/>
              <a:t> от </a:t>
            </a:r>
            <a:r>
              <a:rPr lang="ru-RU" dirty="0" err="1"/>
              <a:t>обструктивен</a:t>
            </a:r>
            <a:r>
              <a:rPr lang="ru-RU" dirty="0"/>
              <a:t> тип. </a:t>
            </a:r>
          </a:p>
          <a:p>
            <a:pPr lvl="2"/>
            <a:r>
              <a:rPr lang="ru-RU" dirty="0" err="1"/>
              <a:t>намаляване</a:t>
            </a:r>
            <a:r>
              <a:rPr lang="ru-RU" dirty="0"/>
              <a:t> в различна степен на показателя ФЕО1- </a:t>
            </a:r>
            <a:r>
              <a:rPr lang="ru-RU" dirty="0" err="1"/>
              <a:t>форсиран</a:t>
            </a:r>
            <a:r>
              <a:rPr lang="ru-RU" dirty="0"/>
              <a:t> </a:t>
            </a:r>
            <a:r>
              <a:rPr lang="ru-RU" dirty="0" err="1"/>
              <a:t>експираторен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за 1 секунда. </a:t>
            </a:r>
          </a:p>
          <a:p>
            <a:pPr lvl="2"/>
            <a:r>
              <a:rPr lang="ru-RU" dirty="0"/>
              <a:t>ФЕО1/ВК(%)-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намаление</a:t>
            </a:r>
            <a:r>
              <a:rPr lang="ru-RU" dirty="0"/>
              <a:t> в различна степен </a:t>
            </a:r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хроничния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4071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Изследвания: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5436096" cy="4709160"/>
          </a:xfrm>
        </p:spPr>
        <p:txBody>
          <a:bodyPr>
            <a:normAutofit/>
          </a:bodyPr>
          <a:lstStyle/>
          <a:p>
            <a:pPr marL="585216" lvl="1" indent="0">
              <a:buNone/>
            </a:pPr>
            <a:r>
              <a:rPr lang="bg-BG" dirty="0"/>
              <a:t>„Усилен рисунък“ на рентген</a:t>
            </a:r>
          </a:p>
          <a:p>
            <a:pPr marL="585216" lvl="1" indent="0">
              <a:buNone/>
            </a:pPr>
            <a:r>
              <a:rPr lang="bg-BG" dirty="0"/>
              <a:t>Външно дишане (ФИД)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различна степен на нарушения на </a:t>
            </a:r>
            <a:r>
              <a:rPr lang="ru-RU" dirty="0" err="1"/>
              <a:t>вентилацията</a:t>
            </a:r>
            <a:r>
              <a:rPr lang="ru-RU" dirty="0"/>
              <a:t> от </a:t>
            </a:r>
            <a:r>
              <a:rPr lang="ru-RU" dirty="0" err="1"/>
              <a:t>обструктивен</a:t>
            </a:r>
            <a:r>
              <a:rPr lang="ru-RU" dirty="0"/>
              <a:t> тип. </a:t>
            </a:r>
          </a:p>
          <a:p>
            <a:pPr lvl="2"/>
            <a:r>
              <a:rPr lang="ru-RU" dirty="0" err="1"/>
              <a:t>намаляване</a:t>
            </a:r>
            <a:r>
              <a:rPr lang="ru-RU" dirty="0"/>
              <a:t> в различна степен на показателя ФЕО1- </a:t>
            </a:r>
            <a:r>
              <a:rPr lang="ru-RU" dirty="0" err="1"/>
              <a:t>форсиран</a:t>
            </a:r>
            <a:r>
              <a:rPr lang="ru-RU" dirty="0"/>
              <a:t> </a:t>
            </a:r>
            <a:r>
              <a:rPr lang="ru-RU" dirty="0" err="1"/>
              <a:t>експираторен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за 1 секунда. </a:t>
            </a:r>
          </a:p>
          <a:p>
            <a:pPr lvl="2"/>
            <a:r>
              <a:rPr lang="ru-RU" dirty="0"/>
              <a:t>ФЕО1/ВК(%)-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намаление</a:t>
            </a:r>
            <a:r>
              <a:rPr lang="ru-RU" dirty="0"/>
              <a:t> в различна степен </a:t>
            </a:r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хроничния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.</a:t>
            </a:r>
            <a:endParaRPr lang="bg-BG" dirty="0"/>
          </a:p>
          <a:p>
            <a:pPr marL="137160" indent="0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772816"/>
            <a:ext cx="309634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44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600400"/>
          </a:xfrm>
        </p:spPr>
        <p:txBody>
          <a:bodyPr/>
          <a:lstStyle/>
          <a:p>
            <a:r>
              <a:rPr lang="bg-BG" dirty="0"/>
              <a:t>Възпалителен тласък с пневмония;</a:t>
            </a:r>
          </a:p>
          <a:p>
            <a:r>
              <a:rPr lang="bg-BG" dirty="0"/>
              <a:t>Хроничен ход с постепенно развитие на ХОББ</a:t>
            </a:r>
          </a:p>
          <a:p>
            <a:r>
              <a:rPr lang="bg-BG" dirty="0"/>
              <a:t>Прогресиране на ХДН</a:t>
            </a:r>
          </a:p>
          <a:p>
            <a:r>
              <a:rPr lang="bg-BG" dirty="0"/>
              <a:t>Развитие на хронично белодробно сърце и десностранна сърдечна недостатъчност</a:t>
            </a:r>
          </a:p>
        </p:txBody>
      </p:sp>
    </p:spTree>
    <p:extLst>
      <p:ext uri="{BB962C8B-B14F-4D97-AF65-F5344CB8AC3E}">
        <p14:creationId xmlns:p14="http://schemas.microsoft.com/office/powerpoint/2010/main" val="383287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Хроничен бронхит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b="1" u="sng" dirty="0"/>
              <a:t>Лечение:</a:t>
            </a:r>
          </a:p>
          <a:p>
            <a:pPr marL="0" indent="0">
              <a:buNone/>
            </a:pPr>
            <a:r>
              <a:rPr lang="bg-BG" dirty="0"/>
              <a:t>АБ или химиотерапевтици;</a:t>
            </a:r>
          </a:p>
          <a:p>
            <a:pPr marL="0" indent="0">
              <a:buNone/>
            </a:pPr>
            <a:r>
              <a:rPr lang="bg-BG" dirty="0"/>
              <a:t>Секретолитици (отхрачващи);</a:t>
            </a:r>
          </a:p>
          <a:p>
            <a:pPr marL="0" indent="0">
              <a:buNone/>
            </a:pPr>
            <a:r>
              <a:rPr lang="bg-BG" dirty="0"/>
              <a:t>Бронходилататори;</a:t>
            </a:r>
          </a:p>
          <a:p>
            <a:pPr marL="0" indent="0">
              <a:buNone/>
            </a:pPr>
            <a:r>
              <a:rPr lang="bg-BG" dirty="0"/>
              <a:t>Симптоматични- вкл. кислородотерапия;</a:t>
            </a:r>
          </a:p>
          <a:p>
            <a:pPr marL="0" indent="0">
              <a:buNone/>
            </a:pPr>
            <a:r>
              <a:rPr lang="bg-BG" dirty="0"/>
              <a:t>Спиране на тютюнопушене и алкохолна злоупотреба;</a:t>
            </a:r>
          </a:p>
          <a:p>
            <a:pPr marL="0" indent="0">
              <a:buNone/>
            </a:pPr>
            <a:r>
              <a:rPr lang="bg-BG" dirty="0"/>
              <a:t>Промяна на работна и битова среда;</a:t>
            </a:r>
          </a:p>
          <a:p>
            <a:pPr marL="0" indent="0">
              <a:buNone/>
            </a:pPr>
            <a:r>
              <a:rPr lang="bg-BG" dirty="0"/>
              <a:t>Рехабилитация.</a:t>
            </a:r>
          </a:p>
        </p:txBody>
      </p:sp>
    </p:spTree>
    <p:extLst>
      <p:ext uri="{BB962C8B-B14F-4D97-AF65-F5344CB8AC3E}">
        <p14:creationId xmlns:p14="http://schemas.microsoft.com/office/powerpoint/2010/main" val="1608977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Белодробен емфизем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700808"/>
            <a:ext cx="5555902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Определение:</a:t>
            </a:r>
            <a:r>
              <a:rPr lang="bg-BG" dirty="0"/>
              <a:t> </a:t>
            </a:r>
          </a:p>
          <a:p>
            <a:pPr marL="0" indent="0">
              <a:buNone/>
            </a:pPr>
            <a:r>
              <a:rPr lang="ru-RU" dirty="0"/>
              <a:t>Необратимо </a:t>
            </a:r>
            <a:r>
              <a:rPr lang="ru-RU" dirty="0" err="1"/>
              <a:t>разширяване</a:t>
            </a:r>
            <a:r>
              <a:rPr lang="ru-RU" dirty="0"/>
              <a:t> на </a:t>
            </a:r>
            <a:r>
              <a:rPr lang="ru-RU" dirty="0" err="1"/>
              <a:t>нормалните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на </a:t>
            </a:r>
            <a:r>
              <a:rPr lang="ru-RU" dirty="0" err="1"/>
              <a:t>белодробните</a:t>
            </a:r>
            <a:r>
              <a:rPr lang="ru-RU" dirty="0"/>
              <a:t> </a:t>
            </a:r>
            <a:r>
              <a:rPr lang="ru-RU" dirty="0" err="1"/>
              <a:t>алвеоли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намаляват</a:t>
            </a:r>
            <a:r>
              <a:rPr lang="ru-RU" dirty="0"/>
              <a:t> по </a:t>
            </a:r>
            <a:r>
              <a:rPr lang="ru-RU" dirty="0" err="1"/>
              <a:t>брой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разрушаване</a:t>
            </a:r>
            <a:r>
              <a:rPr lang="ru-RU" dirty="0"/>
              <a:t> на </a:t>
            </a:r>
            <a:r>
              <a:rPr lang="ru-RU" dirty="0" err="1"/>
              <a:t>междуалвеоларните</a:t>
            </a:r>
            <a:r>
              <a:rPr lang="ru-RU" dirty="0"/>
              <a:t> </a:t>
            </a:r>
            <a:r>
              <a:rPr lang="ru-RU" dirty="0" err="1"/>
              <a:t>стени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132856"/>
            <a:ext cx="363589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846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Белодробен емфизем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/>
              <a:t>Епидемиология и РФ- сходни с тези на Хроничен бронхит.</a:t>
            </a:r>
          </a:p>
          <a:p>
            <a:r>
              <a:rPr lang="bg-BG" dirty="0"/>
              <a:t>Клиника- фази на тласък(влошаване) и ремисия(подобрение):</a:t>
            </a:r>
          </a:p>
          <a:p>
            <a:pPr marL="857250" lvl="1" indent="-457200"/>
            <a:r>
              <a:rPr lang="bg-BG" dirty="0"/>
              <a:t>Общ вид: слаби</a:t>
            </a:r>
          </a:p>
          <a:p>
            <a:pPr marL="857250" lvl="1" indent="-457200"/>
            <a:r>
              <a:rPr lang="bg-BG" dirty="0"/>
              <a:t>Задух (ранна изява още в начален стадий)</a:t>
            </a:r>
          </a:p>
          <a:p>
            <a:pPr marL="857250" lvl="1" indent="-457200"/>
            <a:r>
              <a:rPr lang="bg-BG" dirty="0"/>
              <a:t>Кашлица;</a:t>
            </a:r>
          </a:p>
          <a:p>
            <a:pPr marL="857250" lvl="1" indent="-457200"/>
            <a:r>
              <a:rPr lang="bg-BG" dirty="0"/>
              <a:t>Експекторация (храчки);</a:t>
            </a:r>
          </a:p>
          <a:p>
            <a:pPr marL="857250" lvl="1" indent="-457200"/>
            <a:r>
              <a:rPr lang="bg-BG" dirty="0"/>
              <a:t>Свирене в гърдите;</a:t>
            </a:r>
          </a:p>
          <a:p>
            <a:pPr marL="857250" lvl="1" indent="-457200"/>
            <a:r>
              <a:rPr lang="bg-BG" dirty="0"/>
              <a:t>Посиняване (цианоза)</a:t>
            </a:r>
          </a:p>
          <a:p>
            <a:pPr marL="857250" lvl="1" indent="-457200"/>
            <a:r>
              <a:rPr lang="bg-BG" dirty="0"/>
              <a:t>Други- главоболие, безсъние, раздразнителност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52249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08720"/>
            <a:ext cx="5472607" cy="5328593"/>
          </a:xfrm>
        </p:spPr>
      </p:pic>
    </p:spTree>
    <p:extLst>
      <p:ext uri="{BB962C8B-B14F-4D97-AF65-F5344CB8AC3E}">
        <p14:creationId xmlns:p14="http://schemas.microsoft.com/office/powerpoint/2010/main" val="1963957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Белодробен емфизем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b="1" u="sng" dirty="0"/>
              <a:t>Изследвания:</a:t>
            </a:r>
          </a:p>
          <a:p>
            <a:pPr marL="0" indent="0">
              <a:buNone/>
            </a:pPr>
            <a:endParaRPr lang="bg-BG" b="1" u="sng" dirty="0"/>
          </a:p>
          <a:p>
            <a:pPr lvl="1"/>
            <a:r>
              <a:rPr lang="bg-BG" dirty="0"/>
              <a:t>↓О2  при нормален СО2 в кръвта</a:t>
            </a:r>
          </a:p>
          <a:p>
            <a:pPr lvl="1"/>
            <a:r>
              <a:rPr lang="bg-BG" dirty="0"/>
              <a:t>„Намален рисунък“ на рентген- свръх раздути бели дробове</a:t>
            </a:r>
          </a:p>
          <a:p>
            <a:pPr lvl="1"/>
            <a:r>
              <a:rPr lang="bg-BG" dirty="0"/>
              <a:t>Външно дишане (ФИД)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9411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Белодробен емфизем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Лечение:</a:t>
            </a:r>
            <a:r>
              <a:rPr lang="bg-BG" dirty="0"/>
              <a:t> </a:t>
            </a:r>
          </a:p>
          <a:p>
            <a:pPr marL="0" indent="0">
              <a:buNone/>
            </a:pPr>
            <a:r>
              <a:rPr lang="bg-BG" dirty="0"/>
              <a:t>подобно на това при Хроничен бронхит</a:t>
            </a:r>
          </a:p>
        </p:txBody>
      </p:sp>
    </p:spTree>
    <p:extLst>
      <p:ext uri="{BB962C8B-B14F-4D97-AF65-F5344CB8AC3E}">
        <p14:creationId xmlns:p14="http://schemas.microsoft.com/office/powerpoint/2010/main" val="3914048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Бронхиална астма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478802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Определние: </a:t>
            </a:r>
          </a:p>
          <a:p>
            <a:pPr marL="0" indent="0">
              <a:buNone/>
            </a:pP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срещано</a:t>
            </a:r>
            <a:r>
              <a:rPr lang="ru-RU" dirty="0"/>
              <a:t> </a:t>
            </a:r>
            <a:r>
              <a:rPr lang="ru-RU" dirty="0" err="1"/>
              <a:t>възпалително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, </a:t>
            </a:r>
            <a:r>
              <a:rPr lang="ru-RU" dirty="0" err="1"/>
              <a:t>характеризиращо</a:t>
            </a:r>
            <a:r>
              <a:rPr lang="ru-RU" dirty="0"/>
              <a:t> се с </a:t>
            </a:r>
            <a:r>
              <a:rPr lang="ru-RU" dirty="0">
                <a:solidFill>
                  <a:srgbClr val="FF0000"/>
                </a:solidFill>
              </a:rPr>
              <a:t>обратима</a:t>
            </a:r>
            <a:r>
              <a:rPr lang="ru-RU" dirty="0"/>
              <a:t> обструкция</a:t>
            </a:r>
            <a:r>
              <a:rPr lang="ru-RU" b="1" dirty="0"/>
              <a:t> </a:t>
            </a:r>
            <a:r>
              <a:rPr lang="ru-RU" dirty="0"/>
              <a:t>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бронхоспазъм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060848"/>
            <a:ext cx="4211960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27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Бронхиална астма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257800"/>
          </a:xfrm>
        </p:spPr>
        <p:txBody>
          <a:bodyPr/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Епидемиология:</a:t>
            </a:r>
          </a:p>
          <a:p>
            <a:pPr marL="0" indent="0">
              <a:buNone/>
            </a:pPr>
            <a:r>
              <a:rPr lang="bg-BG" dirty="0"/>
              <a:t>3-5% от населението (по-висока честота в индустриалните страни и градове)</a:t>
            </a:r>
          </a:p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РФ:</a:t>
            </a:r>
          </a:p>
          <a:p>
            <a:pPr marL="0" indent="0">
              <a:buNone/>
            </a:pPr>
            <a:r>
              <a:rPr lang="bg-BG" dirty="0"/>
              <a:t>Тютюн, замърсен въздух(влага, прах), повишени нива на озон, стрес</a:t>
            </a:r>
          </a:p>
          <a:p>
            <a:pPr marL="0" indent="0">
              <a:buNone/>
            </a:pPr>
            <a:r>
              <a:rPr lang="bg-BG" dirty="0"/>
              <a:t>Чести инфекции(особено в детска възраст)</a:t>
            </a:r>
          </a:p>
          <a:p>
            <a:pPr marL="0" indent="0">
              <a:buNone/>
            </a:pPr>
            <a:r>
              <a:rPr lang="bg-BG" dirty="0"/>
              <a:t>Алергия</a:t>
            </a:r>
          </a:p>
        </p:txBody>
      </p:sp>
    </p:spTree>
    <p:extLst>
      <p:ext uri="{BB962C8B-B14F-4D97-AF65-F5344CB8AC3E}">
        <p14:creationId xmlns:p14="http://schemas.microsoft.com/office/powerpoint/2010/main" val="1325476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bg-BG" dirty="0"/>
              <a:t>Бронхиална астма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2565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Симптоми:</a:t>
            </a:r>
          </a:p>
          <a:p>
            <a:r>
              <a:rPr lang="ru-RU" dirty="0" err="1"/>
              <a:t>Пристъпно</a:t>
            </a:r>
            <a:r>
              <a:rPr lang="ru-RU" dirty="0"/>
              <a:t> </a:t>
            </a:r>
            <a:r>
              <a:rPr lang="ru-RU" dirty="0" err="1"/>
              <a:t>възникващ</a:t>
            </a:r>
            <a:r>
              <a:rPr lang="ru-RU" dirty="0"/>
              <a:t> </a:t>
            </a:r>
            <a:r>
              <a:rPr lang="ru-RU" dirty="0" err="1"/>
              <a:t>задух</a:t>
            </a:r>
            <a:r>
              <a:rPr lang="ru-RU" dirty="0"/>
              <a:t>;</a:t>
            </a:r>
          </a:p>
          <a:p>
            <a:r>
              <a:rPr lang="ru-RU" dirty="0"/>
              <a:t>Сухи </a:t>
            </a:r>
            <a:r>
              <a:rPr lang="ru-RU" dirty="0" err="1"/>
              <a:t>свиркащи</a:t>
            </a:r>
            <a:r>
              <a:rPr lang="ru-RU" dirty="0"/>
              <a:t> </a:t>
            </a:r>
            <a:r>
              <a:rPr lang="ru-RU" dirty="0" err="1"/>
              <a:t>хрипове</a:t>
            </a:r>
            <a:r>
              <a:rPr lang="ru-RU" dirty="0"/>
              <a:t> при </a:t>
            </a:r>
            <a:r>
              <a:rPr lang="ru-RU" dirty="0" err="1"/>
              <a:t>издишване</a:t>
            </a:r>
            <a:r>
              <a:rPr lang="ru-RU" dirty="0"/>
              <a:t> (</a:t>
            </a:r>
            <a:r>
              <a:rPr lang="ru-RU" dirty="0" err="1"/>
              <a:t>експираторен</a:t>
            </a:r>
            <a:r>
              <a:rPr lang="ru-RU" dirty="0"/>
              <a:t> </a:t>
            </a:r>
            <a:r>
              <a:rPr lang="ru-RU" dirty="0" err="1"/>
              <a:t>стридор</a:t>
            </a:r>
            <a:r>
              <a:rPr lang="ru-RU" dirty="0"/>
              <a:t>);</a:t>
            </a:r>
          </a:p>
          <a:p>
            <a:r>
              <a:rPr lang="ru-RU" dirty="0" err="1"/>
              <a:t>Дразнеща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;</a:t>
            </a:r>
          </a:p>
          <a:p>
            <a:r>
              <a:rPr lang="ru-RU" dirty="0" err="1"/>
              <a:t>Оскъдни</a:t>
            </a:r>
            <a:r>
              <a:rPr lang="ru-RU" dirty="0"/>
              <a:t> </a:t>
            </a:r>
            <a:r>
              <a:rPr lang="ru-RU" dirty="0" err="1"/>
              <a:t>жилави</a:t>
            </a:r>
            <a:r>
              <a:rPr lang="ru-RU" dirty="0"/>
              <a:t> </a:t>
            </a:r>
            <a:r>
              <a:rPr lang="ru-RU" dirty="0" err="1"/>
              <a:t>стъкловидни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 ;</a:t>
            </a:r>
          </a:p>
          <a:p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пристъпа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седи </a:t>
            </a:r>
            <a:r>
              <a:rPr lang="ru-RU" dirty="0" err="1"/>
              <a:t>изправен</a:t>
            </a:r>
            <a:r>
              <a:rPr lang="ru-RU" dirty="0"/>
              <a:t> с </a:t>
            </a:r>
            <a:r>
              <a:rPr lang="ru-RU" dirty="0" err="1"/>
              <a:t>ръце</a:t>
            </a:r>
            <a:r>
              <a:rPr lang="ru-RU" dirty="0"/>
              <a:t> </a:t>
            </a:r>
            <a:r>
              <a:rPr lang="ru-RU" dirty="0" err="1"/>
              <a:t>подпряни</a:t>
            </a:r>
            <a:r>
              <a:rPr lang="ru-RU" dirty="0"/>
              <a:t> на </a:t>
            </a:r>
            <a:r>
              <a:rPr lang="ru-RU" dirty="0" err="1"/>
              <a:t>коленете</a:t>
            </a:r>
            <a:r>
              <a:rPr lang="ru-RU" dirty="0"/>
              <a:t> в </a:t>
            </a:r>
            <a:r>
              <a:rPr lang="ru-RU" dirty="0" err="1"/>
              <a:t>принудителна</a:t>
            </a:r>
            <a:r>
              <a:rPr lang="ru-RU" dirty="0"/>
              <a:t> поза (</a:t>
            </a:r>
            <a:r>
              <a:rPr lang="ru-RU" dirty="0" err="1"/>
              <a:t>ортопнея</a:t>
            </a:r>
            <a:r>
              <a:rPr lang="ru-RU" dirty="0"/>
              <a:t>), </a:t>
            </a:r>
            <a:r>
              <a:rPr lang="ru-RU" dirty="0" err="1"/>
              <a:t>изплашен</a:t>
            </a:r>
            <a:r>
              <a:rPr lang="ru-RU" dirty="0"/>
              <a:t>. Тираж.</a:t>
            </a:r>
          </a:p>
          <a:p>
            <a:r>
              <a:rPr lang="ru-RU" dirty="0" err="1"/>
              <a:t>Удължено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издишване</a:t>
            </a:r>
            <a:r>
              <a:rPr lang="ru-RU" dirty="0"/>
              <a:t>;</a:t>
            </a:r>
          </a:p>
          <a:p>
            <a:r>
              <a:rPr lang="ru-RU" dirty="0" err="1"/>
              <a:t>Редуване</a:t>
            </a:r>
            <a:r>
              <a:rPr lang="ru-RU" dirty="0"/>
              <a:t> на </a:t>
            </a:r>
            <a:r>
              <a:rPr lang="ru-RU" dirty="0" err="1"/>
              <a:t>коремно</a:t>
            </a:r>
            <a:r>
              <a:rPr lang="ru-RU" dirty="0"/>
              <a:t> и </a:t>
            </a:r>
            <a:r>
              <a:rPr lang="ru-RU" dirty="0" err="1"/>
              <a:t>ребрено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 (</a:t>
            </a:r>
            <a:r>
              <a:rPr lang="ru-RU" dirty="0" err="1"/>
              <a:t>дихателен</a:t>
            </a:r>
            <a:r>
              <a:rPr lang="ru-RU" dirty="0"/>
              <a:t> </a:t>
            </a:r>
            <a:r>
              <a:rPr lang="ru-RU" dirty="0" err="1"/>
              <a:t>алтеранс</a:t>
            </a:r>
            <a:r>
              <a:rPr lang="ru-RU" dirty="0"/>
              <a:t>) при </a:t>
            </a:r>
            <a:r>
              <a:rPr lang="ru-RU" dirty="0" err="1"/>
              <a:t>изтошение</a:t>
            </a:r>
            <a:r>
              <a:rPr lang="ru-RU" dirty="0"/>
              <a:t> на </a:t>
            </a:r>
            <a:r>
              <a:rPr lang="ru-RU" dirty="0" err="1"/>
              <a:t>болния</a:t>
            </a:r>
            <a:r>
              <a:rPr lang="ru-RU" dirty="0"/>
              <a:t>;</a:t>
            </a:r>
          </a:p>
          <a:p>
            <a:r>
              <a:rPr lang="ru-RU" dirty="0" err="1"/>
              <a:t>Учестен</a:t>
            </a:r>
            <a:r>
              <a:rPr lang="ru-RU" dirty="0"/>
              <a:t> </a:t>
            </a:r>
            <a:r>
              <a:rPr lang="ru-RU" dirty="0" err="1"/>
              <a:t>пулс</a:t>
            </a:r>
            <a:r>
              <a:rPr lang="ru-RU" dirty="0"/>
              <a:t> (тахикардия);</a:t>
            </a:r>
          </a:p>
          <a:p>
            <a:r>
              <a:rPr lang="ru-RU" dirty="0" err="1"/>
              <a:t>Често</a:t>
            </a:r>
            <a:r>
              <a:rPr lang="ru-RU" dirty="0"/>
              <a:t>- </a:t>
            </a:r>
            <a:r>
              <a:rPr lang="ru-RU" dirty="0" err="1"/>
              <a:t>оплаквания</a:t>
            </a:r>
            <a:r>
              <a:rPr lang="ru-RU" dirty="0"/>
              <a:t> от «</a:t>
            </a:r>
            <a:r>
              <a:rPr lang="ru-RU" dirty="0" err="1"/>
              <a:t>киселини</a:t>
            </a:r>
            <a:r>
              <a:rPr lang="ru-RU" dirty="0"/>
              <a:t>» в </a:t>
            </a:r>
            <a:r>
              <a:rPr lang="ru-RU" dirty="0" err="1"/>
              <a:t>стомаха</a:t>
            </a:r>
            <a:endParaRPr lang="ru-RU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65377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bg-BG" dirty="0"/>
              <a:t>Бронхиална астма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Изледвания: </a:t>
            </a:r>
          </a:p>
          <a:p>
            <a:r>
              <a:rPr lang="bg-BG" dirty="0"/>
              <a:t> „Нормални“ при ремисия (↑</a:t>
            </a:r>
            <a:r>
              <a:rPr lang="en-US" dirty="0" err="1"/>
              <a:t>IgE</a:t>
            </a:r>
            <a:r>
              <a:rPr lang="en-US" dirty="0"/>
              <a:t>)</a:t>
            </a:r>
            <a:endParaRPr lang="bg-BG" dirty="0"/>
          </a:p>
          <a:p>
            <a:r>
              <a:rPr lang="bg-BG" dirty="0"/>
              <a:t>Подобни на хроничен бронхит при тласък</a:t>
            </a:r>
          </a:p>
        </p:txBody>
      </p:sp>
    </p:spTree>
    <p:extLst>
      <p:ext uri="{BB962C8B-B14F-4D97-AF65-F5344CB8AC3E}">
        <p14:creationId xmlns:p14="http://schemas.microsoft.com/office/powerpoint/2010/main" val="756031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Бронхиална астма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525963"/>
          </a:xfrm>
        </p:spPr>
        <p:txBody>
          <a:bodyPr/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Класификация:</a:t>
            </a:r>
          </a:p>
          <a:p>
            <a:r>
              <a:rPr lang="bg-BG" dirty="0"/>
              <a:t>По тежест: интермитентна, лека, средна и тежка персистираща</a:t>
            </a:r>
          </a:p>
          <a:p>
            <a:r>
              <a:rPr lang="bg-BG" dirty="0"/>
              <a:t>Атопична (доказана алергична провокация) или неатопична</a:t>
            </a:r>
            <a:endParaRPr lang="en-US" dirty="0"/>
          </a:p>
          <a:p>
            <a:r>
              <a:rPr lang="bg-BG" dirty="0"/>
              <a:t>Особени състояния: Астматичен статус (спешно състояние); Астма при усилие; Професионална астма</a:t>
            </a:r>
          </a:p>
        </p:txBody>
      </p:sp>
    </p:spTree>
    <p:extLst>
      <p:ext uri="{BB962C8B-B14F-4D97-AF65-F5344CB8AC3E}">
        <p14:creationId xmlns:p14="http://schemas.microsoft.com/office/powerpoint/2010/main" val="1755308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Бронхиална астма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4237931"/>
          </a:xfrm>
        </p:spPr>
        <p:txBody>
          <a:bodyPr/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Лечение:</a:t>
            </a:r>
          </a:p>
          <a:p>
            <a:r>
              <a:rPr lang="bg-BG" dirty="0"/>
              <a:t>Етиологично (причината се лекува- атопична)</a:t>
            </a:r>
          </a:p>
          <a:p>
            <a:r>
              <a:rPr lang="bg-BG" dirty="0"/>
              <a:t>Бронходилататори</a:t>
            </a:r>
          </a:p>
          <a:p>
            <a:r>
              <a:rPr lang="bg-BG" dirty="0"/>
              <a:t>Противовъзпалително</a:t>
            </a:r>
          </a:p>
          <a:p>
            <a:r>
              <a:rPr lang="bg-BG" dirty="0"/>
              <a:t>Профилактика- тютюн, алергии, замърсители, инфекции, имунизации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302843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ХОББ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Определение:</a:t>
            </a:r>
          </a:p>
          <a:p>
            <a:pPr marL="0" indent="0">
              <a:buNone/>
            </a:pPr>
            <a:r>
              <a:rPr lang="ru-RU" dirty="0" err="1"/>
              <a:t>състояние</a:t>
            </a:r>
            <a:r>
              <a:rPr lang="ru-RU" dirty="0"/>
              <a:t> на необратима и </a:t>
            </a:r>
            <a:r>
              <a:rPr lang="ru-RU" dirty="0" err="1"/>
              <a:t>прогресираща</a:t>
            </a:r>
            <a:r>
              <a:rPr lang="ru-RU" dirty="0"/>
              <a:t> обструкция на </a:t>
            </a:r>
            <a:r>
              <a:rPr lang="ru-RU" dirty="0" err="1"/>
              <a:t>въздухоносните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, </a:t>
            </a:r>
            <a:r>
              <a:rPr lang="ru-RU" dirty="0" err="1"/>
              <a:t>възникващо</a:t>
            </a:r>
            <a:r>
              <a:rPr lang="ru-RU" dirty="0"/>
              <a:t> в хода 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заболяванията</a:t>
            </a:r>
            <a:r>
              <a:rPr lang="ru-RU" dirty="0"/>
              <a:t> </a:t>
            </a:r>
            <a:r>
              <a:rPr lang="ru-RU" dirty="0" err="1"/>
              <a:t>хроничен</a:t>
            </a:r>
            <a:r>
              <a:rPr lang="ru-RU" dirty="0"/>
              <a:t> бронхит, </a:t>
            </a:r>
            <a:r>
              <a:rPr lang="ru-RU" dirty="0" err="1"/>
              <a:t>емфизем</a:t>
            </a:r>
            <a:r>
              <a:rPr lang="ru-RU" dirty="0"/>
              <a:t> или </a:t>
            </a:r>
            <a:r>
              <a:rPr lang="ru-RU" dirty="0" err="1"/>
              <a:t>комбинацията</a:t>
            </a:r>
            <a:r>
              <a:rPr lang="ru-RU" dirty="0"/>
              <a:t> от </a:t>
            </a:r>
            <a:r>
              <a:rPr lang="ru-RU" dirty="0" err="1"/>
              <a:t>двете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33609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ХОББ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4104456" cy="4525963"/>
          </a:xfrm>
        </p:spPr>
        <p:txBody>
          <a:bodyPr/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Епидемиология:</a:t>
            </a:r>
          </a:p>
          <a:p>
            <a:pPr marL="0" indent="0">
              <a:buNone/>
            </a:pPr>
            <a:r>
              <a:rPr lang="bg-BG" dirty="0"/>
              <a:t>1% от населението</a:t>
            </a:r>
          </a:p>
          <a:p>
            <a:pPr marL="0" indent="0">
              <a:buNone/>
            </a:pPr>
            <a:r>
              <a:rPr lang="bg-BG" dirty="0"/>
              <a:t>Мъже&gt; жени</a:t>
            </a:r>
          </a:p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РФ:</a:t>
            </a:r>
            <a:r>
              <a:rPr lang="bg-BG" dirty="0"/>
              <a:t>Комбинация на тези при бронхит, емфизем и астма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00808"/>
            <a:ext cx="4464496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89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ХОББ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Симптоми</a:t>
            </a:r>
            <a:r>
              <a:rPr lang="ru-RU" dirty="0">
                <a:solidFill>
                  <a:srgbClr val="FF0000"/>
                </a:solidFill>
              </a:rPr>
              <a:t>:</a:t>
            </a:r>
          </a:p>
          <a:p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 –</a:t>
            </a:r>
            <a:r>
              <a:rPr lang="ru-RU" dirty="0" err="1"/>
              <a:t>по-честа</a:t>
            </a:r>
            <a:r>
              <a:rPr lang="ru-RU" dirty="0"/>
              <a:t> </a:t>
            </a:r>
            <a:r>
              <a:rPr lang="ru-RU" dirty="0" err="1"/>
              <a:t>сутрин</a:t>
            </a:r>
            <a:r>
              <a:rPr lang="ru-RU" dirty="0"/>
              <a:t>, с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оскъден</a:t>
            </a:r>
            <a:r>
              <a:rPr lang="ru-RU" dirty="0"/>
              <a:t>, </a:t>
            </a:r>
            <a:r>
              <a:rPr lang="ru-RU" dirty="0" err="1"/>
              <a:t>безцветен</a:t>
            </a:r>
            <a:r>
              <a:rPr lang="ru-RU" dirty="0"/>
              <a:t>, </a:t>
            </a:r>
            <a:r>
              <a:rPr lang="ru-RU" dirty="0" err="1"/>
              <a:t>жилав</a:t>
            </a:r>
            <a:r>
              <a:rPr lang="ru-RU" dirty="0"/>
              <a:t> секрет (</a:t>
            </a:r>
            <a:r>
              <a:rPr lang="ru-RU" dirty="0" err="1"/>
              <a:t>храчка</a:t>
            </a:r>
            <a:r>
              <a:rPr lang="ru-RU" dirty="0"/>
              <a:t>).</a:t>
            </a:r>
          </a:p>
          <a:p>
            <a:r>
              <a:rPr lang="ru-RU" dirty="0" err="1"/>
              <a:t>Задух</a:t>
            </a:r>
            <a:r>
              <a:rPr lang="ru-RU" dirty="0"/>
              <a:t> или </a:t>
            </a:r>
            <a:r>
              <a:rPr lang="ru-RU" dirty="0" err="1"/>
              <a:t>недостиг</a:t>
            </a:r>
            <a:r>
              <a:rPr lang="ru-RU" dirty="0"/>
              <a:t> на </a:t>
            </a:r>
            <a:r>
              <a:rPr lang="ru-RU" dirty="0" err="1"/>
              <a:t>въздух</a:t>
            </a:r>
            <a:r>
              <a:rPr lang="ru-RU" dirty="0"/>
              <a:t> (</a:t>
            </a:r>
            <a:r>
              <a:rPr lang="ru-RU" dirty="0" err="1"/>
              <a:t>т.нар</a:t>
            </a:r>
            <a:r>
              <a:rPr lang="ru-RU" dirty="0"/>
              <a:t> </a:t>
            </a:r>
            <a:r>
              <a:rPr lang="ru-RU" dirty="0" err="1"/>
              <a:t>диспнея</a:t>
            </a:r>
            <a:r>
              <a:rPr lang="ru-RU" dirty="0"/>
              <a:t>) –</a:t>
            </a:r>
            <a:r>
              <a:rPr lang="ru-RU" dirty="0" err="1"/>
              <a:t>основен</a:t>
            </a:r>
            <a:r>
              <a:rPr lang="ru-RU" dirty="0"/>
              <a:t> симптом (в </a:t>
            </a:r>
            <a:r>
              <a:rPr lang="ru-RU" dirty="0" err="1"/>
              <a:t>по-късните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 )- признак на декомпенсация.</a:t>
            </a:r>
          </a:p>
          <a:p>
            <a:r>
              <a:rPr lang="ru-RU" dirty="0"/>
              <a:t>"</a:t>
            </a:r>
            <a:r>
              <a:rPr lang="ru-RU" dirty="0" err="1"/>
              <a:t>Свиркане</a:t>
            </a:r>
            <a:r>
              <a:rPr lang="ru-RU" dirty="0"/>
              <a:t>" (сухи </a:t>
            </a:r>
            <a:r>
              <a:rPr lang="ru-RU" dirty="0" err="1"/>
              <a:t>хрипове</a:t>
            </a:r>
            <a:r>
              <a:rPr lang="ru-RU" dirty="0"/>
              <a:t>) при </a:t>
            </a:r>
            <a:r>
              <a:rPr lang="ru-RU" dirty="0" err="1"/>
              <a:t>дишане</a:t>
            </a:r>
            <a:r>
              <a:rPr lang="ru-RU" dirty="0"/>
              <a:t> – </a:t>
            </a:r>
            <a:r>
              <a:rPr lang="ru-RU" dirty="0" err="1"/>
              <a:t>музикални</a:t>
            </a:r>
            <a:r>
              <a:rPr lang="ru-RU" dirty="0"/>
              <a:t>, </a:t>
            </a:r>
            <a:r>
              <a:rPr lang="ru-RU" dirty="0" err="1"/>
              <a:t>свиркащи</a:t>
            </a:r>
            <a:r>
              <a:rPr lang="ru-RU" dirty="0"/>
              <a:t> или </a:t>
            </a:r>
            <a:r>
              <a:rPr lang="ru-RU" dirty="0" err="1"/>
              <a:t>съскащи</a:t>
            </a:r>
            <a:r>
              <a:rPr lang="ru-RU" dirty="0"/>
              <a:t> </a:t>
            </a:r>
            <a:r>
              <a:rPr lang="ru-RU" dirty="0" err="1"/>
              <a:t>звуци</a:t>
            </a:r>
            <a:r>
              <a:rPr lang="ru-RU" dirty="0"/>
              <a:t>, </a:t>
            </a:r>
            <a:r>
              <a:rPr lang="ru-RU" dirty="0" err="1"/>
              <a:t>издавани</a:t>
            </a:r>
            <a:r>
              <a:rPr lang="ru-RU" dirty="0"/>
              <a:t> при </a:t>
            </a:r>
            <a:r>
              <a:rPr lang="ru-RU" dirty="0" err="1"/>
              <a:t>дишане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при физическо усилие.</a:t>
            </a:r>
          </a:p>
          <a:p>
            <a:r>
              <a:rPr lang="ru-RU" dirty="0"/>
              <a:t>Цианоза – </a:t>
            </a:r>
            <a:r>
              <a:rPr lang="ru-RU" dirty="0" err="1"/>
              <a:t>синкавото</a:t>
            </a:r>
            <a:r>
              <a:rPr lang="ru-RU" dirty="0"/>
              <a:t> </a:t>
            </a:r>
            <a:r>
              <a:rPr lang="ru-RU" dirty="0" err="1"/>
              <a:t>оцветяване</a:t>
            </a:r>
            <a:r>
              <a:rPr lang="ru-RU" dirty="0"/>
              <a:t> на </a:t>
            </a:r>
            <a:r>
              <a:rPr lang="ru-RU" dirty="0" err="1"/>
              <a:t>кожата</a:t>
            </a:r>
            <a:r>
              <a:rPr lang="ru-RU" dirty="0"/>
              <a:t> на </a:t>
            </a:r>
            <a:r>
              <a:rPr lang="ru-RU" dirty="0" err="1"/>
              <a:t>лицето</a:t>
            </a:r>
            <a:r>
              <a:rPr lang="ru-RU" dirty="0"/>
              <a:t>, </a:t>
            </a:r>
            <a:r>
              <a:rPr lang="ru-RU" dirty="0" err="1"/>
              <a:t>устните</a:t>
            </a:r>
            <a:r>
              <a:rPr lang="ru-RU" dirty="0"/>
              <a:t>, </a:t>
            </a:r>
            <a:r>
              <a:rPr lang="ru-RU" dirty="0" err="1"/>
              <a:t>езика</a:t>
            </a:r>
            <a:r>
              <a:rPr lang="ru-RU" dirty="0"/>
              <a:t> (</a:t>
            </a:r>
            <a:r>
              <a:rPr lang="ru-RU" dirty="0" err="1"/>
              <a:t>израз</a:t>
            </a:r>
            <a:r>
              <a:rPr lang="ru-RU" dirty="0"/>
              <a:t> на ↓О2)</a:t>
            </a:r>
          </a:p>
          <a:p>
            <a:pPr marL="0" indent="0" algn="ctr">
              <a:buNone/>
            </a:pPr>
            <a:br>
              <a:rPr lang="ru-RU" dirty="0"/>
            </a:br>
            <a:r>
              <a:rPr lang="ru-RU" dirty="0" err="1"/>
              <a:t>Периоди</a:t>
            </a:r>
            <a:r>
              <a:rPr lang="ru-RU" dirty="0"/>
              <a:t> на </a:t>
            </a:r>
            <a:r>
              <a:rPr lang="ru-RU" dirty="0" err="1"/>
              <a:t>ремисия</a:t>
            </a:r>
            <a:r>
              <a:rPr lang="ru-RU" dirty="0"/>
              <a:t> и </a:t>
            </a:r>
            <a:r>
              <a:rPr lang="ru-RU" dirty="0" err="1"/>
              <a:t>тласък</a:t>
            </a:r>
            <a:r>
              <a:rPr lang="ru-RU" dirty="0"/>
              <a:t>- </a:t>
            </a:r>
            <a:r>
              <a:rPr lang="ru-RU" dirty="0" err="1"/>
              <a:t>намаляване</a:t>
            </a:r>
            <a:r>
              <a:rPr lang="ru-RU" dirty="0"/>
              <a:t> или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оплкванията</a:t>
            </a:r>
            <a:r>
              <a:rPr lang="ru-RU" dirty="0"/>
              <a:t>, но </a:t>
            </a:r>
            <a:r>
              <a:rPr lang="ru-RU" dirty="0" err="1">
                <a:solidFill>
                  <a:srgbClr val="FF0000"/>
                </a:solidFill>
              </a:rPr>
              <a:t>винаги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налице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852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ХОББ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Изследвания:</a:t>
            </a:r>
          </a:p>
          <a:p>
            <a:pPr lvl="1"/>
            <a:r>
              <a:rPr lang="bg-BG" dirty="0"/>
              <a:t>Кръв</a:t>
            </a:r>
          </a:p>
          <a:p>
            <a:pPr lvl="1"/>
            <a:r>
              <a:rPr lang="bg-BG" dirty="0"/>
              <a:t>ФИД</a:t>
            </a:r>
          </a:p>
          <a:p>
            <a:pPr lvl="1"/>
            <a:r>
              <a:rPr lang="bg-BG" dirty="0"/>
              <a:t>рентген</a:t>
            </a:r>
          </a:p>
        </p:txBody>
      </p:sp>
    </p:spTree>
    <p:extLst>
      <p:ext uri="{BB962C8B-B14F-4D97-AF65-F5344CB8AC3E}">
        <p14:creationId xmlns:p14="http://schemas.microsoft.com/office/powerpoint/2010/main" val="3878257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ХОББ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Лечение:</a:t>
            </a:r>
          </a:p>
          <a:p>
            <a:pPr lvl="1"/>
            <a:r>
              <a:rPr lang="bg-BG" dirty="0"/>
              <a:t>АБ,</a:t>
            </a:r>
          </a:p>
          <a:p>
            <a:pPr lvl="1"/>
            <a:r>
              <a:rPr lang="bg-BG" dirty="0"/>
              <a:t>Секретолитици,</a:t>
            </a:r>
          </a:p>
          <a:p>
            <a:pPr lvl="1"/>
            <a:r>
              <a:rPr lang="bg-BG" dirty="0"/>
              <a:t>Бронходилататори,</a:t>
            </a:r>
          </a:p>
          <a:p>
            <a:pPr lvl="1"/>
            <a:r>
              <a:rPr lang="bg-BG" dirty="0"/>
              <a:t>О2</a:t>
            </a:r>
          </a:p>
          <a:p>
            <a:pPr lvl="1"/>
            <a:endParaRPr lang="bg-BG" dirty="0"/>
          </a:p>
          <a:p>
            <a:pPr marL="0" indent="0">
              <a:buNone/>
            </a:pPr>
            <a:r>
              <a:rPr lang="bg-BG" dirty="0">
                <a:solidFill>
                  <a:srgbClr val="FF0000"/>
                </a:solidFill>
              </a:rPr>
              <a:t>Профилактика: </a:t>
            </a:r>
            <a:r>
              <a:rPr lang="bg-BG" dirty="0"/>
              <a:t>Без цигари, чист въздух, профилактика и ранно лечение на белодробни инфекции</a:t>
            </a:r>
          </a:p>
        </p:txBody>
      </p:sp>
    </p:spTree>
    <p:extLst>
      <p:ext uri="{BB962C8B-B14F-4D97-AF65-F5344CB8AC3E}">
        <p14:creationId xmlns:p14="http://schemas.microsoft.com/office/powerpoint/2010/main" val="1367523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1592</TotalTime>
  <Words>1851</Words>
  <Application>Microsoft Office PowerPoint</Application>
  <PresentationFormat>Презентация на цял екран (4:3)</PresentationFormat>
  <Paragraphs>189</Paragraphs>
  <Slides>34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34</vt:i4>
      </vt:variant>
    </vt:vector>
  </HeadingPairs>
  <TitlesOfParts>
    <vt:vector size="42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Връх</vt:lpstr>
      <vt:lpstr>Хронични болести на дихателната система</vt:lpstr>
      <vt:lpstr>Презентация на PowerPoint</vt:lpstr>
      <vt:lpstr>Бронхит – Описание: </vt:lpstr>
      <vt:lpstr>Видове бронхит </vt:lpstr>
      <vt:lpstr>Причинители:</vt:lpstr>
      <vt:lpstr>Бронхит - Симптоми: </vt:lpstr>
      <vt:lpstr>Презентация на PowerPoint</vt:lpstr>
      <vt:lpstr>Терапия:</vt:lpstr>
      <vt:lpstr>Терапия:</vt:lpstr>
      <vt:lpstr>Хроничен бронхит</vt:lpstr>
      <vt:lpstr>Хроничен бронхит</vt:lpstr>
      <vt:lpstr>Хроничен бронхит</vt:lpstr>
      <vt:lpstr>Патоморфология- хиперсекреция→повишен вискозитет → мукостаза</vt:lpstr>
      <vt:lpstr>Хроничен бронхит</vt:lpstr>
      <vt:lpstr>Хроничен бронхит</vt:lpstr>
      <vt:lpstr>Изследвания:</vt:lpstr>
      <vt:lpstr>Прогноза:</vt:lpstr>
      <vt:lpstr>Хроничен бронхит</vt:lpstr>
      <vt:lpstr>Белодробен емфизем</vt:lpstr>
      <vt:lpstr>Белодробен емфизем</vt:lpstr>
      <vt:lpstr>Презентация на PowerPoint</vt:lpstr>
      <vt:lpstr>Белодробен емфизем</vt:lpstr>
      <vt:lpstr>Белодробен емфизем</vt:lpstr>
      <vt:lpstr>Бронхиална астма</vt:lpstr>
      <vt:lpstr>Бронхиална астма</vt:lpstr>
      <vt:lpstr>Бронхиална астма</vt:lpstr>
      <vt:lpstr>Бронхиална астма</vt:lpstr>
      <vt:lpstr>Бронхиална астма</vt:lpstr>
      <vt:lpstr>Бронхиална астма</vt:lpstr>
      <vt:lpstr>ХОББ</vt:lpstr>
      <vt:lpstr>ХОББ</vt:lpstr>
      <vt:lpstr>ХОББ</vt:lpstr>
      <vt:lpstr>ХОББ</vt:lpstr>
      <vt:lpstr>ХОББ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45</cp:revision>
  <dcterms:created xsi:type="dcterms:W3CDTF">2016-08-07T14:16:13Z</dcterms:created>
  <dcterms:modified xsi:type="dcterms:W3CDTF">2023-03-01T09:51:10Z</dcterms:modified>
</cp:coreProperties>
</file>