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58" r:id="rId5"/>
    <p:sldId id="268" r:id="rId6"/>
    <p:sldId id="259" r:id="rId7"/>
    <p:sldId id="260" r:id="rId8"/>
    <p:sldId id="261" r:id="rId9"/>
    <p:sldId id="271" r:id="rId10"/>
    <p:sldId id="262" r:id="rId11"/>
    <p:sldId id="269" r:id="rId12"/>
    <p:sldId id="263" r:id="rId13"/>
    <p:sldId id="264" r:id="rId14"/>
    <p:sldId id="265" r:id="rId15"/>
    <p:sldId id="272" r:id="rId16"/>
    <p:sldId id="273" r:id="rId17"/>
    <p:sldId id="266" r:id="rId18"/>
    <p:sldId id="267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5" r:id="rId29"/>
    <p:sldId id="286" r:id="rId30"/>
    <p:sldId id="284" r:id="rId31"/>
    <p:sldId id="287" r:id="rId32"/>
    <p:sldId id="283" r:id="rId3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dik.bg/?page=test&amp;id=597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smedica.bg/zabolyavaniya/akusherstvo/povrashtane-prez-ranna-bremennost-ranni-toksikozi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smedica.bg/zabolyavaniya/akusherstvo/anomalii-na-amniona-i-okoloplodnata-technost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Захарен диабет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E5870ADF-7997-ABA2-5800-3ECB2782F1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Хронично</a:t>
            </a:r>
            <a:r>
              <a:rPr lang="ru-RU" dirty="0"/>
              <a:t>, </a:t>
            </a:r>
            <a:r>
              <a:rPr lang="ru-RU" dirty="0" err="1"/>
              <a:t>социално</a:t>
            </a:r>
            <a:r>
              <a:rPr lang="ru-RU" dirty="0"/>
              <a:t>-значимо </a:t>
            </a:r>
            <a:r>
              <a:rPr lang="ru-RU" dirty="0" err="1"/>
              <a:t>заболяване</a:t>
            </a:r>
            <a:r>
              <a:rPr lang="ru-RU" dirty="0"/>
              <a:t>, при </a:t>
            </a:r>
            <a:r>
              <a:rPr lang="ru-RU" dirty="0" err="1"/>
              <a:t>което</a:t>
            </a:r>
            <a:r>
              <a:rPr lang="ru-RU" dirty="0"/>
              <a:t> е </a:t>
            </a:r>
            <a:r>
              <a:rPr lang="ru-RU" dirty="0" err="1">
                <a:solidFill>
                  <a:srgbClr val="FF0000"/>
                </a:solidFill>
              </a:rPr>
              <a:t>повишено</a:t>
            </a:r>
            <a:r>
              <a:rPr lang="ru-RU" dirty="0">
                <a:solidFill>
                  <a:srgbClr val="FF0000"/>
                </a:solidFill>
              </a:rPr>
              <a:t> </a:t>
            </a:r>
            <a:r>
              <a:rPr lang="ru-RU" dirty="0" err="1">
                <a:solidFill>
                  <a:srgbClr val="FF0000"/>
                </a:solidFill>
              </a:rPr>
              <a:t>нивото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глюкозата</a:t>
            </a:r>
            <a:r>
              <a:rPr lang="ru-RU" dirty="0"/>
              <a:t> в </a:t>
            </a:r>
            <a:r>
              <a:rPr lang="ru-RU" dirty="0" err="1"/>
              <a:t>кръвта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Захарният</a:t>
            </a:r>
            <a:r>
              <a:rPr lang="ru-RU" dirty="0"/>
              <a:t> диабет е </a:t>
            </a:r>
            <a:r>
              <a:rPr lang="ru-RU" dirty="0" err="1"/>
              <a:t>хронично</a:t>
            </a:r>
            <a:r>
              <a:rPr lang="ru-RU" dirty="0"/>
              <a:t> </a:t>
            </a:r>
            <a:r>
              <a:rPr lang="ru-RU" dirty="0" err="1"/>
              <a:t>протичащо</a:t>
            </a:r>
            <a:r>
              <a:rPr lang="ru-RU" dirty="0"/>
              <a:t>, </a:t>
            </a:r>
            <a:r>
              <a:rPr lang="ru-RU" dirty="0" err="1"/>
              <a:t>наследствено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 на </a:t>
            </a:r>
            <a:r>
              <a:rPr lang="ru-RU" dirty="0" err="1"/>
              <a:t>обмяната</a:t>
            </a:r>
            <a:r>
              <a:rPr lang="ru-RU" dirty="0"/>
              <a:t> на </a:t>
            </a:r>
            <a:r>
              <a:rPr lang="ru-RU" dirty="0" err="1"/>
              <a:t>веществата</a:t>
            </a:r>
            <a:r>
              <a:rPr lang="ru-RU" dirty="0"/>
              <a:t>, </a:t>
            </a:r>
            <a:r>
              <a:rPr lang="ru-RU" dirty="0" err="1"/>
              <a:t>породено</a:t>
            </a:r>
            <a:r>
              <a:rPr lang="ru-RU" dirty="0"/>
              <a:t> от абсолютен или относителен дефицит на инсулин. </a:t>
            </a:r>
          </a:p>
          <a:p>
            <a:pPr marL="0" indent="0">
              <a:buNone/>
            </a:pPr>
            <a:r>
              <a:rPr lang="ru-RU" dirty="0"/>
              <a:t>С течение на </a:t>
            </a:r>
            <a:r>
              <a:rPr lang="ru-RU" dirty="0" err="1"/>
              <a:t>времето</a:t>
            </a:r>
            <a:r>
              <a:rPr lang="ru-RU" dirty="0"/>
              <a:t> </a:t>
            </a:r>
            <a:r>
              <a:rPr lang="ru-RU" dirty="0" err="1"/>
              <a:t>захарният</a:t>
            </a:r>
            <a:r>
              <a:rPr lang="ru-RU" dirty="0"/>
              <a:t> диабет води до </a:t>
            </a:r>
            <a:r>
              <a:rPr lang="ru-RU" dirty="0" err="1"/>
              <a:t>увреждане</a:t>
            </a:r>
            <a:r>
              <a:rPr lang="ru-RU" dirty="0"/>
              <a:t> на </a:t>
            </a:r>
            <a:r>
              <a:rPr lang="ru-RU" dirty="0" err="1"/>
              <a:t>малките</a:t>
            </a:r>
            <a:r>
              <a:rPr lang="ru-RU" dirty="0"/>
              <a:t>, </a:t>
            </a:r>
            <a:r>
              <a:rPr lang="ru-RU" dirty="0" err="1"/>
              <a:t>средни</a:t>
            </a:r>
            <a:r>
              <a:rPr lang="ru-RU" dirty="0"/>
              <a:t> и </a:t>
            </a:r>
            <a:r>
              <a:rPr lang="ru-RU" dirty="0" err="1"/>
              <a:t>големи</a:t>
            </a:r>
            <a:r>
              <a:rPr lang="ru-RU" dirty="0"/>
              <a:t> </a:t>
            </a:r>
            <a:r>
              <a:rPr lang="ru-RU" dirty="0" err="1"/>
              <a:t>кръвоносни</a:t>
            </a:r>
            <a:r>
              <a:rPr lang="ru-RU" dirty="0"/>
              <a:t> </a:t>
            </a:r>
            <a:r>
              <a:rPr lang="ru-RU" dirty="0" err="1"/>
              <a:t>съдове</a:t>
            </a:r>
            <a:r>
              <a:rPr lang="ru-RU" dirty="0"/>
              <a:t> и на </a:t>
            </a:r>
            <a:r>
              <a:rPr lang="ru-RU" dirty="0" err="1"/>
              <a:t>периферните</a:t>
            </a:r>
            <a:r>
              <a:rPr lang="ru-RU" dirty="0"/>
              <a:t> </a:t>
            </a:r>
            <a:r>
              <a:rPr lang="ru-RU" dirty="0" err="1"/>
              <a:t>нерви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определя</a:t>
            </a:r>
            <a:r>
              <a:rPr lang="ru-RU" dirty="0"/>
              <a:t> </a:t>
            </a:r>
            <a:r>
              <a:rPr lang="ru-RU" dirty="0" err="1"/>
              <a:t>системните</a:t>
            </a:r>
            <a:r>
              <a:rPr lang="ru-RU" dirty="0"/>
              <a:t> и </a:t>
            </a:r>
            <a:r>
              <a:rPr lang="ru-RU" dirty="0" err="1"/>
              <a:t>локални</a:t>
            </a:r>
            <a:r>
              <a:rPr lang="ru-RU" dirty="0"/>
              <a:t> усложнения на </a:t>
            </a:r>
            <a:r>
              <a:rPr lang="ru-RU" dirty="0" err="1"/>
              <a:t>заболяването</a:t>
            </a:r>
            <a:r>
              <a:rPr lang="ru-RU" dirty="0"/>
              <a:t>.</a:t>
            </a: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bg-BG" dirty="0"/>
              <a:t>Определение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37112"/>
            <a:ext cx="8784976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964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60648"/>
            <a:ext cx="7776863" cy="6336704"/>
          </a:xfrm>
        </p:spPr>
      </p:pic>
    </p:spTree>
    <p:extLst>
      <p:ext uri="{BB962C8B-B14F-4D97-AF65-F5344CB8AC3E}">
        <p14:creationId xmlns:p14="http://schemas.microsoft.com/office/powerpoint/2010/main" val="3007629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Глюкозата</a:t>
            </a:r>
            <a:r>
              <a:rPr lang="ru-RU" dirty="0"/>
              <a:t> от </a:t>
            </a:r>
            <a:r>
              <a:rPr lang="ru-RU" dirty="0" err="1"/>
              <a:t>кръвта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влезе</a:t>
            </a:r>
            <a:r>
              <a:rPr lang="ru-RU" dirty="0"/>
              <a:t> в </a:t>
            </a:r>
            <a:r>
              <a:rPr lang="ru-RU" dirty="0" err="1"/>
              <a:t>клетките</a:t>
            </a:r>
            <a:r>
              <a:rPr lang="ru-RU" dirty="0"/>
              <a:t> само в </a:t>
            </a:r>
            <a:r>
              <a:rPr lang="ru-RU" dirty="0" err="1"/>
              <a:t>присъствие</a:t>
            </a:r>
            <a:r>
              <a:rPr lang="ru-RU" dirty="0"/>
              <a:t> на </a:t>
            </a:r>
            <a:r>
              <a:rPr lang="ru-RU" dirty="0" err="1"/>
              <a:t>достатъчно</a:t>
            </a:r>
            <a:r>
              <a:rPr lang="ru-RU" dirty="0"/>
              <a:t> количество </a:t>
            </a:r>
            <a:r>
              <a:rPr lang="ru-RU" dirty="0">
                <a:solidFill>
                  <a:srgbClr val="FF0000"/>
                </a:solidFill>
              </a:rPr>
              <a:t>инсулин.</a:t>
            </a:r>
          </a:p>
          <a:p>
            <a:pPr marL="0" indent="0">
              <a:buNone/>
            </a:pPr>
            <a:r>
              <a:rPr lang="ru-RU" dirty="0" err="1"/>
              <a:t>Глюкозата</a:t>
            </a:r>
            <a:r>
              <a:rPr lang="ru-RU" dirty="0"/>
              <a:t> е необходима за производство на </a:t>
            </a:r>
            <a:r>
              <a:rPr lang="ru-RU" dirty="0" err="1"/>
              <a:t>енергия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става </a:t>
            </a:r>
            <a:r>
              <a:rPr lang="ru-RU" dirty="0" err="1"/>
              <a:t>във</a:t>
            </a:r>
            <a:r>
              <a:rPr lang="ru-RU" dirty="0"/>
              <a:t> всяка клетка на </a:t>
            </a:r>
            <a:r>
              <a:rPr lang="ru-RU" dirty="0" err="1"/>
              <a:t>тялото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</a:rPr>
              <a:t>Инсулинът</a:t>
            </a:r>
            <a:r>
              <a:rPr lang="ru-RU" dirty="0"/>
              <a:t> е </a:t>
            </a:r>
            <a:r>
              <a:rPr lang="ru-RU" dirty="0" err="1"/>
              <a:t>хормон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се </a:t>
            </a:r>
            <a:r>
              <a:rPr lang="ru-RU" dirty="0" err="1"/>
              <a:t>произвежда</a:t>
            </a:r>
            <a:r>
              <a:rPr lang="ru-RU" dirty="0"/>
              <a:t> в </a:t>
            </a:r>
            <a:r>
              <a:rPr lang="ru-RU" dirty="0" err="1"/>
              <a:t>задстомашната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 (панкреаса). Той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свойството</a:t>
            </a:r>
            <a:r>
              <a:rPr lang="ru-RU" dirty="0"/>
              <a:t> да </a:t>
            </a:r>
            <a:r>
              <a:rPr lang="ru-RU" dirty="0" err="1"/>
              <a:t>намалява</a:t>
            </a:r>
            <a:r>
              <a:rPr lang="ru-RU" dirty="0"/>
              <a:t> </a:t>
            </a:r>
            <a:r>
              <a:rPr lang="ru-RU" dirty="0" err="1"/>
              <a:t>повишената</a:t>
            </a:r>
            <a:r>
              <a:rPr lang="ru-RU" dirty="0"/>
              <a:t> след прием на </a:t>
            </a:r>
            <a:r>
              <a:rPr lang="ru-RU" dirty="0" err="1"/>
              <a:t>храна</a:t>
            </a:r>
            <a:r>
              <a:rPr lang="ru-RU" dirty="0"/>
              <a:t> </a:t>
            </a:r>
            <a:r>
              <a:rPr lang="ru-RU" dirty="0" err="1"/>
              <a:t>кръвна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й </a:t>
            </a:r>
            <a:r>
              <a:rPr lang="ru-RU" dirty="0" err="1"/>
              <a:t>помага</a:t>
            </a:r>
            <a:r>
              <a:rPr lang="ru-RU" dirty="0"/>
              <a:t> да </a:t>
            </a:r>
            <a:r>
              <a:rPr lang="ru-RU" dirty="0" err="1"/>
              <a:t>влезе</a:t>
            </a:r>
            <a:r>
              <a:rPr lang="ru-RU" dirty="0"/>
              <a:t> в </a:t>
            </a:r>
            <a:r>
              <a:rPr lang="ru-RU" dirty="0" err="1"/>
              <a:t>клетката</a:t>
            </a:r>
            <a:r>
              <a:rPr lang="ru-RU" dirty="0"/>
              <a:t>.</a:t>
            </a:r>
            <a:endParaRPr lang="bg-B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/>
              <a:t>При </a:t>
            </a:r>
            <a:r>
              <a:rPr lang="ru-RU" dirty="0" err="1"/>
              <a:t>диабетиците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пълна</a:t>
            </a:r>
            <a:r>
              <a:rPr lang="ru-RU" dirty="0">
                <a:solidFill>
                  <a:srgbClr val="FF0000"/>
                </a:solidFill>
              </a:rPr>
              <a:t> или частична </a:t>
            </a:r>
            <a:r>
              <a:rPr lang="ru-RU" dirty="0" err="1">
                <a:solidFill>
                  <a:srgbClr val="FF0000"/>
                </a:solidFill>
              </a:rPr>
              <a:t>липса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на производство на инсулин от панкреаса, </a:t>
            </a:r>
            <a:r>
              <a:rPr lang="ru-RU" dirty="0" err="1"/>
              <a:t>както</a:t>
            </a:r>
            <a:r>
              <a:rPr lang="ru-RU" dirty="0"/>
              <a:t> и </a:t>
            </a:r>
            <a:r>
              <a:rPr lang="ru-RU" dirty="0">
                <a:solidFill>
                  <a:srgbClr val="FF0000"/>
                </a:solidFill>
              </a:rPr>
              <a:t>нарушено действие </a:t>
            </a:r>
            <a:r>
              <a:rPr lang="ru-RU" dirty="0"/>
              <a:t>на </a:t>
            </a:r>
            <a:r>
              <a:rPr lang="ru-RU" dirty="0" err="1"/>
              <a:t>произвеждания</a:t>
            </a:r>
            <a:r>
              <a:rPr lang="ru-RU" dirty="0"/>
              <a:t> инсулин.  </a:t>
            </a:r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bg-BG" dirty="0"/>
              <a:t>Патогенеза:</a:t>
            </a:r>
          </a:p>
        </p:txBody>
      </p:sp>
    </p:spTree>
    <p:extLst>
      <p:ext uri="{BB962C8B-B14F-4D97-AF65-F5344CB8AC3E}">
        <p14:creationId xmlns:p14="http://schemas.microsoft.com/office/powerpoint/2010/main" val="3851196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76672"/>
            <a:ext cx="8136904" cy="5904656"/>
          </a:xfrm>
        </p:spPr>
      </p:pic>
    </p:spTree>
    <p:extLst>
      <p:ext uri="{BB962C8B-B14F-4D97-AF65-F5344CB8AC3E}">
        <p14:creationId xmlns:p14="http://schemas.microsoft.com/office/powerpoint/2010/main" val="1960241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556792"/>
            <a:ext cx="8928992" cy="5301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u="sng" dirty="0">
                <a:solidFill>
                  <a:srgbClr val="FF0000"/>
                </a:solidFill>
              </a:rPr>
              <a:t>Тип 1</a:t>
            </a:r>
            <a:r>
              <a:rPr lang="ru-RU" dirty="0"/>
              <a:t> – </a:t>
            </a:r>
            <a:r>
              <a:rPr lang="ru-RU" dirty="0" err="1"/>
              <a:t>настъпва</a:t>
            </a:r>
            <a:r>
              <a:rPr lang="ru-RU" dirty="0"/>
              <a:t> </a:t>
            </a:r>
            <a:r>
              <a:rPr lang="ru-RU" dirty="0" err="1"/>
              <a:t>обикновено</a:t>
            </a:r>
            <a:r>
              <a:rPr lang="ru-RU" dirty="0"/>
              <a:t> в </a:t>
            </a:r>
            <a:r>
              <a:rPr lang="ru-RU" dirty="0" err="1">
                <a:solidFill>
                  <a:srgbClr val="FF0000"/>
                </a:solidFill>
              </a:rPr>
              <a:t>детска</a:t>
            </a:r>
            <a:r>
              <a:rPr lang="ru-RU" dirty="0">
                <a:solidFill>
                  <a:srgbClr val="FF0000"/>
                </a:solidFill>
              </a:rPr>
              <a:t> или </a:t>
            </a:r>
            <a:r>
              <a:rPr lang="ru-RU" dirty="0" err="1">
                <a:solidFill>
                  <a:srgbClr val="FF0000"/>
                </a:solidFill>
              </a:rPr>
              <a:t>юношеска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възраст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първично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засегнати</a:t>
            </a:r>
            <a:r>
              <a:rPr lang="ru-RU" dirty="0"/>
              <a:t> ß-</a:t>
            </a:r>
            <a:r>
              <a:rPr lang="ru-RU" dirty="0" err="1"/>
              <a:t>клетките</a:t>
            </a:r>
            <a:r>
              <a:rPr lang="ru-RU" dirty="0"/>
              <a:t> на панкреаса, </a:t>
            </a:r>
            <a:r>
              <a:rPr lang="ru-RU" dirty="0" err="1"/>
              <a:t>произвеждащи</a:t>
            </a:r>
            <a:r>
              <a:rPr lang="ru-RU" dirty="0"/>
              <a:t> инсулин. Рано се </a:t>
            </a:r>
            <a:r>
              <a:rPr lang="ru-RU" dirty="0" err="1"/>
              <a:t>налага</a:t>
            </a:r>
            <a:r>
              <a:rPr lang="ru-RU" dirty="0"/>
              <a:t> </a:t>
            </a:r>
            <a:r>
              <a:rPr lang="ru-RU" dirty="0" err="1"/>
              <a:t>заместително</a:t>
            </a:r>
            <a:r>
              <a:rPr lang="ru-RU" dirty="0"/>
              <a:t> лечение и се </a:t>
            </a:r>
            <a:r>
              <a:rPr lang="ru-RU" dirty="0" err="1"/>
              <a:t>наблюдава</a:t>
            </a:r>
            <a:r>
              <a:rPr lang="ru-RU" dirty="0"/>
              <a:t> </a:t>
            </a:r>
            <a:r>
              <a:rPr lang="ru-RU" dirty="0" err="1"/>
              <a:t>склонност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кетоацидоза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u="sng" dirty="0">
                <a:solidFill>
                  <a:srgbClr val="FF0000"/>
                </a:solidFill>
              </a:rPr>
              <a:t>Тип 2</a:t>
            </a:r>
            <a:r>
              <a:rPr lang="ru-RU" dirty="0"/>
              <a:t> – характерен за </a:t>
            </a:r>
            <a:r>
              <a:rPr lang="ru-RU" dirty="0" err="1">
                <a:solidFill>
                  <a:srgbClr val="FF0000"/>
                </a:solidFill>
              </a:rPr>
              <a:t>зрялата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err="1">
                <a:solidFill>
                  <a:srgbClr val="FF0000"/>
                </a:solidFill>
              </a:rPr>
              <a:t>напреднала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възраст</a:t>
            </a:r>
            <a:r>
              <a:rPr lang="ru-RU" dirty="0"/>
              <a:t>, с </a:t>
            </a:r>
            <a:r>
              <a:rPr lang="ru-RU" dirty="0" err="1"/>
              <a:t>изразено</a:t>
            </a:r>
            <a:r>
              <a:rPr lang="ru-RU" dirty="0"/>
              <a:t> полигенно </a:t>
            </a:r>
            <a:r>
              <a:rPr lang="ru-RU" dirty="0" err="1"/>
              <a:t>унаследяване</a:t>
            </a:r>
            <a:r>
              <a:rPr lang="ru-RU" dirty="0"/>
              <a:t>. </a:t>
            </a:r>
            <a:r>
              <a:rPr lang="ru-RU" dirty="0" err="1"/>
              <a:t>Първично</a:t>
            </a:r>
            <a:r>
              <a:rPr lang="ru-RU" dirty="0"/>
              <a:t> е </a:t>
            </a:r>
            <a:r>
              <a:rPr lang="ru-RU" dirty="0" err="1"/>
              <a:t>засегната</a:t>
            </a:r>
            <a:r>
              <a:rPr lang="ru-RU" dirty="0"/>
              <a:t> </a:t>
            </a:r>
            <a:r>
              <a:rPr lang="ru-RU" dirty="0" err="1"/>
              <a:t>способността</a:t>
            </a:r>
            <a:r>
              <a:rPr lang="ru-RU" dirty="0"/>
              <a:t> на организма да </a:t>
            </a:r>
            <a:r>
              <a:rPr lang="ru-RU" dirty="0" err="1"/>
              <a:t>реагира</a:t>
            </a:r>
            <a:r>
              <a:rPr lang="ru-RU" dirty="0"/>
              <a:t> на отделения от панкреаса инсулин,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обикновено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съчетание</a:t>
            </a:r>
            <a:r>
              <a:rPr lang="ru-RU" dirty="0"/>
              <a:t> с </a:t>
            </a:r>
            <a:r>
              <a:rPr lang="ru-RU" dirty="0" err="1"/>
              <a:t>метаболитен</a:t>
            </a:r>
            <a:r>
              <a:rPr lang="ru-RU" dirty="0"/>
              <a:t> синдром (Х-синдром). </a:t>
            </a:r>
            <a:r>
              <a:rPr lang="ru-RU" dirty="0" err="1"/>
              <a:t>Заместително</a:t>
            </a:r>
            <a:r>
              <a:rPr lang="ru-RU" dirty="0"/>
              <a:t> лечение се </a:t>
            </a:r>
            <a:r>
              <a:rPr lang="ru-RU" dirty="0" err="1"/>
              <a:t>налага</a:t>
            </a:r>
            <a:r>
              <a:rPr lang="ru-RU" dirty="0"/>
              <a:t> на </a:t>
            </a:r>
            <a:r>
              <a:rPr lang="ru-RU" dirty="0" err="1"/>
              <a:t>по-късен</a:t>
            </a:r>
            <a:r>
              <a:rPr lang="ru-RU" dirty="0"/>
              <a:t> </a:t>
            </a:r>
            <a:r>
              <a:rPr lang="ru-RU" dirty="0" err="1"/>
              <a:t>етап</a:t>
            </a:r>
            <a:r>
              <a:rPr lang="ru-RU" dirty="0"/>
              <a:t>. Не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характерни</a:t>
            </a:r>
            <a:r>
              <a:rPr lang="ru-RU" dirty="0"/>
              <a:t> </a:t>
            </a:r>
            <a:r>
              <a:rPr lang="ru-RU" dirty="0" err="1"/>
              <a:t>кетоацидози</a:t>
            </a:r>
            <a:r>
              <a:rPr lang="ru-RU" dirty="0"/>
              <a:t>, но за сметка на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стигне</a:t>
            </a:r>
            <a:r>
              <a:rPr lang="ru-RU" dirty="0"/>
              <a:t> до </a:t>
            </a:r>
            <a:r>
              <a:rPr lang="ru-RU" dirty="0" err="1"/>
              <a:t>т.нар</a:t>
            </a:r>
            <a:r>
              <a:rPr lang="ru-RU" dirty="0"/>
              <a:t>. </a:t>
            </a:r>
            <a:r>
              <a:rPr lang="ru-RU" dirty="0" err="1"/>
              <a:t>хиперосмоларна</a:t>
            </a:r>
            <a:r>
              <a:rPr lang="ru-RU" dirty="0"/>
              <a:t> кома.</a:t>
            </a:r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bg-BG" dirty="0"/>
              <a:t>Типове захарен диабет</a:t>
            </a:r>
          </a:p>
        </p:txBody>
      </p:sp>
    </p:spTree>
    <p:extLst>
      <p:ext uri="{BB962C8B-B14F-4D97-AF65-F5344CB8AC3E}">
        <p14:creationId xmlns:p14="http://schemas.microsoft.com/office/powerpoint/2010/main" val="508633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472608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</a:pPr>
            <a:r>
              <a:rPr lang="ru-RU" dirty="0" err="1"/>
              <a:t>Генетични</a:t>
            </a:r>
            <a:r>
              <a:rPr lang="ru-RU" dirty="0"/>
              <a:t> </a:t>
            </a:r>
            <a:r>
              <a:rPr lang="ru-RU" dirty="0" err="1"/>
              <a:t>дефекти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функцията</a:t>
            </a:r>
            <a:r>
              <a:rPr lang="ru-RU" dirty="0"/>
              <a:t> на В-</a:t>
            </a:r>
            <a:r>
              <a:rPr lang="ru-RU" dirty="0" err="1"/>
              <a:t>клетките</a:t>
            </a:r>
            <a:r>
              <a:rPr lang="ru-RU" dirty="0"/>
              <a:t> или в </a:t>
            </a:r>
            <a:r>
              <a:rPr lang="ru-RU" dirty="0" err="1"/>
              <a:t>действието</a:t>
            </a:r>
            <a:r>
              <a:rPr lang="ru-RU" dirty="0"/>
              <a:t> на инсулина;</a:t>
            </a:r>
          </a:p>
          <a:p>
            <a:pPr>
              <a:buClr>
                <a:srgbClr val="FF0000"/>
              </a:buClr>
            </a:pPr>
            <a:r>
              <a:rPr lang="ru-RU" dirty="0" err="1"/>
              <a:t>Заболявания</a:t>
            </a:r>
            <a:r>
              <a:rPr lang="ru-RU" dirty="0"/>
              <a:t> на </a:t>
            </a:r>
            <a:r>
              <a:rPr lang="ru-RU" dirty="0" err="1"/>
              <a:t>екзокринния</a:t>
            </a:r>
            <a:r>
              <a:rPr lang="ru-RU" dirty="0"/>
              <a:t> панкреас (</a:t>
            </a:r>
            <a:r>
              <a:rPr lang="ru-RU" dirty="0" err="1"/>
              <a:t>тази</a:t>
            </a:r>
            <a:r>
              <a:rPr lang="ru-RU" dirty="0"/>
              <a:t> част от </a:t>
            </a:r>
            <a:r>
              <a:rPr lang="ru-RU" dirty="0" err="1"/>
              <a:t>задстомашната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,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секретира</a:t>
            </a:r>
            <a:r>
              <a:rPr lang="ru-RU" dirty="0"/>
              <a:t> </a:t>
            </a:r>
            <a:r>
              <a:rPr lang="ru-RU" dirty="0" err="1"/>
              <a:t>храносмилателни</a:t>
            </a:r>
            <a:r>
              <a:rPr lang="ru-RU" dirty="0"/>
              <a:t> </a:t>
            </a:r>
            <a:r>
              <a:rPr lang="ru-RU" dirty="0" err="1"/>
              <a:t>ензими</a:t>
            </a:r>
            <a:r>
              <a:rPr lang="ru-RU" dirty="0"/>
              <a:t>);</a:t>
            </a:r>
          </a:p>
          <a:p>
            <a:pPr>
              <a:buClr>
                <a:srgbClr val="FF0000"/>
              </a:buClr>
            </a:pPr>
            <a:r>
              <a:rPr lang="ru-RU" dirty="0" err="1"/>
              <a:t>Ендокринни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- акромегалия, синдром на </a:t>
            </a:r>
            <a:r>
              <a:rPr lang="ru-RU" dirty="0" err="1"/>
              <a:t>Кушинг</a:t>
            </a:r>
            <a:r>
              <a:rPr lang="ru-RU" dirty="0"/>
              <a:t>, </a:t>
            </a:r>
            <a:r>
              <a:rPr lang="ru-RU" dirty="0" err="1"/>
              <a:t>феохромоцитом</a:t>
            </a:r>
            <a:r>
              <a:rPr lang="ru-RU" dirty="0"/>
              <a:t>, </a:t>
            </a:r>
            <a:r>
              <a:rPr lang="ru-RU" dirty="0" err="1"/>
              <a:t>хипертиреоидизъм</a:t>
            </a:r>
            <a:r>
              <a:rPr lang="ru-RU" dirty="0"/>
              <a:t>;</a:t>
            </a:r>
          </a:p>
          <a:p>
            <a:pPr>
              <a:buClr>
                <a:srgbClr val="FF0000"/>
              </a:buClr>
            </a:pP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употреба</a:t>
            </a:r>
            <a:r>
              <a:rPr lang="ru-RU" dirty="0"/>
              <a:t> на </a:t>
            </a:r>
            <a:r>
              <a:rPr lang="ru-RU" dirty="0" err="1"/>
              <a:t>някои</a:t>
            </a:r>
            <a:r>
              <a:rPr lang="ru-RU" dirty="0"/>
              <a:t> </a:t>
            </a:r>
            <a:r>
              <a:rPr lang="ru-RU" dirty="0" err="1"/>
              <a:t>медикаменти</a:t>
            </a:r>
            <a:r>
              <a:rPr lang="ru-RU" dirty="0"/>
              <a:t> - </a:t>
            </a:r>
            <a:r>
              <a:rPr lang="ru-RU" dirty="0" err="1"/>
              <a:t>кортикостероиди</a:t>
            </a:r>
            <a:r>
              <a:rPr lang="ru-RU" dirty="0"/>
              <a:t> и др.;</a:t>
            </a:r>
          </a:p>
          <a:p>
            <a:pPr>
              <a:buClr>
                <a:srgbClr val="FF0000"/>
              </a:buClr>
            </a:pPr>
            <a:r>
              <a:rPr lang="ru-RU" dirty="0" err="1"/>
              <a:t>Някои</a:t>
            </a:r>
            <a:r>
              <a:rPr lang="ru-RU" dirty="0"/>
              <a:t> инфекции - </a:t>
            </a:r>
            <a:r>
              <a:rPr lang="ru-RU" dirty="0" err="1"/>
              <a:t>рубеола</a:t>
            </a:r>
            <a:r>
              <a:rPr lang="ru-RU" dirty="0"/>
              <a:t>, </a:t>
            </a:r>
            <a:r>
              <a:rPr lang="ru-RU" dirty="0" err="1"/>
              <a:t>цитомегаловирус</a:t>
            </a:r>
            <a:r>
              <a:rPr lang="ru-RU" dirty="0"/>
              <a:t>;</a:t>
            </a:r>
          </a:p>
          <a:p>
            <a:pPr>
              <a:buClr>
                <a:srgbClr val="FF0000"/>
              </a:buClr>
            </a:pPr>
            <a:r>
              <a:rPr lang="ru-RU" dirty="0" err="1"/>
              <a:t>Генетични</a:t>
            </a:r>
            <a:r>
              <a:rPr lang="ru-RU" dirty="0"/>
              <a:t> </a:t>
            </a:r>
            <a:r>
              <a:rPr lang="ru-RU" dirty="0" err="1"/>
              <a:t>синдроми</a:t>
            </a:r>
            <a:r>
              <a:rPr lang="ru-RU" dirty="0"/>
              <a:t> - синдром на Даун, синдром на </a:t>
            </a:r>
            <a:r>
              <a:rPr lang="ru-RU" dirty="0" err="1"/>
              <a:t>Търнър</a:t>
            </a:r>
            <a:r>
              <a:rPr lang="ru-RU" dirty="0"/>
              <a:t> и др.;</a:t>
            </a:r>
          </a:p>
          <a:p>
            <a:pPr>
              <a:buClr>
                <a:srgbClr val="FF0000"/>
              </a:buClr>
            </a:pPr>
            <a:r>
              <a:rPr lang="ru-RU" dirty="0" err="1"/>
              <a:t>Гестационният</a:t>
            </a:r>
            <a:r>
              <a:rPr lang="ru-RU" dirty="0"/>
              <a:t> диабет (диабет при </a:t>
            </a:r>
            <a:r>
              <a:rPr lang="ru-RU" dirty="0" err="1"/>
              <a:t>бременност</a:t>
            </a:r>
            <a:r>
              <a:rPr lang="ru-RU" dirty="0"/>
              <a:t>, нарушение на </a:t>
            </a:r>
            <a:r>
              <a:rPr lang="ru-RU" dirty="0" err="1"/>
              <a:t>въглехидратната</a:t>
            </a:r>
            <a:r>
              <a:rPr lang="ru-RU" dirty="0"/>
              <a:t> </a:t>
            </a:r>
            <a:r>
              <a:rPr lang="ru-RU" dirty="0" err="1"/>
              <a:t>обмяна</a:t>
            </a:r>
            <a:r>
              <a:rPr lang="ru-RU" dirty="0"/>
              <a:t> само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бременност</a:t>
            </a:r>
            <a:r>
              <a:rPr lang="ru-RU" dirty="0"/>
              <a:t>).</a:t>
            </a:r>
          </a:p>
          <a:p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bg-BG" dirty="0"/>
              <a:t>Други типове</a:t>
            </a:r>
          </a:p>
        </p:txBody>
      </p:sp>
    </p:spTree>
    <p:extLst>
      <p:ext uri="{BB962C8B-B14F-4D97-AF65-F5344CB8AC3E}">
        <p14:creationId xmlns:p14="http://schemas.microsoft.com/office/powerpoint/2010/main" val="2521580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052736"/>
            <a:ext cx="9036496" cy="5544616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</a:pPr>
            <a:r>
              <a:rPr lang="ru-RU" i="1" u="sng" dirty="0"/>
              <a:t>Тип </a:t>
            </a:r>
            <a:r>
              <a:rPr lang="ru-RU" dirty="0"/>
              <a:t>1- </a:t>
            </a:r>
            <a:r>
              <a:rPr lang="ru-RU" dirty="0" err="1"/>
              <a:t>развива</a:t>
            </a:r>
            <a:r>
              <a:rPr lang="ru-RU" dirty="0"/>
              <a:t> се </a:t>
            </a:r>
            <a:r>
              <a:rPr lang="ru-RU" dirty="0" err="1"/>
              <a:t>автоимунен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- </a:t>
            </a:r>
            <a:r>
              <a:rPr lang="ru-RU" dirty="0" err="1"/>
              <a:t>автоимунен</a:t>
            </a:r>
            <a:r>
              <a:rPr lang="ru-RU" dirty="0"/>
              <a:t> </a:t>
            </a:r>
            <a:r>
              <a:rPr lang="ru-RU" dirty="0" err="1"/>
              <a:t>инсулинит</a:t>
            </a:r>
            <a:r>
              <a:rPr lang="ru-RU" dirty="0"/>
              <a:t> и </a:t>
            </a:r>
            <a:r>
              <a:rPr lang="ru-RU" u="sng" dirty="0"/>
              <a:t>абсолютен</a:t>
            </a:r>
            <a:r>
              <a:rPr lang="ru-RU" i="1" u="sng" dirty="0"/>
              <a:t> </a:t>
            </a:r>
            <a:r>
              <a:rPr lang="ru-RU" u="sng" dirty="0"/>
              <a:t>инсулинов дефицит</a:t>
            </a:r>
            <a:r>
              <a:rPr lang="ru-RU" dirty="0"/>
              <a:t>.</a:t>
            </a:r>
          </a:p>
          <a:p>
            <a:pPr>
              <a:buClr>
                <a:srgbClr val="FF0000"/>
              </a:buClr>
            </a:pPr>
            <a:r>
              <a:rPr lang="ru-RU" i="1" u="sng" dirty="0"/>
              <a:t>Тип </a:t>
            </a:r>
            <a:r>
              <a:rPr lang="ru-RU" dirty="0"/>
              <a:t>2- следствие на </a:t>
            </a:r>
            <a:r>
              <a:rPr lang="ru-RU" dirty="0" err="1"/>
              <a:t>инсулинова</a:t>
            </a:r>
            <a:r>
              <a:rPr lang="ru-RU" dirty="0"/>
              <a:t> </a:t>
            </a:r>
            <a:r>
              <a:rPr lang="ru-RU" dirty="0" err="1"/>
              <a:t>резистентност</a:t>
            </a:r>
            <a:r>
              <a:rPr lang="ru-RU" dirty="0"/>
              <a:t>,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рецепторен</a:t>
            </a:r>
            <a:r>
              <a:rPr lang="ru-RU" dirty="0"/>
              <a:t> или </a:t>
            </a:r>
            <a:r>
              <a:rPr lang="ru-RU" dirty="0" err="1"/>
              <a:t>пострецепторен</a:t>
            </a:r>
            <a:r>
              <a:rPr lang="ru-RU" dirty="0"/>
              <a:t> дефект. </a:t>
            </a:r>
            <a:r>
              <a:rPr lang="ru-RU" dirty="0" err="1"/>
              <a:t>Налице</a:t>
            </a:r>
            <a:r>
              <a:rPr lang="ru-RU" dirty="0"/>
              <a:t> е </a:t>
            </a:r>
            <a:r>
              <a:rPr lang="ru-RU" u="sng" dirty="0"/>
              <a:t>относителен инсулинов дефицит</a:t>
            </a:r>
            <a:r>
              <a:rPr lang="ru-RU" dirty="0"/>
              <a:t>. В </a:t>
            </a:r>
            <a:r>
              <a:rPr lang="ru-RU" dirty="0" err="1"/>
              <a:t>повечето</a:t>
            </a:r>
            <a:r>
              <a:rPr lang="ru-RU" dirty="0"/>
              <a:t> случаи  се </a:t>
            </a:r>
            <a:r>
              <a:rPr lang="ru-RU" dirty="0" err="1"/>
              <a:t>проявява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част от </a:t>
            </a:r>
            <a:r>
              <a:rPr lang="ru-RU" dirty="0" err="1"/>
              <a:t>т.нар</a:t>
            </a:r>
            <a:r>
              <a:rPr lang="ru-RU" dirty="0"/>
              <a:t> </a:t>
            </a:r>
            <a:r>
              <a:rPr lang="ru-RU" i="1" dirty="0" err="1"/>
              <a:t>метаболитен</a:t>
            </a:r>
            <a:r>
              <a:rPr lang="ru-RU" i="1" dirty="0"/>
              <a:t> синдром. </a:t>
            </a:r>
            <a:r>
              <a:rPr lang="ru-RU" dirty="0"/>
              <a:t>Т.е. </a:t>
            </a:r>
            <a:r>
              <a:rPr lang="ru-RU" dirty="0" err="1"/>
              <a:t>често</a:t>
            </a:r>
            <a:r>
              <a:rPr lang="ru-RU" dirty="0"/>
              <a:t> се </a:t>
            </a:r>
            <a:r>
              <a:rPr lang="ru-RU" dirty="0" err="1"/>
              <a:t>съчетава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затлъстяване</a:t>
            </a:r>
            <a:r>
              <a:rPr lang="ru-RU" dirty="0"/>
              <a:t> от централен тип, </a:t>
            </a:r>
            <a:r>
              <a:rPr lang="ru-RU" dirty="0" err="1"/>
              <a:t>хиперлипидемия</a:t>
            </a:r>
            <a:r>
              <a:rPr lang="ru-RU" dirty="0"/>
              <a:t>, </a:t>
            </a:r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 и др.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инсулиновата</a:t>
            </a:r>
            <a:r>
              <a:rPr lang="ru-RU" dirty="0"/>
              <a:t> </a:t>
            </a:r>
            <a:r>
              <a:rPr lang="ru-RU" dirty="0" err="1"/>
              <a:t>резистентност</a:t>
            </a:r>
            <a:r>
              <a:rPr lang="ru-RU" dirty="0"/>
              <a:t> при </a:t>
            </a:r>
            <a:r>
              <a:rPr lang="ru-RU" dirty="0" err="1"/>
              <a:t>захарен</a:t>
            </a:r>
            <a:r>
              <a:rPr lang="ru-RU" dirty="0"/>
              <a:t> диабет тип 2 се </a:t>
            </a:r>
            <a:r>
              <a:rPr lang="ru-RU" dirty="0" err="1"/>
              <a:t>наблюдава</a:t>
            </a:r>
            <a:r>
              <a:rPr lang="ru-RU" dirty="0"/>
              <a:t> </a:t>
            </a:r>
            <a:r>
              <a:rPr lang="ru-RU" dirty="0" err="1">
                <a:solidFill>
                  <a:srgbClr val="FF0000"/>
                </a:solidFill>
              </a:rPr>
              <a:t>хиперинсулинемия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засилва</a:t>
            </a:r>
            <a:r>
              <a:rPr lang="ru-RU" dirty="0"/>
              <a:t> </a:t>
            </a:r>
            <a:r>
              <a:rPr lang="ru-RU" dirty="0" err="1"/>
              <a:t>чувството</a:t>
            </a:r>
            <a:r>
              <a:rPr lang="ru-RU" dirty="0"/>
              <a:t> за глад и води до </a:t>
            </a:r>
            <a:r>
              <a:rPr lang="ru-RU" dirty="0" err="1"/>
              <a:t>затлъстяване</a:t>
            </a:r>
            <a:r>
              <a:rPr lang="ru-RU" dirty="0"/>
              <a:t>.  </a:t>
            </a:r>
            <a:r>
              <a:rPr lang="ru-RU" dirty="0" err="1"/>
              <a:t>Високото</a:t>
            </a:r>
            <a:r>
              <a:rPr lang="ru-RU" dirty="0"/>
              <a:t> </a:t>
            </a:r>
            <a:r>
              <a:rPr lang="ru-RU" dirty="0" err="1"/>
              <a:t>ниво</a:t>
            </a:r>
            <a:r>
              <a:rPr lang="ru-RU" dirty="0"/>
              <a:t> на инсулина води и до </a:t>
            </a:r>
            <a:r>
              <a:rPr lang="ru-RU" dirty="0" err="1"/>
              <a:t>намаляване</a:t>
            </a:r>
            <a:r>
              <a:rPr lang="ru-RU" dirty="0"/>
              <a:t> на </a:t>
            </a:r>
            <a:r>
              <a:rPr lang="ru-RU" dirty="0" err="1"/>
              <a:t>инсулиновите</a:t>
            </a:r>
            <a:r>
              <a:rPr lang="ru-RU" dirty="0"/>
              <a:t> </a:t>
            </a:r>
            <a:r>
              <a:rPr lang="ru-RU" dirty="0" err="1"/>
              <a:t>рецептори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води до </a:t>
            </a:r>
            <a:r>
              <a:rPr lang="ru-RU" dirty="0" err="1"/>
              <a:t>отслабване</a:t>
            </a:r>
            <a:r>
              <a:rPr lang="ru-RU" dirty="0"/>
              <a:t> в </a:t>
            </a:r>
            <a:r>
              <a:rPr lang="ru-RU" dirty="0" err="1"/>
              <a:t>действието</a:t>
            </a:r>
            <a:r>
              <a:rPr lang="ru-RU" dirty="0"/>
              <a:t> на инсулина - </a:t>
            </a:r>
            <a:r>
              <a:rPr lang="ru-RU" dirty="0" err="1"/>
              <a:t>развива</a:t>
            </a:r>
            <a:r>
              <a:rPr lang="ru-RU" dirty="0"/>
              <a:t> се порочен </a:t>
            </a:r>
            <a:r>
              <a:rPr lang="ru-RU" dirty="0" err="1"/>
              <a:t>кръг</a:t>
            </a:r>
            <a:r>
              <a:rPr lang="ru-RU" dirty="0"/>
              <a:t>.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споменатите</a:t>
            </a:r>
            <a:r>
              <a:rPr lang="ru-RU" dirty="0"/>
              <a:t> </a:t>
            </a:r>
            <a:r>
              <a:rPr lang="ru-RU" dirty="0" err="1"/>
              <a:t>патологични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доведат</a:t>
            </a:r>
            <a:r>
              <a:rPr lang="ru-RU" dirty="0"/>
              <a:t> до „</a:t>
            </a:r>
            <a:r>
              <a:rPr lang="ru-RU" dirty="0" err="1"/>
              <a:t>изтощение</a:t>
            </a:r>
            <a:r>
              <a:rPr lang="ru-RU" dirty="0"/>
              <a:t>” на </a:t>
            </a:r>
            <a:r>
              <a:rPr lang="ru-RU" dirty="0" err="1"/>
              <a:t>островните</a:t>
            </a:r>
            <a:r>
              <a:rPr lang="ru-RU" dirty="0"/>
              <a:t> клетки в панкреаса, </a:t>
            </a:r>
            <a:r>
              <a:rPr lang="ru-RU" dirty="0" err="1"/>
              <a:t>настъпва</a:t>
            </a:r>
            <a:r>
              <a:rPr lang="ru-RU" dirty="0"/>
              <a:t> </a:t>
            </a:r>
            <a:r>
              <a:rPr lang="ru-RU" dirty="0" err="1"/>
              <a:t>клинична</a:t>
            </a:r>
            <a:r>
              <a:rPr lang="ru-RU" dirty="0"/>
              <a:t> </a:t>
            </a:r>
            <a:r>
              <a:rPr lang="ru-RU" dirty="0" err="1"/>
              <a:t>изява</a:t>
            </a:r>
            <a:r>
              <a:rPr lang="ru-RU" dirty="0"/>
              <a:t> на </a:t>
            </a:r>
            <a:r>
              <a:rPr lang="ru-RU" dirty="0" err="1"/>
              <a:t>захарния</a:t>
            </a:r>
            <a:r>
              <a:rPr lang="ru-RU" dirty="0"/>
              <a:t> диабет.</a:t>
            </a:r>
          </a:p>
          <a:p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bg-BG" dirty="0"/>
              <a:t>Патогенеза:</a:t>
            </a:r>
          </a:p>
        </p:txBody>
      </p:sp>
    </p:spTree>
    <p:extLst>
      <p:ext uri="{BB962C8B-B14F-4D97-AF65-F5344CB8AC3E}">
        <p14:creationId xmlns:p14="http://schemas.microsoft.com/office/powerpoint/2010/main" val="2576986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764704"/>
            <a:ext cx="8640960" cy="5616624"/>
          </a:xfrm>
        </p:spPr>
      </p:pic>
    </p:spTree>
    <p:extLst>
      <p:ext uri="{BB962C8B-B14F-4D97-AF65-F5344CB8AC3E}">
        <p14:creationId xmlns:p14="http://schemas.microsoft.com/office/powerpoint/2010/main" val="3470658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196752"/>
            <a:ext cx="8856984" cy="5472608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</a:pPr>
            <a:r>
              <a:rPr lang="ru-RU" dirty="0"/>
              <a:t>Тип 1- „</a:t>
            </a:r>
            <a:r>
              <a:rPr lang="ru-RU" dirty="0" err="1"/>
              <a:t>големи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на диабета” - </a:t>
            </a:r>
            <a:r>
              <a:rPr lang="ru-RU" dirty="0" err="1"/>
              <a:t>повишена</a:t>
            </a:r>
            <a:r>
              <a:rPr lang="ru-RU" dirty="0"/>
              <a:t> жажда (полидипсия), полиурия (патологично увеличено </a:t>
            </a:r>
            <a:r>
              <a:rPr lang="ru-RU" dirty="0" err="1"/>
              <a:t>уриниране</a:t>
            </a:r>
            <a:r>
              <a:rPr lang="ru-RU" dirty="0"/>
              <a:t>), </a:t>
            </a:r>
            <a:r>
              <a:rPr lang="ru-RU" dirty="0" err="1"/>
              <a:t>загуба</a:t>
            </a:r>
            <a:r>
              <a:rPr lang="ru-RU" dirty="0"/>
              <a:t> на </a:t>
            </a:r>
            <a:r>
              <a:rPr lang="ru-RU" dirty="0" err="1"/>
              <a:t>тегло</a:t>
            </a:r>
            <a:r>
              <a:rPr lang="ru-RU" dirty="0"/>
              <a:t>.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се </a:t>
            </a:r>
            <a:r>
              <a:rPr lang="ru-RU" dirty="0" err="1"/>
              <a:t>дължат</a:t>
            </a:r>
            <a:r>
              <a:rPr lang="ru-RU" dirty="0"/>
              <a:t> на </a:t>
            </a:r>
            <a:r>
              <a:rPr lang="ru-RU" dirty="0" err="1"/>
              <a:t>хипергликемията</a:t>
            </a:r>
            <a:r>
              <a:rPr lang="ru-RU" dirty="0"/>
              <a:t>. Нарушение на водно-</a:t>
            </a:r>
            <a:r>
              <a:rPr lang="ru-RU" dirty="0" err="1"/>
              <a:t>електролитното</a:t>
            </a:r>
            <a:r>
              <a:rPr lang="ru-RU" dirty="0"/>
              <a:t> равновесие,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доведе</a:t>
            </a:r>
            <a:r>
              <a:rPr lang="ru-RU" dirty="0"/>
              <a:t> до </a:t>
            </a:r>
            <a:r>
              <a:rPr lang="ru-RU" dirty="0" err="1"/>
              <a:t>гърчове</a:t>
            </a:r>
            <a:r>
              <a:rPr lang="ru-RU" dirty="0"/>
              <a:t>, нарушено зрение;</a:t>
            </a:r>
          </a:p>
          <a:p>
            <a:pPr>
              <a:buClr>
                <a:srgbClr val="FF0000"/>
              </a:buClr>
            </a:pPr>
            <a:r>
              <a:rPr lang="ru-RU" dirty="0" err="1"/>
              <a:t>Неспецифични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- </a:t>
            </a:r>
            <a:r>
              <a:rPr lang="ru-RU" dirty="0" err="1"/>
              <a:t>главоболие</a:t>
            </a:r>
            <a:r>
              <a:rPr lang="ru-RU" dirty="0"/>
              <a:t>, </a:t>
            </a:r>
            <a:r>
              <a:rPr lang="ru-RU" dirty="0" err="1"/>
              <a:t>уморяемост</a:t>
            </a:r>
            <a:r>
              <a:rPr lang="ru-RU" dirty="0"/>
              <a:t>, </a:t>
            </a:r>
            <a:r>
              <a:rPr lang="ru-RU" dirty="0" err="1"/>
              <a:t>намалена</a:t>
            </a:r>
            <a:r>
              <a:rPr lang="ru-RU" dirty="0"/>
              <a:t> </a:t>
            </a:r>
            <a:r>
              <a:rPr lang="ru-RU" dirty="0" err="1"/>
              <a:t>работоспособност</a:t>
            </a:r>
            <a:r>
              <a:rPr lang="ru-RU" dirty="0"/>
              <a:t>;</a:t>
            </a:r>
          </a:p>
          <a:p>
            <a:pPr>
              <a:buClr>
                <a:srgbClr val="FF0000"/>
              </a:buClr>
            </a:pPr>
            <a:r>
              <a:rPr lang="ru-RU" dirty="0"/>
              <a:t>При диабет тип 2,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наличието</a:t>
            </a:r>
            <a:r>
              <a:rPr lang="ru-RU" dirty="0"/>
              <a:t> на </a:t>
            </a:r>
            <a:r>
              <a:rPr lang="ru-RU" dirty="0" err="1"/>
              <a:t>хиперинсулинизъм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наблюдават</a:t>
            </a:r>
            <a:r>
              <a:rPr lang="ru-RU" dirty="0"/>
              <a:t> </a:t>
            </a:r>
            <a:r>
              <a:rPr lang="ru-RU" dirty="0" err="1"/>
              <a:t>още</a:t>
            </a:r>
            <a:r>
              <a:rPr lang="ru-RU" dirty="0"/>
              <a:t> </a:t>
            </a:r>
            <a:r>
              <a:rPr lang="ru-RU" dirty="0" err="1"/>
              <a:t>засилен</a:t>
            </a:r>
            <a:r>
              <a:rPr lang="ru-RU" dirty="0"/>
              <a:t> глад, </a:t>
            </a:r>
            <a:r>
              <a:rPr lang="ru-RU" dirty="0" err="1"/>
              <a:t>изпотяване</a:t>
            </a:r>
            <a:r>
              <a:rPr lang="ru-RU" dirty="0"/>
              <a:t>;</a:t>
            </a:r>
          </a:p>
          <a:p>
            <a:pPr>
              <a:buClr>
                <a:srgbClr val="FF0000"/>
              </a:buClr>
            </a:pPr>
            <a:r>
              <a:rPr lang="ru-RU" dirty="0" err="1"/>
              <a:t>Характерни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още</a:t>
            </a:r>
            <a:r>
              <a:rPr lang="ru-RU" dirty="0"/>
              <a:t> и </a:t>
            </a:r>
            <a:r>
              <a:rPr lang="ru-RU" dirty="0" err="1"/>
              <a:t>кожни</a:t>
            </a:r>
            <a:r>
              <a:rPr lang="ru-RU" dirty="0"/>
              <a:t> прояви (</a:t>
            </a:r>
            <a:r>
              <a:rPr lang="ru-RU" dirty="0" err="1"/>
              <a:t>особено</a:t>
            </a:r>
            <a:r>
              <a:rPr lang="ru-RU" dirty="0"/>
              <a:t> при диабет тип 2) - </a:t>
            </a:r>
            <a:r>
              <a:rPr lang="ru-RU" dirty="0" err="1"/>
              <a:t>пруритус</a:t>
            </a:r>
            <a:r>
              <a:rPr lang="ru-RU" dirty="0"/>
              <a:t>; </a:t>
            </a:r>
            <a:r>
              <a:rPr lang="ru-RU" dirty="0" err="1"/>
              <a:t>кожни</a:t>
            </a:r>
            <a:r>
              <a:rPr lang="ru-RU" dirty="0"/>
              <a:t> инфекции (</a:t>
            </a:r>
            <a:r>
              <a:rPr lang="ru-RU" dirty="0" err="1"/>
              <a:t>фурункулоза</a:t>
            </a:r>
            <a:r>
              <a:rPr lang="ru-RU" dirty="0"/>
              <a:t> - гнойно </a:t>
            </a:r>
            <a:r>
              <a:rPr lang="ru-RU" dirty="0" err="1"/>
              <a:t>възпаление</a:t>
            </a:r>
            <a:r>
              <a:rPr lang="ru-RU" dirty="0"/>
              <a:t> на </a:t>
            </a:r>
            <a:r>
              <a:rPr lang="ru-RU" dirty="0" err="1"/>
              <a:t>космените</a:t>
            </a:r>
            <a:r>
              <a:rPr lang="ru-RU" dirty="0"/>
              <a:t> </a:t>
            </a:r>
            <a:r>
              <a:rPr lang="ru-RU" dirty="0" err="1"/>
              <a:t>фоликули</a:t>
            </a:r>
            <a:r>
              <a:rPr lang="ru-RU" dirty="0"/>
              <a:t>, </a:t>
            </a:r>
            <a:r>
              <a:rPr lang="ru-RU" dirty="0" err="1"/>
              <a:t>кандидомикоза</a:t>
            </a:r>
            <a:r>
              <a:rPr lang="ru-RU" dirty="0"/>
              <a:t> - </a:t>
            </a:r>
            <a:r>
              <a:rPr lang="ru-RU" dirty="0" err="1"/>
              <a:t>гъбична</a:t>
            </a:r>
            <a:r>
              <a:rPr lang="ru-RU" dirty="0"/>
              <a:t> кожно-</a:t>
            </a:r>
            <a:r>
              <a:rPr lang="ru-RU" dirty="0" err="1"/>
              <a:t>лигавична</a:t>
            </a:r>
            <a:r>
              <a:rPr lang="ru-RU" dirty="0"/>
              <a:t> инфекция и др.);</a:t>
            </a:r>
          </a:p>
          <a:p>
            <a:pPr>
              <a:buClr>
                <a:srgbClr val="FF0000"/>
              </a:buClr>
            </a:pPr>
            <a:r>
              <a:rPr lang="ru-RU" dirty="0" err="1"/>
              <a:t>Менструални</a:t>
            </a:r>
            <a:r>
              <a:rPr lang="ru-RU" dirty="0"/>
              <a:t> нарушения и нарушения в </a:t>
            </a:r>
            <a:r>
              <a:rPr lang="ru-RU" dirty="0" err="1"/>
              <a:t>потентността</a:t>
            </a:r>
            <a:endParaRPr lang="ru-RU" dirty="0"/>
          </a:p>
          <a:p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bg-BG" dirty="0"/>
              <a:t>Симптоми:</a:t>
            </a:r>
          </a:p>
        </p:txBody>
      </p:sp>
    </p:spTree>
    <p:extLst>
      <p:ext uri="{BB962C8B-B14F-4D97-AF65-F5344CB8AC3E}">
        <p14:creationId xmlns:p14="http://schemas.microsoft.com/office/powerpoint/2010/main" val="800418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255086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400600"/>
          </a:xfrm>
        </p:spPr>
        <p:txBody>
          <a:bodyPr>
            <a:normAutofit/>
          </a:bodyPr>
          <a:lstStyle/>
          <a:p>
            <a:r>
              <a:rPr lang="ru-RU" dirty="0" err="1"/>
              <a:t>Дължи</a:t>
            </a:r>
            <a:r>
              <a:rPr lang="ru-RU" dirty="0"/>
              <a:t> се на </a:t>
            </a:r>
            <a:r>
              <a:rPr lang="ru-RU" dirty="0" err="1"/>
              <a:t>липса</a:t>
            </a:r>
            <a:r>
              <a:rPr lang="ru-RU" dirty="0"/>
              <a:t> на внос на инсулин (при </a:t>
            </a:r>
            <a:r>
              <a:rPr lang="ru-RU" dirty="0" err="1"/>
              <a:t>пациенти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на </a:t>
            </a:r>
            <a:r>
              <a:rPr lang="ru-RU" dirty="0" err="1"/>
              <a:t>инсулинолечение</a:t>
            </a:r>
            <a:r>
              <a:rPr lang="ru-RU" dirty="0"/>
              <a:t>), </a:t>
            </a:r>
            <a:r>
              <a:rPr lang="ru-RU" dirty="0" err="1"/>
              <a:t>повишена</a:t>
            </a:r>
            <a:r>
              <a:rPr lang="ru-RU" dirty="0"/>
              <a:t> нужда от инсулин (при инфекции, грешки в </a:t>
            </a:r>
            <a:r>
              <a:rPr lang="ru-RU" dirty="0" err="1"/>
              <a:t>диетата</a:t>
            </a:r>
            <a:r>
              <a:rPr lang="ru-RU" dirty="0"/>
              <a:t>, </a:t>
            </a:r>
            <a:r>
              <a:rPr lang="ru-RU" dirty="0" err="1"/>
              <a:t>стомашно-чревни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, </a:t>
            </a:r>
            <a:r>
              <a:rPr lang="ru-RU" dirty="0" err="1"/>
              <a:t>стрес</a:t>
            </a:r>
            <a:r>
              <a:rPr lang="ru-RU" dirty="0"/>
              <a:t> и др.). </a:t>
            </a:r>
          </a:p>
          <a:p>
            <a:r>
              <a:rPr lang="ru-RU" dirty="0"/>
              <a:t>За диабет тип 1 е характерна</a:t>
            </a:r>
            <a:r>
              <a:rPr lang="ru-RU" i="1" dirty="0"/>
              <a:t> </a:t>
            </a:r>
            <a:r>
              <a:rPr lang="ru-RU" i="1" dirty="0" err="1">
                <a:solidFill>
                  <a:srgbClr val="FF0000"/>
                </a:solidFill>
              </a:rPr>
              <a:t>кетоацидозната</a:t>
            </a:r>
            <a:r>
              <a:rPr lang="ru-RU" i="1" dirty="0">
                <a:solidFill>
                  <a:srgbClr val="FF0000"/>
                </a:solidFill>
              </a:rPr>
              <a:t> кома</a:t>
            </a:r>
            <a:r>
              <a:rPr lang="ru-RU" dirty="0"/>
              <a:t>, а за диабет тип 2 </a:t>
            </a:r>
            <a:r>
              <a:rPr lang="ru-RU" i="1" dirty="0" err="1">
                <a:solidFill>
                  <a:srgbClr val="FF0000"/>
                </a:solidFill>
              </a:rPr>
              <a:t>хиперосмоларната</a:t>
            </a:r>
            <a:r>
              <a:rPr lang="ru-RU" i="1" dirty="0">
                <a:solidFill>
                  <a:srgbClr val="FF0000"/>
                </a:solidFill>
              </a:rPr>
              <a:t> кома</a:t>
            </a:r>
            <a:r>
              <a:rPr lang="ru-RU" i="1" dirty="0"/>
              <a:t>.</a:t>
            </a:r>
            <a:r>
              <a:rPr lang="ru-RU" dirty="0"/>
              <a:t> </a:t>
            </a:r>
          </a:p>
          <a:p>
            <a:pPr marL="0" indent="0">
              <a:buNone/>
            </a:pPr>
            <a:endParaRPr lang="ru-RU" dirty="0"/>
          </a:p>
          <a:p>
            <a:pPr marL="400050" lvl="1" indent="0">
              <a:buNone/>
            </a:pPr>
            <a:r>
              <a:rPr lang="ru-RU" dirty="0" err="1"/>
              <a:t>Двете</a:t>
            </a:r>
            <a:r>
              <a:rPr lang="ru-RU" dirty="0"/>
              <a:t> </a:t>
            </a:r>
            <a:r>
              <a:rPr lang="ru-RU" dirty="0" err="1"/>
              <a:t>състояния</a:t>
            </a:r>
            <a:r>
              <a:rPr lang="ru-RU" dirty="0"/>
              <a:t> се </a:t>
            </a:r>
            <a:r>
              <a:rPr lang="ru-RU" dirty="0" err="1"/>
              <a:t>различават</a:t>
            </a:r>
            <a:r>
              <a:rPr lang="ru-RU" dirty="0"/>
              <a:t> по механизма на </a:t>
            </a:r>
            <a:r>
              <a:rPr lang="ru-RU" dirty="0" err="1"/>
              <a:t>възникването</a:t>
            </a:r>
            <a:r>
              <a:rPr lang="ru-RU" dirty="0"/>
              <a:t> си, но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сходна клиника: </a:t>
            </a:r>
            <a:r>
              <a:rPr lang="ru-RU" dirty="0" err="1"/>
              <a:t>сравнително</a:t>
            </a:r>
            <a:r>
              <a:rPr lang="ru-RU" dirty="0"/>
              <a:t> </a:t>
            </a:r>
            <a:r>
              <a:rPr lang="ru-RU" dirty="0" err="1"/>
              <a:t>бавно</a:t>
            </a:r>
            <a:r>
              <a:rPr lang="ru-RU" dirty="0"/>
              <a:t> развитие, постепенно, за дни; </a:t>
            </a:r>
            <a:r>
              <a:rPr lang="ru-RU" dirty="0" err="1"/>
              <a:t>хипотония</a:t>
            </a:r>
            <a:r>
              <a:rPr lang="ru-RU" dirty="0"/>
              <a:t> и </a:t>
            </a:r>
            <a:r>
              <a:rPr lang="ru-RU" dirty="0" err="1"/>
              <a:t>липса</a:t>
            </a:r>
            <a:r>
              <a:rPr lang="ru-RU" dirty="0"/>
              <a:t> на </a:t>
            </a:r>
            <a:r>
              <a:rPr lang="ru-RU" dirty="0" err="1"/>
              <a:t>гърчове</a:t>
            </a:r>
            <a:r>
              <a:rPr lang="ru-RU" dirty="0"/>
              <a:t>; суха кожа, </a:t>
            </a:r>
            <a:r>
              <a:rPr lang="ru-RU" dirty="0" err="1"/>
              <a:t>дълбоко</a:t>
            </a:r>
            <a:r>
              <a:rPr lang="ru-RU" dirty="0"/>
              <a:t> </a:t>
            </a:r>
            <a:r>
              <a:rPr lang="ru-RU" dirty="0" err="1"/>
              <a:t>дишане</a:t>
            </a:r>
            <a:r>
              <a:rPr lang="ru-RU" dirty="0"/>
              <a:t>, </a:t>
            </a:r>
            <a:r>
              <a:rPr lang="ru-RU" dirty="0" err="1"/>
              <a:t>дъх</a:t>
            </a:r>
            <a:r>
              <a:rPr lang="ru-RU" dirty="0"/>
              <a:t> на ацетон; </a:t>
            </a:r>
            <a:r>
              <a:rPr lang="ru-RU" dirty="0" err="1"/>
              <a:t>евентуално</a:t>
            </a:r>
            <a:r>
              <a:rPr lang="ru-RU" dirty="0"/>
              <a:t> температура, </a:t>
            </a:r>
            <a:r>
              <a:rPr lang="ru-RU" dirty="0" err="1"/>
              <a:t>коремни</a:t>
            </a:r>
            <a:r>
              <a:rPr lang="ru-RU" dirty="0"/>
              <a:t> </a:t>
            </a:r>
            <a:r>
              <a:rPr lang="ru-RU" dirty="0" err="1"/>
              <a:t>болки</a:t>
            </a:r>
            <a:r>
              <a:rPr lang="ru-RU" dirty="0"/>
              <a:t>. </a:t>
            </a:r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err="1"/>
              <a:t>Диабетна</a:t>
            </a:r>
            <a:r>
              <a:rPr lang="ru-RU" dirty="0"/>
              <a:t> кома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15397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1520" y="1700808"/>
            <a:ext cx="8435280" cy="4752528"/>
          </a:xfrm>
        </p:spPr>
        <p:txBody>
          <a:bodyPr/>
          <a:lstStyle/>
          <a:p>
            <a:pPr marL="0" indent="0">
              <a:buNone/>
            </a:pPr>
            <a:endParaRPr lang="ru-RU" i="1" u="sng" dirty="0">
              <a:hlinkClick r:id="rId2"/>
            </a:endParaRPr>
          </a:p>
          <a:p>
            <a:pPr marL="0" indent="0">
              <a:buNone/>
            </a:pPr>
            <a:endParaRPr lang="ru-RU" i="1" u="sng" dirty="0">
              <a:hlinkClick r:id="rId2"/>
            </a:endParaRPr>
          </a:p>
          <a:p>
            <a:pPr marL="0" indent="0">
              <a:buNone/>
            </a:pPr>
            <a:r>
              <a:rPr lang="ru-RU" i="1" u="sng" dirty="0" err="1">
                <a:hlinkClick r:id="rId2"/>
              </a:rPr>
              <a:t>Макроангиопатията</a:t>
            </a:r>
            <a:r>
              <a:rPr lang="ru-RU" dirty="0"/>
              <a:t> се </a:t>
            </a:r>
            <a:r>
              <a:rPr lang="ru-RU" dirty="0" err="1"/>
              <a:t>характеризира</a:t>
            </a:r>
            <a:r>
              <a:rPr lang="ru-RU" dirty="0"/>
              <a:t> с развитие на </a:t>
            </a:r>
            <a:r>
              <a:rPr lang="ru-RU" dirty="0" err="1">
                <a:solidFill>
                  <a:srgbClr val="FF0000"/>
                </a:solidFill>
              </a:rPr>
              <a:t>ранна</a:t>
            </a:r>
            <a:r>
              <a:rPr lang="ru-RU" dirty="0">
                <a:solidFill>
                  <a:srgbClr val="FF0000"/>
                </a:solidFill>
              </a:rPr>
              <a:t> атеросклероза</a:t>
            </a:r>
            <a:r>
              <a:rPr lang="ru-RU" dirty="0"/>
              <a:t>, </a:t>
            </a:r>
            <a:r>
              <a:rPr lang="ru-RU" dirty="0" err="1"/>
              <a:t>която</a:t>
            </a:r>
            <a:r>
              <a:rPr lang="ru-RU" dirty="0"/>
              <a:t> води до </a:t>
            </a:r>
            <a:r>
              <a:rPr lang="ru-RU" dirty="0" err="1"/>
              <a:t>исхемична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 (инфаркт на миокарда, стенокардия и др.), </a:t>
            </a: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на </a:t>
            </a:r>
            <a:r>
              <a:rPr lang="ru-RU" dirty="0" err="1"/>
              <a:t>крайниците</a:t>
            </a:r>
            <a:r>
              <a:rPr lang="ru-RU" dirty="0"/>
              <a:t> (ХАНК), </a:t>
            </a:r>
            <a:r>
              <a:rPr lang="ru-RU" dirty="0" err="1"/>
              <a:t>мозъчно-съдова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. </a:t>
            </a:r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Хронични усложнения:</a:t>
            </a:r>
          </a:p>
        </p:txBody>
      </p:sp>
    </p:spTree>
    <p:extLst>
      <p:ext uri="{BB962C8B-B14F-4D97-AF65-F5344CB8AC3E}">
        <p14:creationId xmlns:p14="http://schemas.microsoft.com/office/powerpoint/2010/main" val="3560928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80728"/>
            <a:ext cx="9036496" cy="5616624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endParaRPr lang="ru-RU" i="1" dirty="0"/>
          </a:p>
          <a:p>
            <a:pPr>
              <a:buClr>
                <a:srgbClr val="FF0000"/>
              </a:buClr>
            </a:pPr>
            <a:r>
              <a:rPr lang="ru-RU" i="1" dirty="0" err="1"/>
              <a:t>Бъбреци</a:t>
            </a:r>
            <a:r>
              <a:rPr lang="ru-RU" i="1" dirty="0"/>
              <a:t> </a:t>
            </a:r>
            <a:r>
              <a:rPr lang="ru-RU" dirty="0"/>
              <a:t>- </a:t>
            </a:r>
            <a:r>
              <a:rPr lang="ru-RU" dirty="0" err="1">
                <a:solidFill>
                  <a:srgbClr val="FF0000"/>
                </a:solidFill>
              </a:rPr>
              <a:t>диабетна</a:t>
            </a:r>
            <a:r>
              <a:rPr lang="ru-RU" dirty="0">
                <a:solidFill>
                  <a:srgbClr val="FF0000"/>
                </a:solidFill>
              </a:rPr>
              <a:t> нефропатия</a:t>
            </a:r>
            <a:r>
              <a:rPr lang="ru-RU" dirty="0"/>
              <a:t>. Ранен симптом е </a:t>
            </a:r>
            <a:r>
              <a:rPr lang="ru-RU" i="1" dirty="0" err="1"/>
              <a:t>микроалбуминурията</a:t>
            </a:r>
            <a:r>
              <a:rPr lang="ru-RU" i="1" dirty="0"/>
              <a:t> (</a:t>
            </a:r>
            <a:r>
              <a:rPr lang="ru-RU" dirty="0" err="1"/>
              <a:t>албумин</a:t>
            </a:r>
            <a:r>
              <a:rPr lang="ru-RU" dirty="0"/>
              <a:t> в </a:t>
            </a:r>
            <a:r>
              <a:rPr lang="ru-RU" dirty="0" err="1"/>
              <a:t>урината</a:t>
            </a:r>
            <a:r>
              <a:rPr lang="ru-RU" dirty="0"/>
              <a:t> 20-300мг/24 часа).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бъбречните</a:t>
            </a:r>
            <a:r>
              <a:rPr lang="ru-RU" dirty="0"/>
              <a:t> </a:t>
            </a:r>
            <a:r>
              <a:rPr lang="ru-RU" dirty="0" err="1"/>
              <a:t>увреждания</a:t>
            </a:r>
            <a:r>
              <a:rPr lang="ru-RU" dirty="0"/>
              <a:t> се прибавят и честите уро-</a:t>
            </a:r>
            <a:r>
              <a:rPr lang="ru-RU" dirty="0" err="1"/>
              <a:t>генитални</a:t>
            </a:r>
            <a:r>
              <a:rPr lang="ru-RU" dirty="0"/>
              <a:t> инфекции;</a:t>
            </a:r>
          </a:p>
          <a:p>
            <a:pPr>
              <a:buClr>
                <a:srgbClr val="FF0000"/>
              </a:buClr>
            </a:pPr>
            <a:r>
              <a:rPr lang="ru-RU" i="1" dirty="0"/>
              <a:t>Очи - </a:t>
            </a:r>
            <a:r>
              <a:rPr lang="ru-RU" dirty="0" err="1">
                <a:solidFill>
                  <a:srgbClr val="FF0000"/>
                </a:solidFill>
              </a:rPr>
              <a:t>диабетна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ретинопатия</a:t>
            </a:r>
            <a:r>
              <a:rPr lang="ru-RU" dirty="0"/>
              <a:t>. </a:t>
            </a:r>
            <a:r>
              <a:rPr lang="ru-RU" dirty="0" err="1"/>
              <a:t>Особено</a:t>
            </a:r>
            <a:r>
              <a:rPr lang="ru-RU" dirty="0"/>
              <a:t> характерна за диабет 1 тип.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увреди</a:t>
            </a:r>
            <a:r>
              <a:rPr lang="ru-RU" dirty="0"/>
              <a:t> </a:t>
            </a:r>
            <a:r>
              <a:rPr lang="ru-RU" dirty="0" err="1"/>
              <a:t>централното</a:t>
            </a:r>
            <a:r>
              <a:rPr lang="ru-RU" dirty="0"/>
              <a:t> зрение, да </a:t>
            </a:r>
            <a:r>
              <a:rPr lang="ru-RU" dirty="0" err="1"/>
              <a:t>настъпи</a:t>
            </a:r>
            <a:r>
              <a:rPr lang="ru-RU" dirty="0"/>
              <a:t> </a:t>
            </a:r>
            <a:r>
              <a:rPr lang="ru-RU" dirty="0" err="1"/>
              <a:t>отлепване</a:t>
            </a:r>
            <a:r>
              <a:rPr lang="ru-RU" dirty="0"/>
              <a:t> на </a:t>
            </a:r>
            <a:r>
              <a:rPr lang="ru-RU" dirty="0" err="1"/>
              <a:t>ретината</a:t>
            </a:r>
            <a:r>
              <a:rPr lang="ru-RU" dirty="0"/>
              <a:t>, да се </a:t>
            </a:r>
            <a:r>
              <a:rPr lang="ru-RU" dirty="0" err="1"/>
              <a:t>развие</a:t>
            </a:r>
            <a:r>
              <a:rPr lang="ru-RU" dirty="0"/>
              <a:t> вторична глаукома;</a:t>
            </a:r>
          </a:p>
          <a:p>
            <a:pPr>
              <a:buClr>
                <a:srgbClr val="FF0000"/>
              </a:buClr>
            </a:pPr>
            <a:r>
              <a:rPr lang="ru-RU" i="1" dirty="0"/>
              <a:t>Нервна система</a:t>
            </a:r>
            <a:r>
              <a:rPr lang="ru-RU" dirty="0"/>
              <a:t> -</a:t>
            </a:r>
            <a:r>
              <a:rPr lang="ru-RU" i="1" dirty="0"/>
              <a:t> </a:t>
            </a:r>
            <a:r>
              <a:rPr lang="ru-RU" dirty="0" err="1">
                <a:solidFill>
                  <a:srgbClr val="FF0000"/>
                </a:solidFill>
              </a:rPr>
              <a:t>диабетна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полиневропатия</a:t>
            </a:r>
            <a:r>
              <a:rPr lang="ru-RU" dirty="0"/>
              <a:t>.</a:t>
            </a:r>
          </a:p>
          <a:p>
            <a:pPr>
              <a:buClr>
                <a:srgbClr val="FF0000"/>
              </a:buClr>
            </a:pPr>
            <a:r>
              <a:rPr lang="ru-RU" i="1" dirty="0" err="1">
                <a:solidFill>
                  <a:srgbClr val="FF0000"/>
                </a:solidFill>
              </a:rPr>
              <a:t>Диабетно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стъпало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/>
              <a:t>- </a:t>
            </a:r>
            <a:r>
              <a:rPr lang="ru-RU" dirty="0" err="1"/>
              <a:t>характеризира</a:t>
            </a:r>
            <a:r>
              <a:rPr lang="ru-RU" dirty="0"/>
              <a:t> се с </a:t>
            </a:r>
            <a:r>
              <a:rPr lang="ru-RU" dirty="0" err="1"/>
              <a:t>безболезнени</a:t>
            </a:r>
            <a:r>
              <a:rPr lang="ru-RU" dirty="0"/>
              <a:t> </a:t>
            </a:r>
            <a:r>
              <a:rPr lang="ru-RU" dirty="0" err="1"/>
              <a:t>невропатични</a:t>
            </a:r>
            <a:r>
              <a:rPr lang="ru-RU" dirty="0"/>
              <a:t> язви в </a:t>
            </a:r>
            <a:r>
              <a:rPr lang="ru-RU" dirty="0" err="1"/>
              <a:t>областта</a:t>
            </a:r>
            <a:r>
              <a:rPr lang="ru-RU" dirty="0"/>
              <a:t> на петите и </a:t>
            </a:r>
            <a:r>
              <a:rPr lang="ru-RU" dirty="0" err="1"/>
              <a:t>възглавничките</a:t>
            </a:r>
            <a:r>
              <a:rPr lang="ru-RU" dirty="0"/>
              <a:t> на </a:t>
            </a:r>
            <a:r>
              <a:rPr lang="ru-RU" dirty="0" err="1"/>
              <a:t>пръстите</a:t>
            </a:r>
            <a:r>
              <a:rPr lang="ru-RU" dirty="0"/>
              <a:t>,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предизвикани</a:t>
            </a:r>
            <a:r>
              <a:rPr lang="ru-RU" dirty="0"/>
              <a:t> от </a:t>
            </a:r>
            <a:r>
              <a:rPr lang="ru-RU" dirty="0" err="1"/>
              <a:t>неправилна</a:t>
            </a:r>
            <a:r>
              <a:rPr lang="ru-RU" dirty="0"/>
              <a:t> </a:t>
            </a:r>
            <a:r>
              <a:rPr lang="ru-RU" dirty="0" err="1"/>
              <a:t>хигиена</a:t>
            </a:r>
            <a:r>
              <a:rPr lang="ru-RU" dirty="0"/>
              <a:t> и </a:t>
            </a:r>
            <a:r>
              <a:rPr lang="ru-RU" dirty="0" err="1"/>
              <a:t>травматизиране</a:t>
            </a:r>
            <a:r>
              <a:rPr lang="ru-RU" dirty="0"/>
              <a:t>, вследствие </a:t>
            </a:r>
            <a:r>
              <a:rPr lang="ru-RU" dirty="0" err="1"/>
              <a:t>намалената</a:t>
            </a:r>
            <a:r>
              <a:rPr lang="ru-RU" dirty="0"/>
              <a:t> </a:t>
            </a:r>
            <a:r>
              <a:rPr lang="ru-RU" dirty="0" err="1"/>
              <a:t>чувствителност</a:t>
            </a:r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bg-BG" dirty="0"/>
          </a:p>
          <a:p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40960" cy="620688"/>
          </a:xfrm>
        </p:spPr>
        <p:txBody>
          <a:bodyPr>
            <a:normAutofit fontScale="90000"/>
          </a:bodyPr>
          <a:lstStyle/>
          <a:p>
            <a:br>
              <a:rPr lang="ru-RU" sz="3100" dirty="0">
                <a:solidFill>
                  <a:srgbClr val="FF0000"/>
                </a:solidFill>
              </a:rPr>
            </a:br>
            <a:br>
              <a:rPr lang="ru-RU" sz="3100" dirty="0">
                <a:solidFill>
                  <a:srgbClr val="FF0000"/>
                </a:solidFill>
              </a:rPr>
            </a:br>
            <a:r>
              <a:rPr lang="ru-RU" sz="3100" dirty="0" err="1">
                <a:solidFill>
                  <a:srgbClr val="FF0000"/>
                </a:solidFill>
              </a:rPr>
              <a:t>Микроангиопатията</a:t>
            </a:r>
            <a:r>
              <a:rPr lang="ru-RU" sz="3100" b="1" dirty="0"/>
              <a:t> - </a:t>
            </a:r>
            <a:r>
              <a:rPr lang="ru-RU" sz="3100" dirty="0" err="1"/>
              <a:t>увреждане</a:t>
            </a:r>
            <a:r>
              <a:rPr lang="ru-RU" sz="3100" dirty="0"/>
              <a:t> на: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20628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bg-BG" dirty="0"/>
              <a:t>Диабетно стъпало</a:t>
            </a:r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28800"/>
            <a:ext cx="3600399" cy="4248472"/>
          </a:xfrm>
        </p:spPr>
      </p:pic>
      <p:pic>
        <p:nvPicPr>
          <p:cNvPr id="8" name="Контейнер за съдържание 7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916832"/>
            <a:ext cx="4248471" cy="3744415"/>
          </a:xfrm>
        </p:spPr>
      </p:pic>
    </p:spTree>
    <p:extLst>
      <p:ext uri="{BB962C8B-B14F-4D97-AF65-F5344CB8AC3E}">
        <p14:creationId xmlns:p14="http://schemas.microsoft.com/office/powerpoint/2010/main" val="20545219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032448" cy="3096344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60648"/>
            <a:ext cx="3888432" cy="3096344"/>
          </a:xfr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01008"/>
            <a:ext cx="4104456" cy="324036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436" y="3501008"/>
            <a:ext cx="3980036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532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</a:pPr>
            <a:r>
              <a:rPr lang="bg-BG" dirty="0"/>
              <a:t>Клиника</a:t>
            </a:r>
          </a:p>
          <a:p>
            <a:pPr>
              <a:buClr>
                <a:srgbClr val="FF0000"/>
              </a:buClr>
            </a:pPr>
            <a:r>
              <a:rPr lang="bg-BG" dirty="0"/>
              <a:t>Лабораторни изследвания:</a:t>
            </a:r>
          </a:p>
          <a:p>
            <a:pPr lvl="1">
              <a:buClr>
                <a:srgbClr val="FF0000"/>
              </a:buClr>
            </a:pPr>
            <a:r>
              <a:rPr lang="bg-BG" dirty="0"/>
              <a:t>Гликемия на гладно</a:t>
            </a:r>
          </a:p>
          <a:p>
            <a:pPr lvl="1">
              <a:buClr>
                <a:srgbClr val="FF0000"/>
              </a:buClr>
            </a:pPr>
            <a:r>
              <a:rPr lang="bg-BG" dirty="0"/>
              <a:t>КЗП</a:t>
            </a:r>
          </a:p>
          <a:p>
            <a:pPr lvl="1">
              <a:buClr>
                <a:srgbClr val="FF0000"/>
              </a:buClr>
            </a:pPr>
            <a:r>
              <a:rPr lang="bg-BG" dirty="0"/>
              <a:t>ОГТТ</a:t>
            </a:r>
          </a:p>
          <a:p>
            <a:pPr lvl="1">
              <a:buClr>
                <a:srgbClr val="FF0000"/>
              </a:buClr>
            </a:pPr>
            <a:r>
              <a:rPr lang="bg-BG" dirty="0"/>
              <a:t>Гликиран хемоглобин</a:t>
            </a:r>
          </a:p>
          <a:p>
            <a:pPr lvl="1">
              <a:buClr>
                <a:srgbClr val="FF0000"/>
              </a:buClr>
            </a:pPr>
            <a:r>
              <a:rPr lang="bg-BG" dirty="0"/>
              <a:t>Ат- при съмнение за ЗД тип 1</a:t>
            </a:r>
          </a:p>
          <a:p>
            <a:pPr lvl="1">
              <a:buClr>
                <a:srgbClr val="FF0000"/>
              </a:buClr>
            </a:pPr>
            <a:r>
              <a:rPr lang="bg-BG" dirty="0"/>
              <a:t>Глюкоза в урината</a:t>
            </a: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Диагноза:</a:t>
            </a:r>
          </a:p>
        </p:txBody>
      </p:sp>
    </p:spTree>
    <p:extLst>
      <p:ext uri="{BB962C8B-B14F-4D97-AF65-F5344CB8AC3E}">
        <p14:creationId xmlns:p14="http://schemas.microsoft.com/office/powerpoint/2010/main" val="415780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2402" y="836713"/>
            <a:ext cx="8252046" cy="1512167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bg-BG" dirty="0"/>
              <a:t>Тип 1- практически навъзможна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endParaRPr lang="bg-BG" dirty="0"/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bg-BG" dirty="0"/>
              <a:t>Тип 2- редовни прегледи при фамилност и РФ- с цел ранно откриване и лечение</a:t>
            </a: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bg-BG" dirty="0"/>
              <a:t>Профилактика: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04864"/>
            <a:ext cx="8208912" cy="467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5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107504" y="1772816"/>
            <a:ext cx="8928991" cy="4353347"/>
          </a:xfrm>
        </p:spPr>
        <p:txBody>
          <a:bodyPr/>
          <a:lstStyle/>
          <a:p>
            <a:r>
              <a:rPr lang="ru-RU" dirty="0" err="1"/>
              <a:t>Диабетът</a:t>
            </a:r>
            <a:r>
              <a:rPr lang="ru-RU" dirty="0"/>
              <a:t>, </a:t>
            </a:r>
            <a:r>
              <a:rPr lang="ru-RU" dirty="0" err="1"/>
              <a:t>диагностициран</a:t>
            </a:r>
            <a:r>
              <a:rPr lang="ru-RU" dirty="0"/>
              <a:t>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бременността</a:t>
            </a:r>
            <a:r>
              <a:rPr lang="ru-RU" dirty="0"/>
              <a:t> (</a:t>
            </a:r>
            <a:r>
              <a:rPr lang="ru-RU" dirty="0" err="1"/>
              <a:t>гестационният</a:t>
            </a:r>
            <a:r>
              <a:rPr lang="ru-RU" dirty="0"/>
              <a:t> диабет) е все </a:t>
            </a:r>
            <a:r>
              <a:rPr lang="ru-RU" dirty="0" err="1"/>
              <a:t>по-често</a:t>
            </a:r>
            <a:r>
              <a:rPr lang="ru-RU" dirty="0"/>
              <a:t> </a:t>
            </a:r>
            <a:r>
              <a:rPr lang="ru-RU" dirty="0" err="1"/>
              <a:t>срещано</a:t>
            </a:r>
            <a:r>
              <a:rPr lang="ru-RU" dirty="0"/>
              <a:t> усложнение. </a:t>
            </a:r>
          </a:p>
          <a:p>
            <a:r>
              <a:rPr lang="ru-RU" dirty="0"/>
              <a:t>При 3-10% от </a:t>
            </a:r>
            <a:r>
              <a:rPr lang="ru-RU" dirty="0" err="1"/>
              <a:t>бременностите</a:t>
            </a:r>
            <a:r>
              <a:rPr lang="ru-RU" dirty="0"/>
              <a:t> се </a:t>
            </a:r>
            <a:r>
              <a:rPr lang="ru-RU" dirty="0" err="1"/>
              <a:t>среща</a:t>
            </a:r>
            <a:r>
              <a:rPr lang="ru-RU" dirty="0"/>
              <a:t> </a:t>
            </a:r>
            <a:r>
              <a:rPr lang="ru-RU" dirty="0" err="1"/>
              <a:t>абнормна</a:t>
            </a:r>
            <a:r>
              <a:rPr lang="ru-RU" dirty="0"/>
              <a:t> </a:t>
            </a:r>
            <a:r>
              <a:rPr lang="ru-RU" dirty="0" err="1"/>
              <a:t>регулация</a:t>
            </a:r>
            <a:r>
              <a:rPr lang="ru-RU" dirty="0"/>
              <a:t> на </a:t>
            </a:r>
            <a:r>
              <a:rPr lang="ru-RU" dirty="0" err="1"/>
              <a:t>кръвнозахарното</a:t>
            </a:r>
            <a:r>
              <a:rPr lang="ru-RU" dirty="0"/>
              <a:t> </a:t>
            </a:r>
            <a:r>
              <a:rPr lang="ru-RU" dirty="0" err="1"/>
              <a:t>ниво</a:t>
            </a:r>
            <a:r>
              <a:rPr lang="ru-RU" dirty="0"/>
              <a:t>. </a:t>
            </a:r>
          </a:p>
          <a:p>
            <a:r>
              <a:rPr lang="ru-RU" dirty="0"/>
              <a:t>При </a:t>
            </a:r>
            <a:r>
              <a:rPr lang="ru-RU" dirty="0" err="1"/>
              <a:t>повечето</a:t>
            </a:r>
            <a:r>
              <a:rPr lang="ru-RU" dirty="0"/>
              <a:t> жени </a:t>
            </a:r>
            <a:r>
              <a:rPr lang="ru-RU" dirty="0" err="1"/>
              <a:t>глюкозният</a:t>
            </a:r>
            <a:r>
              <a:rPr lang="ru-RU" dirty="0"/>
              <a:t> </a:t>
            </a:r>
            <a:r>
              <a:rPr lang="ru-RU" dirty="0" err="1"/>
              <a:t>толеранс</a:t>
            </a:r>
            <a:r>
              <a:rPr lang="ru-RU" dirty="0"/>
              <a:t> се </a:t>
            </a:r>
            <a:r>
              <a:rPr lang="ru-RU" dirty="0" err="1"/>
              <a:t>нормализира</a:t>
            </a:r>
            <a:r>
              <a:rPr lang="ru-RU" dirty="0"/>
              <a:t> след </a:t>
            </a:r>
            <a:r>
              <a:rPr lang="ru-RU" dirty="0" err="1"/>
              <a:t>раждането</a:t>
            </a:r>
            <a:r>
              <a:rPr lang="ru-RU" dirty="0"/>
              <a:t>, но те </a:t>
            </a:r>
            <a:r>
              <a:rPr lang="ru-RU" dirty="0" err="1"/>
              <a:t>остават</a:t>
            </a:r>
            <a:r>
              <a:rPr lang="ru-RU" dirty="0"/>
              <a:t> с </a:t>
            </a:r>
            <a:r>
              <a:rPr lang="ru-RU" dirty="0" err="1"/>
              <a:t>повишен</a:t>
            </a:r>
            <a:r>
              <a:rPr lang="ru-RU" dirty="0"/>
              <a:t> риск (30-60%) за развитие на </a:t>
            </a:r>
            <a:r>
              <a:rPr lang="ru-RU" dirty="0" err="1"/>
              <a:t>захарен</a:t>
            </a:r>
            <a:r>
              <a:rPr lang="ru-RU" dirty="0"/>
              <a:t> диабет в </a:t>
            </a:r>
            <a:r>
              <a:rPr lang="ru-RU" dirty="0" err="1"/>
              <a:t>по-късна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.</a:t>
            </a:r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Гестационен диабет (ГЗД)</a:t>
            </a:r>
          </a:p>
        </p:txBody>
      </p:sp>
    </p:spTree>
    <p:extLst>
      <p:ext uri="{BB962C8B-B14F-4D97-AF65-F5344CB8AC3E}">
        <p14:creationId xmlns:p14="http://schemas.microsoft.com/office/powerpoint/2010/main" val="4270035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0" y="1484784"/>
            <a:ext cx="9143999" cy="5184576"/>
          </a:xfrm>
        </p:spPr>
        <p:txBody>
          <a:bodyPr>
            <a:normAutofit/>
          </a:bodyPr>
          <a:lstStyle/>
          <a:p>
            <a:r>
              <a:rPr lang="ru-RU" dirty="0"/>
              <a:t>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бременността</a:t>
            </a:r>
            <a:r>
              <a:rPr lang="ru-RU" dirty="0"/>
              <a:t> </a:t>
            </a:r>
            <a:r>
              <a:rPr lang="ru-RU" dirty="0" err="1"/>
              <a:t>настъпват</a:t>
            </a:r>
            <a:r>
              <a:rPr lang="ru-RU" dirty="0"/>
              <a:t> </a:t>
            </a:r>
            <a:r>
              <a:rPr lang="ru-RU" dirty="0" err="1"/>
              <a:t>ендокринни</a:t>
            </a:r>
            <a:r>
              <a:rPr lang="ru-RU" dirty="0"/>
              <a:t> и </a:t>
            </a:r>
            <a:r>
              <a:rPr lang="ru-RU" dirty="0" err="1"/>
              <a:t>метаболитни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, </a:t>
            </a:r>
            <a:r>
              <a:rPr lang="ru-RU" dirty="0" err="1"/>
              <a:t>голяма</a:t>
            </a:r>
            <a:r>
              <a:rPr lang="ru-RU" dirty="0"/>
              <a:t> част от </a:t>
            </a:r>
            <a:r>
              <a:rPr lang="ru-RU" dirty="0" err="1"/>
              <a:t>които</a:t>
            </a:r>
            <a:r>
              <a:rPr lang="ru-RU" dirty="0"/>
              <a:t> се </a:t>
            </a:r>
            <a:r>
              <a:rPr lang="ru-RU" dirty="0" err="1"/>
              <a:t>дължат</a:t>
            </a:r>
            <a:r>
              <a:rPr lang="ru-RU" dirty="0"/>
              <a:t> на </a:t>
            </a:r>
            <a:r>
              <a:rPr lang="ru-RU" dirty="0" err="1"/>
              <a:t>хормонални</a:t>
            </a:r>
            <a:r>
              <a:rPr lang="ru-RU" dirty="0"/>
              <a:t> </a:t>
            </a:r>
            <a:r>
              <a:rPr lang="ru-RU" dirty="0" err="1"/>
              <a:t>сигнали</a:t>
            </a:r>
            <a:r>
              <a:rPr lang="ru-RU" dirty="0"/>
              <a:t> от </a:t>
            </a:r>
            <a:r>
              <a:rPr lang="ru-RU" dirty="0" err="1"/>
              <a:t>фето-плацентарната</a:t>
            </a:r>
            <a:r>
              <a:rPr lang="ru-RU" dirty="0"/>
              <a:t> единица. </a:t>
            </a:r>
          </a:p>
          <a:p>
            <a:r>
              <a:rPr lang="ru-RU" dirty="0"/>
              <a:t>Рано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бременността</a:t>
            </a:r>
            <a:r>
              <a:rPr lang="ru-RU" dirty="0"/>
              <a:t> </a:t>
            </a:r>
            <a:r>
              <a:rPr lang="ru-RU" dirty="0" err="1"/>
              <a:t>глюкозният</a:t>
            </a:r>
            <a:r>
              <a:rPr lang="ru-RU" dirty="0"/>
              <a:t> </a:t>
            </a:r>
            <a:r>
              <a:rPr lang="ru-RU" dirty="0" err="1"/>
              <a:t>толеранс</a:t>
            </a:r>
            <a:r>
              <a:rPr lang="ru-RU" dirty="0"/>
              <a:t> е нормален или </a:t>
            </a:r>
            <a:r>
              <a:rPr lang="ru-RU" dirty="0" err="1"/>
              <a:t>подобрен</a:t>
            </a:r>
            <a:r>
              <a:rPr lang="ru-RU" dirty="0"/>
              <a:t> с </a:t>
            </a:r>
            <a:r>
              <a:rPr lang="ru-RU" dirty="0" err="1"/>
              <a:t>повишена</a:t>
            </a:r>
            <a:r>
              <a:rPr lang="ru-RU" dirty="0"/>
              <a:t> </a:t>
            </a:r>
            <a:r>
              <a:rPr lang="ru-RU" dirty="0" err="1"/>
              <a:t>периферна</a:t>
            </a:r>
            <a:r>
              <a:rPr lang="ru-RU" dirty="0"/>
              <a:t> </a:t>
            </a:r>
            <a:r>
              <a:rPr lang="ru-RU" dirty="0" err="1"/>
              <a:t>инсулинова</a:t>
            </a:r>
            <a:r>
              <a:rPr lang="ru-RU" dirty="0"/>
              <a:t> </a:t>
            </a:r>
            <a:r>
              <a:rPr lang="ru-RU" dirty="0" err="1"/>
              <a:t>чувствителност</a:t>
            </a:r>
            <a:r>
              <a:rPr lang="ru-RU" dirty="0"/>
              <a:t> на </a:t>
            </a:r>
            <a:r>
              <a:rPr lang="ru-RU" dirty="0" err="1"/>
              <a:t>тъканите</a:t>
            </a:r>
            <a:r>
              <a:rPr lang="ru-RU" dirty="0"/>
              <a:t>. </a:t>
            </a:r>
            <a:r>
              <a:rPr lang="ru-RU" dirty="0" err="1"/>
              <a:t>Това</a:t>
            </a:r>
            <a:r>
              <a:rPr lang="ru-RU" dirty="0"/>
              <a:t> се </a:t>
            </a:r>
            <a:r>
              <a:rPr lang="ru-RU" dirty="0" err="1"/>
              <a:t>дължи</a:t>
            </a:r>
            <a:r>
              <a:rPr lang="ru-RU" dirty="0"/>
              <a:t> на </a:t>
            </a:r>
            <a:r>
              <a:rPr lang="ru-RU" dirty="0" err="1"/>
              <a:t>повишените</a:t>
            </a:r>
            <a:r>
              <a:rPr lang="ru-RU" dirty="0"/>
              <a:t> </a:t>
            </a:r>
            <a:r>
              <a:rPr lang="ru-RU" dirty="0" err="1"/>
              <a:t>майчини</a:t>
            </a:r>
            <a:r>
              <a:rPr lang="ru-RU" dirty="0"/>
              <a:t> </a:t>
            </a:r>
            <a:r>
              <a:rPr lang="ru-RU" dirty="0" err="1"/>
              <a:t>естрогени</a:t>
            </a:r>
            <a:r>
              <a:rPr lang="ru-RU" dirty="0"/>
              <a:t> и прогестерон, </a:t>
            </a:r>
            <a:r>
              <a:rPr lang="ru-RU" dirty="0" err="1"/>
              <a:t>които</a:t>
            </a:r>
            <a:r>
              <a:rPr lang="ru-RU" dirty="0"/>
              <a:t> водят до </a:t>
            </a:r>
            <a:r>
              <a:rPr lang="ru-RU" dirty="0" err="1"/>
              <a:t>увеличаване</a:t>
            </a:r>
            <a:r>
              <a:rPr lang="ru-RU" dirty="0"/>
              <a:t> на бета-</a:t>
            </a:r>
            <a:r>
              <a:rPr lang="ru-RU" dirty="0" err="1"/>
              <a:t>клетките</a:t>
            </a:r>
            <a:r>
              <a:rPr lang="ru-RU" dirty="0"/>
              <a:t> на панкреаса,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произвеждат</a:t>
            </a:r>
            <a:r>
              <a:rPr lang="ru-RU" dirty="0"/>
              <a:t> и </a:t>
            </a:r>
            <a:r>
              <a:rPr lang="ru-RU" dirty="0" err="1"/>
              <a:t>секретират</a:t>
            </a:r>
            <a:r>
              <a:rPr lang="ru-RU" dirty="0"/>
              <a:t> инсулин, и </a:t>
            </a:r>
            <a:r>
              <a:rPr lang="ru-RU" dirty="0" err="1"/>
              <a:t>нарастване</a:t>
            </a:r>
            <a:r>
              <a:rPr lang="ru-RU" dirty="0"/>
              <a:t> на </a:t>
            </a:r>
            <a:r>
              <a:rPr lang="ru-RU" dirty="0" err="1"/>
              <a:t>плазменото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ниво</a:t>
            </a:r>
            <a:r>
              <a:rPr lang="ru-RU" dirty="0"/>
              <a:t>. </a:t>
            </a:r>
          </a:p>
          <a:p>
            <a:r>
              <a:rPr lang="ru-RU" dirty="0"/>
              <a:t>По </a:t>
            </a:r>
            <a:r>
              <a:rPr lang="ru-RU" dirty="0" err="1"/>
              <a:t>късно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бременността</a:t>
            </a:r>
            <a:r>
              <a:rPr lang="ru-RU" dirty="0"/>
              <a:t> </a:t>
            </a:r>
            <a:r>
              <a:rPr lang="ru-RU" dirty="0" err="1"/>
              <a:t>нараства</a:t>
            </a:r>
            <a:r>
              <a:rPr lang="ru-RU" dirty="0"/>
              <a:t> </a:t>
            </a:r>
            <a:r>
              <a:rPr lang="ru-RU" dirty="0" err="1"/>
              <a:t>инсулиновата</a:t>
            </a:r>
            <a:r>
              <a:rPr lang="ru-RU" dirty="0"/>
              <a:t> </a:t>
            </a:r>
            <a:r>
              <a:rPr lang="ru-RU" dirty="0" err="1"/>
              <a:t>резистентност</a:t>
            </a:r>
            <a:r>
              <a:rPr lang="ru-RU" dirty="0"/>
              <a:t> с </a:t>
            </a:r>
            <a:r>
              <a:rPr lang="ru-RU" dirty="0" err="1"/>
              <a:t>повишаване</a:t>
            </a:r>
            <a:r>
              <a:rPr lang="ru-RU" dirty="0"/>
              <a:t> </a:t>
            </a:r>
            <a:r>
              <a:rPr lang="ru-RU" dirty="0" err="1"/>
              <a:t>отделянето</a:t>
            </a:r>
            <a:r>
              <a:rPr lang="ru-RU" dirty="0"/>
              <a:t> на </a:t>
            </a:r>
            <a:r>
              <a:rPr lang="ru-RU" dirty="0" err="1"/>
              <a:t>контраинсуларни</a:t>
            </a:r>
            <a:r>
              <a:rPr lang="ru-RU" dirty="0"/>
              <a:t> </a:t>
            </a:r>
            <a:r>
              <a:rPr lang="ru-RU" dirty="0" err="1"/>
              <a:t>хормони</a:t>
            </a:r>
            <a:r>
              <a:rPr lang="ru-RU" dirty="0"/>
              <a:t> (</a:t>
            </a:r>
            <a:r>
              <a:rPr lang="ru-RU" dirty="0" err="1"/>
              <a:t>хормони</a:t>
            </a:r>
            <a:r>
              <a:rPr lang="ru-RU" dirty="0"/>
              <a:t>, </a:t>
            </a:r>
            <a:r>
              <a:rPr lang="ru-RU" dirty="0" err="1"/>
              <a:t>противодействащи</a:t>
            </a:r>
            <a:r>
              <a:rPr lang="ru-RU" dirty="0"/>
              <a:t> на инсулина) – глюкагон, </a:t>
            </a:r>
            <a:r>
              <a:rPr lang="ru-RU" dirty="0" err="1"/>
              <a:t>соматомедини</a:t>
            </a:r>
            <a:r>
              <a:rPr lang="ru-RU" dirty="0"/>
              <a:t>, </a:t>
            </a:r>
            <a:r>
              <a:rPr lang="ru-RU" dirty="0" err="1"/>
              <a:t>катехоламини</a:t>
            </a:r>
            <a:r>
              <a:rPr lang="ru-RU" dirty="0"/>
              <a:t>, пролактин. </a:t>
            </a:r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</p:spPr>
        <p:txBody>
          <a:bodyPr>
            <a:normAutofit fontScale="90000"/>
          </a:bodyPr>
          <a:lstStyle/>
          <a:p>
            <a:r>
              <a:rPr lang="bg-BG" dirty="0"/>
              <a:t>Етиопатогенеза на ГЗД</a:t>
            </a:r>
          </a:p>
        </p:txBody>
      </p:sp>
    </p:spTree>
    <p:extLst>
      <p:ext uri="{BB962C8B-B14F-4D97-AF65-F5344CB8AC3E}">
        <p14:creationId xmlns:p14="http://schemas.microsoft.com/office/powerpoint/2010/main" val="1544219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179512" y="1844824"/>
            <a:ext cx="8784975" cy="4608511"/>
          </a:xfrm>
        </p:spPr>
        <p:txBody>
          <a:bodyPr>
            <a:normAutofit/>
          </a:bodyPr>
          <a:lstStyle/>
          <a:p>
            <a:r>
              <a:rPr lang="ru-RU" dirty="0" err="1"/>
              <a:t>Плацентата</a:t>
            </a:r>
            <a:r>
              <a:rPr lang="ru-RU" dirty="0"/>
              <a:t> </a:t>
            </a:r>
            <a:r>
              <a:rPr lang="ru-RU" dirty="0" err="1"/>
              <a:t>произвежда</a:t>
            </a:r>
            <a:r>
              <a:rPr lang="ru-RU" dirty="0"/>
              <a:t> </a:t>
            </a:r>
            <a:r>
              <a:rPr lang="ru-RU" dirty="0" err="1"/>
              <a:t>ензима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инсулиназа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разгражда</a:t>
            </a:r>
            <a:r>
              <a:rPr lang="ru-RU" dirty="0"/>
              <a:t> инсулина. </a:t>
            </a:r>
          </a:p>
          <a:p>
            <a:r>
              <a:rPr lang="ru-RU" dirty="0" err="1"/>
              <a:t>Съответно</a:t>
            </a:r>
            <a:r>
              <a:rPr lang="ru-RU" dirty="0"/>
              <a:t> на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нараства</a:t>
            </a:r>
            <a:r>
              <a:rPr lang="ru-RU" dirty="0"/>
              <a:t> и </a:t>
            </a:r>
            <a:r>
              <a:rPr lang="ru-RU" dirty="0" err="1"/>
              <a:t>секрецията</a:t>
            </a:r>
            <a:r>
              <a:rPr lang="ru-RU" dirty="0"/>
              <a:t> на инсулина и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третия</a:t>
            </a:r>
            <a:r>
              <a:rPr lang="ru-RU" dirty="0"/>
              <a:t> </a:t>
            </a:r>
            <a:r>
              <a:rPr lang="ru-RU" dirty="0" err="1"/>
              <a:t>триместър</a:t>
            </a:r>
            <a:r>
              <a:rPr lang="ru-RU" dirty="0"/>
              <a:t> </a:t>
            </a:r>
            <a:r>
              <a:rPr lang="ru-RU" dirty="0" err="1"/>
              <a:t>средните</a:t>
            </a:r>
            <a:r>
              <a:rPr lang="ru-RU" dirty="0"/>
              <a:t> 24-часови </a:t>
            </a:r>
            <a:r>
              <a:rPr lang="ru-RU" dirty="0" err="1"/>
              <a:t>инсулинови</a:t>
            </a:r>
            <a:r>
              <a:rPr lang="ru-RU" dirty="0"/>
              <a:t> нива </a:t>
            </a:r>
            <a:r>
              <a:rPr lang="ru-RU" dirty="0" err="1"/>
              <a:t>са</a:t>
            </a:r>
            <a:r>
              <a:rPr lang="ru-RU" dirty="0"/>
              <a:t> с около 50% </a:t>
            </a:r>
            <a:r>
              <a:rPr lang="ru-RU" dirty="0" err="1"/>
              <a:t>по-високи</a:t>
            </a:r>
            <a:r>
              <a:rPr lang="ru-RU" dirty="0"/>
              <a:t> в сравнение с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извън</a:t>
            </a:r>
            <a:r>
              <a:rPr lang="ru-RU" dirty="0"/>
              <a:t> </a:t>
            </a:r>
            <a:r>
              <a:rPr lang="ru-RU" dirty="0" err="1"/>
              <a:t>бременност</a:t>
            </a:r>
            <a:r>
              <a:rPr lang="ru-RU" dirty="0"/>
              <a:t>. </a:t>
            </a:r>
          </a:p>
          <a:p>
            <a:r>
              <a:rPr lang="ru-RU" dirty="0" err="1"/>
              <a:t>Нарастващата</a:t>
            </a:r>
            <a:r>
              <a:rPr lang="ru-RU" dirty="0"/>
              <a:t> </a:t>
            </a:r>
            <a:r>
              <a:rPr lang="ru-RU" dirty="0" err="1"/>
              <a:t>инсулинова</a:t>
            </a:r>
            <a:r>
              <a:rPr lang="ru-RU" dirty="0"/>
              <a:t> </a:t>
            </a:r>
            <a:r>
              <a:rPr lang="ru-RU" dirty="0" err="1"/>
              <a:t>резистентност</a:t>
            </a:r>
            <a:r>
              <a:rPr lang="ru-RU" dirty="0"/>
              <a:t> </a:t>
            </a:r>
            <a:r>
              <a:rPr lang="ru-RU" dirty="0" err="1"/>
              <a:t>стимулира</a:t>
            </a:r>
            <a:r>
              <a:rPr lang="ru-RU" dirty="0"/>
              <a:t> </a:t>
            </a:r>
            <a:r>
              <a:rPr lang="ru-RU" dirty="0" err="1"/>
              <a:t>клетките</a:t>
            </a:r>
            <a:r>
              <a:rPr lang="ru-RU" dirty="0"/>
              <a:t> на </a:t>
            </a:r>
            <a:r>
              <a:rPr lang="ru-RU" dirty="0" err="1"/>
              <a:t>майката</a:t>
            </a:r>
            <a:r>
              <a:rPr lang="ru-RU" dirty="0"/>
              <a:t> да </a:t>
            </a:r>
            <a:r>
              <a:rPr lang="ru-RU" dirty="0" err="1"/>
              <a:t>използват</a:t>
            </a:r>
            <a:r>
              <a:rPr lang="ru-RU" dirty="0"/>
              <a:t>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източници</a:t>
            </a:r>
            <a:r>
              <a:rPr lang="ru-RU" dirty="0"/>
              <a:t> на </a:t>
            </a:r>
            <a:r>
              <a:rPr lang="ru-RU" dirty="0" err="1"/>
              <a:t>енергия</a:t>
            </a:r>
            <a:r>
              <a:rPr lang="ru-RU" dirty="0"/>
              <a:t> </a:t>
            </a:r>
            <a:r>
              <a:rPr lang="ru-RU" dirty="0" err="1"/>
              <a:t>освен</a:t>
            </a:r>
            <a:r>
              <a:rPr lang="ru-RU" dirty="0"/>
              <a:t> </a:t>
            </a:r>
            <a:r>
              <a:rPr lang="ru-RU" dirty="0" err="1"/>
              <a:t>глюкозата</a:t>
            </a:r>
            <a:r>
              <a:rPr lang="ru-RU" dirty="0"/>
              <a:t> – напр. </a:t>
            </a:r>
            <a:r>
              <a:rPr lang="ru-RU" dirty="0" err="1"/>
              <a:t>свободни</a:t>
            </a:r>
            <a:r>
              <a:rPr lang="ru-RU" dirty="0"/>
              <a:t> </a:t>
            </a:r>
            <a:r>
              <a:rPr lang="ru-RU" dirty="0" err="1"/>
              <a:t>мастни</a:t>
            </a:r>
            <a:r>
              <a:rPr lang="ru-RU" dirty="0"/>
              <a:t> </a:t>
            </a:r>
            <a:r>
              <a:rPr lang="ru-RU" dirty="0" err="1"/>
              <a:t>киселини</a:t>
            </a:r>
            <a:r>
              <a:rPr lang="ru-RU" dirty="0"/>
              <a:t>, и </a:t>
            </a:r>
            <a:r>
              <a:rPr lang="ru-RU" dirty="0" err="1"/>
              <a:t>така</a:t>
            </a:r>
            <a:r>
              <a:rPr lang="ru-RU" dirty="0"/>
              <a:t> се </a:t>
            </a:r>
            <a:r>
              <a:rPr lang="ru-RU" dirty="0" err="1"/>
              <a:t>повишава</a:t>
            </a:r>
            <a:r>
              <a:rPr lang="ru-RU" dirty="0"/>
              <a:t> </a:t>
            </a:r>
            <a:r>
              <a:rPr lang="ru-RU" dirty="0" err="1"/>
              <a:t>доставката</a:t>
            </a:r>
            <a:r>
              <a:rPr lang="ru-RU" dirty="0"/>
              <a:t> на глюкоза </a:t>
            </a:r>
            <a:r>
              <a:rPr lang="ru-RU" dirty="0" err="1"/>
              <a:t>към</a:t>
            </a:r>
            <a:r>
              <a:rPr lang="ru-RU" dirty="0"/>
              <a:t> плода. </a:t>
            </a:r>
            <a:r>
              <a:rPr lang="ru-RU" dirty="0" err="1"/>
              <a:t>Бременните</a:t>
            </a:r>
            <a:r>
              <a:rPr lang="ru-RU" dirty="0"/>
              <a:t> </a:t>
            </a:r>
            <a:r>
              <a:rPr lang="ru-RU" dirty="0" err="1"/>
              <a:t>по-често</a:t>
            </a:r>
            <a:r>
              <a:rPr lang="ru-RU" dirty="0"/>
              <a:t> </a:t>
            </a:r>
            <a:r>
              <a:rPr lang="ru-RU" dirty="0" err="1"/>
              <a:t>имат</a:t>
            </a:r>
            <a:r>
              <a:rPr lang="ru-RU" dirty="0"/>
              <a:t> </a:t>
            </a:r>
            <a:r>
              <a:rPr lang="ru-RU" dirty="0" err="1"/>
              <a:t>епизоди</a:t>
            </a:r>
            <a:r>
              <a:rPr lang="ru-RU" dirty="0"/>
              <a:t> на </a:t>
            </a:r>
            <a:r>
              <a:rPr lang="ru-RU" dirty="0" err="1"/>
              <a:t>хипогликемия</a:t>
            </a:r>
            <a:r>
              <a:rPr lang="ru-RU" dirty="0"/>
              <a:t> (</a:t>
            </a:r>
            <a:r>
              <a:rPr lang="ru-RU" dirty="0" err="1"/>
              <a:t>намалена</a:t>
            </a:r>
            <a:r>
              <a:rPr lang="ru-RU" dirty="0"/>
              <a:t> на </a:t>
            </a:r>
            <a:r>
              <a:rPr lang="ru-RU" dirty="0" err="1"/>
              <a:t>кръвна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) между </a:t>
            </a:r>
            <a:r>
              <a:rPr lang="ru-RU" dirty="0" err="1"/>
              <a:t>храненията</a:t>
            </a:r>
            <a:r>
              <a:rPr lang="ru-RU" dirty="0"/>
              <a:t> или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нощта</a:t>
            </a:r>
            <a:r>
              <a:rPr lang="ru-RU" dirty="0"/>
              <a:t>.</a:t>
            </a:r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Етиопатогенеза на ГЗД</a:t>
            </a:r>
          </a:p>
        </p:txBody>
      </p:sp>
    </p:spTree>
    <p:extLst>
      <p:ext uri="{BB962C8B-B14F-4D97-AF65-F5344CB8AC3E}">
        <p14:creationId xmlns:p14="http://schemas.microsoft.com/office/powerpoint/2010/main" val="1646665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107504" y="836712"/>
            <a:ext cx="8928991" cy="528945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При </a:t>
            </a:r>
            <a:r>
              <a:rPr lang="ru-RU" dirty="0" err="1"/>
              <a:t>някои</a:t>
            </a:r>
            <a:r>
              <a:rPr lang="ru-RU" dirty="0"/>
              <a:t> жени </a:t>
            </a:r>
            <a:r>
              <a:rPr lang="ru-RU" dirty="0" err="1"/>
              <a:t>има</a:t>
            </a:r>
            <a:r>
              <a:rPr lang="ru-RU" dirty="0"/>
              <a:t> неадекватен отговор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нарастващата</a:t>
            </a:r>
            <a:r>
              <a:rPr lang="ru-RU" dirty="0"/>
              <a:t> </a:t>
            </a:r>
            <a:r>
              <a:rPr lang="ru-RU" dirty="0" err="1"/>
              <a:t>инсулинова</a:t>
            </a:r>
            <a:r>
              <a:rPr lang="ru-RU" dirty="0"/>
              <a:t> </a:t>
            </a:r>
            <a:r>
              <a:rPr lang="ru-RU" dirty="0" err="1"/>
              <a:t>резистентност</a:t>
            </a:r>
            <a:r>
              <a:rPr lang="ru-RU" dirty="0"/>
              <a:t> – </a:t>
            </a:r>
            <a:r>
              <a:rPr lang="ru-RU" dirty="0" err="1"/>
              <a:t>панкреасната</a:t>
            </a:r>
            <a:r>
              <a:rPr lang="ru-RU" dirty="0"/>
              <a:t> </a:t>
            </a:r>
            <a:r>
              <a:rPr lang="ru-RU" dirty="0" err="1"/>
              <a:t>инсулинова</a:t>
            </a:r>
            <a:r>
              <a:rPr lang="ru-RU" dirty="0"/>
              <a:t> секреция не </a:t>
            </a:r>
            <a:r>
              <a:rPr lang="ru-RU" dirty="0" err="1"/>
              <a:t>нараства</a:t>
            </a:r>
            <a:r>
              <a:rPr lang="ru-RU" dirty="0"/>
              <a:t> </a:t>
            </a:r>
            <a:r>
              <a:rPr lang="ru-RU" dirty="0" err="1"/>
              <a:t>достатъчно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води до </a:t>
            </a:r>
            <a:r>
              <a:rPr lang="ru-RU" dirty="0" err="1"/>
              <a:t>хипергликемия</a:t>
            </a:r>
            <a:r>
              <a:rPr lang="ru-RU" dirty="0"/>
              <a:t> при </a:t>
            </a:r>
            <a:r>
              <a:rPr lang="ru-RU" dirty="0" err="1"/>
              <a:t>майката</a:t>
            </a:r>
            <a:r>
              <a:rPr lang="ru-RU" dirty="0"/>
              <a:t> и плода. </a:t>
            </a:r>
          </a:p>
          <a:p>
            <a:r>
              <a:rPr lang="ru-RU" dirty="0" err="1"/>
              <a:t>Това</a:t>
            </a:r>
            <a:r>
              <a:rPr lang="ru-RU" dirty="0"/>
              <a:t> се </a:t>
            </a:r>
            <a:r>
              <a:rPr lang="ru-RU" dirty="0" err="1"/>
              <a:t>съпътства</a:t>
            </a:r>
            <a:r>
              <a:rPr lang="ru-RU" dirty="0"/>
              <a:t> от </a:t>
            </a:r>
            <a:r>
              <a:rPr lang="ru-RU" dirty="0" err="1"/>
              <a:t>епизоди</a:t>
            </a:r>
            <a:r>
              <a:rPr lang="ru-RU" dirty="0"/>
              <a:t> на </a:t>
            </a:r>
            <a:r>
              <a:rPr lang="ru-RU" dirty="0" err="1"/>
              <a:t>фетална</a:t>
            </a:r>
            <a:r>
              <a:rPr lang="ru-RU" dirty="0"/>
              <a:t> </a:t>
            </a:r>
            <a:r>
              <a:rPr lang="ru-RU" dirty="0" err="1"/>
              <a:t>хиперинсулинемия</a:t>
            </a:r>
            <a:r>
              <a:rPr lang="ru-RU" dirty="0"/>
              <a:t> (</a:t>
            </a:r>
            <a:r>
              <a:rPr lang="ru-RU" dirty="0" err="1"/>
              <a:t>повишени</a:t>
            </a:r>
            <a:r>
              <a:rPr lang="ru-RU" dirty="0"/>
              <a:t> </a:t>
            </a:r>
            <a:r>
              <a:rPr lang="ru-RU" dirty="0" err="1"/>
              <a:t>инсулинови</a:t>
            </a:r>
            <a:r>
              <a:rPr lang="ru-RU" dirty="0"/>
              <a:t> </a:t>
            </a:r>
            <a:r>
              <a:rPr lang="ru-RU" dirty="0" err="1"/>
              <a:t>плазмени</a:t>
            </a:r>
            <a:r>
              <a:rPr lang="ru-RU" dirty="0"/>
              <a:t> нива у плода). </a:t>
            </a:r>
            <a:r>
              <a:rPr lang="ru-RU" dirty="0" err="1"/>
              <a:t>По-голямото</a:t>
            </a:r>
            <a:r>
              <a:rPr lang="ru-RU" dirty="0"/>
              <a:t> количество инсулин </a:t>
            </a:r>
            <a:r>
              <a:rPr lang="ru-RU" dirty="0" err="1"/>
              <a:t>стимулира</a:t>
            </a:r>
            <a:r>
              <a:rPr lang="ru-RU" dirty="0"/>
              <a:t> </a:t>
            </a:r>
            <a:r>
              <a:rPr lang="ru-RU" dirty="0" err="1"/>
              <a:t>синтезните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и </a:t>
            </a:r>
            <a:r>
              <a:rPr lang="ru-RU" dirty="0" err="1"/>
              <a:t>масата</a:t>
            </a:r>
            <a:r>
              <a:rPr lang="ru-RU" dirty="0"/>
              <a:t> на плода </a:t>
            </a:r>
            <a:r>
              <a:rPr lang="ru-RU" dirty="0" err="1"/>
              <a:t>нараства</a:t>
            </a:r>
            <a:r>
              <a:rPr lang="ru-RU" dirty="0"/>
              <a:t> </a:t>
            </a:r>
            <a:r>
              <a:rPr lang="ru-RU" dirty="0" err="1"/>
              <a:t>значително</a:t>
            </a:r>
            <a:r>
              <a:rPr lang="ru-RU" dirty="0"/>
              <a:t> („</a:t>
            </a:r>
            <a:r>
              <a:rPr lang="ru-RU" dirty="0">
                <a:solidFill>
                  <a:srgbClr val="FF0000"/>
                </a:solidFill>
              </a:rPr>
              <a:t>синдром на </a:t>
            </a:r>
            <a:r>
              <a:rPr lang="ru-RU" dirty="0" err="1">
                <a:solidFill>
                  <a:srgbClr val="FF0000"/>
                </a:solidFill>
              </a:rPr>
              <a:t>голямото</a:t>
            </a:r>
            <a:r>
              <a:rPr lang="ru-RU" dirty="0">
                <a:solidFill>
                  <a:srgbClr val="FF0000"/>
                </a:solidFill>
              </a:rPr>
              <a:t> бебе</a:t>
            </a:r>
            <a:r>
              <a:rPr lang="ru-RU" dirty="0"/>
              <a:t>“, </a:t>
            </a:r>
            <a:r>
              <a:rPr lang="ru-RU" dirty="0" err="1"/>
              <a:t>макрозомия</a:t>
            </a:r>
            <a:r>
              <a:rPr lang="ru-RU" dirty="0"/>
              <a:t>). </a:t>
            </a:r>
          </a:p>
          <a:p>
            <a:r>
              <a:rPr lang="ru-RU" dirty="0"/>
              <a:t>При </a:t>
            </a:r>
            <a:r>
              <a:rPr lang="ru-RU" dirty="0" err="1"/>
              <a:t>превръщането</a:t>
            </a:r>
            <a:r>
              <a:rPr lang="ru-RU" dirty="0"/>
              <a:t> на </a:t>
            </a:r>
            <a:r>
              <a:rPr lang="ru-RU" dirty="0" err="1"/>
              <a:t>глюкозата</a:t>
            </a:r>
            <a:r>
              <a:rPr lang="ru-RU" dirty="0"/>
              <a:t> в </a:t>
            </a:r>
            <a:r>
              <a:rPr lang="ru-RU" dirty="0" err="1"/>
              <a:t>мазнини</a:t>
            </a:r>
            <a:r>
              <a:rPr lang="ru-RU" dirty="0"/>
              <a:t> се </a:t>
            </a:r>
            <a:r>
              <a:rPr lang="ru-RU" dirty="0" err="1"/>
              <a:t>изразходва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 </a:t>
            </a:r>
            <a:r>
              <a:rPr lang="ru-RU" dirty="0" err="1"/>
              <a:t>енергия</a:t>
            </a:r>
            <a:r>
              <a:rPr lang="ru-RU" dirty="0"/>
              <a:t> и </a:t>
            </a:r>
            <a:r>
              <a:rPr lang="ru-RU" dirty="0" err="1"/>
              <a:t>кислородните</a:t>
            </a:r>
            <a:r>
              <a:rPr lang="ru-RU" dirty="0"/>
              <a:t> нива на </a:t>
            </a:r>
            <a:r>
              <a:rPr lang="ru-RU" dirty="0" err="1"/>
              <a:t>феталната</a:t>
            </a:r>
            <a:r>
              <a:rPr lang="ru-RU" dirty="0"/>
              <a:t> </a:t>
            </a:r>
            <a:r>
              <a:rPr lang="ru-RU" dirty="0" err="1"/>
              <a:t>кръв</a:t>
            </a:r>
            <a:r>
              <a:rPr lang="ru-RU" dirty="0"/>
              <a:t> </a:t>
            </a:r>
            <a:r>
              <a:rPr lang="ru-RU" dirty="0" err="1"/>
              <a:t>намаляват</a:t>
            </a:r>
            <a:r>
              <a:rPr lang="ru-RU" dirty="0"/>
              <a:t> – </a:t>
            </a:r>
            <a:r>
              <a:rPr lang="ru-RU" dirty="0" err="1"/>
              <a:t>наблюдават</a:t>
            </a:r>
            <a:r>
              <a:rPr lang="ru-RU" dirty="0"/>
              <a:t> се </a:t>
            </a:r>
            <a:r>
              <a:rPr lang="ru-RU" dirty="0" err="1"/>
              <a:t>епизоди</a:t>
            </a:r>
            <a:r>
              <a:rPr lang="ru-RU" dirty="0"/>
              <a:t> на </a:t>
            </a:r>
            <a:r>
              <a:rPr lang="ru-RU" dirty="0" err="1"/>
              <a:t>хипоксия</a:t>
            </a:r>
            <a:r>
              <a:rPr lang="ru-RU" dirty="0"/>
              <a:t> при плода. Те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свързани</a:t>
            </a:r>
            <a:r>
              <a:rPr lang="ru-RU" dirty="0"/>
              <a:t> с </a:t>
            </a:r>
            <a:r>
              <a:rPr lang="ru-RU" dirty="0" err="1"/>
              <a:t>повишено</a:t>
            </a:r>
            <a:r>
              <a:rPr lang="ru-RU" dirty="0"/>
              <a:t> </a:t>
            </a:r>
            <a:r>
              <a:rPr lang="ru-RU" dirty="0" err="1"/>
              <a:t>отделяне</a:t>
            </a:r>
            <a:r>
              <a:rPr lang="ru-RU" dirty="0"/>
              <a:t> на </a:t>
            </a:r>
            <a:r>
              <a:rPr lang="ru-RU" dirty="0" err="1"/>
              <a:t>катехоламини</a:t>
            </a:r>
            <a:r>
              <a:rPr lang="ru-RU" dirty="0"/>
              <a:t> (норадреналин и адреналин) от </a:t>
            </a:r>
            <a:r>
              <a:rPr lang="ru-RU" dirty="0" err="1"/>
              <a:t>надбъбречната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водят до </a:t>
            </a:r>
            <a:r>
              <a:rPr lang="ru-RU" dirty="0" err="1"/>
              <a:t>повишено</a:t>
            </a:r>
            <a:r>
              <a:rPr lang="ru-RU" dirty="0"/>
              <a:t> </a:t>
            </a:r>
            <a:r>
              <a:rPr lang="ru-RU" dirty="0" err="1"/>
              <a:t>кръвно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, </a:t>
            </a:r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сърцето</a:t>
            </a:r>
            <a:r>
              <a:rPr lang="ru-RU" dirty="0"/>
              <a:t>, </a:t>
            </a:r>
            <a:r>
              <a:rPr lang="ru-RU" dirty="0" err="1"/>
              <a:t>нарастване</a:t>
            </a:r>
            <a:r>
              <a:rPr lang="ru-RU" dirty="0"/>
              <a:t> </a:t>
            </a:r>
            <a:r>
              <a:rPr lang="ru-RU" dirty="0" err="1"/>
              <a:t>образуването</a:t>
            </a:r>
            <a:r>
              <a:rPr lang="ru-RU" dirty="0"/>
              <a:t> на </a:t>
            </a:r>
            <a:r>
              <a:rPr lang="ru-RU" dirty="0" err="1"/>
              <a:t>еритроцити</a:t>
            </a:r>
            <a:r>
              <a:rPr lang="ru-RU" dirty="0"/>
              <a:t>, </a:t>
            </a:r>
            <a:r>
              <a:rPr lang="ru-RU" dirty="0" err="1"/>
              <a:t>повишаване</a:t>
            </a:r>
            <a:r>
              <a:rPr lang="ru-RU" dirty="0"/>
              <a:t> на </a:t>
            </a:r>
            <a:r>
              <a:rPr lang="ru-RU" dirty="0" err="1"/>
              <a:t>хематокрита</a:t>
            </a:r>
            <a:r>
              <a:rPr lang="ru-RU" dirty="0"/>
              <a:t> и </a:t>
            </a:r>
            <a:r>
              <a:rPr lang="ru-RU" dirty="0" err="1"/>
              <a:t>сгъстяване</a:t>
            </a:r>
            <a:r>
              <a:rPr lang="ru-RU" dirty="0"/>
              <a:t> на </a:t>
            </a:r>
            <a:r>
              <a:rPr lang="ru-RU" dirty="0" err="1"/>
              <a:t>кръвта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446751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107504" y="2348880"/>
            <a:ext cx="8928991" cy="450912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– </a:t>
            </a:r>
            <a:r>
              <a:rPr lang="ru-RU" dirty="0" err="1"/>
              <a:t>наднормено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;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dirty="0"/>
              <a:t>– </a:t>
            </a:r>
            <a:r>
              <a:rPr lang="ru-RU" dirty="0" err="1"/>
              <a:t>фамилна</a:t>
            </a:r>
            <a:r>
              <a:rPr lang="ru-RU" dirty="0"/>
              <a:t> анамнеза за диабет;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dirty="0"/>
              <a:t>– анамнеза за </a:t>
            </a:r>
            <a:r>
              <a:rPr lang="ru-RU" dirty="0" err="1"/>
              <a:t>предшестващо</a:t>
            </a:r>
            <a:r>
              <a:rPr lang="ru-RU" dirty="0"/>
              <a:t> </a:t>
            </a:r>
            <a:r>
              <a:rPr lang="ru-RU" dirty="0" err="1"/>
              <a:t>раждане</a:t>
            </a:r>
            <a:r>
              <a:rPr lang="ru-RU" dirty="0"/>
              <a:t> на бебе с </a:t>
            </a:r>
            <a:r>
              <a:rPr lang="ru-RU" dirty="0" err="1"/>
              <a:t>голямо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;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dirty="0"/>
              <a:t>– </a:t>
            </a:r>
            <a:r>
              <a:rPr lang="ru-RU" dirty="0" err="1"/>
              <a:t>забременяване</a:t>
            </a:r>
            <a:r>
              <a:rPr lang="ru-RU" dirty="0"/>
              <a:t> в </a:t>
            </a:r>
            <a:r>
              <a:rPr lang="ru-RU" dirty="0" err="1"/>
              <a:t>по-късна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;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dirty="0"/>
              <a:t>– </a:t>
            </a:r>
            <a:r>
              <a:rPr lang="ru-RU" dirty="0" err="1"/>
              <a:t>гестационен</a:t>
            </a:r>
            <a:r>
              <a:rPr lang="ru-RU" dirty="0"/>
              <a:t> диабет при </a:t>
            </a:r>
            <a:r>
              <a:rPr lang="ru-RU" dirty="0" err="1"/>
              <a:t>предишни</a:t>
            </a:r>
            <a:r>
              <a:rPr lang="ru-RU" dirty="0"/>
              <a:t> </a:t>
            </a:r>
            <a:r>
              <a:rPr lang="ru-RU" dirty="0" err="1"/>
              <a:t>бременностти</a:t>
            </a:r>
            <a:r>
              <a:rPr lang="ru-RU" dirty="0"/>
              <a:t> и др.</a:t>
            </a:r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0" y="836712"/>
            <a:ext cx="9036496" cy="1252728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Рискови</a:t>
            </a:r>
            <a:r>
              <a:rPr lang="ru-RU" b="1" dirty="0"/>
              <a:t> </a:t>
            </a:r>
            <a:r>
              <a:rPr lang="ru-RU" b="1" dirty="0" err="1"/>
              <a:t>фактори</a:t>
            </a:r>
            <a:r>
              <a:rPr lang="ru-RU" dirty="0"/>
              <a:t> за </a:t>
            </a:r>
            <a:r>
              <a:rPr lang="ru-RU" dirty="0" err="1"/>
              <a:t>гестационен</a:t>
            </a:r>
            <a:r>
              <a:rPr lang="ru-RU" dirty="0"/>
              <a:t> диабет: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085590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0" y="1916832"/>
            <a:ext cx="9143999" cy="4752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– </a:t>
            </a:r>
            <a:r>
              <a:rPr lang="ru-RU" dirty="0" err="1"/>
              <a:t>повишаване</a:t>
            </a:r>
            <a:r>
              <a:rPr lang="ru-RU" dirty="0"/>
              <a:t> на </a:t>
            </a:r>
            <a:r>
              <a:rPr lang="ru-RU" dirty="0" err="1"/>
              <a:t>кръвното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– </a:t>
            </a:r>
            <a:r>
              <a:rPr lang="ru-RU" dirty="0" err="1"/>
              <a:t>по-голяма</a:t>
            </a:r>
            <a:r>
              <a:rPr lang="ru-RU" dirty="0"/>
              <a:t> е </a:t>
            </a:r>
            <a:r>
              <a:rPr lang="ru-RU" dirty="0" err="1"/>
              <a:t>честотата</a:t>
            </a:r>
            <a:r>
              <a:rPr lang="ru-RU" dirty="0"/>
              <a:t> на </a:t>
            </a:r>
            <a:r>
              <a:rPr lang="ru-RU" dirty="0" err="1"/>
              <a:t>прееклампсията</a:t>
            </a:r>
            <a:r>
              <a:rPr lang="ru-RU" dirty="0"/>
              <a:t> при диабетички. 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Хроничната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 в комбинация с диабет </a:t>
            </a:r>
            <a:r>
              <a:rPr lang="ru-RU" dirty="0" err="1"/>
              <a:t>повишава</a:t>
            </a:r>
            <a:r>
              <a:rPr lang="ru-RU" dirty="0"/>
              <a:t> риска от </a:t>
            </a:r>
            <a:r>
              <a:rPr lang="ru-RU" dirty="0" err="1"/>
              <a:t>насложена</a:t>
            </a:r>
            <a:r>
              <a:rPr lang="ru-RU" dirty="0"/>
              <a:t> </a:t>
            </a:r>
            <a:r>
              <a:rPr lang="ru-RU" dirty="0" err="1"/>
              <a:t>прееклампсия</a:t>
            </a:r>
            <a:r>
              <a:rPr lang="ru-RU" dirty="0"/>
              <a:t>, преждевременно </a:t>
            </a:r>
            <a:r>
              <a:rPr lang="ru-RU" dirty="0" err="1"/>
              <a:t>отлепване</a:t>
            </a:r>
            <a:r>
              <a:rPr lang="ru-RU" dirty="0"/>
              <a:t> на </a:t>
            </a:r>
            <a:r>
              <a:rPr lang="ru-RU" dirty="0" err="1"/>
              <a:t>плацентата</a:t>
            </a:r>
            <a:r>
              <a:rPr lang="ru-RU" dirty="0"/>
              <a:t>, </a:t>
            </a:r>
            <a:r>
              <a:rPr lang="ru-RU" dirty="0" err="1"/>
              <a:t>съдови</a:t>
            </a:r>
            <a:r>
              <a:rPr lang="ru-RU" dirty="0"/>
              <a:t> </a:t>
            </a:r>
            <a:r>
              <a:rPr lang="ru-RU" dirty="0" err="1"/>
              <a:t>инциденти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– </a:t>
            </a:r>
            <a:r>
              <a:rPr lang="ru-RU" dirty="0" err="1"/>
              <a:t>по-чести</a:t>
            </a:r>
            <a:r>
              <a:rPr lang="ru-RU" dirty="0"/>
              <a:t> инфекции – на </a:t>
            </a:r>
            <a:r>
              <a:rPr lang="ru-RU" dirty="0" err="1"/>
              <a:t>отделителната</a:t>
            </a:r>
            <a:r>
              <a:rPr lang="ru-RU" dirty="0"/>
              <a:t>, </a:t>
            </a:r>
            <a:r>
              <a:rPr lang="ru-RU" dirty="0" err="1"/>
              <a:t>половата</a:t>
            </a:r>
            <a:r>
              <a:rPr lang="ru-RU" dirty="0"/>
              <a:t> система, рани и др.</a:t>
            </a:r>
            <a:br>
              <a:rPr lang="ru-RU" dirty="0"/>
            </a:br>
            <a:r>
              <a:rPr lang="ru-RU" dirty="0"/>
              <a:t>– </a:t>
            </a:r>
            <a:r>
              <a:rPr lang="ru-RU" dirty="0" err="1"/>
              <a:t>тежко</a:t>
            </a:r>
            <a:r>
              <a:rPr lang="ru-RU" dirty="0"/>
              <a:t> </a:t>
            </a:r>
            <a:r>
              <a:rPr lang="ru-RU" dirty="0" err="1"/>
              <a:t>протичащи</a:t>
            </a:r>
            <a:r>
              <a:rPr lang="ru-RU" dirty="0"/>
              <a:t> </a:t>
            </a:r>
            <a:r>
              <a:rPr lang="ru-RU" dirty="0" err="1">
                <a:hlinkClick r:id="rId2" tooltip="ранни токсикози на бременността"/>
              </a:rPr>
              <a:t>ранни</a:t>
            </a:r>
            <a:r>
              <a:rPr lang="ru-RU" dirty="0">
                <a:hlinkClick r:id="rId2" tooltip="ранни токсикози на бременността"/>
              </a:rPr>
              <a:t> </a:t>
            </a:r>
            <a:r>
              <a:rPr lang="ru-RU" dirty="0" err="1">
                <a:hlinkClick r:id="rId2" tooltip="ранни токсикози на бременността"/>
              </a:rPr>
              <a:t>токсикози</a:t>
            </a:r>
            <a:r>
              <a:rPr lang="ru-RU" dirty="0">
                <a:hlinkClick r:id="rId2" tooltip="ранни токсикози на бременността"/>
              </a:rPr>
              <a:t> на </a:t>
            </a:r>
            <a:r>
              <a:rPr lang="ru-RU" dirty="0" err="1">
                <a:hlinkClick r:id="rId2" tooltip="ранни токсикози на бременността"/>
              </a:rPr>
              <a:t>бременността</a:t>
            </a:r>
            <a:r>
              <a:rPr lang="ru-RU" dirty="0"/>
              <a:t> – </a:t>
            </a:r>
            <a:r>
              <a:rPr lang="ru-RU" dirty="0" err="1"/>
              <a:t>hyperemesis</a:t>
            </a:r>
            <a:r>
              <a:rPr lang="ru-RU" dirty="0"/>
              <a:t> </a:t>
            </a:r>
            <a:r>
              <a:rPr lang="ru-RU" dirty="0" err="1"/>
              <a:t>gravidarum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– прояви на </a:t>
            </a:r>
            <a:r>
              <a:rPr lang="ru-RU" dirty="0" err="1"/>
              <a:t>усложненията</a:t>
            </a:r>
            <a:r>
              <a:rPr lang="ru-RU" dirty="0"/>
              <a:t> на диабета – </a:t>
            </a:r>
            <a:r>
              <a:rPr lang="ru-RU" dirty="0" err="1"/>
              <a:t>диабетна</a:t>
            </a:r>
            <a:r>
              <a:rPr lang="ru-RU" dirty="0"/>
              <a:t> нефропатия и </a:t>
            </a:r>
            <a:r>
              <a:rPr lang="ru-RU" dirty="0" err="1"/>
              <a:t>ретинопатия</a:t>
            </a:r>
            <a:r>
              <a:rPr lang="ru-RU" dirty="0"/>
              <a:t> при диабет тип 1 с </a:t>
            </a:r>
            <a:r>
              <a:rPr lang="ru-RU" dirty="0" err="1"/>
              <a:t>по-голяма</a:t>
            </a:r>
            <a:r>
              <a:rPr lang="ru-RU" dirty="0"/>
              <a:t> </a:t>
            </a:r>
            <a:r>
              <a:rPr lang="ru-RU" dirty="0" err="1"/>
              <a:t>давност</a:t>
            </a:r>
            <a:r>
              <a:rPr lang="ru-RU" dirty="0"/>
              <a:t> и/или </a:t>
            </a:r>
            <a:r>
              <a:rPr lang="ru-RU" dirty="0" err="1"/>
              <a:t>лош</a:t>
            </a:r>
            <a:r>
              <a:rPr lang="ru-RU" dirty="0"/>
              <a:t> </a:t>
            </a:r>
            <a:r>
              <a:rPr lang="ru-RU" dirty="0" err="1"/>
              <a:t>контрол</a:t>
            </a:r>
            <a:r>
              <a:rPr lang="ru-RU" dirty="0"/>
              <a:t>.</a:t>
            </a:r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Влияние на диабета </a:t>
            </a:r>
            <a:r>
              <a:rPr lang="ru-RU" b="1" dirty="0" err="1"/>
              <a:t>върху</a:t>
            </a:r>
            <a:r>
              <a:rPr lang="ru-RU" b="1" dirty="0"/>
              <a:t> </a:t>
            </a:r>
            <a:r>
              <a:rPr lang="ru-RU" b="1" dirty="0" err="1"/>
              <a:t>майката</a:t>
            </a:r>
            <a:r>
              <a:rPr lang="ru-RU" b="1" dirty="0"/>
              <a:t>:</a:t>
            </a:r>
            <a:r>
              <a:rPr lang="ru-RU" dirty="0"/>
              <a:t>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193465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107504" y="1124744"/>
            <a:ext cx="8856983" cy="573325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– спонтанен аборт.</a:t>
            </a:r>
            <a:br>
              <a:rPr lang="ru-RU" dirty="0"/>
            </a:br>
            <a:r>
              <a:rPr lang="ru-RU" dirty="0"/>
              <a:t>– </a:t>
            </a:r>
            <a:r>
              <a:rPr lang="ru-RU" dirty="0" err="1"/>
              <a:t>по-голяма</a:t>
            </a:r>
            <a:r>
              <a:rPr lang="ru-RU" dirty="0"/>
              <a:t> </a:t>
            </a:r>
            <a:r>
              <a:rPr lang="ru-RU" dirty="0" err="1"/>
              <a:t>честота</a:t>
            </a:r>
            <a:r>
              <a:rPr lang="ru-RU" dirty="0"/>
              <a:t> на </a:t>
            </a:r>
            <a:r>
              <a:rPr lang="ru-RU" dirty="0" err="1"/>
              <a:t>вродените</a:t>
            </a:r>
            <a:r>
              <a:rPr lang="ru-RU" dirty="0"/>
              <a:t> аномалии.</a:t>
            </a:r>
            <a:br>
              <a:rPr lang="ru-RU" dirty="0"/>
            </a:br>
            <a:r>
              <a:rPr lang="ru-RU" dirty="0"/>
              <a:t>– </a:t>
            </a:r>
            <a:r>
              <a:rPr lang="ru-RU" dirty="0" err="1"/>
              <a:t>забавено</a:t>
            </a:r>
            <a:r>
              <a:rPr lang="ru-RU" dirty="0"/>
              <a:t> развитие на плода (</a:t>
            </a:r>
            <a:r>
              <a:rPr lang="ru-RU" dirty="0" err="1"/>
              <a:t>интраутеринна</a:t>
            </a:r>
            <a:r>
              <a:rPr lang="ru-RU" dirty="0"/>
              <a:t> ретардация) – </a:t>
            </a:r>
            <a:r>
              <a:rPr lang="ru-RU" dirty="0" err="1"/>
              <a:t>наблюдава</a:t>
            </a:r>
            <a:r>
              <a:rPr lang="ru-RU" dirty="0"/>
              <a:t> се при </a:t>
            </a:r>
            <a:r>
              <a:rPr lang="ru-RU" dirty="0" err="1"/>
              <a:t>съдови</a:t>
            </a:r>
            <a:r>
              <a:rPr lang="ru-RU" dirty="0"/>
              <a:t> </a:t>
            </a:r>
            <a:r>
              <a:rPr lang="ru-RU" dirty="0" err="1"/>
              <a:t>увреди</a:t>
            </a:r>
            <a:r>
              <a:rPr lang="ru-RU" dirty="0"/>
              <a:t> на </a:t>
            </a:r>
            <a:r>
              <a:rPr lang="ru-RU" dirty="0" err="1"/>
              <a:t>плацентарните</a:t>
            </a:r>
            <a:r>
              <a:rPr lang="ru-RU" dirty="0"/>
              <a:t> </a:t>
            </a:r>
            <a:r>
              <a:rPr lang="ru-RU" dirty="0" err="1"/>
              <a:t>съдове</a:t>
            </a:r>
            <a:r>
              <a:rPr lang="ru-RU" dirty="0"/>
              <a:t> – </a:t>
            </a:r>
            <a:r>
              <a:rPr lang="ru-RU" dirty="0" err="1"/>
              <a:t>плацентарна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– </a:t>
            </a:r>
            <a:r>
              <a:rPr lang="ru-RU" dirty="0" err="1">
                <a:hlinkClick r:id="rId2" tooltip="хидрамнион"/>
              </a:rPr>
              <a:t>хидрамнион</a:t>
            </a:r>
            <a:r>
              <a:rPr lang="ru-RU" dirty="0"/>
              <a:t> – </a:t>
            </a:r>
            <a:r>
              <a:rPr lang="ru-RU" dirty="0" err="1"/>
              <a:t>повишено</a:t>
            </a:r>
            <a:r>
              <a:rPr lang="ru-RU" dirty="0"/>
              <a:t> количество </a:t>
            </a:r>
            <a:r>
              <a:rPr lang="ru-RU" dirty="0" err="1"/>
              <a:t>околоплодна</a:t>
            </a:r>
            <a:r>
              <a:rPr lang="ru-RU" dirty="0"/>
              <a:t> </a:t>
            </a:r>
            <a:r>
              <a:rPr lang="ru-RU" dirty="0" err="1"/>
              <a:t>течност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– </a:t>
            </a:r>
            <a:r>
              <a:rPr lang="ru-RU" dirty="0" err="1"/>
              <a:t>перинаталната</a:t>
            </a:r>
            <a:r>
              <a:rPr lang="ru-RU" dirty="0"/>
              <a:t> </a:t>
            </a:r>
            <a:r>
              <a:rPr lang="ru-RU" dirty="0" err="1"/>
              <a:t>детска</a:t>
            </a:r>
            <a:r>
              <a:rPr lang="ru-RU" dirty="0"/>
              <a:t> </a:t>
            </a:r>
            <a:r>
              <a:rPr lang="ru-RU" dirty="0" err="1"/>
              <a:t>смъртност</a:t>
            </a:r>
            <a:r>
              <a:rPr lang="ru-RU" dirty="0"/>
              <a:t> при диабет се </a:t>
            </a:r>
            <a:r>
              <a:rPr lang="ru-RU" dirty="0" err="1"/>
              <a:t>дължи</a:t>
            </a:r>
            <a:r>
              <a:rPr lang="ru-RU" dirty="0"/>
              <a:t> основно на </a:t>
            </a:r>
            <a:r>
              <a:rPr lang="ru-RU" dirty="0" err="1"/>
              <a:t>вродени</a:t>
            </a:r>
            <a:r>
              <a:rPr lang="ru-RU" dirty="0"/>
              <a:t> </a:t>
            </a:r>
            <a:r>
              <a:rPr lang="ru-RU" dirty="0" err="1"/>
              <a:t>малформации</a:t>
            </a:r>
            <a:r>
              <a:rPr lang="ru-RU" dirty="0"/>
              <a:t>, </a:t>
            </a:r>
            <a:r>
              <a:rPr lang="ru-RU" dirty="0" err="1"/>
              <a:t>респираторен</a:t>
            </a:r>
            <a:r>
              <a:rPr lang="ru-RU" dirty="0"/>
              <a:t> </a:t>
            </a:r>
            <a:r>
              <a:rPr lang="ru-RU" dirty="0" err="1"/>
              <a:t>дистрес</a:t>
            </a:r>
            <a:r>
              <a:rPr lang="ru-RU" dirty="0"/>
              <a:t> синдром, </a:t>
            </a:r>
            <a:r>
              <a:rPr lang="ru-RU" dirty="0" err="1"/>
              <a:t>прекомерна</a:t>
            </a:r>
            <a:r>
              <a:rPr lang="ru-RU" dirty="0"/>
              <a:t> </a:t>
            </a:r>
            <a:r>
              <a:rPr lang="ru-RU" dirty="0" err="1"/>
              <a:t>незрялост</a:t>
            </a:r>
            <a:r>
              <a:rPr lang="ru-RU" dirty="0"/>
              <a:t> на плода при </a:t>
            </a:r>
            <a:r>
              <a:rPr lang="ru-RU" dirty="0" err="1"/>
              <a:t>раждането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– </a:t>
            </a:r>
            <a:r>
              <a:rPr lang="ru-RU" dirty="0" err="1"/>
              <a:t>хипогликемия</a:t>
            </a:r>
            <a:r>
              <a:rPr lang="ru-RU" dirty="0"/>
              <a:t> след </a:t>
            </a:r>
            <a:r>
              <a:rPr lang="ru-RU" dirty="0" err="1"/>
              <a:t>раждането</a:t>
            </a:r>
            <a:r>
              <a:rPr lang="ru-RU" dirty="0"/>
              <a:t>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повишените</a:t>
            </a:r>
            <a:r>
              <a:rPr lang="ru-RU" dirty="0"/>
              <a:t> нива на инсулина.</a:t>
            </a:r>
            <a:br>
              <a:rPr lang="ru-RU" dirty="0"/>
            </a:br>
            <a:r>
              <a:rPr lang="ru-RU" dirty="0"/>
              <a:t>– </a:t>
            </a:r>
            <a:r>
              <a:rPr lang="ru-RU" dirty="0" err="1"/>
              <a:t>повишен</a:t>
            </a:r>
            <a:r>
              <a:rPr lang="ru-RU" dirty="0"/>
              <a:t> </a:t>
            </a:r>
            <a:r>
              <a:rPr lang="ru-RU" dirty="0" err="1"/>
              <a:t>хематокрит</a:t>
            </a:r>
            <a:r>
              <a:rPr lang="ru-RU" dirty="0"/>
              <a:t>, </a:t>
            </a:r>
            <a:r>
              <a:rPr lang="ru-RU" dirty="0" err="1"/>
              <a:t>повишен</a:t>
            </a:r>
            <a:r>
              <a:rPr lang="ru-RU" dirty="0"/>
              <a:t> билирубин.</a:t>
            </a:r>
            <a:br>
              <a:rPr lang="ru-RU" dirty="0"/>
            </a:br>
            <a:r>
              <a:rPr lang="ru-RU" dirty="0"/>
              <a:t>– </a:t>
            </a:r>
            <a:r>
              <a:rPr lang="ru-RU" dirty="0" err="1"/>
              <a:t>макрозомия</a:t>
            </a:r>
            <a:r>
              <a:rPr lang="ru-RU" dirty="0"/>
              <a:t> – </a:t>
            </a:r>
            <a:r>
              <a:rPr lang="ru-RU" dirty="0" err="1"/>
              <a:t>по-голямо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 за </a:t>
            </a:r>
            <a:r>
              <a:rPr lang="ru-RU" dirty="0" err="1"/>
              <a:t>гестационната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. </a:t>
            </a:r>
            <a:r>
              <a:rPr lang="ru-RU" dirty="0" err="1">
                <a:solidFill>
                  <a:srgbClr val="FF0000"/>
                </a:solidFill>
              </a:rPr>
              <a:t>Макрозомията</a:t>
            </a:r>
            <a:r>
              <a:rPr lang="ru-RU" dirty="0">
                <a:solidFill>
                  <a:srgbClr val="FF0000"/>
                </a:solidFill>
              </a:rPr>
              <a:t> е </a:t>
            </a:r>
            <a:r>
              <a:rPr lang="ru-RU" dirty="0" err="1">
                <a:solidFill>
                  <a:srgbClr val="FF0000"/>
                </a:solidFill>
              </a:rPr>
              <a:t>свързана</a:t>
            </a:r>
            <a:r>
              <a:rPr lang="ru-RU" dirty="0">
                <a:solidFill>
                  <a:srgbClr val="FF0000"/>
                </a:solidFill>
              </a:rPr>
              <a:t> с </a:t>
            </a:r>
            <a:r>
              <a:rPr lang="ru-RU" dirty="0" err="1">
                <a:solidFill>
                  <a:srgbClr val="FF0000"/>
                </a:solidFill>
              </a:rPr>
              <a:t>намалено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съотношение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глава:раменен</a:t>
            </a:r>
            <a:r>
              <a:rPr lang="ru-RU" dirty="0">
                <a:solidFill>
                  <a:srgbClr val="FF0000"/>
                </a:solidFill>
              </a:rPr>
              <a:t> пояс </a:t>
            </a:r>
            <a:r>
              <a:rPr lang="ru-RU" dirty="0"/>
              <a:t>и при </a:t>
            </a:r>
            <a:r>
              <a:rPr lang="ru-RU" dirty="0" err="1"/>
              <a:t>вагинално</a:t>
            </a:r>
            <a:r>
              <a:rPr lang="ru-RU" dirty="0"/>
              <a:t> </a:t>
            </a:r>
            <a:r>
              <a:rPr lang="ru-RU" dirty="0" err="1"/>
              <a:t>раждане</a:t>
            </a:r>
            <a:r>
              <a:rPr lang="ru-RU" dirty="0"/>
              <a:t> след </a:t>
            </a:r>
            <a:r>
              <a:rPr lang="ru-RU" dirty="0" err="1"/>
              <a:t>раждането</a:t>
            </a:r>
            <a:r>
              <a:rPr lang="ru-RU" dirty="0"/>
              <a:t> на </a:t>
            </a:r>
            <a:r>
              <a:rPr lang="ru-RU" dirty="0" err="1"/>
              <a:t>главата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повишен</a:t>
            </a:r>
            <a:r>
              <a:rPr lang="ru-RU" dirty="0"/>
              <a:t> риск от </a:t>
            </a:r>
            <a:r>
              <a:rPr lang="ru-RU" dirty="0" err="1"/>
              <a:t>раменна</a:t>
            </a:r>
            <a:r>
              <a:rPr lang="ru-RU" dirty="0"/>
              <a:t> </a:t>
            </a:r>
            <a:r>
              <a:rPr lang="ru-RU" dirty="0" err="1"/>
              <a:t>дистокия</a:t>
            </a:r>
            <a:r>
              <a:rPr lang="ru-RU" dirty="0"/>
              <a:t> (затруднено </a:t>
            </a:r>
            <a:r>
              <a:rPr lang="ru-RU" dirty="0" err="1"/>
              <a:t>раждане</a:t>
            </a:r>
            <a:r>
              <a:rPr lang="ru-RU" dirty="0"/>
              <a:t> на </a:t>
            </a:r>
            <a:r>
              <a:rPr lang="ru-RU" dirty="0" err="1"/>
              <a:t>раменния</a:t>
            </a:r>
            <a:r>
              <a:rPr lang="ru-RU" dirty="0"/>
              <a:t> пояс) и травма на </a:t>
            </a:r>
            <a:r>
              <a:rPr lang="ru-RU" dirty="0" err="1"/>
              <a:t>раменния</a:t>
            </a:r>
            <a:r>
              <a:rPr lang="ru-RU" dirty="0"/>
              <a:t> </a:t>
            </a:r>
            <a:r>
              <a:rPr lang="ru-RU" dirty="0" err="1"/>
              <a:t>нервен</a:t>
            </a:r>
            <a:r>
              <a:rPr lang="ru-RU" dirty="0"/>
              <a:t> сплит.</a:t>
            </a:r>
            <a:br>
              <a:rPr lang="ru-RU" dirty="0"/>
            </a:br>
            <a:r>
              <a:rPr lang="ru-RU" dirty="0"/>
              <a:t>– </a:t>
            </a:r>
            <a:r>
              <a:rPr lang="ru-RU" dirty="0" err="1"/>
              <a:t>повишен</a:t>
            </a:r>
            <a:r>
              <a:rPr lang="ru-RU" dirty="0"/>
              <a:t> риск за развитие на </a:t>
            </a:r>
            <a:r>
              <a:rPr lang="ru-RU" dirty="0" err="1"/>
              <a:t>метаболитен</a:t>
            </a:r>
            <a:r>
              <a:rPr lang="ru-RU" dirty="0"/>
              <a:t> синдром (</a:t>
            </a:r>
            <a:r>
              <a:rPr lang="ru-RU" dirty="0" err="1"/>
              <a:t>затлъстяване</a:t>
            </a:r>
            <a:r>
              <a:rPr lang="ru-RU" dirty="0"/>
              <a:t>, </a:t>
            </a:r>
            <a:r>
              <a:rPr lang="ru-RU" dirty="0" err="1"/>
              <a:t>хипертония</a:t>
            </a:r>
            <a:r>
              <a:rPr lang="ru-RU" dirty="0"/>
              <a:t>, </a:t>
            </a:r>
            <a:r>
              <a:rPr lang="ru-RU" dirty="0" err="1"/>
              <a:t>дислипидемия</a:t>
            </a:r>
            <a:r>
              <a:rPr lang="ru-RU" dirty="0"/>
              <a:t>, нарушен </a:t>
            </a:r>
            <a:r>
              <a:rPr lang="ru-RU" dirty="0" err="1"/>
              <a:t>глюкозен</a:t>
            </a:r>
            <a:r>
              <a:rPr lang="ru-RU" dirty="0"/>
              <a:t> </a:t>
            </a:r>
            <a:r>
              <a:rPr lang="ru-RU" dirty="0" err="1"/>
              <a:t>толеранс</a:t>
            </a:r>
            <a:r>
              <a:rPr lang="ru-RU" dirty="0"/>
              <a:t>).</a:t>
            </a:r>
            <a:br>
              <a:rPr lang="ru-RU" dirty="0"/>
            </a:br>
            <a:r>
              <a:rPr lang="ru-RU" dirty="0"/>
              <a:t>– </a:t>
            </a:r>
            <a:r>
              <a:rPr lang="ru-RU" dirty="0" err="1"/>
              <a:t>повишен</a:t>
            </a:r>
            <a:r>
              <a:rPr lang="ru-RU" dirty="0"/>
              <a:t> </a:t>
            </a:r>
            <a:r>
              <a:rPr lang="ru-RU" dirty="0" err="1"/>
              <a:t>сърдечно-съдов</a:t>
            </a:r>
            <a:r>
              <a:rPr lang="ru-RU" dirty="0"/>
              <a:t> риск.</a:t>
            </a:r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Влияние на диабета </a:t>
            </a:r>
            <a:r>
              <a:rPr lang="ru-RU" b="1" dirty="0" err="1"/>
              <a:t>върху</a:t>
            </a:r>
            <a:r>
              <a:rPr lang="ru-RU" b="1" dirty="0"/>
              <a:t> плода: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378230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0" y="1772816"/>
            <a:ext cx="8964487" cy="4353347"/>
          </a:xfrm>
        </p:spPr>
        <p:txBody>
          <a:bodyPr>
            <a:normAutofit/>
          </a:bodyPr>
          <a:lstStyle/>
          <a:p>
            <a:pPr fontAlgn="base"/>
            <a:r>
              <a:rPr lang="ru-RU" dirty="0"/>
              <a:t>–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забременяване</a:t>
            </a:r>
            <a:r>
              <a:rPr lang="ru-RU" dirty="0"/>
              <a:t> жените, </a:t>
            </a:r>
            <a:r>
              <a:rPr lang="ru-RU" dirty="0" err="1"/>
              <a:t>болни</a:t>
            </a:r>
            <a:r>
              <a:rPr lang="ru-RU" dirty="0"/>
              <a:t> от диабет,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постигнат</a:t>
            </a:r>
            <a:r>
              <a:rPr lang="ru-RU" dirty="0"/>
              <a:t> </a:t>
            </a:r>
            <a:r>
              <a:rPr lang="ru-RU" dirty="0" err="1"/>
              <a:t>оптимални</a:t>
            </a:r>
            <a:r>
              <a:rPr lang="ru-RU" dirty="0"/>
              <a:t> и </a:t>
            </a:r>
            <a:r>
              <a:rPr lang="ru-RU" dirty="0" err="1"/>
              <a:t>постоянни</a:t>
            </a:r>
            <a:r>
              <a:rPr lang="ru-RU" dirty="0"/>
              <a:t> нива на </a:t>
            </a:r>
            <a:r>
              <a:rPr lang="ru-RU" dirty="0" err="1"/>
              <a:t>кръвната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. </a:t>
            </a:r>
          </a:p>
          <a:p>
            <a:pPr marL="301943" lvl="1" indent="0" fontAlgn="base">
              <a:buNone/>
            </a:pPr>
            <a:r>
              <a:rPr lang="ru-RU" dirty="0"/>
              <a:t>Информация за </a:t>
            </a:r>
            <a:r>
              <a:rPr lang="ru-RU" dirty="0" err="1"/>
              <a:t>дълготрайния</a:t>
            </a:r>
            <a:r>
              <a:rPr lang="ru-RU" dirty="0"/>
              <a:t> </a:t>
            </a:r>
            <a:r>
              <a:rPr lang="ru-RU" dirty="0" err="1"/>
              <a:t>контрол</a:t>
            </a:r>
            <a:r>
              <a:rPr lang="ru-RU" dirty="0"/>
              <a:t> на диабета </a:t>
            </a:r>
            <a:r>
              <a:rPr lang="ru-RU" dirty="0" err="1"/>
              <a:t>дава</a:t>
            </a:r>
            <a:r>
              <a:rPr lang="ru-RU" dirty="0"/>
              <a:t> </a:t>
            </a:r>
            <a:r>
              <a:rPr lang="ru-RU" dirty="0" err="1"/>
              <a:t>стойността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гликирания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хемоглобин</a:t>
            </a:r>
            <a:r>
              <a:rPr lang="ru-RU" dirty="0">
                <a:solidFill>
                  <a:srgbClr val="FF0000"/>
                </a:solidFill>
              </a:rPr>
              <a:t> (НвА1с).</a:t>
            </a:r>
          </a:p>
          <a:p>
            <a:pPr fontAlgn="base"/>
            <a:r>
              <a:rPr lang="ru-RU" dirty="0"/>
              <a:t>–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бременността</a:t>
            </a:r>
            <a:r>
              <a:rPr lang="ru-RU" dirty="0"/>
              <a:t> се </a:t>
            </a:r>
            <a:r>
              <a:rPr lang="ru-RU" dirty="0" err="1"/>
              <a:t>изследват</a:t>
            </a:r>
            <a:r>
              <a:rPr lang="ru-RU" dirty="0"/>
              <a:t> </a:t>
            </a:r>
            <a:r>
              <a:rPr lang="ru-RU" dirty="0" err="1"/>
              <a:t>гликираният</a:t>
            </a:r>
            <a:r>
              <a:rPr lang="ru-RU" dirty="0"/>
              <a:t> </a:t>
            </a:r>
            <a:r>
              <a:rPr lang="ru-RU" dirty="0" err="1"/>
              <a:t>хемоглобин</a:t>
            </a:r>
            <a:r>
              <a:rPr lang="ru-RU" dirty="0"/>
              <a:t> и </a:t>
            </a:r>
            <a:r>
              <a:rPr lang="ru-RU" dirty="0" err="1"/>
              <a:t>кръвната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, </a:t>
            </a:r>
            <a:r>
              <a:rPr lang="ru-RU" dirty="0" err="1"/>
              <a:t>проследява</a:t>
            </a:r>
            <a:r>
              <a:rPr lang="ru-RU" dirty="0"/>
              <a:t> се </a:t>
            </a:r>
            <a:r>
              <a:rPr lang="ru-RU" dirty="0" err="1"/>
              <a:t>развитието</a:t>
            </a:r>
            <a:r>
              <a:rPr lang="ru-RU" dirty="0"/>
              <a:t> на плода.</a:t>
            </a:r>
          </a:p>
          <a:p>
            <a:pPr fontAlgn="base"/>
            <a:r>
              <a:rPr lang="ru-RU" dirty="0"/>
              <a:t>– За </a:t>
            </a:r>
            <a:r>
              <a:rPr lang="ru-RU" dirty="0" err="1"/>
              <a:t>откриване</a:t>
            </a:r>
            <a:r>
              <a:rPr lang="ru-RU" dirty="0"/>
              <a:t> на </a:t>
            </a:r>
            <a:r>
              <a:rPr lang="ru-RU" dirty="0" err="1"/>
              <a:t>гестационен</a:t>
            </a:r>
            <a:r>
              <a:rPr lang="ru-RU" dirty="0"/>
              <a:t> диабет се </a:t>
            </a:r>
            <a:r>
              <a:rPr lang="ru-RU" dirty="0" err="1"/>
              <a:t>изследва</a:t>
            </a:r>
            <a:r>
              <a:rPr lang="ru-RU" dirty="0"/>
              <a:t> </a:t>
            </a:r>
            <a:r>
              <a:rPr lang="ru-RU" dirty="0" err="1"/>
              <a:t>кръвна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 на </a:t>
            </a:r>
            <a:r>
              <a:rPr lang="ru-RU" dirty="0" err="1"/>
              <a:t>гладно</a:t>
            </a:r>
            <a:r>
              <a:rPr lang="ru-RU" dirty="0"/>
              <a:t>, след </a:t>
            </a:r>
            <a:r>
              <a:rPr lang="ru-RU" dirty="0" err="1"/>
              <a:t>нахранване</a:t>
            </a:r>
            <a:r>
              <a:rPr lang="ru-RU" dirty="0"/>
              <a:t>, </a:t>
            </a:r>
            <a:r>
              <a:rPr lang="ru-RU" dirty="0" err="1"/>
              <a:t>провежда</a:t>
            </a:r>
            <a:r>
              <a:rPr lang="ru-RU" dirty="0"/>
              <a:t> се </a:t>
            </a:r>
            <a:r>
              <a:rPr lang="ru-RU" dirty="0" err="1"/>
              <a:t>орален</a:t>
            </a:r>
            <a:r>
              <a:rPr lang="ru-RU" dirty="0"/>
              <a:t> </a:t>
            </a:r>
            <a:r>
              <a:rPr lang="ru-RU" dirty="0" err="1"/>
              <a:t>глюкозотолерантен</a:t>
            </a:r>
            <a:r>
              <a:rPr lang="ru-RU" dirty="0"/>
              <a:t> тест.</a:t>
            </a:r>
          </a:p>
          <a:p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8641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Поведение при </a:t>
            </a:r>
            <a:r>
              <a:rPr lang="ru-RU" b="1" dirty="0" err="1"/>
              <a:t>бременни</a:t>
            </a:r>
            <a:r>
              <a:rPr lang="ru-RU" b="1" dirty="0"/>
              <a:t> </a:t>
            </a:r>
            <a:r>
              <a:rPr lang="ru-RU" b="1" dirty="0" err="1"/>
              <a:t>със</a:t>
            </a:r>
            <a:r>
              <a:rPr lang="ru-RU" b="1" dirty="0"/>
              <a:t> ЗД:</a:t>
            </a:r>
            <a:r>
              <a:rPr lang="ru-RU" dirty="0"/>
              <a:t>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155640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251520" y="1700808"/>
            <a:ext cx="8784975" cy="4425355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dirty="0"/>
              <a:t>– </a:t>
            </a:r>
            <a:r>
              <a:rPr lang="ru-RU" dirty="0" err="1"/>
              <a:t>подходящ</a:t>
            </a:r>
            <a:r>
              <a:rPr lang="ru-RU" dirty="0"/>
              <a:t> режим на </a:t>
            </a:r>
            <a:r>
              <a:rPr lang="ru-RU" dirty="0" err="1"/>
              <a:t>хранене</a:t>
            </a:r>
            <a:r>
              <a:rPr lang="ru-RU" dirty="0"/>
              <a:t> – </a:t>
            </a:r>
            <a:r>
              <a:rPr lang="ru-RU" dirty="0" err="1"/>
              <a:t>избягване</a:t>
            </a:r>
            <a:r>
              <a:rPr lang="ru-RU" dirty="0"/>
              <a:t> на </a:t>
            </a:r>
            <a:r>
              <a:rPr lang="ru-RU" dirty="0" err="1"/>
              <a:t>бързите</a:t>
            </a:r>
            <a:r>
              <a:rPr lang="ru-RU" dirty="0"/>
              <a:t> </a:t>
            </a:r>
            <a:r>
              <a:rPr lang="ru-RU" dirty="0" err="1"/>
              <a:t>въглехидрати</a:t>
            </a:r>
            <a:r>
              <a:rPr lang="ru-RU" dirty="0"/>
              <a:t>, прием на </a:t>
            </a:r>
            <a:r>
              <a:rPr lang="ru-RU" dirty="0" err="1"/>
              <a:t>дълговерижни</a:t>
            </a:r>
            <a:r>
              <a:rPr lang="ru-RU" dirty="0"/>
              <a:t> </a:t>
            </a:r>
            <a:r>
              <a:rPr lang="ru-RU" dirty="0" err="1"/>
              <a:t>въглехидрати</a:t>
            </a:r>
            <a:r>
              <a:rPr lang="ru-RU" dirty="0"/>
              <a:t> и </a:t>
            </a:r>
            <a:r>
              <a:rPr lang="ru-RU" dirty="0" err="1"/>
              <a:t>фибри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– </a:t>
            </a:r>
            <a:r>
              <a:rPr lang="ru-RU" dirty="0" err="1"/>
              <a:t>физическа</a:t>
            </a:r>
            <a:r>
              <a:rPr lang="ru-RU" dirty="0"/>
              <a:t> </a:t>
            </a:r>
            <a:r>
              <a:rPr lang="ru-RU" dirty="0" err="1"/>
              <a:t>активност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– при нужда – инсулин.</a:t>
            </a:r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r>
              <a:rPr lang="ru-RU" dirty="0" err="1"/>
              <a:t>Според</a:t>
            </a:r>
            <a:r>
              <a:rPr lang="ru-RU" dirty="0"/>
              <a:t> </a:t>
            </a:r>
            <a:r>
              <a:rPr lang="ru-RU" dirty="0" err="1"/>
              <a:t>състоянието</a:t>
            </a:r>
            <a:r>
              <a:rPr lang="ru-RU" dirty="0"/>
              <a:t> на </a:t>
            </a:r>
            <a:r>
              <a:rPr lang="ru-RU" dirty="0" err="1"/>
              <a:t>майката</a:t>
            </a:r>
            <a:r>
              <a:rPr lang="ru-RU" dirty="0"/>
              <a:t> и плода </a:t>
            </a:r>
            <a:r>
              <a:rPr lang="ru-RU" dirty="0" err="1"/>
              <a:t>раждането</a:t>
            </a:r>
            <a:r>
              <a:rPr lang="ru-RU" dirty="0"/>
              <a:t> е на термин или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– </a:t>
            </a:r>
            <a:r>
              <a:rPr lang="ru-RU" dirty="0" err="1"/>
              <a:t>със</a:t>
            </a:r>
            <a:r>
              <a:rPr lang="ru-RU" dirty="0"/>
              <a:t>/без индукция по естествен </a:t>
            </a:r>
            <a:r>
              <a:rPr lang="ru-RU" dirty="0" err="1"/>
              <a:t>път</a:t>
            </a:r>
            <a:r>
              <a:rPr lang="ru-RU" dirty="0"/>
              <a:t> или с </a:t>
            </a:r>
            <a:r>
              <a:rPr lang="ru-RU" dirty="0" err="1"/>
              <a:t>цезарово</a:t>
            </a:r>
            <a:r>
              <a:rPr lang="ru-RU" dirty="0"/>
              <a:t> сечение.</a:t>
            </a:r>
          </a:p>
          <a:p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179512" y="338328"/>
            <a:ext cx="8784976" cy="1252728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Терапията</a:t>
            </a:r>
            <a:r>
              <a:rPr lang="ru-RU" dirty="0"/>
              <a:t> на ЗД при </a:t>
            </a:r>
            <a:r>
              <a:rPr lang="ru-RU" dirty="0" err="1"/>
              <a:t>бременните</a:t>
            </a:r>
            <a:r>
              <a:rPr lang="ru-RU" dirty="0"/>
              <a:t>: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910306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0" y="2132856"/>
            <a:ext cx="9036495" cy="3993307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Инсулинът</a:t>
            </a:r>
            <a:r>
              <a:rPr lang="ru-RU" dirty="0"/>
              <a:t> е средство на </a:t>
            </a:r>
            <a:r>
              <a:rPr lang="ru-RU" dirty="0" err="1"/>
              <a:t>избор</a:t>
            </a:r>
            <a:r>
              <a:rPr lang="ru-RU" dirty="0"/>
              <a:t> за лечение на </a:t>
            </a:r>
            <a:r>
              <a:rPr lang="ru-RU" dirty="0" err="1"/>
              <a:t>захарен</a:t>
            </a:r>
            <a:r>
              <a:rPr lang="ru-RU" dirty="0"/>
              <a:t> диабет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бременност</a:t>
            </a:r>
            <a:r>
              <a:rPr lang="ru-RU" dirty="0"/>
              <a:t>. </a:t>
            </a:r>
          </a:p>
          <a:p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бременни</a:t>
            </a:r>
            <a:r>
              <a:rPr lang="ru-RU" dirty="0"/>
              <a:t> жени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захарен</a:t>
            </a:r>
            <a:r>
              <a:rPr lang="ru-RU" dirty="0"/>
              <a:t> диабет тип 1 е добре да </a:t>
            </a:r>
            <a:r>
              <a:rPr lang="ru-RU" dirty="0" err="1"/>
              <a:t>провеждат</a:t>
            </a:r>
            <a:r>
              <a:rPr lang="ru-RU" dirty="0"/>
              <a:t> лечение с </a:t>
            </a:r>
            <a:r>
              <a:rPr lang="ru-RU" dirty="0" err="1"/>
              <a:t>аналогови</a:t>
            </a:r>
            <a:r>
              <a:rPr lang="ru-RU" dirty="0"/>
              <a:t> </a:t>
            </a:r>
            <a:r>
              <a:rPr lang="ru-RU" dirty="0" err="1"/>
              <a:t>инсулинови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 вместо </a:t>
            </a:r>
            <a:r>
              <a:rPr lang="ru-RU" dirty="0" err="1"/>
              <a:t>човешки</a:t>
            </a:r>
            <a:r>
              <a:rPr lang="ru-RU" dirty="0"/>
              <a:t> </a:t>
            </a:r>
            <a:r>
              <a:rPr lang="ru-RU" dirty="0" err="1"/>
              <a:t>инсулини</a:t>
            </a:r>
            <a:r>
              <a:rPr lang="ru-RU" dirty="0"/>
              <a:t>. </a:t>
            </a:r>
          </a:p>
          <a:p>
            <a:r>
              <a:rPr lang="ru-RU" dirty="0" err="1"/>
              <a:t>Инсулинът</a:t>
            </a:r>
            <a:r>
              <a:rPr lang="ru-RU" dirty="0"/>
              <a:t> </a:t>
            </a:r>
            <a:r>
              <a:rPr lang="ru-RU" dirty="0" err="1"/>
              <a:t>позволява</a:t>
            </a:r>
            <a:r>
              <a:rPr lang="ru-RU" dirty="0"/>
              <a:t> </a:t>
            </a:r>
            <a:r>
              <a:rPr lang="ru-RU" dirty="0" err="1"/>
              <a:t>по-гъвкав</a:t>
            </a:r>
            <a:r>
              <a:rPr lang="ru-RU" dirty="0"/>
              <a:t> </a:t>
            </a:r>
            <a:r>
              <a:rPr lang="ru-RU" dirty="0" err="1"/>
              <a:t>контрол</a:t>
            </a:r>
            <a:r>
              <a:rPr lang="ru-RU" dirty="0"/>
              <a:t> на </a:t>
            </a:r>
            <a:r>
              <a:rPr lang="ru-RU" dirty="0" err="1"/>
              <a:t>кръвната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, не </a:t>
            </a:r>
            <a:r>
              <a:rPr lang="ru-RU" dirty="0" err="1"/>
              <a:t>преминава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плацентата</a:t>
            </a:r>
            <a:r>
              <a:rPr lang="ru-RU" dirty="0"/>
              <a:t> и </a:t>
            </a:r>
            <a:r>
              <a:rPr lang="ru-RU" dirty="0" err="1"/>
              <a:t>затова</a:t>
            </a:r>
            <a:r>
              <a:rPr lang="ru-RU" dirty="0"/>
              <a:t> е безопасен за </a:t>
            </a:r>
            <a:r>
              <a:rPr lang="ru-RU" dirty="0" err="1"/>
              <a:t>бебето</a:t>
            </a:r>
            <a:r>
              <a:rPr lang="ru-RU" dirty="0"/>
              <a:t>.</a:t>
            </a:r>
          </a:p>
          <a:p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хормоните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се отделят от </a:t>
            </a:r>
            <a:r>
              <a:rPr lang="ru-RU" dirty="0" err="1"/>
              <a:t>плацентата</a:t>
            </a:r>
            <a:r>
              <a:rPr lang="ru-RU" dirty="0"/>
              <a:t>,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бременността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нарастват</a:t>
            </a:r>
            <a:r>
              <a:rPr lang="ru-RU" dirty="0"/>
              <a:t> </a:t>
            </a:r>
            <a:r>
              <a:rPr lang="ru-RU" dirty="0" err="1"/>
              <a:t>инсулиновите</a:t>
            </a:r>
            <a:r>
              <a:rPr lang="ru-RU" dirty="0"/>
              <a:t> </a:t>
            </a:r>
            <a:r>
              <a:rPr lang="ru-RU" dirty="0" err="1"/>
              <a:t>нужди</a:t>
            </a:r>
            <a:r>
              <a:rPr lang="ru-RU" dirty="0"/>
              <a:t>, </a:t>
            </a:r>
            <a:r>
              <a:rPr lang="ru-RU" dirty="0" err="1"/>
              <a:t>особено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третия</a:t>
            </a:r>
            <a:r>
              <a:rPr lang="ru-RU" dirty="0"/>
              <a:t> </a:t>
            </a:r>
            <a:r>
              <a:rPr lang="ru-RU" dirty="0" err="1"/>
              <a:t>триместър</a:t>
            </a:r>
            <a:r>
              <a:rPr lang="ru-RU" dirty="0"/>
              <a:t>. </a:t>
            </a:r>
            <a:r>
              <a:rPr lang="ru-RU" dirty="0" err="1"/>
              <a:t>Причината</a:t>
            </a:r>
            <a:r>
              <a:rPr lang="ru-RU" dirty="0"/>
              <a:t> е, че </a:t>
            </a:r>
            <a:r>
              <a:rPr lang="ru-RU" dirty="0" err="1"/>
              <a:t>отделяните</a:t>
            </a:r>
            <a:r>
              <a:rPr lang="ru-RU" dirty="0"/>
              <a:t> от </a:t>
            </a:r>
            <a:r>
              <a:rPr lang="ru-RU" dirty="0" err="1"/>
              <a:t>плацентата</a:t>
            </a:r>
            <a:r>
              <a:rPr lang="ru-RU" dirty="0"/>
              <a:t> </a:t>
            </a:r>
            <a:r>
              <a:rPr lang="ru-RU" dirty="0" err="1"/>
              <a:t>хормони</a:t>
            </a:r>
            <a:r>
              <a:rPr lang="ru-RU" dirty="0"/>
              <a:t> </a:t>
            </a:r>
            <a:r>
              <a:rPr lang="ru-RU" dirty="0" err="1"/>
              <a:t>действат</a:t>
            </a:r>
            <a:r>
              <a:rPr lang="ru-RU" dirty="0"/>
              <a:t> по </a:t>
            </a:r>
            <a:r>
              <a:rPr lang="ru-RU" dirty="0" err="1"/>
              <a:t>т.нар</a:t>
            </a:r>
            <a:r>
              <a:rPr lang="ru-RU" dirty="0"/>
              <a:t>. „</a:t>
            </a:r>
            <a:r>
              <a:rPr lang="ru-RU" dirty="0" err="1"/>
              <a:t>контраинсуларен</a:t>
            </a:r>
            <a:r>
              <a:rPr lang="ru-RU" dirty="0"/>
              <a:t> </a:t>
            </a:r>
            <a:r>
              <a:rPr lang="ru-RU" dirty="0" err="1"/>
              <a:t>механизъм</a:t>
            </a:r>
            <a:r>
              <a:rPr lang="ru-RU" dirty="0"/>
              <a:t>” – </a:t>
            </a:r>
            <a:r>
              <a:rPr lang="ru-RU" dirty="0" err="1"/>
              <a:t>блокират</a:t>
            </a:r>
            <a:r>
              <a:rPr lang="ru-RU" dirty="0"/>
              <a:t> </a:t>
            </a:r>
            <a:r>
              <a:rPr lang="ru-RU" dirty="0" err="1"/>
              <a:t>действието</a:t>
            </a:r>
            <a:r>
              <a:rPr lang="ru-RU" dirty="0"/>
              <a:t> на инсулина на </a:t>
            </a:r>
            <a:r>
              <a:rPr lang="ru-RU" dirty="0" err="1"/>
              <a:t>периферно</a:t>
            </a:r>
            <a:r>
              <a:rPr lang="ru-RU" dirty="0"/>
              <a:t> </a:t>
            </a:r>
            <a:r>
              <a:rPr lang="ru-RU" dirty="0" err="1"/>
              <a:t>ниво</a:t>
            </a:r>
            <a:r>
              <a:rPr lang="ru-RU" dirty="0"/>
              <a:t>.</a:t>
            </a:r>
            <a:br>
              <a:rPr lang="ru-RU" dirty="0"/>
            </a:br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</p:spPr>
        <p:txBody>
          <a:bodyPr>
            <a:normAutofit fontScale="90000"/>
          </a:bodyPr>
          <a:lstStyle/>
          <a:p>
            <a:r>
              <a:rPr lang="bg-BG" dirty="0"/>
              <a:t>Лечение на ЗД при бременни</a:t>
            </a:r>
          </a:p>
        </p:txBody>
      </p:sp>
    </p:spTree>
    <p:extLst>
      <p:ext uri="{BB962C8B-B14F-4D97-AF65-F5344CB8AC3E}">
        <p14:creationId xmlns:p14="http://schemas.microsoft.com/office/powerpoint/2010/main" val="3891814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179512" y="1772816"/>
            <a:ext cx="8784975" cy="4353347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При жените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захарен</a:t>
            </a:r>
            <a:r>
              <a:rPr lang="ru-RU" dirty="0"/>
              <a:t> диабет тип 2 е </a:t>
            </a:r>
            <a:r>
              <a:rPr lang="ru-RU" dirty="0" err="1"/>
              <a:t>особено</a:t>
            </a:r>
            <a:r>
              <a:rPr lang="ru-RU" dirty="0"/>
              <a:t> важно да се </a:t>
            </a:r>
            <a:r>
              <a:rPr lang="ru-RU" dirty="0" err="1"/>
              <a:t>коригира</a:t>
            </a:r>
            <a:r>
              <a:rPr lang="ru-RU" dirty="0"/>
              <a:t> </a:t>
            </a:r>
            <a:r>
              <a:rPr lang="ru-RU" dirty="0" err="1"/>
              <a:t>терапията</a:t>
            </a:r>
            <a:r>
              <a:rPr lang="ru-RU" dirty="0"/>
              <a:t>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зачеване</a:t>
            </a:r>
            <a:r>
              <a:rPr lang="ru-RU" dirty="0"/>
              <a:t>, </a:t>
            </a:r>
            <a:r>
              <a:rPr lang="ru-RU" dirty="0" err="1"/>
              <a:t>защото</a:t>
            </a:r>
            <a:r>
              <a:rPr lang="ru-RU" dirty="0"/>
              <a:t> до момента при </a:t>
            </a:r>
            <a:r>
              <a:rPr lang="ru-RU" dirty="0" err="1"/>
              <a:t>нито</a:t>
            </a:r>
            <a:r>
              <a:rPr lang="ru-RU" dirty="0"/>
              <a:t> един </a:t>
            </a:r>
            <a:r>
              <a:rPr lang="ru-RU" dirty="0" err="1"/>
              <a:t>перорален</a:t>
            </a:r>
            <a:r>
              <a:rPr lang="ru-RU" dirty="0"/>
              <a:t> медикамент не е </a:t>
            </a:r>
            <a:r>
              <a:rPr lang="ru-RU" dirty="0" err="1"/>
              <a:t>установена</a:t>
            </a:r>
            <a:r>
              <a:rPr lang="ru-RU" dirty="0"/>
              <a:t> </a:t>
            </a:r>
            <a:r>
              <a:rPr lang="ru-RU" dirty="0" err="1"/>
              <a:t>безопасност</a:t>
            </a:r>
            <a:r>
              <a:rPr lang="ru-RU" dirty="0"/>
              <a:t> по </a:t>
            </a:r>
            <a:r>
              <a:rPr lang="ru-RU" dirty="0" err="1"/>
              <a:t>време</a:t>
            </a:r>
            <a:r>
              <a:rPr lang="ru-RU" dirty="0"/>
              <a:t> на  </a:t>
            </a:r>
            <a:r>
              <a:rPr lang="ru-RU" dirty="0" err="1"/>
              <a:t>бременност</a:t>
            </a:r>
            <a:r>
              <a:rPr lang="ru-RU" dirty="0"/>
              <a:t>.  </a:t>
            </a:r>
            <a:r>
              <a:rPr lang="ru-RU" dirty="0" err="1"/>
              <a:t>Причината</a:t>
            </a:r>
            <a:r>
              <a:rPr lang="ru-RU" dirty="0"/>
              <a:t> е, че те </a:t>
            </a:r>
            <a:r>
              <a:rPr lang="ru-RU" dirty="0" err="1"/>
              <a:t>преминават</a:t>
            </a:r>
            <a:r>
              <a:rPr lang="ru-RU" dirty="0"/>
              <a:t> </a:t>
            </a:r>
            <a:r>
              <a:rPr lang="ru-RU" dirty="0" err="1"/>
              <a:t>трансплацентарно</a:t>
            </a:r>
            <a:r>
              <a:rPr lang="ru-RU" dirty="0"/>
              <a:t> и </a:t>
            </a:r>
            <a:r>
              <a:rPr lang="ru-RU" dirty="0" err="1"/>
              <a:t>затова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вариант за лечение на </a:t>
            </a:r>
            <a:r>
              <a:rPr lang="ru-RU" dirty="0" err="1">
                <a:solidFill>
                  <a:srgbClr val="FF0000"/>
                </a:solidFill>
              </a:rPr>
              <a:t>захарния</a:t>
            </a:r>
            <a:r>
              <a:rPr lang="ru-RU" dirty="0">
                <a:solidFill>
                  <a:srgbClr val="FF0000"/>
                </a:solidFill>
              </a:rPr>
              <a:t> диабет тип 2 </a:t>
            </a:r>
            <a:r>
              <a:rPr lang="ru-RU" dirty="0" err="1">
                <a:solidFill>
                  <a:srgbClr val="FF0000"/>
                </a:solidFill>
              </a:rPr>
              <a:t>остава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отново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инсулинът</a:t>
            </a:r>
            <a:r>
              <a:rPr lang="ru-RU" dirty="0">
                <a:solidFill>
                  <a:srgbClr val="FF0000"/>
                </a:solidFill>
              </a:rPr>
              <a:t>.</a:t>
            </a:r>
            <a:r>
              <a:rPr lang="ru-RU" dirty="0"/>
              <a:t> </a:t>
            </a:r>
          </a:p>
          <a:p>
            <a:endParaRPr lang="ru-RU" dirty="0"/>
          </a:p>
          <a:p>
            <a:r>
              <a:rPr lang="ru-RU" dirty="0"/>
              <a:t>При жените с </a:t>
            </a:r>
            <a:r>
              <a:rPr lang="ru-RU" dirty="0" err="1"/>
              <a:t>гестационен</a:t>
            </a:r>
            <a:r>
              <a:rPr lang="ru-RU" dirty="0"/>
              <a:t> диабет </a:t>
            </a:r>
            <a:r>
              <a:rPr lang="ru-RU" dirty="0" err="1"/>
              <a:t>спазването</a:t>
            </a:r>
            <a:r>
              <a:rPr lang="ru-RU" dirty="0"/>
              <a:t> на </a:t>
            </a:r>
            <a:r>
              <a:rPr lang="ru-RU" dirty="0" err="1"/>
              <a:t>диетичен</a:t>
            </a:r>
            <a:r>
              <a:rPr lang="ru-RU" dirty="0"/>
              <a:t> режим и </a:t>
            </a:r>
            <a:r>
              <a:rPr lang="ru-RU" dirty="0" err="1"/>
              <a:t>включването</a:t>
            </a:r>
            <a:r>
              <a:rPr lang="ru-RU" dirty="0"/>
              <a:t> на </a:t>
            </a:r>
            <a:r>
              <a:rPr lang="ru-RU" dirty="0" err="1"/>
              <a:t>редовна</a:t>
            </a:r>
            <a:r>
              <a:rPr lang="ru-RU" dirty="0"/>
              <a:t> </a:t>
            </a:r>
            <a:r>
              <a:rPr lang="ru-RU" dirty="0" err="1"/>
              <a:t>физическа</a:t>
            </a:r>
            <a:r>
              <a:rPr lang="ru-RU" dirty="0"/>
              <a:t> </a:t>
            </a:r>
            <a:r>
              <a:rPr lang="ru-RU" dirty="0" err="1"/>
              <a:t>активност</a:t>
            </a:r>
            <a:r>
              <a:rPr lang="ru-RU" dirty="0"/>
              <a:t> в </a:t>
            </a:r>
            <a:r>
              <a:rPr lang="ru-RU" dirty="0" err="1"/>
              <a:t>ежедневието</a:t>
            </a:r>
            <a:r>
              <a:rPr lang="ru-RU" dirty="0"/>
              <a:t>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позволява</a:t>
            </a:r>
            <a:r>
              <a:rPr lang="ru-RU" dirty="0"/>
              <a:t> </a:t>
            </a:r>
            <a:r>
              <a:rPr lang="ru-RU" dirty="0" err="1"/>
              <a:t>постигането</a:t>
            </a:r>
            <a:r>
              <a:rPr lang="ru-RU" dirty="0"/>
              <a:t> на оптимален </a:t>
            </a:r>
            <a:r>
              <a:rPr lang="ru-RU" dirty="0" err="1"/>
              <a:t>гликемичен</a:t>
            </a:r>
            <a:r>
              <a:rPr lang="ru-RU" dirty="0"/>
              <a:t> </a:t>
            </a:r>
            <a:r>
              <a:rPr lang="ru-RU" dirty="0" err="1"/>
              <a:t>контрол</a:t>
            </a:r>
            <a:r>
              <a:rPr lang="ru-RU" dirty="0"/>
              <a:t>. В </a:t>
            </a:r>
            <a:r>
              <a:rPr lang="ru-RU" dirty="0" err="1"/>
              <a:t>случаите</a:t>
            </a:r>
            <a:r>
              <a:rPr lang="ru-RU" dirty="0"/>
              <a:t>, в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не се </a:t>
            </a:r>
            <a:r>
              <a:rPr lang="ru-RU" dirty="0" err="1"/>
              <a:t>постига</a:t>
            </a:r>
            <a:r>
              <a:rPr lang="ru-RU" dirty="0"/>
              <a:t>, средство за лечение </a:t>
            </a:r>
            <a:r>
              <a:rPr lang="ru-RU" dirty="0" err="1"/>
              <a:t>отново</a:t>
            </a:r>
            <a:r>
              <a:rPr lang="ru-RU" dirty="0"/>
              <a:t> е </a:t>
            </a:r>
            <a:r>
              <a:rPr lang="ru-RU" dirty="0" err="1"/>
              <a:t>инсулинът</a:t>
            </a:r>
            <a:r>
              <a:rPr lang="ru-RU" dirty="0"/>
              <a:t>.</a:t>
            </a:r>
            <a:br>
              <a:rPr lang="ru-RU" dirty="0"/>
            </a:br>
            <a:br>
              <a:rPr lang="ru-RU" dirty="0"/>
            </a:br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Лечение на ЗД при бременни</a:t>
            </a:r>
          </a:p>
        </p:txBody>
      </p:sp>
    </p:spTree>
    <p:extLst>
      <p:ext uri="{BB962C8B-B14F-4D97-AF65-F5344CB8AC3E}">
        <p14:creationId xmlns:p14="http://schemas.microsoft.com/office/powerpoint/2010/main" val="37726486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0" y="1484784"/>
            <a:ext cx="9036495" cy="5373216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Американската</a:t>
            </a:r>
            <a:r>
              <a:rPr lang="ru-RU" dirty="0"/>
              <a:t> </a:t>
            </a:r>
            <a:r>
              <a:rPr lang="ru-RU" dirty="0" err="1"/>
              <a:t>диабетна</a:t>
            </a:r>
            <a:r>
              <a:rPr lang="ru-RU" dirty="0"/>
              <a:t> </a:t>
            </a:r>
            <a:r>
              <a:rPr lang="ru-RU" dirty="0" err="1"/>
              <a:t>асоциация</a:t>
            </a:r>
            <a:r>
              <a:rPr lang="ru-RU" dirty="0"/>
              <a:t> (АДА) </a:t>
            </a:r>
            <a:r>
              <a:rPr lang="ru-RU" dirty="0" err="1"/>
              <a:t>препоръчва</a:t>
            </a:r>
            <a:r>
              <a:rPr lang="ru-RU" dirty="0"/>
              <a:t> </a:t>
            </a:r>
            <a:r>
              <a:rPr lang="ru-RU" dirty="0" err="1"/>
              <a:t>следните</a:t>
            </a:r>
            <a:r>
              <a:rPr lang="ru-RU" dirty="0"/>
              <a:t> </a:t>
            </a:r>
            <a:r>
              <a:rPr lang="ru-RU" dirty="0" err="1"/>
              <a:t>прицелни</a:t>
            </a:r>
            <a:r>
              <a:rPr lang="ru-RU" dirty="0"/>
              <a:t> </a:t>
            </a:r>
            <a:r>
              <a:rPr lang="ru-RU" dirty="0" err="1"/>
              <a:t>стойности</a:t>
            </a:r>
            <a:r>
              <a:rPr lang="ru-RU" dirty="0"/>
              <a:t> на </a:t>
            </a:r>
            <a:r>
              <a:rPr lang="ru-RU" dirty="0" err="1"/>
              <a:t>кръвната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  при жени диабетички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бременност</a:t>
            </a:r>
            <a:r>
              <a:rPr lang="ru-RU" dirty="0"/>
              <a:t>:</a:t>
            </a:r>
          </a:p>
          <a:p>
            <a:pPr lvl="1"/>
            <a:r>
              <a:rPr lang="ru-RU" dirty="0" err="1"/>
              <a:t>Кръвна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хранене</a:t>
            </a:r>
            <a:r>
              <a:rPr lang="ru-RU" dirty="0"/>
              <a:t>/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лягане</a:t>
            </a:r>
            <a:r>
              <a:rPr lang="ru-RU" dirty="0"/>
              <a:t> -  3,4 - 5,5 </a:t>
            </a:r>
            <a:r>
              <a:rPr lang="ru-RU" dirty="0" err="1"/>
              <a:t>mmol</a:t>
            </a:r>
            <a:r>
              <a:rPr lang="ru-RU" dirty="0"/>
              <a:t>/l;</a:t>
            </a:r>
          </a:p>
          <a:p>
            <a:pPr lvl="1"/>
            <a:r>
              <a:rPr lang="ru-RU" dirty="0" err="1"/>
              <a:t>Постпрандиална</a:t>
            </a:r>
            <a:r>
              <a:rPr lang="ru-RU" dirty="0"/>
              <a:t> </a:t>
            </a:r>
            <a:r>
              <a:rPr lang="ru-RU" dirty="0" err="1"/>
              <a:t>кръвна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 (1-2 часа след </a:t>
            </a:r>
            <a:r>
              <a:rPr lang="ru-RU" dirty="0" err="1"/>
              <a:t>нахранване</a:t>
            </a:r>
            <a:r>
              <a:rPr lang="ru-RU" dirty="0"/>
              <a:t>) – 5,5 - 7,15 </a:t>
            </a:r>
            <a:r>
              <a:rPr lang="ru-RU" dirty="0" err="1"/>
              <a:t>mmol</a:t>
            </a:r>
            <a:r>
              <a:rPr lang="ru-RU" dirty="0"/>
              <a:t>/l;</a:t>
            </a:r>
          </a:p>
          <a:p>
            <a:pPr lvl="1"/>
            <a:r>
              <a:rPr lang="ru-RU" dirty="0" err="1"/>
              <a:t>Гликиран</a:t>
            </a:r>
            <a:r>
              <a:rPr lang="ru-RU" dirty="0"/>
              <a:t> </a:t>
            </a:r>
            <a:r>
              <a:rPr lang="ru-RU" dirty="0" err="1"/>
              <a:t>хемоглобин</a:t>
            </a:r>
            <a:r>
              <a:rPr lang="ru-RU" dirty="0"/>
              <a:t> ≤ 6 %.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  <a:p>
            <a:r>
              <a:rPr lang="ru-RU" dirty="0" err="1"/>
              <a:t>Практични</a:t>
            </a:r>
            <a:r>
              <a:rPr lang="ru-RU" dirty="0"/>
              <a:t> </a:t>
            </a:r>
            <a:r>
              <a:rPr lang="ru-RU" dirty="0" err="1"/>
              <a:t>съвети</a:t>
            </a:r>
            <a:r>
              <a:rPr lang="ru-RU" dirty="0"/>
              <a:t> за </a:t>
            </a:r>
            <a:r>
              <a:rPr lang="ru-RU" dirty="0" err="1"/>
              <a:t>постигане</a:t>
            </a:r>
            <a:r>
              <a:rPr lang="ru-RU" dirty="0"/>
              <a:t> на оптимален </a:t>
            </a:r>
            <a:r>
              <a:rPr lang="ru-RU" dirty="0" err="1"/>
              <a:t>гликемичен</a:t>
            </a:r>
            <a:r>
              <a:rPr lang="ru-RU" dirty="0"/>
              <a:t> </a:t>
            </a:r>
            <a:r>
              <a:rPr lang="ru-RU" dirty="0" err="1"/>
              <a:t>контрол</a:t>
            </a:r>
            <a:r>
              <a:rPr lang="ru-RU" dirty="0"/>
              <a:t>:</a:t>
            </a:r>
          </a:p>
          <a:p>
            <a:pPr lvl="1"/>
            <a:r>
              <a:rPr lang="ru-RU" dirty="0" err="1"/>
              <a:t>Отбелязване</a:t>
            </a:r>
            <a:r>
              <a:rPr lang="ru-RU" dirty="0"/>
              <a:t> в дневник на </a:t>
            </a:r>
            <a:r>
              <a:rPr lang="ru-RU" dirty="0" err="1"/>
              <a:t>кръвните</a:t>
            </a:r>
            <a:r>
              <a:rPr lang="ru-RU" dirty="0"/>
              <a:t> </a:t>
            </a:r>
            <a:r>
              <a:rPr lang="ru-RU" dirty="0" err="1"/>
              <a:t>захари</a:t>
            </a:r>
            <a:r>
              <a:rPr lang="ru-RU" dirty="0"/>
              <a:t>.</a:t>
            </a:r>
          </a:p>
          <a:p>
            <a:pPr lvl="1"/>
            <a:r>
              <a:rPr lang="ru-RU" dirty="0" err="1"/>
              <a:t>Водене</a:t>
            </a:r>
            <a:r>
              <a:rPr lang="ru-RU" dirty="0"/>
              <a:t> на </a:t>
            </a:r>
            <a:r>
              <a:rPr lang="ru-RU" dirty="0" err="1"/>
              <a:t>бележки</a:t>
            </a:r>
            <a:r>
              <a:rPr lang="ru-RU" dirty="0"/>
              <a:t> за </a:t>
            </a:r>
            <a:r>
              <a:rPr lang="ru-RU" dirty="0" err="1"/>
              <a:t>приетата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деня</a:t>
            </a:r>
            <a:r>
              <a:rPr lang="ru-RU" dirty="0"/>
              <a:t> </a:t>
            </a:r>
            <a:r>
              <a:rPr lang="ru-RU" dirty="0" err="1"/>
              <a:t>храна</a:t>
            </a:r>
            <a:r>
              <a:rPr lang="ru-RU" dirty="0"/>
              <a:t> и </a:t>
            </a:r>
            <a:r>
              <a:rPr lang="ru-RU" dirty="0" err="1"/>
              <a:t>какви</a:t>
            </a:r>
            <a:r>
              <a:rPr lang="ru-RU" dirty="0"/>
              <a:t> физически активности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прилагани</a:t>
            </a:r>
            <a:r>
              <a:rPr lang="ru-RU" dirty="0"/>
              <a:t>.</a:t>
            </a:r>
          </a:p>
          <a:p>
            <a:pPr lvl="1"/>
            <a:r>
              <a:rPr lang="ru-RU" dirty="0"/>
              <a:t>Всяка </a:t>
            </a:r>
            <a:r>
              <a:rPr lang="ru-RU" dirty="0" err="1"/>
              <a:t>промяна</a:t>
            </a:r>
            <a:r>
              <a:rPr lang="ru-RU" dirty="0"/>
              <a:t> в </a:t>
            </a:r>
            <a:r>
              <a:rPr lang="ru-RU" dirty="0" err="1"/>
              <a:t>хранителния</a:t>
            </a:r>
            <a:r>
              <a:rPr lang="ru-RU" dirty="0"/>
              <a:t> режим и </a:t>
            </a:r>
            <a:r>
              <a:rPr lang="ru-RU" dirty="0" err="1"/>
              <a:t>инсулиновите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да се </a:t>
            </a:r>
            <a:r>
              <a:rPr lang="ru-RU" dirty="0" err="1"/>
              <a:t>обсъждат</a:t>
            </a:r>
            <a:r>
              <a:rPr lang="ru-RU" dirty="0"/>
              <a:t> с </a:t>
            </a:r>
            <a:r>
              <a:rPr lang="ru-RU" dirty="0" err="1"/>
              <a:t>наблюдаващия</a:t>
            </a:r>
            <a:r>
              <a:rPr lang="ru-RU" dirty="0"/>
              <a:t> </a:t>
            </a:r>
            <a:r>
              <a:rPr lang="ru-RU" dirty="0" err="1"/>
              <a:t>ендокринолог</a:t>
            </a:r>
            <a:r>
              <a:rPr lang="ru-RU" dirty="0"/>
              <a:t>.</a:t>
            </a:r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</p:spPr>
        <p:txBody>
          <a:bodyPr>
            <a:normAutofit fontScale="90000"/>
          </a:bodyPr>
          <a:lstStyle/>
          <a:p>
            <a:r>
              <a:rPr lang="bg-BG" dirty="0"/>
              <a:t>Проследяване:</a:t>
            </a:r>
          </a:p>
        </p:txBody>
      </p:sp>
    </p:spTree>
    <p:extLst>
      <p:ext uri="{BB962C8B-B14F-4D97-AF65-F5344CB8AC3E}">
        <p14:creationId xmlns:p14="http://schemas.microsoft.com/office/powerpoint/2010/main" val="27294698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-108520" y="1340768"/>
            <a:ext cx="9252519" cy="5517232"/>
          </a:xfrm>
        </p:spPr>
        <p:txBody>
          <a:bodyPr>
            <a:normAutofit fontScale="92500" lnSpcReduction="20000"/>
          </a:bodyPr>
          <a:lstStyle/>
          <a:p>
            <a:br>
              <a:rPr lang="ru-RU" dirty="0"/>
            </a:br>
            <a:r>
              <a:rPr lang="ru-RU" dirty="0"/>
              <a:t>Два </a:t>
            </a:r>
            <a:r>
              <a:rPr lang="ru-RU" dirty="0" err="1"/>
              <a:t>важни</a:t>
            </a:r>
            <a:r>
              <a:rPr lang="ru-RU" dirty="0"/>
              <a:t> принципа </a:t>
            </a:r>
            <a:r>
              <a:rPr lang="ru-RU" dirty="0" err="1"/>
              <a:t>следва</a:t>
            </a:r>
            <a:r>
              <a:rPr lang="ru-RU" dirty="0"/>
              <a:t> да се </a:t>
            </a:r>
            <a:r>
              <a:rPr lang="ru-RU" dirty="0" err="1"/>
              <a:t>спазват</a:t>
            </a:r>
            <a:r>
              <a:rPr lang="ru-RU" dirty="0"/>
              <a:t>:</a:t>
            </a:r>
            <a:r>
              <a:rPr lang="ru-RU"/>
              <a:t> </a:t>
            </a:r>
            <a:endParaRPr lang="en-US" dirty="0"/>
          </a:p>
          <a:p>
            <a:pPr lvl="1"/>
            <a:r>
              <a:rPr lang="ru-RU" dirty="0" err="1"/>
              <a:t>Бременност</a:t>
            </a:r>
            <a:r>
              <a:rPr lang="ru-RU" dirty="0"/>
              <a:t> не </a:t>
            </a:r>
            <a:r>
              <a:rPr lang="ru-RU" dirty="0" err="1"/>
              <a:t>означава</a:t>
            </a:r>
            <a:r>
              <a:rPr lang="ru-RU" dirty="0"/>
              <a:t> </a:t>
            </a:r>
            <a:r>
              <a:rPr lang="ru-RU" dirty="0" err="1"/>
              <a:t>хранене</a:t>
            </a:r>
            <a:r>
              <a:rPr lang="ru-RU" dirty="0"/>
              <a:t> за </a:t>
            </a:r>
            <a:r>
              <a:rPr lang="ru-RU" dirty="0" err="1"/>
              <a:t>двама</a:t>
            </a:r>
            <a:r>
              <a:rPr lang="ru-RU" dirty="0"/>
              <a:t>!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бременност</a:t>
            </a:r>
            <a:r>
              <a:rPr lang="ru-RU" dirty="0"/>
              <a:t> е необходимо </a:t>
            </a:r>
            <a:r>
              <a:rPr lang="ru-RU" dirty="0" err="1"/>
              <a:t>повишаване</a:t>
            </a:r>
            <a:r>
              <a:rPr lang="ru-RU" dirty="0"/>
              <a:t> само с 300 килокалории </a:t>
            </a:r>
            <a:r>
              <a:rPr lang="ru-RU" dirty="0" err="1"/>
              <a:t>дневно</a:t>
            </a:r>
            <a:r>
              <a:rPr lang="ru-RU" dirty="0"/>
              <a:t>.</a:t>
            </a:r>
            <a:br>
              <a:rPr lang="ru-RU" dirty="0"/>
            </a:br>
            <a:endParaRPr lang="en-US" dirty="0"/>
          </a:p>
          <a:p>
            <a:pPr lvl="1"/>
            <a:r>
              <a:rPr lang="ru-RU" dirty="0"/>
              <a:t>Важно е, </a:t>
            </a:r>
            <a:r>
              <a:rPr lang="ru-RU" dirty="0" err="1"/>
              <a:t>както</a:t>
            </a:r>
            <a:r>
              <a:rPr lang="ru-RU" dirty="0"/>
              <a:t> </a:t>
            </a:r>
            <a:r>
              <a:rPr lang="ru-RU" dirty="0" err="1"/>
              <a:t>количеството</a:t>
            </a:r>
            <a:r>
              <a:rPr lang="ru-RU" dirty="0"/>
              <a:t>, </a:t>
            </a:r>
            <a:r>
              <a:rPr lang="ru-RU" dirty="0" err="1"/>
              <a:t>така</a:t>
            </a:r>
            <a:r>
              <a:rPr lang="ru-RU" dirty="0"/>
              <a:t> и </a:t>
            </a:r>
            <a:r>
              <a:rPr lang="ru-RU" dirty="0" err="1"/>
              <a:t>качестовото</a:t>
            </a:r>
            <a:r>
              <a:rPr lang="ru-RU" dirty="0"/>
              <a:t> на </a:t>
            </a:r>
            <a:r>
              <a:rPr lang="ru-RU" dirty="0" err="1"/>
              <a:t>приетата</a:t>
            </a:r>
            <a:r>
              <a:rPr lang="ru-RU" dirty="0"/>
              <a:t> </a:t>
            </a:r>
            <a:r>
              <a:rPr lang="ru-RU" dirty="0" err="1"/>
              <a:t>храна</a:t>
            </a:r>
            <a:r>
              <a:rPr lang="ru-RU" dirty="0"/>
              <a:t>! </a:t>
            </a:r>
            <a:r>
              <a:rPr lang="ru-RU" dirty="0" err="1"/>
              <a:t>Здравословното</a:t>
            </a:r>
            <a:r>
              <a:rPr lang="ru-RU" dirty="0"/>
              <a:t> </a:t>
            </a:r>
            <a:r>
              <a:rPr lang="ru-RU" dirty="0" err="1"/>
              <a:t>хранене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включва</a:t>
            </a:r>
            <a:r>
              <a:rPr lang="ru-RU" dirty="0"/>
              <a:t> </a:t>
            </a:r>
            <a:r>
              <a:rPr lang="ru-RU" dirty="0" err="1"/>
              <a:t>голямо</a:t>
            </a:r>
            <a:r>
              <a:rPr lang="ru-RU" dirty="0"/>
              <a:t> разнообразие от </a:t>
            </a:r>
            <a:r>
              <a:rPr lang="ru-RU" dirty="0" err="1"/>
              <a:t>следните</a:t>
            </a:r>
            <a:r>
              <a:rPr lang="ru-RU" dirty="0"/>
              <a:t> </a:t>
            </a:r>
            <a:r>
              <a:rPr lang="ru-RU" dirty="0" err="1"/>
              <a:t>видове</a:t>
            </a:r>
            <a:r>
              <a:rPr lang="ru-RU" dirty="0"/>
              <a:t> храни: </a:t>
            </a:r>
            <a:r>
              <a:rPr lang="ru-RU" dirty="0" err="1"/>
              <a:t>зеленчуци</a:t>
            </a:r>
            <a:r>
              <a:rPr lang="ru-RU" dirty="0"/>
              <a:t>, </a:t>
            </a:r>
            <a:r>
              <a:rPr lang="ru-RU" dirty="0" err="1"/>
              <a:t>плодове</a:t>
            </a:r>
            <a:r>
              <a:rPr lang="ru-RU" dirty="0"/>
              <a:t>, </a:t>
            </a:r>
            <a:r>
              <a:rPr lang="ru-RU" dirty="0" err="1"/>
              <a:t>пълнозърнести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нискомаслени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бобови</a:t>
            </a:r>
            <a:r>
              <a:rPr lang="ru-RU" dirty="0"/>
              <a:t> храни, </a:t>
            </a:r>
            <a:r>
              <a:rPr lang="ru-RU" dirty="0" err="1"/>
              <a:t>постни</a:t>
            </a:r>
            <a:r>
              <a:rPr lang="ru-RU" dirty="0"/>
              <a:t> </a:t>
            </a:r>
            <a:r>
              <a:rPr lang="ru-RU" dirty="0" err="1"/>
              <a:t>меса</a:t>
            </a:r>
            <a:r>
              <a:rPr lang="ru-RU" dirty="0"/>
              <a:t> (</a:t>
            </a:r>
            <a:r>
              <a:rPr lang="ru-RU" dirty="0" err="1"/>
              <a:t>домашни</a:t>
            </a:r>
            <a:r>
              <a:rPr lang="ru-RU" dirty="0"/>
              <a:t> </a:t>
            </a:r>
            <a:r>
              <a:rPr lang="ru-RU" dirty="0" err="1"/>
              <a:t>птици</a:t>
            </a:r>
            <a:r>
              <a:rPr lang="ru-RU" dirty="0"/>
              <a:t> и </a:t>
            </a:r>
            <a:r>
              <a:rPr lang="ru-RU" dirty="0" err="1"/>
              <a:t>риба</a:t>
            </a:r>
            <a:r>
              <a:rPr lang="ru-RU" dirty="0"/>
              <a:t>).</a:t>
            </a:r>
            <a:endParaRPr lang="en-US" dirty="0"/>
          </a:p>
          <a:p>
            <a:r>
              <a:rPr lang="ru-RU" dirty="0" err="1"/>
              <a:t>Покачването</a:t>
            </a:r>
            <a:r>
              <a:rPr lang="ru-RU" dirty="0"/>
              <a:t> на </a:t>
            </a:r>
            <a:r>
              <a:rPr lang="ru-RU" dirty="0" err="1"/>
              <a:t>тегло</a:t>
            </a:r>
            <a:r>
              <a:rPr lang="ru-RU" dirty="0"/>
              <a:t>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бременност</a:t>
            </a:r>
            <a:r>
              <a:rPr lang="ru-RU" dirty="0"/>
              <a:t> е </a:t>
            </a:r>
            <a:r>
              <a:rPr lang="ru-RU" dirty="0" err="1"/>
              <a:t>показател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се следи от </a:t>
            </a:r>
            <a:r>
              <a:rPr lang="ru-RU" dirty="0" err="1"/>
              <a:t>проследяващия</a:t>
            </a:r>
            <a:r>
              <a:rPr lang="ru-RU" dirty="0"/>
              <a:t> гинеколог не само при жените с диабет. При </a:t>
            </a:r>
            <a:r>
              <a:rPr lang="ru-RU" dirty="0" err="1"/>
              <a:t>тях</a:t>
            </a:r>
            <a:r>
              <a:rPr lang="ru-RU" dirty="0"/>
              <a:t> </a:t>
            </a:r>
            <a:r>
              <a:rPr lang="ru-RU" dirty="0" err="1"/>
              <a:t>обаче</a:t>
            </a:r>
            <a:r>
              <a:rPr lang="ru-RU" dirty="0"/>
              <a:t> е </a:t>
            </a:r>
            <a:r>
              <a:rPr lang="ru-RU" dirty="0" err="1"/>
              <a:t>особено</a:t>
            </a:r>
            <a:r>
              <a:rPr lang="ru-RU" dirty="0"/>
              <a:t> необходимо да се </a:t>
            </a:r>
            <a:r>
              <a:rPr lang="ru-RU" dirty="0" err="1"/>
              <a:t>спазват</a:t>
            </a:r>
            <a:r>
              <a:rPr lang="ru-RU" dirty="0"/>
              <a:t> </a:t>
            </a:r>
            <a:r>
              <a:rPr lang="ru-RU" dirty="0" err="1"/>
              <a:t>указаните</a:t>
            </a:r>
            <a:r>
              <a:rPr lang="ru-RU" dirty="0"/>
              <a:t> </a:t>
            </a:r>
            <a:r>
              <a:rPr lang="ru-RU" dirty="0" err="1"/>
              <a:t>препоръки</a:t>
            </a:r>
            <a:r>
              <a:rPr lang="ru-RU" dirty="0"/>
              <a:t>, </a:t>
            </a:r>
            <a:r>
              <a:rPr lang="ru-RU" dirty="0" err="1"/>
              <a:t>защото</a:t>
            </a:r>
            <a:r>
              <a:rPr lang="ru-RU" dirty="0"/>
              <a:t> те </a:t>
            </a:r>
            <a:r>
              <a:rPr lang="ru-RU" dirty="0" err="1"/>
              <a:t>имат</a:t>
            </a:r>
            <a:r>
              <a:rPr lang="ru-RU" dirty="0"/>
              <a:t> отношение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контрола</a:t>
            </a:r>
            <a:r>
              <a:rPr lang="ru-RU" dirty="0"/>
              <a:t> на </a:t>
            </a:r>
            <a:r>
              <a:rPr lang="ru-RU" dirty="0" err="1"/>
              <a:t>кръвната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.  </a:t>
            </a:r>
            <a:endParaRPr lang="en-US" dirty="0"/>
          </a:p>
          <a:p>
            <a:r>
              <a:rPr lang="ru-RU" dirty="0"/>
              <a:t>Жените,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встъпват</a:t>
            </a:r>
            <a:r>
              <a:rPr lang="ru-RU" dirty="0"/>
              <a:t> в </a:t>
            </a:r>
            <a:r>
              <a:rPr lang="ru-RU" dirty="0" err="1"/>
              <a:t>бременност</a:t>
            </a:r>
            <a:r>
              <a:rPr lang="ru-RU" dirty="0"/>
              <a:t> с </a:t>
            </a:r>
            <a:r>
              <a:rPr lang="ru-RU" dirty="0" err="1"/>
              <a:t>оптимални</a:t>
            </a:r>
            <a:r>
              <a:rPr lang="ru-RU" dirty="0"/>
              <a:t> </a:t>
            </a:r>
            <a:r>
              <a:rPr lang="ru-RU" dirty="0" err="1"/>
              <a:t>килограми</a:t>
            </a:r>
            <a:r>
              <a:rPr lang="ru-RU" dirty="0"/>
              <a:t> </a:t>
            </a:r>
            <a:r>
              <a:rPr lang="ru-RU" dirty="0" err="1"/>
              <a:t>следва</a:t>
            </a:r>
            <a:r>
              <a:rPr lang="ru-RU" dirty="0"/>
              <a:t> да </a:t>
            </a:r>
            <a:r>
              <a:rPr lang="ru-RU" dirty="0" err="1"/>
              <a:t>качат</a:t>
            </a:r>
            <a:r>
              <a:rPr lang="ru-RU" dirty="0"/>
              <a:t> около 11-15 кг. </a:t>
            </a:r>
            <a:r>
              <a:rPr lang="ru-RU" dirty="0" err="1"/>
              <a:t>Тези</a:t>
            </a:r>
            <a:r>
              <a:rPr lang="ru-RU" dirty="0"/>
              <a:t> от </a:t>
            </a:r>
            <a:r>
              <a:rPr lang="ru-RU" dirty="0" err="1"/>
              <a:t>тях</a:t>
            </a:r>
            <a:r>
              <a:rPr lang="ru-RU" dirty="0"/>
              <a:t> с </a:t>
            </a:r>
            <a:r>
              <a:rPr lang="ru-RU" dirty="0" err="1"/>
              <a:t>поднормено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 се </a:t>
            </a:r>
            <a:r>
              <a:rPr lang="ru-RU" dirty="0" err="1"/>
              <a:t>очаква</a:t>
            </a:r>
            <a:r>
              <a:rPr lang="ru-RU" dirty="0"/>
              <a:t> да </a:t>
            </a:r>
            <a:r>
              <a:rPr lang="ru-RU" dirty="0" err="1"/>
              <a:t>качат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 </a:t>
            </a:r>
            <a:r>
              <a:rPr lang="ru-RU" dirty="0" err="1"/>
              <a:t>килограми</a:t>
            </a:r>
            <a:r>
              <a:rPr lang="ru-RU" dirty="0"/>
              <a:t> – 12-18 кг. Жените с </a:t>
            </a:r>
            <a:r>
              <a:rPr lang="ru-RU" dirty="0" err="1"/>
              <a:t>изходно</a:t>
            </a:r>
            <a:r>
              <a:rPr lang="ru-RU" dirty="0"/>
              <a:t> </a:t>
            </a:r>
            <a:r>
              <a:rPr lang="ru-RU" dirty="0" err="1"/>
              <a:t>наднормено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 се </a:t>
            </a:r>
            <a:r>
              <a:rPr lang="ru-RU" dirty="0" err="1"/>
              <a:t>очаква</a:t>
            </a:r>
            <a:r>
              <a:rPr lang="ru-RU" dirty="0"/>
              <a:t> да </a:t>
            </a:r>
            <a:r>
              <a:rPr lang="ru-RU" dirty="0" err="1"/>
              <a:t>качат</a:t>
            </a:r>
            <a:r>
              <a:rPr lang="ru-RU" dirty="0"/>
              <a:t> около  6-11 кг, </a:t>
            </a:r>
            <a:r>
              <a:rPr lang="ru-RU" dirty="0" err="1"/>
              <a:t>докато</a:t>
            </a:r>
            <a:r>
              <a:rPr lang="ru-RU" dirty="0"/>
              <a:t> </a:t>
            </a:r>
            <a:r>
              <a:rPr lang="ru-RU" dirty="0" err="1"/>
              <a:t>обезните</a:t>
            </a:r>
            <a:r>
              <a:rPr lang="ru-RU" dirty="0"/>
              <a:t> жени – 5-9 кг.</a:t>
            </a:r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Хранене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080196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323528" y="2675466"/>
            <a:ext cx="8640959" cy="3777869"/>
          </a:xfrm>
        </p:spPr>
        <p:txBody>
          <a:bodyPr/>
          <a:lstStyle/>
          <a:p>
            <a:r>
              <a:rPr lang="ru-RU" dirty="0" err="1"/>
              <a:t>Профилактиката</a:t>
            </a:r>
            <a:r>
              <a:rPr lang="ru-RU" dirty="0"/>
              <a:t> на диабета при </a:t>
            </a:r>
            <a:r>
              <a:rPr lang="ru-RU" dirty="0" err="1"/>
              <a:t>бременните</a:t>
            </a:r>
            <a:r>
              <a:rPr lang="ru-RU" dirty="0"/>
              <a:t> е:</a:t>
            </a:r>
          </a:p>
          <a:p>
            <a:pPr marL="301943" lvl="1" indent="0">
              <a:buNone/>
            </a:pPr>
            <a:br>
              <a:rPr lang="ru-RU" dirty="0"/>
            </a:br>
            <a:r>
              <a:rPr lang="ru-RU" dirty="0"/>
              <a:t>– </a:t>
            </a:r>
            <a:r>
              <a:rPr lang="ru-RU" dirty="0" err="1">
                <a:solidFill>
                  <a:srgbClr val="FF0000"/>
                </a:solidFill>
              </a:rPr>
              <a:t>първична</a:t>
            </a:r>
            <a:r>
              <a:rPr lang="ru-RU" dirty="0"/>
              <a:t> – </a:t>
            </a:r>
            <a:r>
              <a:rPr lang="ru-RU" dirty="0" err="1"/>
              <a:t>борба</a:t>
            </a:r>
            <a:r>
              <a:rPr lang="ru-RU" dirty="0"/>
              <a:t> с </a:t>
            </a:r>
            <a:r>
              <a:rPr lang="ru-RU" dirty="0" err="1"/>
              <a:t>рисковите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;</a:t>
            </a:r>
          </a:p>
          <a:p>
            <a:pPr marL="301943" lvl="1" indent="0">
              <a:buNone/>
            </a:pPr>
            <a:br>
              <a:rPr lang="ru-RU" dirty="0"/>
            </a:br>
            <a:r>
              <a:rPr lang="ru-RU" dirty="0"/>
              <a:t>– </a:t>
            </a:r>
            <a:r>
              <a:rPr lang="ru-RU" dirty="0">
                <a:solidFill>
                  <a:srgbClr val="FF0000"/>
                </a:solidFill>
              </a:rPr>
              <a:t>вторична</a:t>
            </a:r>
            <a:r>
              <a:rPr lang="ru-RU" dirty="0"/>
              <a:t> – </a:t>
            </a:r>
            <a:r>
              <a:rPr lang="ru-RU" dirty="0" err="1"/>
              <a:t>ранно</a:t>
            </a:r>
            <a:r>
              <a:rPr lang="ru-RU" dirty="0"/>
              <a:t> </a:t>
            </a:r>
            <a:r>
              <a:rPr lang="ru-RU" dirty="0" err="1"/>
              <a:t>откриване</a:t>
            </a:r>
            <a:r>
              <a:rPr lang="ru-RU" dirty="0"/>
              <a:t> и адекватен </a:t>
            </a:r>
            <a:r>
              <a:rPr lang="ru-RU" dirty="0" err="1"/>
              <a:t>контрол</a:t>
            </a:r>
            <a:r>
              <a:rPr lang="ru-RU" dirty="0"/>
              <a:t> на диабета.</a:t>
            </a:r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Профилактика:</a:t>
            </a:r>
            <a:r>
              <a:rPr lang="ru-RU" dirty="0"/>
              <a:t>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91506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ълна">
  <a:themeElements>
    <a:clrScheme name="Въ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ъ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ъ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276</TotalTime>
  <Words>2273</Words>
  <Application>Microsoft Office PowerPoint</Application>
  <PresentationFormat>Презентация на цял екран (4:3)</PresentationFormat>
  <Paragraphs>125</Paragraphs>
  <Slides>32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32</vt:i4>
      </vt:variant>
    </vt:vector>
  </HeadingPairs>
  <TitlesOfParts>
    <vt:vector size="36" baseType="lpstr">
      <vt:lpstr>Candara</vt:lpstr>
      <vt:lpstr>Symbol</vt:lpstr>
      <vt:lpstr>Wingdings</vt:lpstr>
      <vt:lpstr>Вълна</vt:lpstr>
      <vt:lpstr>Захарен диабет</vt:lpstr>
      <vt:lpstr>Определение</vt:lpstr>
      <vt:lpstr>Презентация на PowerPoint</vt:lpstr>
      <vt:lpstr>Патогенеза:</vt:lpstr>
      <vt:lpstr>Презентация на PowerPoint</vt:lpstr>
      <vt:lpstr>Типове захарен диабет</vt:lpstr>
      <vt:lpstr>Други типове</vt:lpstr>
      <vt:lpstr>Патогенеза:</vt:lpstr>
      <vt:lpstr>Презентация на PowerPoint</vt:lpstr>
      <vt:lpstr>Симптоми:</vt:lpstr>
      <vt:lpstr>Презентация на PowerPoint</vt:lpstr>
      <vt:lpstr>Диабетна кома</vt:lpstr>
      <vt:lpstr>Хронични усложнения:</vt:lpstr>
      <vt:lpstr>  Микроангиопатията - увреждане на: </vt:lpstr>
      <vt:lpstr>Диабетно стъпало</vt:lpstr>
      <vt:lpstr>Презентация на PowerPoint</vt:lpstr>
      <vt:lpstr>Диагноза:</vt:lpstr>
      <vt:lpstr>Профилактика:</vt:lpstr>
      <vt:lpstr>Гестационен диабет (ГЗД)</vt:lpstr>
      <vt:lpstr>Етиопатогенеза на ГЗД</vt:lpstr>
      <vt:lpstr>Етиопатогенеза на ГЗД</vt:lpstr>
      <vt:lpstr>Презентация на PowerPoint</vt:lpstr>
      <vt:lpstr>Рискови фактори за гестационен диабет: </vt:lpstr>
      <vt:lpstr>Влияние на диабета върху майката: </vt:lpstr>
      <vt:lpstr>Влияние на диабета върху плода:</vt:lpstr>
      <vt:lpstr>Поведение при бременни със ЗД: </vt:lpstr>
      <vt:lpstr>Терапията на ЗД при бременните: </vt:lpstr>
      <vt:lpstr>Лечение на ЗД при бременни</vt:lpstr>
      <vt:lpstr>Лечение на ЗД при бременни</vt:lpstr>
      <vt:lpstr>Проследяване:</vt:lpstr>
      <vt:lpstr>Хранене </vt:lpstr>
      <vt:lpstr>Профилактика: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45</cp:revision>
  <dcterms:created xsi:type="dcterms:W3CDTF">2016-08-07T14:16:13Z</dcterms:created>
  <dcterms:modified xsi:type="dcterms:W3CDTF">2023-04-24T07:30:47Z</dcterms:modified>
</cp:coreProperties>
</file>