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63" r:id="rId9"/>
    <p:sldId id="297" r:id="rId10"/>
    <p:sldId id="298" r:id="rId11"/>
    <p:sldId id="299" r:id="rId12"/>
    <p:sldId id="267" r:id="rId13"/>
    <p:sldId id="276" r:id="rId14"/>
    <p:sldId id="277" r:id="rId15"/>
    <p:sldId id="278" r:id="rId16"/>
    <p:sldId id="288" r:id="rId17"/>
    <p:sldId id="302" r:id="rId18"/>
    <p:sldId id="279" r:id="rId19"/>
    <p:sldId id="280" r:id="rId20"/>
    <p:sldId id="281" r:id="rId21"/>
    <p:sldId id="300" r:id="rId22"/>
    <p:sldId id="282" r:id="rId23"/>
    <p:sldId id="270" r:id="rId24"/>
    <p:sldId id="271" r:id="rId25"/>
    <p:sldId id="292" r:id="rId26"/>
    <p:sldId id="264" r:id="rId27"/>
    <p:sldId id="265" r:id="rId28"/>
    <p:sldId id="301" r:id="rId29"/>
    <p:sldId id="272" r:id="rId30"/>
    <p:sldId id="273" r:id="rId31"/>
    <p:sldId id="293" r:id="rId32"/>
    <p:sldId id="274" r:id="rId33"/>
    <p:sldId id="294" r:id="rId34"/>
    <p:sldId id="275" r:id="rId35"/>
    <p:sldId id="266" r:id="rId36"/>
    <p:sldId id="295" r:id="rId37"/>
    <p:sldId id="268" r:id="rId38"/>
    <p:sldId id="269" r:id="rId39"/>
    <p:sldId id="296" r:id="rId40"/>
    <p:sldId id="283" r:id="rId41"/>
    <p:sldId id="303" r:id="rId42"/>
    <p:sldId id="284" r:id="rId43"/>
    <p:sldId id="289" r:id="rId44"/>
    <p:sldId id="285" r:id="rId45"/>
    <p:sldId id="290" r:id="rId46"/>
    <p:sldId id="286" r:id="rId47"/>
    <p:sldId id="291" r:id="rId48"/>
    <p:sldId id="304" r:id="rId4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Дихателна система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BD4FB70C-71C0-EE87-1AC3-1C693EC1C7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bg-BG" dirty="0"/>
              <a:t>ДС-функция и анатомия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612068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Дишането</a:t>
            </a:r>
            <a:r>
              <a:rPr lang="ru-RU" dirty="0"/>
              <a:t> (газообмен-</a:t>
            </a:r>
            <a:r>
              <a:rPr lang="ru-RU" dirty="0" err="1"/>
              <a:t>поглъщане</a:t>
            </a:r>
            <a:r>
              <a:rPr lang="ru-RU" dirty="0"/>
              <a:t> на кислород и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въглероден</a:t>
            </a:r>
            <a:r>
              <a:rPr lang="ru-RU" dirty="0"/>
              <a:t> д</a:t>
            </a:r>
            <a:r>
              <a:rPr lang="bg-BG" dirty="0" err="1"/>
              <a:t>иоксид</a:t>
            </a:r>
            <a:r>
              <a:rPr lang="ru-RU" dirty="0"/>
              <a:t>) е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жизнена</a:t>
            </a:r>
            <a:r>
              <a:rPr lang="ru-RU" dirty="0"/>
              <a:t> функция, </a:t>
            </a:r>
            <a:r>
              <a:rPr lang="ru-RU" dirty="0" err="1"/>
              <a:t>присъща</a:t>
            </a:r>
            <a:r>
              <a:rPr lang="ru-RU" dirty="0"/>
              <a:t> за </a:t>
            </a:r>
            <a:r>
              <a:rPr lang="ru-RU" dirty="0" err="1"/>
              <a:t>повечето</a:t>
            </a:r>
            <a:r>
              <a:rPr lang="ru-RU" dirty="0"/>
              <a:t> живи </a:t>
            </a:r>
            <a:r>
              <a:rPr lang="ru-RU" dirty="0" err="1"/>
              <a:t>организми</a:t>
            </a:r>
            <a:r>
              <a:rPr lang="ru-RU" dirty="0"/>
              <a:t>. </a:t>
            </a:r>
          </a:p>
          <a:p>
            <a:r>
              <a:rPr lang="ru-RU" dirty="0"/>
              <a:t>Посредством </a:t>
            </a:r>
            <a:r>
              <a:rPr lang="ru-RU" dirty="0" err="1"/>
              <a:t>този</a:t>
            </a:r>
            <a:r>
              <a:rPr lang="ru-RU" dirty="0"/>
              <a:t> физиологичен </a:t>
            </a:r>
            <a:r>
              <a:rPr lang="ru-RU" dirty="0" err="1"/>
              <a:t>процес</a:t>
            </a:r>
            <a:r>
              <a:rPr lang="ru-RU" dirty="0"/>
              <a:t> в организма </a:t>
            </a:r>
            <a:r>
              <a:rPr lang="ru-RU" dirty="0" err="1"/>
              <a:t>постъпва</a:t>
            </a:r>
            <a:r>
              <a:rPr lang="ru-RU" dirty="0"/>
              <a:t> кислород, необходим за </a:t>
            </a:r>
            <a:r>
              <a:rPr lang="ru-RU" dirty="0" err="1"/>
              <a:t>осъществяването</a:t>
            </a:r>
            <a:r>
              <a:rPr lang="ru-RU" dirty="0"/>
              <a:t> на </a:t>
            </a:r>
            <a:r>
              <a:rPr lang="ru-RU" dirty="0" err="1"/>
              <a:t>голямата</a:t>
            </a:r>
            <a:r>
              <a:rPr lang="ru-RU" dirty="0"/>
              <a:t> част от </a:t>
            </a:r>
            <a:r>
              <a:rPr lang="ru-RU" dirty="0" err="1"/>
              <a:t>биохимичните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ролята</a:t>
            </a:r>
            <a:r>
              <a:rPr lang="ru-RU" dirty="0"/>
              <a:t> на </a:t>
            </a:r>
            <a:r>
              <a:rPr lang="ru-RU" dirty="0" err="1"/>
              <a:t>окислител</a:t>
            </a:r>
            <a:r>
              <a:rPr lang="ru-RU" dirty="0"/>
              <a:t>. Посредством </a:t>
            </a:r>
            <a:r>
              <a:rPr lang="ru-RU" dirty="0" err="1"/>
              <a:t>дишането</a:t>
            </a:r>
            <a:r>
              <a:rPr lang="ru-RU" dirty="0"/>
              <a:t> се </a:t>
            </a:r>
            <a:r>
              <a:rPr lang="ru-RU" dirty="0" err="1"/>
              <a:t>отделя</a:t>
            </a:r>
            <a:r>
              <a:rPr lang="ru-RU" dirty="0"/>
              <a:t> от организма </a:t>
            </a:r>
            <a:r>
              <a:rPr lang="ru-RU" dirty="0" err="1"/>
              <a:t>образувания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същите</a:t>
            </a:r>
            <a:r>
              <a:rPr lang="ru-RU" dirty="0"/>
              <a:t> </a:t>
            </a:r>
            <a:r>
              <a:rPr lang="ru-RU" dirty="0" err="1"/>
              <a:t>биохимични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въглероден</a:t>
            </a:r>
            <a:r>
              <a:rPr lang="ru-RU" dirty="0"/>
              <a:t> д</a:t>
            </a:r>
            <a:r>
              <a:rPr lang="bg-BG" dirty="0" err="1"/>
              <a:t>иоксид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>
              <a:solidFill>
                <a:srgbClr val="252525"/>
              </a:solidFill>
              <a:latin typeface="Arial"/>
            </a:endParaRPr>
          </a:p>
          <a:p>
            <a:pPr marL="0" indent="0">
              <a:buNone/>
            </a:pPr>
            <a:r>
              <a:rPr lang="ru-RU" dirty="0" err="1">
                <a:solidFill>
                  <a:srgbClr val="252525"/>
                </a:solidFill>
                <a:latin typeface="Arial"/>
              </a:rPr>
              <a:t>Молекулите</a:t>
            </a:r>
            <a:r>
              <a:rPr lang="ru-RU" dirty="0">
                <a:solidFill>
                  <a:srgbClr val="252525"/>
                </a:solidFill>
                <a:latin typeface="Arial"/>
              </a:rPr>
              <a:t> на </a:t>
            </a:r>
            <a:r>
              <a:rPr lang="ru-RU" dirty="0" err="1">
                <a:solidFill>
                  <a:srgbClr val="252525"/>
                </a:solidFill>
                <a:latin typeface="Arial"/>
              </a:rPr>
              <a:t>кислородо</a:t>
            </a:r>
            <a:r>
              <a:rPr lang="ru-RU" dirty="0">
                <a:solidFill>
                  <a:srgbClr val="252525"/>
                </a:solidFill>
                <a:latin typeface="Arial"/>
              </a:rPr>
              <a:t> и </a:t>
            </a:r>
            <a:r>
              <a:rPr lang="ru-RU" dirty="0" err="1">
                <a:solidFill>
                  <a:srgbClr val="252525"/>
                </a:solidFill>
                <a:latin typeface="Arial"/>
              </a:rPr>
              <a:t>въглеродния</a:t>
            </a:r>
            <a:r>
              <a:rPr lang="ru-RU" dirty="0">
                <a:solidFill>
                  <a:srgbClr val="252525"/>
                </a:solidFill>
                <a:latin typeface="Arial"/>
              </a:rPr>
              <a:t> диоксид се обменят </a:t>
            </a:r>
            <a:r>
              <a:rPr lang="ru-RU" dirty="0" err="1">
                <a:solidFill>
                  <a:srgbClr val="252525"/>
                </a:solidFill>
                <a:latin typeface="Arial"/>
              </a:rPr>
              <a:t>пасивно</a:t>
            </a:r>
            <a:r>
              <a:rPr lang="ru-RU" dirty="0">
                <a:solidFill>
                  <a:srgbClr val="252525"/>
                </a:solidFill>
                <a:latin typeface="Arial"/>
              </a:rPr>
              <a:t>, чрез </a:t>
            </a:r>
            <a:r>
              <a:rPr lang="ru-RU" dirty="0" err="1">
                <a:latin typeface="Arial"/>
              </a:rPr>
              <a:t>дифузия</a:t>
            </a:r>
            <a:r>
              <a:rPr lang="ru-RU" dirty="0">
                <a:latin typeface="Arial"/>
              </a:rPr>
              <a:t>, между </a:t>
            </a:r>
            <a:r>
              <a:rPr lang="ru-RU" dirty="0" err="1">
                <a:latin typeface="Arial"/>
              </a:rPr>
              <a:t>газообразната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околна</a:t>
            </a:r>
            <a:r>
              <a:rPr lang="ru-RU" dirty="0">
                <a:latin typeface="Arial"/>
              </a:rPr>
              <a:t> среда и </a:t>
            </a:r>
            <a:r>
              <a:rPr lang="ru-RU" dirty="0" err="1">
                <a:latin typeface="Arial"/>
              </a:rPr>
              <a:t>кръвта</a:t>
            </a:r>
            <a:r>
              <a:rPr lang="ru-RU" dirty="0">
                <a:latin typeface="Arial"/>
              </a:rPr>
              <a:t>. </a:t>
            </a:r>
            <a:r>
              <a:rPr lang="ru-RU" dirty="0" err="1">
                <a:latin typeface="Arial"/>
              </a:rPr>
              <a:t>Този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прозес</a:t>
            </a:r>
            <a:r>
              <a:rPr lang="ru-RU" dirty="0">
                <a:latin typeface="Arial"/>
              </a:rPr>
              <a:t> се </a:t>
            </a:r>
            <a:r>
              <a:rPr lang="ru-RU" dirty="0" err="1">
                <a:latin typeface="Arial"/>
              </a:rPr>
              <a:t>извършва</a:t>
            </a:r>
            <a:r>
              <a:rPr lang="ru-RU" dirty="0">
                <a:latin typeface="Arial"/>
              </a:rPr>
              <a:t> в </a:t>
            </a:r>
            <a:r>
              <a:rPr lang="ru-RU" dirty="0" err="1">
                <a:latin typeface="Arial"/>
              </a:rPr>
              <a:t>алвеолите</a:t>
            </a:r>
            <a:r>
              <a:rPr lang="ru-RU" dirty="0">
                <a:latin typeface="Arial"/>
              </a:rPr>
              <a:t> на  белите </a:t>
            </a:r>
            <a:r>
              <a:rPr lang="ru-RU" dirty="0" err="1">
                <a:latin typeface="Arial"/>
              </a:rPr>
              <a:t>дробове</a:t>
            </a:r>
            <a:r>
              <a:rPr lang="ru-RU" dirty="0">
                <a:solidFill>
                  <a:srgbClr val="252525"/>
                </a:solidFill>
                <a:latin typeface="Arial"/>
              </a:rPr>
              <a:t>.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Дихателната</a:t>
            </a:r>
            <a:r>
              <a:rPr lang="ru-RU" dirty="0"/>
              <a:t> система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образуват</a:t>
            </a:r>
            <a:r>
              <a:rPr lang="ru-RU" dirty="0"/>
              <a:t> </a:t>
            </a:r>
            <a:r>
              <a:rPr lang="ru-RU" dirty="0" err="1"/>
              <a:t>въздухоносните</a:t>
            </a:r>
            <a:r>
              <a:rPr lang="ru-RU" dirty="0"/>
              <a:t> и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носна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endParaRPr lang="ru-RU" dirty="0"/>
          </a:p>
          <a:p>
            <a:pPr lvl="1"/>
            <a:r>
              <a:rPr lang="ru-RU" dirty="0" err="1"/>
              <a:t>носоглътка</a:t>
            </a:r>
            <a:endParaRPr lang="ru-RU" dirty="0"/>
          </a:p>
          <a:p>
            <a:pPr lvl="1"/>
            <a:r>
              <a:rPr lang="ru-RU" dirty="0" err="1"/>
              <a:t>ларинкс</a:t>
            </a:r>
            <a:endParaRPr lang="ru-RU" dirty="0"/>
          </a:p>
          <a:p>
            <a:pPr lvl="1"/>
            <a:r>
              <a:rPr lang="ru-RU" dirty="0"/>
              <a:t>трахея</a:t>
            </a:r>
          </a:p>
          <a:p>
            <a:pPr lvl="1"/>
            <a:r>
              <a:rPr lang="ru-RU" dirty="0"/>
              <a:t>бели </a:t>
            </a:r>
            <a:r>
              <a:rPr lang="ru-RU" dirty="0" err="1"/>
              <a:t>дробове</a:t>
            </a:r>
            <a:r>
              <a:rPr lang="ru-RU" dirty="0"/>
              <a:t>(</a:t>
            </a:r>
            <a:r>
              <a:rPr lang="ru-RU" dirty="0" err="1"/>
              <a:t>бронхи,бронхиоли,алвеоли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Диафрагма</a:t>
            </a:r>
          </a:p>
          <a:p>
            <a:pPr marL="457200" lvl="1" indent="0">
              <a:buNone/>
            </a:pPr>
            <a:endParaRPr lang="ru-RU" sz="1700" dirty="0">
              <a:solidFill>
                <a:srgbClr val="252525"/>
              </a:solidFill>
              <a:latin typeface="Arial"/>
            </a:endParaRPr>
          </a:p>
          <a:p>
            <a:pPr marL="457200" lvl="1" indent="0">
              <a:buNone/>
            </a:pPr>
            <a:endParaRPr lang="ru-RU" sz="1700" dirty="0">
              <a:solidFill>
                <a:srgbClr val="252525"/>
              </a:solidFill>
              <a:latin typeface="Arial"/>
            </a:endParaRPr>
          </a:p>
          <a:p>
            <a:pPr marL="457200" lvl="1" indent="0">
              <a:buNone/>
            </a:pPr>
            <a:endParaRPr lang="ru-RU" sz="1700" dirty="0">
              <a:solidFill>
                <a:srgbClr val="252525"/>
              </a:solidFill>
              <a:latin typeface="Arial"/>
            </a:endParaRPr>
          </a:p>
          <a:p>
            <a:pPr marL="457200" lvl="1" indent="0">
              <a:buNone/>
            </a:pPr>
            <a:br>
              <a:rPr lang="ru-RU" sz="2300" dirty="0"/>
            </a:br>
            <a:endParaRPr lang="bg-BG" sz="23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269682"/>
            <a:ext cx="3355391" cy="258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" y="116632"/>
            <a:ext cx="5868144" cy="67413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Трахеята</a:t>
            </a:r>
            <a:r>
              <a:rPr lang="ru-RU" dirty="0"/>
              <a:t> се </a:t>
            </a:r>
            <a:r>
              <a:rPr lang="ru-RU" dirty="0" err="1"/>
              <a:t>разделя</a:t>
            </a:r>
            <a:r>
              <a:rPr lang="ru-RU" dirty="0"/>
              <a:t> в </a:t>
            </a:r>
            <a:r>
              <a:rPr lang="ru-RU" dirty="0" err="1"/>
              <a:t>гръдната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на два </a:t>
            </a:r>
            <a:r>
              <a:rPr lang="ru-RU" dirty="0" err="1"/>
              <a:t>главни</a:t>
            </a:r>
            <a:r>
              <a:rPr lang="ru-RU" dirty="0"/>
              <a:t> бронха – </a:t>
            </a:r>
            <a:r>
              <a:rPr lang="ru-RU" dirty="0" err="1"/>
              <a:t>ляв</a:t>
            </a:r>
            <a:r>
              <a:rPr lang="ru-RU" dirty="0"/>
              <a:t> и десен, </a:t>
            </a:r>
            <a:r>
              <a:rPr lang="ru-RU" dirty="0" err="1"/>
              <a:t>всеки</a:t>
            </a:r>
            <a:r>
              <a:rPr lang="ru-RU" dirty="0"/>
              <a:t> от </a:t>
            </a:r>
            <a:r>
              <a:rPr lang="ru-RU" dirty="0" err="1"/>
              <a:t>тях</a:t>
            </a:r>
            <a:r>
              <a:rPr lang="ru-RU" dirty="0"/>
              <a:t> се </a:t>
            </a:r>
            <a:r>
              <a:rPr lang="ru-RU" dirty="0" err="1"/>
              <a:t>разклонява</a:t>
            </a:r>
            <a:r>
              <a:rPr lang="ru-RU" dirty="0"/>
              <a:t> многократно и </a:t>
            </a:r>
            <a:r>
              <a:rPr lang="ru-RU" dirty="0" err="1"/>
              <a:t>така</a:t>
            </a:r>
            <a:r>
              <a:rPr lang="ru-RU" dirty="0"/>
              <a:t> се </a:t>
            </a:r>
            <a:r>
              <a:rPr lang="ru-RU" dirty="0" err="1"/>
              <a:t>образува</a:t>
            </a:r>
            <a:r>
              <a:rPr lang="ru-RU" dirty="0"/>
              <a:t> </a:t>
            </a:r>
            <a:r>
              <a:rPr lang="ru-RU" dirty="0" err="1"/>
              <a:t>бронхиалното</a:t>
            </a:r>
            <a:r>
              <a:rPr lang="ru-RU" dirty="0"/>
              <a:t> </a:t>
            </a:r>
            <a:r>
              <a:rPr lang="ru-RU" dirty="0" err="1"/>
              <a:t>дърво</a:t>
            </a:r>
            <a:r>
              <a:rPr lang="ru-RU" dirty="0"/>
              <a:t>. </a:t>
            </a:r>
            <a:r>
              <a:rPr lang="ru-RU" dirty="0" err="1"/>
              <a:t>Стената</a:t>
            </a:r>
            <a:r>
              <a:rPr lang="ru-RU" dirty="0"/>
              <a:t> на бронхите е </a:t>
            </a:r>
            <a:r>
              <a:rPr lang="ru-RU" dirty="0" err="1"/>
              <a:t>заздравена</a:t>
            </a:r>
            <a:r>
              <a:rPr lang="ru-RU" dirty="0"/>
              <a:t> от </a:t>
            </a:r>
            <a:r>
              <a:rPr lang="ru-RU" dirty="0" err="1"/>
              <a:t>хрущял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Най-малките</a:t>
            </a:r>
            <a:r>
              <a:rPr lang="ru-RU" dirty="0"/>
              <a:t> и </a:t>
            </a:r>
            <a:r>
              <a:rPr lang="ru-RU" dirty="0" err="1"/>
              <a:t>крайни</a:t>
            </a:r>
            <a:r>
              <a:rPr lang="ru-RU" dirty="0"/>
              <a:t> бронхи се </a:t>
            </a:r>
            <a:r>
              <a:rPr lang="ru-RU" dirty="0" err="1"/>
              <a:t>наричат</a:t>
            </a:r>
            <a:r>
              <a:rPr lang="ru-RU" dirty="0"/>
              <a:t> </a:t>
            </a:r>
            <a:r>
              <a:rPr lang="ru-RU" dirty="0" err="1"/>
              <a:t>бронхиоли</a:t>
            </a:r>
            <a:r>
              <a:rPr lang="ru-RU" dirty="0"/>
              <a:t>. Те </a:t>
            </a:r>
            <a:r>
              <a:rPr lang="ru-RU" dirty="0" err="1"/>
              <a:t>завършват</a:t>
            </a:r>
            <a:r>
              <a:rPr lang="ru-RU" dirty="0"/>
              <a:t> в </a:t>
            </a:r>
            <a:r>
              <a:rPr lang="ru-RU" dirty="0" err="1"/>
              <a:t>мехурчета</a:t>
            </a:r>
            <a:r>
              <a:rPr lang="ru-RU" dirty="0"/>
              <a:t>, </a:t>
            </a:r>
            <a:r>
              <a:rPr lang="ru-RU" dirty="0" err="1"/>
              <a:t>наречени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алвеоли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кухини</a:t>
            </a:r>
            <a:r>
              <a:rPr lang="ru-RU" dirty="0"/>
              <a:t> - </a:t>
            </a:r>
            <a:r>
              <a:rPr lang="ru-RU" dirty="0" err="1"/>
              <a:t>крайните</a:t>
            </a:r>
            <a:r>
              <a:rPr lang="ru-RU" dirty="0"/>
              <a:t> </a:t>
            </a:r>
            <a:r>
              <a:rPr lang="ru-RU" dirty="0" err="1"/>
              <a:t>бронхиоли</a:t>
            </a:r>
            <a:r>
              <a:rPr lang="ru-RU" dirty="0"/>
              <a:t> и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алвеоли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обменът</a:t>
            </a:r>
            <a:r>
              <a:rPr lang="ru-RU" dirty="0"/>
              <a:t> на </a:t>
            </a:r>
            <a:r>
              <a:rPr lang="ru-RU" dirty="0" err="1"/>
              <a:t>газове</a:t>
            </a:r>
            <a:r>
              <a:rPr lang="ru-RU" dirty="0"/>
              <a:t> между </a:t>
            </a:r>
            <a:r>
              <a:rPr lang="ru-RU" dirty="0" err="1"/>
              <a:t>кръвта</a:t>
            </a:r>
            <a:r>
              <a:rPr lang="ru-RU" dirty="0"/>
              <a:t> и </a:t>
            </a:r>
            <a:r>
              <a:rPr lang="ru-RU" dirty="0" err="1"/>
              <a:t>въздуха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789433"/>
            <a:ext cx="3388822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17639" y="0"/>
            <a:ext cx="5597751" cy="6858000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Белите </a:t>
            </a:r>
            <a:r>
              <a:rPr lang="ru-RU" dirty="0" err="1">
                <a:solidFill>
                  <a:srgbClr val="FF0000"/>
                </a:solidFill>
              </a:rPr>
              <a:t>дробове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сами по себе си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пасивна</a:t>
            </a:r>
            <a:r>
              <a:rPr lang="ru-RU" dirty="0"/>
              <a:t> </a:t>
            </a:r>
            <a:r>
              <a:rPr lang="ru-RU" dirty="0" err="1"/>
              <a:t>стуктура</a:t>
            </a:r>
            <a:r>
              <a:rPr lang="ru-RU" dirty="0"/>
              <a:t> – </a:t>
            </a:r>
            <a:r>
              <a:rPr lang="ru-RU" dirty="0" err="1"/>
              <a:t>нахлуването</a:t>
            </a:r>
            <a:r>
              <a:rPr lang="ru-RU" dirty="0"/>
              <a:t> на </a:t>
            </a:r>
            <a:r>
              <a:rPr lang="ru-RU" dirty="0" err="1"/>
              <a:t>въздух</a:t>
            </a:r>
            <a:r>
              <a:rPr lang="ru-RU" dirty="0"/>
              <a:t> в </a:t>
            </a:r>
            <a:r>
              <a:rPr lang="ru-RU" dirty="0" err="1"/>
              <a:t>тях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вдишване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посредством </a:t>
            </a:r>
            <a:r>
              <a:rPr lang="ru-RU" dirty="0" err="1"/>
              <a:t>разширяването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 и </a:t>
            </a:r>
            <a:r>
              <a:rPr lang="ru-RU" dirty="0" err="1"/>
              <a:t>понижаване</a:t>
            </a:r>
            <a:r>
              <a:rPr lang="ru-RU" dirty="0"/>
              <a:t> на </a:t>
            </a:r>
            <a:r>
              <a:rPr lang="ru-RU" dirty="0" err="1"/>
              <a:t>налягането</a:t>
            </a:r>
            <a:r>
              <a:rPr lang="ru-RU" dirty="0"/>
              <a:t> в </a:t>
            </a:r>
            <a:r>
              <a:rPr lang="ru-RU" dirty="0" err="1"/>
              <a:t>гръдната</a:t>
            </a:r>
            <a:r>
              <a:rPr lang="ru-RU" dirty="0"/>
              <a:t> клетка под действие на </a:t>
            </a:r>
            <a:r>
              <a:rPr lang="ru-RU" dirty="0" err="1"/>
              <a:t>съкращението</a:t>
            </a:r>
            <a:r>
              <a:rPr lang="ru-RU" dirty="0"/>
              <a:t> на </a:t>
            </a:r>
            <a:r>
              <a:rPr lang="ru-RU" dirty="0" err="1"/>
              <a:t>междуребрените</a:t>
            </a:r>
            <a:r>
              <a:rPr lang="ru-RU" dirty="0"/>
              <a:t> </a:t>
            </a:r>
            <a:r>
              <a:rPr lang="ru-RU" dirty="0" err="1"/>
              <a:t>мускули</a:t>
            </a:r>
            <a:r>
              <a:rPr lang="ru-RU" dirty="0"/>
              <a:t> и </a:t>
            </a:r>
            <a:r>
              <a:rPr lang="ru-RU" dirty="0" err="1"/>
              <a:t>диафрагмата</a:t>
            </a:r>
            <a:r>
              <a:rPr lang="ru-RU" dirty="0"/>
              <a:t>. При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съкращаване</a:t>
            </a:r>
            <a:r>
              <a:rPr lang="ru-RU" dirty="0"/>
              <a:t> </a:t>
            </a:r>
            <a:r>
              <a:rPr lang="ru-RU" dirty="0" err="1"/>
              <a:t>налягането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 става </a:t>
            </a:r>
            <a:r>
              <a:rPr lang="ru-RU" dirty="0" err="1"/>
              <a:t>по-ниско</a:t>
            </a:r>
            <a:r>
              <a:rPr lang="ru-RU" dirty="0"/>
              <a:t> от </a:t>
            </a:r>
            <a:r>
              <a:rPr lang="ru-RU" dirty="0" err="1"/>
              <a:t>атмосферното</a:t>
            </a:r>
            <a:r>
              <a:rPr lang="ru-RU" dirty="0"/>
              <a:t> и </a:t>
            </a:r>
            <a:r>
              <a:rPr lang="ru-RU" dirty="0" err="1"/>
              <a:t>въздухът</a:t>
            </a:r>
            <a:r>
              <a:rPr lang="ru-RU" dirty="0"/>
              <a:t> </a:t>
            </a:r>
            <a:r>
              <a:rPr lang="ru-RU" dirty="0" err="1"/>
              <a:t>нахлува</a:t>
            </a:r>
            <a:r>
              <a:rPr lang="ru-RU" dirty="0"/>
              <a:t> в </a:t>
            </a:r>
            <a:r>
              <a:rPr lang="ru-RU" dirty="0" err="1"/>
              <a:t>тях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Белите </a:t>
            </a:r>
            <a:r>
              <a:rPr lang="ru-RU" dirty="0" err="1"/>
              <a:t>дробове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покрити</a:t>
            </a:r>
            <a:r>
              <a:rPr lang="ru-RU" dirty="0"/>
              <a:t> с </a:t>
            </a:r>
            <a:r>
              <a:rPr lang="ru-RU" dirty="0" err="1"/>
              <a:t>външна</a:t>
            </a:r>
            <a:r>
              <a:rPr lang="ru-RU" dirty="0"/>
              <a:t> обвивка – </a:t>
            </a:r>
            <a:r>
              <a:rPr lang="ru-RU" dirty="0">
                <a:solidFill>
                  <a:srgbClr val="FF0000"/>
                </a:solidFill>
              </a:rPr>
              <a:t>плевра</a:t>
            </a:r>
            <a:r>
              <a:rPr lang="ru-RU" dirty="0"/>
              <a:t> - </a:t>
            </a:r>
            <a:r>
              <a:rPr lang="ru-RU" dirty="0" err="1"/>
              <a:t>изградена</a:t>
            </a:r>
            <a:r>
              <a:rPr lang="ru-RU" dirty="0"/>
              <a:t> от два листа, </a:t>
            </a:r>
            <a:r>
              <a:rPr lang="ru-RU" dirty="0" err="1"/>
              <a:t>наречени</a:t>
            </a:r>
            <a:r>
              <a:rPr lang="ru-RU" dirty="0"/>
              <a:t> </a:t>
            </a:r>
            <a:r>
              <a:rPr lang="ru-RU" dirty="0" err="1"/>
              <a:t>висцерална</a:t>
            </a:r>
            <a:r>
              <a:rPr lang="ru-RU" dirty="0"/>
              <a:t> (</a:t>
            </a:r>
            <a:r>
              <a:rPr lang="ru-RU" dirty="0" err="1"/>
              <a:t>белодробна</a:t>
            </a:r>
            <a:r>
              <a:rPr lang="ru-RU" dirty="0"/>
              <a:t>) и </a:t>
            </a:r>
            <a:r>
              <a:rPr lang="ru-RU" dirty="0" err="1"/>
              <a:t>париетална</a:t>
            </a:r>
            <a:r>
              <a:rPr lang="ru-RU" dirty="0"/>
              <a:t> (</a:t>
            </a:r>
            <a:r>
              <a:rPr lang="ru-RU" dirty="0" err="1"/>
              <a:t>пристенна</a:t>
            </a:r>
            <a:r>
              <a:rPr lang="ru-RU" dirty="0"/>
              <a:t>) плевра.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осигурява</a:t>
            </a:r>
            <a:r>
              <a:rPr lang="ru-RU" dirty="0"/>
              <a:t> </a:t>
            </a:r>
            <a:r>
              <a:rPr lang="ru-RU" dirty="0" err="1"/>
              <a:t>херметичността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 и на </a:t>
            </a:r>
            <a:r>
              <a:rPr lang="ru-RU" dirty="0" err="1"/>
              <a:t>междуплевралното</a:t>
            </a:r>
            <a:r>
              <a:rPr lang="ru-RU" dirty="0"/>
              <a:t> пространство </a:t>
            </a:r>
            <a:r>
              <a:rPr lang="ru-RU" dirty="0" err="1"/>
              <a:t>като</a:t>
            </a:r>
            <a:r>
              <a:rPr lang="ru-RU" dirty="0"/>
              <a:t> до </a:t>
            </a:r>
            <a:r>
              <a:rPr lang="ru-RU" dirty="0" err="1"/>
              <a:t>голяма</a:t>
            </a:r>
            <a:r>
              <a:rPr lang="ru-RU" dirty="0"/>
              <a:t> степен </a:t>
            </a:r>
            <a:r>
              <a:rPr lang="ru-RU" dirty="0" err="1"/>
              <a:t>улеснява</a:t>
            </a:r>
            <a:r>
              <a:rPr lang="ru-RU" dirty="0"/>
              <a:t> </a:t>
            </a:r>
            <a:r>
              <a:rPr lang="ru-RU" dirty="0" err="1"/>
              <a:t>движението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гръдния</a:t>
            </a:r>
            <a:r>
              <a:rPr lang="ru-RU" dirty="0"/>
              <a:t> кош. </a:t>
            </a:r>
            <a:r>
              <a:rPr lang="ru-RU" dirty="0" err="1"/>
              <a:t>Двата</a:t>
            </a:r>
            <a:r>
              <a:rPr lang="ru-RU" dirty="0"/>
              <a:t> листа на </a:t>
            </a:r>
            <a:r>
              <a:rPr lang="ru-RU" dirty="0" err="1"/>
              <a:t>плеврата</a:t>
            </a:r>
            <a:r>
              <a:rPr lang="ru-RU" dirty="0"/>
              <a:t> </a:t>
            </a:r>
            <a:r>
              <a:rPr lang="ru-RU" dirty="0" err="1"/>
              <a:t>заграждат</a:t>
            </a:r>
            <a:r>
              <a:rPr lang="ru-RU" dirty="0"/>
              <a:t> т.н. </a:t>
            </a:r>
            <a:r>
              <a:rPr lang="ru-RU" dirty="0" err="1"/>
              <a:t>плеврално</a:t>
            </a:r>
            <a:r>
              <a:rPr lang="ru-RU" dirty="0"/>
              <a:t> пространство. Между </a:t>
            </a:r>
            <a:r>
              <a:rPr lang="ru-RU" dirty="0" err="1"/>
              <a:t>двата</a:t>
            </a:r>
            <a:r>
              <a:rPr lang="ru-RU" dirty="0"/>
              <a:t> листа на </a:t>
            </a:r>
            <a:r>
              <a:rPr lang="ru-RU" dirty="0" err="1"/>
              <a:t>плеврата</a:t>
            </a:r>
            <a:r>
              <a:rPr lang="ru-RU" dirty="0"/>
              <a:t> се </a:t>
            </a:r>
            <a:r>
              <a:rPr lang="ru-RU" dirty="0" err="1"/>
              <a:t>намира</a:t>
            </a:r>
            <a:r>
              <a:rPr lang="ru-RU" dirty="0"/>
              <a:t> </a:t>
            </a:r>
            <a:r>
              <a:rPr lang="ru-RU" dirty="0" err="1"/>
              <a:t>малко</a:t>
            </a:r>
            <a:r>
              <a:rPr lang="ru-RU" dirty="0"/>
              <a:t> количество </a:t>
            </a:r>
            <a:r>
              <a:rPr lang="ru-RU" dirty="0" err="1"/>
              <a:t>течност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улеснява</a:t>
            </a:r>
            <a:r>
              <a:rPr lang="ru-RU" dirty="0"/>
              <a:t> </a:t>
            </a:r>
            <a:r>
              <a:rPr lang="ru-RU" dirty="0" err="1"/>
              <a:t>приплъзването</a:t>
            </a:r>
            <a:r>
              <a:rPr lang="ru-RU" dirty="0"/>
              <a:t> </a:t>
            </a:r>
            <a:r>
              <a:rPr lang="ru-RU" dirty="0" err="1"/>
              <a:t>помежду</a:t>
            </a:r>
            <a:r>
              <a:rPr lang="ru-RU" dirty="0"/>
              <a:t> им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на акта на </a:t>
            </a:r>
            <a:r>
              <a:rPr lang="ru-RU" dirty="0" err="1"/>
              <a:t>вдишване</a:t>
            </a:r>
            <a:r>
              <a:rPr lang="ru-RU" dirty="0"/>
              <a:t> и </a:t>
            </a:r>
            <a:r>
              <a:rPr lang="ru-RU" dirty="0" err="1"/>
              <a:t>издишване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Съдовите</a:t>
            </a:r>
            <a:r>
              <a:rPr lang="ru-RU" dirty="0"/>
              <a:t> </a:t>
            </a:r>
            <a:r>
              <a:rPr lang="ru-RU" dirty="0" err="1"/>
              <a:t>капиляри</a:t>
            </a:r>
            <a:r>
              <a:rPr lang="ru-RU" dirty="0"/>
              <a:t> и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алвеоли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обхванати</a:t>
            </a:r>
            <a:r>
              <a:rPr lang="ru-RU" dirty="0"/>
              <a:t> от </a:t>
            </a:r>
            <a:r>
              <a:rPr lang="ru-RU" dirty="0" err="1"/>
              <a:t>многобройни</a:t>
            </a:r>
            <a:r>
              <a:rPr lang="ru-RU" dirty="0"/>
              <a:t> </a:t>
            </a:r>
            <a:r>
              <a:rPr lang="ru-RU" dirty="0" err="1"/>
              <a:t>колагенови</a:t>
            </a:r>
            <a:r>
              <a:rPr lang="ru-RU" dirty="0"/>
              <a:t> и </a:t>
            </a:r>
            <a:r>
              <a:rPr lang="ru-RU" dirty="0" err="1"/>
              <a:t>еластични</a:t>
            </a:r>
            <a:r>
              <a:rPr lang="ru-RU" dirty="0"/>
              <a:t> </a:t>
            </a:r>
            <a:r>
              <a:rPr lang="ru-RU" dirty="0" err="1"/>
              <a:t>влакна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радиален</a:t>
            </a:r>
            <a:r>
              <a:rPr lang="ru-RU" dirty="0"/>
              <a:t> ход.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влакна</a:t>
            </a:r>
            <a:r>
              <a:rPr lang="ru-RU" dirty="0"/>
              <a:t> </a:t>
            </a:r>
            <a:r>
              <a:rPr lang="ru-RU" dirty="0" err="1"/>
              <a:t>изграждат</a:t>
            </a:r>
            <a:r>
              <a:rPr lang="ru-RU" dirty="0"/>
              <a:t> </a:t>
            </a:r>
            <a:r>
              <a:rPr lang="ru-RU" dirty="0" err="1"/>
              <a:t>носещия</a:t>
            </a:r>
            <a:r>
              <a:rPr lang="ru-RU" dirty="0"/>
              <a:t> скелет на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8640"/>
            <a:ext cx="3502260" cy="3024336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3341404"/>
            <a:ext cx="3659343" cy="34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4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260648"/>
            <a:ext cx="4608512" cy="676875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Между </a:t>
            </a:r>
            <a:r>
              <a:rPr lang="ru-RU" dirty="0" err="1"/>
              <a:t>двата</a:t>
            </a:r>
            <a:r>
              <a:rPr lang="ru-RU" dirty="0"/>
              <a:t> листа на </a:t>
            </a:r>
            <a:r>
              <a:rPr lang="ru-RU" dirty="0" err="1"/>
              <a:t>плеврата</a:t>
            </a:r>
            <a:r>
              <a:rPr lang="ru-RU" dirty="0"/>
              <a:t> се </a:t>
            </a:r>
            <a:r>
              <a:rPr lang="ru-RU" dirty="0" err="1"/>
              <a:t>формира</a:t>
            </a:r>
            <a:r>
              <a:rPr lang="ru-RU" dirty="0"/>
              <a:t> </a:t>
            </a:r>
            <a:r>
              <a:rPr lang="ru-RU" dirty="0" err="1"/>
              <a:t>плеврална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е затворена. </a:t>
            </a:r>
            <a:r>
              <a:rPr lang="ru-RU" dirty="0" err="1"/>
              <a:t>Обемът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е </a:t>
            </a:r>
            <a:r>
              <a:rPr lang="ru-RU" dirty="0" err="1"/>
              <a:t>по-малък</a:t>
            </a:r>
            <a:r>
              <a:rPr lang="ru-RU" dirty="0"/>
              <a:t> от </a:t>
            </a:r>
            <a:r>
              <a:rPr lang="ru-RU" dirty="0" err="1"/>
              <a:t>обема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кош, но благодарение на </a:t>
            </a:r>
            <a:r>
              <a:rPr lang="ru-RU" dirty="0" err="1"/>
              <a:t>плеврата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"</a:t>
            </a:r>
            <a:r>
              <a:rPr lang="ru-RU" dirty="0" err="1"/>
              <a:t>разгънати</a:t>
            </a:r>
            <a:r>
              <a:rPr lang="ru-RU" dirty="0"/>
              <a:t>" в </a:t>
            </a:r>
            <a:r>
              <a:rPr lang="ru-RU" dirty="0" err="1"/>
              <a:t>гръдната</a:t>
            </a:r>
            <a:r>
              <a:rPr lang="ru-RU" dirty="0"/>
              <a:t> клетка. </a:t>
            </a:r>
          </a:p>
          <a:p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плевалната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отворена, в </a:t>
            </a:r>
            <a:r>
              <a:rPr lang="ru-RU" dirty="0" err="1"/>
              <a:t>гръдния</a:t>
            </a:r>
            <a:r>
              <a:rPr lang="ru-RU" dirty="0"/>
              <a:t> кош </a:t>
            </a:r>
            <a:r>
              <a:rPr lang="ru-RU" dirty="0" err="1"/>
              <a:t>навлиза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 </a:t>
            </a:r>
            <a:r>
              <a:rPr lang="ru-RU" dirty="0" err="1"/>
              <a:t>извън</a:t>
            </a:r>
            <a:r>
              <a:rPr lang="ru-RU" dirty="0"/>
              <a:t> белите </a:t>
            </a:r>
            <a:r>
              <a:rPr lang="ru-RU" dirty="0" err="1"/>
              <a:t>дробове</a:t>
            </a:r>
            <a:r>
              <a:rPr lang="ru-RU" dirty="0"/>
              <a:t>, те се </a:t>
            </a:r>
            <a:r>
              <a:rPr lang="ru-RU" dirty="0" err="1"/>
              <a:t>свиват</a:t>
            </a:r>
            <a:r>
              <a:rPr lang="ru-RU" dirty="0"/>
              <a:t> (</a:t>
            </a:r>
            <a:r>
              <a:rPr lang="ru-RU" dirty="0" err="1"/>
              <a:t>колабират</a:t>
            </a:r>
            <a:r>
              <a:rPr lang="ru-RU" dirty="0"/>
              <a:t>) и </a:t>
            </a:r>
            <a:r>
              <a:rPr lang="ru-RU" dirty="0" err="1"/>
              <a:t>заемат</a:t>
            </a:r>
            <a:r>
              <a:rPr lang="ru-RU" dirty="0"/>
              <a:t> </a:t>
            </a:r>
            <a:r>
              <a:rPr lang="ru-RU" dirty="0" err="1"/>
              <a:t>по-малък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– пневмоторакс. </a:t>
            </a:r>
          </a:p>
          <a:p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лявата</a:t>
            </a:r>
            <a:r>
              <a:rPr lang="ru-RU" dirty="0"/>
              <a:t> и </a:t>
            </a:r>
            <a:r>
              <a:rPr lang="ru-RU" dirty="0" err="1"/>
              <a:t>дясната</a:t>
            </a:r>
            <a:r>
              <a:rPr lang="ru-RU" dirty="0"/>
              <a:t> </a:t>
            </a:r>
            <a:r>
              <a:rPr lang="ru-RU" dirty="0" err="1"/>
              <a:t>плеврална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</a:t>
            </a:r>
            <a:r>
              <a:rPr lang="ru-RU" dirty="0" err="1"/>
              <a:t>нямат</a:t>
            </a:r>
            <a:r>
              <a:rPr lang="ru-RU" dirty="0"/>
              <a:t> </a:t>
            </a:r>
            <a:r>
              <a:rPr lang="ru-RU" dirty="0" err="1"/>
              <a:t>пряка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, при </a:t>
            </a:r>
            <a:r>
              <a:rPr lang="ru-RU" dirty="0" err="1"/>
              <a:t>едностранно</a:t>
            </a:r>
            <a:r>
              <a:rPr lang="ru-RU" dirty="0"/>
              <a:t> </a:t>
            </a:r>
            <a:r>
              <a:rPr lang="ru-RU" dirty="0" err="1"/>
              <a:t>нарушаване</a:t>
            </a:r>
            <a:r>
              <a:rPr lang="ru-RU" dirty="0"/>
              <a:t> на </a:t>
            </a:r>
            <a:r>
              <a:rPr lang="ru-RU" dirty="0" err="1"/>
              <a:t>херметичността</a:t>
            </a:r>
            <a:r>
              <a:rPr lang="ru-RU" dirty="0"/>
              <a:t> се </a:t>
            </a:r>
            <a:r>
              <a:rPr lang="ru-RU" dirty="0" err="1"/>
              <a:t>свива</a:t>
            </a:r>
            <a:r>
              <a:rPr lang="ru-RU" dirty="0"/>
              <a:t> само </a:t>
            </a:r>
            <a:r>
              <a:rPr lang="ru-RU" dirty="0" err="1"/>
              <a:t>единия</a:t>
            </a:r>
            <a:r>
              <a:rPr lang="ru-RU" dirty="0"/>
              <a:t> </a:t>
            </a:r>
            <a:r>
              <a:rPr lang="ru-RU" dirty="0" err="1"/>
              <a:t>бял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"/>
            <a:ext cx="3816424" cy="3356992"/>
          </a:xfrm>
          <a:prstGeom prst="rect">
            <a:avLst/>
          </a:prstGeom>
        </p:spPr>
      </p:pic>
      <p:pic>
        <p:nvPicPr>
          <p:cNvPr id="1026" name="Picture 2" descr="Пневмоторакс - колапс на белия дроб • lekuva.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39" y="3617313"/>
            <a:ext cx="381000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06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Най</a:t>
            </a:r>
            <a:r>
              <a:rPr lang="ru-RU" dirty="0"/>
              <a:t>-честите </a:t>
            </a:r>
            <a:r>
              <a:rPr lang="ru-RU" dirty="0" err="1"/>
              <a:t>оплаквания</a:t>
            </a:r>
            <a:r>
              <a:rPr lang="ru-RU" dirty="0"/>
              <a:t> при бронхо-</a:t>
            </a:r>
            <a:r>
              <a:rPr lang="ru-RU" dirty="0" err="1"/>
              <a:t>пулмонални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38182" y="16288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кашлица</a:t>
            </a:r>
            <a:r>
              <a:rPr lang="ru-RU" dirty="0"/>
              <a:t> (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), </a:t>
            </a:r>
          </a:p>
          <a:p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храчки</a:t>
            </a:r>
            <a:r>
              <a:rPr lang="ru-RU" dirty="0"/>
              <a:t>, </a:t>
            </a:r>
          </a:p>
          <a:p>
            <a:r>
              <a:rPr lang="ru-RU" dirty="0" err="1"/>
              <a:t>кръвохрак</a:t>
            </a:r>
            <a:r>
              <a:rPr lang="ru-RU" dirty="0"/>
              <a:t>, </a:t>
            </a:r>
          </a:p>
          <a:p>
            <a:r>
              <a:rPr lang="ru-RU" dirty="0" err="1"/>
              <a:t>гръдни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, </a:t>
            </a:r>
          </a:p>
          <a:p>
            <a:r>
              <a:rPr lang="ru-RU" dirty="0" err="1"/>
              <a:t>задух</a:t>
            </a:r>
            <a:r>
              <a:rPr lang="ru-RU" dirty="0"/>
              <a:t>, </a:t>
            </a:r>
          </a:p>
          <a:p>
            <a:r>
              <a:rPr lang="ru-RU" dirty="0" err="1"/>
              <a:t>втрисане</a:t>
            </a:r>
            <a:r>
              <a:rPr lang="ru-RU" dirty="0"/>
              <a:t>, </a:t>
            </a:r>
            <a:r>
              <a:rPr lang="ru-RU" dirty="0" err="1"/>
              <a:t>повишена</a:t>
            </a:r>
            <a:r>
              <a:rPr lang="ru-RU" dirty="0"/>
              <a:t> температура, </a:t>
            </a:r>
            <a:r>
              <a:rPr lang="ru-RU" dirty="0" err="1"/>
              <a:t>изпотяване</a:t>
            </a:r>
            <a:r>
              <a:rPr lang="ru-RU" dirty="0"/>
              <a:t>, </a:t>
            </a:r>
          </a:p>
          <a:p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лесна</a:t>
            </a:r>
            <a:r>
              <a:rPr lang="ru-RU" dirty="0"/>
              <a:t> </a:t>
            </a:r>
            <a:r>
              <a:rPr lang="ru-RU" dirty="0" err="1"/>
              <a:t>уморяемост</a:t>
            </a:r>
            <a:r>
              <a:rPr lang="ru-RU" dirty="0"/>
              <a:t>, </a:t>
            </a:r>
          </a:p>
          <a:p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тегло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60121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Основни симптоми при белодробни заболявания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всички</a:t>
            </a:r>
            <a:r>
              <a:rPr lang="ru-RU" dirty="0"/>
              <a:t> общи </a:t>
            </a:r>
            <a:r>
              <a:rPr lang="ru-RU" dirty="0" err="1"/>
              <a:t>признаци</a:t>
            </a:r>
            <a:r>
              <a:rPr lang="ru-RU" dirty="0"/>
              <a:t> и </a:t>
            </a:r>
            <a:r>
              <a:rPr lang="ru-RU" dirty="0" err="1"/>
              <a:t>клинични</a:t>
            </a:r>
            <a:r>
              <a:rPr lang="ru-RU" dirty="0"/>
              <a:t> прояви,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характерни</a:t>
            </a:r>
            <a:r>
              <a:rPr lang="ru-RU" dirty="0"/>
              <a:t> за </a:t>
            </a:r>
            <a:r>
              <a:rPr lang="ru-RU" dirty="0" err="1"/>
              <a:t>заболяванията</a:t>
            </a:r>
            <a:r>
              <a:rPr lang="ru-RU" dirty="0"/>
              <a:t>, </a:t>
            </a:r>
            <a:r>
              <a:rPr lang="ru-RU" dirty="0" err="1"/>
              <a:t>засягащи</a:t>
            </a:r>
            <a:r>
              <a:rPr lang="ru-RU" dirty="0"/>
              <a:t>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 </a:t>
            </a:r>
          </a:p>
          <a:p>
            <a:r>
              <a:rPr lang="ru-RU" dirty="0" err="1"/>
              <a:t>анормална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честота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дишане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тахипнея</a:t>
            </a:r>
            <a:r>
              <a:rPr lang="ru-RU" dirty="0"/>
              <a:t> - </a:t>
            </a:r>
            <a:r>
              <a:rPr lang="ru-RU" dirty="0" err="1"/>
              <a:t>учестено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; </a:t>
            </a:r>
            <a:r>
              <a:rPr lang="ru-RU" dirty="0" err="1"/>
              <a:t>брадипнея</a:t>
            </a:r>
            <a:r>
              <a:rPr lang="ru-RU" dirty="0"/>
              <a:t> - </a:t>
            </a:r>
            <a:r>
              <a:rPr lang="ru-RU" dirty="0" err="1"/>
              <a:t>забавено</a:t>
            </a:r>
            <a:r>
              <a:rPr lang="ru-RU" dirty="0"/>
              <a:t> </a:t>
            </a:r>
            <a:r>
              <a:rPr lang="ru-RU" dirty="0" err="1"/>
              <a:t>дишане</a:t>
            </a:r>
            <a:r>
              <a:rPr lang="ru-RU" dirty="0"/>
              <a:t>; </a:t>
            </a:r>
            <a:r>
              <a:rPr lang="ru-RU" dirty="0" err="1"/>
              <a:t>апнея</a:t>
            </a:r>
            <a:r>
              <a:rPr lang="ru-RU" dirty="0"/>
              <a:t> - временно </a:t>
            </a:r>
            <a:r>
              <a:rPr lang="ru-RU" dirty="0" err="1"/>
              <a:t>спиране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движения; </a:t>
            </a:r>
            <a:r>
              <a:rPr lang="ru-RU" dirty="0" err="1"/>
              <a:t>диспнея</a:t>
            </a:r>
            <a:r>
              <a:rPr lang="ru-RU" dirty="0"/>
              <a:t> - затруднено </a:t>
            </a:r>
            <a:r>
              <a:rPr lang="ru-RU" dirty="0" err="1"/>
              <a:t>дишане</a:t>
            </a:r>
            <a:r>
              <a:rPr lang="ru-RU" dirty="0"/>
              <a:t>), </a:t>
            </a:r>
          </a:p>
          <a:p>
            <a:r>
              <a:rPr lang="ru-RU" dirty="0" err="1">
                <a:solidFill>
                  <a:srgbClr val="FF0000"/>
                </a:solidFill>
              </a:rPr>
              <a:t>кашлица</a:t>
            </a:r>
            <a:r>
              <a:rPr lang="ru-RU" dirty="0"/>
              <a:t> (суха </a:t>
            </a:r>
            <a:r>
              <a:rPr lang="ru-RU" dirty="0" err="1"/>
              <a:t>кашлица</a:t>
            </a:r>
            <a:r>
              <a:rPr lang="ru-RU" dirty="0"/>
              <a:t> - без </a:t>
            </a:r>
            <a:r>
              <a:rPr lang="ru-RU" dirty="0" err="1"/>
              <a:t>отделяне</a:t>
            </a:r>
            <a:r>
              <a:rPr lang="ru-RU" dirty="0"/>
              <a:t> на секрет; влажна </a:t>
            </a:r>
            <a:r>
              <a:rPr lang="ru-RU" dirty="0" err="1"/>
              <a:t>кашлица</a:t>
            </a:r>
            <a:r>
              <a:rPr lang="ru-RU" dirty="0"/>
              <a:t> - с </a:t>
            </a:r>
            <a:r>
              <a:rPr lang="ru-RU" dirty="0" err="1"/>
              <a:t>отделяне</a:t>
            </a:r>
            <a:r>
              <a:rPr lang="ru-RU" dirty="0"/>
              <a:t> на секрет; </a:t>
            </a:r>
            <a:r>
              <a:rPr lang="ru-RU" dirty="0" err="1"/>
              <a:t>кашлица</a:t>
            </a:r>
            <a:r>
              <a:rPr lang="ru-RU" dirty="0"/>
              <a:t> с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храчки</a:t>
            </a:r>
            <a:r>
              <a:rPr lang="ru-RU" dirty="0"/>
              <a:t> с </a:t>
            </a:r>
            <a:r>
              <a:rPr lang="ru-RU" dirty="0" err="1"/>
              <a:t>кръв</a:t>
            </a:r>
            <a:r>
              <a:rPr lang="ru-RU" dirty="0"/>
              <a:t>; </a:t>
            </a:r>
            <a:r>
              <a:rPr lang="ru-RU" dirty="0" err="1"/>
              <a:t>пристъпна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продължителна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, </a:t>
            </a:r>
            <a:r>
              <a:rPr lang="ru-RU" dirty="0" err="1"/>
              <a:t>нощна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r>
              <a:rPr lang="ru-RU" dirty="0"/>
              <a:t>), </a:t>
            </a:r>
          </a:p>
          <a:p>
            <a:r>
              <a:rPr lang="ru-RU" dirty="0" err="1">
                <a:solidFill>
                  <a:srgbClr val="FF0000"/>
                </a:solidFill>
              </a:rPr>
              <a:t>гръдна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болка</a:t>
            </a:r>
            <a:r>
              <a:rPr lang="ru-RU" dirty="0"/>
              <a:t>, </a:t>
            </a:r>
          </a:p>
          <a:p>
            <a:r>
              <a:rPr lang="ru-RU" dirty="0" err="1"/>
              <a:t>синкаво</a:t>
            </a:r>
            <a:r>
              <a:rPr lang="ru-RU" dirty="0"/>
              <a:t> </a:t>
            </a:r>
            <a:r>
              <a:rPr lang="ru-RU" dirty="0" err="1"/>
              <a:t>оцветяване</a:t>
            </a:r>
            <a:r>
              <a:rPr lang="ru-RU" dirty="0"/>
              <a:t> на кожа и </a:t>
            </a:r>
            <a:r>
              <a:rPr lang="ru-RU" dirty="0" err="1"/>
              <a:t>лигавици</a:t>
            </a:r>
            <a:r>
              <a:rPr lang="ru-RU" dirty="0"/>
              <a:t> (</a:t>
            </a:r>
            <a:r>
              <a:rPr lang="ru-RU" dirty="0">
                <a:solidFill>
                  <a:srgbClr val="FF0000"/>
                </a:solidFill>
              </a:rPr>
              <a:t>цианоза</a:t>
            </a:r>
            <a:r>
              <a:rPr lang="ru-RU" dirty="0"/>
              <a:t>), </a:t>
            </a:r>
          </a:p>
          <a:p>
            <a:r>
              <a:rPr lang="ru-RU" dirty="0" err="1">
                <a:solidFill>
                  <a:srgbClr val="FF0000"/>
                </a:solidFill>
              </a:rPr>
              <a:t>висока</a:t>
            </a:r>
            <a:r>
              <a:rPr lang="ru-RU" dirty="0">
                <a:solidFill>
                  <a:srgbClr val="FF0000"/>
                </a:solidFill>
              </a:rPr>
              <a:t> температура</a:t>
            </a:r>
            <a:r>
              <a:rPr lang="ru-RU" dirty="0"/>
              <a:t>, </a:t>
            </a:r>
          </a:p>
          <a:p>
            <a:r>
              <a:rPr lang="ru-RU" dirty="0" err="1">
                <a:solidFill>
                  <a:srgbClr val="FF0000"/>
                </a:solidFill>
              </a:rPr>
              <a:t>хрипове</a:t>
            </a:r>
            <a:r>
              <a:rPr lang="ru-RU" dirty="0"/>
              <a:t>, </a:t>
            </a:r>
          </a:p>
          <a:p>
            <a:r>
              <a:rPr lang="ru-RU" dirty="0" err="1"/>
              <a:t>асиметрично</a:t>
            </a:r>
            <a:r>
              <a:rPr lang="ru-RU" dirty="0"/>
              <a:t> </a:t>
            </a:r>
            <a:r>
              <a:rPr lang="ru-RU" dirty="0" err="1"/>
              <a:t>разширяване</a:t>
            </a:r>
            <a:r>
              <a:rPr lang="ru-RU" dirty="0"/>
              <a:t> на </a:t>
            </a:r>
            <a:r>
              <a:rPr lang="ru-RU" dirty="0" err="1"/>
              <a:t>гръдния</a:t>
            </a:r>
            <a:r>
              <a:rPr lang="ru-RU" dirty="0"/>
              <a:t> кош, </a:t>
            </a:r>
          </a:p>
          <a:p>
            <a:r>
              <a:rPr lang="ru-RU" dirty="0" err="1"/>
              <a:t>плеврално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триене</a:t>
            </a:r>
            <a:r>
              <a:rPr lang="ru-RU" dirty="0">
                <a:solidFill>
                  <a:srgbClr val="FF0000"/>
                </a:solidFill>
              </a:rPr>
              <a:t>, крепитации </a:t>
            </a:r>
            <a:r>
              <a:rPr lang="ru-RU" dirty="0"/>
              <a:t>и </a:t>
            </a:r>
            <a:r>
              <a:rPr lang="ru-RU" dirty="0" err="1"/>
              <a:t>други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333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Физикалното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bg-BG" dirty="0"/>
              <a:t> на ДС</a:t>
            </a:r>
            <a:r>
              <a:rPr lang="en-US" dirty="0"/>
              <a:t>- </a:t>
            </a:r>
            <a:br>
              <a:rPr lang="bg-BG" dirty="0"/>
            </a:br>
            <a:r>
              <a:rPr lang="bg-BG" sz="3100" dirty="0"/>
              <a:t>оглед, палпация, перкусия, аускултация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52" y="1628800"/>
            <a:ext cx="9144000" cy="5229200"/>
          </a:xfrm>
        </p:spPr>
        <p:txBody>
          <a:bodyPr>
            <a:normAutofit/>
          </a:bodyPr>
          <a:lstStyle/>
          <a:p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физикално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открити</a:t>
            </a:r>
            <a:r>
              <a:rPr lang="ru-RU" dirty="0"/>
              <a:t> </a:t>
            </a:r>
            <a:r>
              <a:rPr lang="ru-RU" dirty="0" err="1"/>
              <a:t>многобройни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за </a:t>
            </a:r>
            <a:r>
              <a:rPr lang="ru-RU" dirty="0" err="1"/>
              <a:t>болестни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и </a:t>
            </a:r>
            <a:r>
              <a:rPr lang="ru-RU" dirty="0" err="1"/>
              <a:t>състояния</a:t>
            </a:r>
            <a:r>
              <a:rPr lang="ru-RU" dirty="0"/>
              <a:t> в организма. </a:t>
            </a:r>
            <a:endParaRPr lang="en-US" dirty="0"/>
          </a:p>
          <a:p>
            <a:r>
              <a:rPr lang="ru-RU" dirty="0" err="1"/>
              <a:t>Жизнени</a:t>
            </a:r>
            <a:r>
              <a:rPr lang="ru-RU" dirty="0"/>
              <a:t> показатели:</a:t>
            </a:r>
            <a:endParaRPr lang="en-US" dirty="0"/>
          </a:p>
          <a:p>
            <a:pPr lvl="1"/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- </a:t>
            </a:r>
            <a:r>
              <a:rPr lang="ru-RU" dirty="0" err="1"/>
              <a:t>нормално</a:t>
            </a:r>
            <a:r>
              <a:rPr lang="ru-RU" dirty="0"/>
              <a:t> е под 120/80 </a:t>
            </a:r>
            <a:r>
              <a:rPr lang="ru-RU" dirty="0" err="1"/>
              <a:t>mm</a:t>
            </a:r>
            <a:r>
              <a:rPr lang="ru-RU" dirty="0"/>
              <a:t> </a:t>
            </a:r>
            <a:r>
              <a:rPr lang="ru-RU" dirty="0" err="1"/>
              <a:t>Hg</a:t>
            </a:r>
            <a:endParaRPr lang="en-US" dirty="0"/>
          </a:p>
          <a:p>
            <a:pPr lvl="1"/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- </a:t>
            </a:r>
            <a:r>
              <a:rPr lang="ru-RU" dirty="0" err="1"/>
              <a:t>нормално</a:t>
            </a:r>
            <a:r>
              <a:rPr lang="ru-RU" dirty="0"/>
              <a:t> между 60 и 100</a:t>
            </a:r>
            <a:r>
              <a:rPr lang="en-US" dirty="0"/>
              <a:t> </a:t>
            </a:r>
            <a:r>
              <a:rPr lang="ru-RU" dirty="0"/>
              <a:t>уд/мин</a:t>
            </a:r>
            <a:endParaRPr lang="en-US" dirty="0"/>
          </a:p>
          <a:p>
            <a:pPr lvl="1"/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- </a:t>
            </a:r>
            <a:r>
              <a:rPr lang="ru-RU" dirty="0" err="1"/>
              <a:t>нормално</a:t>
            </a:r>
            <a:r>
              <a:rPr lang="ru-RU" dirty="0"/>
              <a:t> е около 16/мин</a:t>
            </a:r>
            <a:endParaRPr lang="en-US" dirty="0"/>
          </a:p>
          <a:p>
            <a:pPr lvl="1"/>
            <a:r>
              <a:rPr lang="ru-RU" dirty="0" err="1"/>
              <a:t>Телесна</a:t>
            </a:r>
            <a:r>
              <a:rPr lang="ru-RU" dirty="0"/>
              <a:t> температура - </a:t>
            </a:r>
            <a:r>
              <a:rPr lang="ru-RU" dirty="0" err="1"/>
              <a:t>нормално</a:t>
            </a:r>
            <a:r>
              <a:rPr lang="ru-RU" dirty="0"/>
              <a:t> около 36,6 градуса по </a:t>
            </a:r>
            <a:r>
              <a:rPr lang="ru-RU" dirty="0" err="1"/>
              <a:t>Целзий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1783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1576" y="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bg-BG" dirty="0"/>
              <a:t>оглед</a:t>
            </a:r>
          </a:p>
        </p:txBody>
      </p:sp>
      <p:pic>
        <p:nvPicPr>
          <p:cNvPr id="2050" name="Picture 2" descr="Цилиндричен, емфиземнен и гълъб (изпъкнал) гръден кош | Болки в ставит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" y="548681"/>
            <a:ext cx="355376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колиоза, неуточнена | мкб M41.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48680"/>
            <a:ext cx="2627784" cy="348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ectus Excavatum - Без Операция: Няколко думи за &quot;обущарския гръден кош&quot;  (Pectus excavatum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48681"/>
            <a:ext cx="2952328" cy="348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Гръбначните изкривявания: Изкривявания в предно-задна посока | Любомир  Ивано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76" y="4038433"/>
            <a:ext cx="8422872" cy="281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251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/>
              <a:t>перкусия</a:t>
            </a:r>
            <a:endParaRPr lang="bg-BG" dirty="0"/>
          </a:p>
        </p:txBody>
      </p:sp>
      <p:pic>
        <p:nvPicPr>
          <p:cNvPr id="3080" name="Picture 8" descr="Ударни - какъв е методът? Удари и палпац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589" y="1600200"/>
            <a:ext cx="635482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999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/>
              <a:t>Аускултация</a:t>
            </a:r>
            <a:endParaRPr lang="bg-BG" dirty="0"/>
          </a:p>
        </p:txBody>
      </p:sp>
      <p:pic>
        <p:nvPicPr>
          <p:cNvPr id="4098" name="Picture 2" descr="Аускултация на бял дроб | Мед. изследван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4824"/>
            <a:ext cx="3200400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Аускултиране на белите дробове: алгоритъмът за извършване на Компетентно за  здравето на iL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44824"/>
            <a:ext cx="4728592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602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b="1" dirty="0"/>
              <a:t>Газов анализ(АКР,КАС)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980729"/>
            <a:ext cx="8784976" cy="35283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</a:t>
            </a:r>
            <a:r>
              <a:rPr lang="ru-RU" dirty="0" err="1"/>
              <a:t>Парциалното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кислорода и </a:t>
            </a:r>
            <a:r>
              <a:rPr lang="ru-RU" dirty="0" err="1"/>
              <a:t>въглерода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и рН на </a:t>
            </a:r>
            <a:r>
              <a:rPr lang="ru-RU" dirty="0" err="1"/>
              <a:t>кръвта</a:t>
            </a:r>
            <a:r>
              <a:rPr lang="ru-RU" dirty="0"/>
              <a:t>.</a:t>
            </a:r>
          </a:p>
          <a:p>
            <a:r>
              <a:rPr lang="ru-RU" dirty="0"/>
              <a:t>Без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не е </a:t>
            </a:r>
            <a:r>
              <a:rPr lang="ru-RU" dirty="0" err="1"/>
              <a:t>възможно</a:t>
            </a:r>
            <a:r>
              <a:rPr lang="ru-RU" dirty="0"/>
              <a:t> да се </a:t>
            </a:r>
            <a:r>
              <a:rPr lang="ru-RU" dirty="0" err="1"/>
              <a:t>постави</a:t>
            </a:r>
            <a:r>
              <a:rPr lang="ru-RU" dirty="0"/>
              <a:t> диагноза 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r>
              <a:rPr lang="ru-RU" dirty="0"/>
              <a:t>Нужно е </a:t>
            </a:r>
            <a:r>
              <a:rPr lang="ru-RU" dirty="0" err="1"/>
              <a:t>пунктиране</a:t>
            </a:r>
            <a:r>
              <a:rPr lang="ru-RU" dirty="0"/>
              <a:t> на артерия. </a:t>
            </a:r>
            <a:r>
              <a:rPr lang="ru-RU" dirty="0" err="1"/>
              <a:t>Кръвта</a:t>
            </a:r>
            <a:r>
              <a:rPr lang="ru-RU" dirty="0"/>
              <a:t> се </a:t>
            </a:r>
            <a:r>
              <a:rPr lang="ru-RU" dirty="0" err="1"/>
              <a:t>взима</a:t>
            </a:r>
            <a:r>
              <a:rPr lang="ru-RU" dirty="0"/>
              <a:t> с </a:t>
            </a:r>
            <a:r>
              <a:rPr lang="ru-RU" dirty="0" err="1"/>
              <a:t>стерилни</a:t>
            </a:r>
            <a:r>
              <a:rPr lang="ru-RU" dirty="0"/>
              <a:t> </a:t>
            </a:r>
            <a:r>
              <a:rPr lang="ru-RU" dirty="0" err="1"/>
              <a:t>капилярки</a:t>
            </a:r>
            <a:r>
              <a:rPr lang="ru-RU" dirty="0"/>
              <a:t>, </a:t>
            </a:r>
            <a:r>
              <a:rPr lang="ru-RU" dirty="0" err="1"/>
              <a:t>хепаринизирани</a:t>
            </a:r>
            <a:r>
              <a:rPr lang="ru-RU" dirty="0"/>
              <a:t> за да не се </a:t>
            </a:r>
            <a:r>
              <a:rPr lang="ru-RU" dirty="0" err="1"/>
              <a:t>съсири</a:t>
            </a:r>
            <a:r>
              <a:rPr lang="ru-RU" dirty="0"/>
              <a:t> </a:t>
            </a:r>
            <a:r>
              <a:rPr lang="ru-RU" dirty="0" err="1"/>
              <a:t>кръвта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1128"/>
            <a:ext cx="2808312" cy="198884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581128"/>
            <a:ext cx="2724150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55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 </a:t>
            </a:r>
            <a:r>
              <a:rPr lang="ru-RU" dirty="0" err="1"/>
              <a:t>изследването</a:t>
            </a:r>
            <a:r>
              <a:rPr lang="ru-RU" dirty="0"/>
              <a:t> на </a:t>
            </a:r>
            <a:r>
              <a:rPr lang="ru-RU" dirty="0" err="1"/>
              <a:t>кръвни</a:t>
            </a:r>
            <a:r>
              <a:rPr lang="ru-RU" dirty="0"/>
              <a:t> </a:t>
            </a:r>
            <a:r>
              <a:rPr lang="ru-RU" dirty="0" err="1"/>
              <a:t>газове</a:t>
            </a:r>
            <a:r>
              <a:rPr lang="ru-RU" dirty="0"/>
              <a:t> се </a:t>
            </a:r>
            <a:r>
              <a:rPr lang="ru-RU" dirty="0" err="1"/>
              <a:t>измерва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Парциално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кислород (PaO2). </a:t>
            </a:r>
            <a:r>
              <a:rPr lang="ru-RU" dirty="0" err="1"/>
              <a:t>Измерва</a:t>
            </a:r>
            <a:r>
              <a:rPr lang="ru-RU" dirty="0"/>
              <a:t> се </a:t>
            </a:r>
            <a:r>
              <a:rPr lang="ru-RU" dirty="0" err="1"/>
              <a:t>налягането</a:t>
            </a:r>
            <a:r>
              <a:rPr lang="ru-RU" dirty="0"/>
              <a:t> на кислорода, </a:t>
            </a:r>
            <a:r>
              <a:rPr lang="ru-RU" dirty="0" err="1"/>
              <a:t>който</a:t>
            </a:r>
            <a:r>
              <a:rPr lang="ru-RU" dirty="0"/>
              <a:t> е </a:t>
            </a:r>
            <a:r>
              <a:rPr lang="ru-RU" dirty="0" err="1"/>
              <a:t>разтворен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и колко добре кислорода </a:t>
            </a:r>
            <a:r>
              <a:rPr lang="ru-RU" dirty="0" err="1"/>
              <a:t>преминава</a:t>
            </a:r>
            <a:r>
              <a:rPr lang="ru-RU" dirty="0"/>
              <a:t> от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кръвта</a:t>
            </a:r>
            <a:r>
              <a:rPr lang="ru-RU" dirty="0"/>
              <a:t>.</a:t>
            </a:r>
          </a:p>
          <a:p>
            <a:r>
              <a:rPr lang="ru-RU" dirty="0" err="1"/>
              <a:t>Парциално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</a:t>
            </a:r>
            <a:r>
              <a:rPr lang="ru-RU" dirty="0" err="1"/>
              <a:t>въглероден</a:t>
            </a:r>
            <a:r>
              <a:rPr lang="ru-RU" dirty="0"/>
              <a:t> диоксид (PaCO2). </a:t>
            </a:r>
            <a:r>
              <a:rPr lang="ru-RU" dirty="0" err="1"/>
              <a:t>Измерва</a:t>
            </a:r>
            <a:r>
              <a:rPr lang="ru-RU" dirty="0"/>
              <a:t> се </a:t>
            </a:r>
            <a:r>
              <a:rPr lang="ru-RU" dirty="0" err="1"/>
              <a:t>какво</a:t>
            </a:r>
            <a:r>
              <a:rPr lang="ru-RU" dirty="0"/>
              <a:t> количество </a:t>
            </a:r>
            <a:r>
              <a:rPr lang="ru-RU" dirty="0" err="1"/>
              <a:t>въглероден</a:t>
            </a:r>
            <a:r>
              <a:rPr lang="ru-RU" dirty="0"/>
              <a:t> диоксид е </a:t>
            </a:r>
            <a:r>
              <a:rPr lang="ru-RU" dirty="0" err="1"/>
              <a:t>разтворен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и колко добре се </a:t>
            </a:r>
            <a:r>
              <a:rPr lang="ru-RU" dirty="0" err="1"/>
              <a:t>отстранява</a:t>
            </a:r>
            <a:r>
              <a:rPr lang="ru-RU" dirty="0"/>
              <a:t> </a:t>
            </a:r>
            <a:r>
              <a:rPr lang="ru-RU" dirty="0" err="1"/>
              <a:t>въглеродния</a:t>
            </a:r>
            <a:r>
              <a:rPr lang="ru-RU" dirty="0"/>
              <a:t> диоксид от </a:t>
            </a:r>
            <a:r>
              <a:rPr lang="ru-RU" dirty="0" err="1"/>
              <a:t>кръвта</a:t>
            </a:r>
            <a:r>
              <a:rPr lang="ru-RU" dirty="0"/>
              <a:t>.</a:t>
            </a:r>
          </a:p>
          <a:p>
            <a:r>
              <a:rPr lang="ru-RU" dirty="0" err="1"/>
              <a:t>Актуално</a:t>
            </a:r>
            <a:r>
              <a:rPr lang="ru-RU" dirty="0"/>
              <a:t> </a:t>
            </a:r>
            <a:r>
              <a:rPr lang="ru-RU" dirty="0" err="1"/>
              <a:t>pH</a:t>
            </a:r>
            <a:r>
              <a:rPr lang="ru-RU" dirty="0"/>
              <a:t>. </a:t>
            </a:r>
            <a:r>
              <a:rPr lang="ru-RU" dirty="0" err="1"/>
              <a:t>Измерват</a:t>
            </a:r>
            <a:r>
              <a:rPr lang="ru-RU" dirty="0"/>
              <a:t> се </a:t>
            </a:r>
            <a:r>
              <a:rPr lang="ru-RU" dirty="0" err="1"/>
              <a:t>водородните</a:t>
            </a:r>
            <a:r>
              <a:rPr lang="ru-RU" dirty="0"/>
              <a:t> </a:t>
            </a:r>
            <a:r>
              <a:rPr lang="ru-RU" dirty="0" err="1"/>
              <a:t>йони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(H+). </a:t>
            </a:r>
            <a:r>
              <a:rPr lang="ru-RU" dirty="0" err="1"/>
              <a:t>Нормалното</a:t>
            </a:r>
            <a:r>
              <a:rPr lang="ru-RU" dirty="0"/>
              <a:t> </a:t>
            </a:r>
            <a:r>
              <a:rPr lang="ru-RU" dirty="0" err="1"/>
              <a:t>pH</a:t>
            </a:r>
            <a:r>
              <a:rPr lang="ru-RU" dirty="0"/>
              <a:t> е между 7.35 и 7.45.</a:t>
            </a:r>
          </a:p>
          <a:p>
            <a:r>
              <a:rPr lang="ru-RU" dirty="0" err="1"/>
              <a:t>Бикарбонати</a:t>
            </a:r>
            <a:r>
              <a:rPr lang="ru-RU" dirty="0"/>
              <a:t> (HCO3). </a:t>
            </a:r>
            <a:r>
              <a:rPr lang="ru-RU" dirty="0" err="1"/>
              <a:t>Бикарбонатите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химически буфер,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подпомага</a:t>
            </a:r>
            <a:r>
              <a:rPr lang="ru-RU" dirty="0"/>
              <a:t> </a:t>
            </a:r>
            <a:r>
              <a:rPr lang="ru-RU" dirty="0" err="1"/>
              <a:t>поддържането</a:t>
            </a:r>
            <a:r>
              <a:rPr lang="ru-RU" dirty="0"/>
              <a:t> на </a:t>
            </a:r>
            <a:r>
              <a:rPr lang="ru-RU" dirty="0" err="1"/>
              <a:t>нормално</a:t>
            </a:r>
            <a:r>
              <a:rPr lang="ru-RU" dirty="0"/>
              <a:t> </a:t>
            </a:r>
            <a:r>
              <a:rPr lang="ru-RU" dirty="0" err="1"/>
              <a:t>pH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.</a:t>
            </a:r>
          </a:p>
          <a:p>
            <a:r>
              <a:rPr lang="ru-RU" dirty="0"/>
              <a:t>ВЕ - </a:t>
            </a:r>
            <a:r>
              <a:rPr lang="ru-RU" dirty="0" err="1"/>
              <a:t>излишък</a:t>
            </a:r>
            <a:r>
              <a:rPr lang="ru-RU" dirty="0"/>
              <a:t> от </a:t>
            </a:r>
            <a:r>
              <a:rPr lang="ru-RU" dirty="0" err="1"/>
              <a:t>основи</a:t>
            </a:r>
            <a:r>
              <a:rPr lang="ru-RU" dirty="0"/>
              <a:t> (</a:t>
            </a:r>
            <a:r>
              <a:rPr lang="ru-RU" dirty="0" err="1"/>
              <a:t>base</a:t>
            </a:r>
            <a:r>
              <a:rPr lang="ru-RU" dirty="0"/>
              <a:t> </a:t>
            </a:r>
            <a:r>
              <a:rPr lang="ru-RU" dirty="0" err="1"/>
              <a:t>excess</a:t>
            </a:r>
            <a:r>
              <a:rPr lang="ru-RU" dirty="0"/>
              <a:t>)</a:t>
            </a:r>
          </a:p>
          <a:p>
            <a:r>
              <a:rPr lang="ru-RU" dirty="0"/>
              <a:t>SB - стандартен бикарбонат (концентрация на бикарбоната в </a:t>
            </a:r>
            <a:r>
              <a:rPr lang="ru-RU" dirty="0" err="1"/>
              <a:t>кръвта</a:t>
            </a:r>
            <a:r>
              <a:rPr lang="ru-RU" dirty="0"/>
              <a:t>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Ако</a:t>
            </a:r>
            <a:r>
              <a:rPr lang="ru-RU" dirty="0"/>
              <a:t> се </a:t>
            </a:r>
            <a:r>
              <a:rPr lang="ru-RU" dirty="0" err="1"/>
              <a:t>провежда</a:t>
            </a:r>
            <a:r>
              <a:rPr lang="ru-RU" dirty="0"/>
              <a:t> </a:t>
            </a:r>
            <a:r>
              <a:rPr lang="ru-RU" dirty="0" err="1"/>
              <a:t>кислородна</a:t>
            </a:r>
            <a:r>
              <a:rPr lang="ru-RU" dirty="0"/>
              <a:t> терапия в </a:t>
            </a:r>
            <a:r>
              <a:rPr lang="ru-RU" dirty="0" err="1"/>
              <a:t>случаите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се </a:t>
            </a:r>
            <a:r>
              <a:rPr lang="ru-RU" dirty="0" err="1"/>
              <a:t>спира</a:t>
            </a:r>
            <a:r>
              <a:rPr lang="ru-RU" dirty="0"/>
              <a:t> </a:t>
            </a:r>
            <a:r>
              <a:rPr lang="ru-RU" dirty="0" err="1"/>
              <a:t>подаването</a:t>
            </a:r>
            <a:r>
              <a:rPr lang="ru-RU" dirty="0"/>
              <a:t> на кислород за 20 </a:t>
            </a:r>
            <a:r>
              <a:rPr lang="ru-RU" dirty="0" err="1"/>
              <a:t>минути</a:t>
            </a:r>
            <a:r>
              <a:rPr lang="ru-RU" dirty="0"/>
              <a:t> и </a:t>
            </a:r>
            <a:r>
              <a:rPr lang="ru-RU" dirty="0" err="1"/>
              <a:t>тогава</a:t>
            </a:r>
            <a:r>
              <a:rPr lang="ru-RU" dirty="0"/>
              <a:t> се </a:t>
            </a:r>
            <a:r>
              <a:rPr lang="ru-RU" dirty="0" err="1"/>
              <a:t>взема</a:t>
            </a:r>
            <a:r>
              <a:rPr lang="ru-RU" dirty="0"/>
              <a:t> проба от </a:t>
            </a:r>
            <a:r>
              <a:rPr lang="ru-RU" dirty="0" err="1"/>
              <a:t>кръв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168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Нормални стойности на АКР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Парциално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кислород (PaO2) &gt; 80 </a:t>
            </a:r>
            <a:r>
              <a:rPr lang="ru-RU" dirty="0" err="1"/>
              <a:t>mm</a:t>
            </a:r>
            <a:r>
              <a:rPr lang="ru-RU" dirty="0"/>
              <a:t> </a:t>
            </a:r>
            <a:r>
              <a:rPr lang="ru-RU" dirty="0" err="1"/>
              <a:t>Hg</a:t>
            </a:r>
            <a:r>
              <a:rPr lang="ru-RU" dirty="0"/>
              <a:t> (&gt;10.6 </a:t>
            </a:r>
            <a:r>
              <a:rPr lang="ru-RU" dirty="0" err="1"/>
              <a:t>kPa</a:t>
            </a:r>
            <a:r>
              <a:rPr lang="ru-RU" dirty="0"/>
              <a:t>)</a:t>
            </a:r>
          </a:p>
          <a:p>
            <a:r>
              <a:rPr lang="ru-RU" dirty="0" err="1"/>
              <a:t>Парциално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на </a:t>
            </a:r>
            <a:r>
              <a:rPr lang="ru-RU" dirty="0" err="1"/>
              <a:t>въглероден</a:t>
            </a:r>
            <a:r>
              <a:rPr lang="ru-RU" dirty="0"/>
              <a:t> диоксид (PaCO2) 35–45 </a:t>
            </a:r>
            <a:r>
              <a:rPr lang="ru-RU" dirty="0" err="1"/>
              <a:t>mm</a:t>
            </a:r>
            <a:r>
              <a:rPr lang="ru-RU" dirty="0"/>
              <a:t> </a:t>
            </a:r>
            <a:r>
              <a:rPr lang="ru-RU" dirty="0" err="1"/>
              <a:t>Hg</a:t>
            </a:r>
            <a:r>
              <a:rPr lang="ru-RU" dirty="0"/>
              <a:t> (4.6–5.9 </a:t>
            </a:r>
            <a:r>
              <a:rPr lang="ru-RU" dirty="0" err="1"/>
              <a:t>kPa</a:t>
            </a:r>
            <a:r>
              <a:rPr lang="ru-RU" dirty="0"/>
              <a:t>)</a:t>
            </a:r>
          </a:p>
          <a:p>
            <a:r>
              <a:rPr lang="ru-RU" dirty="0" err="1"/>
              <a:t>pH</a:t>
            </a:r>
            <a:r>
              <a:rPr lang="ru-RU" dirty="0"/>
              <a:t> 7.35–7.45</a:t>
            </a:r>
          </a:p>
          <a:p>
            <a:r>
              <a:rPr lang="ru-RU" dirty="0" err="1"/>
              <a:t>Бикарбонати</a:t>
            </a:r>
            <a:r>
              <a:rPr lang="ru-RU" dirty="0"/>
              <a:t> (HCO3) 21-25 </a:t>
            </a:r>
            <a:r>
              <a:rPr lang="ru-RU" dirty="0" err="1"/>
              <a:t>mmol</a:t>
            </a:r>
            <a:r>
              <a:rPr lang="ru-RU" dirty="0"/>
              <a:t>/l (23–30mEq/l)</a:t>
            </a:r>
          </a:p>
          <a:p>
            <a:r>
              <a:rPr lang="ru-RU" dirty="0"/>
              <a:t>SB (стандартен бикарбонат) 21-25mmol/l</a:t>
            </a:r>
          </a:p>
          <a:p>
            <a:r>
              <a:rPr lang="ru-RU" dirty="0"/>
              <a:t>BE  +2,4 до - 2,4 </a:t>
            </a:r>
            <a:r>
              <a:rPr lang="ru-RU" dirty="0" err="1"/>
              <a:t>mmol</a:t>
            </a:r>
            <a:r>
              <a:rPr lang="ru-RU" dirty="0"/>
              <a:t>/l</a:t>
            </a:r>
          </a:p>
          <a:p>
            <a:r>
              <a:rPr lang="ru-RU" dirty="0"/>
              <a:t>Сатурация на кислород (O2Sat) 95%–100% (0.95–1.00)</a:t>
            </a:r>
          </a:p>
          <a:p>
            <a:r>
              <a:rPr lang="ru-RU" dirty="0"/>
              <a:t>Много </a:t>
            </a:r>
            <a:r>
              <a:rPr lang="ru-RU" dirty="0" err="1"/>
              <a:t>състояния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доведат</a:t>
            </a:r>
            <a:r>
              <a:rPr lang="ru-RU" dirty="0"/>
              <a:t> до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кръвните</a:t>
            </a:r>
            <a:r>
              <a:rPr lang="ru-RU" dirty="0"/>
              <a:t> </a:t>
            </a:r>
            <a:r>
              <a:rPr lang="ru-RU" dirty="0" err="1"/>
              <a:t>газове</a:t>
            </a:r>
            <a:r>
              <a:rPr lang="ru-RU" dirty="0"/>
              <a:t>.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отклоненията</a:t>
            </a:r>
            <a:r>
              <a:rPr lang="ru-RU" dirty="0"/>
              <a:t> от </a:t>
            </a:r>
            <a:r>
              <a:rPr lang="ru-RU" dirty="0" err="1"/>
              <a:t>нормата</a:t>
            </a:r>
            <a:r>
              <a:rPr lang="ru-RU" dirty="0"/>
              <a:t> на </a:t>
            </a:r>
            <a:r>
              <a:rPr lang="ru-RU" dirty="0" err="1"/>
              <a:t>различните</a:t>
            </a:r>
            <a:r>
              <a:rPr lang="ru-RU" dirty="0"/>
              <a:t> показатели и </a:t>
            </a:r>
            <a:r>
              <a:rPr lang="ru-RU" dirty="0" err="1"/>
              <a:t>най</a:t>
            </a:r>
            <a:r>
              <a:rPr lang="ru-RU" dirty="0"/>
              <a:t>-вече на </a:t>
            </a:r>
            <a:r>
              <a:rPr lang="ru-RU" dirty="0" err="1"/>
              <a:t>pH</a:t>
            </a:r>
            <a:r>
              <a:rPr lang="ru-RU" dirty="0"/>
              <a:t>, </a:t>
            </a:r>
            <a:r>
              <a:rPr lang="ru-RU" dirty="0" err="1"/>
              <a:t>състоянието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определи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ацидоза или алкалоза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29974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Дихателна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респираторна</a:t>
            </a:r>
            <a:r>
              <a:rPr lang="ru-RU" dirty="0">
                <a:solidFill>
                  <a:srgbClr val="FF0000"/>
                </a:solidFill>
              </a:rPr>
              <a:t>) ацидоза </a:t>
            </a:r>
            <a:r>
              <a:rPr lang="ru-RU" dirty="0"/>
              <a:t>- </a:t>
            </a:r>
            <a:r>
              <a:rPr lang="ru-RU" dirty="0" err="1"/>
              <a:t>първично</a:t>
            </a:r>
            <a:r>
              <a:rPr lang="ru-RU" dirty="0"/>
              <a:t> </a:t>
            </a:r>
            <a:r>
              <a:rPr lang="ru-RU" dirty="0" err="1"/>
              <a:t>дихателно</a:t>
            </a:r>
            <a:r>
              <a:rPr lang="ru-RU" dirty="0"/>
              <a:t> </a:t>
            </a:r>
            <a:r>
              <a:rPr lang="ru-RU" dirty="0" err="1"/>
              <a:t>обусловено</a:t>
            </a:r>
            <a:r>
              <a:rPr lang="ru-RU" dirty="0"/>
              <a:t> </a:t>
            </a:r>
            <a:r>
              <a:rPr lang="ru-RU" dirty="0" err="1"/>
              <a:t>повишение</a:t>
            </a:r>
            <a:r>
              <a:rPr lang="ru-RU" dirty="0"/>
              <a:t> на PaCO2, </a:t>
            </a:r>
            <a:r>
              <a:rPr lang="ru-RU" dirty="0" err="1"/>
              <a:t>водещо</a:t>
            </a:r>
            <a:r>
              <a:rPr lang="ru-RU" dirty="0"/>
              <a:t> до понижение на </a:t>
            </a:r>
            <a:r>
              <a:rPr lang="ru-RU" dirty="0" err="1"/>
              <a:t>pH</a:t>
            </a:r>
            <a:r>
              <a:rPr lang="ru-RU" dirty="0"/>
              <a:t>. </a:t>
            </a:r>
            <a:r>
              <a:rPr lang="ru-RU" dirty="0" err="1"/>
              <a:t>Дължи</a:t>
            </a:r>
            <a:r>
              <a:rPr lang="ru-RU" dirty="0"/>
              <a:t> се на </a:t>
            </a:r>
            <a:r>
              <a:rPr lang="ru-RU" dirty="0" err="1"/>
              <a:t>алвеоларна</a:t>
            </a:r>
            <a:r>
              <a:rPr lang="ru-RU" dirty="0"/>
              <a:t> </a:t>
            </a:r>
            <a:r>
              <a:rPr lang="ru-RU" dirty="0" err="1"/>
              <a:t>хиповентилация</a:t>
            </a:r>
            <a:r>
              <a:rPr lang="ru-RU" dirty="0"/>
              <a:t> </a:t>
            </a:r>
            <a:r>
              <a:rPr lang="ru-RU" dirty="0" err="1"/>
              <a:t>предизвикана</a:t>
            </a:r>
            <a:r>
              <a:rPr lang="ru-RU" dirty="0"/>
              <a:t> от:</a:t>
            </a:r>
          </a:p>
          <a:p>
            <a:pPr lvl="1"/>
            <a:r>
              <a:rPr lang="ru-RU" dirty="0" err="1"/>
              <a:t>запушване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: аспирация, чуждо </a:t>
            </a:r>
            <a:r>
              <a:rPr lang="ru-RU" dirty="0" err="1"/>
              <a:t>тяло</a:t>
            </a:r>
            <a:r>
              <a:rPr lang="ru-RU" dirty="0"/>
              <a:t>, </a:t>
            </a:r>
            <a:r>
              <a:rPr lang="ru-RU" dirty="0" err="1"/>
              <a:t>ларингоспазъм</a:t>
            </a:r>
            <a:r>
              <a:rPr lang="ru-RU" dirty="0"/>
              <a:t>, </a:t>
            </a:r>
            <a:r>
              <a:rPr lang="ru-RU" dirty="0" err="1"/>
              <a:t>бронхиална</a:t>
            </a:r>
            <a:r>
              <a:rPr lang="ru-RU" dirty="0"/>
              <a:t> астма, </a:t>
            </a:r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емфизем</a:t>
            </a:r>
            <a:r>
              <a:rPr lang="ru-RU" dirty="0"/>
              <a:t>, ХОББ</a:t>
            </a:r>
          </a:p>
          <a:p>
            <a:pPr lvl="1"/>
            <a:r>
              <a:rPr lang="ru-RU" dirty="0" err="1"/>
              <a:t>рестриктивни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: пневмония, </a:t>
            </a:r>
            <a:r>
              <a:rPr lang="ru-RU" dirty="0" err="1"/>
              <a:t>белодробна</a:t>
            </a:r>
            <a:r>
              <a:rPr lang="ru-RU" dirty="0"/>
              <a:t> фиброза, </a:t>
            </a:r>
            <a:r>
              <a:rPr lang="ru-RU" dirty="0" err="1"/>
              <a:t>плеврални</a:t>
            </a:r>
            <a:r>
              <a:rPr lang="ru-RU" dirty="0"/>
              <a:t> </a:t>
            </a:r>
            <a:r>
              <a:rPr lang="ru-RU" dirty="0" err="1"/>
              <a:t>страствания</a:t>
            </a:r>
            <a:endParaRPr lang="ru-RU" dirty="0"/>
          </a:p>
          <a:p>
            <a:pPr lvl="1"/>
            <a:r>
              <a:rPr lang="ru-RU" dirty="0" err="1"/>
              <a:t>потискане</a:t>
            </a:r>
            <a:r>
              <a:rPr lang="ru-RU" dirty="0"/>
              <a:t> на </a:t>
            </a:r>
            <a:r>
              <a:rPr lang="ru-RU" dirty="0" err="1"/>
              <a:t>дихателния</a:t>
            </a:r>
            <a:r>
              <a:rPr lang="ru-RU" dirty="0"/>
              <a:t> </a:t>
            </a:r>
            <a:r>
              <a:rPr lang="ru-RU" dirty="0" err="1"/>
              <a:t>център</a:t>
            </a:r>
            <a:r>
              <a:rPr lang="ru-RU" dirty="0"/>
              <a:t>: анестезия, лекарства (</a:t>
            </a:r>
            <a:r>
              <a:rPr lang="ru-RU" dirty="0" err="1"/>
              <a:t>производни</a:t>
            </a:r>
            <a:r>
              <a:rPr lang="ru-RU" dirty="0"/>
              <a:t> на морфина, </a:t>
            </a:r>
            <a:r>
              <a:rPr lang="ru-RU" dirty="0" err="1"/>
              <a:t>седативни</a:t>
            </a:r>
            <a:r>
              <a:rPr lang="ru-RU" dirty="0"/>
              <a:t> средства),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дихателния</a:t>
            </a:r>
            <a:r>
              <a:rPr lang="ru-RU" dirty="0"/>
              <a:t> </a:t>
            </a:r>
            <a:r>
              <a:rPr lang="ru-RU" dirty="0" err="1"/>
              <a:t>център</a:t>
            </a:r>
            <a:r>
              <a:rPr lang="ru-RU" dirty="0"/>
              <a:t> от </a:t>
            </a:r>
            <a:r>
              <a:rPr lang="ru-RU" dirty="0" err="1"/>
              <a:t>травми</a:t>
            </a:r>
            <a:r>
              <a:rPr lang="ru-RU" dirty="0"/>
              <a:t>, инфаркт, </a:t>
            </a:r>
            <a:r>
              <a:rPr lang="ru-RU" dirty="0" err="1"/>
              <a:t>кръвоизлив</a:t>
            </a:r>
            <a:endParaRPr lang="ru-RU" dirty="0"/>
          </a:p>
          <a:p>
            <a:r>
              <a:rPr lang="ru-RU" dirty="0" err="1">
                <a:solidFill>
                  <a:srgbClr val="FF0000"/>
                </a:solidFill>
              </a:rPr>
              <a:t>Дихателна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респираторна</a:t>
            </a:r>
            <a:r>
              <a:rPr lang="ru-RU" dirty="0">
                <a:solidFill>
                  <a:srgbClr val="FF0000"/>
                </a:solidFill>
              </a:rPr>
              <a:t>) алкалоза </a:t>
            </a:r>
            <a:r>
              <a:rPr lang="ru-RU" dirty="0"/>
              <a:t>– </a:t>
            </a:r>
            <a:r>
              <a:rPr lang="ru-RU" dirty="0" err="1"/>
              <a:t>първично</a:t>
            </a:r>
            <a:r>
              <a:rPr lang="ru-RU" dirty="0"/>
              <a:t>, </a:t>
            </a:r>
            <a:r>
              <a:rPr lang="ru-RU" dirty="0" err="1"/>
              <a:t>дихателно</a:t>
            </a:r>
            <a:r>
              <a:rPr lang="ru-RU" dirty="0"/>
              <a:t> </a:t>
            </a:r>
            <a:r>
              <a:rPr lang="ru-RU" dirty="0" err="1"/>
              <a:t>обусловено</a:t>
            </a:r>
            <a:r>
              <a:rPr lang="ru-RU" dirty="0"/>
              <a:t> понижение на PaCO2, </a:t>
            </a:r>
            <a:r>
              <a:rPr lang="ru-RU" dirty="0" err="1"/>
              <a:t>водещо</a:t>
            </a:r>
            <a:r>
              <a:rPr lang="ru-RU" dirty="0"/>
              <a:t> до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pH</a:t>
            </a:r>
            <a:r>
              <a:rPr lang="ru-RU" dirty="0"/>
              <a:t>, </a:t>
            </a:r>
            <a:r>
              <a:rPr lang="ru-RU" dirty="0" err="1"/>
              <a:t>дължи</a:t>
            </a:r>
            <a:r>
              <a:rPr lang="ru-RU" dirty="0"/>
              <a:t> се на </a:t>
            </a:r>
            <a:r>
              <a:rPr lang="ru-RU" dirty="0" err="1"/>
              <a:t>хипервентилация</a:t>
            </a:r>
            <a:r>
              <a:rPr lang="ru-RU" dirty="0"/>
              <a:t>. </a:t>
            </a:r>
            <a:r>
              <a:rPr lang="ru-RU" dirty="0" err="1"/>
              <a:t>Най</a:t>
            </a:r>
            <a:r>
              <a:rPr lang="ru-RU" dirty="0"/>
              <a:t>-честите причини за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дихателна</a:t>
            </a:r>
            <a:r>
              <a:rPr lang="ru-RU" dirty="0"/>
              <a:t> алкалоза </a:t>
            </a:r>
            <a:r>
              <a:rPr lang="ru-RU" dirty="0" err="1"/>
              <a:t>са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хипоксия</a:t>
            </a:r>
            <a:r>
              <a:rPr lang="ru-RU" dirty="0"/>
              <a:t> –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изкачване</a:t>
            </a:r>
            <a:r>
              <a:rPr lang="ru-RU" dirty="0"/>
              <a:t> на </a:t>
            </a:r>
            <a:r>
              <a:rPr lang="ru-RU" dirty="0" err="1"/>
              <a:t>голяма</a:t>
            </a:r>
            <a:r>
              <a:rPr lang="ru-RU" dirty="0"/>
              <a:t> </a:t>
            </a:r>
            <a:r>
              <a:rPr lang="ru-RU" dirty="0" err="1"/>
              <a:t>височина</a:t>
            </a:r>
            <a:r>
              <a:rPr lang="ru-RU" dirty="0"/>
              <a:t>,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дифузия</a:t>
            </a:r>
            <a:r>
              <a:rPr lang="ru-RU" dirty="0"/>
              <a:t>, </a:t>
            </a:r>
            <a:r>
              <a:rPr lang="ru-RU" dirty="0" err="1"/>
              <a:t>тежка</a:t>
            </a:r>
            <a:r>
              <a:rPr lang="ru-RU" dirty="0"/>
              <a:t> анемия, остра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endParaRPr lang="ru-RU" dirty="0"/>
          </a:p>
          <a:p>
            <a:pPr lvl="1"/>
            <a:r>
              <a:rPr lang="ru-RU" dirty="0" err="1"/>
              <a:t>централно</a:t>
            </a:r>
            <a:r>
              <a:rPr lang="ru-RU" dirty="0"/>
              <a:t> </a:t>
            </a:r>
            <a:r>
              <a:rPr lang="ru-RU" dirty="0" err="1"/>
              <a:t>стимулиране</a:t>
            </a:r>
            <a:r>
              <a:rPr lang="ru-RU" dirty="0"/>
              <a:t> на </a:t>
            </a:r>
            <a:r>
              <a:rPr lang="ru-RU" dirty="0" err="1"/>
              <a:t>дихателния</a:t>
            </a:r>
            <a:r>
              <a:rPr lang="ru-RU" dirty="0"/>
              <a:t> </a:t>
            </a:r>
            <a:r>
              <a:rPr lang="ru-RU" dirty="0" err="1"/>
              <a:t>център</a:t>
            </a:r>
            <a:r>
              <a:rPr lang="ru-RU" dirty="0"/>
              <a:t> – нарушено </a:t>
            </a:r>
            <a:r>
              <a:rPr lang="ru-RU" dirty="0" err="1"/>
              <a:t>кръвоснабдяване</a:t>
            </a:r>
            <a:r>
              <a:rPr lang="ru-RU" dirty="0"/>
              <a:t>, </a:t>
            </a:r>
            <a:r>
              <a:rPr lang="ru-RU" dirty="0" err="1"/>
              <a:t>тумори</a:t>
            </a:r>
            <a:r>
              <a:rPr lang="ru-RU" dirty="0"/>
              <a:t>, менингит, </a:t>
            </a:r>
            <a:r>
              <a:rPr lang="ru-RU" dirty="0" err="1"/>
              <a:t>енцефалит</a:t>
            </a:r>
            <a:r>
              <a:rPr lang="ru-RU" dirty="0"/>
              <a:t>, </a:t>
            </a:r>
            <a:r>
              <a:rPr lang="ru-RU" dirty="0" err="1"/>
              <a:t>действието</a:t>
            </a:r>
            <a:r>
              <a:rPr lang="ru-RU" dirty="0"/>
              <a:t> на </a:t>
            </a:r>
            <a:r>
              <a:rPr lang="ru-RU" dirty="0" err="1"/>
              <a:t>салицилати</a:t>
            </a:r>
            <a:r>
              <a:rPr lang="ru-RU" dirty="0"/>
              <a:t>, никотин</a:t>
            </a:r>
          </a:p>
          <a:p>
            <a:pPr lvl="1"/>
            <a:r>
              <a:rPr lang="ru-RU" dirty="0" err="1"/>
              <a:t>първични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endParaRPr lang="ru-RU" dirty="0"/>
          </a:p>
          <a:p>
            <a:pPr lvl="1"/>
            <a:r>
              <a:rPr lang="ru-RU" dirty="0" err="1"/>
              <a:t>други</a:t>
            </a:r>
            <a:r>
              <a:rPr lang="ru-RU" dirty="0"/>
              <a:t>: </a:t>
            </a:r>
            <a:r>
              <a:rPr lang="ru-RU" dirty="0" err="1"/>
              <a:t>неврозен</a:t>
            </a:r>
            <a:r>
              <a:rPr lang="ru-RU" dirty="0"/>
              <a:t> </a:t>
            </a:r>
            <a:r>
              <a:rPr lang="ru-RU" dirty="0" err="1"/>
              <a:t>дихателен</a:t>
            </a:r>
            <a:r>
              <a:rPr lang="ru-RU" dirty="0"/>
              <a:t> синдром, </a:t>
            </a:r>
            <a:r>
              <a:rPr lang="ru-RU" dirty="0" err="1"/>
              <a:t>чернодробна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937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684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/>
              <a:t>Синдром на дихателна недостатъчност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err="1"/>
              <a:t>Дихателната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en-US" dirty="0"/>
              <a:t> (</a:t>
            </a:r>
            <a:r>
              <a:rPr lang="bg-BG" dirty="0"/>
              <a:t>лат.-</a:t>
            </a:r>
            <a:r>
              <a:rPr lang="en-GB" dirty="0" err="1"/>
              <a:t>Insufficientia</a:t>
            </a:r>
            <a:r>
              <a:rPr lang="en-GB" dirty="0"/>
              <a:t> </a:t>
            </a:r>
            <a:r>
              <a:rPr lang="en-GB" dirty="0" err="1"/>
              <a:t>respiratoria</a:t>
            </a:r>
            <a:r>
              <a:rPr lang="bg-BG" dirty="0"/>
              <a:t>)</a:t>
            </a:r>
            <a:r>
              <a:rPr lang="ru-RU" dirty="0"/>
              <a:t> е </a:t>
            </a:r>
            <a:r>
              <a:rPr lang="ru-RU" dirty="0" err="1"/>
              <a:t>състояние</a:t>
            </a:r>
            <a:r>
              <a:rPr lang="ru-RU" dirty="0"/>
              <a:t> (остро или </a:t>
            </a:r>
            <a:r>
              <a:rPr lang="ru-RU" dirty="0" err="1"/>
              <a:t>хронично</a:t>
            </a:r>
            <a:r>
              <a:rPr lang="ru-RU" dirty="0"/>
              <a:t>), при </a:t>
            </a:r>
            <a:r>
              <a:rPr lang="ru-RU" dirty="0" err="1"/>
              <a:t>което</a:t>
            </a:r>
            <a:r>
              <a:rPr lang="ru-RU" dirty="0"/>
              <a:t> е нарушена </a:t>
            </a:r>
            <a:r>
              <a:rPr lang="ru-RU" dirty="0" err="1"/>
              <a:t>обмяната</a:t>
            </a:r>
            <a:r>
              <a:rPr lang="ru-RU" dirty="0"/>
              <a:t> на кислорода и/или </a:t>
            </a:r>
            <a:r>
              <a:rPr lang="ru-RU" dirty="0" err="1"/>
              <a:t>въглеродния</a:t>
            </a:r>
            <a:r>
              <a:rPr lang="ru-RU" dirty="0"/>
              <a:t> диоксид между </a:t>
            </a:r>
            <a:r>
              <a:rPr lang="ru-RU" dirty="0" err="1"/>
              <a:t>атмосферата</a:t>
            </a:r>
            <a:r>
              <a:rPr lang="ru-RU" dirty="0"/>
              <a:t> и </a:t>
            </a:r>
            <a:r>
              <a:rPr lang="ru-RU" dirty="0" err="1"/>
              <a:t>кръвта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нарушението</a:t>
            </a:r>
            <a:r>
              <a:rPr lang="ru-RU" dirty="0"/>
              <a:t> е в белите </a:t>
            </a:r>
            <a:r>
              <a:rPr lang="ru-RU" dirty="0" err="1"/>
              <a:t>дробове</a:t>
            </a:r>
            <a:r>
              <a:rPr lang="ru-RU" dirty="0"/>
              <a:t> или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хипоксемия</a:t>
            </a:r>
            <a:r>
              <a:rPr lang="ru-RU" dirty="0"/>
              <a:t>(↓рО2&lt;80ммЖ), с или без </a:t>
            </a:r>
            <a:r>
              <a:rPr lang="ru-RU" dirty="0" err="1">
                <a:solidFill>
                  <a:srgbClr val="FF0000"/>
                </a:solidFill>
              </a:rPr>
              <a:t>хиперкапния</a:t>
            </a:r>
            <a:r>
              <a:rPr lang="ru-RU" dirty="0"/>
              <a:t> (↑рСО2&gt;46ммЖ). 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715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Рентгеново </a:t>
            </a:r>
            <a:r>
              <a:rPr lang="ru-RU" dirty="0" err="1"/>
              <a:t>изследване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голямо</a:t>
            </a:r>
            <a:r>
              <a:rPr lang="ru-RU" dirty="0"/>
              <a:t>, а в </a:t>
            </a:r>
            <a:r>
              <a:rPr lang="ru-RU" dirty="0" err="1"/>
              <a:t>някои</a:t>
            </a:r>
            <a:r>
              <a:rPr lang="ru-RU" dirty="0"/>
              <a:t> случаи </a:t>
            </a:r>
            <a:r>
              <a:rPr lang="ru-RU" dirty="0" err="1"/>
              <a:t>решаващо</a:t>
            </a:r>
            <a:r>
              <a:rPr lang="ru-RU" dirty="0"/>
              <a:t> значение при диагностика на </a:t>
            </a:r>
            <a:r>
              <a:rPr lang="ru-RU" dirty="0" err="1"/>
              <a:t>заболяванията</a:t>
            </a:r>
            <a:r>
              <a:rPr lang="ru-RU" dirty="0"/>
              <a:t> на </a:t>
            </a:r>
            <a:r>
              <a:rPr lang="ru-RU" dirty="0" err="1"/>
              <a:t>дихателната</a:t>
            </a:r>
            <a:r>
              <a:rPr lang="ru-RU" dirty="0"/>
              <a:t> система.</a:t>
            </a:r>
          </a:p>
          <a:p>
            <a:r>
              <a:rPr lang="ru-RU" dirty="0" err="1"/>
              <a:t>Високата</a:t>
            </a:r>
            <a:r>
              <a:rPr lang="ru-RU" dirty="0"/>
              <a:t> </a:t>
            </a:r>
            <a:r>
              <a:rPr lang="ru-RU" dirty="0" err="1"/>
              <a:t>информативност</a:t>
            </a:r>
            <a:r>
              <a:rPr lang="ru-RU" dirty="0"/>
              <a:t> и </a:t>
            </a:r>
            <a:r>
              <a:rPr lang="ru-RU" dirty="0" err="1"/>
              <a:t>достъпност</a:t>
            </a:r>
            <a:r>
              <a:rPr lang="ru-RU" dirty="0"/>
              <a:t>,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ниската</a:t>
            </a:r>
            <a:r>
              <a:rPr lang="ru-RU" dirty="0"/>
              <a:t> </a:t>
            </a:r>
            <a:r>
              <a:rPr lang="ru-RU" dirty="0" err="1"/>
              <a:t>себестойност</a:t>
            </a:r>
            <a:r>
              <a:rPr lang="ru-RU" dirty="0"/>
              <a:t>, </a:t>
            </a:r>
            <a:r>
              <a:rPr lang="ru-RU" dirty="0" err="1"/>
              <a:t>малкото</a:t>
            </a:r>
            <a:r>
              <a:rPr lang="ru-RU" dirty="0"/>
              <a:t> </a:t>
            </a:r>
            <a:r>
              <a:rPr lang="ru-RU" dirty="0" err="1"/>
              <a:t>лъчево</a:t>
            </a:r>
            <a:r>
              <a:rPr lang="ru-RU" dirty="0"/>
              <a:t> </a:t>
            </a:r>
            <a:r>
              <a:rPr lang="ru-RU" dirty="0" err="1"/>
              <a:t>натоварване</a:t>
            </a:r>
            <a:r>
              <a:rPr lang="ru-RU" dirty="0"/>
              <a:t> и </a:t>
            </a:r>
            <a:r>
              <a:rPr lang="ru-RU" dirty="0" err="1"/>
              <a:t>възможността</a:t>
            </a:r>
            <a:r>
              <a:rPr lang="ru-RU" dirty="0"/>
              <a:t> за </a:t>
            </a:r>
            <a:r>
              <a:rPr lang="ru-RU" dirty="0" err="1"/>
              <a:t>повторяемост</a:t>
            </a:r>
            <a:r>
              <a:rPr lang="ru-RU" dirty="0"/>
              <a:t>, определят </a:t>
            </a:r>
            <a:r>
              <a:rPr lang="ru-RU" dirty="0" err="1"/>
              <a:t>честото</a:t>
            </a:r>
            <a:r>
              <a:rPr lang="ru-RU" dirty="0"/>
              <a:t> </a:t>
            </a:r>
            <a:r>
              <a:rPr lang="ru-RU" dirty="0" err="1"/>
              <a:t>използване</a:t>
            </a:r>
            <a:r>
              <a:rPr lang="ru-RU" dirty="0"/>
              <a:t> на </a:t>
            </a:r>
            <a:r>
              <a:rPr lang="ru-RU" dirty="0" err="1"/>
              <a:t>рентгенографията</a:t>
            </a:r>
            <a:r>
              <a:rPr lang="ru-RU" dirty="0"/>
              <a:t> при </a:t>
            </a:r>
            <a:r>
              <a:rPr lang="ru-RU" dirty="0" err="1"/>
              <a:t>диагностициране</a:t>
            </a:r>
            <a:r>
              <a:rPr lang="ru-RU" dirty="0"/>
              <a:t> и </a:t>
            </a:r>
            <a:r>
              <a:rPr lang="ru-RU" dirty="0" err="1"/>
              <a:t>проследяване</a:t>
            </a:r>
            <a:r>
              <a:rPr lang="ru-RU" dirty="0"/>
              <a:t> хода на много </a:t>
            </a:r>
            <a:r>
              <a:rPr lang="ru-RU" dirty="0" err="1"/>
              <a:t>заболявания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09863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Рентгенография на </a:t>
            </a:r>
            <a:r>
              <a:rPr lang="ru-RU" dirty="0" err="1"/>
              <a:t>гръден</a:t>
            </a:r>
            <a:r>
              <a:rPr lang="ru-RU" dirty="0"/>
              <a:t> кош е </a:t>
            </a:r>
            <a:r>
              <a:rPr lang="ru-RU" dirty="0" err="1"/>
              <a:t>първото</a:t>
            </a:r>
            <a:r>
              <a:rPr lang="ru-RU" dirty="0"/>
              <a:t> средство на </a:t>
            </a:r>
            <a:r>
              <a:rPr lang="ru-RU" dirty="0" err="1"/>
              <a:t>избор</a:t>
            </a:r>
            <a:r>
              <a:rPr lang="ru-RU" dirty="0"/>
              <a:t> за </a:t>
            </a:r>
            <a:r>
              <a:rPr lang="ru-RU" dirty="0" err="1"/>
              <a:t>диагностициране</a:t>
            </a:r>
            <a:r>
              <a:rPr lang="ru-RU" dirty="0"/>
              <a:t> в </a:t>
            </a:r>
            <a:r>
              <a:rPr lang="ru-RU" dirty="0" err="1"/>
              <a:t>следните</a:t>
            </a:r>
            <a:r>
              <a:rPr lang="ru-RU" dirty="0"/>
              <a:t> случаи: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2060848"/>
            <a:ext cx="4752528" cy="4797152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Кръвохрак</a:t>
            </a:r>
            <a:endParaRPr lang="ru-RU" dirty="0"/>
          </a:p>
          <a:p>
            <a:r>
              <a:rPr lang="ru-RU" dirty="0" err="1"/>
              <a:t>Кашлица</a:t>
            </a:r>
            <a:endParaRPr lang="ru-RU" dirty="0"/>
          </a:p>
          <a:p>
            <a:r>
              <a:rPr lang="ru-RU" dirty="0" err="1"/>
              <a:t>Промяна</a:t>
            </a:r>
            <a:r>
              <a:rPr lang="ru-RU" dirty="0"/>
              <a:t> в характера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кашлица</a:t>
            </a:r>
            <a:endParaRPr lang="ru-RU" dirty="0"/>
          </a:p>
          <a:p>
            <a:r>
              <a:rPr lang="ru-RU" dirty="0"/>
              <a:t>Неясна </a:t>
            </a:r>
            <a:r>
              <a:rPr lang="ru-RU" dirty="0" err="1"/>
              <a:t>гръдна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endParaRPr lang="ru-RU" dirty="0"/>
          </a:p>
          <a:p>
            <a:r>
              <a:rPr lang="ru-RU" dirty="0" err="1"/>
              <a:t>Задух</a:t>
            </a:r>
            <a:endParaRPr lang="ru-RU" dirty="0"/>
          </a:p>
          <a:p>
            <a:r>
              <a:rPr lang="ru-RU" dirty="0"/>
              <a:t>Данни за </a:t>
            </a:r>
            <a:r>
              <a:rPr lang="ru-RU" dirty="0" err="1"/>
              <a:t>възпалителен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endParaRPr lang="ru-RU" dirty="0"/>
          </a:p>
          <a:p>
            <a:r>
              <a:rPr lang="ru-RU" dirty="0" err="1"/>
              <a:t>Наранявания</a:t>
            </a:r>
            <a:r>
              <a:rPr lang="ru-RU" dirty="0"/>
              <a:t> на </a:t>
            </a:r>
            <a:r>
              <a:rPr lang="ru-RU" dirty="0" err="1"/>
              <a:t>гръден</a:t>
            </a:r>
            <a:r>
              <a:rPr lang="ru-RU" dirty="0"/>
              <a:t> кош</a:t>
            </a:r>
          </a:p>
          <a:p>
            <a:r>
              <a:rPr lang="ru-RU" dirty="0" err="1"/>
              <a:t>Съмнение</a:t>
            </a:r>
            <a:r>
              <a:rPr lang="ru-RU" dirty="0"/>
              <a:t> за </a:t>
            </a:r>
            <a:r>
              <a:rPr lang="ru-RU" dirty="0" err="1"/>
              <a:t>инхалирано</a:t>
            </a:r>
            <a:r>
              <a:rPr lang="ru-RU" dirty="0"/>
              <a:t> чуждо </a:t>
            </a:r>
            <a:r>
              <a:rPr lang="ru-RU" dirty="0" err="1"/>
              <a:t>тяло</a:t>
            </a:r>
            <a:endParaRPr lang="ru-RU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88840"/>
            <a:ext cx="409575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93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/>
          <a:lstStyle/>
          <a:p>
            <a:r>
              <a:rPr lang="bg-BG" dirty="0"/>
              <a:t>Потготовка за ретген на бял дроб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4716016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Необходимо е да се отстранят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бижута</a:t>
            </a:r>
            <a:r>
              <a:rPr lang="ru-RU" dirty="0"/>
              <a:t>, </a:t>
            </a:r>
            <a:r>
              <a:rPr lang="ru-RU" dirty="0" err="1"/>
              <a:t>очила</a:t>
            </a:r>
            <a:r>
              <a:rPr lang="ru-RU" dirty="0"/>
              <a:t> и </a:t>
            </a:r>
            <a:r>
              <a:rPr lang="ru-RU" dirty="0" err="1"/>
              <a:t>всякакви</a:t>
            </a:r>
            <a:r>
              <a:rPr lang="ru-RU" dirty="0"/>
              <a:t> </a:t>
            </a:r>
            <a:r>
              <a:rPr lang="ru-RU" dirty="0" err="1"/>
              <a:t>метални</a:t>
            </a:r>
            <a:r>
              <a:rPr lang="ru-RU" dirty="0"/>
              <a:t> </a:t>
            </a:r>
            <a:r>
              <a:rPr lang="ru-RU" dirty="0" err="1"/>
              <a:t>предмети</a:t>
            </a:r>
            <a:r>
              <a:rPr lang="ru-RU" dirty="0"/>
              <a:t> или </a:t>
            </a:r>
            <a:r>
              <a:rPr lang="ru-RU" dirty="0" err="1"/>
              <a:t>дрехи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попречат</a:t>
            </a:r>
            <a:r>
              <a:rPr lang="ru-RU" dirty="0"/>
              <a:t> на </a:t>
            </a:r>
            <a:r>
              <a:rPr lang="ru-RU" dirty="0" err="1"/>
              <a:t>рентгеновото</a:t>
            </a:r>
            <a:r>
              <a:rPr lang="ru-RU" dirty="0"/>
              <a:t> изображение.</a:t>
            </a:r>
          </a:p>
          <a:p>
            <a:r>
              <a:rPr lang="ru-RU" dirty="0"/>
              <a:t>При наличие на </a:t>
            </a:r>
            <a:r>
              <a:rPr lang="ru-RU" dirty="0" err="1"/>
              <a:t>пиърсинг</a:t>
            </a:r>
            <a:r>
              <a:rPr lang="ru-RU" dirty="0"/>
              <a:t> или </a:t>
            </a:r>
            <a:r>
              <a:rPr lang="ru-RU" dirty="0" err="1"/>
              <a:t>предишна</a:t>
            </a:r>
            <a:r>
              <a:rPr lang="ru-RU" dirty="0"/>
              <a:t> операция на </a:t>
            </a:r>
            <a:r>
              <a:rPr lang="ru-RU" dirty="0" err="1"/>
              <a:t>гърдите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уведоми</a:t>
            </a:r>
            <a:r>
              <a:rPr lang="ru-RU" dirty="0"/>
              <a:t> рентгенолога.</a:t>
            </a:r>
          </a:p>
          <a:p>
            <a:r>
              <a:rPr lang="ru-RU" dirty="0"/>
              <a:t>Жените </a:t>
            </a:r>
            <a:r>
              <a:rPr lang="ru-RU" dirty="0" err="1"/>
              <a:t>винаги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съобщават</a:t>
            </a:r>
            <a:r>
              <a:rPr lang="ru-RU" dirty="0"/>
              <a:t> при </a:t>
            </a:r>
            <a:r>
              <a:rPr lang="ru-RU" dirty="0" err="1"/>
              <a:t>установена</a:t>
            </a:r>
            <a:r>
              <a:rPr lang="ru-RU" dirty="0"/>
              <a:t> или предполагаема </a:t>
            </a:r>
            <a:r>
              <a:rPr lang="ru-RU" dirty="0" err="1"/>
              <a:t>бременност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им </a:t>
            </a:r>
            <a:r>
              <a:rPr lang="ru-RU" dirty="0" err="1"/>
              <a:t>предстои</a:t>
            </a:r>
            <a:r>
              <a:rPr lang="ru-RU" dirty="0"/>
              <a:t> рентгеново </a:t>
            </a:r>
            <a:r>
              <a:rPr lang="ru-RU" dirty="0" err="1"/>
              <a:t>изследване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8"/>
            <a:ext cx="388843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62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Предпазни престилки за бременни</a:t>
            </a:r>
          </a:p>
        </p:txBody>
      </p:sp>
      <p:pic>
        <p:nvPicPr>
          <p:cNvPr id="5122" name="Picture 2" descr="Защитни престилки - РЕЙМЕД 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42" y="2002528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Защитни престилки - РЕЙМЕД 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51918"/>
            <a:ext cx="5076056" cy="504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908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32460"/>
            <a:ext cx="2808312" cy="340042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40" y="232460"/>
            <a:ext cx="3193136" cy="340042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928320"/>
            <a:ext cx="2808313" cy="27908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40" y="3933056"/>
            <a:ext cx="3193136" cy="284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6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504" y="27856"/>
            <a:ext cx="9036496" cy="85010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Функционални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на </a:t>
            </a:r>
            <a:r>
              <a:rPr lang="ru-RU" dirty="0" err="1"/>
              <a:t>дишането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036496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Обхващат</a:t>
            </a:r>
            <a:r>
              <a:rPr lang="ru-RU" dirty="0"/>
              <a:t> </a:t>
            </a:r>
            <a:r>
              <a:rPr lang="ru-RU" dirty="0" err="1"/>
              <a:t>измерването</a:t>
            </a:r>
            <a:r>
              <a:rPr lang="ru-RU" dirty="0"/>
              <a:t> на </a:t>
            </a:r>
            <a:r>
              <a:rPr lang="ru-RU" dirty="0" err="1"/>
              <a:t>вентилацията</a:t>
            </a:r>
            <a:r>
              <a:rPr lang="ru-RU" dirty="0"/>
              <a:t>, </a:t>
            </a:r>
            <a:r>
              <a:rPr lang="ru-RU" dirty="0" err="1"/>
              <a:t>дифузията</a:t>
            </a:r>
            <a:r>
              <a:rPr lang="ru-RU" dirty="0"/>
              <a:t> и </a:t>
            </a:r>
            <a:r>
              <a:rPr lang="ru-RU" dirty="0" err="1"/>
              <a:t>перфузията</a:t>
            </a:r>
            <a:r>
              <a:rPr lang="ru-RU" dirty="0"/>
              <a:t> и се </a:t>
            </a:r>
            <a:r>
              <a:rPr lang="ru-RU" dirty="0" err="1"/>
              <a:t>допълват</a:t>
            </a:r>
            <a:r>
              <a:rPr lang="ru-RU" dirty="0"/>
              <a:t> от </a:t>
            </a:r>
            <a:r>
              <a:rPr lang="ru-RU" dirty="0" err="1"/>
              <a:t>кръвно-газовия</a:t>
            </a:r>
            <a:r>
              <a:rPr lang="ru-RU" dirty="0"/>
              <a:t> анализ. </a:t>
            </a:r>
          </a:p>
          <a:p>
            <a:pPr marL="0" indent="0">
              <a:buNone/>
            </a:pPr>
            <a:r>
              <a:rPr lang="ru-RU" dirty="0" err="1"/>
              <a:t>Докато</a:t>
            </a:r>
            <a:r>
              <a:rPr lang="ru-RU" dirty="0"/>
              <a:t> </a:t>
            </a:r>
            <a:r>
              <a:rPr lang="ru-RU" dirty="0" err="1"/>
              <a:t>изследването</a:t>
            </a:r>
            <a:r>
              <a:rPr lang="ru-RU" dirty="0"/>
              <a:t> на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вентилация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от </a:t>
            </a:r>
            <a:r>
              <a:rPr lang="ru-RU" dirty="0" err="1"/>
              <a:t>апарати</a:t>
            </a:r>
            <a:r>
              <a:rPr lang="ru-RU" dirty="0"/>
              <a:t>, </a:t>
            </a:r>
            <a:r>
              <a:rPr lang="ru-RU" dirty="0" err="1"/>
              <a:t>чиято</a:t>
            </a:r>
            <a:r>
              <a:rPr lang="ru-RU" dirty="0"/>
              <a:t> цена </a:t>
            </a:r>
            <a:r>
              <a:rPr lang="ru-RU" dirty="0" err="1"/>
              <a:t>позволява</a:t>
            </a:r>
            <a:r>
              <a:rPr lang="ru-RU" dirty="0"/>
              <a:t> то да се </a:t>
            </a:r>
            <a:r>
              <a:rPr lang="ru-RU" dirty="0" err="1"/>
              <a:t>провежда</a:t>
            </a:r>
            <a:r>
              <a:rPr lang="ru-RU" dirty="0"/>
              <a:t> рутинно, то </a:t>
            </a:r>
            <a:r>
              <a:rPr lang="ru-RU" dirty="0" err="1"/>
              <a:t>изследването</a:t>
            </a:r>
            <a:r>
              <a:rPr lang="ru-RU" dirty="0"/>
              <a:t> на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дифузия</a:t>
            </a:r>
            <a:r>
              <a:rPr lang="ru-RU" dirty="0"/>
              <a:t> и перфузия се </a:t>
            </a:r>
            <a:r>
              <a:rPr lang="ru-RU" dirty="0" err="1"/>
              <a:t>осъществява</a:t>
            </a:r>
            <a:r>
              <a:rPr lang="ru-RU" dirty="0"/>
              <a:t> в </a:t>
            </a:r>
            <a:r>
              <a:rPr lang="ru-RU" dirty="0" err="1"/>
              <a:t>специални</a:t>
            </a:r>
            <a:r>
              <a:rPr lang="ru-RU" dirty="0"/>
              <a:t> звена за </a:t>
            </a:r>
            <a:r>
              <a:rPr lang="ru-RU" dirty="0" err="1"/>
              <a:t>функционална</a:t>
            </a:r>
            <a:r>
              <a:rPr lang="ru-RU" dirty="0"/>
              <a:t> диагностика на </a:t>
            </a:r>
            <a:r>
              <a:rPr lang="ru-RU" dirty="0" err="1"/>
              <a:t>дишането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82681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/>
              <a:t>ФИД </a:t>
            </a:r>
            <a:r>
              <a:rPr lang="en-US" i="1" u="sng" dirty="0"/>
              <a:t>(</a:t>
            </a:r>
            <a:r>
              <a:rPr lang="bg-BG" i="1" u="sng" dirty="0" err="1"/>
              <a:t>спирометрия</a:t>
            </a:r>
            <a:r>
              <a:rPr lang="bg-BG" i="1" u="sng" dirty="0"/>
              <a:t>)</a:t>
            </a:r>
            <a:r>
              <a:rPr lang="ru-RU" i="1" u="sng" dirty="0" err="1"/>
              <a:t>трябва</a:t>
            </a:r>
            <a:r>
              <a:rPr lang="ru-RU" i="1" u="sng" dirty="0"/>
              <a:t> да </a:t>
            </a:r>
            <a:r>
              <a:rPr lang="ru-RU" i="1" u="sng" dirty="0" err="1"/>
              <a:t>даде</a:t>
            </a:r>
            <a:r>
              <a:rPr lang="ru-RU" i="1" u="sng" dirty="0"/>
              <a:t> отговор на </a:t>
            </a:r>
            <a:r>
              <a:rPr lang="ru-RU" i="1" u="sng" dirty="0" err="1"/>
              <a:t>следните</a:t>
            </a:r>
            <a:r>
              <a:rPr lang="ru-RU" i="1" u="sng" dirty="0"/>
              <a:t> пет </a:t>
            </a:r>
            <a:r>
              <a:rPr lang="ru-RU" i="1" u="sng" dirty="0" err="1"/>
              <a:t>въпроса</a:t>
            </a:r>
            <a:r>
              <a:rPr lang="ru-RU" i="1" u="sng" dirty="0"/>
              <a:t>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/>
              <a:t>Съществува</a:t>
            </a:r>
            <a:r>
              <a:rPr lang="ru-RU" dirty="0"/>
              <a:t> ли </a:t>
            </a:r>
            <a:r>
              <a:rPr lang="ru-RU" dirty="0" err="1"/>
              <a:t>клинично</a:t>
            </a:r>
            <a:r>
              <a:rPr lang="ru-RU" dirty="0"/>
              <a:t> значимо нарушение на </a:t>
            </a:r>
            <a:r>
              <a:rPr lang="ru-RU" dirty="0" err="1"/>
              <a:t>белодробната</a:t>
            </a:r>
            <a:r>
              <a:rPr lang="ru-RU" dirty="0"/>
              <a:t> </a:t>
            </a:r>
            <a:r>
              <a:rPr lang="ru-RU" dirty="0" err="1"/>
              <a:t>вентилация</a:t>
            </a:r>
            <a:r>
              <a:rPr lang="ru-RU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съществува</a:t>
            </a:r>
            <a:r>
              <a:rPr lang="ru-RU" dirty="0"/>
              <a:t>, то дали се </a:t>
            </a:r>
            <a:r>
              <a:rPr lang="ru-RU" dirty="0" err="1"/>
              <a:t>касае</a:t>
            </a:r>
            <a:r>
              <a:rPr lang="ru-RU" dirty="0"/>
              <a:t> за </a:t>
            </a:r>
            <a:r>
              <a:rPr lang="ru-RU" dirty="0" err="1"/>
              <a:t>обструктивно</a:t>
            </a:r>
            <a:r>
              <a:rPr lang="ru-RU" dirty="0"/>
              <a:t> или </a:t>
            </a:r>
            <a:r>
              <a:rPr lang="ru-RU" dirty="0" err="1"/>
              <a:t>рестриктивно</a:t>
            </a:r>
            <a:r>
              <a:rPr lang="ru-RU" dirty="0"/>
              <a:t> нарушение на </a:t>
            </a:r>
            <a:r>
              <a:rPr lang="ru-RU" dirty="0" err="1"/>
              <a:t>вентилацията</a:t>
            </a:r>
            <a:r>
              <a:rPr lang="ru-RU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Дали </a:t>
            </a:r>
            <a:r>
              <a:rPr lang="ru-RU" dirty="0" err="1"/>
              <a:t>обструкцията</a:t>
            </a:r>
            <a:r>
              <a:rPr lang="ru-RU" dirty="0"/>
              <a:t> е обратима?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 </a:t>
            </a:r>
            <a:r>
              <a:rPr lang="ru-RU" dirty="0" err="1"/>
              <a:t>белодробната</a:t>
            </a:r>
            <a:r>
              <a:rPr lang="ru-RU" dirty="0"/>
              <a:t> функция се </a:t>
            </a:r>
            <a:r>
              <a:rPr lang="ru-RU" dirty="0" err="1"/>
              <a:t>повлиява</a:t>
            </a:r>
            <a:r>
              <a:rPr lang="ru-RU" dirty="0"/>
              <a:t> от </a:t>
            </a:r>
            <a:r>
              <a:rPr lang="ru-RU" dirty="0" err="1"/>
              <a:t>лечението</a:t>
            </a:r>
            <a:r>
              <a:rPr lang="ru-RU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Какъв</a:t>
            </a:r>
            <a:r>
              <a:rPr lang="ru-RU" dirty="0"/>
              <a:t> е </a:t>
            </a:r>
            <a:r>
              <a:rPr lang="ru-RU" dirty="0" err="1"/>
              <a:t>дихателният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(например </a:t>
            </a:r>
            <a:r>
              <a:rPr lang="ru-RU" dirty="0" err="1"/>
              <a:t>възможност</a:t>
            </a:r>
            <a:r>
              <a:rPr lang="ru-RU" dirty="0"/>
              <a:t> за физическо </a:t>
            </a:r>
            <a:r>
              <a:rPr lang="ru-RU" dirty="0" err="1"/>
              <a:t>натоварване</a:t>
            </a:r>
            <a:r>
              <a:rPr lang="ru-RU" dirty="0"/>
              <a:t> или </a:t>
            </a:r>
            <a:r>
              <a:rPr lang="ru-RU" dirty="0" err="1"/>
              <a:t>провеждане</a:t>
            </a:r>
            <a:r>
              <a:rPr lang="ru-RU" dirty="0"/>
              <a:t> на операция)?</a:t>
            </a:r>
          </a:p>
          <a:p>
            <a:endParaRPr lang="ru-RU" dirty="0"/>
          </a:p>
          <a:p>
            <a:r>
              <a:rPr lang="ru-RU" dirty="0" err="1"/>
              <a:t>Функционалното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дишането</a:t>
            </a:r>
            <a:r>
              <a:rPr lang="ru-RU" dirty="0"/>
              <a:t> само по себе си не </a:t>
            </a:r>
            <a:r>
              <a:rPr lang="ru-RU" dirty="0" err="1"/>
              <a:t>позволява</a:t>
            </a:r>
            <a:r>
              <a:rPr lang="ru-RU" dirty="0"/>
              <a:t> </a:t>
            </a:r>
            <a:r>
              <a:rPr lang="ru-RU" dirty="0" err="1"/>
              <a:t>поставянето</a:t>
            </a:r>
            <a:r>
              <a:rPr lang="ru-RU" dirty="0"/>
              <a:t> на точна диагноза на дадено </a:t>
            </a:r>
            <a:r>
              <a:rPr lang="ru-RU" dirty="0" err="1"/>
              <a:t>белодробно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и не </a:t>
            </a:r>
            <a:r>
              <a:rPr lang="ru-RU" dirty="0" err="1"/>
              <a:t>допринася</a:t>
            </a:r>
            <a:r>
              <a:rPr lang="ru-RU" dirty="0"/>
              <a:t> за </a:t>
            </a:r>
            <a:r>
              <a:rPr lang="ru-RU" dirty="0" err="1"/>
              <a:t>изясняването</a:t>
            </a:r>
            <a:r>
              <a:rPr lang="ru-RU" dirty="0"/>
              <a:t> на </a:t>
            </a:r>
            <a:r>
              <a:rPr lang="ru-RU" dirty="0" err="1"/>
              <a:t>диференциалната</a:t>
            </a:r>
            <a:r>
              <a:rPr lang="ru-RU" dirty="0"/>
              <a:t> диагноза: пневмония - </a:t>
            </a:r>
            <a:r>
              <a:rPr lang="ru-RU" dirty="0" err="1"/>
              <a:t>туберкулоза</a:t>
            </a:r>
            <a:r>
              <a:rPr lang="ru-RU" dirty="0"/>
              <a:t> - </a:t>
            </a:r>
            <a:r>
              <a:rPr lang="ru-RU" dirty="0" err="1"/>
              <a:t>бронхиален</a:t>
            </a:r>
            <a:r>
              <a:rPr lang="ru-RU" dirty="0"/>
              <a:t> карцином.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46456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/>
              <a:t>Спирометрия</a:t>
            </a:r>
            <a:endParaRPr lang="bg-B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672408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767" y="1772816"/>
            <a:ext cx="481965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435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8098"/>
          </a:xfrm>
        </p:spPr>
        <p:txBody>
          <a:bodyPr>
            <a:normAutofit fontScale="90000"/>
          </a:bodyPr>
          <a:lstStyle/>
          <a:p>
            <a:r>
              <a:rPr lang="ru-RU" sz="2400" b="1" dirty="0" err="1"/>
              <a:t>Спирографски</a:t>
            </a:r>
            <a:r>
              <a:rPr lang="ru-RU" sz="2400" b="1" dirty="0"/>
              <a:t> </a:t>
            </a:r>
            <a:r>
              <a:rPr lang="ru-RU" sz="2400" b="1" dirty="0" err="1"/>
              <a:t>методи-бодиплетизмография</a:t>
            </a:r>
            <a:br>
              <a:rPr lang="ru-RU" sz="2400" b="1" dirty="0"/>
            </a:br>
            <a:r>
              <a:rPr lang="ru-RU" sz="2400" b="1" dirty="0" err="1"/>
              <a:t>Статични</a:t>
            </a:r>
            <a:r>
              <a:rPr lang="ru-RU" sz="2400" b="1" dirty="0"/>
              <a:t> показатели </a:t>
            </a:r>
            <a:endParaRPr lang="bg-BG" sz="24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dirty="0"/>
              <a:t>1. </a:t>
            </a:r>
            <a:r>
              <a:rPr lang="ru-RU" b="1" dirty="0" err="1"/>
              <a:t>Витален</a:t>
            </a:r>
            <a:r>
              <a:rPr lang="ru-RU" b="1" dirty="0"/>
              <a:t> </a:t>
            </a:r>
            <a:r>
              <a:rPr lang="ru-RU" b="1" dirty="0" err="1"/>
              <a:t>капацитет</a:t>
            </a:r>
            <a:r>
              <a:rPr lang="ru-RU" b="1" dirty="0"/>
              <a:t>(ВК)</a:t>
            </a:r>
            <a:r>
              <a:rPr lang="ru-RU" dirty="0"/>
              <a:t>: </a:t>
            </a:r>
            <a:r>
              <a:rPr lang="ru-RU" dirty="0" err="1"/>
              <a:t>промяната</a:t>
            </a:r>
            <a:r>
              <a:rPr lang="ru-RU" dirty="0"/>
              <a:t> в </a:t>
            </a:r>
            <a:r>
              <a:rPr lang="ru-RU" dirty="0" err="1"/>
              <a:t>обема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 от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 (</a:t>
            </a:r>
            <a:r>
              <a:rPr lang="ru-RU" dirty="0" err="1"/>
              <a:t>inspirium</a:t>
            </a:r>
            <a:r>
              <a:rPr lang="ru-RU" dirty="0"/>
              <a:t>) до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 (</a:t>
            </a:r>
            <a:r>
              <a:rPr lang="ru-RU" dirty="0" err="1"/>
              <a:t>expirium</a:t>
            </a:r>
            <a:r>
              <a:rPr lang="ru-RU" dirty="0"/>
              <a:t>). </a:t>
            </a:r>
            <a:r>
              <a:rPr lang="ru-RU" dirty="0" err="1"/>
              <a:t>Нормални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: 3500 — 5000 </a:t>
            </a:r>
            <a:r>
              <a:rPr lang="ru-RU" dirty="0" err="1"/>
              <a:t>ml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Измерен в спокойно </a:t>
            </a:r>
            <a:r>
              <a:rPr lang="ru-RU" dirty="0" err="1"/>
              <a:t>състояние</a:t>
            </a:r>
            <a:r>
              <a:rPr lang="ru-RU" dirty="0"/>
              <a:t> от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 до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 - </a:t>
            </a:r>
            <a:r>
              <a:rPr lang="ru-RU" dirty="0" err="1"/>
              <a:t>инспираторен</a:t>
            </a:r>
            <a:r>
              <a:rPr lang="ru-RU" dirty="0"/>
              <a:t> </a:t>
            </a:r>
            <a:r>
              <a:rPr lang="ru-RU" dirty="0" err="1"/>
              <a:t>витален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Измерен в спокойно </a:t>
            </a:r>
            <a:r>
              <a:rPr lang="ru-RU" dirty="0" err="1"/>
              <a:t>състояние</a:t>
            </a:r>
            <a:r>
              <a:rPr lang="ru-RU" dirty="0"/>
              <a:t> от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 до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 - </a:t>
            </a:r>
            <a:r>
              <a:rPr lang="ru-RU" dirty="0" err="1"/>
              <a:t>експираторен</a:t>
            </a:r>
            <a:r>
              <a:rPr lang="ru-RU" dirty="0"/>
              <a:t> </a:t>
            </a:r>
            <a:r>
              <a:rPr lang="ru-RU" dirty="0" err="1"/>
              <a:t>витален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същата</a:t>
            </a:r>
            <a:r>
              <a:rPr lang="ru-RU" dirty="0"/>
              <a:t> процедура се </a:t>
            </a:r>
            <a:r>
              <a:rPr lang="ru-RU" dirty="0" err="1"/>
              <a:t>извърши</a:t>
            </a:r>
            <a:r>
              <a:rPr lang="ru-RU" dirty="0"/>
              <a:t> </a:t>
            </a:r>
            <a:r>
              <a:rPr lang="ru-RU" dirty="0" err="1"/>
              <a:t>форсирано</a:t>
            </a:r>
            <a:r>
              <a:rPr lang="ru-RU" dirty="0"/>
              <a:t> – </a:t>
            </a:r>
            <a:r>
              <a:rPr lang="ru-RU" dirty="0" err="1"/>
              <a:t>форсиран</a:t>
            </a:r>
            <a:r>
              <a:rPr lang="ru-RU" dirty="0"/>
              <a:t> </a:t>
            </a:r>
            <a:r>
              <a:rPr lang="ru-RU" dirty="0" err="1"/>
              <a:t>витален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. </a:t>
            </a:r>
          </a:p>
          <a:p>
            <a:r>
              <a:rPr lang="ru-RU" dirty="0"/>
              <a:t>2. </a:t>
            </a:r>
            <a:r>
              <a:rPr lang="ru-RU" b="1" dirty="0" err="1"/>
              <a:t>Дихателен</a:t>
            </a:r>
            <a:r>
              <a:rPr lang="ru-RU" b="1" dirty="0"/>
              <a:t> </a:t>
            </a:r>
            <a:r>
              <a:rPr lang="ru-RU" b="1" dirty="0" err="1"/>
              <a:t>обем</a:t>
            </a:r>
            <a:r>
              <a:rPr lang="ru-RU" b="1" dirty="0"/>
              <a:t>(ДО)</a:t>
            </a:r>
            <a:r>
              <a:rPr lang="ru-RU" dirty="0"/>
              <a:t>: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вентилира</a:t>
            </a:r>
            <a:r>
              <a:rPr lang="ru-RU" dirty="0"/>
              <a:t> при спокойно </a:t>
            </a:r>
            <a:r>
              <a:rPr lang="ru-RU" dirty="0" err="1"/>
              <a:t>дишане</a:t>
            </a:r>
            <a:r>
              <a:rPr lang="ru-RU" dirty="0"/>
              <a:t> за един </a:t>
            </a:r>
            <a:r>
              <a:rPr lang="ru-RU" dirty="0" err="1"/>
              <a:t>дихателен</a:t>
            </a:r>
            <a:r>
              <a:rPr lang="ru-RU" dirty="0"/>
              <a:t> </a:t>
            </a:r>
            <a:r>
              <a:rPr lang="ru-RU" dirty="0" err="1"/>
              <a:t>цикъл</a:t>
            </a:r>
            <a:r>
              <a:rPr lang="ru-RU" dirty="0"/>
              <a:t>. </a:t>
            </a:r>
            <a:r>
              <a:rPr lang="ru-RU" dirty="0" err="1"/>
              <a:t>Hopма</a:t>
            </a:r>
            <a:r>
              <a:rPr lang="ru-RU" dirty="0"/>
              <a:t>: 500 - 800 </a:t>
            </a:r>
            <a:r>
              <a:rPr lang="ru-RU" dirty="0" err="1"/>
              <a:t>ml</a:t>
            </a:r>
            <a:r>
              <a:rPr lang="ru-RU" dirty="0"/>
              <a:t>. </a:t>
            </a:r>
          </a:p>
          <a:p>
            <a:r>
              <a:rPr lang="ru-RU" dirty="0"/>
              <a:t>3. </a:t>
            </a:r>
            <a:r>
              <a:rPr lang="ru-RU" b="1" dirty="0" err="1"/>
              <a:t>Инспираторен</a:t>
            </a:r>
            <a:r>
              <a:rPr lang="ru-RU" b="1" dirty="0"/>
              <a:t> </a:t>
            </a:r>
            <a:r>
              <a:rPr lang="ru-RU" b="1" dirty="0" err="1"/>
              <a:t>резервен</a:t>
            </a:r>
            <a:r>
              <a:rPr lang="ru-RU" b="1" dirty="0"/>
              <a:t> </a:t>
            </a:r>
            <a:r>
              <a:rPr lang="ru-RU" b="1" dirty="0" err="1"/>
              <a:t>обем</a:t>
            </a:r>
            <a:r>
              <a:rPr lang="ru-RU" b="1" dirty="0"/>
              <a:t>(ИРО)</a:t>
            </a:r>
            <a:r>
              <a:rPr lang="ru-RU" dirty="0"/>
              <a:t> —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след </a:t>
            </a:r>
            <a:r>
              <a:rPr lang="ru-RU" dirty="0" err="1"/>
              <a:t>нормално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допълнително</a:t>
            </a:r>
            <a:r>
              <a:rPr lang="ru-RU" dirty="0"/>
              <a:t> да се </a:t>
            </a:r>
            <a:r>
              <a:rPr lang="ru-RU" dirty="0" err="1"/>
              <a:t>вдиша</a:t>
            </a:r>
            <a:r>
              <a:rPr lang="ru-RU" dirty="0"/>
              <a:t>. Норма: 1500 — 2000 </a:t>
            </a:r>
            <a:r>
              <a:rPr lang="ru-RU" dirty="0" err="1"/>
              <a:t>ml</a:t>
            </a:r>
            <a:r>
              <a:rPr lang="ru-RU" dirty="0"/>
              <a:t>. </a:t>
            </a:r>
            <a:r>
              <a:rPr lang="ru-RU" dirty="0" err="1"/>
              <a:t>Намален</a:t>
            </a:r>
            <a:r>
              <a:rPr lang="ru-RU" dirty="0"/>
              <a:t> е при </a:t>
            </a:r>
            <a:r>
              <a:rPr lang="ru-RU" dirty="0" err="1"/>
              <a:t>емфизем</a:t>
            </a:r>
            <a:r>
              <a:rPr lang="ru-RU" dirty="0"/>
              <a:t> и фиброза. </a:t>
            </a:r>
          </a:p>
          <a:p>
            <a:r>
              <a:rPr lang="ru-RU" dirty="0"/>
              <a:t>4. </a:t>
            </a:r>
            <a:r>
              <a:rPr lang="ru-RU" b="1" dirty="0" err="1"/>
              <a:t>Експираторен</a:t>
            </a:r>
            <a:r>
              <a:rPr lang="ru-RU" b="1" dirty="0"/>
              <a:t> </a:t>
            </a:r>
            <a:r>
              <a:rPr lang="ru-RU" b="1" dirty="0" err="1"/>
              <a:t>резервен</a:t>
            </a:r>
            <a:r>
              <a:rPr lang="ru-RU" b="1" dirty="0"/>
              <a:t> </a:t>
            </a:r>
            <a:r>
              <a:rPr lang="ru-RU" b="1" dirty="0" err="1"/>
              <a:t>обем</a:t>
            </a:r>
            <a:r>
              <a:rPr lang="ru-RU" b="1" dirty="0"/>
              <a:t>(ЕРО)</a:t>
            </a:r>
            <a:r>
              <a:rPr lang="ru-RU" dirty="0"/>
              <a:t> —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допълнително</a:t>
            </a:r>
            <a:r>
              <a:rPr lang="ru-RU" dirty="0"/>
              <a:t> да се </a:t>
            </a:r>
            <a:r>
              <a:rPr lang="ru-RU" dirty="0" err="1"/>
              <a:t>издиша</a:t>
            </a:r>
            <a:r>
              <a:rPr lang="ru-RU" dirty="0"/>
              <a:t> след </a:t>
            </a:r>
            <a:r>
              <a:rPr lang="ru-RU" dirty="0" err="1"/>
              <a:t>нормално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. Норма: 1000 —1400 </a:t>
            </a:r>
            <a:r>
              <a:rPr lang="ru-RU" dirty="0" err="1"/>
              <a:t>ml</a:t>
            </a:r>
            <a:r>
              <a:rPr lang="ru-RU" dirty="0"/>
              <a:t>. </a:t>
            </a:r>
          </a:p>
          <a:p>
            <a:r>
              <a:rPr lang="ru-RU" dirty="0"/>
              <a:t>5. </a:t>
            </a:r>
            <a:r>
              <a:rPr lang="ru-RU" b="1" dirty="0" err="1"/>
              <a:t>Резидуален</a:t>
            </a:r>
            <a:r>
              <a:rPr lang="ru-RU" b="1" dirty="0"/>
              <a:t> (</a:t>
            </a:r>
            <a:r>
              <a:rPr lang="ru-RU" b="1" dirty="0" err="1"/>
              <a:t>остатъчен</a:t>
            </a:r>
            <a:r>
              <a:rPr lang="ru-RU" b="1" dirty="0"/>
              <a:t>) </a:t>
            </a:r>
            <a:r>
              <a:rPr lang="ru-RU" b="1" dirty="0" err="1"/>
              <a:t>обем</a:t>
            </a:r>
            <a:r>
              <a:rPr lang="ru-RU" b="1" dirty="0"/>
              <a:t>(ОО)</a:t>
            </a:r>
            <a:r>
              <a:rPr lang="ru-RU" dirty="0"/>
              <a:t> —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остава</a:t>
            </a:r>
            <a:r>
              <a:rPr lang="ru-RU" dirty="0"/>
              <a:t> в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след </a:t>
            </a:r>
            <a:r>
              <a:rPr lang="ru-RU" dirty="0" err="1"/>
              <a:t>максимално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. Норма: 1000—1500 </a:t>
            </a:r>
            <a:r>
              <a:rPr lang="ru-RU" dirty="0" err="1"/>
              <a:t>ml</a:t>
            </a:r>
            <a:r>
              <a:rPr lang="ru-RU" dirty="0"/>
              <a:t>. </a:t>
            </a:r>
          </a:p>
          <a:p>
            <a:r>
              <a:rPr lang="ru-RU" dirty="0"/>
              <a:t>6. </a:t>
            </a:r>
            <a:r>
              <a:rPr lang="ru-RU" b="1" dirty="0" err="1"/>
              <a:t>Инспираторен</a:t>
            </a:r>
            <a:r>
              <a:rPr lang="ru-RU" b="1" dirty="0"/>
              <a:t> </a:t>
            </a:r>
            <a:r>
              <a:rPr lang="ru-RU" b="1" dirty="0" err="1"/>
              <a:t>капацитет</a:t>
            </a:r>
            <a:r>
              <a:rPr lang="ru-RU" dirty="0"/>
              <a:t> –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вдиша</a:t>
            </a:r>
            <a:r>
              <a:rPr lang="ru-RU" dirty="0"/>
              <a:t> след края на спокойно </a:t>
            </a:r>
            <a:r>
              <a:rPr lang="ru-RU" dirty="0" err="1"/>
              <a:t>издишване</a:t>
            </a:r>
            <a:r>
              <a:rPr lang="ru-RU" dirty="0"/>
              <a:t>.</a:t>
            </a:r>
          </a:p>
          <a:p>
            <a:r>
              <a:rPr lang="ru-RU" dirty="0"/>
              <a:t>7. </a:t>
            </a:r>
            <a:r>
              <a:rPr lang="ru-RU" b="1" dirty="0"/>
              <a:t>Общ (тотален) </a:t>
            </a:r>
            <a:r>
              <a:rPr lang="ru-RU" b="1" dirty="0" err="1"/>
              <a:t>белодробен</a:t>
            </a:r>
            <a:r>
              <a:rPr lang="ru-RU" b="1" dirty="0"/>
              <a:t> </a:t>
            </a:r>
            <a:r>
              <a:rPr lang="ru-RU" b="1" dirty="0" err="1"/>
              <a:t>капацитет</a:t>
            </a:r>
            <a:r>
              <a:rPr lang="ru-RU" dirty="0"/>
              <a:t> — </a:t>
            </a:r>
            <a:r>
              <a:rPr lang="ru-RU" dirty="0" err="1"/>
              <a:t>обемът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 след </a:t>
            </a:r>
            <a:r>
              <a:rPr lang="ru-RU" dirty="0" err="1"/>
              <a:t>максимално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, равен е на сбора от </a:t>
            </a:r>
            <a:r>
              <a:rPr lang="ru-RU" dirty="0" err="1"/>
              <a:t>виталния</a:t>
            </a:r>
            <a:r>
              <a:rPr lang="ru-RU" dirty="0"/>
              <a:t> и </a:t>
            </a:r>
            <a:r>
              <a:rPr lang="ru-RU" dirty="0" err="1"/>
              <a:t>резидуалния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. Норма: 4500 — 6500 </a:t>
            </a:r>
            <a:r>
              <a:rPr lang="ru-RU" dirty="0" err="1"/>
              <a:t>ml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09393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Спирометрия-</a:t>
            </a:r>
            <a:br>
              <a:rPr lang="ru-RU" b="1" dirty="0"/>
            </a:br>
            <a:r>
              <a:rPr lang="ru-RU" b="1" dirty="0" err="1"/>
              <a:t>динамични</a:t>
            </a:r>
            <a:r>
              <a:rPr lang="ru-RU" b="1" dirty="0"/>
              <a:t> показатели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 Функционален тест за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дишането</a:t>
            </a:r>
            <a:r>
              <a:rPr lang="ru-RU" dirty="0"/>
              <a:t> чрез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измерват</a:t>
            </a:r>
            <a:r>
              <a:rPr lang="ru-RU" dirty="0"/>
              <a:t> </a:t>
            </a:r>
            <a:r>
              <a:rPr lang="ru-RU" dirty="0" err="1"/>
              <a:t>обемите</a:t>
            </a:r>
            <a:r>
              <a:rPr lang="ru-RU" dirty="0"/>
              <a:t> на </a:t>
            </a:r>
            <a:r>
              <a:rPr lang="ru-RU" dirty="0" err="1"/>
              <a:t>вдишване</a:t>
            </a:r>
            <a:r>
              <a:rPr lang="ru-RU" dirty="0"/>
              <a:t> и </a:t>
            </a:r>
            <a:r>
              <a:rPr lang="ru-RU" dirty="0" err="1"/>
              <a:t>издишване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функция на </a:t>
            </a:r>
            <a:r>
              <a:rPr lang="ru-RU" dirty="0" err="1"/>
              <a:t>времето</a:t>
            </a:r>
            <a:r>
              <a:rPr lang="ru-RU" dirty="0"/>
              <a:t>. </a:t>
            </a:r>
            <a:r>
              <a:rPr lang="ru-RU" dirty="0" err="1"/>
              <a:t>Проследява</a:t>
            </a:r>
            <a:r>
              <a:rPr lang="ru-RU" dirty="0"/>
              <a:t> се </a:t>
            </a:r>
            <a:r>
              <a:rPr lang="ru-RU" dirty="0" err="1"/>
              <a:t>обема</a:t>
            </a:r>
            <a:r>
              <a:rPr lang="ru-RU" dirty="0"/>
              <a:t> и потока. </a:t>
            </a:r>
          </a:p>
          <a:p>
            <a:r>
              <a:rPr lang="ru-RU" dirty="0" err="1"/>
              <a:t>Форсиран</a:t>
            </a:r>
            <a:r>
              <a:rPr lang="ru-RU" dirty="0"/>
              <a:t> </a:t>
            </a:r>
            <a:r>
              <a:rPr lang="ru-RU" dirty="0" err="1"/>
              <a:t>витален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(ФВК)– </a:t>
            </a:r>
            <a:r>
              <a:rPr lang="ru-RU" dirty="0" err="1"/>
              <a:t>максималното</a:t>
            </a:r>
            <a:r>
              <a:rPr lang="ru-RU" dirty="0"/>
              <a:t> количество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издишан</a:t>
            </a:r>
            <a:r>
              <a:rPr lang="ru-RU" dirty="0"/>
              <a:t> с </a:t>
            </a:r>
            <a:r>
              <a:rPr lang="ru-RU" dirty="0" err="1"/>
              <a:t>най-голямото</a:t>
            </a:r>
            <a:r>
              <a:rPr lang="ru-RU" dirty="0"/>
              <a:t> </a:t>
            </a:r>
            <a:r>
              <a:rPr lang="ru-RU" dirty="0" err="1"/>
              <a:t>възможно</a:t>
            </a:r>
            <a:r>
              <a:rPr lang="ru-RU" dirty="0"/>
              <a:t> усилие след </a:t>
            </a:r>
            <a:r>
              <a:rPr lang="ru-RU" dirty="0" err="1"/>
              <a:t>максимално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. </a:t>
            </a:r>
          </a:p>
          <a:p>
            <a:r>
              <a:rPr lang="ru-RU" dirty="0" err="1"/>
              <a:t>Форсиран</a:t>
            </a:r>
            <a:r>
              <a:rPr lang="ru-RU" dirty="0"/>
              <a:t> </a:t>
            </a:r>
            <a:r>
              <a:rPr lang="ru-RU" dirty="0" err="1"/>
              <a:t>експираторен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за 1 сек(ФЕО</a:t>
            </a:r>
            <a:r>
              <a:rPr lang="ru-RU" sz="2600" dirty="0"/>
              <a:t>1</a:t>
            </a:r>
            <a:r>
              <a:rPr lang="ru-RU" sz="3400" dirty="0"/>
              <a:t>)</a:t>
            </a:r>
            <a:r>
              <a:rPr lang="ru-RU" dirty="0"/>
              <a:t>– </a:t>
            </a:r>
            <a:r>
              <a:rPr lang="ru-RU" dirty="0" err="1"/>
              <a:t>максималния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, </a:t>
            </a:r>
            <a:r>
              <a:rPr lang="ru-RU" dirty="0" err="1"/>
              <a:t>издишан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първата</a:t>
            </a:r>
            <a:r>
              <a:rPr lang="ru-RU" dirty="0"/>
              <a:t> секунда на </a:t>
            </a:r>
            <a:r>
              <a:rPr lang="ru-RU" dirty="0" err="1"/>
              <a:t>форсирано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 след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dirty="0"/>
              <a:t>. </a:t>
            </a:r>
          </a:p>
          <a:p>
            <a:r>
              <a:rPr lang="ru-RU" dirty="0"/>
              <a:t>ФЕО</a:t>
            </a:r>
            <a:r>
              <a:rPr lang="ru-RU" sz="2600" dirty="0"/>
              <a:t>1</a:t>
            </a:r>
            <a:r>
              <a:rPr lang="ru-RU" sz="2900" dirty="0"/>
              <a:t>/</a:t>
            </a:r>
            <a:r>
              <a:rPr lang="ru-RU" sz="3100" dirty="0"/>
              <a:t>ВК</a:t>
            </a:r>
            <a:r>
              <a:rPr lang="en-US" sz="3100" dirty="0"/>
              <a:t>(%)</a:t>
            </a:r>
            <a:r>
              <a:rPr lang="ru-RU" sz="3100" dirty="0"/>
              <a:t>- индекс на </a:t>
            </a:r>
            <a:r>
              <a:rPr lang="en-US" sz="3100" dirty="0" err="1"/>
              <a:t>Tifno</a:t>
            </a:r>
            <a:endParaRPr lang="ru-RU" sz="3100" dirty="0"/>
          </a:p>
          <a:p>
            <a:r>
              <a:rPr lang="ru-RU" dirty="0" err="1"/>
              <a:t>Върхов</a:t>
            </a:r>
            <a:r>
              <a:rPr lang="ru-RU" dirty="0"/>
              <a:t> </a:t>
            </a:r>
            <a:r>
              <a:rPr lang="ru-RU" dirty="0" err="1"/>
              <a:t>експираторен</a:t>
            </a:r>
            <a:r>
              <a:rPr lang="ru-RU" dirty="0"/>
              <a:t> дебит – </a:t>
            </a:r>
            <a:r>
              <a:rPr lang="ru-RU" dirty="0" err="1"/>
              <a:t>най-големият</a:t>
            </a:r>
            <a:r>
              <a:rPr lang="ru-RU" dirty="0"/>
              <a:t> </a:t>
            </a:r>
            <a:r>
              <a:rPr lang="ru-RU" dirty="0" err="1"/>
              <a:t>въздушен</a:t>
            </a:r>
            <a:r>
              <a:rPr lang="ru-RU" dirty="0"/>
              <a:t> поток, </a:t>
            </a:r>
            <a:r>
              <a:rPr lang="ru-RU" dirty="0" err="1"/>
              <a:t>отчетен</a:t>
            </a:r>
            <a:r>
              <a:rPr lang="ru-RU" dirty="0"/>
              <a:t> в хода на </a:t>
            </a:r>
            <a:r>
              <a:rPr lang="ru-RU" dirty="0" err="1"/>
              <a:t>форсирано</a:t>
            </a:r>
            <a:r>
              <a:rPr lang="ru-RU" dirty="0"/>
              <a:t> </a:t>
            </a:r>
            <a:r>
              <a:rPr lang="ru-RU" dirty="0" err="1"/>
              <a:t>издишване</a:t>
            </a:r>
            <a:r>
              <a:rPr lang="ru-RU" dirty="0"/>
              <a:t>, </a:t>
            </a:r>
            <a:r>
              <a:rPr lang="ru-RU" dirty="0" err="1"/>
              <a:t>веднага</a:t>
            </a:r>
            <a:r>
              <a:rPr lang="ru-RU" dirty="0"/>
              <a:t> след </a:t>
            </a:r>
            <a:r>
              <a:rPr lang="ru-RU" dirty="0" err="1"/>
              <a:t>максимално</a:t>
            </a:r>
            <a:r>
              <a:rPr lang="ru-RU" dirty="0"/>
              <a:t> </a:t>
            </a:r>
            <a:r>
              <a:rPr lang="ru-RU" dirty="0" err="1"/>
              <a:t>вдишване</a:t>
            </a:r>
            <a:r>
              <a:rPr lang="ru-RU" b="1" dirty="0"/>
              <a:t>.</a:t>
            </a:r>
            <a:r>
              <a:rPr lang="ru-RU" dirty="0"/>
              <a:t>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87511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Синдром на вентилаторна недостатъчност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нормалната</a:t>
            </a:r>
            <a:r>
              <a:rPr lang="ru-RU" dirty="0"/>
              <a:t>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вентилация</a:t>
            </a:r>
            <a:r>
              <a:rPr lang="ru-RU" dirty="0"/>
              <a:t> </a:t>
            </a:r>
            <a:r>
              <a:rPr lang="ru-RU" dirty="0" err="1"/>
              <a:t>динамичните</a:t>
            </a:r>
            <a:r>
              <a:rPr lang="ru-RU" dirty="0"/>
              <a:t> и </a:t>
            </a:r>
            <a:r>
              <a:rPr lang="ru-RU" dirty="0" err="1"/>
              <a:t>статичните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показатели </a:t>
            </a:r>
            <a:r>
              <a:rPr lang="ru-RU" dirty="0" err="1"/>
              <a:t>са</a:t>
            </a:r>
            <a:r>
              <a:rPr lang="ru-RU" dirty="0"/>
              <a:t> над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долна</a:t>
            </a:r>
            <a:r>
              <a:rPr lang="ru-RU" dirty="0"/>
              <a:t> </a:t>
            </a:r>
            <a:r>
              <a:rPr lang="ru-RU" dirty="0" err="1"/>
              <a:t>лимитна</a:t>
            </a:r>
            <a:r>
              <a:rPr lang="ru-RU" dirty="0"/>
              <a:t> </a:t>
            </a:r>
            <a:r>
              <a:rPr lang="ru-RU" dirty="0" err="1"/>
              <a:t>стойност</a:t>
            </a:r>
            <a:r>
              <a:rPr lang="ru-RU" dirty="0"/>
              <a:t>.</a:t>
            </a:r>
          </a:p>
          <a:p>
            <a:r>
              <a:rPr lang="ru-RU" dirty="0" err="1"/>
              <a:t>Намалението</a:t>
            </a:r>
            <a:r>
              <a:rPr lang="ru-RU" dirty="0"/>
              <a:t> на </a:t>
            </a:r>
            <a:r>
              <a:rPr lang="ru-RU" dirty="0" err="1"/>
              <a:t>динамичните</a:t>
            </a:r>
            <a:r>
              <a:rPr lang="ru-RU" dirty="0"/>
              <a:t> </a:t>
            </a:r>
            <a:r>
              <a:rPr lang="ru-RU" dirty="0" err="1"/>
              <a:t>спирографски</a:t>
            </a:r>
            <a:r>
              <a:rPr lang="ru-RU" dirty="0"/>
              <a:t> показатели - ФЕО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ru-RU" dirty="0" err="1"/>
              <a:t>експираторните</a:t>
            </a:r>
            <a:r>
              <a:rPr lang="ru-RU" dirty="0"/>
              <a:t> </a:t>
            </a:r>
            <a:r>
              <a:rPr lang="ru-RU" dirty="0" err="1"/>
              <a:t>дебити</a:t>
            </a:r>
            <a:r>
              <a:rPr lang="ru-RU" dirty="0"/>
              <a:t> и др., и </a:t>
            </a:r>
            <a:r>
              <a:rPr lang="ru-RU" dirty="0" err="1"/>
              <a:t>увеличението</a:t>
            </a:r>
            <a:r>
              <a:rPr lang="ru-RU" dirty="0"/>
              <a:t> на ФОК, ОО (при </a:t>
            </a:r>
            <a:r>
              <a:rPr lang="ru-RU" dirty="0" err="1"/>
              <a:t>нормални</a:t>
            </a:r>
            <a:r>
              <a:rPr lang="ru-RU" dirty="0"/>
              <a:t> </a:t>
            </a:r>
            <a:r>
              <a:rPr lang="ru-RU" dirty="0" err="1"/>
              <a:t>статични</a:t>
            </a:r>
            <a:r>
              <a:rPr lang="ru-RU" dirty="0"/>
              <a:t> показатели) говорят за </a:t>
            </a:r>
            <a:r>
              <a:rPr lang="ru-RU" dirty="0" err="1"/>
              <a:t>оформяне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обструктивен</a:t>
            </a:r>
            <a:r>
              <a:rPr lang="ru-RU" dirty="0">
                <a:solidFill>
                  <a:srgbClr val="FF0000"/>
                </a:solidFill>
              </a:rPr>
              <a:t> тип </a:t>
            </a:r>
            <a:r>
              <a:rPr lang="ru-RU" dirty="0" err="1">
                <a:solidFill>
                  <a:srgbClr val="FF0000"/>
                </a:solidFill>
              </a:rPr>
              <a:t>вентилаторна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 </a:t>
            </a:r>
            <a:r>
              <a:rPr lang="ru-RU" dirty="0" err="1"/>
              <a:t>обструктивни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.</a:t>
            </a:r>
          </a:p>
          <a:p>
            <a:r>
              <a:rPr lang="ru-RU" dirty="0" err="1"/>
              <a:t>Намалението</a:t>
            </a:r>
            <a:r>
              <a:rPr lang="ru-RU" dirty="0"/>
              <a:t> на </a:t>
            </a:r>
            <a:r>
              <a:rPr lang="ru-RU" dirty="0" err="1"/>
              <a:t>статичните</a:t>
            </a:r>
            <a:r>
              <a:rPr lang="ru-RU" dirty="0"/>
              <a:t> показатели ТВК и ВК / ТВК(%) - </a:t>
            </a:r>
            <a:r>
              <a:rPr lang="ru-RU" dirty="0" err="1"/>
              <a:t>по-малки</a:t>
            </a:r>
            <a:r>
              <a:rPr lang="ru-RU" dirty="0"/>
              <a:t> от 80 %, </a:t>
            </a:r>
            <a:r>
              <a:rPr lang="ru-RU" dirty="0" err="1"/>
              <a:t>свидетелстват</a:t>
            </a:r>
            <a:r>
              <a:rPr lang="ru-RU" dirty="0"/>
              <a:t>, че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рестриктивен</a:t>
            </a:r>
            <a:r>
              <a:rPr lang="ru-RU" dirty="0">
                <a:solidFill>
                  <a:srgbClr val="FF0000"/>
                </a:solidFill>
              </a:rPr>
              <a:t> тип </a:t>
            </a:r>
            <a:r>
              <a:rPr lang="ru-RU" dirty="0" err="1">
                <a:solidFill>
                  <a:srgbClr val="FF0000"/>
                </a:solidFill>
              </a:rPr>
              <a:t>вентилаторна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 </a:t>
            </a:r>
            <a:r>
              <a:rPr lang="ru-RU" dirty="0" err="1"/>
              <a:t>рестриктивни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. </a:t>
            </a:r>
            <a:r>
              <a:rPr lang="ru-RU" dirty="0" err="1"/>
              <a:t>Корелира</a:t>
            </a:r>
            <a:r>
              <a:rPr lang="ru-RU" dirty="0"/>
              <a:t> с понижение и на </a:t>
            </a:r>
            <a:r>
              <a:rPr lang="ru-RU" dirty="0" err="1"/>
              <a:t>дифузионния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(D</a:t>
            </a:r>
            <a:r>
              <a:rPr lang="ru-RU" baseline="-25000" dirty="0"/>
              <a:t>L</a:t>
            </a:r>
            <a:r>
              <a:rPr lang="ru-RU" dirty="0"/>
              <a:t>CO). </a:t>
            </a:r>
            <a:r>
              <a:rPr lang="ru-RU" dirty="0" err="1"/>
              <a:t>Тестът</a:t>
            </a:r>
            <a:r>
              <a:rPr lang="ru-RU" dirty="0"/>
              <a:t> на </a:t>
            </a:r>
            <a:r>
              <a:rPr lang="ru-RU" dirty="0" err="1"/>
              <a:t>Тифно</a:t>
            </a:r>
            <a:r>
              <a:rPr lang="ru-RU" dirty="0"/>
              <a:t> и </a:t>
            </a:r>
            <a:r>
              <a:rPr lang="ru-RU" dirty="0" err="1"/>
              <a:t>моментните</a:t>
            </a:r>
            <a:r>
              <a:rPr lang="ru-RU" dirty="0"/>
              <a:t> и </a:t>
            </a:r>
            <a:r>
              <a:rPr lang="ru-RU" dirty="0" err="1"/>
              <a:t>средните</a:t>
            </a:r>
            <a:r>
              <a:rPr lang="ru-RU" dirty="0"/>
              <a:t> </a:t>
            </a:r>
            <a:r>
              <a:rPr lang="ru-RU" dirty="0" err="1"/>
              <a:t>дебити</a:t>
            </a:r>
            <a:r>
              <a:rPr lang="ru-RU" dirty="0"/>
              <a:t> при </a:t>
            </a:r>
            <a:r>
              <a:rPr lang="ru-RU" dirty="0" err="1"/>
              <a:t>истински</a:t>
            </a:r>
            <a:r>
              <a:rPr lang="ru-RU" dirty="0"/>
              <a:t> </a:t>
            </a:r>
            <a:r>
              <a:rPr lang="ru-RU" dirty="0" err="1"/>
              <a:t>рестриктивен</a:t>
            </a:r>
            <a:r>
              <a:rPr lang="ru-RU" dirty="0"/>
              <a:t> тип ВН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нормални</a:t>
            </a:r>
            <a:r>
              <a:rPr lang="ru-RU" dirty="0"/>
              <a:t>.</a:t>
            </a:r>
          </a:p>
          <a:p>
            <a:r>
              <a:rPr lang="ru-RU" dirty="0" err="1"/>
              <a:t>Съчетаното</a:t>
            </a:r>
            <a:r>
              <a:rPr lang="ru-RU" dirty="0"/>
              <a:t> </a:t>
            </a:r>
            <a:r>
              <a:rPr lang="ru-RU" dirty="0" err="1"/>
              <a:t>намаление</a:t>
            </a:r>
            <a:r>
              <a:rPr lang="ru-RU" dirty="0"/>
              <a:t> на </a:t>
            </a:r>
            <a:r>
              <a:rPr lang="ru-RU" dirty="0" err="1"/>
              <a:t>динамичните</a:t>
            </a:r>
            <a:r>
              <a:rPr lang="ru-RU" dirty="0"/>
              <a:t> и </a:t>
            </a:r>
            <a:r>
              <a:rPr lang="ru-RU" dirty="0" err="1"/>
              <a:t>статичните</a:t>
            </a:r>
            <a:r>
              <a:rPr lang="ru-RU" dirty="0"/>
              <a:t> </a:t>
            </a:r>
            <a:r>
              <a:rPr lang="ru-RU" dirty="0" err="1"/>
              <a:t>обеми</a:t>
            </a:r>
            <a:r>
              <a:rPr lang="ru-RU" dirty="0"/>
              <a:t> и показатели говорят за наличие на </a:t>
            </a:r>
            <a:r>
              <a:rPr lang="ru-RU" dirty="0" err="1">
                <a:solidFill>
                  <a:srgbClr val="FF0000"/>
                </a:solidFill>
              </a:rPr>
              <a:t>смесен</a:t>
            </a:r>
            <a:r>
              <a:rPr lang="ru-RU" dirty="0">
                <a:solidFill>
                  <a:srgbClr val="FF0000"/>
                </a:solidFill>
              </a:rPr>
              <a:t> тип </a:t>
            </a:r>
            <a:r>
              <a:rPr lang="ru-RU" dirty="0" err="1">
                <a:solidFill>
                  <a:srgbClr val="FF0000"/>
                </a:solidFill>
              </a:rPr>
              <a:t>вентилаторна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недостатъчност</a:t>
            </a:r>
            <a:r>
              <a:rPr lang="ru-RU" dirty="0"/>
              <a:t>.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бива</a:t>
            </a:r>
            <a:r>
              <a:rPr lang="ru-RU" dirty="0"/>
              <a:t> три вида:</a:t>
            </a:r>
          </a:p>
          <a:p>
            <a:pPr lvl="1"/>
            <a:r>
              <a:rPr lang="ru-RU" dirty="0"/>
              <a:t>с </a:t>
            </a:r>
            <a:r>
              <a:rPr lang="ru-RU" dirty="0" err="1"/>
              <a:t>доминиране</a:t>
            </a:r>
            <a:r>
              <a:rPr lang="ru-RU" dirty="0"/>
              <a:t> на </a:t>
            </a:r>
            <a:r>
              <a:rPr lang="ru-RU" dirty="0" err="1"/>
              <a:t>обструктивната</a:t>
            </a:r>
            <a:r>
              <a:rPr lang="ru-RU" dirty="0"/>
              <a:t> компонента</a:t>
            </a:r>
          </a:p>
          <a:p>
            <a:pPr lvl="1"/>
            <a:r>
              <a:rPr lang="ru-RU" dirty="0"/>
              <a:t>с </a:t>
            </a:r>
            <a:r>
              <a:rPr lang="ru-RU" dirty="0" err="1"/>
              <a:t>доминиране</a:t>
            </a:r>
            <a:r>
              <a:rPr lang="ru-RU" dirty="0"/>
              <a:t> на </a:t>
            </a:r>
            <a:r>
              <a:rPr lang="ru-RU" dirty="0" err="1"/>
              <a:t>рестриктивната</a:t>
            </a:r>
            <a:r>
              <a:rPr lang="ru-RU" dirty="0"/>
              <a:t> </a:t>
            </a:r>
            <a:r>
              <a:rPr lang="ru-RU" dirty="0" err="1"/>
              <a:t>компонентаи</a:t>
            </a:r>
            <a:endParaRPr lang="ru-RU" dirty="0"/>
          </a:p>
          <a:p>
            <a:pPr lvl="1"/>
            <a:r>
              <a:rPr lang="ru-RU" dirty="0" err="1"/>
              <a:t>еднакво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изразени</a:t>
            </a:r>
            <a:r>
              <a:rPr lang="ru-RU" dirty="0"/>
              <a:t> и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 </a:t>
            </a:r>
          </a:p>
          <a:p>
            <a:r>
              <a:rPr lang="ru-RU" dirty="0" err="1"/>
              <a:t>Възможни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и </a:t>
            </a:r>
            <a:r>
              <a:rPr lang="ru-RU" dirty="0" err="1"/>
              <a:t>преходи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даден тип </a:t>
            </a:r>
            <a:r>
              <a:rPr lang="ru-RU" dirty="0" err="1"/>
              <a:t>вентилаторна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 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91955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Измерване</a:t>
            </a:r>
            <a:r>
              <a:rPr lang="ru-RU" dirty="0"/>
              <a:t> </a:t>
            </a:r>
            <a:r>
              <a:rPr lang="ru-RU" dirty="0" err="1"/>
              <a:t>съпротивлението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Измерване</a:t>
            </a:r>
            <a:r>
              <a:rPr lang="ru-RU" dirty="0"/>
              <a:t> </a:t>
            </a:r>
            <a:r>
              <a:rPr lang="ru-RU" dirty="0" err="1"/>
              <a:t>съпротивлението</a:t>
            </a:r>
            <a:r>
              <a:rPr lang="ru-RU" dirty="0"/>
              <a:t>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(</a:t>
            </a:r>
            <a:r>
              <a:rPr lang="ru-RU" dirty="0" err="1"/>
              <a:t>Resistance</a:t>
            </a:r>
            <a:r>
              <a:rPr lang="ru-RU" dirty="0"/>
              <a:t> = R/резистанс) се </a:t>
            </a:r>
            <a:r>
              <a:rPr lang="ru-RU" dirty="0" err="1"/>
              <a:t>провежда</a:t>
            </a:r>
            <a:r>
              <a:rPr lang="ru-RU" dirty="0"/>
              <a:t> с цел да </a:t>
            </a:r>
            <a:r>
              <a:rPr lang="ru-RU" dirty="0" err="1"/>
              <a:t>бъде</a:t>
            </a:r>
            <a:r>
              <a:rPr lang="ru-RU" dirty="0"/>
              <a:t> доказана или </a:t>
            </a:r>
            <a:r>
              <a:rPr lang="ru-RU" dirty="0" err="1"/>
              <a:t>изключена</a:t>
            </a:r>
            <a:r>
              <a:rPr lang="ru-RU" dirty="0"/>
              <a:t> </a:t>
            </a:r>
            <a:r>
              <a:rPr lang="ru-RU" dirty="0" err="1"/>
              <a:t>ендобронхиапна</a:t>
            </a:r>
            <a:r>
              <a:rPr lang="ru-RU" dirty="0"/>
              <a:t> обструкция. 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Резистансът</a:t>
            </a:r>
            <a:r>
              <a:rPr lang="ru-RU" dirty="0"/>
              <a:t> </a:t>
            </a:r>
            <a:r>
              <a:rPr lang="ru-RU" dirty="0" err="1"/>
              <a:t>обхваща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обструкцията</a:t>
            </a:r>
            <a:r>
              <a:rPr lang="ru-RU" dirty="0"/>
              <a:t> на </a:t>
            </a:r>
            <a:r>
              <a:rPr lang="ru-RU" dirty="0" err="1"/>
              <a:t>по-големите</a:t>
            </a:r>
            <a:r>
              <a:rPr lang="ru-RU" dirty="0"/>
              <a:t> </a:t>
            </a:r>
            <a:r>
              <a:rPr lang="ru-RU" dirty="0" err="1"/>
              <a:t>дихателни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  <a:endParaRPr lang="en-US" dirty="0"/>
          </a:p>
          <a:p>
            <a:pPr marL="0" indent="0">
              <a:buNone/>
            </a:pPr>
            <a:r>
              <a:rPr lang="ru-RU" dirty="0" err="1"/>
              <a:t>Обструкциите</a:t>
            </a:r>
            <a:r>
              <a:rPr lang="ru-RU" dirty="0"/>
              <a:t> на </a:t>
            </a:r>
            <a:r>
              <a:rPr lang="ru-RU" dirty="0" err="1"/>
              <a:t>по-малките</a:t>
            </a:r>
            <a:r>
              <a:rPr lang="ru-RU" dirty="0"/>
              <a:t> </a:t>
            </a:r>
            <a:r>
              <a:rPr lang="ru-RU" dirty="0" err="1"/>
              <a:t>дихателни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установени</a:t>
            </a:r>
            <a:r>
              <a:rPr lang="ru-RU" dirty="0"/>
              <a:t> с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на </a:t>
            </a:r>
            <a:r>
              <a:rPr lang="ru-RU" dirty="0" err="1"/>
              <a:t>изследване</a:t>
            </a:r>
            <a:r>
              <a:rPr lang="ru-RU" dirty="0"/>
              <a:t> (например посредством </a:t>
            </a:r>
            <a:r>
              <a:rPr lang="ru-RU" dirty="0" err="1"/>
              <a:t>определяне</a:t>
            </a:r>
            <a:r>
              <a:rPr lang="ru-RU" dirty="0"/>
              <a:t> на </a:t>
            </a:r>
            <a:r>
              <a:rPr lang="ru-RU" dirty="0" err="1"/>
              <a:t>динамичния</a:t>
            </a:r>
            <a:r>
              <a:rPr lang="ru-RU" dirty="0"/>
              <a:t> </a:t>
            </a:r>
            <a:r>
              <a:rPr lang="ru-RU" dirty="0" err="1"/>
              <a:t>комплайнс</a:t>
            </a:r>
            <a:r>
              <a:rPr lang="ru-RU" dirty="0"/>
              <a:t>).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3485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Нарушения на </a:t>
            </a:r>
            <a:r>
              <a:rPr lang="ru-RU" dirty="0" err="1"/>
              <a:t>дифузията</a:t>
            </a:r>
            <a:br>
              <a:rPr lang="en-US" dirty="0"/>
            </a:br>
            <a:r>
              <a:rPr lang="en-US" dirty="0"/>
              <a:t>(</a:t>
            </a:r>
            <a:r>
              <a:rPr lang="bg-BG" i="1" u="sng" dirty="0"/>
              <a:t>Дифузионен капацитет</a:t>
            </a:r>
            <a:r>
              <a:rPr lang="en-US" i="1" u="sng" dirty="0"/>
              <a:t>)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257800"/>
          </a:xfrm>
        </p:spPr>
        <p:txBody>
          <a:bodyPr>
            <a:normAutofit fontScale="92500"/>
          </a:bodyPr>
          <a:lstStyle/>
          <a:p>
            <a:r>
              <a:rPr lang="ru-RU" i="1" u="sng" dirty="0" err="1"/>
              <a:t>Етиология</a:t>
            </a:r>
            <a:r>
              <a:rPr lang="ru-RU" i="1" u="sng" dirty="0"/>
              <a:t>:</a:t>
            </a:r>
            <a:endParaRPr lang="ru-RU" dirty="0"/>
          </a:p>
          <a:p>
            <a:pPr lvl="1"/>
            <a:r>
              <a:rPr lang="ru-RU" dirty="0"/>
              <a:t>Изменения на </a:t>
            </a:r>
            <a:r>
              <a:rPr lang="ru-RU" dirty="0" err="1"/>
              <a:t>алвеоларната</a:t>
            </a:r>
            <a:r>
              <a:rPr lang="ru-RU" dirty="0"/>
              <a:t> мембрана (</a:t>
            </a:r>
            <a:r>
              <a:rPr lang="ru-RU" dirty="0" err="1"/>
              <a:t>белодробна</a:t>
            </a:r>
            <a:r>
              <a:rPr lang="ru-RU" dirty="0"/>
              <a:t> фиброза)</a:t>
            </a:r>
          </a:p>
          <a:p>
            <a:pPr lvl="1"/>
            <a:r>
              <a:rPr lang="ru-RU" dirty="0" err="1"/>
              <a:t>Разреждане</a:t>
            </a:r>
            <a:r>
              <a:rPr lang="ru-RU" dirty="0"/>
              <a:t> на </a:t>
            </a:r>
            <a:r>
              <a:rPr lang="ru-RU" dirty="0" err="1"/>
              <a:t>алвеолите</a:t>
            </a:r>
            <a:r>
              <a:rPr lang="ru-RU" dirty="0"/>
              <a:t> (</a:t>
            </a:r>
            <a:r>
              <a:rPr lang="ru-RU" dirty="0" err="1"/>
              <a:t>емфизем</a:t>
            </a:r>
            <a:r>
              <a:rPr lang="ru-RU" dirty="0"/>
              <a:t>)</a:t>
            </a:r>
          </a:p>
          <a:p>
            <a:pPr lvl="1"/>
            <a:r>
              <a:rPr lang="ru-RU" dirty="0" err="1"/>
              <a:t>Белодробен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endParaRPr lang="ru-RU" dirty="0"/>
          </a:p>
          <a:p>
            <a:pPr lvl="1"/>
            <a:r>
              <a:rPr lang="ru-RU" dirty="0" err="1"/>
              <a:t>Рецидивиращи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емболии</a:t>
            </a:r>
            <a:endParaRPr lang="ru-RU" dirty="0"/>
          </a:p>
          <a:p>
            <a:pPr lvl="1"/>
            <a:r>
              <a:rPr lang="ru-RU" dirty="0" err="1"/>
              <a:t>Скъсено</a:t>
            </a:r>
            <a:r>
              <a:rPr lang="ru-RU" dirty="0"/>
              <a:t> контактно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и </a:t>
            </a:r>
            <a:r>
              <a:rPr lang="ru-RU" dirty="0" err="1"/>
              <a:t>алвеолите</a:t>
            </a:r>
            <a:endParaRPr lang="ru-RU" dirty="0"/>
          </a:p>
          <a:p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разтворимостта</a:t>
            </a:r>
            <a:r>
              <a:rPr lang="ru-RU" dirty="0"/>
              <a:t> на </a:t>
            </a:r>
            <a:r>
              <a:rPr lang="ru-RU" dirty="0" err="1"/>
              <a:t>въглеродния</a:t>
            </a:r>
            <a:r>
              <a:rPr lang="ru-RU" dirty="0"/>
              <a:t> </a:t>
            </a:r>
            <a:r>
              <a:rPr lang="ru-RU" dirty="0" err="1"/>
              <a:t>двуокис</a:t>
            </a:r>
            <a:r>
              <a:rPr lang="ru-RU" dirty="0"/>
              <a:t> е 20 </a:t>
            </a:r>
            <a:r>
              <a:rPr lang="ru-RU" dirty="0" err="1"/>
              <a:t>пъти</a:t>
            </a:r>
            <a:r>
              <a:rPr lang="ru-RU" dirty="0"/>
              <a:t> </a:t>
            </a:r>
            <a:r>
              <a:rPr lang="ru-RU" dirty="0" err="1"/>
              <a:t>по-голяма</a:t>
            </a:r>
            <a:r>
              <a:rPr lang="ru-RU" dirty="0"/>
              <a:t> от </a:t>
            </a:r>
            <a:r>
              <a:rPr lang="ru-RU" dirty="0" err="1"/>
              <a:t>тази</a:t>
            </a:r>
            <a:r>
              <a:rPr lang="ru-RU" dirty="0"/>
              <a:t> на кислорода, то </a:t>
            </a:r>
            <a:r>
              <a:rPr lang="ru-RU" dirty="0" err="1"/>
              <a:t>нарушенията</a:t>
            </a:r>
            <a:r>
              <a:rPr lang="ru-RU" dirty="0"/>
              <a:t> на </a:t>
            </a:r>
            <a:r>
              <a:rPr lang="ru-RU" dirty="0" err="1"/>
              <a:t>дифузията</a:t>
            </a:r>
            <a:r>
              <a:rPr lang="ru-RU" dirty="0"/>
              <a:t> </a:t>
            </a:r>
            <a:r>
              <a:rPr lang="ru-RU" dirty="0" err="1"/>
              <a:t>довеждат</a:t>
            </a:r>
            <a:r>
              <a:rPr lang="ru-RU" dirty="0"/>
              <a:t> до </a:t>
            </a:r>
            <a:r>
              <a:rPr lang="ru-RU" dirty="0" err="1"/>
              <a:t>хипоксия</a:t>
            </a:r>
            <a:r>
              <a:rPr lang="ru-RU" dirty="0"/>
              <a:t> без </a:t>
            </a:r>
            <a:r>
              <a:rPr lang="ru-RU" dirty="0" err="1"/>
              <a:t>повишаване</a:t>
            </a:r>
            <a:r>
              <a:rPr lang="ru-RU" dirty="0"/>
              <a:t> на рСО</a:t>
            </a:r>
            <a:r>
              <a:rPr lang="ru-RU" baseline="-25000" dirty="0"/>
              <a:t>2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464324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532859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880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Нарушения на </a:t>
            </a:r>
            <a:r>
              <a:rPr lang="ru-RU" dirty="0" err="1"/>
              <a:t>перфузията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521744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u="sng" dirty="0"/>
              <a:t>Патогенеза:</a:t>
            </a:r>
            <a:r>
              <a:rPr lang="en-US" i="1" u="sng" dirty="0"/>
              <a:t> </a:t>
            </a:r>
          </a:p>
          <a:p>
            <a:r>
              <a:rPr lang="ru-RU" dirty="0"/>
              <a:t>Нарушения на </a:t>
            </a:r>
            <a:r>
              <a:rPr lang="ru-RU" dirty="0" err="1"/>
              <a:t>артериалния</a:t>
            </a:r>
            <a:r>
              <a:rPr lang="ru-RU" dirty="0"/>
              <a:t> </a:t>
            </a:r>
            <a:r>
              <a:rPr lang="ru-RU" dirty="0" err="1"/>
              <a:t>кръвен</a:t>
            </a:r>
            <a:r>
              <a:rPr lang="ru-RU" dirty="0"/>
              <a:t> приток</a:t>
            </a:r>
            <a:r>
              <a:rPr lang="en-US" dirty="0"/>
              <a:t>, </a:t>
            </a:r>
            <a:r>
              <a:rPr lang="ru-RU" dirty="0"/>
              <a:t>например при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емболии</a:t>
            </a:r>
            <a:endParaRPr lang="ru-RU" dirty="0"/>
          </a:p>
          <a:p>
            <a:r>
              <a:rPr lang="ru-RU" dirty="0" err="1"/>
              <a:t>Ограничаване</a:t>
            </a:r>
            <a:r>
              <a:rPr lang="ru-RU" dirty="0"/>
              <a:t> на </a:t>
            </a:r>
            <a:r>
              <a:rPr lang="ru-RU" dirty="0" err="1"/>
              <a:t>капилярното</a:t>
            </a:r>
            <a:r>
              <a:rPr lang="ru-RU" dirty="0"/>
              <a:t> русло:</a:t>
            </a:r>
          </a:p>
          <a:p>
            <a:pPr lvl="1"/>
            <a:r>
              <a:rPr lang="ru-RU" dirty="0" err="1"/>
              <a:t>Изчезване</a:t>
            </a:r>
            <a:r>
              <a:rPr lang="ru-RU" dirty="0"/>
              <a:t> на </a:t>
            </a:r>
            <a:r>
              <a:rPr lang="ru-RU" dirty="0" err="1"/>
              <a:t>капилярите</a:t>
            </a:r>
            <a:r>
              <a:rPr lang="ru-RU" dirty="0"/>
              <a:t> при </a:t>
            </a:r>
            <a:r>
              <a:rPr lang="ru-RU" dirty="0" err="1"/>
              <a:t>деструктивни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endParaRPr lang="ru-RU" dirty="0"/>
          </a:p>
          <a:p>
            <a:pPr lvl="1"/>
            <a:r>
              <a:rPr lang="ru-RU" dirty="0" err="1"/>
              <a:t>Алвеоло-капилярен</a:t>
            </a:r>
            <a:r>
              <a:rPr lang="ru-RU" dirty="0"/>
              <a:t> </a:t>
            </a:r>
            <a:r>
              <a:rPr lang="ru-RU" dirty="0" err="1"/>
              <a:t>рефлукс</a:t>
            </a:r>
            <a:r>
              <a:rPr lang="ru-RU" dirty="0"/>
              <a:t> (на </a:t>
            </a:r>
            <a:r>
              <a:rPr lang="ru-RU" dirty="0" err="1"/>
              <a:t>Euler-Liliestrand</a:t>
            </a:r>
            <a:r>
              <a:rPr lang="ru-RU" dirty="0"/>
              <a:t>/</a:t>
            </a:r>
            <a:r>
              <a:rPr lang="ru-RU" dirty="0" err="1"/>
              <a:t>Ойлер-Лилиенщранд</a:t>
            </a:r>
            <a:r>
              <a:rPr lang="ru-RU" dirty="0"/>
              <a:t>). </a:t>
            </a:r>
            <a:r>
              <a:rPr lang="ru-RU" dirty="0" err="1"/>
              <a:t>Алвеоло-капилярната</a:t>
            </a:r>
            <a:r>
              <a:rPr lang="ru-RU" dirty="0"/>
              <a:t> </a:t>
            </a:r>
            <a:r>
              <a:rPr lang="ru-RU" dirty="0" err="1"/>
              <a:t>хиповентилация</a:t>
            </a:r>
            <a:r>
              <a:rPr lang="ru-RU" dirty="0"/>
              <a:t> води до </a:t>
            </a:r>
            <a:r>
              <a:rPr lang="ru-RU" dirty="0" err="1"/>
              <a:t>констрикция</a:t>
            </a:r>
            <a:r>
              <a:rPr lang="ru-RU" dirty="0"/>
              <a:t> на </a:t>
            </a:r>
            <a:r>
              <a:rPr lang="ru-RU" dirty="0" err="1"/>
              <a:t>малките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артерии в </a:t>
            </a:r>
            <a:r>
              <a:rPr lang="ru-RU" dirty="0" err="1"/>
              <a:t>зоните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обдишват</a:t>
            </a:r>
            <a:r>
              <a:rPr lang="ru-RU" dirty="0"/>
              <a:t> </a:t>
            </a:r>
            <a:r>
              <a:rPr lang="ru-RU" dirty="0" err="1"/>
              <a:t>недостатъчно</a:t>
            </a:r>
            <a:r>
              <a:rPr lang="ru-RU" dirty="0"/>
              <a:t>. </a:t>
            </a:r>
            <a:r>
              <a:rPr lang="ru-RU" dirty="0" err="1"/>
              <a:t>Резултатът</a:t>
            </a:r>
            <a:r>
              <a:rPr lang="ru-RU" dirty="0"/>
              <a:t> е </a:t>
            </a:r>
            <a:r>
              <a:rPr lang="ru-RU" dirty="0" err="1"/>
              <a:t>преразпределение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и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.</a:t>
            </a:r>
          </a:p>
          <a:p>
            <a:r>
              <a:rPr lang="ru-RU" dirty="0"/>
              <a:t>Нарушения на в</a:t>
            </a:r>
            <a:r>
              <a:rPr lang="en-US" dirty="0"/>
              <a:t>e</a:t>
            </a:r>
            <a:r>
              <a:rPr lang="ru-RU" dirty="0" err="1"/>
              <a:t>нозния</a:t>
            </a:r>
            <a:r>
              <a:rPr lang="ru-RU" dirty="0"/>
              <a:t> отток: например при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или </a:t>
            </a:r>
            <a:r>
              <a:rPr lang="ru-RU" dirty="0" err="1"/>
              <a:t>митрална</a:t>
            </a:r>
            <a:r>
              <a:rPr lang="ru-RU" dirty="0"/>
              <a:t> стеноза.</a:t>
            </a:r>
          </a:p>
          <a:p>
            <a:endParaRPr lang="en-US" dirty="0"/>
          </a:p>
          <a:p>
            <a:pPr marL="0" indent="0">
              <a:buNone/>
            </a:pPr>
            <a:r>
              <a:rPr lang="ru-RU" dirty="0" err="1"/>
              <a:t>Специалната</a:t>
            </a:r>
            <a:r>
              <a:rPr lang="ru-RU" dirty="0"/>
              <a:t> диагностика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перфузионна</a:t>
            </a:r>
            <a:r>
              <a:rPr lang="ru-RU" dirty="0"/>
              <a:t> </a:t>
            </a:r>
            <a:r>
              <a:rPr lang="ru-RU" dirty="0" err="1"/>
              <a:t>сцинтиграфия</a:t>
            </a:r>
            <a:r>
              <a:rPr lang="ru-RU" dirty="0"/>
              <a:t> на белите </a:t>
            </a:r>
            <a:r>
              <a:rPr lang="ru-RU" dirty="0" err="1"/>
              <a:t>дробове</a:t>
            </a:r>
            <a:r>
              <a:rPr lang="ru-RU" dirty="0"/>
              <a:t> (с </a:t>
            </a:r>
            <a:r>
              <a:rPr lang="ru-RU" dirty="0" err="1"/>
              <a:t>маркиран</a:t>
            </a:r>
            <a:r>
              <a:rPr lang="ru-RU" dirty="0"/>
              <a:t> с </a:t>
            </a:r>
            <a:r>
              <a:rPr lang="ru-RU" baseline="30000" dirty="0"/>
              <a:t>99m</a:t>
            </a:r>
            <a:r>
              <a:rPr lang="ru-RU" dirty="0"/>
              <a:t>Тс - </a:t>
            </a:r>
            <a:r>
              <a:rPr lang="ru-RU" dirty="0" err="1"/>
              <a:t>албумин</a:t>
            </a:r>
            <a:r>
              <a:rPr lang="ru-RU" dirty="0"/>
              <a:t>), </a:t>
            </a:r>
            <a:r>
              <a:rPr lang="ru-RU" dirty="0" err="1"/>
              <a:t>дигитална</a:t>
            </a:r>
            <a:r>
              <a:rPr lang="ru-RU" dirty="0"/>
              <a:t> </a:t>
            </a:r>
            <a:r>
              <a:rPr lang="ru-RU" dirty="0" err="1"/>
              <a:t>субтракционна</a:t>
            </a:r>
            <a:r>
              <a:rPr lang="ru-RU" dirty="0"/>
              <a:t> ангиография (DSA), </a:t>
            </a:r>
            <a:r>
              <a:rPr lang="ru-RU" dirty="0" err="1"/>
              <a:t>пулмонална</a:t>
            </a:r>
            <a:r>
              <a:rPr lang="ru-RU" dirty="0"/>
              <a:t> ангиография.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1614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632848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575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вентилация</a:t>
            </a:r>
            <a:r>
              <a:rPr lang="ru-RU" dirty="0"/>
              <a:t>/перфузия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нормално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покой </a:t>
            </a:r>
            <a:r>
              <a:rPr lang="ru-RU" dirty="0" err="1"/>
              <a:t>алвеолите</a:t>
            </a:r>
            <a:r>
              <a:rPr lang="ru-RU" dirty="0"/>
              <a:t> се </a:t>
            </a:r>
            <a:r>
              <a:rPr lang="ru-RU" dirty="0" err="1"/>
              <a:t>вентилират</a:t>
            </a:r>
            <a:r>
              <a:rPr lang="ru-RU" dirty="0"/>
              <a:t> от 4 l </a:t>
            </a:r>
            <a:r>
              <a:rPr lang="ru-RU" dirty="0" err="1"/>
              <a:t>въздух</a:t>
            </a:r>
            <a:r>
              <a:rPr lang="ru-RU" dirty="0"/>
              <a:t> на минута и </a:t>
            </a:r>
            <a:r>
              <a:rPr lang="ru-RU" dirty="0" err="1"/>
              <a:t>перфузират</a:t>
            </a:r>
            <a:r>
              <a:rPr lang="ru-RU" dirty="0"/>
              <a:t> от 5 I </a:t>
            </a:r>
            <a:r>
              <a:rPr lang="ru-RU" dirty="0" err="1"/>
              <a:t>кръв</a:t>
            </a:r>
            <a:r>
              <a:rPr lang="ru-RU" dirty="0"/>
              <a:t> на минута: В/П = 4:5 или 0,8.</a:t>
            </a:r>
          </a:p>
          <a:p>
            <a:pPr lvl="1"/>
            <a:r>
              <a:rPr lang="ru-RU" dirty="0"/>
              <a:t>При наличие на </a:t>
            </a:r>
            <a:r>
              <a:rPr lang="ru-RU" dirty="0" err="1"/>
              <a:t>шънтов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: </a:t>
            </a:r>
            <a:r>
              <a:rPr lang="ru-RU" dirty="0" err="1"/>
              <a:t>оросявани</a:t>
            </a:r>
            <a:r>
              <a:rPr lang="ru-RU" dirty="0"/>
              <a:t>, но </a:t>
            </a:r>
            <a:r>
              <a:rPr lang="ru-RU" dirty="0" err="1"/>
              <a:t>недостатъчно</a:t>
            </a:r>
            <a:r>
              <a:rPr lang="ru-RU" dirty="0"/>
              <a:t> </a:t>
            </a:r>
            <a:r>
              <a:rPr lang="ru-RU" dirty="0" err="1"/>
              <a:t>вентилирани</a:t>
            </a:r>
            <a:r>
              <a:rPr lang="ru-RU" dirty="0"/>
              <a:t> </a:t>
            </a:r>
            <a:r>
              <a:rPr lang="ru-RU" dirty="0" err="1"/>
              <a:t>алвеоли</a:t>
            </a:r>
            <a:r>
              <a:rPr lang="ru-RU" dirty="0"/>
              <a:t> (В/П &lt; 0,8)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ефект</a:t>
            </a:r>
            <a:r>
              <a:rPr lang="ru-RU" dirty="0"/>
              <a:t> на </a:t>
            </a:r>
            <a:r>
              <a:rPr lang="ru-RU" dirty="0" err="1"/>
              <a:t>мъртвото</a:t>
            </a:r>
            <a:r>
              <a:rPr lang="ru-RU" dirty="0"/>
              <a:t> пространство: </a:t>
            </a:r>
            <a:r>
              <a:rPr lang="ru-RU" dirty="0" err="1"/>
              <a:t>вентилирани</a:t>
            </a:r>
            <a:r>
              <a:rPr lang="ru-RU" dirty="0"/>
              <a:t>, но </a:t>
            </a:r>
            <a:r>
              <a:rPr lang="ru-RU" dirty="0" err="1"/>
              <a:t>недостатъчно</a:t>
            </a:r>
            <a:r>
              <a:rPr lang="ru-RU" dirty="0"/>
              <a:t> </a:t>
            </a:r>
            <a:r>
              <a:rPr lang="ru-RU" dirty="0" err="1"/>
              <a:t>оросявани</a:t>
            </a:r>
            <a:r>
              <a:rPr lang="ru-RU" dirty="0"/>
              <a:t> </a:t>
            </a:r>
            <a:r>
              <a:rPr lang="ru-RU" dirty="0" err="1"/>
              <a:t>алвеоли</a:t>
            </a:r>
            <a:r>
              <a:rPr lang="ru-RU" dirty="0"/>
              <a:t> (В/П &gt; 0,8)</a:t>
            </a:r>
          </a:p>
          <a:p>
            <a:r>
              <a:rPr lang="ru-RU" dirty="0" err="1"/>
              <a:t>Специалната</a:t>
            </a:r>
            <a:r>
              <a:rPr lang="ru-RU" dirty="0"/>
              <a:t> диагностика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инхалационна</a:t>
            </a:r>
            <a:r>
              <a:rPr lang="ru-RU" dirty="0"/>
              <a:t> </a:t>
            </a:r>
            <a:r>
              <a:rPr lang="ru-RU" dirty="0" err="1"/>
              <a:t>сцинтиграфия</a:t>
            </a:r>
            <a:r>
              <a:rPr lang="ru-RU" dirty="0"/>
              <a:t> (</a:t>
            </a:r>
            <a:r>
              <a:rPr lang="ru-RU" baseline="30000" dirty="0"/>
              <a:t>133</a:t>
            </a:r>
            <a:r>
              <a:rPr lang="ru-RU" dirty="0"/>
              <a:t>Xe) и </a:t>
            </a:r>
            <a:r>
              <a:rPr lang="ru-RU" dirty="0" err="1"/>
              <a:t>перфузионна</a:t>
            </a:r>
            <a:r>
              <a:rPr lang="ru-RU" dirty="0"/>
              <a:t> </a:t>
            </a:r>
            <a:r>
              <a:rPr lang="ru-RU" dirty="0" err="1"/>
              <a:t>сцинтиграфия</a:t>
            </a:r>
            <a:r>
              <a:rPr lang="ru-RU" dirty="0"/>
              <a:t> (</a:t>
            </a:r>
            <a:r>
              <a:rPr lang="ru-RU" baseline="30000" dirty="0"/>
              <a:t>99m</a:t>
            </a:r>
            <a:r>
              <a:rPr lang="ru-RU" dirty="0"/>
              <a:t>Тс)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48989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Сцинтиграфия</a:t>
            </a:r>
            <a:r>
              <a:rPr lang="ru-RU" b="1" dirty="0"/>
              <a:t> на белите </a:t>
            </a:r>
            <a:r>
              <a:rPr lang="ru-RU" b="1" dirty="0" err="1"/>
              <a:t>дробове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dirty="0" err="1"/>
              <a:t>сцинтиграфия</a:t>
            </a:r>
            <a:r>
              <a:rPr lang="ru-RU" dirty="0"/>
              <a:t> се </a:t>
            </a:r>
            <a:r>
              <a:rPr lang="ru-RU" dirty="0" err="1"/>
              <a:t>извършва</a:t>
            </a:r>
            <a:r>
              <a:rPr lang="ru-RU" dirty="0"/>
              <a:t> чрез венозно </a:t>
            </a:r>
            <a:r>
              <a:rPr lang="ru-RU" dirty="0" err="1"/>
              <a:t>инжектиране</a:t>
            </a:r>
            <a:r>
              <a:rPr lang="ru-RU" dirty="0"/>
              <a:t> на </a:t>
            </a:r>
            <a:r>
              <a:rPr lang="ru-RU" dirty="0" err="1"/>
              <a:t>човешки</a:t>
            </a:r>
            <a:r>
              <a:rPr lang="ru-RU" dirty="0"/>
              <a:t> </a:t>
            </a:r>
            <a:r>
              <a:rPr lang="ru-RU" dirty="0" err="1"/>
              <a:t>серумен</a:t>
            </a:r>
            <a:r>
              <a:rPr lang="ru-RU" dirty="0"/>
              <a:t> </a:t>
            </a:r>
            <a:r>
              <a:rPr lang="ru-RU" dirty="0" err="1"/>
              <a:t>албумин</a:t>
            </a:r>
            <a:r>
              <a:rPr lang="ru-RU" dirty="0"/>
              <a:t>, </a:t>
            </a:r>
            <a:r>
              <a:rPr lang="ru-RU" dirty="0" err="1"/>
              <a:t>белязан</a:t>
            </a:r>
            <a:r>
              <a:rPr lang="ru-RU" dirty="0"/>
              <a:t> е радиоактивно вещество. </a:t>
            </a:r>
          </a:p>
          <a:p>
            <a:r>
              <a:rPr lang="ru-RU" dirty="0" err="1"/>
              <a:t>Частиците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размер, </a:t>
            </a:r>
            <a:r>
              <a:rPr lang="ru-RU" dirty="0" err="1"/>
              <a:t>по-голям</a:t>
            </a:r>
            <a:r>
              <a:rPr lang="ru-RU" dirty="0"/>
              <a:t> от </a:t>
            </a:r>
            <a:r>
              <a:rPr lang="ru-RU" dirty="0" err="1"/>
              <a:t>диаметъра</a:t>
            </a:r>
            <a:r>
              <a:rPr lang="ru-RU" dirty="0"/>
              <a:t> на </a:t>
            </a:r>
            <a:r>
              <a:rPr lang="ru-RU" dirty="0" err="1"/>
              <a:t>белодробните</a:t>
            </a:r>
            <a:r>
              <a:rPr lang="ru-RU" dirty="0"/>
              <a:t> </a:t>
            </a:r>
            <a:r>
              <a:rPr lang="ru-RU" dirty="0" err="1"/>
              <a:t>капиляри</a:t>
            </a:r>
            <a:r>
              <a:rPr lang="ru-RU" dirty="0"/>
              <a:t>, и </a:t>
            </a:r>
            <a:r>
              <a:rPr lang="ru-RU" dirty="0" err="1"/>
              <a:t>предизвикват</a:t>
            </a:r>
            <a:r>
              <a:rPr lang="ru-RU" dirty="0"/>
              <a:t> множество </a:t>
            </a:r>
            <a:r>
              <a:rPr lang="ru-RU" dirty="0" err="1"/>
              <a:t>микроемболии</a:t>
            </a:r>
            <a:r>
              <a:rPr lang="ru-RU" dirty="0"/>
              <a:t> на пре- и </a:t>
            </a:r>
            <a:r>
              <a:rPr lang="ru-RU" dirty="0" err="1"/>
              <a:t>капилярите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опасни</a:t>
            </a:r>
            <a:r>
              <a:rPr lang="ru-RU" dirty="0"/>
              <a:t> за </a:t>
            </a:r>
            <a:r>
              <a:rPr lang="ru-RU" dirty="0" err="1"/>
              <a:t>болния</a:t>
            </a:r>
            <a:r>
              <a:rPr lang="ru-RU" b="1" dirty="0"/>
              <a:t>.</a:t>
            </a:r>
            <a:r>
              <a:rPr lang="ru-RU" dirty="0"/>
              <a:t> </a:t>
            </a:r>
          </a:p>
          <a:p>
            <a:r>
              <a:rPr lang="ru-RU" dirty="0"/>
              <a:t>Чрез детектор се определят </a:t>
            </a:r>
            <a:r>
              <a:rPr lang="ru-RU" dirty="0" err="1"/>
              <a:t>зоните</a:t>
            </a:r>
            <a:r>
              <a:rPr lang="ru-RU" dirty="0"/>
              <a:t> на </a:t>
            </a:r>
            <a:r>
              <a:rPr lang="ru-RU" dirty="0" err="1"/>
              <a:t>радиоактивност</a:t>
            </a:r>
            <a:r>
              <a:rPr lang="ru-RU" dirty="0"/>
              <a:t> в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 По </a:t>
            </a:r>
            <a:r>
              <a:rPr lang="ru-RU" dirty="0" err="1"/>
              <a:t>този</a:t>
            </a:r>
            <a:r>
              <a:rPr lang="ru-RU" dirty="0"/>
              <a:t> начин се </a:t>
            </a:r>
            <a:r>
              <a:rPr lang="ru-RU" dirty="0" err="1"/>
              <a:t>получава</a:t>
            </a:r>
            <a:r>
              <a:rPr lang="ru-RU" dirty="0"/>
              <a:t> информация за </a:t>
            </a:r>
            <a:r>
              <a:rPr lang="ru-RU" dirty="0" err="1"/>
              <a:t>капилярното</a:t>
            </a:r>
            <a:r>
              <a:rPr lang="ru-RU" dirty="0"/>
              <a:t> </a:t>
            </a:r>
            <a:r>
              <a:rPr lang="ru-RU" dirty="0" err="1"/>
              <a:t>оросяване</a:t>
            </a:r>
            <a:r>
              <a:rPr lang="ru-RU" dirty="0"/>
              <a:t> в </a:t>
            </a:r>
            <a:r>
              <a:rPr lang="ru-RU" dirty="0" err="1"/>
              <a:t>системата</a:t>
            </a:r>
            <a:r>
              <a:rPr lang="ru-RU" dirty="0"/>
              <a:t> на </a:t>
            </a:r>
            <a:r>
              <a:rPr lang="ru-RU" dirty="0" err="1"/>
              <a:t>белодробната</a:t>
            </a:r>
            <a:r>
              <a:rPr lang="ru-RU" dirty="0"/>
              <a:t> артерия (a. </a:t>
            </a:r>
            <a:r>
              <a:rPr lang="ru-RU" dirty="0" err="1"/>
              <a:t>pulmonalis</a:t>
            </a:r>
            <a:r>
              <a:rPr lang="ru-RU" dirty="0"/>
              <a:t>). </a:t>
            </a:r>
          </a:p>
          <a:p>
            <a:r>
              <a:rPr lang="ru-RU" dirty="0"/>
              <a:t>Важна при на </a:t>
            </a:r>
            <a:r>
              <a:rPr lang="ru-RU" dirty="0" err="1"/>
              <a:t>диагностицирането</a:t>
            </a:r>
            <a:r>
              <a:rPr lang="ru-RU" dirty="0"/>
              <a:t> на рак и </a:t>
            </a:r>
            <a:r>
              <a:rPr lang="ru-RU" dirty="0" err="1"/>
              <a:t>емболия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2388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488832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9763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Бронхоскопия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996952"/>
            <a:ext cx="8964488" cy="386104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Метод за </a:t>
            </a:r>
            <a:r>
              <a:rPr lang="ru-RU" dirty="0" err="1"/>
              <a:t>директно</a:t>
            </a:r>
            <a:r>
              <a:rPr lang="ru-RU" dirty="0"/>
              <a:t> наблюдение на </a:t>
            </a:r>
            <a:r>
              <a:rPr lang="ru-RU" dirty="0" err="1"/>
              <a:t>трахеята</a:t>
            </a:r>
            <a:r>
              <a:rPr lang="ru-RU" dirty="0"/>
              <a:t> и бронхите и </a:t>
            </a:r>
            <a:r>
              <a:rPr lang="ru-RU" dirty="0" err="1"/>
              <a:t>вземане</a:t>
            </a:r>
            <a:r>
              <a:rPr lang="ru-RU" dirty="0"/>
              <a:t> на </a:t>
            </a:r>
            <a:r>
              <a:rPr lang="ru-RU" dirty="0" err="1"/>
              <a:t>биопсични</a:t>
            </a:r>
            <a:r>
              <a:rPr lang="ru-RU" dirty="0"/>
              <a:t> материал при нужда.</a:t>
            </a:r>
          </a:p>
          <a:p>
            <a:r>
              <a:rPr lang="ru-RU" dirty="0" err="1"/>
              <a:t>Провежда</a:t>
            </a:r>
            <a:r>
              <a:rPr lang="ru-RU" dirty="0"/>
              <a:t> се след </a:t>
            </a:r>
            <a:r>
              <a:rPr lang="ru-RU" dirty="0" err="1"/>
              <a:t>местна</a:t>
            </a:r>
            <a:r>
              <a:rPr lang="ru-RU" dirty="0"/>
              <a:t> анестезия с </a:t>
            </a:r>
            <a:r>
              <a:rPr lang="ru-RU" dirty="0" err="1"/>
              <a:t>лидокаин</a:t>
            </a:r>
            <a:r>
              <a:rPr lang="ru-RU" dirty="0"/>
              <a:t> или новокаин на </a:t>
            </a:r>
            <a:r>
              <a:rPr lang="ru-RU" dirty="0" err="1"/>
              <a:t>носогълтача</a:t>
            </a:r>
            <a:r>
              <a:rPr lang="ru-RU" dirty="0"/>
              <a:t>, </a:t>
            </a:r>
            <a:r>
              <a:rPr lang="ru-RU" dirty="0" err="1"/>
              <a:t>ларинкса</a:t>
            </a:r>
            <a:r>
              <a:rPr lang="ru-RU" dirty="0"/>
              <a:t>, </a:t>
            </a:r>
            <a:r>
              <a:rPr lang="ru-RU" dirty="0" err="1"/>
              <a:t>трахеята</a:t>
            </a:r>
            <a:r>
              <a:rPr lang="ru-RU" dirty="0"/>
              <a:t> и </a:t>
            </a:r>
            <a:r>
              <a:rPr lang="ru-RU" dirty="0" err="1"/>
              <a:t>съответния</a:t>
            </a:r>
            <a:r>
              <a:rPr lang="ru-RU" dirty="0"/>
              <a:t> бронх. </a:t>
            </a:r>
          </a:p>
          <a:p>
            <a:r>
              <a:rPr lang="ru-RU" dirty="0" err="1"/>
              <a:t>Задължения</a:t>
            </a:r>
            <a:r>
              <a:rPr lang="ru-RU" dirty="0"/>
              <a:t> на </a:t>
            </a:r>
            <a:r>
              <a:rPr lang="ru-RU" dirty="0" err="1"/>
              <a:t>медицинската</a:t>
            </a:r>
            <a:r>
              <a:rPr lang="ru-RU" dirty="0"/>
              <a:t> сестра:</a:t>
            </a:r>
          </a:p>
          <a:p>
            <a:pPr lvl="1"/>
            <a:r>
              <a:rPr lang="ru-RU" dirty="0"/>
              <a:t>Да </a:t>
            </a:r>
            <a:r>
              <a:rPr lang="ru-RU" dirty="0" err="1"/>
              <a:t>успокои</a:t>
            </a:r>
            <a:r>
              <a:rPr lang="ru-RU" dirty="0"/>
              <a:t> </a:t>
            </a:r>
            <a:r>
              <a:rPr lang="ru-RU" dirty="0" err="1"/>
              <a:t>предварително</a:t>
            </a:r>
            <a:r>
              <a:rPr lang="ru-RU" dirty="0"/>
              <a:t> </a:t>
            </a:r>
            <a:r>
              <a:rPr lang="ru-RU" dirty="0" err="1"/>
              <a:t>болния</a:t>
            </a:r>
            <a:r>
              <a:rPr lang="ru-RU" dirty="0"/>
              <a:t> и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увери</a:t>
            </a:r>
            <a:r>
              <a:rPr lang="ru-RU" dirty="0"/>
              <a:t>, че </a:t>
            </a:r>
            <a:r>
              <a:rPr lang="ru-RU" dirty="0" err="1"/>
              <a:t>изследването</a:t>
            </a:r>
            <a:r>
              <a:rPr lang="ru-RU" dirty="0"/>
              <a:t> не е опасно - за </a:t>
            </a:r>
            <a:r>
              <a:rPr lang="ru-RU" dirty="0" err="1"/>
              <a:t>получаване</a:t>
            </a:r>
            <a:r>
              <a:rPr lang="ru-RU" dirty="0"/>
              <a:t> на </a:t>
            </a:r>
            <a:r>
              <a:rPr lang="ru-RU" dirty="0" err="1"/>
              <a:t>добри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 е много важно </a:t>
            </a:r>
            <a:r>
              <a:rPr lang="ru-RU" dirty="0" err="1"/>
              <a:t>пациентът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спокоен.</a:t>
            </a:r>
          </a:p>
          <a:p>
            <a:pPr lvl="1"/>
            <a:r>
              <a:rPr lang="ru-RU" dirty="0" err="1"/>
              <a:t>Изследването</a:t>
            </a:r>
            <a:r>
              <a:rPr lang="ru-RU" dirty="0"/>
              <a:t> се </a:t>
            </a:r>
            <a:r>
              <a:rPr lang="ru-RU" dirty="0" err="1"/>
              <a:t>провежда</a:t>
            </a:r>
            <a:r>
              <a:rPr lang="ru-RU" dirty="0"/>
              <a:t> </a:t>
            </a:r>
            <a:r>
              <a:rPr lang="ru-RU" dirty="0" err="1"/>
              <a:t>сутрин</a:t>
            </a:r>
            <a:r>
              <a:rPr lang="ru-RU" dirty="0"/>
              <a:t> на </a:t>
            </a:r>
            <a:r>
              <a:rPr lang="ru-RU" dirty="0" err="1"/>
              <a:t>гладно</a:t>
            </a:r>
            <a:r>
              <a:rPr lang="ru-RU" dirty="0"/>
              <a:t>. В противен случай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от </a:t>
            </a:r>
            <a:r>
              <a:rPr lang="ru-RU" dirty="0" err="1"/>
              <a:t>повръщане</a:t>
            </a:r>
            <a:r>
              <a:rPr lang="ru-RU" dirty="0"/>
              <a:t> и аспирация. Половин час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успокоява</a:t>
            </a:r>
            <a:r>
              <a:rPr lang="ru-RU" dirty="0"/>
              <a:t> чрез подкожно </a:t>
            </a:r>
            <a:r>
              <a:rPr lang="ru-RU" dirty="0" err="1"/>
              <a:t>инжектиране</a:t>
            </a:r>
            <a:r>
              <a:rPr lang="ru-RU" dirty="0"/>
              <a:t> на 1 </a:t>
            </a:r>
            <a:r>
              <a:rPr lang="ru-RU" dirty="0" err="1"/>
              <a:t>mg</a:t>
            </a:r>
            <a:r>
              <a:rPr lang="ru-RU" dirty="0"/>
              <a:t> атропин. </a:t>
            </a:r>
          </a:p>
          <a:p>
            <a:pPr lvl="1"/>
            <a:r>
              <a:rPr lang="ru-RU" dirty="0"/>
              <a:t>След </a:t>
            </a:r>
            <a:r>
              <a:rPr lang="ru-RU" dirty="0" err="1"/>
              <a:t>изследването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почива</a:t>
            </a:r>
            <a:r>
              <a:rPr lang="ru-RU" dirty="0"/>
              <a:t> 2 до 3 h, 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се следят </a:t>
            </a:r>
            <a:r>
              <a:rPr lang="ru-RU" dirty="0" err="1"/>
              <a:t>пулсът</a:t>
            </a:r>
            <a:r>
              <a:rPr lang="ru-RU" dirty="0"/>
              <a:t>, </a:t>
            </a:r>
            <a:r>
              <a:rPr lang="ru-RU" dirty="0" err="1"/>
              <a:t>кръвното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дишането</a:t>
            </a:r>
            <a:r>
              <a:rPr lang="ru-RU" dirty="0"/>
              <a:t> и за </a:t>
            </a:r>
            <a:r>
              <a:rPr lang="ru-RU" dirty="0" err="1"/>
              <a:t>признаци</a:t>
            </a:r>
            <a:r>
              <a:rPr lang="ru-RU" dirty="0"/>
              <a:t> па </a:t>
            </a:r>
            <a:r>
              <a:rPr lang="ru-RU" dirty="0" err="1"/>
              <a:t>оток</a:t>
            </a:r>
            <a:r>
              <a:rPr lang="ru-RU" dirty="0"/>
              <a:t> на </a:t>
            </a:r>
            <a:r>
              <a:rPr lang="ru-RU" dirty="0" err="1"/>
              <a:t>ларинкса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За </a:t>
            </a:r>
            <a:r>
              <a:rPr lang="ru-RU" dirty="0" err="1"/>
              <a:t>избягване</a:t>
            </a:r>
            <a:r>
              <a:rPr lang="ru-RU" dirty="0"/>
              <a:t> на </a:t>
            </a:r>
            <a:r>
              <a:rPr lang="ru-RU" dirty="0" err="1"/>
              <a:t>неприятните</a:t>
            </a:r>
            <a:r>
              <a:rPr lang="ru-RU" dirty="0"/>
              <a:t> </a:t>
            </a:r>
            <a:r>
              <a:rPr lang="ru-RU" dirty="0" err="1"/>
              <a:t>усещания</a:t>
            </a:r>
            <a:r>
              <a:rPr lang="ru-RU" dirty="0"/>
              <a:t> в </a:t>
            </a:r>
            <a:r>
              <a:rPr lang="ru-RU" dirty="0" err="1"/>
              <a:t>гърлото</a:t>
            </a:r>
            <a:r>
              <a:rPr lang="ru-RU" dirty="0"/>
              <a:t> се </a:t>
            </a:r>
            <a:r>
              <a:rPr lang="ru-RU" dirty="0" err="1"/>
              <a:t>назначават</a:t>
            </a:r>
            <a:r>
              <a:rPr lang="ru-RU" dirty="0"/>
              <a:t> </a:t>
            </a:r>
            <a:r>
              <a:rPr lang="ru-RU" dirty="0" err="1"/>
              <a:t>дезинфекционни</a:t>
            </a:r>
            <a:r>
              <a:rPr lang="ru-RU" dirty="0"/>
              <a:t> </a:t>
            </a:r>
            <a:r>
              <a:rPr lang="ru-RU" dirty="0" err="1"/>
              <a:t>разтвори</a:t>
            </a:r>
            <a:r>
              <a:rPr lang="ru-RU" dirty="0"/>
              <a:t> или таблетки. </a:t>
            </a:r>
          </a:p>
          <a:p>
            <a:pPr lvl="1"/>
            <a:r>
              <a:rPr lang="ru-RU" dirty="0" err="1"/>
              <a:t>Храна</a:t>
            </a:r>
            <a:r>
              <a:rPr lang="ru-RU" dirty="0"/>
              <a:t> се </a:t>
            </a:r>
            <a:r>
              <a:rPr lang="ru-RU" dirty="0" err="1"/>
              <a:t>разрешава</a:t>
            </a:r>
            <a:r>
              <a:rPr lang="ru-RU" dirty="0"/>
              <a:t> 30 — 40 </a:t>
            </a:r>
            <a:r>
              <a:rPr lang="ru-RU" dirty="0" err="1"/>
              <a:t>min</a:t>
            </a:r>
            <a:r>
              <a:rPr lang="ru-RU" dirty="0"/>
              <a:t>, след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изчезнат</a:t>
            </a:r>
            <a:r>
              <a:rPr lang="ru-RU" dirty="0"/>
              <a:t> </a:t>
            </a:r>
            <a:r>
              <a:rPr lang="ru-RU" dirty="0" err="1"/>
              <a:t>симптомите</a:t>
            </a:r>
            <a:r>
              <a:rPr lang="ru-RU" dirty="0"/>
              <a:t> на </a:t>
            </a:r>
            <a:r>
              <a:rPr lang="ru-RU" dirty="0" err="1"/>
              <a:t>местната</a:t>
            </a:r>
            <a:r>
              <a:rPr lang="ru-RU" dirty="0"/>
              <a:t> анестезия. 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230"/>
            <a:ext cx="2376264" cy="226504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725905"/>
            <a:ext cx="2448272" cy="22650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20688"/>
            <a:ext cx="3621782" cy="237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30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Бронхография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73325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Метод за контрастно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бронхиалното</a:t>
            </a:r>
            <a:r>
              <a:rPr lang="ru-RU" dirty="0"/>
              <a:t> </a:t>
            </a:r>
            <a:r>
              <a:rPr lang="ru-RU" dirty="0" err="1"/>
              <a:t>дърво</a:t>
            </a:r>
            <a:r>
              <a:rPr lang="ru-RU" dirty="0"/>
              <a:t>. </a:t>
            </a:r>
          </a:p>
          <a:p>
            <a:r>
              <a:rPr lang="ru-RU" dirty="0"/>
              <a:t>Методика: след </a:t>
            </a:r>
            <a:r>
              <a:rPr lang="ru-RU" dirty="0" err="1"/>
              <a:t>локална</a:t>
            </a:r>
            <a:r>
              <a:rPr lang="ru-RU" dirty="0"/>
              <a:t> анестезия с </a:t>
            </a:r>
            <a:r>
              <a:rPr lang="ru-RU" dirty="0" err="1"/>
              <a:t>лидокаин</a:t>
            </a:r>
            <a:r>
              <a:rPr lang="ru-RU" dirty="0"/>
              <a:t> или новокаин на </a:t>
            </a:r>
            <a:r>
              <a:rPr lang="ru-RU" dirty="0" err="1"/>
              <a:t>носогълтача</a:t>
            </a:r>
            <a:r>
              <a:rPr lang="ru-RU" dirty="0"/>
              <a:t>, </a:t>
            </a:r>
            <a:r>
              <a:rPr lang="ru-RU" dirty="0" err="1"/>
              <a:t>ларинкса</a:t>
            </a:r>
            <a:r>
              <a:rPr lang="ru-RU" dirty="0"/>
              <a:t>, </a:t>
            </a:r>
            <a:r>
              <a:rPr lang="ru-RU" dirty="0" err="1"/>
              <a:t>трахеята</a:t>
            </a:r>
            <a:r>
              <a:rPr lang="ru-RU" dirty="0"/>
              <a:t> и бронха,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се </a:t>
            </a:r>
            <a:r>
              <a:rPr lang="ru-RU" dirty="0" err="1"/>
              <a:t>изследва</a:t>
            </a:r>
            <a:r>
              <a:rPr lang="ru-RU" dirty="0"/>
              <a:t>,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бронхоскопа</a:t>
            </a:r>
            <a:r>
              <a:rPr lang="ru-RU" dirty="0"/>
              <a:t> се </a:t>
            </a:r>
            <a:r>
              <a:rPr lang="ru-RU" dirty="0" err="1"/>
              <a:t>впръсква</a:t>
            </a:r>
            <a:r>
              <a:rPr lang="ru-RU" dirty="0"/>
              <a:t> контрастно вещество. </a:t>
            </a:r>
          </a:p>
          <a:p>
            <a:r>
              <a:rPr lang="ru-RU" dirty="0" err="1"/>
              <a:t>Задължения</a:t>
            </a:r>
            <a:r>
              <a:rPr lang="ru-RU" dirty="0"/>
              <a:t> на </a:t>
            </a:r>
            <a:r>
              <a:rPr lang="ru-RU" dirty="0" err="1"/>
              <a:t>медицинската</a:t>
            </a:r>
            <a:r>
              <a:rPr lang="ru-RU" dirty="0"/>
              <a:t> сестра- </a:t>
            </a:r>
          </a:p>
          <a:p>
            <a:pPr lvl="1"/>
            <a:r>
              <a:rPr lang="ru-RU" dirty="0"/>
              <a:t>Да </a:t>
            </a:r>
            <a:r>
              <a:rPr lang="ru-RU" dirty="0" err="1"/>
              <a:t>подготви</a:t>
            </a:r>
            <a:r>
              <a:rPr lang="ru-RU" dirty="0"/>
              <a:t> психически </a:t>
            </a:r>
            <a:r>
              <a:rPr lang="ru-RU" dirty="0" err="1"/>
              <a:t>болния</a:t>
            </a:r>
            <a:r>
              <a:rPr lang="ru-RU" dirty="0"/>
              <a:t> за </a:t>
            </a:r>
            <a:r>
              <a:rPr lang="ru-RU" dirty="0" err="1"/>
              <a:t>изследването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Изследването</a:t>
            </a:r>
            <a:r>
              <a:rPr lang="ru-RU" dirty="0"/>
              <a:t> се </a:t>
            </a:r>
            <a:r>
              <a:rPr lang="ru-RU" dirty="0" err="1"/>
              <a:t>извършва</a:t>
            </a:r>
            <a:r>
              <a:rPr lang="ru-RU" dirty="0"/>
              <a:t> на </a:t>
            </a:r>
            <a:r>
              <a:rPr lang="ru-RU" dirty="0" err="1"/>
              <a:t>гладно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За да се снижи </a:t>
            </a:r>
            <a:r>
              <a:rPr lang="ru-RU" dirty="0" err="1"/>
              <a:t>вероятността</a:t>
            </a:r>
            <a:r>
              <a:rPr lang="ru-RU" dirty="0"/>
              <a:t> от </a:t>
            </a:r>
            <a:r>
              <a:rPr lang="ru-RU" dirty="0" err="1"/>
              <a:t>въвеждане</a:t>
            </a:r>
            <a:r>
              <a:rPr lang="ru-RU" dirty="0"/>
              <a:t> на микрофлора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носогълтача</a:t>
            </a:r>
            <a:r>
              <a:rPr lang="ru-RU" dirty="0"/>
              <a:t> в белите </a:t>
            </a:r>
            <a:r>
              <a:rPr lang="ru-RU" dirty="0" err="1"/>
              <a:t>дробове</a:t>
            </a:r>
            <a:r>
              <a:rPr lang="ru-RU" dirty="0"/>
              <a:t>, той се </a:t>
            </a:r>
            <a:r>
              <a:rPr lang="ru-RU" dirty="0" err="1"/>
              <a:t>санира</a:t>
            </a:r>
            <a:r>
              <a:rPr lang="ru-RU" dirty="0"/>
              <a:t> 2—З дни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изследването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Половин час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бронхографията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успокоява</a:t>
            </a:r>
            <a:r>
              <a:rPr lang="ru-RU" dirty="0"/>
              <a:t> с 1 </a:t>
            </a:r>
            <a:r>
              <a:rPr lang="ru-RU" dirty="0" err="1"/>
              <a:t>mg</a:t>
            </a:r>
            <a:r>
              <a:rPr lang="ru-RU" dirty="0"/>
              <a:t> атропин подкожно. </a:t>
            </a:r>
          </a:p>
          <a:p>
            <a:pPr lvl="1"/>
            <a:r>
              <a:rPr lang="ru-RU" dirty="0"/>
              <a:t>След </a:t>
            </a:r>
            <a:r>
              <a:rPr lang="ru-RU" dirty="0" err="1"/>
              <a:t>завършване</a:t>
            </a:r>
            <a:r>
              <a:rPr lang="ru-RU" dirty="0"/>
              <a:t> на </a:t>
            </a:r>
            <a:r>
              <a:rPr lang="ru-RU" dirty="0" err="1"/>
              <a:t>изследването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</a:t>
            </a:r>
            <a:r>
              <a:rPr lang="ru-RU" dirty="0" err="1"/>
              <a:t>заема</a:t>
            </a:r>
            <a:r>
              <a:rPr lang="ru-RU" dirty="0"/>
              <a:t> за 3—5 </a:t>
            </a:r>
            <a:r>
              <a:rPr lang="ru-RU" dirty="0" err="1"/>
              <a:t>min</a:t>
            </a:r>
            <a:r>
              <a:rPr lang="ru-RU" dirty="0"/>
              <a:t> положение на </a:t>
            </a:r>
            <a:r>
              <a:rPr lang="ru-RU" dirty="0" err="1"/>
              <a:t>Тренделенбург</a:t>
            </a:r>
            <a:r>
              <a:rPr lang="ru-RU" dirty="0"/>
              <a:t> (</a:t>
            </a:r>
            <a:r>
              <a:rPr lang="ru-RU" dirty="0" err="1"/>
              <a:t>Trendelenburg</a:t>
            </a:r>
            <a:r>
              <a:rPr lang="ru-RU" dirty="0"/>
              <a:t>) за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освобождаване</a:t>
            </a:r>
            <a:r>
              <a:rPr lang="ru-RU" dirty="0"/>
              <a:t> на бронхите в </a:t>
            </a:r>
            <a:r>
              <a:rPr lang="ru-RU" dirty="0" err="1"/>
              <a:t>долните</a:t>
            </a:r>
            <a:r>
              <a:rPr lang="ru-RU" dirty="0"/>
              <a:t> </a:t>
            </a:r>
            <a:r>
              <a:rPr lang="ru-RU" dirty="0" err="1"/>
              <a:t>лобове</a:t>
            </a:r>
            <a:r>
              <a:rPr lang="ru-RU" dirty="0"/>
              <a:t> на </a:t>
            </a:r>
            <a:r>
              <a:rPr lang="ru-RU" dirty="0" err="1"/>
              <a:t>белия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от </a:t>
            </a:r>
            <a:r>
              <a:rPr lang="ru-RU" dirty="0" err="1"/>
              <a:t>контрастното</a:t>
            </a:r>
            <a:r>
              <a:rPr lang="ru-RU" dirty="0"/>
              <a:t> вещество.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отделението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да </a:t>
            </a:r>
            <a:r>
              <a:rPr lang="ru-RU" dirty="0" err="1"/>
              <a:t>легне</a:t>
            </a:r>
            <a:r>
              <a:rPr lang="ru-RU" dirty="0"/>
              <a:t> на </a:t>
            </a:r>
            <a:r>
              <a:rPr lang="ru-RU" dirty="0" err="1"/>
              <a:t>здравата</a:t>
            </a:r>
            <a:r>
              <a:rPr lang="ru-RU" dirty="0"/>
              <a:t> половина на </a:t>
            </a:r>
            <a:r>
              <a:rPr lang="ru-RU" dirty="0" err="1"/>
              <a:t>гръдпия</a:t>
            </a:r>
            <a:r>
              <a:rPr lang="ru-RU" dirty="0"/>
              <a:t> кош при </a:t>
            </a:r>
            <a:r>
              <a:rPr lang="ru-RU" dirty="0" err="1"/>
              <a:t>леко</a:t>
            </a:r>
            <a:r>
              <a:rPr lang="ru-RU" dirty="0"/>
              <a:t> </a:t>
            </a:r>
            <a:r>
              <a:rPr lang="ru-RU" dirty="0" err="1"/>
              <a:t>повдигнато</a:t>
            </a:r>
            <a:r>
              <a:rPr lang="ru-RU" dirty="0"/>
              <a:t> положение, чрез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освобождават</a:t>
            </a:r>
            <a:r>
              <a:rPr lang="ru-RU" dirty="0"/>
              <a:t> бронхите в </a:t>
            </a:r>
            <a:r>
              <a:rPr lang="ru-RU" dirty="0" err="1"/>
              <a:t>горните</a:t>
            </a:r>
            <a:r>
              <a:rPr lang="ru-RU" dirty="0"/>
              <a:t> </a:t>
            </a:r>
            <a:r>
              <a:rPr lang="ru-RU" dirty="0" err="1"/>
              <a:t>лобове</a:t>
            </a:r>
            <a:r>
              <a:rPr lang="ru-RU" dirty="0"/>
              <a:t> от </a:t>
            </a:r>
            <a:r>
              <a:rPr lang="ru-RU" dirty="0" err="1"/>
              <a:t>контрастното</a:t>
            </a:r>
            <a:r>
              <a:rPr lang="ru-RU" dirty="0"/>
              <a:t> вещество. </a:t>
            </a:r>
          </a:p>
          <a:p>
            <a:pPr lvl="1"/>
            <a:r>
              <a:rPr lang="ru-RU" dirty="0"/>
              <a:t>3a2—3h се следят </a:t>
            </a:r>
            <a:r>
              <a:rPr lang="ru-RU" dirty="0" err="1"/>
              <a:t>пулса</a:t>
            </a:r>
            <a:r>
              <a:rPr lang="ru-RU" dirty="0"/>
              <a:t>, </a:t>
            </a:r>
            <a:r>
              <a:rPr lang="ru-RU" dirty="0" err="1"/>
              <a:t>кръвното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дишането</a:t>
            </a:r>
            <a:r>
              <a:rPr lang="ru-RU" dirty="0"/>
              <a:t>. За 2-3 дни след </a:t>
            </a:r>
            <a:r>
              <a:rPr lang="ru-RU" dirty="0" err="1"/>
              <a:t>бронхографията</a:t>
            </a:r>
            <a:r>
              <a:rPr lang="ru-RU" dirty="0"/>
              <a:t> се </a:t>
            </a:r>
            <a:r>
              <a:rPr lang="ru-RU" dirty="0" err="1"/>
              <a:t>назначават</a:t>
            </a:r>
            <a:r>
              <a:rPr lang="ru-RU" dirty="0"/>
              <a:t> </a:t>
            </a:r>
            <a:r>
              <a:rPr lang="ru-RU" dirty="0" err="1"/>
              <a:t>експекторанси</a:t>
            </a:r>
            <a:r>
              <a:rPr lang="ru-RU" dirty="0"/>
              <a:t> и </a:t>
            </a:r>
            <a:r>
              <a:rPr lang="ru-RU" dirty="0" err="1"/>
              <a:t>антибиотици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5611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63284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029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Микробиологично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ДС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892480" cy="499715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Провежда</a:t>
            </a:r>
            <a:r>
              <a:rPr lang="ru-RU" dirty="0"/>
              <a:t> се за </a:t>
            </a:r>
            <a:r>
              <a:rPr lang="ru-RU" dirty="0" err="1"/>
              <a:t>установяване</a:t>
            </a:r>
            <a:r>
              <a:rPr lang="ru-RU" dirty="0"/>
              <a:t> на </a:t>
            </a:r>
            <a:r>
              <a:rPr lang="ru-RU" dirty="0" err="1"/>
              <a:t>причинителите</a:t>
            </a:r>
            <a:r>
              <a:rPr lang="ru-RU" dirty="0"/>
              <a:t> на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инфекциозни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 за </a:t>
            </a:r>
            <a:r>
              <a:rPr lang="ru-RU" dirty="0" err="1"/>
              <a:t>целта</a:t>
            </a:r>
            <a:r>
              <a:rPr lang="ru-RU" dirty="0"/>
              <a:t> се </a:t>
            </a:r>
            <a:r>
              <a:rPr lang="ru-RU" dirty="0" err="1"/>
              <a:t>изследват</a:t>
            </a:r>
            <a:r>
              <a:rPr lang="ru-RU" dirty="0"/>
              <a:t> </a:t>
            </a:r>
            <a:r>
              <a:rPr lang="ru-RU" dirty="0" err="1"/>
              <a:t>телесни</a:t>
            </a:r>
            <a:r>
              <a:rPr lang="ru-RU" dirty="0"/>
              <a:t> </a:t>
            </a:r>
            <a:r>
              <a:rPr lang="ru-RU" dirty="0" err="1"/>
              <a:t>течности</a:t>
            </a:r>
            <a:r>
              <a:rPr lang="ru-RU" dirty="0"/>
              <a:t> и </a:t>
            </a:r>
            <a:r>
              <a:rPr lang="ru-RU" dirty="0" err="1"/>
              <a:t>секрети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храчка</a:t>
            </a:r>
            <a:r>
              <a:rPr lang="ru-RU" dirty="0"/>
              <a:t>, </a:t>
            </a:r>
            <a:r>
              <a:rPr lang="ru-RU" dirty="0" err="1"/>
              <a:t>носо</a:t>
            </a:r>
            <a:r>
              <a:rPr lang="ru-RU" dirty="0"/>
              <a:t> - </a:t>
            </a:r>
            <a:r>
              <a:rPr lang="ru-RU" dirty="0" err="1"/>
              <a:t>гърлен</a:t>
            </a:r>
            <a:r>
              <a:rPr lang="ru-RU" dirty="0"/>
              <a:t> секрет, бронхо-</a:t>
            </a:r>
            <a:r>
              <a:rPr lang="ru-RU" dirty="0" err="1"/>
              <a:t>алвеоларен</a:t>
            </a:r>
            <a:r>
              <a:rPr lang="ru-RU" dirty="0"/>
              <a:t> </a:t>
            </a:r>
            <a:r>
              <a:rPr lang="ru-RU" dirty="0" err="1"/>
              <a:t>лаваж</a:t>
            </a:r>
            <a:r>
              <a:rPr lang="ru-RU" dirty="0"/>
              <a:t>, </a:t>
            </a:r>
            <a:r>
              <a:rPr lang="ru-RU" dirty="0" err="1"/>
              <a:t>плеврален</a:t>
            </a:r>
            <a:r>
              <a:rPr lang="ru-RU" dirty="0"/>
              <a:t> </a:t>
            </a:r>
            <a:r>
              <a:rPr lang="ru-RU" dirty="0" err="1"/>
              <a:t>пунктат</a:t>
            </a:r>
            <a:r>
              <a:rPr lang="ru-RU" dirty="0"/>
              <a:t> и др. </a:t>
            </a:r>
          </a:p>
          <a:p>
            <a:r>
              <a:rPr lang="ru-RU" dirty="0"/>
              <a:t>Чрез </a:t>
            </a:r>
            <a:r>
              <a:rPr lang="ru-RU" dirty="0" err="1"/>
              <a:t>микробиологичното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и </a:t>
            </a:r>
            <a:r>
              <a:rPr lang="ru-RU" dirty="0" err="1"/>
              <a:t>посявката</a:t>
            </a:r>
            <a:r>
              <a:rPr lang="ru-RU" dirty="0"/>
              <a:t> на секрета на </a:t>
            </a:r>
            <a:r>
              <a:rPr lang="ru-RU" dirty="0" err="1"/>
              <a:t>специални</a:t>
            </a:r>
            <a:r>
              <a:rPr lang="ru-RU" dirty="0"/>
              <a:t> среди се </a:t>
            </a:r>
            <a:r>
              <a:rPr lang="ru-RU" dirty="0" err="1"/>
              <a:t>доказва</a:t>
            </a:r>
            <a:r>
              <a:rPr lang="ru-RU" dirty="0"/>
              <a:t> </a:t>
            </a:r>
            <a:r>
              <a:rPr lang="ru-RU" dirty="0" err="1"/>
              <a:t>точния</a:t>
            </a:r>
            <a:r>
              <a:rPr lang="ru-RU" dirty="0"/>
              <a:t> </a:t>
            </a:r>
            <a:r>
              <a:rPr lang="ru-RU" dirty="0" err="1"/>
              <a:t>причинител</a:t>
            </a:r>
            <a:r>
              <a:rPr lang="ru-RU" dirty="0"/>
              <a:t> на дадена </a:t>
            </a:r>
            <a:r>
              <a:rPr lang="ru-RU" dirty="0" err="1"/>
              <a:t>инфекциозна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и </a:t>
            </a:r>
            <a:r>
              <a:rPr lang="ru-RU" dirty="0" err="1"/>
              <a:t>прилагането</a:t>
            </a:r>
            <a:r>
              <a:rPr lang="ru-RU" dirty="0"/>
              <a:t> на антибиотик,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съответния</a:t>
            </a:r>
            <a:r>
              <a:rPr lang="ru-RU" dirty="0"/>
              <a:t> </a:t>
            </a:r>
            <a:r>
              <a:rPr lang="ru-RU" dirty="0" err="1"/>
              <a:t>причинител</a:t>
            </a:r>
            <a:r>
              <a:rPr lang="ru-RU" dirty="0"/>
              <a:t> е </a:t>
            </a:r>
            <a:r>
              <a:rPr lang="ru-RU" dirty="0" err="1"/>
              <a:t>най</a:t>
            </a:r>
            <a:r>
              <a:rPr lang="ru-RU" dirty="0"/>
              <a:t>-чувствителен. </a:t>
            </a:r>
          </a:p>
          <a:p>
            <a:r>
              <a:rPr lang="ru-RU" dirty="0" err="1"/>
              <a:t>Резултатите</a:t>
            </a:r>
            <a:r>
              <a:rPr lang="ru-RU" dirty="0"/>
              <a:t> </a:t>
            </a:r>
            <a:r>
              <a:rPr lang="ru-RU" dirty="0" err="1"/>
              <a:t>отнемат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дни,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пробата</a:t>
            </a:r>
            <a:r>
              <a:rPr lang="ru-RU" dirty="0"/>
              <a:t> е </a:t>
            </a:r>
            <a:r>
              <a:rPr lang="ru-RU" dirty="0" err="1"/>
              <a:t>положителна</a:t>
            </a:r>
            <a:r>
              <a:rPr lang="ru-RU" dirty="0"/>
              <a:t> и се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антибиотично</a:t>
            </a:r>
            <a:r>
              <a:rPr lang="ru-RU" dirty="0"/>
              <a:t> </a:t>
            </a:r>
            <a:r>
              <a:rPr lang="ru-RU" dirty="0" err="1"/>
              <a:t>тестване</a:t>
            </a:r>
            <a:r>
              <a:rPr lang="ru-RU" dirty="0"/>
              <a:t>.</a:t>
            </a:r>
            <a:endParaRPr lang="bg-BG" dirty="0"/>
          </a:p>
          <a:p>
            <a:r>
              <a:rPr lang="ru-RU" dirty="0"/>
              <a:t>За </a:t>
            </a:r>
            <a:r>
              <a:rPr lang="ru-RU" dirty="0" err="1"/>
              <a:t>правилното</a:t>
            </a:r>
            <a:r>
              <a:rPr lang="ru-RU" dirty="0"/>
              <a:t> </a:t>
            </a:r>
            <a:r>
              <a:rPr lang="ru-RU" dirty="0" err="1"/>
              <a:t>провеждане</a:t>
            </a:r>
            <a:r>
              <a:rPr lang="ru-RU" dirty="0"/>
              <a:t> на </a:t>
            </a:r>
            <a:r>
              <a:rPr lang="ru-RU" dirty="0" err="1"/>
              <a:t>микробиологичното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значение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взимането</a:t>
            </a:r>
            <a:r>
              <a:rPr lang="ru-RU" dirty="0"/>
              <a:t> на материал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започване</a:t>
            </a:r>
            <a:r>
              <a:rPr lang="ru-RU" dirty="0"/>
              <a:t> на </a:t>
            </a:r>
            <a:r>
              <a:rPr lang="ru-RU" dirty="0" err="1"/>
              <a:t>антибиотично</a:t>
            </a:r>
            <a:r>
              <a:rPr lang="ru-RU" dirty="0"/>
              <a:t> лечение и </a:t>
            </a:r>
            <a:r>
              <a:rPr lang="ru-RU" dirty="0" err="1"/>
              <a:t>предпазването</a:t>
            </a:r>
            <a:r>
              <a:rPr lang="ru-RU" dirty="0"/>
              <a:t> на </a:t>
            </a:r>
            <a:r>
              <a:rPr lang="ru-RU" dirty="0" err="1"/>
              <a:t>пробата</a:t>
            </a:r>
            <a:r>
              <a:rPr lang="ru-RU" dirty="0"/>
              <a:t> от </a:t>
            </a:r>
            <a:r>
              <a:rPr lang="ru-RU" dirty="0" err="1"/>
              <a:t>замърсяване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47746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Микробиологична лаборатория – МБАЛ &quot;Хаджи Димитър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4" y="116633"/>
            <a:ext cx="431317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Метод мікроскопії нативної крові - ФунгоДокт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59" y="3501008"/>
            <a:ext cx="4371636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Изследване на биологични течности и секрети - Медико-диагностична  лаборатория ДЕЛПЕ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6632"/>
            <a:ext cx="4788024" cy="338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Антибиограма – Уикипед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01007"/>
            <a:ext cx="4680520" cy="335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5863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/>
              <a:t>Проба на Манту (</a:t>
            </a:r>
            <a:r>
              <a:rPr lang="ru-RU" dirty="0" err="1"/>
              <a:t>Mantoux</a:t>
            </a:r>
            <a:r>
              <a:rPr lang="ru-RU" dirty="0"/>
              <a:t>)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Изследване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използва</a:t>
            </a:r>
            <a:r>
              <a:rPr lang="ru-RU" dirty="0"/>
              <a:t> за </a:t>
            </a:r>
            <a:r>
              <a:rPr lang="ru-RU" dirty="0" err="1"/>
              <a:t>откриване</a:t>
            </a:r>
            <a:r>
              <a:rPr lang="ru-RU" dirty="0"/>
              <a:t> на инфекция с </a:t>
            </a:r>
            <a:r>
              <a:rPr lang="ru-RU" dirty="0" err="1"/>
              <a:t>микобактериум</a:t>
            </a:r>
            <a:r>
              <a:rPr lang="ru-RU" dirty="0"/>
              <a:t> </a:t>
            </a:r>
            <a:r>
              <a:rPr lang="ru-RU" dirty="0" err="1"/>
              <a:t>туберкулозис</a:t>
            </a:r>
            <a:r>
              <a:rPr lang="ru-RU" dirty="0"/>
              <a:t> (</a:t>
            </a:r>
            <a:r>
              <a:rPr lang="ru-RU" dirty="0" err="1"/>
              <a:t>Mycobacterium</a:t>
            </a:r>
            <a:r>
              <a:rPr lang="ru-RU" dirty="0"/>
              <a:t> </a:t>
            </a:r>
            <a:r>
              <a:rPr lang="ru-RU" dirty="0" err="1"/>
              <a:t>tuberculosis</a:t>
            </a:r>
            <a:r>
              <a:rPr lang="ru-RU" dirty="0"/>
              <a:t>) — </a:t>
            </a:r>
            <a:r>
              <a:rPr lang="ru-RU" dirty="0" err="1"/>
              <a:t>бактерията</a:t>
            </a:r>
            <a:r>
              <a:rPr lang="ru-RU" dirty="0"/>
              <a:t>, </a:t>
            </a:r>
            <a:r>
              <a:rPr lang="ru-RU" dirty="0" err="1"/>
              <a:t>причинител</a:t>
            </a:r>
            <a:r>
              <a:rPr lang="ru-RU" dirty="0"/>
              <a:t> на </a:t>
            </a:r>
            <a:r>
              <a:rPr lang="ru-RU" dirty="0" err="1"/>
              <a:t>туберкулозата</a:t>
            </a:r>
            <a:r>
              <a:rPr lang="ru-RU" dirty="0"/>
              <a:t>.</a:t>
            </a:r>
          </a:p>
          <a:p>
            <a:r>
              <a:rPr lang="ru-RU" dirty="0"/>
              <a:t>Чрез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се </a:t>
            </a:r>
            <a:r>
              <a:rPr lang="ru-RU" dirty="0" err="1"/>
              <a:t>прави</a:t>
            </a:r>
            <a:r>
              <a:rPr lang="ru-RU" dirty="0"/>
              <a:t> оценка на </a:t>
            </a:r>
            <a:r>
              <a:rPr lang="ru-RU" dirty="0" err="1"/>
              <a:t>имунния</a:t>
            </a:r>
            <a:r>
              <a:rPr lang="ru-RU" dirty="0"/>
              <a:t> отговор на организма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туберкулозните</a:t>
            </a:r>
            <a:r>
              <a:rPr lang="ru-RU" dirty="0"/>
              <a:t> </a:t>
            </a:r>
            <a:r>
              <a:rPr lang="ru-RU" dirty="0" err="1"/>
              <a:t>антигени</a:t>
            </a:r>
            <a:r>
              <a:rPr lang="ru-RU" dirty="0"/>
              <a:t>.</a:t>
            </a:r>
          </a:p>
          <a:p>
            <a:r>
              <a:rPr lang="ru-RU" dirty="0" err="1"/>
              <a:t>Туберкулиновият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тест се </a:t>
            </a:r>
            <a:r>
              <a:rPr lang="ru-RU" dirty="0" err="1"/>
              <a:t>провежда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 от </a:t>
            </a:r>
            <a:r>
              <a:rPr lang="ru-RU" dirty="0" err="1"/>
              <a:t>скринингов</a:t>
            </a:r>
            <a:r>
              <a:rPr lang="ru-RU" dirty="0"/>
              <a:t> тест, </a:t>
            </a:r>
            <a:r>
              <a:rPr lang="ru-RU" dirty="0" err="1"/>
              <a:t>данни</a:t>
            </a:r>
            <a:r>
              <a:rPr lang="ru-RU" dirty="0"/>
              <a:t> от </a:t>
            </a:r>
            <a:r>
              <a:rPr lang="ru-RU" dirty="0" err="1"/>
              <a:t>изследване</a:t>
            </a:r>
            <a:r>
              <a:rPr lang="ru-RU" dirty="0"/>
              <a:t> (например рентгенография на </a:t>
            </a:r>
            <a:r>
              <a:rPr lang="ru-RU" dirty="0" err="1"/>
              <a:t>гръден</a:t>
            </a:r>
            <a:r>
              <a:rPr lang="ru-RU" dirty="0"/>
              <a:t> кош) или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специфични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насочват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туберкулоза</a:t>
            </a:r>
            <a:r>
              <a:rPr lang="ru-RU" dirty="0"/>
              <a:t>.</a:t>
            </a:r>
          </a:p>
          <a:p>
            <a:r>
              <a:rPr lang="ru-RU" dirty="0" err="1"/>
              <a:t>Пробата</a:t>
            </a:r>
            <a:r>
              <a:rPr lang="ru-RU" dirty="0"/>
              <a:t> на </a:t>
            </a:r>
            <a:r>
              <a:rPr lang="ru-RU" dirty="0" err="1"/>
              <a:t>Мендел</a:t>
            </a:r>
            <a:r>
              <a:rPr lang="ru-RU" dirty="0"/>
              <a:t>-Манту е </a:t>
            </a:r>
            <a:r>
              <a:rPr lang="ru-RU" dirty="0" err="1"/>
              <a:t>основният</a:t>
            </a:r>
            <a:r>
              <a:rPr lang="ru-RU" dirty="0"/>
              <a:t> </a:t>
            </a:r>
            <a:r>
              <a:rPr lang="ru-RU" dirty="0" err="1"/>
              <a:t>скринингов</a:t>
            </a:r>
            <a:r>
              <a:rPr lang="ru-RU" dirty="0"/>
              <a:t> тест за </a:t>
            </a:r>
            <a:r>
              <a:rPr lang="ru-RU" dirty="0" err="1"/>
              <a:t>откриване</a:t>
            </a:r>
            <a:r>
              <a:rPr lang="ru-RU" dirty="0"/>
              <a:t> на </a:t>
            </a:r>
            <a:r>
              <a:rPr lang="ru-RU" dirty="0" err="1"/>
              <a:t>туберкулоза</a:t>
            </a:r>
            <a:r>
              <a:rPr lang="ru-RU" dirty="0"/>
              <a:t>.</a:t>
            </a:r>
          </a:p>
          <a:p>
            <a:pPr lvl="1"/>
            <a:r>
              <a:rPr lang="ru-RU" dirty="0" err="1"/>
              <a:t>Туберкулинът</a:t>
            </a:r>
            <a:r>
              <a:rPr lang="ru-RU" dirty="0"/>
              <a:t> </a:t>
            </a:r>
            <a:r>
              <a:rPr lang="ru-RU" dirty="0" err="1"/>
              <a:t>представлява</a:t>
            </a:r>
            <a:r>
              <a:rPr lang="ru-RU" dirty="0"/>
              <a:t> глицеринов </a:t>
            </a:r>
            <a:r>
              <a:rPr lang="ru-RU" dirty="0" err="1"/>
              <a:t>екстракт</a:t>
            </a:r>
            <a:r>
              <a:rPr lang="ru-RU" dirty="0"/>
              <a:t> на </a:t>
            </a:r>
            <a:r>
              <a:rPr lang="ru-RU" dirty="0" err="1"/>
              <a:t>туберкулозната</a:t>
            </a:r>
            <a:r>
              <a:rPr lang="ru-RU" dirty="0"/>
              <a:t> микобактерия (M. </a:t>
            </a:r>
            <a:r>
              <a:rPr lang="ru-RU" dirty="0" err="1"/>
              <a:t>tuberculosis</a:t>
            </a:r>
            <a:r>
              <a:rPr lang="ru-RU" dirty="0"/>
              <a:t>).</a:t>
            </a:r>
          </a:p>
          <a:p>
            <a:pPr lvl="1"/>
            <a:r>
              <a:rPr lang="ru-RU" dirty="0" err="1"/>
              <a:t>Туберкулиновият</a:t>
            </a:r>
            <a:r>
              <a:rPr lang="ru-RU" dirty="0"/>
              <a:t> </a:t>
            </a:r>
            <a:r>
              <a:rPr lang="ru-RU" dirty="0" err="1"/>
              <a:t>пречистен</a:t>
            </a:r>
            <a:r>
              <a:rPr lang="ru-RU" dirty="0"/>
              <a:t> протеинов дериват (туберкулин PPD)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разтвор</a:t>
            </a:r>
            <a:r>
              <a:rPr lang="ru-RU" dirty="0"/>
              <a:t> от </a:t>
            </a:r>
            <a:r>
              <a:rPr lang="ru-RU" dirty="0" err="1"/>
              <a:t>видово</a:t>
            </a:r>
            <a:r>
              <a:rPr lang="ru-RU" dirty="0"/>
              <a:t> </a:t>
            </a:r>
            <a:r>
              <a:rPr lang="ru-RU" dirty="0" err="1"/>
              <a:t>неспецифични</a:t>
            </a:r>
            <a:r>
              <a:rPr lang="ru-RU" dirty="0"/>
              <a:t> </a:t>
            </a:r>
            <a:r>
              <a:rPr lang="ru-RU" dirty="0" err="1"/>
              <a:t>молекули</a:t>
            </a:r>
            <a:r>
              <a:rPr lang="ru-RU" dirty="0"/>
              <a:t>, получен чрез </a:t>
            </a:r>
            <a:r>
              <a:rPr lang="ru-RU" dirty="0" err="1"/>
              <a:t>филтрация</a:t>
            </a:r>
            <a:r>
              <a:rPr lang="ru-RU" dirty="0"/>
              <a:t> на </a:t>
            </a:r>
            <a:r>
              <a:rPr lang="ru-RU" dirty="0" err="1"/>
              <a:t>концентрирани</a:t>
            </a:r>
            <a:r>
              <a:rPr lang="ru-RU" dirty="0"/>
              <a:t> </a:t>
            </a:r>
            <a:r>
              <a:rPr lang="ru-RU" dirty="0" err="1"/>
              <a:t>клетъчни</a:t>
            </a:r>
            <a:r>
              <a:rPr lang="ru-RU" dirty="0"/>
              <a:t> </a:t>
            </a:r>
            <a:r>
              <a:rPr lang="ru-RU" dirty="0" err="1"/>
              <a:t>култури.ППД</a:t>
            </a:r>
            <a:r>
              <a:rPr lang="ru-RU" dirty="0"/>
              <a:t> не </a:t>
            </a:r>
            <a:r>
              <a:rPr lang="ru-RU" dirty="0" err="1"/>
              <a:t>съдържа</a:t>
            </a:r>
            <a:r>
              <a:rPr lang="ru-RU" dirty="0"/>
              <a:t> живи бактерии.</a:t>
            </a:r>
          </a:p>
          <a:p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извършването</a:t>
            </a:r>
            <a:r>
              <a:rPr lang="ru-RU" dirty="0"/>
              <a:t> на </a:t>
            </a:r>
            <a:r>
              <a:rPr lang="ru-RU" dirty="0" err="1"/>
              <a:t>туберкулиновия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тест </a:t>
            </a:r>
            <a:r>
              <a:rPr lang="ru-RU" dirty="0" err="1"/>
              <a:t>изследваното</a:t>
            </a:r>
            <a:r>
              <a:rPr lang="ru-RU" dirty="0"/>
              <a:t> лице не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третира</a:t>
            </a:r>
            <a:r>
              <a:rPr lang="ru-RU" dirty="0"/>
              <a:t> с </a:t>
            </a:r>
            <a:r>
              <a:rPr lang="ru-RU" dirty="0" err="1"/>
              <a:t>противоалергични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(</a:t>
            </a:r>
            <a:r>
              <a:rPr lang="ru-RU" dirty="0" err="1"/>
              <a:t>антихистамини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30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3789040"/>
            <a:ext cx="8856984" cy="288032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Туберкулиновият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тест носи </a:t>
            </a:r>
            <a:r>
              <a:rPr lang="ru-RU" dirty="0" err="1"/>
              <a:t>името</a:t>
            </a:r>
            <a:r>
              <a:rPr lang="ru-RU" dirty="0"/>
              <a:t> на Чарлз Манту (</a:t>
            </a:r>
            <a:r>
              <a:rPr lang="ru-RU" dirty="0" err="1"/>
              <a:t>Charles</a:t>
            </a:r>
            <a:r>
              <a:rPr lang="ru-RU" dirty="0"/>
              <a:t> </a:t>
            </a:r>
            <a:r>
              <a:rPr lang="ru-RU" dirty="0" err="1"/>
              <a:t>Mantoux</a:t>
            </a:r>
            <a:r>
              <a:rPr lang="ru-RU" dirty="0"/>
              <a:t>) — </a:t>
            </a:r>
            <a:r>
              <a:rPr lang="ru-RU" dirty="0" err="1"/>
              <a:t>френски</a:t>
            </a:r>
            <a:r>
              <a:rPr lang="ru-RU" dirty="0"/>
              <a:t> </a:t>
            </a:r>
            <a:r>
              <a:rPr lang="ru-RU" dirty="0" err="1"/>
              <a:t>лекар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на </a:t>
            </a:r>
            <a:r>
              <a:rPr lang="ru-RU" dirty="0" err="1"/>
              <a:t>базата</a:t>
            </a:r>
            <a:r>
              <a:rPr lang="ru-RU" dirty="0"/>
              <a:t> на </a:t>
            </a:r>
            <a:r>
              <a:rPr lang="ru-RU" dirty="0" err="1"/>
              <a:t>работата</a:t>
            </a:r>
            <a:r>
              <a:rPr lang="ru-RU" dirty="0"/>
              <a:t> на Кох и </a:t>
            </a:r>
            <a:r>
              <a:rPr lang="ru-RU" dirty="0" err="1"/>
              <a:t>Клеменс</a:t>
            </a:r>
            <a:r>
              <a:rPr lang="ru-RU" dirty="0"/>
              <a:t> фон Пирке (</a:t>
            </a:r>
            <a:r>
              <a:rPr lang="ru-RU" dirty="0" err="1"/>
              <a:t>Clemens</a:t>
            </a:r>
            <a:r>
              <a:rPr lang="ru-RU" dirty="0"/>
              <a:t> </a:t>
            </a:r>
            <a:r>
              <a:rPr lang="ru-RU" dirty="0" err="1"/>
              <a:t>von</a:t>
            </a:r>
            <a:r>
              <a:rPr lang="ru-RU" dirty="0"/>
              <a:t> </a:t>
            </a:r>
            <a:r>
              <a:rPr lang="ru-RU" dirty="0" err="1"/>
              <a:t>Pirquet</a:t>
            </a:r>
            <a:r>
              <a:rPr lang="ru-RU" dirty="0"/>
              <a:t>), </a:t>
            </a:r>
            <a:r>
              <a:rPr lang="ru-RU" dirty="0" err="1"/>
              <a:t>разработил</a:t>
            </a:r>
            <a:r>
              <a:rPr lang="ru-RU" dirty="0"/>
              <a:t> теста </a:t>
            </a:r>
            <a:r>
              <a:rPr lang="ru-RU" dirty="0" err="1"/>
              <a:t>през</a:t>
            </a:r>
            <a:r>
              <a:rPr lang="ru-RU" dirty="0"/>
              <a:t> 1907 година.</a:t>
            </a:r>
            <a:endParaRPr lang="en-US" dirty="0"/>
          </a:p>
          <a:p>
            <a:r>
              <a:rPr lang="ru-RU" dirty="0" err="1"/>
              <a:t>Интрадермалната</a:t>
            </a:r>
            <a:r>
              <a:rPr lang="ru-RU" dirty="0"/>
              <a:t> (</a:t>
            </a:r>
            <a:r>
              <a:rPr lang="ru-RU" dirty="0" err="1"/>
              <a:t>вътрекожната</a:t>
            </a:r>
            <a:r>
              <a:rPr lang="ru-RU" dirty="0"/>
              <a:t>) техника на </a:t>
            </a:r>
            <a:r>
              <a:rPr lang="ru-RU" dirty="0" err="1"/>
              <a:t>въвеждане</a:t>
            </a:r>
            <a:r>
              <a:rPr lang="ru-RU" dirty="0"/>
              <a:t> на туберкулина (наречена техника на Манту) е описана за </a:t>
            </a:r>
            <a:r>
              <a:rPr lang="ru-RU" dirty="0" err="1"/>
              <a:t>първи</a:t>
            </a:r>
            <a:r>
              <a:rPr lang="ru-RU" dirty="0"/>
              <a:t> </a:t>
            </a:r>
            <a:r>
              <a:rPr lang="ru-RU" dirty="0" err="1"/>
              <a:t>път</a:t>
            </a:r>
            <a:r>
              <a:rPr lang="ru-RU" dirty="0"/>
              <a:t> от Чарлз Манту </a:t>
            </a:r>
            <a:r>
              <a:rPr lang="ru-RU" dirty="0" err="1"/>
              <a:t>през</a:t>
            </a:r>
            <a:r>
              <a:rPr lang="ru-RU" dirty="0"/>
              <a:t> 1912 година.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856984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556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620688"/>
            <a:ext cx="290092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ППД се </a:t>
            </a:r>
            <a:r>
              <a:rPr lang="ru-RU" dirty="0" err="1"/>
              <a:t>инжектира</a:t>
            </a:r>
            <a:r>
              <a:rPr lang="ru-RU" dirty="0"/>
              <a:t> </a:t>
            </a:r>
            <a:r>
              <a:rPr lang="ru-RU" dirty="0" err="1"/>
              <a:t>вътре</a:t>
            </a:r>
            <a:r>
              <a:rPr lang="ru-RU" dirty="0"/>
              <a:t> в </a:t>
            </a:r>
            <a:r>
              <a:rPr lang="ru-RU" dirty="0" err="1"/>
              <a:t>кожата</a:t>
            </a:r>
            <a:r>
              <a:rPr lang="ru-RU" dirty="0"/>
              <a:t> (</a:t>
            </a:r>
            <a:r>
              <a:rPr lang="ru-RU" dirty="0" err="1"/>
              <a:t>интра</a:t>
            </a:r>
            <a:r>
              <a:rPr lang="en-US" dirty="0"/>
              <a:t>-</a:t>
            </a:r>
          </a:p>
          <a:p>
            <a:pPr marL="0" indent="0">
              <a:buNone/>
            </a:pPr>
            <a:r>
              <a:rPr lang="ru-RU" dirty="0" err="1"/>
              <a:t>дермално</a:t>
            </a:r>
            <a:r>
              <a:rPr lang="ru-RU" dirty="0"/>
              <a:t>) в доза 0.1 мл (5 TU — </a:t>
            </a:r>
            <a:r>
              <a:rPr lang="ru-RU" dirty="0" err="1"/>
              <a:t>туберкулинови</a:t>
            </a:r>
            <a:r>
              <a:rPr lang="ru-RU" dirty="0"/>
              <a:t> </a:t>
            </a:r>
            <a:r>
              <a:rPr lang="ru-RU" dirty="0" err="1"/>
              <a:t>единици</a:t>
            </a:r>
            <a:r>
              <a:rPr lang="ru-RU" dirty="0"/>
              <a:t>)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315" y="267163"/>
            <a:ext cx="2664296" cy="244827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40" y="267163"/>
            <a:ext cx="3312368" cy="244175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920" y="3645024"/>
            <a:ext cx="619268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71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>
                <a:solidFill>
                  <a:srgbClr val="FF0000"/>
                </a:solidFill>
              </a:rPr>
              <a:t>Отчитането</a:t>
            </a:r>
            <a:r>
              <a:rPr lang="ru-RU" sz="2000" dirty="0">
                <a:solidFill>
                  <a:srgbClr val="FF0000"/>
                </a:solidFill>
              </a:rPr>
              <a:t> на </a:t>
            </a:r>
            <a:r>
              <a:rPr lang="ru-RU" sz="2000" dirty="0" err="1">
                <a:solidFill>
                  <a:srgbClr val="FF0000"/>
                </a:solidFill>
              </a:rPr>
              <a:t>резултата</a:t>
            </a:r>
            <a:r>
              <a:rPr lang="ru-RU" sz="2000" dirty="0">
                <a:solidFill>
                  <a:srgbClr val="FF0000"/>
                </a:solidFill>
              </a:rPr>
              <a:t> от </a:t>
            </a:r>
            <a:r>
              <a:rPr lang="ru-RU" sz="2000" dirty="0" err="1">
                <a:solidFill>
                  <a:srgbClr val="FF0000"/>
                </a:solidFill>
              </a:rPr>
              <a:t>туберкулиновия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кожен</a:t>
            </a:r>
            <a:r>
              <a:rPr lang="ru-RU" sz="2000" dirty="0">
                <a:solidFill>
                  <a:srgbClr val="FF0000"/>
                </a:solidFill>
              </a:rPr>
              <a:t> тест и </a:t>
            </a:r>
            <a:r>
              <a:rPr lang="ru-RU" sz="2000" dirty="0" err="1">
                <a:solidFill>
                  <a:srgbClr val="FF0000"/>
                </a:solidFill>
              </a:rPr>
              <a:t>неговата</a:t>
            </a:r>
            <a:r>
              <a:rPr lang="ru-RU" sz="2000" dirty="0">
                <a:solidFill>
                  <a:srgbClr val="FF0000"/>
                </a:solidFill>
              </a:rPr>
              <a:t> интерпретация се </a:t>
            </a:r>
            <a:r>
              <a:rPr lang="ru-RU" sz="2000" dirty="0" err="1">
                <a:solidFill>
                  <a:srgbClr val="FF0000"/>
                </a:solidFill>
              </a:rPr>
              <a:t>извършва</a:t>
            </a:r>
            <a:r>
              <a:rPr lang="ru-RU" sz="2000" dirty="0">
                <a:solidFill>
                  <a:srgbClr val="FF0000"/>
                </a:solidFill>
              </a:rPr>
              <a:t> само и </a:t>
            </a:r>
            <a:r>
              <a:rPr lang="ru-RU" sz="2000" dirty="0" err="1">
                <a:solidFill>
                  <a:srgbClr val="FF0000"/>
                </a:solidFill>
              </a:rPr>
              <a:t>единствено</a:t>
            </a:r>
            <a:r>
              <a:rPr lang="ru-RU" sz="2000" dirty="0">
                <a:solidFill>
                  <a:srgbClr val="FF0000"/>
                </a:solidFill>
              </a:rPr>
              <a:t> от </a:t>
            </a:r>
            <a:r>
              <a:rPr lang="ru-RU" sz="2000" dirty="0" err="1">
                <a:solidFill>
                  <a:srgbClr val="FF0000"/>
                </a:solidFill>
              </a:rPr>
              <a:t>лекар</a:t>
            </a:r>
            <a:r>
              <a:rPr lang="ru-RU" sz="2000" dirty="0">
                <a:solidFill>
                  <a:srgbClr val="FF0000"/>
                </a:solidFill>
              </a:rPr>
              <a:t>!!!</a:t>
            </a:r>
            <a:endParaRPr lang="bg-BG" sz="2000" dirty="0">
              <a:solidFill>
                <a:srgbClr val="FF00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5472608" cy="5141168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/>
              <a:t>Туберкулиновата</a:t>
            </a:r>
            <a:r>
              <a:rPr lang="ru-RU" dirty="0"/>
              <a:t> </a:t>
            </a:r>
            <a:r>
              <a:rPr lang="ru-RU" dirty="0" err="1"/>
              <a:t>кожна</a:t>
            </a:r>
            <a:r>
              <a:rPr lang="ru-RU" dirty="0"/>
              <a:t> реакция </a:t>
            </a:r>
            <a:r>
              <a:rPr lang="ru-RU" dirty="0" err="1"/>
              <a:t>трябва</a:t>
            </a:r>
            <a:r>
              <a:rPr lang="ru-RU" dirty="0"/>
              <a:t> да се отчете в </a:t>
            </a:r>
            <a:r>
              <a:rPr lang="ru-RU" dirty="0" err="1"/>
              <a:t>рамките</a:t>
            </a:r>
            <a:r>
              <a:rPr lang="ru-RU" dirty="0"/>
              <a:t> на 48-72 часа.</a:t>
            </a:r>
            <a:endParaRPr lang="en-US" dirty="0"/>
          </a:p>
          <a:p>
            <a:r>
              <a:rPr lang="ru-RU" dirty="0"/>
              <a:t>След 72-ия час </a:t>
            </a:r>
            <a:r>
              <a:rPr lang="ru-RU" dirty="0" err="1"/>
              <a:t>тестът</a:t>
            </a:r>
            <a:r>
              <a:rPr lang="ru-RU" dirty="0"/>
              <a:t> се смята за </a:t>
            </a:r>
            <a:r>
              <a:rPr lang="ru-RU" dirty="0" err="1"/>
              <a:t>невалиден</a:t>
            </a:r>
            <a:r>
              <a:rPr lang="ru-RU" dirty="0"/>
              <a:t> 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повтори.</a:t>
            </a:r>
            <a:endParaRPr lang="en-US" dirty="0"/>
          </a:p>
          <a:p>
            <a:r>
              <a:rPr lang="ru-RU" dirty="0" err="1"/>
              <a:t>Отчитането</a:t>
            </a:r>
            <a:r>
              <a:rPr lang="ru-RU" dirty="0"/>
              <a:t> на </a:t>
            </a:r>
            <a:r>
              <a:rPr lang="ru-RU" dirty="0" err="1"/>
              <a:t>резултата</a:t>
            </a:r>
            <a:r>
              <a:rPr lang="ru-RU" dirty="0"/>
              <a:t> от теста се </a:t>
            </a:r>
            <a:r>
              <a:rPr lang="ru-RU" dirty="0" err="1"/>
              <a:t>извършва</a:t>
            </a:r>
            <a:r>
              <a:rPr lang="ru-RU" dirty="0"/>
              <a:t> в добре </a:t>
            </a:r>
            <a:r>
              <a:rPr lang="ru-RU" dirty="0" err="1"/>
              <a:t>осветено</a:t>
            </a:r>
            <a:r>
              <a:rPr lang="ru-RU" dirty="0"/>
              <a:t> помещение,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предмишницата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твърда</a:t>
            </a:r>
            <a:r>
              <a:rPr lang="ru-RU" dirty="0"/>
              <a:t> </a:t>
            </a:r>
            <a:r>
              <a:rPr lang="ru-RU" dirty="0" err="1"/>
              <a:t>повърхност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 err="1"/>
              <a:t>Измерва</a:t>
            </a:r>
            <a:r>
              <a:rPr lang="ru-RU" dirty="0"/>
              <a:t> се </a:t>
            </a:r>
            <a:r>
              <a:rPr lang="ru-RU" dirty="0" err="1"/>
              <a:t>диаметърът</a:t>
            </a:r>
            <a:r>
              <a:rPr lang="ru-RU" dirty="0"/>
              <a:t> на </a:t>
            </a:r>
            <a:r>
              <a:rPr lang="ru-RU" dirty="0" err="1"/>
              <a:t>образуваната</a:t>
            </a:r>
            <a:r>
              <a:rPr lang="ru-RU" dirty="0"/>
              <a:t> (</a:t>
            </a:r>
            <a:r>
              <a:rPr lang="ru-RU" dirty="0" err="1"/>
              <a:t>ако</a:t>
            </a:r>
            <a:r>
              <a:rPr lang="ru-RU" dirty="0"/>
              <a:t> се е </a:t>
            </a:r>
            <a:r>
              <a:rPr lang="ru-RU" dirty="0" err="1"/>
              <a:t>образувала</a:t>
            </a:r>
            <a:r>
              <a:rPr lang="ru-RU" dirty="0"/>
              <a:t>) папула (</a:t>
            </a:r>
            <a:r>
              <a:rPr lang="ru-RU" dirty="0" err="1"/>
              <a:t>подутина</a:t>
            </a:r>
            <a:r>
              <a:rPr lang="ru-RU" dirty="0"/>
              <a:t>, </a:t>
            </a:r>
            <a:r>
              <a:rPr lang="ru-RU" dirty="0" err="1"/>
              <a:t>инфилтрат</a:t>
            </a:r>
            <a:r>
              <a:rPr lang="ru-RU" dirty="0"/>
              <a:t>), </a:t>
            </a:r>
            <a:r>
              <a:rPr lang="ru-RU" dirty="0" err="1"/>
              <a:t>чийто</a:t>
            </a:r>
            <a:r>
              <a:rPr lang="ru-RU" dirty="0"/>
              <a:t> </a:t>
            </a:r>
            <a:r>
              <a:rPr lang="ru-RU" dirty="0" err="1"/>
              <a:t>граници</a:t>
            </a:r>
            <a:r>
              <a:rPr lang="ru-RU" dirty="0"/>
              <a:t> се определят </a:t>
            </a:r>
            <a:r>
              <a:rPr lang="ru-RU" dirty="0" err="1"/>
              <a:t>внимателно</a:t>
            </a:r>
            <a:r>
              <a:rPr lang="ru-RU" dirty="0"/>
              <a:t> с </a:t>
            </a:r>
            <a:r>
              <a:rPr lang="ru-RU" dirty="0" err="1"/>
              <a:t>пръсти</a:t>
            </a:r>
            <a:r>
              <a:rPr lang="ru-RU" dirty="0"/>
              <a:t> (</a:t>
            </a:r>
            <a:r>
              <a:rPr lang="ru-RU" dirty="0" err="1"/>
              <a:t>палпация</a:t>
            </a:r>
            <a:r>
              <a:rPr lang="ru-RU" dirty="0"/>
              <a:t>).</a:t>
            </a:r>
            <a:endParaRPr lang="en-US" dirty="0"/>
          </a:p>
          <a:p>
            <a:r>
              <a:rPr lang="ru-RU" dirty="0" err="1"/>
              <a:t>Диаметърът</a:t>
            </a:r>
            <a:r>
              <a:rPr lang="ru-RU" dirty="0"/>
              <a:t> на </a:t>
            </a:r>
            <a:r>
              <a:rPr lang="ru-RU" dirty="0" err="1"/>
              <a:t>папулата</a:t>
            </a:r>
            <a:r>
              <a:rPr lang="ru-RU" dirty="0"/>
              <a:t> се </a:t>
            </a:r>
            <a:r>
              <a:rPr lang="ru-RU" dirty="0" err="1"/>
              <a:t>измерва</a:t>
            </a:r>
            <a:r>
              <a:rPr lang="ru-RU" dirty="0"/>
              <a:t> </a:t>
            </a:r>
            <a:r>
              <a:rPr lang="ru-RU" dirty="0" err="1"/>
              <a:t>напречно</a:t>
            </a:r>
            <a:r>
              <a:rPr lang="ru-RU" dirty="0"/>
              <a:t> (перпендикулярно) на </a:t>
            </a:r>
            <a:r>
              <a:rPr lang="ru-RU" dirty="0" err="1"/>
              <a:t>надлъжната</a:t>
            </a:r>
            <a:r>
              <a:rPr lang="ru-RU" dirty="0"/>
              <a:t> ос на </a:t>
            </a:r>
            <a:r>
              <a:rPr lang="ru-RU" dirty="0" err="1"/>
              <a:t>предмишницата</a:t>
            </a:r>
            <a:r>
              <a:rPr lang="ru-RU" dirty="0"/>
              <a:t> и се </a:t>
            </a:r>
            <a:r>
              <a:rPr lang="ru-RU" dirty="0" err="1"/>
              <a:t>записва</a:t>
            </a:r>
            <a:r>
              <a:rPr lang="ru-RU" dirty="0"/>
              <a:t> в </a:t>
            </a:r>
            <a:r>
              <a:rPr lang="ru-RU" dirty="0" err="1"/>
              <a:t>милиметри</a:t>
            </a:r>
            <a:r>
              <a:rPr lang="ru-RU" dirty="0"/>
              <a:t> (</a:t>
            </a:r>
            <a:r>
              <a:rPr lang="ru-RU" dirty="0" err="1"/>
              <a:t>mm</a:t>
            </a:r>
            <a:r>
              <a:rPr lang="ru-RU" dirty="0"/>
              <a:t>).</a:t>
            </a:r>
            <a:endParaRPr lang="en-US" dirty="0"/>
          </a:p>
          <a:p>
            <a:r>
              <a:rPr lang="ru-RU" dirty="0" err="1"/>
              <a:t>Измерва</a:t>
            </a:r>
            <a:r>
              <a:rPr lang="ru-RU" dirty="0"/>
              <a:t> се само и </a:t>
            </a:r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диаметърът</a:t>
            </a:r>
            <a:r>
              <a:rPr lang="ru-RU" dirty="0"/>
              <a:t> на </a:t>
            </a:r>
            <a:r>
              <a:rPr lang="ru-RU" dirty="0" err="1"/>
              <a:t>подутината</a:t>
            </a:r>
            <a:r>
              <a:rPr lang="ru-RU" dirty="0"/>
              <a:t>, без </a:t>
            </a:r>
            <a:r>
              <a:rPr lang="ru-RU" dirty="0" err="1"/>
              <a:t>околното</a:t>
            </a:r>
            <a:r>
              <a:rPr lang="ru-RU" dirty="0"/>
              <a:t> </a:t>
            </a:r>
            <a:r>
              <a:rPr lang="ru-RU" dirty="0" err="1"/>
              <a:t>зачервяване</a:t>
            </a:r>
            <a:r>
              <a:rPr lang="ru-RU" dirty="0"/>
              <a:t> (</a:t>
            </a:r>
            <a:r>
              <a:rPr lang="ru-RU" dirty="0" err="1"/>
              <a:t>еритем</a:t>
            </a:r>
            <a:r>
              <a:rPr lang="ru-RU" dirty="0"/>
              <a:t>).</a:t>
            </a:r>
            <a:endParaRPr lang="en-US" dirty="0"/>
          </a:p>
          <a:p>
            <a:r>
              <a:rPr lang="ru-RU" dirty="0" err="1"/>
              <a:t>Ако</a:t>
            </a:r>
            <a:r>
              <a:rPr lang="ru-RU" dirty="0"/>
              <a:t> не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инфилтрат</a:t>
            </a:r>
            <a:r>
              <a:rPr lang="ru-RU" dirty="0"/>
              <a:t>, </a:t>
            </a:r>
            <a:r>
              <a:rPr lang="ru-RU" dirty="0" err="1"/>
              <a:t>резултатът</a:t>
            </a:r>
            <a:r>
              <a:rPr lang="ru-RU" dirty="0"/>
              <a:t> се </a:t>
            </a:r>
            <a:r>
              <a:rPr lang="ru-RU" dirty="0" err="1"/>
              <a:t>записва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"0 </a:t>
            </a:r>
            <a:r>
              <a:rPr lang="ru-RU" dirty="0" err="1"/>
              <a:t>mm</a:t>
            </a:r>
            <a:r>
              <a:rPr lang="ru-RU" dirty="0"/>
              <a:t>".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1700808"/>
            <a:ext cx="3440682" cy="477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98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Отчитане- на 72-я час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54461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специфични</a:t>
            </a:r>
            <a:r>
              <a:rPr lang="ru-RU" dirty="0"/>
              <a:t> </a:t>
            </a:r>
            <a:r>
              <a:rPr lang="ru-RU" dirty="0" err="1"/>
              <a:t>рискови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за развитие на </a:t>
            </a:r>
            <a:r>
              <a:rPr lang="ru-RU" dirty="0" err="1"/>
              <a:t>туберкулоза</a:t>
            </a:r>
            <a:r>
              <a:rPr lang="ru-RU" dirty="0"/>
              <a:t>, </a:t>
            </a:r>
            <a:r>
              <a:rPr lang="ru-RU" dirty="0" err="1"/>
              <a:t>инфилтрат</a:t>
            </a:r>
            <a:r>
              <a:rPr lang="ru-RU" dirty="0"/>
              <a:t> с </a:t>
            </a:r>
            <a:r>
              <a:rPr lang="ru-RU" dirty="0" err="1"/>
              <a:t>диаметър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между 5 и 15 </a:t>
            </a:r>
            <a:r>
              <a:rPr lang="ru-RU" dirty="0" err="1">
                <a:solidFill>
                  <a:srgbClr val="FF0000"/>
                </a:solidFill>
              </a:rPr>
              <a:t>mm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е </a:t>
            </a:r>
            <a:r>
              <a:rPr lang="ru-RU" dirty="0" err="1"/>
              <a:t>по-вероятно</a:t>
            </a:r>
            <a:r>
              <a:rPr lang="ru-RU" dirty="0"/>
              <a:t> да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предишна</a:t>
            </a:r>
            <a:r>
              <a:rPr lang="ru-RU" dirty="0"/>
              <a:t> БЦЖ </a:t>
            </a:r>
            <a:r>
              <a:rPr lang="ru-RU" dirty="0" err="1"/>
              <a:t>ваксинация</a:t>
            </a:r>
            <a:r>
              <a:rPr lang="ru-RU" dirty="0"/>
              <a:t> или на инфекция с </a:t>
            </a:r>
            <a:r>
              <a:rPr lang="ru-RU" dirty="0" err="1"/>
              <a:t>нетуберкулозни</a:t>
            </a:r>
            <a:r>
              <a:rPr lang="ru-RU" dirty="0"/>
              <a:t> микобактерии, </a:t>
            </a:r>
            <a:r>
              <a:rPr lang="ru-RU" dirty="0" err="1"/>
              <a:t>отколкото</a:t>
            </a:r>
            <a:r>
              <a:rPr lang="ru-RU" dirty="0"/>
              <a:t> на </a:t>
            </a:r>
            <a:r>
              <a:rPr lang="ru-RU" dirty="0" err="1"/>
              <a:t>туберкулозна</a:t>
            </a:r>
            <a:r>
              <a:rPr lang="ru-RU" dirty="0"/>
              <a:t> инфекция.</a:t>
            </a:r>
          </a:p>
          <a:p>
            <a:r>
              <a:rPr lang="ru-RU" dirty="0"/>
              <a:t>При лица, при </a:t>
            </a:r>
            <a:r>
              <a:rPr lang="ru-RU" dirty="0" err="1"/>
              <a:t>които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по-голям</a:t>
            </a:r>
            <a:r>
              <a:rPr lang="ru-RU" dirty="0"/>
              <a:t> риск за </a:t>
            </a:r>
            <a:r>
              <a:rPr lang="ru-RU" dirty="0" err="1"/>
              <a:t>туберкулозна</a:t>
            </a:r>
            <a:r>
              <a:rPr lang="ru-RU" dirty="0"/>
              <a:t> инфекция (</a:t>
            </a:r>
            <a:r>
              <a:rPr lang="ru-RU" dirty="0" err="1"/>
              <a:t>скорошен</a:t>
            </a:r>
            <a:r>
              <a:rPr lang="ru-RU" dirty="0"/>
              <a:t> контакт с </a:t>
            </a:r>
            <a:r>
              <a:rPr lang="ru-RU" dirty="0" err="1"/>
              <a:t>туберкулозно</a:t>
            </a:r>
            <a:r>
              <a:rPr lang="ru-RU" dirty="0"/>
              <a:t> болен, </a:t>
            </a:r>
            <a:r>
              <a:rPr lang="ru-RU" dirty="0" err="1"/>
              <a:t>пребиваване</a:t>
            </a:r>
            <a:r>
              <a:rPr lang="ru-RU" dirty="0"/>
              <a:t> в страна с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dirty="0" err="1"/>
              <a:t>туберкулозно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и др.), </a:t>
            </a:r>
            <a:r>
              <a:rPr lang="ru-RU" dirty="0" err="1"/>
              <a:t>наличието</a:t>
            </a:r>
            <a:r>
              <a:rPr lang="ru-RU" dirty="0"/>
              <a:t> на папула с </a:t>
            </a:r>
            <a:r>
              <a:rPr lang="ru-RU" dirty="0" err="1">
                <a:solidFill>
                  <a:srgbClr val="FF0000"/>
                </a:solidFill>
              </a:rPr>
              <a:t>диаметър</a:t>
            </a:r>
            <a:r>
              <a:rPr lang="ru-RU" dirty="0">
                <a:solidFill>
                  <a:srgbClr val="FF0000"/>
                </a:solidFill>
              </a:rPr>
              <a:t> ≥ 5 </a:t>
            </a:r>
            <a:r>
              <a:rPr lang="ru-RU" dirty="0" err="1">
                <a:solidFill>
                  <a:srgbClr val="FF0000"/>
                </a:solidFill>
              </a:rPr>
              <a:t>mm</a:t>
            </a:r>
            <a:r>
              <a:rPr lang="ru-RU" dirty="0"/>
              <a:t>, без да е </a:t>
            </a:r>
            <a:r>
              <a:rPr lang="ru-RU" dirty="0" err="1"/>
              <a:t>налице</a:t>
            </a:r>
            <a:r>
              <a:rPr lang="ru-RU" dirty="0"/>
              <a:t> анамнеза за </a:t>
            </a:r>
            <a:r>
              <a:rPr lang="ru-RU" dirty="0" err="1"/>
              <a:t>предишна</a:t>
            </a:r>
            <a:r>
              <a:rPr lang="ru-RU" dirty="0"/>
              <a:t> BCG </a:t>
            </a:r>
            <a:r>
              <a:rPr lang="ru-RU" dirty="0" err="1"/>
              <a:t>ваксинация</a:t>
            </a:r>
            <a:r>
              <a:rPr lang="ru-RU" dirty="0"/>
              <a:t>, е </a:t>
            </a:r>
            <a:r>
              <a:rPr lang="ru-RU" dirty="0" err="1"/>
              <a:t>по-вероятно</a:t>
            </a:r>
            <a:r>
              <a:rPr lang="ru-RU" dirty="0"/>
              <a:t> да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туберкулоза</a:t>
            </a:r>
            <a:r>
              <a:rPr lang="ru-RU" dirty="0"/>
              <a:t>.</a:t>
            </a:r>
          </a:p>
          <a:p>
            <a:r>
              <a:rPr lang="ru-RU" dirty="0" err="1"/>
              <a:t>Инфилтрат</a:t>
            </a:r>
            <a:r>
              <a:rPr lang="ru-RU" dirty="0"/>
              <a:t> с </a:t>
            </a:r>
            <a:r>
              <a:rPr lang="ru-RU" dirty="0" err="1">
                <a:solidFill>
                  <a:srgbClr val="FF0000"/>
                </a:solidFill>
              </a:rPr>
              <a:t>диаметър</a:t>
            </a:r>
            <a:r>
              <a:rPr lang="ru-RU" dirty="0">
                <a:solidFill>
                  <a:srgbClr val="FF0000"/>
                </a:solidFill>
              </a:rPr>
              <a:t> &gt;15 </a:t>
            </a:r>
            <a:r>
              <a:rPr lang="ru-RU" dirty="0"/>
              <a:t>е </a:t>
            </a:r>
            <a:r>
              <a:rPr lang="ru-RU" dirty="0" err="1"/>
              <a:t>малко</a:t>
            </a:r>
            <a:r>
              <a:rPr lang="ru-RU" dirty="0"/>
              <a:t> вероятно да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предишна</a:t>
            </a:r>
            <a:r>
              <a:rPr lang="ru-RU" dirty="0"/>
              <a:t> БЦЖ </a:t>
            </a:r>
            <a:r>
              <a:rPr lang="ru-RU" dirty="0" err="1"/>
              <a:t>ваксинация</a:t>
            </a:r>
            <a:r>
              <a:rPr lang="ru-RU" dirty="0"/>
              <a:t> или на </a:t>
            </a:r>
            <a:r>
              <a:rPr lang="ru-RU" dirty="0" err="1"/>
              <a:t>излагане</a:t>
            </a:r>
            <a:r>
              <a:rPr lang="ru-RU" dirty="0"/>
              <a:t> с </a:t>
            </a:r>
            <a:r>
              <a:rPr lang="ru-RU" dirty="0" err="1"/>
              <a:t>нетуберкулозни</a:t>
            </a:r>
            <a:r>
              <a:rPr lang="ru-RU" dirty="0"/>
              <a:t> микобактерии.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546541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9" y="3429000"/>
            <a:ext cx="8363271" cy="3312368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i="1" dirty="0" err="1"/>
              <a:t>Група</a:t>
            </a:r>
            <a:r>
              <a:rPr lang="ru-RU" i="1" dirty="0"/>
              <a:t> с </a:t>
            </a:r>
            <a:r>
              <a:rPr lang="ru-RU" b="1" i="1" dirty="0">
                <a:solidFill>
                  <a:srgbClr val="FF0000"/>
                </a:solidFill>
              </a:rPr>
              <a:t>висок</a:t>
            </a:r>
            <a:r>
              <a:rPr lang="ru-RU" i="1" dirty="0"/>
              <a:t> риск – </a:t>
            </a:r>
            <a:r>
              <a:rPr lang="ru-RU" i="1" dirty="0" err="1"/>
              <a:t>обикновено</a:t>
            </a:r>
            <a:r>
              <a:rPr lang="ru-RU" i="1" dirty="0"/>
              <a:t> </a:t>
            </a:r>
            <a:r>
              <a:rPr lang="ru-RU" i="1" dirty="0" err="1"/>
              <a:t>пациентите</a:t>
            </a:r>
            <a:r>
              <a:rPr lang="ru-RU" i="1" dirty="0"/>
              <a:t> </a:t>
            </a:r>
            <a:r>
              <a:rPr lang="ru-RU" i="1" dirty="0" err="1"/>
              <a:t>са</a:t>
            </a:r>
            <a:r>
              <a:rPr lang="ru-RU" i="1" dirty="0"/>
              <a:t> ХИВ-</a:t>
            </a:r>
            <a:r>
              <a:rPr lang="ru-RU" i="1" dirty="0" err="1"/>
              <a:t>позитивни</a:t>
            </a:r>
            <a:r>
              <a:rPr lang="ru-RU" i="1" dirty="0"/>
              <a:t>, </a:t>
            </a:r>
            <a:r>
              <a:rPr lang="ru-RU" i="1" dirty="0" err="1"/>
              <a:t>контактни</a:t>
            </a:r>
            <a:r>
              <a:rPr lang="ru-RU" i="1" dirty="0"/>
              <a:t> с </a:t>
            </a:r>
            <a:r>
              <a:rPr lang="ru-RU" i="1" dirty="0" err="1"/>
              <a:t>туберкулозно</a:t>
            </a:r>
            <a:r>
              <a:rPr lang="ru-RU" i="1" dirty="0"/>
              <a:t> болен, </a:t>
            </a:r>
            <a:r>
              <a:rPr lang="ru-RU" i="1" dirty="0" err="1"/>
              <a:t>самите</a:t>
            </a:r>
            <a:r>
              <a:rPr lang="ru-RU" i="1" dirty="0"/>
              <a:t> те с </a:t>
            </a:r>
            <a:r>
              <a:rPr lang="ru-RU" i="1" dirty="0" err="1"/>
              <a:t>данни</a:t>
            </a:r>
            <a:r>
              <a:rPr lang="ru-RU" i="1" dirty="0"/>
              <a:t> за </a:t>
            </a:r>
            <a:r>
              <a:rPr lang="ru-RU" i="1" dirty="0" err="1"/>
              <a:t>туберкулоза</a:t>
            </a:r>
            <a:r>
              <a:rPr lang="ru-RU" i="1" dirty="0"/>
              <a:t> по рентгеново </a:t>
            </a:r>
            <a:r>
              <a:rPr lang="ru-RU" i="1" dirty="0" err="1"/>
              <a:t>изследване</a:t>
            </a:r>
            <a:r>
              <a:rPr lang="ru-RU" i="1" dirty="0"/>
              <a:t>, </a:t>
            </a:r>
            <a:r>
              <a:rPr lang="ru-RU" i="1" dirty="0" err="1"/>
              <a:t>със</a:t>
            </a:r>
            <a:r>
              <a:rPr lang="ru-RU" i="1" dirty="0"/>
              <a:t> </a:t>
            </a:r>
            <a:r>
              <a:rPr lang="ru-RU" i="1" dirty="0" err="1"/>
              <a:t>срив</a:t>
            </a:r>
            <a:r>
              <a:rPr lang="ru-RU" i="1" dirty="0"/>
              <a:t> в </a:t>
            </a:r>
            <a:r>
              <a:rPr lang="ru-RU" i="1" dirty="0" err="1"/>
              <a:t>имунната</a:t>
            </a:r>
            <a:r>
              <a:rPr lang="ru-RU" i="1" dirty="0"/>
              <a:t> система, </a:t>
            </a:r>
            <a:r>
              <a:rPr lang="ru-RU" i="1" dirty="0" err="1"/>
              <a:t>лекувани</a:t>
            </a:r>
            <a:r>
              <a:rPr lang="ru-RU" i="1" dirty="0"/>
              <a:t> </a:t>
            </a:r>
            <a:r>
              <a:rPr lang="ru-RU" i="1" dirty="0" err="1"/>
              <a:t>агресивно</a:t>
            </a:r>
            <a:r>
              <a:rPr lang="ru-RU" i="1" dirty="0"/>
              <a:t> с </a:t>
            </a:r>
            <a:r>
              <a:rPr lang="ru-RU" i="1" dirty="0" err="1"/>
              <a:t>кортикостероиди</a:t>
            </a:r>
            <a:r>
              <a:rPr lang="ru-RU" i="1" dirty="0"/>
              <a:t>;</a:t>
            </a:r>
            <a:endParaRPr lang="ru-RU" dirty="0"/>
          </a:p>
          <a:p>
            <a:pPr fontAlgn="base"/>
            <a:r>
              <a:rPr lang="ru-RU" i="1" dirty="0" err="1"/>
              <a:t>Група</a:t>
            </a:r>
            <a:r>
              <a:rPr lang="ru-RU" i="1" dirty="0"/>
              <a:t> </a:t>
            </a:r>
            <a:r>
              <a:rPr lang="ru-RU" i="1" dirty="0" err="1"/>
              <a:t>със</a:t>
            </a:r>
            <a:r>
              <a:rPr lang="ru-RU" i="1" dirty="0"/>
              <a:t> </a:t>
            </a:r>
            <a:r>
              <a:rPr lang="ru-RU" b="1" i="1" dirty="0" err="1">
                <a:solidFill>
                  <a:srgbClr val="FF0000"/>
                </a:solidFill>
              </a:rPr>
              <a:t>среден</a:t>
            </a:r>
            <a:r>
              <a:rPr lang="ru-RU" i="1" dirty="0"/>
              <a:t> риск – обитатели на </a:t>
            </a:r>
            <a:r>
              <a:rPr lang="ru-RU" i="1" dirty="0" err="1"/>
              <a:t>социални</a:t>
            </a:r>
            <a:r>
              <a:rPr lang="ru-RU" i="1" dirty="0"/>
              <a:t> </a:t>
            </a:r>
            <a:r>
              <a:rPr lang="ru-RU" i="1" dirty="0" err="1"/>
              <a:t>домове</a:t>
            </a:r>
            <a:r>
              <a:rPr lang="ru-RU" i="1" dirty="0"/>
              <a:t>, </a:t>
            </a:r>
            <a:r>
              <a:rPr lang="ru-RU" i="1" dirty="0" err="1"/>
              <a:t>затворници</a:t>
            </a:r>
            <a:r>
              <a:rPr lang="ru-RU" i="1" dirty="0"/>
              <a:t>, </a:t>
            </a:r>
            <a:r>
              <a:rPr lang="ru-RU" i="1" dirty="0" err="1"/>
              <a:t>ученици</a:t>
            </a:r>
            <a:r>
              <a:rPr lang="ru-RU" i="1" dirty="0"/>
              <a:t>, </a:t>
            </a:r>
            <a:r>
              <a:rPr lang="ru-RU" i="1" dirty="0" err="1"/>
              <a:t>деца</a:t>
            </a:r>
            <a:r>
              <a:rPr lang="ru-RU" i="1" dirty="0"/>
              <a:t> под 4-годишна </a:t>
            </a:r>
            <a:r>
              <a:rPr lang="ru-RU" i="1" dirty="0" err="1"/>
              <a:t>възраст</a:t>
            </a:r>
            <a:r>
              <a:rPr lang="ru-RU" i="1" dirty="0"/>
              <a:t>, </a:t>
            </a:r>
            <a:r>
              <a:rPr lang="ru-RU" i="1" dirty="0" err="1"/>
              <a:t>пребивавали</a:t>
            </a:r>
            <a:r>
              <a:rPr lang="ru-RU" i="1" dirty="0"/>
              <a:t> в </a:t>
            </a:r>
            <a:r>
              <a:rPr lang="ru-RU" i="1" dirty="0" err="1"/>
              <a:t>държави</a:t>
            </a:r>
            <a:r>
              <a:rPr lang="ru-RU" i="1" dirty="0"/>
              <a:t> с </a:t>
            </a:r>
            <a:r>
              <a:rPr lang="ru-RU" i="1" dirty="0" err="1"/>
              <a:t>активни</a:t>
            </a:r>
            <a:r>
              <a:rPr lang="ru-RU" i="1" dirty="0"/>
              <a:t> </a:t>
            </a:r>
            <a:r>
              <a:rPr lang="ru-RU" i="1" dirty="0" err="1"/>
              <a:t>зони</a:t>
            </a:r>
            <a:r>
              <a:rPr lang="ru-RU" i="1" dirty="0"/>
              <a:t> на </a:t>
            </a:r>
            <a:r>
              <a:rPr lang="ru-RU" i="1" dirty="0" err="1"/>
              <a:t>туберкулоза</a:t>
            </a:r>
            <a:r>
              <a:rPr lang="ru-RU" i="1" dirty="0"/>
              <a:t>, </a:t>
            </a:r>
            <a:r>
              <a:rPr lang="ru-RU" i="1" dirty="0" err="1"/>
              <a:t>тежко</a:t>
            </a:r>
            <a:r>
              <a:rPr lang="ru-RU" i="1" dirty="0"/>
              <a:t> </a:t>
            </a:r>
            <a:r>
              <a:rPr lang="ru-RU" i="1" dirty="0" err="1"/>
              <a:t>болни</a:t>
            </a:r>
            <a:r>
              <a:rPr lang="ru-RU" i="1" dirty="0"/>
              <a:t> </a:t>
            </a:r>
            <a:r>
              <a:rPr lang="ru-RU" i="1" dirty="0" err="1"/>
              <a:t>пациенти</a:t>
            </a:r>
            <a:r>
              <a:rPr lang="ru-RU" i="1" dirty="0"/>
              <a:t> – с </a:t>
            </a:r>
            <a:r>
              <a:rPr lang="ru-RU" i="1" dirty="0" err="1"/>
              <a:t>левкемия</a:t>
            </a:r>
            <a:r>
              <a:rPr lang="ru-RU" i="1" dirty="0"/>
              <a:t>, </a:t>
            </a:r>
            <a:r>
              <a:rPr lang="ru-RU" i="1" dirty="0" err="1"/>
              <a:t>бъбречна</a:t>
            </a:r>
            <a:r>
              <a:rPr lang="ru-RU" i="1" dirty="0"/>
              <a:t> </a:t>
            </a:r>
            <a:r>
              <a:rPr lang="ru-RU" i="1" dirty="0" err="1"/>
              <a:t>недостатъчност</a:t>
            </a:r>
            <a:r>
              <a:rPr lang="ru-RU" i="1" dirty="0"/>
              <a:t>, рак, диабет, </a:t>
            </a:r>
            <a:r>
              <a:rPr lang="ru-RU" i="1" dirty="0" err="1"/>
              <a:t>претърпелите</a:t>
            </a:r>
            <a:r>
              <a:rPr lang="ru-RU" i="1" dirty="0"/>
              <a:t> </a:t>
            </a:r>
            <a:r>
              <a:rPr lang="ru-RU" i="1" dirty="0" err="1"/>
              <a:t>гастректомия</a:t>
            </a:r>
            <a:r>
              <a:rPr lang="ru-RU" i="1" dirty="0"/>
              <a:t>, хора с </a:t>
            </a:r>
            <a:r>
              <a:rPr lang="ru-RU" i="1" dirty="0" err="1"/>
              <a:t>тегло</a:t>
            </a:r>
            <a:r>
              <a:rPr lang="ru-RU" i="1" dirty="0"/>
              <a:t> много под </a:t>
            </a:r>
            <a:r>
              <a:rPr lang="ru-RU" i="1" dirty="0" err="1"/>
              <a:t>нормата</a:t>
            </a:r>
            <a:r>
              <a:rPr lang="ru-RU" i="1" dirty="0"/>
              <a:t>.</a:t>
            </a:r>
            <a:endParaRPr lang="ru-RU" dirty="0"/>
          </a:p>
          <a:p>
            <a:pPr fontAlgn="base"/>
            <a:r>
              <a:rPr lang="ru-RU" i="1" dirty="0" err="1"/>
              <a:t>Група</a:t>
            </a:r>
            <a:r>
              <a:rPr lang="ru-RU" i="1" dirty="0"/>
              <a:t> с </a:t>
            </a:r>
            <a:r>
              <a:rPr lang="ru-RU" b="1" i="1" dirty="0" err="1">
                <a:solidFill>
                  <a:srgbClr val="FF0000"/>
                </a:solidFill>
              </a:rPr>
              <a:t>нисък</a:t>
            </a:r>
            <a:r>
              <a:rPr lang="ru-RU" i="1" dirty="0"/>
              <a:t> риск – </a:t>
            </a:r>
            <a:r>
              <a:rPr lang="ru-RU" i="1" dirty="0" err="1"/>
              <a:t>всички</a:t>
            </a:r>
            <a:r>
              <a:rPr lang="ru-RU" i="1" dirty="0"/>
              <a:t> </a:t>
            </a:r>
            <a:r>
              <a:rPr lang="ru-RU" i="1" dirty="0" err="1"/>
              <a:t>останали</a:t>
            </a:r>
            <a:r>
              <a:rPr lang="ru-RU" i="1" dirty="0"/>
              <a:t>, </a:t>
            </a:r>
            <a:r>
              <a:rPr lang="ru-RU" i="1" dirty="0" err="1"/>
              <a:t>които</a:t>
            </a:r>
            <a:r>
              <a:rPr lang="ru-RU" i="1" dirty="0"/>
              <a:t> не принадлежат </a:t>
            </a:r>
            <a:r>
              <a:rPr lang="ru-RU" i="1" dirty="0" err="1"/>
              <a:t>към</a:t>
            </a:r>
            <a:r>
              <a:rPr lang="ru-RU" i="1" dirty="0"/>
              <a:t> </a:t>
            </a:r>
            <a:r>
              <a:rPr lang="ru-RU" i="1" dirty="0" err="1"/>
              <a:t>предишните</a:t>
            </a:r>
            <a:r>
              <a:rPr lang="ru-RU" i="1" dirty="0"/>
              <a:t> две </a:t>
            </a:r>
            <a:r>
              <a:rPr lang="ru-RU" i="1" dirty="0" err="1"/>
              <a:t>групи</a:t>
            </a:r>
            <a:r>
              <a:rPr lang="ru-RU" i="1" dirty="0"/>
              <a:t> (framar.bg).</a:t>
            </a:r>
            <a:endParaRPr lang="ru-RU" dirty="0"/>
          </a:p>
          <a:p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6632"/>
            <a:ext cx="8352927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60100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bg-BG" sz="4000" dirty="0" err="1"/>
              <a:t>Квантиферонов</a:t>
            </a:r>
            <a:r>
              <a:rPr lang="bg-BG" sz="4000" dirty="0"/>
              <a:t> тест</a:t>
            </a:r>
            <a:r>
              <a:rPr lang="en-US" sz="4000" dirty="0"/>
              <a:t>(</a:t>
            </a:r>
            <a:r>
              <a:rPr lang="en-US" sz="4000" dirty="0" err="1"/>
              <a:t>QuantiFERON</a:t>
            </a:r>
            <a:r>
              <a:rPr lang="en-US" sz="4000" dirty="0"/>
              <a:t> -TB-Gold)</a:t>
            </a:r>
            <a:br>
              <a:rPr lang="en-US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544616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Подобен на Манту, но с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разлика</a:t>
            </a:r>
            <a:r>
              <a:rPr lang="ru-RU" dirty="0"/>
              <a:t>, че се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en-US" dirty="0"/>
              <a:t>in vitro</a:t>
            </a:r>
            <a:r>
              <a:rPr lang="ru-RU" dirty="0"/>
              <a:t> в </a:t>
            </a:r>
            <a:r>
              <a:rPr lang="ru-RU" dirty="0" err="1"/>
              <a:t>епруветка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bg-BG" dirty="0">
                <a:solidFill>
                  <a:srgbClr val="FF0000"/>
                </a:solidFill>
              </a:rPr>
              <a:t>Кръвен тест</a:t>
            </a:r>
            <a:r>
              <a:rPr lang="bg-BG" dirty="0"/>
              <a:t>. </a:t>
            </a:r>
            <a:r>
              <a:rPr lang="bg-BG"/>
              <a:t>Резултат след </a:t>
            </a:r>
            <a:r>
              <a:rPr lang="bg-BG" dirty="0"/>
              <a:t>48-72 часа.</a:t>
            </a:r>
            <a:endParaRPr lang="ru-RU" dirty="0"/>
          </a:p>
          <a:p>
            <a:r>
              <a:rPr lang="ru-RU" dirty="0" err="1"/>
              <a:t>Разликата</a:t>
            </a:r>
            <a:r>
              <a:rPr lang="ru-RU" dirty="0"/>
              <a:t> между </a:t>
            </a:r>
            <a:r>
              <a:rPr lang="ru-RU" dirty="0" err="1"/>
              <a:t>двата</a:t>
            </a:r>
            <a:r>
              <a:rPr lang="ru-RU" dirty="0"/>
              <a:t> теста е в </a:t>
            </a:r>
            <a:r>
              <a:rPr lang="ru-RU" dirty="0" err="1"/>
              <a:t>това</a:t>
            </a:r>
            <a:r>
              <a:rPr lang="ru-RU" dirty="0"/>
              <a:t>, че </a:t>
            </a:r>
            <a:r>
              <a:rPr lang="ru-RU" dirty="0" err="1"/>
              <a:t>квантифероновият</a:t>
            </a:r>
            <a:r>
              <a:rPr lang="ru-RU" dirty="0"/>
              <a:t> тест е много </a:t>
            </a:r>
            <a:r>
              <a:rPr lang="ru-RU" dirty="0" err="1"/>
              <a:t>по-специфичен</a:t>
            </a:r>
            <a:r>
              <a:rPr lang="ru-RU" dirty="0"/>
              <a:t> и чувствителен от теста на Манту и </a:t>
            </a:r>
            <a:r>
              <a:rPr lang="ru-RU" dirty="0" err="1">
                <a:solidFill>
                  <a:srgbClr val="FF0000"/>
                </a:solidFill>
              </a:rPr>
              <a:t>може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разграничи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заболяването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туберкулоза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имунизацията</a:t>
            </a:r>
            <a:r>
              <a:rPr lang="ru-RU" dirty="0">
                <a:solidFill>
                  <a:srgbClr val="FF0000"/>
                </a:solidFill>
              </a:rPr>
              <a:t> с БЦЖ</a:t>
            </a:r>
            <a:r>
              <a:rPr lang="ru-RU" dirty="0"/>
              <a:t>.</a:t>
            </a:r>
          </a:p>
          <a:p>
            <a:r>
              <a:rPr lang="ru-RU" dirty="0"/>
              <a:t>Той е много важен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фазата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човек</a:t>
            </a:r>
            <a:r>
              <a:rPr lang="ru-RU" dirty="0"/>
              <a:t> не </a:t>
            </a:r>
            <a:r>
              <a:rPr lang="ru-RU" dirty="0" err="1"/>
              <a:t>отделя</a:t>
            </a:r>
            <a:r>
              <a:rPr lang="ru-RU" dirty="0"/>
              <a:t> </a:t>
            </a:r>
            <a:r>
              <a:rPr lang="ru-RU" dirty="0" err="1"/>
              <a:t>туберкулозни</a:t>
            </a:r>
            <a:r>
              <a:rPr lang="ru-RU" dirty="0"/>
              <a:t> </a:t>
            </a:r>
            <a:r>
              <a:rPr lang="ru-RU" dirty="0" err="1"/>
              <a:t>бацили</a:t>
            </a:r>
            <a:r>
              <a:rPr lang="ru-RU" dirty="0"/>
              <a:t> и не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докаже</a:t>
            </a:r>
            <a:r>
              <a:rPr lang="ru-RU" dirty="0"/>
              <a:t> </a:t>
            </a:r>
            <a:r>
              <a:rPr lang="ru-RU" dirty="0" err="1"/>
              <a:t>микробиологично</a:t>
            </a:r>
            <a:r>
              <a:rPr lang="ru-RU" dirty="0"/>
              <a:t> </a:t>
            </a:r>
            <a:r>
              <a:rPr lang="ru-RU" dirty="0" err="1"/>
              <a:t>неговото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 И 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една</a:t>
            </a:r>
            <a:r>
              <a:rPr lang="ru-RU" dirty="0"/>
              <a:t> индикация, че </a:t>
            </a:r>
            <a:r>
              <a:rPr lang="ru-RU" dirty="0" err="1"/>
              <a:t>човек</a:t>
            </a:r>
            <a:r>
              <a:rPr lang="ru-RU" dirty="0"/>
              <a:t> </a:t>
            </a:r>
            <a:r>
              <a:rPr lang="ru-RU" dirty="0" err="1"/>
              <a:t>наистина</a:t>
            </a:r>
            <a:r>
              <a:rPr lang="ru-RU" dirty="0"/>
              <a:t> е </a:t>
            </a:r>
            <a:r>
              <a:rPr lang="ru-RU" dirty="0" err="1"/>
              <a:t>инфектиран</a:t>
            </a:r>
            <a:r>
              <a:rPr lang="ru-RU" dirty="0"/>
              <a:t> с </a:t>
            </a:r>
            <a:r>
              <a:rPr lang="ru-RU" dirty="0" err="1"/>
              <a:t>туберкулоза</a:t>
            </a:r>
            <a:r>
              <a:rPr lang="ru-RU" dirty="0"/>
              <a:t> и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на </a:t>
            </a:r>
            <a:r>
              <a:rPr lang="ru-RU" dirty="0" err="1"/>
              <a:t>туберкулозна</a:t>
            </a:r>
            <a:r>
              <a:rPr lang="ru-RU" dirty="0"/>
              <a:t> инфекция. </a:t>
            </a:r>
          </a:p>
          <a:p>
            <a:r>
              <a:rPr lang="ru-RU" dirty="0"/>
              <a:t>Важен е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фазата</a:t>
            </a:r>
            <a:r>
              <a:rPr lang="ru-RU" dirty="0"/>
              <a:t>  на </a:t>
            </a:r>
            <a:r>
              <a:rPr lang="ru-RU" dirty="0" err="1"/>
              <a:t>латентната</a:t>
            </a:r>
            <a:r>
              <a:rPr lang="ru-RU" dirty="0"/>
              <a:t> </a:t>
            </a:r>
            <a:r>
              <a:rPr lang="ru-RU" dirty="0" err="1"/>
              <a:t>туберкулоза,както</a:t>
            </a:r>
            <a:r>
              <a:rPr lang="ru-RU" dirty="0"/>
              <a:t> и на </a:t>
            </a:r>
            <a:r>
              <a:rPr lang="ru-RU" dirty="0" err="1"/>
              <a:t>туберкулозата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е </a:t>
            </a:r>
            <a:r>
              <a:rPr lang="ru-RU" dirty="0" err="1"/>
              <a:t>извън</a:t>
            </a:r>
            <a:r>
              <a:rPr lang="ru-RU" dirty="0"/>
              <a:t> белите </a:t>
            </a:r>
            <a:r>
              <a:rPr lang="ru-RU" dirty="0" err="1"/>
              <a:t>дробове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2071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3670</Words>
  <Application>Microsoft Office PowerPoint</Application>
  <PresentationFormat>Презентация на цял екран (4:3)</PresentationFormat>
  <Paragraphs>236</Paragraphs>
  <Slides>48</Slides>
  <Notes>0</Notes>
  <HiddenSlides>6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тема</vt:lpstr>
      <vt:lpstr>Дихателна система</vt:lpstr>
      <vt:lpstr>ДС-функция и анатомия</vt:lpstr>
      <vt:lpstr>Презентация на PowerPoint</vt:lpstr>
      <vt:lpstr>Презентация на PowerPoint</vt:lpstr>
      <vt:lpstr>Презентация на PowerPoint</vt:lpstr>
      <vt:lpstr>Най-честите оплаквания при бронхо-пулмонални заболявания </vt:lpstr>
      <vt:lpstr>Основни симптоми при белодробни заболявания</vt:lpstr>
      <vt:lpstr>Физикалното изследване на ДС-  оглед, палпация, перкусия, аускултация</vt:lpstr>
      <vt:lpstr>оглед</vt:lpstr>
      <vt:lpstr>перкусия</vt:lpstr>
      <vt:lpstr>Аускултация</vt:lpstr>
      <vt:lpstr>Газов анализ(АКР,КАС)</vt:lpstr>
      <vt:lpstr>При изследването на кръвни газове се измерва:</vt:lpstr>
      <vt:lpstr>Нормални стойности на АКР</vt:lpstr>
      <vt:lpstr>Презентация на PowerPoint</vt:lpstr>
      <vt:lpstr>Презентация на PowerPoint</vt:lpstr>
      <vt:lpstr>Синдром на дихателна недостатъчност</vt:lpstr>
      <vt:lpstr>Рентгеново изследване </vt:lpstr>
      <vt:lpstr>Рентгенография на гръден кош е първото средство на избор за диагностициране в следните случаи:</vt:lpstr>
      <vt:lpstr>Потготовка за ретген на бял дроб</vt:lpstr>
      <vt:lpstr>Предпазни престилки за бременни</vt:lpstr>
      <vt:lpstr>Презентация на PowerPoint</vt:lpstr>
      <vt:lpstr>Функционални изследвания на дишането </vt:lpstr>
      <vt:lpstr>ФИД (спирометрия)трябва да даде отговор на следните пет въпроса: </vt:lpstr>
      <vt:lpstr>Спирометрия</vt:lpstr>
      <vt:lpstr>Спирографски методи-бодиплетизмография Статични показатели </vt:lpstr>
      <vt:lpstr>Спирометрия- динамични показатели</vt:lpstr>
      <vt:lpstr>Синдром на вентилаторна недостатъчност</vt:lpstr>
      <vt:lpstr>Измерване съпротивлението на дихателните пътища </vt:lpstr>
      <vt:lpstr>Нарушения на дифузията (Дифузионен капацитет) </vt:lpstr>
      <vt:lpstr>Презентация на PowerPoint</vt:lpstr>
      <vt:lpstr>Нарушения на перфузията </vt:lpstr>
      <vt:lpstr>Презентация на PowerPoint</vt:lpstr>
      <vt:lpstr>вентилация/перфузия</vt:lpstr>
      <vt:lpstr>Сцинтиграфия на белите дробове</vt:lpstr>
      <vt:lpstr>Презентация на PowerPoint</vt:lpstr>
      <vt:lpstr>Бронхоскопия</vt:lpstr>
      <vt:lpstr>Бронхография</vt:lpstr>
      <vt:lpstr>Презентация на PowerPoint</vt:lpstr>
      <vt:lpstr>Микробиологично изследване на ДС </vt:lpstr>
      <vt:lpstr>Презентация на PowerPoint</vt:lpstr>
      <vt:lpstr>Проба на Манту (Mantoux) </vt:lpstr>
      <vt:lpstr>Презентация на PowerPoint</vt:lpstr>
      <vt:lpstr>Презентация на PowerPoint</vt:lpstr>
      <vt:lpstr>Отчитането на резултата от туберкулиновия кожен тест и неговата интерпретация се извършва само и единствено от лекар!!!</vt:lpstr>
      <vt:lpstr>Отчитане- на 72-я час</vt:lpstr>
      <vt:lpstr>Презентация на PowerPoint</vt:lpstr>
      <vt:lpstr>Квантиферонов тест(QuantiFERON -TB-Gold)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212</cp:revision>
  <dcterms:created xsi:type="dcterms:W3CDTF">2016-08-07T14:16:13Z</dcterms:created>
  <dcterms:modified xsi:type="dcterms:W3CDTF">2023-03-01T10:37:48Z</dcterms:modified>
</cp:coreProperties>
</file>