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81" r:id="rId4"/>
    <p:sldId id="273" r:id="rId5"/>
    <p:sldId id="266" r:id="rId6"/>
    <p:sldId id="274" r:id="rId7"/>
    <p:sldId id="267" r:id="rId8"/>
    <p:sldId id="268" r:id="rId9"/>
    <p:sldId id="269" r:id="rId10"/>
    <p:sldId id="282" r:id="rId11"/>
    <p:sldId id="285" r:id="rId12"/>
    <p:sldId id="283" r:id="rId13"/>
    <p:sldId id="286" r:id="rId14"/>
    <p:sldId id="284" r:id="rId15"/>
    <p:sldId id="287" r:id="rId16"/>
    <p:sldId id="275" r:id="rId17"/>
    <p:sldId id="276" r:id="rId18"/>
    <p:sldId id="277" r:id="rId19"/>
    <p:sldId id="278" r:id="rId20"/>
    <p:sldId id="270" r:id="rId21"/>
    <p:sldId id="271" r:id="rId22"/>
    <p:sldId id="279" r:id="rId23"/>
    <p:sldId id="280" r:id="rId24"/>
    <p:sldId id="288" r:id="rId25"/>
    <p:sldId id="289" r:id="rId26"/>
    <p:sldId id="290" r:id="rId27"/>
    <p:sldId id="272" r:id="rId2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Туберкулоза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6075045B-E897-FB2C-A1C1-34D315D5A5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bg-BG" dirty="0"/>
              <a:t>Определение: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908720"/>
            <a:ext cx="8856984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инфекциозно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В 90 % от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белодробната</a:t>
            </a:r>
            <a:r>
              <a:rPr lang="ru-RU" dirty="0"/>
              <a:t> система, а в 10% -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системи</a:t>
            </a:r>
            <a:r>
              <a:rPr lang="ru-RU" dirty="0"/>
              <a:t> (</a:t>
            </a:r>
            <a:r>
              <a:rPr lang="ru-RU" dirty="0" err="1"/>
              <a:t>централна</a:t>
            </a:r>
            <a:r>
              <a:rPr lang="ru-RU" dirty="0"/>
              <a:t> нервна система, </a:t>
            </a:r>
            <a:r>
              <a:rPr lang="ru-RU" dirty="0" err="1"/>
              <a:t>сърце</a:t>
            </a:r>
            <a:r>
              <a:rPr lang="ru-RU" dirty="0"/>
              <a:t>, очи, кожа, </a:t>
            </a:r>
            <a:r>
              <a:rPr lang="ru-RU" dirty="0" err="1"/>
              <a:t>органи</a:t>
            </a:r>
            <a:r>
              <a:rPr lang="ru-RU" dirty="0"/>
              <a:t> на </a:t>
            </a:r>
            <a:r>
              <a:rPr lang="ru-RU" dirty="0" err="1"/>
              <a:t>коремната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, кости и </a:t>
            </a:r>
            <a:r>
              <a:rPr lang="ru-RU" dirty="0" err="1"/>
              <a:t>стави</a:t>
            </a:r>
            <a:r>
              <a:rPr lang="ru-RU" dirty="0"/>
              <a:t>, уро-</a:t>
            </a:r>
            <a:r>
              <a:rPr lang="ru-RU" dirty="0" err="1"/>
              <a:t>генитална</a:t>
            </a:r>
            <a:r>
              <a:rPr lang="ru-RU" dirty="0"/>
              <a:t> система и </a:t>
            </a:r>
            <a:r>
              <a:rPr lang="ru-RU" dirty="0" err="1"/>
              <a:t>други</a:t>
            </a:r>
            <a:r>
              <a:rPr lang="ru-RU" dirty="0"/>
              <a:t>).</a:t>
            </a:r>
            <a:br>
              <a:rPr lang="ru-RU" dirty="0"/>
            </a:b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835292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54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„Жълтата гостенка“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3312368" cy="3312368"/>
          </a:xfrm>
        </p:spPr>
      </p:pic>
      <p:sp>
        <p:nvSpPr>
          <p:cNvPr id="5" name="Правоъгълник 4"/>
          <p:cNvSpPr/>
          <p:nvPr/>
        </p:nvSpPr>
        <p:spPr>
          <a:xfrm>
            <a:off x="257932" y="4581128"/>
            <a:ext cx="8568952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миналото</a:t>
            </a:r>
            <a:r>
              <a:rPr lang="ru-RU" sz="3200" dirty="0">
                <a:solidFill>
                  <a:prstClr val="black"/>
                </a:solidFill>
              </a:rPr>
              <a:t> основно е </a:t>
            </a:r>
            <a:r>
              <a:rPr lang="ru-RU" sz="3200" dirty="0" err="1">
                <a:solidFill>
                  <a:prstClr val="black"/>
                </a:solidFill>
              </a:rPr>
              <a:t>засегнато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населението</a:t>
            </a:r>
            <a:r>
              <a:rPr lang="ru-RU" sz="3200" dirty="0">
                <a:solidFill>
                  <a:prstClr val="black"/>
                </a:solidFill>
              </a:rPr>
              <a:t> на </a:t>
            </a:r>
            <a:r>
              <a:rPr lang="ru-RU" sz="3200" dirty="0" err="1">
                <a:solidFill>
                  <a:prstClr val="black"/>
                </a:solidFill>
              </a:rPr>
              <a:t>бедните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страни</a:t>
            </a:r>
            <a:r>
              <a:rPr lang="ru-RU" sz="3200" dirty="0">
                <a:solidFill>
                  <a:prstClr val="black"/>
                </a:solidFill>
              </a:rPr>
              <a:t> и </a:t>
            </a:r>
            <a:r>
              <a:rPr lang="ru-RU" sz="3200" dirty="0" err="1">
                <a:solidFill>
                  <a:prstClr val="black"/>
                </a:solidFill>
              </a:rPr>
              <a:t>бедните</a:t>
            </a:r>
            <a:r>
              <a:rPr lang="ru-RU" sz="3200" dirty="0">
                <a:solidFill>
                  <a:prstClr val="black"/>
                </a:solidFill>
              </a:rPr>
              <a:t> прослойки. </a:t>
            </a:r>
          </a:p>
          <a:p>
            <a:pPr lvl="0">
              <a:spcBef>
                <a:spcPct val="20000"/>
              </a:spcBef>
            </a:pPr>
            <a:r>
              <a:rPr lang="ru-RU" sz="3200" dirty="0" err="1">
                <a:solidFill>
                  <a:prstClr val="black"/>
                </a:solidFill>
              </a:rPr>
              <a:t>Днес</a:t>
            </a:r>
            <a:r>
              <a:rPr lang="ru-RU" sz="3200" dirty="0">
                <a:solidFill>
                  <a:prstClr val="black"/>
                </a:solidFill>
              </a:rPr>
              <a:t>, </a:t>
            </a:r>
            <a:r>
              <a:rPr lang="ru-RU" sz="3200" dirty="0" err="1">
                <a:solidFill>
                  <a:prstClr val="black"/>
                </a:solidFill>
              </a:rPr>
              <a:t>туберкулозата</a:t>
            </a:r>
            <a:r>
              <a:rPr lang="ru-RU" sz="3200" dirty="0">
                <a:solidFill>
                  <a:prstClr val="black"/>
                </a:solidFill>
              </a:rPr>
              <a:t> е </a:t>
            </a:r>
            <a:r>
              <a:rPr lang="ru-RU" sz="3200" dirty="0" err="1">
                <a:solidFill>
                  <a:prstClr val="black"/>
                </a:solidFill>
              </a:rPr>
              <a:t>разпространена</a:t>
            </a:r>
            <a:r>
              <a:rPr lang="ru-RU" sz="3200" dirty="0">
                <a:solidFill>
                  <a:prstClr val="black"/>
                </a:solidFill>
              </a:rPr>
              <a:t> в почти </a:t>
            </a:r>
            <a:r>
              <a:rPr lang="ru-RU" sz="3200" dirty="0" err="1">
                <a:solidFill>
                  <a:prstClr val="black"/>
                </a:solidFill>
              </a:rPr>
              <a:t>всички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развити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държави</a:t>
            </a:r>
            <a:r>
              <a:rPr lang="ru-RU" sz="3200" dirty="0">
                <a:solidFill>
                  <a:prstClr val="black"/>
                </a:solidFill>
              </a:rPr>
              <a:t> в света.</a:t>
            </a:r>
            <a:endParaRPr lang="bg-BG" sz="3200" dirty="0">
              <a:solidFill>
                <a:prstClr val="black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24745"/>
            <a:ext cx="489654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8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Заболеваемост</a:t>
            </a:r>
            <a:r>
              <a:rPr lang="ru-RU" b="1" dirty="0"/>
              <a:t> от </a:t>
            </a:r>
            <a:r>
              <a:rPr lang="ru-RU" b="1" dirty="0" err="1"/>
              <a:t>туберкулоза</a:t>
            </a:r>
            <a:r>
              <a:rPr lang="ru-RU" b="1" dirty="0"/>
              <a:t> в </a:t>
            </a:r>
            <a:r>
              <a:rPr lang="ru-RU" b="1" dirty="0" err="1"/>
              <a:t>България</a:t>
            </a:r>
            <a:r>
              <a:rPr lang="ru-RU" b="1" dirty="0"/>
              <a:t> за периода 1990-2007 г (на 100 000 жители)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136904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33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Причинител: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Микобактериум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туберкулоз</a:t>
            </a:r>
            <a:r>
              <a:rPr lang="en-US">
                <a:solidFill>
                  <a:srgbClr val="FF0000"/>
                </a:solidFill>
              </a:rPr>
              <a:t>e</a:t>
            </a:r>
            <a:r>
              <a:rPr lang="ru-RU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en-GB" dirty="0"/>
              <a:t>Mycobacterium </a:t>
            </a:r>
            <a:r>
              <a:rPr lang="en-GB" dirty="0" err="1"/>
              <a:t>tuberculosae</a:t>
            </a:r>
            <a:r>
              <a:rPr lang="en-GB" dirty="0"/>
              <a:t>, </a:t>
            </a:r>
            <a:r>
              <a:rPr lang="ru-RU" dirty="0"/>
              <a:t>бактерий на Кох)- </a:t>
            </a:r>
            <a:r>
              <a:rPr lang="ru-RU" dirty="0" err="1"/>
              <a:t>отличава</a:t>
            </a:r>
            <a:r>
              <a:rPr lang="ru-RU" dirty="0"/>
              <a:t> се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значителна</a:t>
            </a:r>
            <a:r>
              <a:rPr lang="ru-RU" dirty="0"/>
              <a:t> </a:t>
            </a:r>
            <a:r>
              <a:rPr lang="ru-RU" dirty="0" err="1"/>
              <a:t>устойчивост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външната</a:t>
            </a:r>
            <a:r>
              <a:rPr lang="ru-RU" dirty="0"/>
              <a:t> среда,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дълго</a:t>
            </a:r>
            <a:r>
              <a:rPr lang="ru-RU" dirty="0"/>
              <a:t> се </a:t>
            </a:r>
            <a:r>
              <a:rPr lang="ru-RU" dirty="0" err="1"/>
              <a:t>запазва</a:t>
            </a:r>
            <a:r>
              <a:rPr lang="ru-RU" dirty="0"/>
              <a:t> в </a:t>
            </a:r>
            <a:r>
              <a:rPr lang="ru-RU" dirty="0" err="1"/>
              <a:t>отделените</a:t>
            </a:r>
            <a:r>
              <a:rPr lang="ru-RU" dirty="0"/>
              <a:t> от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и след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изсъхване</a:t>
            </a:r>
            <a:r>
              <a:rPr lang="ru-RU" dirty="0"/>
              <a:t>. 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Източници</a:t>
            </a:r>
            <a:r>
              <a:rPr lang="ru-RU" dirty="0">
                <a:solidFill>
                  <a:srgbClr val="FF0000"/>
                </a:solidFill>
              </a:rPr>
              <a:t> на зараза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b="1" dirty="0"/>
              <a:t> </a:t>
            </a:r>
            <a:r>
              <a:rPr lang="ru-RU" b="1" dirty="0" err="1"/>
              <a:t>болните</a:t>
            </a:r>
            <a:r>
              <a:rPr lang="ru-RU" b="1" dirty="0"/>
              <a:t> от </a:t>
            </a:r>
            <a:r>
              <a:rPr lang="ru-RU" b="1" dirty="0" err="1"/>
              <a:t>туберкулоза</a:t>
            </a:r>
            <a:r>
              <a:rPr lang="ru-RU" b="1" dirty="0"/>
              <a:t> хора и </a:t>
            </a:r>
            <a:r>
              <a:rPr lang="ru-RU" b="1" dirty="0" err="1"/>
              <a:t>животни</a:t>
            </a:r>
            <a:r>
              <a:rPr lang="ru-RU" dirty="0"/>
              <a:t> (</a:t>
            </a:r>
            <a:r>
              <a:rPr lang="ru-RU" dirty="0" err="1"/>
              <a:t>главно</a:t>
            </a:r>
            <a:r>
              <a:rPr lang="ru-RU" dirty="0"/>
              <a:t> </a:t>
            </a:r>
            <a:r>
              <a:rPr lang="ru-RU" dirty="0" err="1"/>
              <a:t>едър</a:t>
            </a:r>
            <a:r>
              <a:rPr lang="ru-RU" dirty="0"/>
              <a:t> рогат </a:t>
            </a:r>
            <a:r>
              <a:rPr lang="ru-RU" dirty="0" err="1"/>
              <a:t>добитък</a:t>
            </a:r>
            <a:r>
              <a:rPr lang="ru-RU" dirty="0"/>
              <a:t>, </a:t>
            </a:r>
            <a:r>
              <a:rPr lang="ru-RU" dirty="0" err="1"/>
              <a:t>по-рядко</a:t>
            </a:r>
            <a:r>
              <a:rPr lang="ru-RU" dirty="0"/>
              <a:t> </a:t>
            </a:r>
            <a:r>
              <a:rPr lang="ru-RU" dirty="0" err="1"/>
              <a:t>свине</a:t>
            </a:r>
            <a:r>
              <a:rPr lang="ru-RU" dirty="0"/>
              <a:t>, </a:t>
            </a:r>
            <a:r>
              <a:rPr lang="ru-RU" dirty="0" err="1"/>
              <a:t>птици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), </a:t>
            </a:r>
            <a:r>
              <a:rPr lang="ru-RU" dirty="0" err="1"/>
              <a:t>както</a:t>
            </a:r>
            <a:r>
              <a:rPr lang="ru-RU" dirty="0"/>
              <a:t> и </a:t>
            </a:r>
            <a:r>
              <a:rPr lang="ru-RU" b="1" dirty="0" err="1"/>
              <a:t>техните</a:t>
            </a:r>
            <a:r>
              <a:rPr lang="ru-RU" b="1" dirty="0"/>
              <a:t> </a:t>
            </a:r>
            <a:r>
              <a:rPr lang="ru-RU" b="1" dirty="0" err="1"/>
              <a:t>продукти</a:t>
            </a:r>
            <a:r>
              <a:rPr lang="ru-RU" b="1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33000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/>
              <a:t>Бактерий на Кох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9288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41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/>
              <a:t>Скрита туберкулозна инфекция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Повечето</a:t>
            </a:r>
            <a:r>
              <a:rPr lang="ru-RU" dirty="0"/>
              <a:t> от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заразяват</a:t>
            </a:r>
            <a:r>
              <a:rPr lang="ru-RU" dirty="0"/>
              <a:t> с </a:t>
            </a:r>
            <a:r>
              <a:rPr lang="ru-RU" dirty="0" err="1"/>
              <a:t>туберкулозните</a:t>
            </a:r>
            <a:r>
              <a:rPr lang="ru-RU" dirty="0"/>
              <a:t> бактерии, </a:t>
            </a:r>
            <a:r>
              <a:rPr lang="ru-RU" dirty="0" err="1"/>
              <a:t>успяват</a:t>
            </a:r>
            <a:r>
              <a:rPr lang="ru-RU" dirty="0"/>
              <a:t> да се «</a:t>
            </a:r>
            <a:r>
              <a:rPr lang="ru-RU" dirty="0" err="1"/>
              <a:t>преборят</a:t>
            </a:r>
            <a:r>
              <a:rPr lang="ru-RU" dirty="0"/>
              <a:t>» с </a:t>
            </a:r>
            <a:r>
              <a:rPr lang="ru-RU" dirty="0" err="1"/>
              <a:t>тях</a:t>
            </a:r>
            <a:r>
              <a:rPr lang="ru-RU" dirty="0"/>
              <a:t> и да </a:t>
            </a:r>
            <a:r>
              <a:rPr lang="ru-RU" dirty="0" err="1"/>
              <a:t>спрат</a:t>
            </a:r>
            <a:r>
              <a:rPr lang="ru-RU" dirty="0"/>
              <a:t> </a:t>
            </a:r>
            <a:r>
              <a:rPr lang="ru-RU" dirty="0" err="1"/>
              <a:t>растежа</a:t>
            </a:r>
            <a:r>
              <a:rPr lang="ru-RU" dirty="0"/>
              <a:t> им - </a:t>
            </a: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остават</a:t>
            </a:r>
            <a:r>
              <a:rPr lang="ru-RU" dirty="0"/>
              <a:t> да </a:t>
            </a:r>
            <a:r>
              <a:rPr lang="ru-RU" dirty="0" err="1"/>
              <a:t>живеят</a:t>
            </a:r>
            <a:r>
              <a:rPr lang="ru-RU" dirty="0"/>
              <a:t> в </a:t>
            </a:r>
            <a:r>
              <a:rPr lang="ru-RU" dirty="0" err="1"/>
              <a:t>тялото</a:t>
            </a:r>
            <a:r>
              <a:rPr lang="ru-RU" dirty="0"/>
              <a:t> на </a:t>
            </a:r>
            <a:r>
              <a:rPr lang="ru-RU" dirty="0" err="1"/>
              <a:t>заразения</a:t>
            </a:r>
            <a:r>
              <a:rPr lang="ru-RU" dirty="0"/>
              <a:t> </a:t>
            </a:r>
            <a:r>
              <a:rPr lang="ru-RU" dirty="0" err="1"/>
              <a:t>човек</a:t>
            </a:r>
            <a:r>
              <a:rPr lang="ru-RU" dirty="0"/>
              <a:t>, но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активни</a:t>
            </a:r>
            <a:r>
              <a:rPr lang="ru-RU" dirty="0"/>
              <a:t>-  </a:t>
            </a:r>
            <a:r>
              <a:rPr lang="ru-RU" b="1" dirty="0" err="1"/>
              <a:t>скрита</a:t>
            </a:r>
            <a:r>
              <a:rPr lang="ru-RU" b="1" dirty="0"/>
              <a:t> </a:t>
            </a:r>
            <a:r>
              <a:rPr lang="ru-RU" b="1" dirty="0" err="1"/>
              <a:t>туберкулозна</a:t>
            </a:r>
            <a:r>
              <a:rPr lang="ru-RU" b="1" dirty="0"/>
              <a:t> инфекция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След </a:t>
            </a:r>
            <a:r>
              <a:rPr lang="ru-RU" dirty="0" err="1"/>
              <a:t>време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активират</a:t>
            </a:r>
            <a:r>
              <a:rPr lang="ru-RU" dirty="0"/>
              <a:t> от само себе си. </a:t>
            </a:r>
            <a:r>
              <a:rPr lang="ru-RU" dirty="0" err="1"/>
              <a:t>Хората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скрита</a:t>
            </a:r>
            <a:r>
              <a:rPr lang="ru-RU" dirty="0"/>
              <a:t> инфекция </a:t>
            </a:r>
            <a:r>
              <a:rPr lang="ru-RU" dirty="0" err="1"/>
              <a:t>нямат</a:t>
            </a:r>
            <a:r>
              <a:rPr lang="ru-RU" dirty="0"/>
              <a:t> </a:t>
            </a:r>
            <a:r>
              <a:rPr lang="ru-RU" dirty="0" err="1"/>
              <a:t>определените</a:t>
            </a:r>
            <a:r>
              <a:rPr lang="ru-RU" dirty="0"/>
              <a:t> за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и </a:t>
            </a:r>
            <a:r>
              <a:rPr lang="ru-RU" dirty="0">
                <a:solidFill>
                  <a:srgbClr val="FF0000"/>
                </a:solidFill>
              </a:rPr>
              <a:t>не </a:t>
            </a:r>
            <a:r>
              <a:rPr lang="ru-RU" dirty="0" err="1">
                <a:solidFill>
                  <a:srgbClr val="FF0000"/>
                </a:solidFill>
              </a:rPr>
              <a:t>могат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заразяват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други</a:t>
            </a:r>
            <a:r>
              <a:rPr lang="ru-RU" dirty="0">
                <a:solidFill>
                  <a:srgbClr val="FF0000"/>
                </a:solidFill>
              </a:rPr>
              <a:t> хора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41029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Заразяване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726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Най-често</a:t>
            </a:r>
            <a:r>
              <a:rPr lang="ru-RU" dirty="0">
                <a:solidFill>
                  <a:srgbClr val="FF0000"/>
                </a:solidFill>
              </a:rPr>
              <a:t> става </a:t>
            </a:r>
            <a:r>
              <a:rPr lang="ru-RU" dirty="0" err="1">
                <a:solidFill>
                  <a:srgbClr val="FF0000"/>
                </a:solidFill>
              </a:rPr>
              <a:t>през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b="1" dirty="0" err="1">
                <a:solidFill>
                  <a:srgbClr val="FF0000"/>
                </a:solidFill>
              </a:rPr>
              <a:t>дихателните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пътища</a:t>
            </a:r>
            <a:r>
              <a:rPr lang="ru-RU" dirty="0"/>
              <a:t>. При </a:t>
            </a:r>
            <a:r>
              <a:rPr lang="ru-RU" i="1" dirty="0" err="1"/>
              <a:t>кашлица</a:t>
            </a:r>
            <a:r>
              <a:rPr lang="ru-RU" i="1" dirty="0"/>
              <a:t>, </a:t>
            </a:r>
            <a:r>
              <a:rPr lang="ru-RU" i="1" dirty="0" err="1"/>
              <a:t>кихане</a:t>
            </a:r>
            <a:r>
              <a:rPr lang="ru-RU" i="1" dirty="0"/>
              <a:t>, разговор </a:t>
            </a:r>
            <a:r>
              <a:rPr lang="ru-RU" dirty="0" err="1"/>
              <a:t>болният</a:t>
            </a:r>
            <a:r>
              <a:rPr lang="ru-RU" dirty="0"/>
              <a:t> </a:t>
            </a:r>
            <a:r>
              <a:rPr lang="ru-RU" dirty="0" err="1"/>
              <a:t>отделя</a:t>
            </a:r>
            <a:r>
              <a:rPr lang="ru-RU" dirty="0"/>
              <a:t> </a:t>
            </a:r>
            <a:r>
              <a:rPr lang="ru-RU" dirty="0" err="1"/>
              <a:t>туберкулозните</a:t>
            </a:r>
            <a:r>
              <a:rPr lang="ru-RU" dirty="0"/>
              <a:t> бактерии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въздуха</a:t>
            </a:r>
            <a:r>
              <a:rPr lang="ru-RU" dirty="0"/>
              <a:t>. От </a:t>
            </a:r>
            <a:r>
              <a:rPr lang="ru-RU" dirty="0" err="1"/>
              <a:t>пръските</a:t>
            </a:r>
            <a:r>
              <a:rPr lang="ru-RU" dirty="0"/>
              <a:t> при </a:t>
            </a:r>
            <a:r>
              <a:rPr lang="ru-RU" dirty="0" err="1"/>
              <a:t>кашляне</a:t>
            </a:r>
            <a:r>
              <a:rPr lang="ru-RU" dirty="0"/>
              <a:t> и </a:t>
            </a:r>
            <a:r>
              <a:rPr lang="ru-RU" dirty="0" err="1"/>
              <a:t>храчене</a:t>
            </a:r>
            <a:r>
              <a:rPr lang="ru-RU" dirty="0"/>
              <a:t>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намират</a:t>
            </a:r>
            <a:r>
              <a:rPr lang="ru-RU" dirty="0"/>
              <a:t> в </a:t>
            </a:r>
            <a:r>
              <a:rPr lang="ru-RU" dirty="0" err="1"/>
              <a:t>близост</a:t>
            </a:r>
            <a:r>
              <a:rPr lang="ru-RU" dirty="0"/>
              <a:t>, </a:t>
            </a:r>
            <a:r>
              <a:rPr lang="ru-RU" dirty="0" err="1"/>
              <a:t>могат</a:t>
            </a:r>
            <a:r>
              <a:rPr lang="ru-RU" dirty="0"/>
              <a:t> да се заразят </a:t>
            </a:r>
            <a:r>
              <a:rPr lang="ru-RU" dirty="0" err="1"/>
              <a:t>непосредствено</a:t>
            </a:r>
            <a:r>
              <a:rPr lang="ru-RU" dirty="0"/>
              <a:t> </a:t>
            </a:r>
            <a:r>
              <a:rPr lang="ru-RU" b="1" dirty="0"/>
              <a:t>по </a:t>
            </a:r>
            <a:r>
              <a:rPr lang="ru-RU" b="1" dirty="0" err="1"/>
              <a:t>въздушно</a:t>
            </a:r>
            <a:r>
              <a:rPr lang="ru-RU" b="1" dirty="0"/>
              <a:t>-капков </a:t>
            </a:r>
            <a:r>
              <a:rPr lang="ru-RU" b="1" dirty="0" err="1"/>
              <a:t>път</a:t>
            </a:r>
            <a:r>
              <a:rPr lang="ru-RU" dirty="0"/>
              <a:t>. В </a:t>
            </a:r>
            <a:r>
              <a:rPr lang="ru-RU" dirty="0" err="1"/>
              <a:t>храчките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се </a:t>
            </a:r>
            <a:r>
              <a:rPr lang="ru-RU" dirty="0" err="1"/>
              <a:t>съдържат</a:t>
            </a:r>
            <a:r>
              <a:rPr lang="ru-RU" dirty="0"/>
              <a:t> </a:t>
            </a:r>
            <a:r>
              <a:rPr lang="ru-RU" dirty="0" err="1"/>
              <a:t>милиони</a:t>
            </a:r>
            <a:r>
              <a:rPr lang="ru-RU" dirty="0"/>
              <a:t> бактерии. </a:t>
            </a:r>
            <a:r>
              <a:rPr lang="ru-RU" dirty="0" err="1"/>
              <a:t>Заразата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пренeсе</a:t>
            </a:r>
            <a:r>
              <a:rPr lang="ru-RU" dirty="0"/>
              <a:t> и чрез праха в </a:t>
            </a:r>
            <a:r>
              <a:rPr lang="ru-RU" dirty="0" err="1"/>
              <a:t>стаите</a:t>
            </a:r>
            <a:r>
              <a:rPr lang="ru-RU" dirty="0"/>
              <a:t> и по </a:t>
            </a:r>
            <a:r>
              <a:rPr lang="ru-RU" dirty="0" err="1"/>
              <a:t>улиците</a:t>
            </a:r>
            <a:r>
              <a:rPr lang="ru-RU" dirty="0"/>
              <a:t>, </a:t>
            </a:r>
            <a:r>
              <a:rPr lang="ru-RU" dirty="0" err="1"/>
              <a:t>където</a:t>
            </a:r>
            <a:r>
              <a:rPr lang="ru-RU" dirty="0"/>
              <a:t> </a:t>
            </a:r>
            <a:r>
              <a:rPr lang="ru-RU" dirty="0" err="1"/>
              <a:t>туберкулозните</a:t>
            </a:r>
            <a:r>
              <a:rPr lang="ru-RU" dirty="0"/>
              <a:t> бактерии </a:t>
            </a:r>
            <a:r>
              <a:rPr lang="ru-RU" dirty="0" err="1"/>
              <a:t>остават</a:t>
            </a:r>
            <a:r>
              <a:rPr lang="ru-RU" dirty="0"/>
              <a:t> </a:t>
            </a:r>
            <a:r>
              <a:rPr lang="ru-RU" dirty="0" err="1"/>
              <a:t>дълго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</a:t>
            </a:r>
            <a:r>
              <a:rPr lang="ru-RU" dirty="0" err="1"/>
              <a:t>жизнеспособни</a:t>
            </a:r>
            <a:r>
              <a:rPr lang="ru-RU" dirty="0"/>
              <a:t>. 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        </a:t>
            </a:r>
            <a:r>
              <a:rPr lang="ru-RU" dirty="0" err="1"/>
              <a:t>Заразяване</a:t>
            </a:r>
            <a:r>
              <a:rPr lang="ru-RU" dirty="0"/>
              <a:t> с </a:t>
            </a:r>
            <a:r>
              <a:rPr lang="ru-RU" dirty="0" err="1"/>
              <a:t>туберкулоза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и по </a:t>
            </a:r>
            <a:r>
              <a:rPr lang="ru-RU" b="1" dirty="0" err="1">
                <a:solidFill>
                  <a:srgbClr val="FF0000"/>
                </a:solidFill>
              </a:rPr>
              <a:t>хранителен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път</a:t>
            </a:r>
            <a:r>
              <a:rPr lang="ru-RU" dirty="0"/>
              <a:t>: чрез </a:t>
            </a:r>
            <a:r>
              <a:rPr lang="ru-RU" dirty="0" err="1"/>
              <a:t>консумиране</a:t>
            </a:r>
            <a:r>
              <a:rPr lang="ru-RU" dirty="0"/>
              <a:t> на </a:t>
            </a:r>
            <a:r>
              <a:rPr lang="ru-RU" b="1" dirty="0" err="1"/>
              <a:t>мляко</a:t>
            </a:r>
            <a:r>
              <a:rPr lang="ru-RU" dirty="0"/>
              <a:t> от </a:t>
            </a:r>
            <a:r>
              <a:rPr lang="ru-RU" dirty="0" err="1"/>
              <a:t>болни</a:t>
            </a:r>
            <a:r>
              <a:rPr lang="ru-RU" dirty="0"/>
              <a:t> </a:t>
            </a:r>
            <a:r>
              <a:rPr lang="ru-RU" dirty="0" err="1"/>
              <a:t>крави</a:t>
            </a:r>
            <a:r>
              <a:rPr lang="ru-RU" dirty="0"/>
              <a:t> или </a:t>
            </a:r>
            <a:r>
              <a:rPr lang="ru-RU" dirty="0" err="1"/>
              <a:t>продуктите</a:t>
            </a:r>
            <a:r>
              <a:rPr lang="ru-RU" dirty="0"/>
              <a:t>, </a:t>
            </a:r>
            <a:r>
              <a:rPr lang="ru-RU" dirty="0" err="1"/>
              <a:t>приготвени</a:t>
            </a:r>
            <a:r>
              <a:rPr lang="ru-RU" dirty="0"/>
              <a:t> от него; при </a:t>
            </a:r>
            <a:r>
              <a:rPr lang="ru-RU" dirty="0" err="1"/>
              <a:t>консумация</a:t>
            </a:r>
            <a:r>
              <a:rPr lang="ru-RU" dirty="0"/>
              <a:t> на </a:t>
            </a:r>
            <a:r>
              <a:rPr lang="ru-RU" dirty="0" err="1"/>
              <a:t>сурови</a:t>
            </a:r>
            <a:r>
              <a:rPr lang="ru-RU" dirty="0"/>
              <a:t> или </a:t>
            </a:r>
            <a:r>
              <a:rPr lang="ru-RU" dirty="0" err="1"/>
              <a:t>недостатъчно</a:t>
            </a:r>
            <a:r>
              <a:rPr lang="ru-RU" dirty="0"/>
              <a:t> </a:t>
            </a:r>
            <a:r>
              <a:rPr lang="ru-RU" dirty="0" err="1"/>
              <a:t>сварени</a:t>
            </a:r>
            <a:r>
              <a:rPr lang="ru-RU" dirty="0"/>
              <a:t> </a:t>
            </a:r>
            <a:r>
              <a:rPr lang="ru-RU" b="1" dirty="0" err="1"/>
              <a:t>заразени</a:t>
            </a:r>
            <a:r>
              <a:rPr lang="ru-RU" b="1" dirty="0"/>
              <a:t> яйца</a:t>
            </a:r>
            <a:r>
              <a:rPr lang="ru-RU" dirty="0"/>
              <a:t>; при </a:t>
            </a:r>
            <a:r>
              <a:rPr lang="ru-RU" dirty="0" err="1"/>
              <a:t>употреба</a:t>
            </a:r>
            <a:r>
              <a:rPr lang="ru-RU" dirty="0"/>
              <a:t> на </a:t>
            </a:r>
            <a:r>
              <a:rPr lang="ru-RU" b="1" dirty="0" err="1"/>
              <a:t>недостатъчно</a:t>
            </a:r>
            <a:r>
              <a:rPr lang="ru-RU" b="1" dirty="0"/>
              <a:t> </a:t>
            </a:r>
            <a:r>
              <a:rPr lang="ru-RU" b="1" dirty="0" err="1"/>
              <a:t>топлинно</a:t>
            </a:r>
            <a:r>
              <a:rPr lang="ru-RU" dirty="0"/>
              <a:t> </a:t>
            </a:r>
            <a:r>
              <a:rPr lang="ru-RU" dirty="0" err="1"/>
              <a:t>обработено</a:t>
            </a:r>
            <a:r>
              <a:rPr lang="ru-RU" dirty="0"/>
              <a:t> </a:t>
            </a:r>
            <a:r>
              <a:rPr lang="ru-RU" dirty="0" err="1"/>
              <a:t>месо</a:t>
            </a:r>
            <a:r>
              <a:rPr lang="ru-RU" dirty="0"/>
              <a:t> от</a:t>
            </a:r>
            <a:r>
              <a:rPr lang="ru-RU" b="1" dirty="0"/>
              <a:t> </a:t>
            </a:r>
            <a:r>
              <a:rPr lang="ru-RU" b="1" dirty="0" err="1"/>
              <a:t>болни</a:t>
            </a:r>
            <a:r>
              <a:rPr lang="ru-RU" b="1" dirty="0"/>
              <a:t> </a:t>
            </a:r>
            <a:r>
              <a:rPr lang="ru-RU" b="1" dirty="0" err="1"/>
              <a:t>птици</a:t>
            </a:r>
            <a:r>
              <a:rPr lang="ru-RU" dirty="0"/>
              <a:t> и </a:t>
            </a:r>
            <a:r>
              <a:rPr lang="ru-RU" b="1" dirty="0" err="1"/>
              <a:t>свине</a:t>
            </a:r>
            <a:r>
              <a:rPr lang="ru-RU" dirty="0"/>
              <a:t>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        </a:t>
            </a:r>
            <a:r>
              <a:rPr lang="ru-RU" dirty="0" err="1"/>
              <a:t>Възможно</a:t>
            </a:r>
            <a:r>
              <a:rPr lang="ru-RU" dirty="0"/>
              <a:t> е, </a:t>
            </a:r>
            <a:r>
              <a:rPr lang="ru-RU" dirty="0" err="1"/>
              <a:t>макар</a:t>
            </a:r>
            <a:r>
              <a:rPr lang="ru-RU" dirty="0"/>
              <a:t> и </a:t>
            </a:r>
            <a:r>
              <a:rPr lang="ru-RU" dirty="0" err="1"/>
              <a:t>рядко</a:t>
            </a:r>
            <a:r>
              <a:rPr lang="ru-RU" dirty="0"/>
              <a:t>, </a:t>
            </a:r>
            <a:r>
              <a:rPr lang="ru-RU" dirty="0" err="1"/>
              <a:t>заразяването</a:t>
            </a:r>
            <a:r>
              <a:rPr lang="ru-RU" dirty="0"/>
              <a:t> с </a:t>
            </a:r>
            <a:r>
              <a:rPr lang="ru-RU" dirty="0" err="1"/>
              <a:t>туберкулоза</a:t>
            </a:r>
            <a:r>
              <a:rPr lang="ru-RU" dirty="0"/>
              <a:t> да стане по </a:t>
            </a:r>
            <a:r>
              <a:rPr lang="ru-RU" b="1" dirty="0">
                <a:solidFill>
                  <a:srgbClr val="FF0000"/>
                </a:solidFill>
              </a:rPr>
              <a:t>контактен </a:t>
            </a:r>
            <a:r>
              <a:rPr lang="ru-RU" b="1" dirty="0" err="1">
                <a:solidFill>
                  <a:srgbClr val="FF0000"/>
                </a:solidFill>
              </a:rPr>
              <a:t>път</a:t>
            </a:r>
            <a:r>
              <a:rPr lang="ru-RU" dirty="0"/>
              <a:t>,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увредени</a:t>
            </a:r>
            <a:r>
              <a:rPr lang="ru-RU" dirty="0"/>
              <a:t> кожа и </a:t>
            </a:r>
            <a:r>
              <a:rPr lang="ru-RU" dirty="0" err="1"/>
              <a:t>лигавици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характерно за хора с </a:t>
            </a:r>
            <a:r>
              <a:rPr lang="ru-RU" dirty="0" err="1"/>
              <a:t>професии</a:t>
            </a:r>
            <a:r>
              <a:rPr lang="ru-RU" dirty="0"/>
              <a:t>,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отглеждане</a:t>
            </a:r>
            <a:r>
              <a:rPr lang="ru-RU" dirty="0"/>
              <a:t> на </a:t>
            </a:r>
            <a:r>
              <a:rPr lang="ru-RU" dirty="0" err="1"/>
              <a:t>животни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Разболяват</a:t>
            </a:r>
            <a:r>
              <a:rPr lang="ru-RU" dirty="0">
                <a:solidFill>
                  <a:srgbClr val="FF0000"/>
                </a:solidFill>
              </a:rPr>
              <a:t> се лица с </a:t>
            </a:r>
            <a:r>
              <a:rPr lang="ru-RU" dirty="0" err="1">
                <a:solidFill>
                  <a:srgbClr val="FF0000"/>
                </a:solidFill>
              </a:rPr>
              <a:t>подтисната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имунна</a:t>
            </a:r>
            <a:r>
              <a:rPr lang="ru-RU" dirty="0">
                <a:solidFill>
                  <a:srgbClr val="FF0000"/>
                </a:solidFill>
              </a:rPr>
              <a:t> система.</a:t>
            </a:r>
          </a:p>
          <a:p>
            <a:pPr marL="0" indent="0">
              <a:buNone/>
            </a:pP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4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Рискови групи: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726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Непосредствен контакт </a:t>
            </a:r>
            <a:r>
              <a:rPr lang="ru-RU" dirty="0"/>
              <a:t>с болен от </a:t>
            </a:r>
            <a:r>
              <a:rPr lang="ru-RU" dirty="0" err="1"/>
              <a:t>туберкулоза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Пушене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злоупотреба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алкохол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Съпътстващи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/>
              <a:t>: 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(</a:t>
            </a:r>
            <a:r>
              <a:rPr lang="ru-RU" dirty="0" err="1"/>
              <a:t>хроничен</a:t>
            </a:r>
            <a:r>
              <a:rPr lang="ru-RU" dirty="0"/>
              <a:t> бронхит, силикоза, </a:t>
            </a:r>
            <a:r>
              <a:rPr lang="ru-RU" dirty="0" err="1"/>
              <a:t>бронхоектазии</a:t>
            </a:r>
            <a:r>
              <a:rPr lang="ru-RU" dirty="0"/>
              <a:t>); диабет; </a:t>
            </a:r>
            <a:r>
              <a:rPr lang="ru-RU" dirty="0" err="1"/>
              <a:t>язвена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на </a:t>
            </a:r>
            <a:r>
              <a:rPr lang="ru-RU" dirty="0" err="1"/>
              <a:t>стомаха</a:t>
            </a:r>
            <a:r>
              <a:rPr lang="ru-RU" dirty="0"/>
              <a:t>; </a:t>
            </a:r>
            <a:r>
              <a:rPr lang="ru-RU" dirty="0" err="1"/>
              <a:t>психични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; </a:t>
            </a:r>
            <a:r>
              <a:rPr lang="ru-RU" dirty="0" err="1"/>
              <a:t>алергични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Липса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ваксинация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срещу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 или </a:t>
            </a:r>
            <a:r>
              <a:rPr lang="ru-RU" dirty="0" err="1"/>
              <a:t>некачествено</a:t>
            </a:r>
            <a:r>
              <a:rPr lang="ru-RU" dirty="0"/>
              <a:t> </a:t>
            </a:r>
            <a:r>
              <a:rPr lang="ru-RU" dirty="0" err="1"/>
              <a:t>провеждане</a:t>
            </a:r>
            <a:r>
              <a:rPr lang="ru-RU" dirty="0"/>
              <a:t> на </a:t>
            </a:r>
            <a:r>
              <a:rPr lang="ru-RU" dirty="0" err="1"/>
              <a:t>същата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Намалени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съпротивителни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възможности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организма: </a:t>
            </a:r>
          </a:p>
          <a:p>
            <a:pPr marL="0" indent="0">
              <a:buNone/>
            </a:pPr>
            <a:r>
              <a:rPr lang="ru-RU" i="1" dirty="0" err="1"/>
              <a:t>прекарани</a:t>
            </a:r>
            <a:r>
              <a:rPr lang="ru-RU" i="1" dirty="0"/>
              <a:t> инфекции</a:t>
            </a:r>
            <a:r>
              <a:rPr lang="ru-RU" dirty="0"/>
              <a:t>,  </a:t>
            </a:r>
            <a:r>
              <a:rPr lang="ru-RU" i="1" dirty="0" err="1"/>
              <a:t>непълноценно</a:t>
            </a:r>
            <a:r>
              <a:rPr lang="ru-RU" i="1" dirty="0"/>
              <a:t> </a:t>
            </a:r>
            <a:r>
              <a:rPr lang="ru-RU" i="1" dirty="0" err="1"/>
              <a:t>хранене</a:t>
            </a:r>
            <a:r>
              <a:rPr lang="ru-RU" i="1" dirty="0"/>
              <a:t>, </a:t>
            </a:r>
            <a:r>
              <a:rPr lang="ru-RU" i="1" dirty="0" err="1"/>
              <a:t>хиповитаминози</a:t>
            </a:r>
            <a:r>
              <a:rPr lang="ru-RU" i="1" dirty="0"/>
              <a:t>; </a:t>
            </a:r>
            <a:r>
              <a:rPr lang="ru-RU" i="1" dirty="0" err="1"/>
              <a:t>нехигиенични</a:t>
            </a:r>
            <a:r>
              <a:rPr lang="ru-RU" i="1" dirty="0"/>
              <a:t> условия на труд и бит; </a:t>
            </a:r>
            <a:r>
              <a:rPr lang="ru-RU" i="1" dirty="0" err="1"/>
              <a:t>пубертет</a:t>
            </a:r>
            <a:r>
              <a:rPr lang="ru-RU" i="1" dirty="0"/>
              <a:t>, </a:t>
            </a:r>
            <a:r>
              <a:rPr lang="ru-RU" i="1" dirty="0" err="1"/>
              <a:t>бременност</a:t>
            </a:r>
            <a:r>
              <a:rPr lang="ru-RU" i="1" dirty="0"/>
              <a:t> и </a:t>
            </a:r>
            <a:r>
              <a:rPr lang="ru-RU" i="1" dirty="0" err="1"/>
              <a:t>кърмене</a:t>
            </a:r>
            <a:r>
              <a:rPr lang="ru-RU" dirty="0"/>
              <a:t>; </a:t>
            </a:r>
          </a:p>
          <a:p>
            <a:pPr marL="0" indent="0">
              <a:buNone/>
            </a:pPr>
            <a:r>
              <a:rPr lang="ru-RU" dirty="0" err="1"/>
              <a:t>Носителство</a:t>
            </a:r>
            <a:r>
              <a:rPr lang="ru-RU" dirty="0"/>
              <a:t> на вируса на </a:t>
            </a:r>
            <a:r>
              <a:rPr lang="ru-RU" dirty="0">
                <a:solidFill>
                  <a:srgbClr val="FF0000"/>
                </a:solidFill>
              </a:rPr>
              <a:t>СПИН </a:t>
            </a:r>
            <a:r>
              <a:rPr lang="ru-RU" dirty="0"/>
              <a:t>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имунодефицити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32123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Път на разпространение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След </a:t>
            </a:r>
            <a:r>
              <a:rPr lang="ru-RU" dirty="0" err="1"/>
              <a:t>инхалиране</a:t>
            </a:r>
            <a:r>
              <a:rPr lang="ru-RU" dirty="0"/>
              <a:t> и </a:t>
            </a:r>
            <a:r>
              <a:rPr lang="ru-RU" dirty="0" err="1"/>
              <a:t>достигане</a:t>
            </a:r>
            <a:r>
              <a:rPr lang="ru-RU" dirty="0"/>
              <a:t> до </a:t>
            </a:r>
            <a:r>
              <a:rPr lang="ru-RU" dirty="0" err="1"/>
              <a:t>алвеолите</a:t>
            </a:r>
            <a:r>
              <a:rPr lang="ru-RU" dirty="0"/>
              <a:t>, </a:t>
            </a:r>
            <a:r>
              <a:rPr lang="ru-RU" dirty="0" err="1"/>
              <a:t>бактериите</a:t>
            </a:r>
            <a:r>
              <a:rPr lang="ru-RU" dirty="0"/>
              <a:t> </a:t>
            </a:r>
            <a:r>
              <a:rPr lang="ru-RU" dirty="0" err="1"/>
              <a:t>биват</a:t>
            </a:r>
            <a:r>
              <a:rPr lang="ru-RU" dirty="0"/>
              <a:t> </a:t>
            </a:r>
            <a:r>
              <a:rPr lang="ru-RU" dirty="0" err="1"/>
              <a:t>фагоцитирани</a:t>
            </a:r>
            <a:r>
              <a:rPr lang="ru-RU" dirty="0"/>
              <a:t> от </a:t>
            </a:r>
            <a:r>
              <a:rPr lang="ru-RU" dirty="0" err="1"/>
              <a:t>макрофагите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 err="1"/>
              <a:t>Микобактериите</a:t>
            </a:r>
            <a:r>
              <a:rPr lang="ru-RU" dirty="0"/>
              <a:t> </a:t>
            </a:r>
            <a:r>
              <a:rPr lang="ru-RU" dirty="0" err="1"/>
              <a:t>преживяват</a:t>
            </a:r>
            <a:r>
              <a:rPr lang="ru-RU" dirty="0"/>
              <a:t> </a:t>
            </a:r>
            <a:r>
              <a:rPr lang="ru-RU" dirty="0" err="1"/>
              <a:t>процеса</a:t>
            </a:r>
            <a:r>
              <a:rPr lang="ru-RU" dirty="0"/>
              <a:t> на фагоцитоза и </a:t>
            </a:r>
            <a:r>
              <a:rPr lang="ru-RU" dirty="0" err="1"/>
              <a:t>започват</a:t>
            </a:r>
            <a:r>
              <a:rPr lang="ru-RU" dirty="0"/>
              <a:t> да се </a:t>
            </a:r>
            <a:r>
              <a:rPr lang="ru-RU" dirty="0" err="1"/>
              <a:t>размножават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фагозомите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/>
              <a:t>Чрез </a:t>
            </a:r>
            <a:r>
              <a:rPr lang="ru-RU" dirty="0" err="1"/>
              <a:t>лимфата</a:t>
            </a:r>
            <a:r>
              <a:rPr lang="ru-RU" dirty="0"/>
              <a:t> те </a:t>
            </a:r>
            <a:r>
              <a:rPr lang="ru-RU" dirty="0" err="1"/>
              <a:t>достигат</a:t>
            </a:r>
            <a:r>
              <a:rPr lang="ru-RU" dirty="0"/>
              <a:t> до </a:t>
            </a:r>
            <a:r>
              <a:rPr lang="ru-RU" dirty="0" err="1"/>
              <a:t>регионарните</a:t>
            </a:r>
            <a:r>
              <a:rPr lang="ru-RU" dirty="0"/>
              <a:t> </a:t>
            </a:r>
            <a:r>
              <a:rPr lang="ru-RU" dirty="0" err="1"/>
              <a:t>лимфни</a:t>
            </a:r>
            <a:r>
              <a:rPr lang="ru-RU" dirty="0"/>
              <a:t> </a:t>
            </a:r>
            <a:r>
              <a:rPr lang="ru-RU" dirty="0" err="1"/>
              <a:t>възли</a:t>
            </a:r>
            <a:r>
              <a:rPr lang="ru-RU" dirty="0"/>
              <a:t>, </a:t>
            </a:r>
            <a:r>
              <a:rPr lang="ru-RU" dirty="0" err="1"/>
              <a:t>където</a:t>
            </a:r>
            <a:r>
              <a:rPr lang="ru-RU" dirty="0"/>
              <a:t> се </a:t>
            </a:r>
            <a:r>
              <a:rPr lang="ru-RU" dirty="0" err="1"/>
              <a:t>задържат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/>
              <a:t>В </a:t>
            </a:r>
            <a:r>
              <a:rPr lang="ru-RU" dirty="0" err="1"/>
              <a:t>повечето</a:t>
            </a:r>
            <a:r>
              <a:rPr lang="ru-RU" dirty="0"/>
              <a:t> случаи </a:t>
            </a:r>
            <a:r>
              <a:rPr lang="ru-RU" dirty="0" err="1"/>
              <a:t>имунната</a:t>
            </a:r>
            <a:r>
              <a:rPr lang="ru-RU" dirty="0"/>
              <a:t> система </a:t>
            </a:r>
            <a:r>
              <a:rPr lang="ru-RU" dirty="0" err="1"/>
              <a:t>ограничава</a:t>
            </a:r>
            <a:r>
              <a:rPr lang="ru-RU" dirty="0"/>
              <a:t> </a:t>
            </a:r>
            <a:r>
              <a:rPr lang="ru-RU" dirty="0" err="1"/>
              <a:t>инфекцията</a:t>
            </a:r>
            <a:r>
              <a:rPr lang="ru-RU" dirty="0"/>
              <a:t> до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, наречен </a:t>
            </a:r>
            <a:r>
              <a:rPr lang="ru-RU" dirty="0" err="1">
                <a:solidFill>
                  <a:srgbClr val="FF0000"/>
                </a:solidFill>
              </a:rPr>
              <a:t>първичен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афект</a:t>
            </a:r>
            <a:r>
              <a:rPr lang="ru-RU" dirty="0"/>
              <a:t>. В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</a:t>
            </a:r>
            <a:r>
              <a:rPr lang="ru-RU" dirty="0" err="1"/>
              <a:t>туберкулозните</a:t>
            </a:r>
            <a:r>
              <a:rPr lang="ru-RU" dirty="0"/>
              <a:t> бактерии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останат</a:t>
            </a:r>
            <a:r>
              <a:rPr lang="ru-RU" dirty="0"/>
              <a:t> </a:t>
            </a:r>
            <a:r>
              <a:rPr lang="ru-RU" dirty="0" err="1"/>
              <a:t>жизнени</a:t>
            </a:r>
            <a:r>
              <a:rPr lang="ru-RU" dirty="0"/>
              <a:t> в </a:t>
            </a:r>
            <a:r>
              <a:rPr lang="ru-RU" dirty="0" err="1"/>
              <a:t>продължение</a:t>
            </a:r>
            <a:r>
              <a:rPr lang="ru-RU" dirty="0"/>
              <a:t> на </a:t>
            </a:r>
            <a:r>
              <a:rPr lang="ru-RU" dirty="0" err="1"/>
              <a:t>години</a:t>
            </a:r>
            <a:r>
              <a:rPr lang="ru-RU" dirty="0"/>
              <a:t>, </a:t>
            </a:r>
            <a:r>
              <a:rPr lang="ru-RU" dirty="0" err="1"/>
              <a:t>дори</a:t>
            </a:r>
            <a:r>
              <a:rPr lang="ru-RU" dirty="0"/>
              <a:t> за </a:t>
            </a:r>
            <a:r>
              <a:rPr lang="ru-RU" dirty="0" err="1"/>
              <a:t>цял</a:t>
            </a:r>
            <a:r>
              <a:rPr lang="ru-RU" dirty="0"/>
              <a:t> живот.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описаната</a:t>
            </a:r>
            <a:r>
              <a:rPr lang="ru-RU" dirty="0"/>
              <a:t> инфекция се нар. </a:t>
            </a:r>
            <a:r>
              <a:rPr lang="ru-RU" dirty="0" err="1"/>
              <a:t>първична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9678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413"/>
            <a:ext cx="4499992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33413"/>
            <a:ext cx="4644008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5024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Формиране на грануломи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Грануломите</a:t>
            </a:r>
            <a:r>
              <a:rPr lang="ru-RU" dirty="0"/>
              <a:t> </a:t>
            </a:r>
            <a:r>
              <a:rPr lang="ru-RU" dirty="0" err="1"/>
              <a:t>представляват</a:t>
            </a:r>
            <a:r>
              <a:rPr lang="ru-RU" dirty="0"/>
              <a:t> </a:t>
            </a:r>
            <a:r>
              <a:rPr lang="ru-RU" dirty="0" err="1"/>
              <a:t>морфологично</a:t>
            </a:r>
            <a:r>
              <a:rPr lang="ru-RU" dirty="0"/>
              <a:t> и </a:t>
            </a:r>
            <a:r>
              <a:rPr lang="ru-RU" dirty="0" err="1"/>
              <a:t>функционално</a:t>
            </a:r>
            <a:r>
              <a:rPr lang="ru-RU" dirty="0"/>
              <a:t> </a:t>
            </a:r>
            <a:r>
              <a:rPr lang="ru-RU" dirty="0" err="1"/>
              <a:t>обособени</a:t>
            </a:r>
            <a:r>
              <a:rPr lang="ru-RU" dirty="0"/>
              <a:t> </a:t>
            </a:r>
            <a:r>
              <a:rPr lang="ru-RU" dirty="0" err="1"/>
              <a:t>струпвания</a:t>
            </a:r>
            <a:r>
              <a:rPr lang="ru-RU" dirty="0"/>
              <a:t> от </a:t>
            </a:r>
            <a:r>
              <a:rPr lang="ru-RU" dirty="0" err="1"/>
              <a:t>специализирани</a:t>
            </a:r>
            <a:r>
              <a:rPr lang="ru-RU" dirty="0"/>
              <a:t> </a:t>
            </a:r>
            <a:r>
              <a:rPr lang="ru-RU" dirty="0" err="1"/>
              <a:t>имунокомпетентни</a:t>
            </a:r>
            <a:r>
              <a:rPr lang="ru-RU" dirty="0"/>
              <a:t> клетки около </a:t>
            </a:r>
            <a:r>
              <a:rPr lang="ru-RU" dirty="0" err="1"/>
              <a:t>клетките</a:t>
            </a:r>
            <a:r>
              <a:rPr lang="ru-RU" dirty="0"/>
              <a:t> на </a:t>
            </a:r>
            <a:r>
              <a:rPr lang="ru-RU" dirty="0" err="1"/>
              <a:t>инфекциозния</a:t>
            </a:r>
            <a:r>
              <a:rPr lang="ru-RU" dirty="0"/>
              <a:t> </a:t>
            </a:r>
            <a:r>
              <a:rPr lang="ru-RU" dirty="0" err="1"/>
              <a:t>причинител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възпрепятстват</a:t>
            </a:r>
            <a:r>
              <a:rPr lang="ru-RU" dirty="0"/>
              <a:t> </a:t>
            </a:r>
            <a:r>
              <a:rPr lang="ru-RU" dirty="0" err="1"/>
              <a:t>по-нататъшното</a:t>
            </a:r>
            <a:r>
              <a:rPr lang="ru-RU" dirty="0"/>
              <a:t> </a:t>
            </a:r>
            <a:r>
              <a:rPr lang="ru-RU" dirty="0" err="1"/>
              <a:t>разпространение</a:t>
            </a:r>
            <a:r>
              <a:rPr lang="ru-RU" dirty="0"/>
              <a:t> на </a:t>
            </a:r>
            <a:r>
              <a:rPr lang="ru-RU" dirty="0" err="1"/>
              <a:t>инфекцията</a:t>
            </a:r>
            <a:r>
              <a:rPr lang="ru-RU" dirty="0"/>
              <a:t>. </a:t>
            </a:r>
          </a:p>
          <a:p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вътрешността</a:t>
            </a:r>
            <a:r>
              <a:rPr lang="ru-RU" dirty="0"/>
              <a:t> на </a:t>
            </a:r>
            <a:r>
              <a:rPr lang="ru-RU" dirty="0" err="1"/>
              <a:t>гранулома</a:t>
            </a:r>
            <a:r>
              <a:rPr lang="ru-RU" dirty="0"/>
              <a:t> </a:t>
            </a:r>
            <a:r>
              <a:rPr lang="ru-RU" dirty="0" err="1"/>
              <a:t>туберкулозните</a:t>
            </a:r>
            <a:r>
              <a:rPr lang="ru-RU" dirty="0"/>
              <a:t> бактерии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изпаднат</a:t>
            </a:r>
            <a:r>
              <a:rPr lang="ru-RU" dirty="0"/>
              <a:t> в латентно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допринася</a:t>
            </a:r>
            <a:r>
              <a:rPr lang="ru-RU" dirty="0"/>
              <a:t> за </a:t>
            </a:r>
            <a:r>
              <a:rPr lang="ru-RU" dirty="0" err="1"/>
              <a:t>хронифицирането</a:t>
            </a:r>
            <a:r>
              <a:rPr lang="ru-RU" dirty="0"/>
              <a:t> на </a:t>
            </a:r>
            <a:r>
              <a:rPr lang="ru-RU" dirty="0" err="1"/>
              <a:t>инфекцията</a:t>
            </a:r>
            <a:r>
              <a:rPr lang="ru-RU" dirty="0"/>
              <a:t>. </a:t>
            </a:r>
          </a:p>
          <a:p>
            <a:r>
              <a:rPr lang="ru-RU" dirty="0"/>
              <a:t>Много характерна за </a:t>
            </a:r>
            <a:r>
              <a:rPr lang="ru-RU" dirty="0" err="1"/>
              <a:t>туберкулозата</a:t>
            </a:r>
            <a:r>
              <a:rPr lang="ru-RU" dirty="0"/>
              <a:t> е </a:t>
            </a:r>
            <a:r>
              <a:rPr lang="ru-RU" dirty="0" err="1"/>
              <a:t>интензивната</a:t>
            </a:r>
            <a:r>
              <a:rPr lang="ru-RU" dirty="0"/>
              <a:t> </a:t>
            </a:r>
            <a:r>
              <a:rPr lang="ru-RU" dirty="0" err="1"/>
              <a:t>клетъчна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вътрешността</a:t>
            </a:r>
            <a:r>
              <a:rPr lang="ru-RU" dirty="0"/>
              <a:t> на </a:t>
            </a:r>
            <a:r>
              <a:rPr lang="ru-RU" dirty="0" err="1"/>
              <a:t>гранулома</a:t>
            </a:r>
            <a:r>
              <a:rPr lang="ru-RU" dirty="0"/>
              <a:t> – т. нар. </a:t>
            </a:r>
            <a:r>
              <a:rPr lang="ru-RU" dirty="0" err="1">
                <a:solidFill>
                  <a:srgbClr val="FF0000"/>
                </a:solidFill>
              </a:rPr>
              <a:t>казеозна</a:t>
            </a:r>
            <a:r>
              <a:rPr lang="ru-RU" dirty="0">
                <a:solidFill>
                  <a:srgbClr val="FF0000"/>
                </a:solidFill>
              </a:rPr>
              <a:t> некроза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в </a:t>
            </a:r>
            <a:r>
              <a:rPr lang="ru-RU" dirty="0" err="1"/>
              <a:t>органите</a:t>
            </a:r>
            <a:r>
              <a:rPr lang="ru-RU" dirty="0"/>
              <a:t> се </a:t>
            </a:r>
            <a:r>
              <a:rPr lang="ru-RU" dirty="0" err="1"/>
              <a:t>формират</a:t>
            </a:r>
            <a:r>
              <a:rPr lang="ru-RU" dirty="0"/>
              <a:t> </a:t>
            </a:r>
            <a:r>
              <a:rPr lang="ru-RU" dirty="0" err="1"/>
              <a:t>празнини</a:t>
            </a:r>
            <a:r>
              <a:rPr lang="ru-RU" dirty="0"/>
              <a:t> от </a:t>
            </a:r>
            <a:r>
              <a:rPr lang="ru-RU" dirty="0" err="1"/>
              <a:t>мъртва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– </a:t>
            </a:r>
            <a:r>
              <a:rPr lang="ru-RU" dirty="0" err="1">
                <a:solidFill>
                  <a:srgbClr val="FF0000"/>
                </a:solidFill>
              </a:rPr>
              <a:t>туберкули</a:t>
            </a:r>
            <a:r>
              <a:rPr lang="ru-RU" dirty="0"/>
              <a:t>, </a:t>
            </a:r>
            <a:r>
              <a:rPr lang="ru-RU" dirty="0" err="1"/>
              <a:t>откъдето</a:t>
            </a:r>
            <a:r>
              <a:rPr lang="ru-RU" dirty="0"/>
              <a:t> </a:t>
            </a:r>
            <a:r>
              <a:rPr lang="ru-RU" dirty="0" err="1"/>
              <a:t>идва</a:t>
            </a:r>
            <a:r>
              <a:rPr lang="ru-RU" dirty="0"/>
              <a:t> и </a:t>
            </a:r>
            <a:r>
              <a:rPr lang="ru-RU" dirty="0" err="1"/>
              <a:t>името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0176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572000" cy="484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4481686" cy="484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510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Дисеминация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ru-RU" dirty="0" err="1"/>
              <a:t>Разпадането</a:t>
            </a:r>
            <a:r>
              <a:rPr lang="ru-RU" dirty="0"/>
              <a:t> на </a:t>
            </a:r>
            <a:r>
              <a:rPr lang="ru-RU" dirty="0" err="1"/>
              <a:t>некротизиралата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</a:t>
            </a:r>
            <a:r>
              <a:rPr lang="ru-RU" dirty="0" err="1"/>
              <a:t>дава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на </a:t>
            </a:r>
            <a:r>
              <a:rPr lang="ru-RU" dirty="0" err="1"/>
              <a:t>причинителя</a:t>
            </a:r>
            <a:r>
              <a:rPr lang="ru-RU" dirty="0"/>
              <a:t> да </a:t>
            </a:r>
            <a:r>
              <a:rPr lang="ru-RU" dirty="0" err="1"/>
              <a:t>попадне</a:t>
            </a:r>
            <a:r>
              <a:rPr lang="ru-RU" dirty="0"/>
              <a:t> в </a:t>
            </a:r>
            <a:r>
              <a:rPr lang="ru-RU" dirty="0" err="1"/>
              <a:t>кръвния</a:t>
            </a:r>
            <a:r>
              <a:rPr lang="ru-RU" dirty="0"/>
              <a:t> ток и да </a:t>
            </a:r>
            <a:r>
              <a:rPr lang="ru-RU" dirty="0" err="1"/>
              <a:t>достигне</a:t>
            </a:r>
            <a:r>
              <a:rPr lang="ru-RU" dirty="0"/>
              <a:t>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. </a:t>
            </a:r>
          </a:p>
          <a:p>
            <a:r>
              <a:rPr lang="ru-RU" dirty="0" err="1"/>
              <a:t>Средно</a:t>
            </a:r>
            <a:r>
              <a:rPr lang="ru-RU" dirty="0"/>
              <a:t> в 1-3 % от </a:t>
            </a:r>
            <a:r>
              <a:rPr lang="ru-RU" dirty="0" err="1"/>
              <a:t>случаите</a:t>
            </a:r>
            <a:r>
              <a:rPr lang="ru-RU" dirty="0"/>
              <a:t> се </a:t>
            </a:r>
            <a:r>
              <a:rPr lang="ru-RU" dirty="0" err="1"/>
              <a:t>достига</a:t>
            </a:r>
            <a:r>
              <a:rPr lang="ru-RU" dirty="0"/>
              <a:t> до широко </a:t>
            </a:r>
            <a:r>
              <a:rPr lang="ru-RU" dirty="0" err="1"/>
              <a:t>разпространяване</a:t>
            </a:r>
            <a:r>
              <a:rPr lang="ru-RU" dirty="0"/>
              <a:t> на </a:t>
            </a:r>
            <a:r>
              <a:rPr lang="ru-RU" dirty="0" err="1"/>
              <a:t>микобактериите</a:t>
            </a:r>
            <a:r>
              <a:rPr lang="ru-RU" dirty="0"/>
              <a:t> в </a:t>
            </a:r>
            <a:r>
              <a:rPr lang="ru-RU" dirty="0" err="1"/>
              <a:t>тялото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т. нар. </a:t>
            </a:r>
            <a:r>
              <a:rPr lang="ru-RU" dirty="0">
                <a:solidFill>
                  <a:srgbClr val="FF0000"/>
                </a:solidFill>
              </a:rPr>
              <a:t>милиарна или </a:t>
            </a:r>
            <a:r>
              <a:rPr lang="ru-RU" dirty="0" err="1">
                <a:solidFill>
                  <a:srgbClr val="FF0000"/>
                </a:solidFill>
              </a:rPr>
              <a:t>дисеминирана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туберкулоза</a:t>
            </a:r>
            <a:r>
              <a:rPr lang="ru-RU" dirty="0"/>
              <a:t>. </a:t>
            </a:r>
          </a:p>
          <a:p>
            <a:r>
              <a:rPr lang="ru-RU" dirty="0" err="1"/>
              <a:t>Тя</a:t>
            </a:r>
            <a:r>
              <a:rPr lang="ru-RU" dirty="0"/>
              <a:t> се </a:t>
            </a:r>
            <a:r>
              <a:rPr lang="ru-RU" dirty="0" err="1"/>
              <a:t>характеризира</a:t>
            </a:r>
            <a:r>
              <a:rPr lang="ru-RU" dirty="0"/>
              <a:t> с типична рентгенова находка – множество малки (1 – 5 мм) </a:t>
            </a:r>
            <a:r>
              <a:rPr lang="ru-RU" dirty="0" err="1"/>
              <a:t>лезии</a:t>
            </a:r>
            <a:r>
              <a:rPr lang="ru-RU" dirty="0"/>
              <a:t> из </a:t>
            </a:r>
            <a:r>
              <a:rPr lang="ru-RU" dirty="0" err="1"/>
              <a:t>целия</a:t>
            </a:r>
            <a:r>
              <a:rPr lang="ru-RU" dirty="0"/>
              <a:t> </a:t>
            </a:r>
            <a:r>
              <a:rPr lang="ru-RU" dirty="0" err="1"/>
              <a:t>бял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приличащи</a:t>
            </a:r>
            <a:r>
              <a:rPr lang="ru-RU" dirty="0"/>
              <a:t> на просо (</a:t>
            </a:r>
            <a:r>
              <a:rPr lang="ru-RU" dirty="0" err="1"/>
              <a:t>откъдето</a:t>
            </a:r>
            <a:r>
              <a:rPr lang="ru-RU" dirty="0"/>
              <a:t> </a:t>
            </a:r>
            <a:r>
              <a:rPr lang="ru-RU" dirty="0" err="1"/>
              <a:t>идва</a:t>
            </a:r>
            <a:r>
              <a:rPr lang="ru-RU" dirty="0"/>
              <a:t> и термина „милиарна“).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06385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022521"/>
            <a:ext cx="5544616" cy="4873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7"/>
            <a:ext cx="4464496" cy="487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307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Първична туберкулоза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/>
              <a:t>Първичните</a:t>
            </a:r>
            <a:r>
              <a:rPr lang="ru-RU" b="1" dirty="0"/>
              <a:t> </a:t>
            </a:r>
            <a:r>
              <a:rPr lang="ru-RU" b="1" dirty="0" err="1"/>
              <a:t>форми</a:t>
            </a:r>
            <a:r>
              <a:rPr lang="ru-RU" b="1" dirty="0"/>
              <a:t> на </a:t>
            </a:r>
            <a:r>
              <a:rPr lang="ru-RU" b="1" dirty="0" err="1"/>
              <a:t>туберкулоза</a:t>
            </a:r>
            <a:r>
              <a:rPr lang="ru-RU" dirty="0"/>
              <a:t> се </a:t>
            </a:r>
            <a:r>
              <a:rPr lang="ru-RU" dirty="0" err="1"/>
              <a:t>срещат</a:t>
            </a:r>
            <a:r>
              <a:rPr lang="ru-RU" dirty="0"/>
              <a:t> </a:t>
            </a:r>
            <a:r>
              <a:rPr lang="ru-RU" dirty="0" err="1"/>
              <a:t>главно</a:t>
            </a:r>
            <a:r>
              <a:rPr lang="ru-RU" dirty="0"/>
              <a:t> при </a:t>
            </a:r>
            <a:r>
              <a:rPr lang="ru-RU" dirty="0" err="1"/>
              <a:t>деца</a:t>
            </a:r>
            <a:r>
              <a:rPr lang="ru-RU" dirty="0"/>
              <a:t> и юноши. При </a:t>
            </a:r>
            <a:r>
              <a:rPr lang="ru-RU" dirty="0" err="1"/>
              <a:t>попадането</a:t>
            </a:r>
            <a:r>
              <a:rPr lang="ru-RU" dirty="0"/>
              <a:t> на </a:t>
            </a:r>
            <a:r>
              <a:rPr lang="ru-RU" dirty="0" err="1"/>
              <a:t>туберкулозния</a:t>
            </a:r>
            <a:r>
              <a:rPr lang="ru-RU" dirty="0"/>
              <a:t> </a:t>
            </a:r>
            <a:r>
              <a:rPr lang="ru-RU" dirty="0" err="1"/>
              <a:t>бацил</a:t>
            </a:r>
            <a:r>
              <a:rPr lang="ru-RU" dirty="0"/>
              <a:t> в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за </a:t>
            </a:r>
            <a:r>
              <a:rPr lang="ru-RU" dirty="0" err="1"/>
              <a:t>първи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, на </a:t>
            </a:r>
            <a:r>
              <a:rPr lang="ru-RU" dirty="0" err="1"/>
              <a:t>мястото</a:t>
            </a:r>
            <a:r>
              <a:rPr lang="ru-RU" dirty="0"/>
              <a:t> се </a:t>
            </a:r>
            <a:r>
              <a:rPr lang="ru-RU" dirty="0" err="1"/>
              <a:t>образува</a:t>
            </a:r>
            <a:r>
              <a:rPr lang="ru-RU" dirty="0"/>
              <a:t> </a:t>
            </a:r>
            <a:r>
              <a:rPr lang="ru-RU" dirty="0" err="1"/>
              <a:t>туберкулозно</a:t>
            </a:r>
            <a:r>
              <a:rPr lang="ru-RU" dirty="0"/>
              <a:t> </a:t>
            </a:r>
            <a:r>
              <a:rPr lang="ru-RU" dirty="0" err="1"/>
              <a:t>възпалитено</a:t>
            </a:r>
            <a:r>
              <a:rPr lang="ru-RU" dirty="0"/>
              <a:t> огнище. То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еволюира</a:t>
            </a:r>
            <a:r>
              <a:rPr lang="ru-RU" dirty="0"/>
              <a:t> по различен начин - да се </a:t>
            </a:r>
            <a:r>
              <a:rPr lang="ru-RU" dirty="0" err="1"/>
              <a:t>разнесе</a:t>
            </a:r>
            <a:r>
              <a:rPr lang="ru-RU" dirty="0"/>
              <a:t>, да </a:t>
            </a:r>
            <a:r>
              <a:rPr lang="ru-RU" dirty="0" err="1"/>
              <a:t>казеифицира</a:t>
            </a:r>
            <a:r>
              <a:rPr lang="ru-RU" dirty="0"/>
              <a:t>, да се </a:t>
            </a:r>
            <a:r>
              <a:rPr lang="ru-RU" dirty="0" err="1"/>
              <a:t>инкапсулира</a:t>
            </a:r>
            <a:r>
              <a:rPr lang="ru-RU" dirty="0"/>
              <a:t>, да </a:t>
            </a:r>
            <a:r>
              <a:rPr lang="ru-RU" dirty="0" err="1"/>
              <a:t>образува</a:t>
            </a:r>
            <a:r>
              <a:rPr lang="ru-RU" dirty="0"/>
              <a:t> </a:t>
            </a:r>
            <a:r>
              <a:rPr lang="ru-RU" dirty="0">
                <a:solidFill>
                  <a:srgbClr val="FF0000"/>
                </a:solidFill>
              </a:rPr>
              <a:t>каверна</a:t>
            </a:r>
            <a:r>
              <a:rPr lang="ru-RU" dirty="0"/>
              <a:t> или да се </a:t>
            </a:r>
            <a:r>
              <a:rPr lang="ru-RU" dirty="0" err="1"/>
              <a:t>калцифицира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т.нар</a:t>
            </a:r>
            <a:r>
              <a:rPr lang="ru-RU" i="1" dirty="0"/>
              <a:t> </a:t>
            </a:r>
            <a:r>
              <a:rPr lang="ru-RU" i="1" dirty="0" err="1"/>
              <a:t>първичен</a:t>
            </a:r>
            <a:r>
              <a:rPr lang="ru-RU" i="1" dirty="0"/>
              <a:t> </a:t>
            </a:r>
            <a:r>
              <a:rPr lang="ru-RU" i="1" dirty="0" err="1"/>
              <a:t>афект</a:t>
            </a:r>
            <a:r>
              <a:rPr lang="ru-RU" i="1" dirty="0"/>
              <a:t>. </a:t>
            </a:r>
          </a:p>
          <a:p>
            <a:r>
              <a:rPr lang="ru-RU" dirty="0" err="1"/>
              <a:t>Съвкупността</a:t>
            </a:r>
            <a:r>
              <a:rPr lang="ru-RU" dirty="0"/>
              <a:t> от </a:t>
            </a:r>
            <a:r>
              <a:rPr lang="ru-RU" i="1" dirty="0" err="1"/>
              <a:t>първичен</a:t>
            </a:r>
            <a:r>
              <a:rPr lang="ru-RU" i="1" dirty="0"/>
              <a:t> </a:t>
            </a:r>
            <a:r>
              <a:rPr lang="ru-RU" i="1" dirty="0" err="1"/>
              <a:t>афект</a:t>
            </a:r>
            <a:r>
              <a:rPr lang="ru-RU" i="1" dirty="0"/>
              <a:t>,</a:t>
            </a:r>
            <a:r>
              <a:rPr lang="ru-RU" dirty="0"/>
              <a:t> </a:t>
            </a:r>
            <a:r>
              <a:rPr lang="ru-RU" i="1" dirty="0" err="1"/>
              <a:t>регионален</a:t>
            </a:r>
            <a:r>
              <a:rPr lang="ru-RU" i="1" dirty="0"/>
              <a:t> </a:t>
            </a:r>
            <a:r>
              <a:rPr lang="ru-RU" i="1" dirty="0" err="1"/>
              <a:t>лифаденит</a:t>
            </a:r>
            <a:r>
              <a:rPr lang="ru-RU" i="1" dirty="0"/>
              <a:t> и </a:t>
            </a:r>
            <a:r>
              <a:rPr lang="ru-RU" i="1" dirty="0" err="1"/>
              <a:t>лимфагиит</a:t>
            </a:r>
            <a:r>
              <a:rPr lang="ru-RU" i="1" dirty="0"/>
              <a:t> се </a:t>
            </a:r>
            <a:r>
              <a:rPr lang="ru-RU" i="1" dirty="0" err="1"/>
              <a:t>нарича</a:t>
            </a:r>
            <a:r>
              <a:rPr lang="ru-RU" i="1" dirty="0"/>
              <a:t> </a:t>
            </a:r>
            <a:r>
              <a:rPr lang="ru-RU" i="1" dirty="0" err="1"/>
              <a:t>първичен</a:t>
            </a:r>
            <a:r>
              <a:rPr lang="ru-RU" i="1" dirty="0"/>
              <a:t> комплекс.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2844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bg-BG" dirty="0"/>
              <a:t>Първична туберкулоза: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/>
              <a:t>Туберкулозна интоксикация (най-често у деца и юноши);</a:t>
            </a:r>
          </a:p>
          <a:p>
            <a:r>
              <a:rPr lang="bg-BG" dirty="0"/>
              <a:t>Първичен туберкулозен комплекс;</a:t>
            </a:r>
          </a:p>
          <a:p>
            <a:r>
              <a:rPr lang="bg-BG" dirty="0"/>
              <a:t>Туберкулоза на вътрегръдните лимфни възли;</a:t>
            </a:r>
          </a:p>
          <a:p>
            <a:r>
              <a:rPr lang="bg-BG" dirty="0"/>
              <a:t>Ексудатиен плеврит;</a:t>
            </a:r>
          </a:p>
          <a:p>
            <a:r>
              <a:rPr lang="bg-BG" dirty="0"/>
              <a:t>Минимални лезии - описани като върхови огнища на </a:t>
            </a:r>
            <a:r>
              <a:rPr lang="en-GB" dirty="0"/>
              <a:t>Simon, </a:t>
            </a:r>
            <a:r>
              <a:rPr lang="bg-BG" dirty="0"/>
              <a:t>когато калцифицират;</a:t>
            </a:r>
          </a:p>
          <a:p>
            <a:r>
              <a:rPr lang="bg-BG" dirty="0"/>
              <a:t>Хематогенно-дисеминирани форми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30333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Вторични</a:t>
            </a:r>
            <a:r>
              <a:rPr lang="ru-RU" b="1" dirty="0"/>
              <a:t> </a:t>
            </a:r>
            <a:r>
              <a:rPr lang="ru-RU" b="1" dirty="0" err="1"/>
              <a:t>форми</a:t>
            </a:r>
            <a:r>
              <a:rPr lang="ru-RU" b="1" dirty="0"/>
              <a:t> на </a:t>
            </a:r>
            <a:r>
              <a:rPr lang="ru-RU" b="1" dirty="0" err="1"/>
              <a:t>туберкулоза</a:t>
            </a:r>
            <a:r>
              <a:rPr lang="ru-RU" b="1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32859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Обикновено</a:t>
            </a:r>
            <a:r>
              <a:rPr lang="ru-RU" dirty="0"/>
              <a:t> се </a:t>
            </a:r>
            <a:r>
              <a:rPr lang="ru-RU" dirty="0" err="1"/>
              <a:t>наблюдават</a:t>
            </a:r>
            <a:r>
              <a:rPr lang="ru-RU" dirty="0"/>
              <a:t> у </a:t>
            </a:r>
            <a:r>
              <a:rPr lang="ru-RU" dirty="0" err="1"/>
              <a:t>възрастни</a:t>
            </a:r>
            <a:r>
              <a:rPr lang="ru-RU" dirty="0"/>
              <a:t>. </a:t>
            </a:r>
          </a:p>
          <a:p>
            <a:r>
              <a:rPr lang="ru-RU" dirty="0"/>
              <a:t>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повторни</a:t>
            </a:r>
            <a:r>
              <a:rPr lang="ru-RU" dirty="0"/>
              <a:t> инфекции с </a:t>
            </a:r>
            <a:r>
              <a:rPr lang="ru-RU" dirty="0" err="1"/>
              <a:t>бацила</a:t>
            </a:r>
            <a:r>
              <a:rPr lang="ru-RU" dirty="0"/>
              <a:t> или на </a:t>
            </a:r>
            <a:r>
              <a:rPr lang="ru-RU" dirty="0" err="1"/>
              <a:t>реактивиране</a:t>
            </a:r>
            <a:r>
              <a:rPr lang="ru-RU" dirty="0"/>
              <a:t> на стари огнища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спадане</a:t>
            </a:r>
            <a:r>
              <a:rPr lang="ru-RU" dirty="0"/>
              <a:t> на </a:t>
            </a:r>
            <a:r>
              <a:rPr lang="ru-RU" dirty="0" err="1"/>
              <a:t>имунните</a:t>
            </a:r>
            <a:r>
              <a:rPr lang="ru-RU" dirty="0"/>
              <a:t> защити на организма. </a:t>
            </a:r>
            <a:r>
              <a:rPr lang="ru-RU" dirty="0" err="1"/>
              <a:t>Лошите</a:t>
            </a:r>
            <a:r>
              <a:rPr lang="ru-RU" dirty="0"/>
              <a:t> условия на живот и работа, </a:t>
            </a:r>
            <a:r>
              <a:rPr lang="ru-RU" dirty="0" err="1"/>
              <a:t>претрупаността</a:t>
            </a:r>
            <a:r>
              <a:rPr lang="ru-RU" dirty="0"/>
              <a:t> в работни и </a:t>
            </a:r>
            <a:r>
              <a:rPr lang="ru-RU" dirty="0" err="1"/>
              <a:t>жилишни</a:t>
            </a:r>
            <a:r>
              <a:rPr lang="ru-RU" dirty="0"/>
              <a:t> </a:t>
            </a:r>
            <a:r>
              <a:rPr lang="ru-RU" dirty="0" err="1"/>
              <a:t>помешения</a:t>
            </a:r>
            <a:r>
              <a:rPr lang="ru-RU" dirty="0"/>
              <a:t>, </a:t>
            </a:r>
            <a:r>
              <a:rPr lang="ru-RU" dirty="0" err="1"/>
              <a:t>недохранване</a:t>
            </a:r>
            <a:r>
              <a:rPr lang="ru-RU" dirty="0"/>
              <a:t>, </a:t>
            </a:r>
            <a:r>
              <a:rPr lang="ru-RU" dirty="0" err="1"/>
              <a:t>влошени</a:t>
            </a:r>
            <a:r>
              <a:rPr lang="ru-RU" dirty="0"/>
              <a:t> </a:t>
            </a:r>
            <a:r>
              <a:rPr lang="ru-RU" dirty="0" err="1"/>
              <a:t>хигиенни</a:t>
            </a:r>
            <a:r>
              <a:rPr lang="ru-RU" dirty="0"/>
              <a:t> условия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предразполагащи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за </a:t>
            </a:r>
            <a:r>
              <a:rPr lang="ru-RU" dirty="0" err="1"/>
              <a:t>реактивиране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. </a:t>
            </a:r>
          </a:p>
          <a:p>
            <a:r>
              <a:rPr lang="ru-RU" dirty="0"/>
              <a:t>Характерно за </a:t>
            </a:r>
            <a:r>
              <a:rPr lang="ru-RU" dirty="0" err="1"/>
              <a:t>вторичната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 е </a:t>
            </a:r>
            <a:r>
              <a:rPr lang="ru-RU" dirty="0" err="1"/>
              <a:t>формирането</a:t>
            </a:r>
            <a:r>
              <a:rPr lang="ru-RU" dirty="0"/>
              <a:t> на </a:t>
            </a:r>
            <a:r>
              <a:rPr lang="ru-RU" dirty="0" err="1"/>
              <a:t>инфилтрат</a:t>
            </a:r>
            <a:r>
              <a:rPr lang="ru-RU" dirty="0"/>
              <a:t> с </a:t>
            </a:r>
            <a:r>
              <a:rPr lang="ru-RU" dirty="0" err="1"/>
              <a:t>последваща</a:t>
            </a:r>
            <a:r>
              <a:rPr lang="ru-RU" dirty="0"/>
              <a:t> каверна.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източник</a:t>
            </a:r>
            <a:r>
              <a:rPr lang="ru-RU" dirty="0"/>
              <a:t> на </a:t>
            </a:r>
            <a:r>
              <a:rPr lang="ru-RU" dirty="0" err="1"/>
              <a:t>разпространение</a:t>
            </a:r>
            <a:r>
              <a:rPr lang="ru-RU" dirty="0"/>
              <a:t> на </a:t>
            </a:r>
            <a:r>
              <a:rPr lang="ru-RU" dirty="0" err="1"/>
              <a:t>бактериите</a:t>
            </a:r>
            <a:r>
              <a:rPr lang="ru-RU" dirty="0"/>
              <a:t> в организма и в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 По </a:t>
            </a:r>
            <a:r>
              <a:rPr lang="ru-RU" dirty="0" err="1"/>
              <a:t>съседство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се </a:t>
            </a:r>
            <a:r>
              <a:rPr lang="ru-RU" dirty="0" err="1"/>
              <a:t>въвлича</a:t>
            </a:r>
            <a:r>
              <a:rPr lang="ru-RU" dirty="0"/>
              <a:t> и </a:t>
            </a:r>
            <a:r>
              <a:rPr lang="ru-RU" dirty="0" err="1"/>
              <a:t>плеврата</a:t>
            </a:r>
            <a:r>
              <a:rPr lang="ru-RU" dirty="0"/>
              <a:t>. При </a:t>
            </a:r>
            <a:r>
              <a:rPr lang="ru-RU" dirty="0" err="1"/>
              <a:t>продължително</a:t>
            </a:r>
            <a:r>
              <a:rPr lang="ru-RU" dirty="0"/>
              <a:t> </a:t>
            </a:r>
            <a:r>
              <a:rPr lang="ru-RU" dirty="0" err="1"/>
              <a:t>възпаление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 се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фиброзни</a:t>
            </a:r>
            <a:r>
              <a:rPr lang="ru-RU" dirty="0"/>
              <a:t> и </a:t>
            </a:r>
            <a:r>
              <a:rPr lang="ru-RU" dirty="0" err="1"/>
              <a:t>склеротични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0118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Вторични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туберкулоза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r>
              <a:rPr lang="bg-BG" dirty="0"/>
              <a:t>Огнищна туберкулоза;</a:t>
            </a:r>
          </a:p>
          <a:p>
            <a:r>
              <a:rPr lang="bg-BG" dirty="0"/>
              <a:t>Инфилтративна белодробна туберкулоза</a:t>
            </a:r>
            <a:r>
              <a:rPr lang="en-GB" dirty="0"/>
              <a:t>;</a:t>
            </a:r>
          </a:p>
          <a:p>
            <a:r>
              <a:rPr lang="bg-BG" dirty="0"/>
              <a:t>Туберкулом на белия дроб;</a:t>
            </a:r>
          </a:p>
          <a:p>
            <a:r>
              <a:rPr lang="bg-BG" dirty="0"/>
              <a:t>Кавернозна белодробна туберкулоза;</a:t>
            </a:r>
          </a:p>
          <a:p>
            <a:r>
              <a:rPr lang="bg-BG" dirty="0"/>
              <a:t>Хронична фибро-кавернозна туберкулоза;</a:t>
            </a:r>
          </a:p>
          <a:p>
            <a:r>
              <a:rPr lang="bg-BG" dirty="0"/>
              <a:t>Циротична туберкулоза на белия дроб;</a:t>
            </a:r>
          </a:p>
          <a:p>
            <a:r>
              <a:rPr lang="bg-BG" dirty="0"/>
              <a:t>Туберкулозен плеврит;</a:t>
            </a:r>
          </a:p>
          <a:p>
            <a:r>
              <a:rPr lang="bg-BG" dirty="0"/>
              <a:t>Туберкулоза на горните дихателни пътища.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17841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Симптоми: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9971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продължи</a:t>
            </a:r>
            <a:r>
              <a:rPr lang="ru-RU" dirty="0"/>
              <a:t> </a:t>
            </a:r>
            <a:r>
              <a:rPr lang="ru-RU" dirty="0" err="1"/>
              <a:t>седмици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в </a:t>
            </a:r>
            <a:r>
              <a:rPr lang="ru-RU" dirty="0" err="1"/>
              <a:t>началото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леко</a:t>
            </a:r>
            <a:r>
              <a:rPr lang="ru-RU" dirty="0"/>
              <a:t> </a:t>
            </a:r>
            <a:r>
              <a:rPr lang="ru-RU" dirty="0" err="1"/>
              <a:t>покашляне</a:t>
            </a:r>
            <a:r>
              <a:rPr lang="ru-RU" dirty="0"/>
              <a:t>, а при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болестния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кашлицата</a:t>
            </a:r>
            <a:r>
              <a:rPr lang="ru-RU" dirty="0"/>
              <a:t> се </a:t>
            </a:r>
            <a:r>
              <a:rPr lang="ru-RU" dirty="0" err="1"/>
              <a:t>засилва</a:t>
            </a:r>
            <a:r>
              <a:rPr lang="ru-RU" dirty="0"/>
              <a:t> и става влажна;</a:t>
            </a:r>
            <a:br>
              <a:rPr lang="ru-RU" dirty="0"/>
            </a:br>
            <a:r>
              <a:rPr lang="ru-RU" b="1" dirty="0" err="1"/>
              <a:t>Храчене</a:t>
            </a:r>
            <a:r>
              <a:rPr lang="ru-RU" dirty="0"/>
              <a:t> – </a:t>
            </a:r>
            <a:r>
              <a:rPr lang="ru-RU" dirty="0" err="1"/>
              <a:t>болните</a:t>
            </a:r>
            <a:r>
              <a:rPr lang="ru-RU" dirty="0"/>
              <a:t> отделят </a:t>
            </a:r>
            <a:r>
              <a:rPr lang="ru-RU" dirty="0" err="1"/>
              <a:t>храчки</a:t>
            </a:r>
            <a:r>
              <a:rPr lang="ru-RU" dirty="0"/>
              <a:t> </a:t>
            </a:r>
            <a:r>
              <a:rPr lang="ru-RU" dirty="0" err="1"/>
              <a:t>главно</a:t>
            </a:r>
            <a:r>
              <a:rPr lang="ru-RU" dirty="0"/>
              <a:t> </a:t>
            </a:r>
            <a:r>
              <a:rPr lang="ru-RU" dirty="0" err="1"/>
              <a:t>сутрин</a:t>
            </a:r>
            <a:r>
              <a:rPr lang="ru-RU" dirty="0"/>
              <a:t>, </a:t>
            </a:r>
            <a:r>
              <a:rPr lang="ru-RU" dirty="0" err="1"/>
              <a:t>понякога</a:t>
            </a:r>
            <a:r>
              <a:rPr lang="ru-RU" dirty="0"/>
              <a:t> </a:t>
            </a:r>
            <a:r>
              <a:rPr lang="ru-RU" dirty="0" err="1"/>
              <a:t>примесени</a:t>
            </a:r>
            <a:r>
              <a:rPr lang="ru-RU" dirty="0"/>
              <a:t> с </a:t>
            </a:r>
            <a:r>
              <a:rPr lang="ru-RU" dirty="0" err="1"/>
              <a:t>кръв</a:t>
            </a:r>
            <a:r>
              <a:rPr lang="ru-RU" dirty="0"/>
              <a:t>;</a:t>
            </a:r>
            <a:br>
              <a:rPr lang="ru-RU" dirty="0"/>
            </a:br>
            <a:r>
              <a:rPr lang="ru-RU" b="1" dirty="0" err="1"/>
              <a:t>Повишена</a:t>
            </a:r>
            <a:r>
              <a:rPr lang="ru-RU" b="1" dirty="0"/>
              <a:t> температура</a:t>
            </a:r>
            <a:r>
              <a:rPr lang="ru-RU" dirty="0"/>
              <a:t> –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повишена</a:t>
            </a:r>
            <a:r>
              <a:rPr lang="ru-RU" dirty="0"/>
              <a:t> температура за </a:t>
            </a:r>
            <a:r>
              <a:rPr lang="ru-RU" dirty="0" err="1"/>
              <a:t>продължителен</a:t>
            </a:r>
            <a:r>
              <a:rPr lang="ru-RU" dirty="0"/>
              <a:t> период от </a:t>
            </a:r>
            <a:r>
              <a:rPr lang="ru-RU" dirty="0" err="1"/>
              <a:t>време</a:t>
            </a:r>
            <a:r>
              <a:rPr lang="ru-RU" dirty="0"/>
              <a:t> (</a:t>
            </a:r>
            <a:r>
              <a:rPr lang="ru-RU" dirty="0" err="1"/>
              <a:t>дори</a:t>
            </a:r>
            <a:r>
              <a:rPr lang="ru-RU" dirty="0"/>
              <a:t> с </a:t>
            </a:r>
            <a:r>
              <a:rPr lang="ru-RU" dirty="0" err="1"/>
              <a:t>месеци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b="1" dirty="0" err="1"/>
              <a:t>Изпотяване</a:t>
            </a:r>
            <a:r>
              <a:rPr lang="ru-RU" dirty="0"/>
              <a:t> – </a:t>
            </a:r>
            <a:r>
              <a:rPr lang="ru-RU" dirty="0" err="1"/>
              <a:t>обилно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нощно </a:t>
            </a:r>
            <a:r>
              <a:rPr lang="ru-RU" dirty="0" err="1"/>
              <a:t>време</a:t>
            </a:r>
            <a:r>
              <a:rPr lang="ru-RU" dirty="0"/>
              <a:t>, </a:t>
            </a:r>
            <a:r>
              <a:rPr lang="ru-RU" dirty="0" err="1"/>
              <a:t>кисела</a:t>
            </a:r>
            <a:r>
              <a:rPr lang="ru-RU" dirty="0"/>
              <a:t> пот; </a:t>
            </a:r>
            <a:br>
              <a:rPr lang="ru-RU" dirty="0"/>
            </a:br>
            <a:r>
              <a:rPr lang="ru-RU" b="1" dirty="0" err="1"/>
              <a:t>Болки</a:t>
            </a:r>
            <a:r>
              <a:rPr lang="ru-RU" b="1" dirty="0"/>
              <a:t> в </a:t>
            </a:r>
            <a:r>
              <a:rPr lang="ru-RU" b="1" dirty="0" err="1"/>
              <a:t>гръдния</a:t>
            </a:r>
            <a:r>
              <a:rPr lang="ru-RU" b="1" dirty="0"/>
              <a:t> кош</a:t>
            </a:r>
            <a:r>
              <a:rPr lang="ru-RU" dirty="0"/>
              <a:t> – те се </a:t>
            </a:r>
            <a:r>
              <a:rPr lang="ru-RU" dirty="0" err="1"/>
              <a:t>засилват</a:t>
            </a:r>
            <a:r>
              <a:rPr lang="ru-RU" dirty="0"/>
              <a:t> при </a:t>
            </a:r>
            <a:r>
              <a:rPr lang="ru-RU" dirty="0" err="1"/>
              <a:t>дишане</a:t>
            </a:r>
            <a:r>
              <a:rPr lang="ru-RU" dirty="0"/>
              <a:t> и </a:t>
            </a:r>
            <a:r>
              <a:rPr lang="ru-RU" dirty="0" err="1"/>
              <a:t>кашлица</a:t>
            </a:r>
            <a:r>
              <a:rPr lang="ru-RU" dirty="0"/>
              <a:t>;</a:t>
            </a:r>
            <a:br>
              <a:rPr lang="ru-RU" dirty="0"/>
            </a:br>
            <a:r>
              <a:rPr lang="ru-RU" b="1" dirty="0" err="1"/>
              <a:t>Безапетитие</a:t>
            </a:r>
            <a:r>
              <a:rPr lang="ru-RU" dirty="0"/>
              <a:t> – то води до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телесното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;</a:t>
            </a:r>
            <a:br>
              <a:rPr lang="ru-RU" dirty="0"/>
            </a:br>
            <a:r>
              <a:rPr lang="ru-RU" b="1" dirty="0" err="1"/>
              <a:t>Задух</a:t>
            </a:r>
            <a:r>
              <a:rPr lang="ru-RU" dirty="0"/>
              <a:t> –</a:t>
            </a:r>
            <a:r>
              <a:rPr lang="ru-RU" dirty="0" err="1"/>
              <a:t>напреднал</a:t>
            </a:r>
            <a:r>
              <a:rPr lang="ru-RU" dirty="0"/>
              <a:t> стадий на </a:t>
            </a:r>
            <a:r>
              <a:rPr lang="ru-RU" dirty="0" err="1"/>
              <a:t>болестта</a:t>
            </a:r>
            <a:r>
              <a:rPr lang="ru-RU" dirty="0"/>
              <a:t>;</a:t>
            </a:r>
            <a:br>
              <a:rPr lang="ru-RU" dirty="0"/>
            </a:br>
            <a:r>
              <a:rPr lang="ru-RU" b="1" dirty="0" err="1"/>
              <a:t>Отпадналост</a:t>
            </a:r>
            <a:r>
              <a:rPr lang="ru-RU" b="1" dirty="0"/>
              <a:t> и </a:t>
            </a:r>
            <a:r>
              <a:rPr lang="ru-RU" b="1" dirty="0" err="1"/>
              <a:t>безсилие</a:t>
            </a:r>
            <a:r>
              <a:rPr lang="ru-RU" dirty="0"/>
              <a:t> –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продължават</a:t>
            </a:r>
            <a:r>
              <a:rPr lang="ru-RU" dirty="0"/>
              <a:t> </a:t>
            </a:r>
            <a:r>
              <a:rPr lang="ru-RU" dirty="0" err="1"/>
              <a:t>дълго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;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09254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bg-BG" dirty="0"/>
              <a:t>Симптоми: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Туберкулозата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протече</a:t>
            </a:r>
            <a:r>
              <a:rPr lang="ru-RU" dirty="0"/>
              <a:t> и </a:t>
            </a:r>
            <a:r>
              <a:rPr lang="ru-RU" dirty="0" err="1"/>
              <a:t>напълно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безсимптомно</a:t>
            </a:r>
            <a:r>
              <a:rPr lang="ru-RU" dirty="0">
                <a:solidFill>
                  <a:srgbClr val="FF0000"/>
                </a:solidFill>
              </a:rPr>
              <a:t> в около 15% </a:t>
            </a:r>
            <a:r>
              <a:rPr lang="ru-RU" dirty="0"/>
              <a:t>от </a:t>
            </a:r>
            <a:r>
              <a:rPr lang="ru-RU" dirty="0" err="1"/>
              <a:t>случаите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възрастни</a:t>
            </a:r>
            <a:r>
              <a:rPr lang="ru-RU" dirty="0"/>
              <a:t> хора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наподобява</a:t>
            </a:r>
            <a:r>
              <a:rPr lang="ru-RU" dirty="0"/>
              <a:t> пневмония или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инфекциозно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- </a:t>
            </a:r>
            <a:r>
              <a:rPr lang="ru-RU" dirty="0" err="1"/>
              <a:t>дълго</a:t>
            </a:r>
            <a:r>
              <a:rPr lang="ru-RU" dirty="0"/>
              <a:t> </a:t>
            </a:r>
            <a:r>
              <a:rPr lang="ru-RU" dirty="0" err="1"/>
              <a:t>неповлияно</a:t>
            </a:r>
            <a:r>
              <a:rPr lang="ru-RU" dirty="0"/>
              <a:t> от </a:t>
            </a:r>
            <a:r>
              <a:rPr lang="ru-RU" dirty="0" err="1"/>
              <a:t>лечението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Извънбелодробните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форми</a:t>
            </a:r>
            <a:r>
              <a:rPr lang="ru-RU" dirty="0">
                <a:solidFill>
                  <a:srgbClr val="FF0000"/>
                </a:solidFill>
              </a:rPr>
              <a:t>- </a:t>
            </a:r>
            <a:r>
              <a:rPr lang="ru-RU" dirty="0" err="1"/>
              <a:t>характерни</a:t>
            </a:r>
            <a:r>
              <a:rPr lang="ru-RU" dirty="0"/>
              <a:t> за </a:t>
            </a:r>
            <a:r>
              <a:rPr lang="ru-RU" dirty="0" err="1"/>
              <a:t>системата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- </a:t>
            </a:r>
            <a:r>
              <a:rPr lang="ru-RU" dirty="0" err="1"/>
              <a:t>продължителни</a:t>
            </a:r>
            <a:r>
              <a:rPr lang="ru-RU" dirty="0"/>
              <a:t> и </a:t>
            </a:r>
            <a:r>
              <a:rPr lang="ru-RU" dirty="0" err="1"/>
              <a:t>неповлияни</a:t>
            </a:r>
            <a:r>
              <a:rPr lang="ru-RU" dirty="0"/>
              <a:t> от «стандартно» лечение.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7377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Рентгеново изследване: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612068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372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Диагностичи тестове: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2060"/>
            <a:ext cx="381642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4283968" y="2132856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Туберкулинов тест </a:t>
            </a:r>
            <a:r>
              <a:rPr lang="ru-RU" dirty="0"/>
              <a:t>- </a:t>
            </a:r>
            <a:r>
              <a:rPr lang="ru-RU" dirty="0" err="1"/>
              <a:t>най-чувтвителен</a:t>
            </a:r>
            <a:r>
              <a:rPr lang="ru-RU" dirty="0"/>
              <a:t> е </a:t>
            </a:r>
            <a:r>
              <a:rPr lang="ru-RU" dirty="0" err="1"/>
              <a:t>вътрекожният</a:t>
            </a:r>
            <a:r>
              <a:rPr lang="ru-RU" dirty="0"/>
              <a:t> тест на Манту: при него </a:t>
            </a:r>
            <a:r>
              <a:rPr lang="ru-RU" dirty="0" err="1"/>
              <a:t>вътрекожно</a:t>
            </a:r>
            <a:r>
              <a:rPr lang="ru-RU" dirty="0"/>
              <a:t> се </a:t>
            </a:r>
            <a:r>
              <a:rPr lang="ru-RU" dirty="0" err="1"/>
              <a:t>въвежда</a:t>
            </a:r>
            <a:r>
              <a:rPr lang="ru-RU" dirty="0"/>
              <a:t> 5МЕ PPD (</a:t>
            </a:r>
            <a:r>
              <a:rPr lang="ru-RU" dirty="0" err="1"/>
              <a:t>пречистен</a:t>
            </a:r>
            <a:r>
              <a:rPr lang="ru-RU" dirty="0"/>
              <a:t> протеинов дериват). </a:t>
            </a:r>
            <a:r>
              <a:rPr lang="ru-RU" dirty="0" err="1"/>
              <a:t>Отчитането</a:t>
            </a:r>
            <a:r>
              <a:rPr lang="ru-RU" dirty="0"/>
              <a:t> става след 72 часа:</a:t>
            </a:r>
          </a:p>
          <a:p>
            <a:r>
              <a:rPr lang="ru-RU" b="1" dirty="0" err="1"/>
              <a:t>Отрицателна</a:t>
            </a:r>
            <a:r>
              <a:rPr lang="ru-RU" b="1" dirty="0"/>
              <a:t> реакция – </a:t>
            </a:r>
            <a:r>
              <a:rPr lang="ru-RU" b="1" dirty="0" err="1"/>
              <a:t>инфилтрат</a:t>
            </a:r>
            <a:r>
              <a:rPr lang="ru-RU" b="1" dirty="0"/>
              <a:t> 0-5мм;</a:t>
            </a:r>
            <a:endParaRPr lang="ru-RU" dirty="0"/>
          </a:p>
          <a:p>
            <a:r>
              <a:rPr lang="ru-RU" b="1" dirty="0" err="1"/>
              <a:t>Нормоергична</a:t>
            </a:r>
            <a:r>
              <a:rPr lang="ru-RU" b="1" dirty="0"/>
              <a:t> реакция- 6-14мм ;</a:t>
            </a:r>
            <a:endParaRPr lang="ru-RU" dirty="0"/>
          </a:p>
          <a:p>
            <a:r>
              <a:rPr lang="ru-RU" b="1" dirty="0" err="1"/>
              <a:t>Хиперергична</a:t>
            </a:r>
            <a:r>
              <a:rPr lang="ru-RU" b="1" dirty="0"/>
              <a:t> реакция – 15 и </a:t>
            </a:r>
            <a:r>
              <a:rPr lang="ru-RU" b="1" dirty="0" err="1"/>
              <a:t>повече</a:t>
            </a:r>
            <a:r>
              <a:rPr lang="ru-RU" b="1" dirty="0"/>
              <a:t> мм.</a:t>
            </a:r>
          </a:p>
          <a:p>
            <a:endParaRPr lang="ru-RU" b="1" dirty="0"/>
          </a:p>
          <a:p>
            <a:r>
              <a:rPr lang="ru-RU" dirty="0" err="1">
                <a:solidFill>
                  <a:srgbClr val="FF0000"/>
                </a:solidFill>
              </a:rPr>
              <a:t>QuantiFERON</a:t>
            </a:r>
            <a:r>
              <a:rPr lang="ru-RU" dirty="0">
                <a:solidFill>
                  <a:srgbClr val="FF0000"/>
                </a:solidFill>
              </a:rPr>
              <a:t>-тест</a:t>
            </a:r>
            <a:r>
              <a:rPr lang="ru-RU" dirty="0"/>
              <a:t> -  </a:t>
            </a:r>
            <a:r>
              <a:rPr lang="ru-RU" dirty="0" err="1"/>
              <a:t>най-големия</a:t>
            </a:r>
            <a:r>
              <a:rPr lang="ru-RU" dirty="0"/>
              <a:t> </a:t>
            </a:r>
            <a:r>
              <a:rPr lang="ru-RU" dirty="0" err="1"/>
              <a:t>напредък</a:t>
            </a:r>
            <a:r>
              <a:rPr lang="ru-RU" dirty="0"/>
              <a:t> в </a:t>
            </a:r>
            <a:r>
              <a:rPr lang="ru-RU" dirty="0" err="1"/>
              <a:t>диагностиката</a:t>
            </a:r>
            <a:r>
              <a:rPr lang="ru-RU" dirty="0"/>
              <a:t> на ТВК след теста на </a:t>
            </a:r>
            <a:r>
              <a:rPr lang="ru-RU" dirty="0" err="1"/>
              <a:t>Mantoux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45314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туберкулозата</a:t>
            </a:r>
            <a:r>
              <a:rPr lang="ru-RU" dirty="0"/>
              <a:t> е </a:t>
            </a:r>
            <a:r>
              <a:rPr lang="ru-RU" dirty="0" err="1"/>
              <a:t>бавен</a:t>
            </a:r>
            <a:r>
              <a:rPr lang="ru-RU" dirty="0"/>
              <a:t> и труден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протичащ</a:t>
            </a:r>
            <a:r>
              <a:rPr lang="ru-RU" dirty="0"/>
              <a:t> между 6 и 12 </a:t>
            </a:r>
            <a:r>
              <a:rPr lang="ru-RU" dirty="0" err="1"/>
              <a:t>месеца</a:t>
            </a:r>
            <a:r>
              <a:rPr lang="ru-RU" dirty="0"/>
              <a:t> и </a:t>
            </a:r>
            <a:r>
              <a:rPr lang="ru-RU" dirty="0" err="1"/>
              <a:t>изискващ</a:t>
            </a:r>
            <a:r>
              <a:rPr lang="ru-RU" dirty="0"/>
              <a:t> постоянство, </a:t>
            </a:r>
            <a:r>
              <a:rPr lang="ru-RU" dirty="0" err="1"/>
              <a:t>както</a:t>
            </a:r>
            <a:r>
              <a:rPr lang="ru-RU" dirty="0"/>
              <a:t> от страна на пациента, </a:t>
            </a:r>
            <a:r>
              <a:rPr lang="ru-RU" dirty="0" err="1"/>
              <a:t>така</a:t>
            </a:r>
            <a:r>
              <a:rPr lang="ru-RU" dirty="0"/>
              <a:t> и от страна на </a:t>
            </a:r>
            <a:r>
              <a:rPr lang="ru-RU" dirty="0" err="1"/>
              <a:t>лекуващия</a:t>
            </a:r>
            <a:r>
              <a:rPr lang="ru-RU" dirty="0"/>
              <a:t> персонал. </a:t>
            </a:r>
          </a:p>
          <a:p>
            <a:r>
              <a:rPr lang="ru-RU" dirty="0"/>
              <a:t>Централен момент в </a:t>
            </a:r>
            <a:r>
              <a:rPr lang="ru-RU" dirty="0" err="1"/>
              <a:t>лечението</a:t>
            </a:r>
            <a:r>
              <a:rPr lang="ru-RU" dirty="0"/>
              <a:t> е </a:t>
            </a:r>
            <a:r>
              <a:rPr lang="ru-RU" dirty="0" err="1"/>
              <a:t>антибиотичната</a:t>
            </a:r>
            <a:r>
              <a:rPr lang="ru-RU" dirty="0"/>
              <a:t> терапия, </a:t>
            </a:r>
            <a:r>
              <a:rPr lang="ru-RU" dirty="0" err="1"/>
              <a:t>която</a:t>
            </a:r>
            <a:r>
              <a:rPr lang="ru-RU" dirty="0"/>
              <a:t> цели </a:t>
            </a:r>
            <a:r>
              <a:rPr lang="ru-RU" dirty="0" err="1"/>
              <a:t>пълното</a:t>
            </a:r>
            <a:r>
              <a:rPr lang="ru-RU" dirty="0"/>
              <a:t> </a:t>
            </a:r>
            <a:r>
              <a:rPr lang="ru-RU" dirty="0" err="1"/>
              <a:t>изкореняване</a:t>
            </a:r>
            <a:r>
              <a:rPr lang="ru-RU" dirty="0"/>
              <a:t> (</a:t>
            </a:r>
            <a:r>
              <a:rPr lang="ru-RU" dirty="0" err="1"/>
              <a:t>ерадикация</a:t>
            </a:r>
            <a:r>
              <a:rPr lang="ru-RU" dirty="0"/>
              <a:t>) на </a:t>
            </a:r>
            <a:r>
              <a:rPr lang="ru-RU" dirty="0" err="1"/>
              <a:t>причинителя</a:t>
            </a:r>
            <a:r>
              <a:rPr lang="ru-RU" dirty="0"/>
              <a:t>.</a:t>
            </a:r>
          </a:p>
          <a:p>
            <a:r>
              <a:rPr lang="ru-RU" dirty="0" err="1"/>
              <a:t>Изключително</a:t>
            </a:r>
            <a:r>
              <a:rPr lang="ru-RU" dirty="0"/>
              <a:t> важно е </a:t>
            </a:r>
            <a:r>
              <a:rPr lang="ru-RU" dirty="0" err="1"/>
              <a:t>лечението</a:t>
            </a:r>
            <a:r>
              <a:rPr lang="ru-RU" dirty="0"/>
              <a:t> да се </a:t>
            </a:r>
            <a:r>
              <a:rPr lang="ru-RU" dirty="0" err="1"/>
              <a:t>доведе</a:t>
            </a:r>
            <a:r>
              <a:rPr lang="ru-RU" dirty="0"/>
              <a:t> до успешен край,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преждевременно </a:t>
            </a:r>
            <a:r>
              <a:rPr lang="ru-RU" dirty="0" err="1"/>
              <a:t>прекратено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висок риск от </a:t>
            </a:r>
            <a:r>
              <a:rPr lang="ru-RU" dirty="0" err="1"/>
              <a:t>създаване</a:t>
            </a:r>
            <a:r>
              <a:rPr lang="ru-RU" dirty="0"/>
              <a:t> на </a:t>
            </a:r>
            <a:r>
              <a:rPr lang="ru-RU" dirty="0" err="1"/>
              <a:t>резистентност</a:t>
            </a:r>
            <a:r>
              <a:rPr lang="ru-RU" dirty="0"/>
              <a:t> </a:t>
            </a:r>
            <a:r>
              <a:rPr lang="ru-RU" dirty="0" err="1"/>
              <a:t>срещу</a:t>
            </a:r>
            <a:r>
              <a:rPr lang="ru-RU" dirty="0"/>
              <a:t> </a:t>
            </a:r>
            <a:r>
              <a:rPr lang="ru-RU" dirty="0" err="1"/>
              <a:t>прилаганите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. </a:t>
            </a:r>
            <a:r>
              <a:rPr lang="ru-RU" dirty="0" err="1"/>
              <a:t>Резистентните</a:t>
            </a:r>
            <a:r>
              <a:rPr lang="ru-RU" dirty="0"/>
              <a:t> </a:t>
            </a:r>
            <a:r>
              <a:rPr lang="ru-RU" dirty="0" err="1"/>
              <a:t>щамове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голямо</a:t>
            </a:r>
            <a:r>
              <a:rPr lang="ru-RU" dirty="0"/>
              <a:t> </a:t>
            </a:r>
            <a:r>
              <a:rPr lang="ru-RU" dirty="0" err="1"/>
              <a:t>терапевтично</a:t>
            </a:r>
            <a:r>
              <a:rPr lang="ru-RU" dirty="0"/>
              <a:t> </a:t>
            </a:r>
            <a:r>
              <a:rPr lang="ru-RU" dirty="0" err="1"/>
              <a:t>предизвикателство</a:t>
            </a:r>
            <a:r>
              <a:rPr lang="ru-RU" dirty="0"/>
              <a:t>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много </a:t>
            </a:r>
            <a:r>
              <a:rPr lang="ru-RU" dirty="0" err="1"/>
              <a:t>по-висока</a:t>
            </a:r>
            <a:r>
              <a:rPr lang="ru-RU" dirty="0"/>
              <a:t> </a:t>
            </a:r>
            <a:r>
              <a:rPr lang="ru-RU" dirty="0" err="1"/>
              <a:t>смъртност</a:t>
            </a:r>
            <a:r>
              <a:rPr lang="ru-RU" dirty="0"/>
              <a:t> от </a:t>
            </a:r>
            <a:r>
              <a:rPr lang="ru-RU" dirty="0" err="1"/>
              <a:t>средната</a:t>
            </a:r>
            <a:r>
              <a:rPr lang="ru-RU" dirty="0"/>
              <a:t> за </a:t>
            </a:r>
            <a:r>
              <a:rPr lang="ru-RU" dirty="0" err="1"/>
              <a:t>туберкулозата</a:t>
            </a:r>
            <a:r>
              <a:rPr lang="ru-RU" dirty="0"/>
              <a:t>. В САЩ </a:t>
            </a:r>
            <a:r>
              <a:rPr lang="ru-RU" dirty="0" err="1"/>
              <a:t>препоръките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лекарите</a:t>
            </a:r>
            <a:r>
              <a:rPr lang="ru-RU" dirty="0"/>
              <a:t> и </a:t>
            </a:r>
            <a:r>
              <a:rPr lang="ru-RU" dirty="0" err="1"/>
              <a:t>клиницистите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да </a:t>
            </a:r>
            <a:r>
              <a:rPr lang="ru-RU" dirty="0" err="1"/>
              <a:t>практикуват</a:t>
            </a:r>
            <a:r>
              <a:rPr lang="ru-RU" dirty="0"/>
              <a:t> т. нар. </a:t>
            </a:r>
            <a:r>
              <a:rPr lang="ru-RU" dirty="0" err="1"/>
              <a:t>дирекно</a:t>
            </a:r>
            <a:r>
              <a:rPr lang="ru-RU" dirty="0"/>
              <a:t> </a:t>
            </a:r>
            <a:r>
              <a:rPr lang="ru-RU" dirty="0" err="1"/>
              <a:t>наблюдавана</a:t>
            </a:r>
            <a:r>
              <a:rPr lang="ru-RU" dirty="0"/>
              <a:t> терапия, при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здравен</a:t>
            </a:r>
            <a:r>
              <a:rPr lang="ru-RU" dirty="0"/>
              <a:t> работник </a:t>
            </a:r>
            <a:r>
              <a:rPr lang="ru-RU" dirty="0" err="1"/>
              <a:t>дава</a:t>
            </a:r>
            <a:r>
              <a:rPr lang="ru-RU" dirty="0"/>
              <a:t> на пациента </a:t>
            </a:r>
            <a:r>
              <a:rPr lang="ru-RU" dirty="0" err="1"/>
              <a:t>дневната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доза и </a:t>
            </a:r>
            <a:r>
              <a:rPr lang="ru-RU" dirty="0" err="1"/>
              <a:t>непосредствено</a:t>
            </a:r>
            <a:r>
              <a:rPr lang="ru-RU" dirty="0"/>
              <a:t> </a:t>
            </a:r>
            <a:r>
              <a:rPr lang="ru-RU" dirty="0" err="1"/>
              <a:t>проследява</a:t>
            </a:r>
            <a:r>
              <a:rPr lang="ru-RU" dirty="0"/>
              <a:t> </a:t>
            </a:r>
            <a:r>
              <a:rPr lang="ru-RU" dirty="0" err="1"/>
              <a:t>приемането</a:t>
            </a:r>
            <a:r>
              <a:rPr lang="ru-RU" dirty="0"/>
              <a:t> й.</a:t>
            </a:r>
          </a:p>
          <a:p>
            <a:r>
              <a:rPr lang="ru-RU" dirty="0" err="1"/>
              <a:t>Пълноценното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е </a:t>
            </a:r>
            <a:r>
              <a:rPr lang="ru-RU" dirty="0" err="1"/>
              <a:t>съществен</a:t>
            </a:r>
            <a:r>
              <a:rPr lang="ru-RU" dirty="0"/>
              <a:t> момент в </a:t>
            </a:r>
            <a:r>
              <a:rPr lang="ru-RU" dirty="0" err="1"/>
              <a:t>общата</a:t>
            </a:r>
            <a:r>
              <a:rPr lang="ru-RU" dirty="0"/>
              <a:t> схема на лечение,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клиничният</a:t>
            </a:r>
            <a:r>
              <a:rPr lang="ru-RU" dirty="0"/>
              <a:t> опит </a:t>
            </a:r>
            <a:r>
              <a:rPr lang="ru-RU" dirty="0" err="1"/>
              <a:t>показва</a:t>
            </a:r>
            <a:r>
              <a:rPr lang="ru-RU" dirty="0"/>
              <a:t>, че то </a:t>
            </a:r>
            <a:r>
              <a:rPr lang="ru-RU" dirty="0" err="1"/>
              <a:t>значително</a:t>
            </a:r>
            <a:r>
              <a:rPr lang="ru-RU" dirty="0"/>
              <a:t>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успеваемостта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, в сравнение с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недоимъчно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35794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192728"/>
          </a:xfrm>
        </p:spPr>
        <p:txBody>
          <a:bodyPr>
            <a:normAutofit/>
          </a:bodyPr>
          <a:lstStyle/>
          <a:p>
            <a:r>
              <a:rPr lang="ru-RU" dirty="0" err="1"/>
              <a:t>Съществуват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терапевтични</a:t>
            </a:r>
            <a:r>
              <a:rPr lang="ru-RU" dirty="0"/>
              <a:t> </a:t>
            </a:r>
            <a:r>
              <a:rPr lang="ru-RU" dirty="0" err="1"/>
              <a:t>схеми</a:t>
            </a:r>
            <a:r>
              <a:rPr lang="ru-RU" dirty="0"/>
              <a:t>, </a:t>
            </a:r>
            <a:r>
              <a:rPr lang="ru-RU" dirty="0" err="1"/>
              <a:t>включващи</a:t>
            </a:r>
            <a:r>
              <a:rPr lang="ru-RU" dirty="0"/>
              <a:t> 4 или 5, а при HIV-</a:t>
            </a:r>
            <a:r>
              <a:rPr lang="ru-RU" dirty="0" err="1"/>
              <a:t>позитивни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6 медикамента. </a:t>
            </a:r>
          </a:p>
          <a:p>
            <a:r>
              <a:rPr lang="ru-RU" dirty="0"/>
              <a:t>СЗО </a:t>
            </a:r>
            <a:r>
              <a:rPr lang="ru-RU" dirty="0" err="1"/>
              <a:t>препоръчва</a:t>
            </a:r>
            <a:r>
              <a:rPr lang="ru-RU" dirty="0"/>
              <a:t> </a:t>
            </a:r>
            <a:r>
              <a:rPr lang="ru-RU" dirty="0" err="1"/>
              <a:t>следната</a:t>
            </a:r>
            <a:r>
              <a:rPr lang="ru-RU" dirty="0"/>
              <a:t> схема на </a:t>
            </a:r>
            <a:r>
              <a:rPr lang="ru-RU" dirty="0" err="1"/>
              <a:t>дозиране</a:t>
            </a:r>
            <a:r>
              <a:rPr lang="ru-RU" dirty="0"/>
              <a:t>, </a:t>
            </a:r>
            <a:r>
              <a:rPr lang="ru-RU" dirty="0" err="1"/>
              <a:t>базирана</a:t>
            </a:r>
            <a:r>
              <a:rPr lang="ru-RU" dirty="0"/>
              <a:t> на телесно </a:t>
            </a:r>
            <a:r>
              <a:rPr lang="ru-RU" dirty="0" err="1"/>
              <a:t>тегло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първа</a:t>
            </a:r>
            <a:r>
              <a:rPr lang="ru-RU" dirty="0"/>
              <a:t> линия лечение.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04864"/>
            <a:ext cx="741682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8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bg-BG" dirty="0"/>
              <a:t>Нежелани лекарствени реакции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7848872" cy="4608511"/>
          </a:xfrm>
        </p:spPr>
      </p:pic>
      <p:sp>
        <p:nvSpPr>
          <p:cNvPr id="3" name="Текстово поле 2"/>
          <p:cNvSpPr txBox="1"/>
          <p:nvPr/>
        </p:nvSpPr>
        <p:spPr>
          <a:xfrm>
            <a:off x="0" y="605816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случаи </a:t>
            </a:r>
            <a:r>
              <a:rPr lang="ru-RU" dirty="0" err="1"/>
              <a:t>трябва</a:t>
            </a:r>
            <a:r>
              <a:rPr lang="ru-RU" dirty="0"/>
              <a:t> да се следи за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хепатотоксичност</a:t>
            </a:r>
            <a:r>
              <a:rPr lang="ru-RU" dirty="0"/>
              <a:t> в хода на </a:t>
            </a:r>
            <a:r>
              <a:rPr lang="ru-RU" dirty="0" err="1"/>
              <a:t>лечението</a:t>
            </a:r>
            <a:r>
              <a:rPr lang="ru-RU" dirty="0"/>
              <a:t> (</a:t>
            </a:r>
            <a:r>
              <a:rPr lang="ru-RU" dirty="0" err="1"/>
              <a:t>измерване</a:t>
            </a:r>
            <a:r>
              <a:rPr lang="ru-RU" dirty="0"/>
              <a:t> на ALAT, ASAT, </a:t>
            </a:r>
            <a:r>
              <a:rPr lang="ru-RU" dirty="0" err="1"/>
              <a:t>серумен</a:t>
            </a:r>
            <a:r>
              <a:rPr lang="ru-RU" dirty="0"/>
              <a:t> билирубин).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0416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Профилактика: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8964488" cy="56612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/>
              <a:t>Ваксиниране</a:t>
            </a:r>
            <a:r>
              <a:rPr lang="ru-RU" dirty="0"/>
              <a:t> с </a:t>
            </a:r>
            <a:r>
              <a:rPr lang="ru-RU" dirty="0">
                <a:solidFill>
                  <a:srgbClr val="FF0000"/>
                </a:solidFill>
              </a:rPr>
              <a:t>БЦЖ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 err="1"/>
              <a:t>Поддържане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естествените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съпротивителни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сили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организма: </a:t>
            </a:r>
          </a:p>
          <a:p>
            <a:pPr lvl="1"/>
            <a:r>
              <a:rPr lang="ru-RU" b="1" dirty="0" err="1"/>
              <a:t>пълноценно</a:t>
            </a:r>
            <a:r>
              <a:rPr lang="ru-RU" b="1" dirty="0"/>
              <a:t> </a:t>
            </a:r>
            <a:r>
              <a:rPr lang="ru-RU" b="1" dirty="0" err="1"/>
              <a:t>хранене</a:t>
            </a:r>
            <a:r>
              <a:rPr lang="ru-RU" dirty="0"/>
              <a:t>, богато на </a:t>
            </a:r>
            <a:r>
              <a:rPr lang="ru-RU" dirty="0" err="1"/>
              <a:t>белтъчини</a:t>
            </a:r>
            <a:r>
              <a:rPr lang="ru-RU" dirty="0"/>
              <a:t> и </a:t>
            </a:r>
            <a:r>
              <a:rPr lang="ru-RU" dirty="0" err="1"/>
              <a:t>витамини</a:t>
            </a:r>
            <a:r>
              <a:rPr lang="ru-RU" dirty="0"/>
              <a:t> (</a:t>
            </a:r>
            <a:r>
              <a:rPr lang="ru-RU" dirty="0" err="1"/>
              <a:t>месо</a:t>
            </a:r>
            <a:r>
              <a:rPr lang="ru-RU" dirty="0"/>
              <a:t>, </a:t>
            </a:r>
            <a:r>
              <a:rPr lang="ru-RU" dirty="0" err="1"/>
              <a:t>мляко</a:t>
            </a:r>
            <a:r>
              <a:rPr lang="ru-RU" dirty="0"/>
              <a:t> и </a:t>
            </a:r>
            <a:r>
              <a:rPr lang="ru-RU" dirty="0" err="1"/>
              <a:t>млечни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риба</a:t>
            </a:r>
            <a:r>
              <a:rPr lang="ru-RU" dirty="0"/>
              <a:t>, </a:t>
            </a:r>
            <a:r>
              <a:rPr lang="ru-RU" dirty="0" err="1"/>
              <a:t>пресни</a:t>
            </a:r>
            <a:r>
              <a:rPr lang="ru-RU" dirty="0"/>
              <a:t> </a:t>
            </a:r>
            <a:r>
              <a:rPr lang="ru-RU" dirty="0" err="1"/>
              <a:t>плодове</a:t>
            </a:r>
            <a:r>
              <a:rPr lang="ru-RU" dirty="0"/>
              <a:t> и </a:t>
            </a:r>
            <a:r>
              <a:rPr lang="ru-RU" dirty="0" err="1"/>
              <a:t>зеленчуци</a:t>
            </a:r>
            <a:r>
              <a:rPr lang="ru-RU" dirty="0"/>
              <a:t>); </a:t>
            </a:r>
          </a:p>
          <a:p>
            <a:pPr lvl="1"/>
            <a:r>
              <a:rPr lang="ru-RU" dirty="0" err="1"/>
              <a:t>редовно</a:t>
            </a:r>
            <a:r>
              <a:rPr lang="ru-RU" dirty="0"/>
              <a:t> </a:t>
            </a:r>
            <a:r>
              <a:rPr lang="ru-RU" dirty="0" err="1"/>
              <a:t>практикуване</a:t>
            </a:r>
            <a:r>
              <a:rPr lang="ru-RU" dirty="0"/>
              <a:t> на </a:t>
            </a:r>
            <a:r>
              <a:rPr lang="ru-RU" b="1" dirty="0"/>
              <a:t>физически упражнения и </a:t>
            </a:r>
            <a:r>
              <a:rPr lang="ru-RU" b="1" dirty="0" err="1"/>
              <a:t>туризъм</a:t>
            </a:r>
            <a:r>
              <a:rPr lang="ru-RU" dirty="0"/>
              <a:t>;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Отказване</a:t>
            </a:r>
            <a:r>
              <a:rPr lang="ru-RU" dirty="0"/>
              <a:t> от </a:t>
            </a:r>
            <a:r>
              <a:rPr lang="ru-RU" b="1" dirty="0" err="1"/>
              <a:t>тютюнопушене</a:t>
            </a:r>
            <a:r>
              <a:rPr lang="ru-RU" b="1" dirty="0"/>
              <a:t>, </a:t>
            </a:r>
            <a:r>
              <a:rPr lang="ru-RU" b="1" dirty="0" err="1"/>
              <a:t>злоупотреба</a:t>
            </a:r>
            <a:r>
              <a:rPr lang="ru-RU" b="1" dirty="0"/>
              <a:t> с </a:t>
            </a:r>
            <a:r>
              <a:rPr lang="ru-RU" b="1" dirty="0" err="1"/>
              <a:t>алкохол</a:t>
            </a:r>
            <a:r>
              <a:rPr lang="ru-RU" b="1" dirty="0"/>
              <a:t> и </a:t>
            </a:r>
            <a:r>
              <a:rPr lang="ru-RU" b="1" dirty="0" err="1"/>
              <a:t>употреба</a:t>
            </a:r>
            <a:r>
              <a:rPr lang="ru-RU" b="1" dirty="0"/>
              <a:t> на </a:t>
            </a:r>
            <a:r>
              <a:rPr lang="ru-RU" b="1" dirty="0" err="1"/>
              <a:t>наркотици</a:t>
            </a:r>
            <a:r>
              <a:rPr lang="ru-RU" dirty="0"/>
              <a:t>; 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Поддържане</a:t>
            </a:r>
            <a:r>
              <a:rPr lang="ru-RU" dirty="0"/>
              <a:t> на </a:t>
            </a:r>
            <a:r>
              <a:rPr lang="ru-RU" b="1" dirty="0"/>
              <a:t>добра </a:t>
            </a:r>
            <a:r>
              <a:rPr lang="ru-RU" b="1" dirty="0" err="1"/>
              <a:t>лична</a:t>
            </a:r>
            <a:r>
              <a:rPr lang="ru-RU" b="1" dirty="0"/>
              <a:t> и </a:t>
            </a:r>
            <a:r>
              <a:rPr lang="ru-RU" b="1" dirty="0" err="1"/>
              <a:t>обществена</a:t>
            </a:r>
            <a:r>
              <a:rPr lang="ru-RU" b="1" dirty="0"/>
              <a:t> </a:t>
            </a:r>
            <a:r>
              <a:rPr lang="ru-RU" b="1" dirty="0" err="1"/>
              <a:t>хигиена</a:t>
            </a:r>
            <a:r>
              <a:rPr lang="ru-RU" dirty="0"/>
              <a:t>; 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 err="1"/>
              <a:t>Консумиране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само на «</a:t>
            </a:r>
            <a:r>
              <a:rPr lang="ru-RU" dirty="0" err="1">
                <a:solidFill>
                  <a:srgbClr val="FF0000"/>
                </a:solidFill>
              </a:rPr>
              <a:t>проверени</a:t>
            </a:r>
            <a:r>
              <a:rPr lang="ru-RU" dirty="0">
                <a:solidFill>
                  <a:srgbClr val="FF0000"/>
                </a:solidFill>
              </a:rPr>
              <a:t>» </a:t>
            </a:r>
            <a:r>
              <a:rPr lang="ru-RU" dirty="0" err="1">
                <a:solidFill>
                  <a:srgbClr val="FF0000"/>
                </a:solidFill>
              </a:rPr>
              <a:t>хранителни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продукти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месо</a:t>
            </a:r>
            <a:r>
              <a:rPr lang="ru-RU" dirty="0"/>
              <a:t>, </a:t>
            </a:r>
            <a:r>
              <a:rPr lang="ru-RU" dirty="0" err="1"/>
              <a:t>мляко</a:t>
            </a:r>
            <a:r>
              <a:rPr lang="ru-RU" dirty="0"/>
              <a:t> и яйца); 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 err="1"/>
              <a:t>Приемане</a:t>
            </a:r>
            <a:r>
              <a:rPr lang="ru-RU" dirty="0"/>
              <a:t> на </a:t>
            </a:r>
            <a:r>
              <a:rPr lang="ru-RU" dirty="0" err="1"/>
              <a:t>лекарственото</a:t>
            </a:r>
            <a:r>
              <a:rPr lang="ru-RU" dirty="0"/>
              <a:t> средство </a:t>
            </a:r>
            <a:r>
              <a:rPr lang="ru-RU" b="1" dirty="0" err="1"/>
              <a:t>римицид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размерът</a:t>
            </a:r>
            <a:r>
              <a:rPr lang="ru-RU" dirty="0"/>
              <a:t> на </a:t>
            </a:r>
            <a:r>
              <a:rPr lang="ru-RU" dirty="0" err="1"/>
              <a:t>инфилтрата</a:t>
            </a:r>
            <a:r>
              <a:rPr lang="ru-RU" dirty="0"/>
              <a:t> при </a:t>
            </a:r>
            <a:r>
              <a:rPr lang="ru-RU" dirty="0" err="1"/>
              <a:t>кожната</a:t>
            </a:r>
            <a:r>
              <a:rPr lang="ru-RU" dirty="0"/>
              <a:t> </a:t>
            </a:r>
            <a:r>
              <a:rPr lang="ru-RU" dirty="0" err="1"/>
              <a:t>туберкулозна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r>
              <a:rPr lang="ru-RU" dirty="0"/>
              <a:t> е над 5 мм.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 err="1"/>
              <a:t>Незабавно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консултиране</a:t>
            </a:r>
            <a:r>
              <a:rPr lang="ru-RU" dirty="0"/>
              <a:t> с </a:t>
            </a:r>
            <a:r>
              <a:rPr lang="ru-RU" b="1" dirty="0" err="1"/>
              <a:t>лекар</a:t>
            </a:r>
            <a:r>
              <a:rPr lang="ru-RU" dirty="0"/>
              <a:t> при </a:t>
            </a:r>
            <a:r>
              <a:rPr lang="ru-RU" dirty="0" err="1"/>
              <a:t>установяване</a:t>
            </a:r>
            <a:r>
              <a:rPr lang="ru-RU" dirty="0"/>
              <a:t> на </a:t>
            </a:r>
            <a:r>
              <a:rPr lang="ru-RU" dirty="0" err="1"/>
              <a:t>някои</a:t>
            </a:r>
            <a:r>
              <a:rPr lang="ru-RU" dirty="0"/>
              <a:t> от </a:t>
            </a:r>
            <a:r>
              <a:rPr lang="ru-RU" dirty="0" err="1"/>
              <a:t>симптомите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7167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165</TotalTime>
  <Words>1616</Words>
  <Application>Microsoft Office PowerPoint</Application>
  <PresentationFormat>Презентация на цял екран (4:3)</PresentationFormat>
  <Paragraphs>95</Paragraphs>
  <Slides>27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27</vt:i4>
      </vt:variant>
    </vt:vector>
  </HeadingPairs>
  <TitlesOfParts>
    <vt:vector size="35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Туберкулоза</vt:lpstr>
      <vt:lpstr>Определение:</vt:lpstr>
      <vt:lpstr>„Жълтата гостенка“</vt:lpstr>
      <vt:lpstr>Презентация на PowerPoint</vt:lpstr>
      <vt:lpstr>Причинител:</vt:lpstr>
      <vt:lpstr>Бактерий на Кох</vt:lpstr>
      <vt:lpstr>Скрита туберкулозна инфекция</vt:lpstr>
      <vt:lpstr>Заразяване</vt:lpstr>
      <vt:lpstr>Рискови групи:</vt:lpstr>
      <vt:lpstr>Път на разпространение</vt:lpstr>
      <vt:lpstr>Презентация на PowerPoint</vt:lpstr>
      <vt:lpstr>Формиране на грануломи</vt:lpstr>
      <vt:lpstr>Презентация на PowerPoint</vt:lpstr>
      <vt:lpstr>Дисеминация</vt:lpstr>
      <vt:lpstr>Презентация на PowerPoint</vt:lpstr>
      <vt:lpstr>Първична туберкулоза</vt:lpstr>
      <vt:lpstr>Първична туберкулоза:</vt:lpstr>
      <vt:lpstr>Вторични форми на туберкулоза:</vt:lpstr>
      <vt:lpstr>Вторични форми на туберкулоза:</vt:lpstr>
      <vt:lpstr>Симптоми:</vt:lpstr>
      <vt:lpstr>Симптоми:</vt:lpstr>
      <vt:lpstr>Рентгеново изследване:</vt:lpstr>
      <vt:lpstr>Диагностичи тестове:</vt:lpstr>
      <vt:lpstr>Лечение</vt:lpstr>
      <vt:lpstr>Презентация на PowerPoint</vt:lpstr>
      <vt:lpstr>Нежелани лекарствени реакции</vt:lpstr>
      <vt:lpstr>Профилактика: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42</cp:revision>
  <dcterms:created xsi:type="dcterms:W3CDTF">2016-08-07T14:16:13Z</dcterms:created>
  <dcterms:modified xsi:type="dcterms:W3CDTF">2023-03-01T09:51:48Z</dcterms:modified>
</cp:coreProperties>
</file>