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3" r:id="rId11"/>
    <p:sldId id="262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2030" y="2060848"/>
            <a:ext cx="8229600" cy="1584176"/>
          </a:xfrm>
        </p:spPr>
        <p:txBody>
          <a:bodyPr>
            <a:normAutofit/>
          </a:bodyPr>
          <a:lstStyle/>
          <a:p>
            <a:r>
              <a:rPr lang="bg-BG" dirty="0"/>
              <a:t>Тумори на бял дроб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EA4F6A9C-7AF9-3014-6F99-CDD19A7CE7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bg-BG" dirty="0"/>
              <a:t>Белодробен рак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Злокачествено</a:t>
            </a:r>
            <a:r>
              <a:rPr lang="ru-RU" dirty="0"/>
              <a:t> </a:t>
            </a:r>
            <a:r>
              <a:rPr lang="ru-RU" dirty="0" err="1"/>
              <a:t>образувание</a:t>
            </a:r>
            <a:r>
              <a:rPr lang="ru-RU" dirty="0"/>
              <a:t>, причинено от </a:t>
            </a:r>
            <a:r>
              <a:rPr lang="ru-RU" dirty="0" err="1"/>
              <a:t>деградиране</a:t>
            </a:r>
            <a:r>
              <a:rPr lang="ru-RU" dirty="0"/>
              <a:t> или </a:t>
            </a:r>
            <a:r>
              <a:rPr lang="ru-RU" dirty="0" err="1"/>
              <a:t>изграждане</a:t>
            </a:r>
            <a:r>
              <a:rPr lang="ru-RU" dirty="0"/>
              <a:t> на </a:t>
            </a:r>
            <a:r>
              <a:rPr lang="ru-RU" dirty="0" err="1"/>
              <a:t>бронхиалните</a:t>
            </a:r>
            <a:r>
              <a:rPr lang="ru-RU" dirty="0"/>
              <a:t> клетки, </a:t>
            </a:r>
            <a:r>
              <a:rPr lang="ru-RU" dirty="0" err="1"/>
              <a:t>изразяващо</a:t>
            </a:r>
            <a:r>
              <a:rPr lang="ru-RU" dirty="0"/>
              <a:t> се в </a:t>
            </a:r>
            <a:r>
              <a:rPr lang="ru-RU" dirty="0" err="1"/>
              <a:t>бързо</a:t>
            </a:r>
            <a:r>
              <a:rPr lang="ru-RU" dirty="0"/>
              <a:t> </a:t>
            </a:r>
            <a:r>
              <a:rPr lang="ru-RU" dirty="0" err="1"/>
              <a:t>разрастваща</a:t>
            </a:r>
            <a:r>
              <a:rPr lang="ru-RU" dirty="0"/>
              <a:t> се формация и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.</a:t>
            </a:r>
          </a:p>
          <a:p>
            <a:r>
              <a:rPr lang="ru-RU" dirty="0" err="1"/>
              <a:t>Ракът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 - </a:t>
            </a:r>
            <a:r>
              <a:rPr lang="ru-RU" dirty="0" err="1"/>
              <a:t>често</a:t>
            </a:r>
            <a:r>
              <a:rPr lang="ru-RU" dirty="0"/>
              <a:t> в </a:t>
            </a:r>
            <a:r>
              <a:rPr lang="ru-RU" dirty="0" err="1"/>
              <a:t>лигавицата</a:t>
            </a:r>
            <a:r>
              <a:rPr lang="ru-RU" dirty="0"/>
              <a:t> на бронхите, но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започне</a:t>
            </a:r>
            <a:r>
              <a:rPr lang="ru-RU" dirty="0"/>
              <a:t> от всяко </a:t>
            </a:r>
            <a:r>
              <a:rPr lang="ru-RU" dirty="0" err="1"/>
              <a:t>място</a:t>
            </a:r>
            <a:r>
              <a:rPr lang="ru-RU" dirty="0"/>
              <a:t> на </a:t>
            </a:r>
            <a:r>
              <a:rPr lang="ru-RU" dirty="0" err="1"/>
              <a:t>дихателната</a:t>
            </a:r>
            <a:r>
              <a:rPr lang="ru-RU" dirty="0"/>
              <a:t> система - </a:t>
            </a:r>
            <a:r>
              <a:rPr lang="ru-RU" dirty="0" err="1"/>
              <a:t>алвеоли</a:t>
            </a:r>
            <a:r>
              <a:rPr lang="ru-RU" dirty="0"/>
              <a:t>, трахея или </a:t>
            </a:r>
            <a:r>
              <a:rPr lang="ru-RU" dirty="0" err="1"/>
              <a:t>малките</a:t>
            </a:r>
            <a:r>
              <a:rPr lang="ru-RU" dirty="0"/>
              <a:t> </a:t>
            </a:r>
            <a:r>
              <a:rPr lang="ru-RU" dirty="0" err="1"/>
              <a:t>бронхиоли</a:t>
            </a:r>
            <a:r>
              <a:rPr lang="ru-RU" dirty="0"/>
              <a:t>. </a:t>
            </a:r>
          </a:p>
          <a:p>
            <a:r>
              <a:rPr lang="ru-RU" dirty="0" err="1"/>
              <a:t>Честотата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 в </a:t>
            </a:r>
            <a:r>
              <a:rPr lang="ru-RU" dirty="0" err="1"/>
              <a:t>световен</a:t>
            </a:r>
            <a:r>
              <a:rPr lang="ru-RU" dirty="0"/>
              <a:t> </a:t>
            </a:r>
            <a:r>
              <a:rPr lang="ru-RU" dirty="0" err="1"/>
              <a:t>мащаб</a:t>
            </a:r>
            <a:r>
              <a:rPr lang="ru-RU" dirty="0"/>
              <a:t> и е причина за </a:t>
            </a:r>
            <a:r>
              <a:rPr lang="ru-RU" dirty="0" err="1"/>
              <a:t>милиони</a:t>
            </a:r>
            <a:r>
              <a:rPr lang="ru-RU" dirty="0"/>
              <a:t> </a:t>
            </a:r>
            <a:r>
              <a:rPr lang="ru-RU" dirty="0" err="1"/>
              <a:t>смъртни</a:t>
            </a:r>
            <a:r>
              <a:rPr lang="ru-RU" dirty="0"/>
              <a:t> случаи </a:t>
            </a:r>
            <a:r>
              <a:rPr lang="ru-RU" dirty="0" err="1"/>
              <a:t>годишно</a:t>
            </a:r>
            <a:r>
              <a:rPr lang="ru-RU" dirty="0"/>
              <a:t>.</a:t>
            </a:r>
          </a:p>
          <a:p>
            <a:r>
              <a:rPr lang="ru-RU" dirty="0" err="1"/>
              <a:t>Развива</a:t>
            </a:r>
            <a:r>
              <a:rPr lang="ru-RU" dirty="0"/>
              <a:t> се </a:t>
            </a:r>
            <a:r>
              <a:rPr lang="ru-RU" dirty="0" err="1"/>
              <a:t>бавно</a:t>
            </a:r>
            <a:r>
              <a:rPr lang="ru-RU" dirty="0"/>
              <a:t> в </a:t>
            </a:r>
            <a:r>
              <a:rPr lang="ru-RU" dirty="0" err="1"/>
              <a:t>продължение</a:t>
            </a:r>
            <a:r>
              <a:rPr lang="ru-RU" dirty="0"/>
              <a:t> на </a:t>
            </a:r>
            <a:r>
              <a:rPr lang="ru-RU" dirty="0" err="1"/>
              <a:t>години</a:t>
            </a:r>
            <a:r>
              <a:rPr lang="ru-RU" dirty="0"/>
              <a:t>,  </a:t>
            </a:r>
            <a:r>
              <a:rPr lang="ru-RU" dirty="0" err="1"/>
              <a:t>преди</a:t>
            </a:r>
            <a:r>
              <a:rPr lang="ru-RU" dirty="0"/>
              <a:t> да се проявят </a:t>
            </a:r>
            <a:r>
              <a:rPr lang="ru-RU" dirty="0" err="1"/>
              <a:t>първите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</a:t>
            </a:r>
          </a:p>
          <a:p>
            <a:r>
              <a:rPr lang="ru-RU" dirty="0" err="1"/>
              <a:t>Различават</a:t>
            </a:r>
            <a:r>
              <a:rPr lang="ru-RU" dirty="0"/>
              <a:t> се </a:t>
            </a:r>
            <a:r>
              <a:rPr lang="ru-RU" dirty="0" err="1"/>
              <a:t>няколко</a:t>
            </a:r>
            <a:r>
              <a:rPr lang="ru-RU" dirty="0"/>
              <a:t> вида рак на белите </a:t>
            </a:r>
            <a:r>
              <a:rPr lang="ru-RU" dirty="0" err="1"/>
              <a:t>дробове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съставени</a:t>
            </a:r>
            <a:r>
              <a:rPr lang="ru-RU" dirty="0"/>
              <a:t> от </a:t>
            </a:r>
            <a:r>
              <a:rPr lang="ru-RU" dirty="0" err="1"/>
              <a:t>различни</a:t>
            </a:r>
            <a:r>
              <a:rPr lang="ru-RU" dirty="0"/>
              <a:t> клетки и </a:t>
            </a:r>
            <a:r>
              <a:rPr lang="ru-RU" dirty="0" err="1"/>
              <a:t>възникват</a:t>
            </a:r>
            <a:r>
              <a:rPr lang="ru-RU" dirty="0"/>
              <a:t> в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участъци</a:t>
            </a:r>
            <a:r>
              <a:rPr lang="ru-RU" dirty="0"/>
              <a:t> на </a:t>
            </a:r>
            <a:r>
              <a:rPr lang="ru-RU" dirty="0" err="1"/>
              <a:t>дроба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Най</a:t>
            </a:r>
            <a:r>
              <a:rPr lang="ru-RU" dirty="0"/>
              <a:t> - </a:t>
            </a:r>
            <a:r>
              <a:rPr lang="ru-RU" dirty="0" err="1"/>
              <a:t>общо</a:t>
            </a:r>
            <a:r>
              <a:rPr lang="ru-RU" dirty="0"/>
              <a:t> се </a:t>
            </a:r>
            <a:r>
              <a:rPr lang="ru-RU" dirty="0" err="1"/>
              <a:t>означават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 </a:t>
            </a:r>
            <a:r>
              <a:rPr lang="ru-RU" dirty="0" err="1"/>
              <a:t>дребноклетъчен</a:t>
            </a:r>
            <a:r>
              <a:rPr lang="ru-RU" dirty="0"/>
              <a:t> и </a:t>
            </a:r>
            <a:r>
              <a:rPr lang="ru-RU" dirty="0" err="1"/>
              <a:t>недребноклетъчен</a:t>
            </a:r>
            <a:r>
              <a:rPr lang="ru-RU" dirty="0"/>
              <a:t> рак. </a:t>
            </a:r>
          </a:p>
          <a:p>
            <a:pPr lvl="1"/>
            <a:r>
              <a:rPr lang="ru-RU" dirty="0" err="1"/>
              <a:t>Това</a:t>
            </a:r>
            <a:r>
              <a:rPr lang="ru-RU" dirty="0"/>
              <a:t> е много важно,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те </a:t>
            </a:r>
            <a:r>
              <a:rPr lang="ru-RU" dirty="0" err="1"/>
              <a:t>имат</a:t>
            </a:r>
            <a:r>
              <a:rPr lang="ru-RU" dirty="0"/>
              <a:t> различно поведение и се </a:t>
            </a:r>
            <a:r>
              <a:rPr lang="ru-RU" dirty="0" err="1"/>
              <a:t>лекуват</a:t>
            </a:r>
            <a:r>
              <a:rPr lang="ru-RU" dirty="0"/>
              <a:t> различно,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прогнозата</a:t>
            </a:r>
            <a:r>
              <a:rPr lang="ru-RU" dirty="0"/>
              <a:t> е различна при </a:t>
            </a:r>
            <a:r>
              <a:rPr lang="ru-RU" dirty="0" err="1"/>
              <a:t>всеки</a:t>
            </a:r>
            <a:r>
              <a:rPr lang="ru-RU" dirty="0"/>
              <a:t> отделен вид.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0205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404664"/>
            <a:ext cx="9036496" cy="778098"/>
          </a:xfrm>
        </p:spPr>
        <p:txBody>
          <a:bodyPr>
            <a:noAutofit/>
          </a:bodyPr>
          <a:lstStyle/>
          <a:p>
            <a:r>
              <a:rPr lang="ru-RU" sz="3200" dirty="0" err="1"/>
              <a:t>Признати</a:t>
            </a:r>
            <a:r>
              <a:rPr lang="ru-RU" sz="3200" dirty="0"/>
              <a:t> и </a:t>
            </a:r>
            <a:r>
              <a:rPr lang="ru-RU" sz="3200" dirty="0" err="1"/>
              <a:t>доказани</a:t>
            </a:r>
            <a:r>
              <a:rPr lang="ru-RU" sz="3200" dirty="0"/>
              <a:t> </a:t>
            </a:r>
            <a:r>
              <a:rPr lang="ru-RU" sz="3200" dirty="0" err="1"/>
              <a:t>рискови</a:t>
            </a:r>
            <a:r>
              <a:rPr lang="ru-RU" sz="3200" dirty="0"/>
              <a:t> </a:t>
            </a:r>
            <a:r>
              <a:rPr lang="ru-RU" sz="3200" dirty="0" err="1"/>
              <a:t>фактори</a:t>
            </a:r>
            <a:r>
              <a:rPr lang="ru-RU" sz="3200" dirty="0"/>
              <a:t>:</a:t>
            </a:r>
            <a:br>
              <a:rPr lang="ru-RU" sz="3200" dirty="0"/>
            </a:b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5733256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мъжете</a:t>
            </a:r>
            <a:r>
              <a:rPr lang="ru-RU" dirty="0"/>
              <a:t> и е </a:t>
            </a:r>
            <a:r>
              <a:rPr lang="ru-RU" dirty="0" err="1"/>
              <a:t>основна</a:t>
            </a:r>
            <a:r>
              <a:rPr lang="ru-RU" dirty="0"/>
              <a:t> причина за </a:t>
            </a:r>
            <a:r>
              <a:rPr lang="ru-RU" dirty="0" err="1"/>
              <a:t>смърт</a:t>
            </a:r>
            <a:r>
              <a:rPr lang="ru-RU" dirty="0"/>
              <a:t> на </a:t>
            </a:r>
            <a:r>
              <a:rPr lang="ru-RU" dirty="0" err="1"/>
              <a:t>мъжете</a:t>
            </a:r>
            <a:r>
              <a:rPr lang="ru-RU" dirty="0"/>
              <a:t> между 40 и 65 </a:t>
            </a:r>
            <a:r>
              <a:rPr lang="ru-RU" dirty="0" err="1"/>
              <a:t>години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Тютюнопушене</a:t>
            </a:r>
            <a:r>
              <a:rPr lang="ru-RU" dirty="0"/>
              <a:t> - </a:t>
            </a:r>
            <a:r>
              <a:rPr lang="ru-RU" dirty="0" err="1"/>
              <a:t>развитието</a:t>
            </a:r>
            <a:r>
              <a:rPr lang="ru-RU" dirty="0"/>
              <a:t> на рака е право </a:t>
            </a:r>
            <a:r>
              <a:rPr lang="ru-RU" dirty="0" err="1"/>
              <a:t>пропорционално</a:t>
            </a:r>
            <a:r>
              <a:rPr lang="ru-RU" dirty="0"/>
              <a:t> на </a:t>
            </a:r>
            <a:r>
              <a:rPr lang="ru-RU" dirty="0" err="1"/>
              <a:t>броя</a:t>
            </a:r>
            <a:r>
              <a:rPr lang="ru-RU" dirty="0"/>
              <a:t> </a:t>
            </a:r>
            <a:r>
              <a:rPr lang="ru-RU" dirty="0" err="1"/>
              <a:t>изпушени</a:t>
            </a:r>
            <a:r>
              <a:rPr lang="ru-RU" dirty="0"/>
              <a:t> </a:t>
            </a:r>
            <a:r>
              <a:rPr lang="ru-RU" dirty="0" err="1"/>
              <a:t>цигари</a:t>
            </a:r>
            <a:r>
              <a:rPr lang="ru-RU" dirty="0"/>
              <a:t> на </a:t>
            </a:r>
            <a:r>
              <a:rPr lang="ru-RU" dirty="0" err="1"/>
              <a:t>ден</a:t>
            </a:r>
            <a:r>
              <a:rPr lang="ru-RU" dirty="0"/>
              <a:t> и </a:t>
            </a:r>
            <a:r>
              <a:rPr lang="ru-RU" dirty="0" err="1"/>
              <a:t>продължителността</a:t>
            </a:r>
            <a:r>
              <a:rPr lang="ru-RU" dirty="0"/>
              <a:t> на </a:t>
            </a:r>
            <a:r>
              <a:rPr lang="ru-RU" dirty="0" err="1"/>
              <a:t>навика</a:t>
            </a:r>
            <a:r>
              <a:rPr lang="ru-RU" dirty="0"/>
              <a:t> в </a:t>
            </a:r>
            <a:r>
              <a:rPr lang="ru-RU" dirty="0" err="1"/>
              <a:t>години</a:t>
            </a:r>
            <a:endParaRPr lang="ru-RU" dirty="0"/>
          </a:p>
          <a:p>
            <a:r>
              <a:rPr lang="ru-RU" dirty="0"/>
              <a:t>Вторично </a:t>
            </a:r>
            <a:r>
              <a:rPr lang="ru-RU" dirty="0" err="1"/>
              <a:t>излагане</a:t>
            </a:r>
            <a:r>
              <a:rPr lang="ru-RU" dirty="0"/>
              <a:t> на </a:t>
            </a:r>
            <a:r>
              <a:rPr lang="ru-RU" dirty="0" err="1"/>
              <a:t>цигарен</a:t>
            </a:r>
            <a:r>
              <a:rPr lang="ru-RU" dirty="0"/>
              <a:t> </a:t>
            </a:r>
            <a:r>
              <a:rPr lang="ru-RU" dirty="0" err="1"/>
              <a:t>дим</a:t>
            </a:r>
            <a:r>
              <a:rPr lang="ru-RU" dirty="0"/>
              <a:t> - </a:t>
            </a:r>
            <a:r>
              <a:rPr lang="ru-RU" dirty="0" err="1">
                <a:solidFill>
                  <a:srgbClr val="FF0000"/>
                </a:solidFill>
              </a:rPr>
              <a:t>пасивно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пушене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 err="1"/>
              <a:t>Излагане</a:t>
            </a:r>
            <a:r>
              <a:rPr lang="ru-RU" dirty="0"/>
              <a:t> на </a:t>
            </a:r>
            <a:r>
              <a:rPr lang="ru-RU" dirty="0">
                <a:solidFill>
                  <a:srgbClr val="FF0000"/>
                </a:solidFill>
              </a:rPr>
              <a:t>газ радон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е нормален продукт от </a:t>
            </a:r>
            <a:r>
              <a:rPr lang="ru-RU" dirty="0" err="1"/>
              <a:t>кръговрата</a:t>
            </a:r>
            <a:r>
              <a:rPr lang="ru-RU" dirty="0"/>
              <a:t> на </a:t>
            </a:r>
            <a:r>
              <a:rPr lang="ru-RU" dirty="0" err="1"/>
              <a:t>почвата</a:t>
            </a:r>
            <a:r>
              <a:rPr lang="ru-RU" dirty="0"/>
              <a:t> и </a:t>
            </a:r>
            <a:r>
              <a:rPr lang="ru-RU" dirty="0" err="1"/>
              <a:t>водата</a:t>
            </a:r>
            <a:r>
              <a:rPr lang="ru-RU" dirty="0"/>
              <a:t> и се </a:t>
            </a:r>
            <a:r>
              <a:rPr lang="ru-RU" dirty="0" err="1"/>
              <a:t>намира</a:t>
            </a:r>
            <a:r>
              <a:rPr lang="ru-RU" dirty="0"/>
              <a:t> и в </a:t>
            </a:r>
            <a:r>
              <a:rPr lang="ru-RU" dirty="0" err="1"/>
              <a:t>жилищните</a:t>
            </a:r>
            <a:r>
              <a:rPr lang="ru-RU" dirty="0"/>
              <a:t> </a:t>
            </a:r>
            <a:r>
              <a:rPr lang="ru-RU" dirty="0" err="1"/>
              <a:t>сгради</a:t>
            </a:r>
            <a:endParaRPr lang="ru-RU" dirty="0"/>
          </a:p>
          <a:p>
            <a:r>
              <a:rPr lang="ru-RU" dirty="0"/>
              <a:t>Работа с </a:t>
            </a:r>
            <a:r>
              <a:rPr lang="ru-RU" dirty="0" err="1">
                <a:solidFill>
                  <a:srgbClr val="FF0000"/>
                </a:solidFill>
              </a:rPr>
              <a:t>азбест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 err="1">
                <a:solidFill>
                  <a:srgbClr val="FF0000"/>
                </a:solidFill>
              </a:rPr>
              <a:t>Фамилна</a:t>
            </a:r>
            <a:r>
              <a:rPr lang="ru-RU" dirty="0">
                <a:solidFill>
                  <a:srgbClr val="FF0000"/>
                </a:solidFill>
              </a:rPr>
              <a:t> анамнеза </a:t>
            </a:r>
            <a:r>
              <a:rPr lang="ru-RU" dirty="0"/>
              <a:t>за рак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endParaRPr lang="ru-RU" dirty="0"/>
          </a:p>
          <a:p>
            <a:r>
              <a:rPr lang="ru-RU" dirty="0" err="1"/>
              <a:t>Емфизем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възпалително</a:t>
            </a:r>
            <a:r>
              <a:rPr lang="ru-RU" dirty="0"/>
              <a:t> - </a:t>
            </a:r>
            <a:r>
              <a:rPr lang="ru-RU" dirty="0" err="1">
                <a:solidFill>
                  <a:srgbClr val="FF0000"/>
                </a:solidFill>
              </a:rPr>
              <a:t>деструктивни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заболявания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дробовете</a:t>
            </a:r>
            <a:endParaRPr lang="ru-RU" dirty="0">
              <a:solidFill>
                <a:srgbClr val="FF0000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87664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Симптоми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в </a:t>
            </a:r>
            <a:r>
              <a:rPr lang="ru-RU" dirty="0" err="1"/>
              <a:t>началото</a:t>
            </a:r>
            <a:r>
              <a:rPr lang="ru-RU" dirty="0"/>
              <a:t> </a:t>
            </a:r>
            <a:r>
              <a:rPr lang="ru-RU" dirty="0" err="1"/>
              <a:t>ракът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не 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някакви</a:t>
            </a:r>
            <a:r>
              <a:rPr lang="ru-RU" dirty="0"/>
              <a:t> </a:t>
            </a:r>
            <a:r>
              <a:rPr lang="ru-RU" dirty="0" err="1"/>
              <a:t>особени</a:t>
            </a:r>
            <a:r>
              <a:rPr lang="ru-RU" dirty="0"/>
              <a:t> </a:t>
            </a:r>
            <a:r>
              <a:rPr lang="ru-RU" dirty="0" err="1"/>
              <a:t>симптоми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заболяването</a:t>
            </a:r>
            <a:r>
              <a:rPr lang="ru-RU" dirty="0"/>
              <a:t> вече е в </a:t>
            </a:r>
            <a:r>
              <a:rPr lang="ru-RU" dirty="0" err="1"/>
              <a:t>напреднал</a:t>
            </a:r>
            <a:r>
              <a:rPr lang="ru-RU" dirty="0"/>
              <a:t> стадий. </a:t>
            </a:r>
          </a:p>
          <a:p>
            <a:r>
              <a:rPr lang="ru-RU" dirty="0" err="1"/>
              <a:t>Най</a:t>
            </a:r>
            <a:r>
              <a:rPr lang="ru-RU" dirty="0"/>
              <a:t> - честите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Поява</a:t>
            </a:r>
            <a:r>
              <a:rPr lang="ru-RU" dirty="0"/>
              <a:t> на нова </a:t>
            </a:r>
            <a:r>
              <a:rPr lang="ru-RU" dirty="0" err="1">
                <a:solidFill>
                  <a:srgbClr val="FF0000"/>
                </a:solidFill>
              </a:rPr>
              <a:t>упорита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кашлица</a:t>
            </a:r>
            <a:r>
              <a:rPr lang="ru-RU" dirty="0"/>
              <a:t>, </a:t>
            </a:r>
            <a:r>
              <a:rPr lang="ru-RU" dirty="0" err="1"/>
              <a:t>неподдаваща</a:t>
            </a:r>
            <a:r>
              <a:rPr lang="ru-RU" dirty="0"/>
              <a:t> се на лечение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Промяна</a:t>
            </a:r>
            <a:r>
              <a:rPr lang="ru-RU" dirty="0">
                <a:solidFill>
                  <a:srgbClr val="FF0000"/>
                </a:solidFill>
              </a:rPr>
              <a:t> в характера </a:t>
            </a:r>
            <a:r>
              <a:rPr lang="ru-RU" dirty="0"/>
              <a:t>на </a:t>
            </a:r>
            <a:r>
              <a:rPr lang="ru-RU" dirty="0" err="1"/>
              <a:t>обичайната</a:t>
            </a:r>
            <a:r>
              <a:rPr lang="ru-RU" dirty="0"/>
              <a:t> "</a:t>
            </a:r>
            <a:r>
              <a:rPr lang="ru-RU" dirty="0" err="1"/>
              <a:t>тютюнджийска</a:t>
            </a:r>
            <a:r>
              <a:rPr lang="ru-RU" dirty="0"/>
              <a:t>" или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endParaRPr lang="ru-RU" dirty="0"/>
          </a:p>
          <a:p>
            <a:pPr lvl="1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кръв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храчките</a:t>
            </a:r>
            <a:r>
              <a:rPr lang="ru-RU" dirty="0"/>
              <a:t>,  </a:t>
            </a:r>
            <a:r>
              <a:rPr lang="ru-RU" dirty="0" err="1"/>
              <a:t>дори</a:t>
            </a:r>
            <a:r>
              <a:rPr lang="ru-RU" dirty="0"/>
              <a:t> и на малки количества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Свиркане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гърдит</a:t>
            </a:r>
            <a:r>
              <a:rPr lang="ru-RU" dirty="0" err="1"/>
              <a:t>е</a:t>
            </a:r>
            <a:endParaRPr lang="ru-RU" dirty="0"/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Задух</a:t>
            </a:r>
            <a:endParaRPr lang="ru-RU" dirty="0">
              <a:solidFill>
                <a:srgbClr val="FF0000"/>
              </a:solidFill>
            </a:endParaRP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Болка</a:t>
            </a:r>
            <a:r>
              <a:rPr lang="ru-RU" dirty="0"/>
              <a:t> и </a:t>
            </a:r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endParaRPr lang="ru-RU" dirty="0"/>
          </a:p>
          <a:p>
            <a:pPr lvl="1"/>
            <a:r>
              <a:rPr lang="ru-RU" dirty="0" err="1"/>
              <a:t>Прегракване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пресипване</a:t>
            </a:r>
            <a:r>
              <a:rPr lang="ru-RU" dirty="0">
                <a:solidFill>
                  <a:srgbClr val="FF0000"/>
                </a:solidFill>
              </a:rPr>
              <a:t> на гласа</a:t>
            </a:r>
            <a:r>
              <a:rPr lang="ru-RU" dirty="0"/>
              <a:t> или всяка друга </a:t>
            </a:r>
            <a:r>
              <a:rPr lang="ru-RU" dirty="0" err="1"/>
              <a:t>промяна</a:t>
            </a:r>
            <a:r>
              <a:rPr lang="ru-RU" dirty="0"/>
              <a:t> в </a:t>
            </a:r>
            <a:r>
              <a:rPr lang="ru-RU" dirty="0" err="1"/>
              <a:t>нормалния</a:t>
            </a:r>
            <a:r>
              <a:rPr lang="ru-RU" dirty="0"/>
              <a:t> глас</a:t>
            </a:r>
          </a:p>
          <a:p>
            <a:pPr lvl="1"/>
            <a:r>
              <a:rPr lang="ru-RU" dirty="0" err="1"/>
              <a:t>Необяснимо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отслабване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тегло</a:t>
            </a:r>
            <a:endParaRPr lang="ru-RU" dirty="0">
              <a:solidFill>
                <a:srgbClr val="FF0000"/>
              </a:solidFill>
            </a:endParaRPr>
          </a:p>
          <a:p>
            <a:pPr lvl="1"/>
            <a:r>
              <a:rPr lang="ru-RU" dirty="0" err="1"/>
              <a:t>Плеврален</a:t>
            </a:r>
            <a:r>
              <a:rPr lang="ru-RU" dirty="0"/>
              <a:t> излив</a:t>
            </a:r>
          </a:p>
          <a:p>
            <a:pPr lvl="1"/>
            <a:r>
              <a:rPr lang="ru-RU" dirty="0">
                <a:solidFill>
                  <a:srgbClr val="FF0000"/>
                </a:solidFill>
              </a:rPr>
              <a:t>Пневмония, </a:t>
            </a:r>
            <a:r>
              <a:rPr lang="ru-RU" dirty="0" err="1">
                <a:solidFill>
                  <a:srgbClr val="FF0000"/>
                </a:solidFill>
              </a:rPr>
              <a:t>неподдаваща</a:t>
            </a:r>
            <a:r>
              <a:rPr lang="ru-RU" dirty="0">
                <a:solidFill>
                  <a:srgbClr val="FF0000"/>
                </a:solidFill>
              </a:rPr>
              <a:t> се на лечение или </a:t>
            </a:r>
            <a:r>
              <a:rPr lang="ru-RU" dirty="0" err="1">
                <a:solidFill>
                  <a:srgbClr val="FF0000"/>
                </a:solidFill>
              </a:rPr>
              <a:t>рецидивираща</a:t>
            </a:r>
            <a:endParaRPr lang="ru-RU" dirty="0">
              <a:solidFill>
                <a:srgbClr val="FF0000"/>
              </a:solidFill>
            </a:endParaRPr>
          </a:p>
          <a:p>
            <a:pPr lvl="1"/>
            <a:r>
              <a:rPr lang="ru-RU" dirty="0"/>
              <a:t>трудности при </a:t>
            </a:r>
            <a:r>
              <a:rPr lang="ru-RU" dirty="0" err="1"/>
              <a:t>преглъщане</a:t>
            </a:r>
            <a:r>
              <a:rPr lang="ru-RU" dirty="0"/>
              <a:t>;</a:t>
            </a:r>
          </a:p>
          <a:p>
            <a:r>
              <a:rPr lang="ru-RU" dirty="0" err="1"/>
              <a:t>Паранеопластични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:</a:t>
            </a:r>
          </a:p>
          <a:p>
            <a:pPr lvl="2"/>
            <a:r>
              <a:rPr lang="ru-RU" dirty="0" err="1"/>
              <a:t>Главоболие</a:t>
            </a:r>
            <a:endParaRPr lang="ru-RU" dirty="0"/>
          </a:p>
          <a:p>
            <a:pPr lvl="2"/>
            <a:r>
              <a:rPr lang="ru-RU" dirty="0" err="1"/>
              <a:t>Болка</a:t>
            </a:r>
            <a:r>
              <a:rPr lang="ru-RU" dirty="0"/>
              <a:t> по костите</a:t>
            </a:r>
          </a:p>
          <a:p>
            <a:pPr lvl="2"/>
            <a:r>
              <a:rPr lang="ru-RU" dirty="0"/>
              <a:t>Температура</a:t>
            </a:r>
          </a:p>
          <a:p>
            <a:pPr lvl="2"/>
            <a:r>
              <a:rPr lang="ru-RU" dirty="0" err="1"/>
              <a:t>рязък</a:t>
            </a:r>
            <a:r>
              <a:rPr lang="ru-RU" dirty="0"/>
              <a:t> спад на </a:t>
            </a:r>
            <a:r>
              <a:rPr lang="ru-RU" dirty="0" err="1"/>
              <a:t>нивото</a:t>
            </a:r>
            <a:r>
              <a:rPr lang="ru-RU" dirty="0"/>
              <a:t> на натрий</a:t>
            </a:r>
          </a:p>
          <a:p>
            <a:pPr lvl="1"/>
            <a:endParaRPr lang="ru-RU" dirty="0">
              <a:solidFill>
                <a:srgbClr val="FF0000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07371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Ракът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лоша</a:t>
            </a:r>
            <a:r>
              <a:rPr lang="ru-RU" dirty="0"/>
              <a:t> прогноза и 5- </a:t>
            </a:r>
            <a:r>
              <a:rPr lang="ru-RU" dirty="0" err="1"/>
              <a:t>годишната</a:t>
            </a:r>
            <a:r>
              <a:rPr lang="ru-RU" dirty="0"/>
              <a:t>  </a:t>
            </a:r>
            <a:r>
              <a:rPr lang="ru-RU" dirty="0" err="1"/>
              <a:t>преживяемост</a:t>
            </a:r>
            <a:r>
              <a:rPr lang="ru-RU" dirty="0"/>
              <a:t> е </a:t>
            </a:r>
            <a:r>
              <a:rPr lang="ru-RU" dirty="0" err="1"/>
              <a:t>ниска</a:t>
            </a:r>
            <a:r>
              <a:rPr lang="ru-RU" dirty="0"/>
              <a:t>.  </a:t>
            </a:r>
          </a:p>
          <a:p>
            <a:r>
              <a:rPr lang="ru-RU" dirty="0"/>
              <a:t>Той </a:t>
            </a:r>
            <a:r>
              <a:rPr lang="ru-RU" dirty="0" err="1"/>
              <a:t>метастазира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в </a:t>
            </a:r>
            <a:r>
              <a:rPr lang="ru-RU" dirty="0" err="1"/>
              <a:t>мозъка</a:t>
            </a:r>
            <a:r>
              <a:rPr lang="ru-RU" dirty="0"/>
              <a:t>,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костите и </a:t>
            </a:r>
            <a:r>
              <a:rPr lang="ru-RU" dirty="0" err="1"/>
              <a:t>надбъбречните</a:t>
            </a:r>
            <a:r>
              <a:rPr lang="ru-RU" dirty="0"/>
              <a:t> </a:t>
            </a:r>
            <a:r>
              <a:rPr lang="ru-RU" dirty="0" err="1"/>
              <a:t>жлези</a:t>
            </a:r>
            <a:r>
              <a:rPr lang="ru-RU" dirty="0"/>
              <a:t> по </a:t>
            </a:r>
            <a:r>
              <a:rPr lang="ru-RU" dirty="0" err="1"/>
              <a:t>кръвен</a:t>
            </a:r>
            <a:r>
              <a:rPr lang="ru-RU" dirty="0"/>
              <a:t> и </a:t>
            </a:r>
            <a:r>
              <a:rPr lang="ru-RU" dirty="0" err="1"/>
              <a:t>лимфен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26756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по: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Клиничен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преглед</a:t>
            </a:r>
            <a:r>
              <a:rPr lang="ru-RU" dirty="0"/>
              <a:t> с </a:t>
            </a:r>
            <a:r>
              <a:rPr lang="ru-RU" dirty="0" err="1"/>
              <a:t>физикално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endParaRPr lang="ru-RU" dirty="0"/>
          </a:p>
          <a:p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храчка</a:t>
            </a:r>
            <a:r>
              <a:rPr lang="ru-RU" dirty="0"/>
              <a:t> - </a:t>
            </a:r>
            <a:r>
              <a:rPr lang="ru-RU" dirty="0" err="1"/>
              <a:t>микроскопско</a:t>
            </a:r>
            <a:r>
              <a:rPr lang="ru-RU" dirty="0"/>
              <a:t> и </a:t>
            </a:r>
            <a:r>
              <a:rPr lang="ru-RU" dirty="0" err="1"/>
              <a:t>цитологично</a:t>
            </a:r>
            <a:endParaRPr lang="ru-RU" dirty="0"/>
          </a:p>
          <a:p>
            <a:r>
              <a:rPr lang="ru-RU" dirty="0" err="1"/>
              <a:t>Кръвни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- </a:t>
            </a:r>
            <a:r>
              <a:rPr lang="ru-RU" dirty="0" err="1"/>
              <a:t>хематологични</a:t>
            </a:r>
            <a:r>
              <a:rPr lang="ru-RU" dirty="0"/>
              <a:t>,  </a:t>
            </a:r>
            <a:r>
              <a:rPr lang="ru-RU" dirty="0" err="1"/>
              <a:t>биохимични</a:t>
            </a:r>
            <a:r>
              <a:rPr lang="ru-RU" dirty="0"/>
              <a:t> и за </a:t>
            </a:r>
            <a:r>
              <a:rPr lang="ru-RU" dirty="0" err="1">
                <a:solidFill>
                  <a:srgbClr val="FF0000"/>
                </a:solidFill>
              </a:rPr>
              <a:t>туморни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маркери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 err="1">
                <a:solidFill>
                  <a:srgbClr val="FF0000"/>
                </a:solidFill>
              </a:rPr>
              <a:t>Ренгенография</a:t>
            </a:r>
            <a:r>
              <a:rPr lang="ru-RU" dirty="0">
                <a:solidFill>
                  <a:srgbClr val="FF0000"/>
                </a:solidFill>
              </a:rPr>
              <a:t> на бели </a:t>
            </a:r>
            <a:r>
              <a:rPr lang="ru-RU" dirty="0" err="1">
                <a:solidFill>
                  <a:srgbClr val="FF0000"/>
                </a:solidFill>
              </a:rPr>
              <a:t>дробове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 err="1">
                <a:solidFill>
                  <a:srgbClr val="FF0000"/>
                </a:solidFill>
              </a:rPr>
              <a:t>Компютърна</a:t>
            </a:r>
            <a:r>
              <a:rPr lang="ru-RU" dirty="0">
                <a:solidFill>
                  <a:srgbClr val="FF0000"/>
                </a:solidFill>
              </a:rPr>
              <a:t> томография</a:t>
            </a:r>
          </a:p>
          <a:p>
            <a:r>
              <a:rPr lang="ru-RU" dirty="0" err="1">
                <a:solidFill>
                  <a:srgbClr val="FF0000"/>
                </a:solidFill>
              </a:rPr>
              <a:t>Магнитен</a:t>
            </a:r>
            <a:r>
              <a:rPr lang="ru-RU" dirty="0">
                <a:solidFill>
                  <a:srgbClr val="FF0000"/>
                </a:solidFill>
              </a:rPr>
              <a:t> резонанс</a:t>
            </a:r>
          </a:p>
          <a:p>
            <a:r>
              <a:rPr lang="ru-RU" dirty="0">
                <a:solidFill>
                  <a:srgbClr val="FF0000"/>
                </a:solidFill>
              </a:rPr>
              <a:t>Бронхоскопия и биопсия</a:t>
            </a:r>
          </a:p>
          <a:p>
            <a:r>
              <a:rPr lang="ru-RU" dirty="0" err="1"/>
              <a:t>Трансторакална</a:t>
            </a:r>
            <a:r>
              <a:rPr lang="ru-RU" dirty="0"/>
              <a:t> биопсия за </a:t>
            </a:r>
            <a:r>
              <a:rPr lang="ru-RU" dirty="0" err="1"/>
              <a:t>повърхностно</a:t>
            </a:r>
            <a:r>
              <a:rPr lang="ru-RU" dirty="0"/>
              <a:t> </a:t>
            </a:r>
            <a:r>
              <a:rPr lang="ru-RU" dirty="0" err="1"/>
              <a:t>разположени</a:t>
            </a:r>
            <a:r>
              <a:rPr lang="ru-RU" dirty="0"/>
              <a:t> </a:t>
            </a:r>
            <a:r>
              <a:rPr lang="ru-RU" dirty="0" err="1"/>
              <a:t>тумори</a:t>
            </a:r>
            <a:endParaRPr lang="ru-RU" dirty="0"/>
          </a:p>
          <a:p>
            <a:r>
              <a:rPr lang="ru-RU" dirty="0" err="1"/>
              <a:t>Бронхиален</a:t>
            </a:r>
            <a:r>
              <a:rPr lang="ru-RU" dirty="0"/>
              <a:t> </a:t>
            </a:r>
            <a:r>
              <a:rPr lang="ru-RU" dirty="0" err="1"/>
              <a:t>лаваж</a:t>
            </a:r>
            <a:endParaRPr lang="ru-RU" dirty="0"/>
          </a:p>
          <a:p>
            <a:r>
              <a:rPr lang="ru-RU" dirty="0" err="1"/>
              <a:t>Медиастиноскопия</a:t>
            </a:r>
            <a:r>
              <a:rPr lang="ru-RU" dirty="0"/>
              <a:t> с биопсия на </a:t>
            </a:r>
            <a:r>
              <a:rPr lang="ru-RU" dirty="0" err="1"/>
              <a:t>лимфни</a:t>
            </a:r>
            <a:r>
              <a:rPr lang="ru-RU" dirty="0"/>
              <a:t> </a:t>
            </a:r>
            <a:r>
              <a:rPr lang="ru-RU" dirty="0" err="1"/>
              <a:t>възли</a:t>
            </a:r>
            <a:endParaRPr lang="ru-RU" dirty="0"/>
          </a:p>
          <a:p>
            <a:r>
              <a:rPr lang="ru-RU" dirty="0"/>
              <a:t>Торакоскопия</a:t>
            </a:r>
          </a:p>
          <a:p>
            <a:r>
              <a:rPr lang="ru-RU" dirty="0"/>
              <a:t>Позитронно - </a:t>
            </a:r>
            <a:r>
              <a:rPr lang="ru-RU" dirty="0" err="1"/>
              <a:t>емисионна</a:t>
            </a:r>
            <a:r>
              <a:rPr lang="ru-RU" dirty="0"/>
              <a:t> томография</a:t>
            </a:r>
          </a:p>
          <a:p>
            <a:r>
              <a:rPr lang="ru-RU" dirty="0"/>
              <a:t>Костно </a:t>
            </a:r>
            <a:r>
              <a:rPr lang="ru-RU" dirty="0" err="1"/>
              <a:t>сканиране</a:t>
            </a:r>
            <a:r>
              <a:rPr lang="ru-RU" dirty="0"/>
              <a:t> за </a:t>
            </a:r>
            <a:r>
              <a:rPr lang="ru-RU" dirty="0" err="1"/>
              <a:t>изключване</a:t>
            </a:r>
            <a:r>
              <a:rPr lang="ru-RU" dirty="0"/>
              <a:t> на </a:t>
            </a:r>
            <a:r>
              <a:rPr lang="ru-RU" dirty="0" err="1"/>
              <a:t>метастази</a:t>
            </a:r>
            <a:endParaRPr lang="ru-RU" dirty="0"/>
          </a:p>
          <a:p>
            <a:r>
              <a:rPr lang="ru-RU" dirty="0" err="1"/>
              <a:t>Туморен</a:t>
            </a:r>
            <a:r>
              <a:rPr lang="ru-RU" dirty="0"/>
              <a:t> маркер -  </a:t>
            </a:r>
            <a:r>
              <a:rPr lang="ru-RU" dirty="0" err="1"/>
              <a:t>карцино</a:t>
            </a:r>
            <a:r>
              <a:rPr lang="ru-RU" dirty="0"/>
              <a:t> - </a:t>
            </a:r>
            <a:r>
              <a:rPr lang="ru-RU" dirty="0" err="1"/>
              <a:t>ембрионален</a:t>
            </a:r>
            <a:r>
              <a:rPr lang="ru-RU" dirty="0"/>
              <a:t> антиген /СЕА/</a:t>
            </a:r>
          </a:p>
          <a:p>
            <a:r>
              <a:rPr lang="ru-RU" dirty="0"/>
              <a:t>Спирометрия(ФИД)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90704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2" y="0"/>
            <a:ext cx="4286250" cy="325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553" y="0"/>
            <a:ext cx="4371975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21" y="3068960"/>
            <a:ext cx="433485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432" y="3284984"/>
            <a:ext cx="4409095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771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984" cy="372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-1"/>
            <a:ext cx="4716016" cy="3723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3047"/>
            <a:ext cx="9144000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843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Бронхоскопия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104456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248472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24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763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Винаги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е </a:t>
            </a:r>
            <a:r>
              <a:rPr lang="ru-RU" dirty="0" err="1"/>
              <a:t>възможна</a:t>
            </a:r>
            <a:r>
              <a:rPr lang="ru-RU" dirty="0"/>
              <a:t>, </a:t>
            </a:r>
            <a:r>
              <a:rPr lang="ru-RU" dirty="0" err="1">
                <a:solidFill>
                  <a:srgbClr val="FF0000"/>
                </a:solidFill>
              </a:rPr>
              <a:t>оперативната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намеса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се </a:t>
            </a:r>
            <a:r>
              <a:rPr lang="ru-RU" dirty="0" err="1"/>
              <a:t>счита</a:t>
            </a:r>
            <a:r>
              <a:rPr lang="ru-RU" dirty="0"/>
              <a:t> за </a:t>
            </a:r>
            <a:r>
              <a:rPr lang="ru-RU" dirty="0" err="1"/>
              <a:t>най-доброто</a:t>
            </a:r>
            <a:r>
              <a:rPr lang="ru-RU" dirty="0"/>
              <a:t> лечение. </a:t>
            </a:r>
            <a:r>
              <a:rPr lang="ru-RU" dirty="0" err="1"/>
              <a:t>Провежда</a:t>
            </a:r>
            <a:r>
              <a:rPr lang="ru-RU" dirty="0"/>
              <a:t> се сама или в комбинация с пред-(</a:t>
            </a:r>
            <a:r>
              <a:rPr lang="ru-RU" dirty="0" err="1"/>
              <a:t>неоадювантна</a:t>
            </a:r>
            <a:r>
              <a:rPr lang="ru-RU" dirty="0"/>
              <a:t>) и пост-оперативна(</a:t>
            </a:r>
            <a:r>
              <a:rPr lang="ru-RU" dirty="0" err="1"/>
              <a:t>адювантна</a:t>
            </a:r>
            <a:r>
              <a:rPr lang="ru-RU" dirty="0"/>
              <a:t>) </a:t>
            </a:r>
            <a:r>
              <a:rPr lang="ru-RU" dirty="0" err="1"/>
              <a:t>химио</a:t>
            </a:r>
            <a:r>
              <a:rPr lang="ru-RU" dirty="0"/>
              <a:t>- и / или </a:t>
            </a:r>
            <a:r>
              <a:rPr lang="ru-RU" dirty="0" err="1"/>
              <a:t>лъчетерапия</a:t>
            </a:r>
            <a:r>
              <a:rPr lang="ru-RU" dirty="0"/>
              <a:t>.</a:t>
            </a:r>
          </a:p>
          <a:p>
            <a:r>
              <a:rPr lang="ru-RU" dirty="0"/>
              <a:t>Химиотерапия</a:t>
            </a:r>
          </a:p>
          <a:p>
            <a:r>
              <a:rPr lang="ru-RU" dirty="0" err="1"/>
              <a:t>Лъчетерапия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29186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2919</TotalTime>
  <Words>518</Words>
  <Application>Microsoft Office PowerPoint</Application>
  <PresentationFormat>Презентация на цял екран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9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Връх</vt:lpstr>
      <vt:lpstr>Тумори на бял дроб</vt:lpstr>
      <vt:lpstr>Белодробен рак</vt:lpstr>
      <vt:lpstr>Признати и доказани рискови фактори: </vt:lpstr>
      <vt:lpstr>Симптоми </vt:lpstr>
      <vt:lpstr>Прогноза:</vt:lpstr>
      <vt:lpstr>Диагнозата се поставя по: </vt:lpstr>
      <vt:lpstr>Презентация на PowerPoint</vt:lpstr>
      <vt:lpstr>Презентация на PowerPoint</vt:lpstr>
      <vt:lpstr>Бронхоскопия</vt:lpstr>
      <vt:lpstr>Презентация на PowerPoint</vt:lpstr>
      <vt:lpstr>Лечение: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108</cp:revision>
  <dcterms:created xsi:type="dcterms:W3CDTF">2016-08-07T14:16:13Z</dcterms:created>
  <dcterms:modified xsi:type="dcterms:W3CDTF">2023-03-01T09:51:55Z</dcterms:modified>
</cp:coreProperties>
</file>