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55"/>
  </p:notesMasterIdLst>
  <p:sldIdLst>
    <p:sldId id="256" r:id="rId2"/>
    <p:sldId id="257" r:id="rId3"/>
    <p:sldId id="313" r:id="rId4"/>
    <p:sldId id="314" r:id="rId5"/>
    <p:sldId id="315" r:id="rId6"/>
    <p:sldId id="316" r:id="rId7"/>
    <p:sldId id="317" r:id="rId8"/>
    <p:sldId id="319" r:id="rId9"/>
    <p:sldId id="258" r:id="rId10"/>
    <p:sldId id="330" r:id="rId11"/>
    <p:sldId id="259" r:id="rId12"/>
    <p:sldId id="280" r:id="rId13"/>
    <p:sldId id="261" r:id="rId14"/>
    <p:sldId id="320" r:id="rId15"/>
    <p:sldId id="321" r:id="rId16"/>
    <p:sldId id="331" r:id="rId17"/>
    <p:sldId id="332" r:id="rId18"/>
    <p:sldId id="309" r:id="rId19"/>
    <p:sldId id="310" r:id="rId20"/>
    <p:sldId id="329" r:id="rId21"/>
    <p:sldId id="263" r:id="rId22"/>
    <p:sldId id="333" r:id="rId23"/>
    <p:sldId id="322" r:id="rId24"/>
    <p:sldId id="301" r:id="rId25"/>
    <p:sldId id="334" r:id="rId26"/>
    <p:sldId id="335" r:id="rId27"/>
    <p:sldId id="323" r:id="rId28"/>
    <p:sldId id="283" r:id="rId29"/>
    <p:sldId id="337" r:id="rId30"/>
    <p:sldId id="284" r:id="rId31"/>
    <p:sldId id="285" r:id="rId32"/>
    <p:sldId id="338" r:id="rId33"/>
    <p:sldId id="294" r:id="rId34"/>
    <p:sldId id="339" r:id="rId35"/>
    <p:sldId id="340" r:id="rId36"/>
    <p:sldId id="324" r:id="rId37"/>
    <p:sldId id="295" r:id="rId38"/>
    <p:sldId id="299" r:id="rId39"/>
    <p:sldId id="304" r:id="rId40"/>
    <p:sldId id="300" r:id="rId41"/>
    <p:sldId id="305" r:id="rId42"/>
    <p:sldId id="298" r:id="rId43"/>
    <p:sldId id="306" r:id="rId44"/>
    <p:sldId id="296" r:id="rId45"/>
    <p:sldId id="297" r:id="rId46"/>
    <p:sldId id="274" r:id="rId47"/>
    <p:sldId id="275" r:id="rId48"/>
    <p:sldId id="289" r:id="rId49"/>
    <p:sldId id="291" r:id="rId50"/>
    <p:sldId id="336" r:id="rId51"/>
    <p:sldId id="276" r:id="rId52"/>
    <p:sldId id="302" r:id="rId53"/>
    <p:sldId id="303" r:id="rId5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F32D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56614" autoAdjust="0"/>
  </p:normalViewPr>
  <p:slideViewPr>
    <p:cSldViewPr>
      <p:cViewPr varScale="1">
        <p:scale>
          <a:sx n="65" d="100"/>
          <a:sy n="65" d="100"/>
        </p:scale>
        <p:origin x="29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A03C61C-880A-452E-8BB5-2F5F0B862E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94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algn="just"/>
            <a:r>
              <a:rPr lang="bg-BG" altLang="bg-BG" dirty="0"/>
              <a:t>При миокардната исхемия кислородната консумация на миокарда надхвърля многократно доставката на кислород. Тя може да се прояви с исхемична гръдна болка или да протече безсимптомно, с изолирана находка на 12 канално ЕКГ (тиха исхемия). Наличието на миокардна исхемия е особено важно при съпътстваща коронарна патология или структурни миокардни заболявания, тъй като може да доведе до развитието на животозастрашаващи усложнения, включително и спиране на сърцето.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AC75C79-B2A7-4BAC-9189-53018828381F}" type="slidenum">
              <a:rPr lang="en-US" altLang="bg-BG" smtClean="0">
                <a:latin typeface="Times New Roman" pitchFamily="18" charset="0"/>
              </a:rPr>
              <a:pPr/>
              <a:t>7</a:t>
            </a:fld>
            <a:endParaRPr lang="en-US" altLang="bg-BG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73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8079846-F9AD-43D7-AE39-3C29BE445447}" type="slidenum">
              <a:rPr lang="en-US" altLang="bg-BG" smtClean="0">
                <a:latin typeface="Times New Roman" pitchFamily="18" charset="0"/>
              </a:rPr>
              <a:pPr/>
              <a:t>9</a:t>
            </a:fld>
            <a:endParaRPr lang="en-US" altLang="bg-BG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bg-BG" altLang="bg-BG"/>
              <a:t>За брадикардия определяме сърдечна честота под 60 удара</a:t>
            </a:r>
            <a:r>
              <a:rPr lang="en-US" altLang="bg-BG"/>
              <a:t>/min.</a:t>
            </a:r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893078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5D5F620-2292-48B4-ACD6-8434DA0641B2}" type="slidenum">
              <a:rPr lang="en-US" altLang="bg-BG" smtClean="0">
                <a:latin typeface="Times New Roman" pitchFamily="18" charset="0"/>
              </a:rPr>
              <a:pPr/>
              <a:t>10</a:t>
            </a:fld>
            <a:endParaRPr lang="en-US" altLang="bg-BG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bg-BG" altLang="bg-BG"/>
              <a:t>Брадикардиите се причиняват от нарушена възбудимост или проводимост на синуатриалния възел.</a:t>
            </a:r>
          </a:p>
          <a:p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760771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18DACF2-CBDD-44BF-9790-0DEEBB7083C5}" type="slidenum">
              <a:rPr lang="en-US" altLang="bg-BG" smtClean="0">
                <a:latin typeface="Times New Roman" pitchFamily="18" charset="0"/>
              </a:rPr>
              <a:pPr/>
              <a:t>14</a:t>
            </a:fld>
            <a:endParaRPr lang="en-US" altLang="bg-BG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algn="just"/>
            <a:r>
              <a:rPr lang="bg-BG" altLang="bg-BG" dirty="0"/>
              <a:t>Приложение на </a:t>
            </a:r>
            <a:r>
              <a:rPr lang="en-US" altLang="bg-BG" dirty="0"/>
              <a:t>Atropine </a:t>
            </a:r>
            <a:r>
              <a:rPr lang="bg-BG" altLang="bg-BG" dirty="0"/>
              <a:t>в дози под 0,5 </a:t>
            </a:r>
            <a:r>
              <a:rPr lang="en-US" altLang="bg-BG" dirty="0"/>
              <a:t>mg</a:t>
            </a:r>
            <a:r>
              <a:rPr lang="bg-BG" altLang="bg-BG" dirty="0"/>
              <a:t> може да доведе до парадоксално забавяне на сърдечната честота. Трябва да бъдете внимателни при пациенти с миокардна исхемия, тъй като повишена СЧ може да доведе до задълбочаване на исхемията и разширяване на зоната на инфаркта. А</a:t>
            </a:r>
            <a:r>
              <a:rPr lang="en-US" altLang="bg-BG" dirty="0" err="1"/>
              <a:t>tropine</a:t>
            </a:r>
            <a:r>
              <a:rPr lang="en-US" altLang="bg-BG" dirty="0"/>
              <a:t> </a:t>
            </a:r>
            <a:r>
              <a:rPr lang="bg-BG" altLang="bg-BG" dirty="0"/>
              <a:t>не се прилага при пациенти с трансплантирано сърце, тъй като може да причини тежък </a:t>
            </a:r>
            <a:r>
              <a:rPr lang="en-US" altLang="bg-BG" dirty="0"/>
              <a:t>AV</a:t>
            </a:r>
            <a:r>
              <a:rPr lang="bg-BG" altLang="bg-BG" dirty="0"/>
              <a:t> блок и дори спиране на сърцето!</a:t>
            </a:r>
          </a:p>
          <a:p>
            <a:r>
              <a:rPr lang="bg-BG" altLang="bg-BG" dirty="0"/>
              <a:t>Ако нямате под ръка пейсмейкър може да опитате механично пейсиране с удар</a:t>
            </a:r>
            <a:r>
              <a:rPr lang="en-US" altLang="bg-BG" dirty="0" err="1"/>
              <a:t>i</a:t>
            </a:r>
            <a:r>
              <a:rPr lang="bg-BG" altLang="bg-BG" dirty="0"/>
              <a:t> с юмрук върху стерналн</a:t>
            </a:r>
            <a:r>
              <a:rPr lang="en-US" altLang="bg-BG" dirty="0"/>
              <a:t>a</a:t>
            </a:r>
            <a:r>
              <a:rPr lang="bg-BG" altLang="bg-BG" dirty="0"/>
              <a:t>та кост с честота 50-70 </a:t>
            </a:r>
            <a:r>
              <a:rPr lang="en-US" altLang="bg-BG" dirty="0"/>
              <a:t>/min.</a:t>
            </a:r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67868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5246E25-3473-48DA-88D8-08D369E25A0B}" type="slidenum">
              <a:rPr lang="en-US" altLang="bg-BG" smtClean="0">
                <a:latin typeface="Times New Roman" pitchFamily="18" charset="0"/>
              </a:rPr>
              <a:pPr/>
              <a:t>15</a:t>
            </a:fld>
            <a:endParaRPr lang="en-US" altLang="bg-BG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bg-BG" altLang="bg-BG"/>
              <a:t>Атропинът може парадоксално да задълбочи блока или даже да доведе до синусов арест.</a:t>
            </a:r>
          </a:p>
        </p:txBody>
      </p:sp>
    </p:spTree>
    <p:extLst>
      <p:ext uri="{BB962C8B-B14F-4D97-AF65-F5344CB8AC3E}">
        <p14:creationId xmlns:p14="http://schemas.microsoft.com/office/powerpoint/2010/main" val="2228910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algn="just"/>
            <a:r>
              <a:rPr lang="bg-BG" altLang="bg-BG" dirty="0"/>
              <a:t>Приложете последователно няколко ритмични удара със затворен юмрук в лявата долна област на гръдната кост, като по този начин задавате физиологичен ритъм на сърцето с честота 50–70 удара/min.</a:t>
            </a:r>
          </a:p>
        </p:txBody>
      </p:sp>
    </p:spTree>
    <p:extLst>
      <p:ext uri="{BB962C8B-B14F-4D97-AF65-F5344CB8AC3E}">
        <p14:creationId xmlns:p14="http://schemas.microsoft.com/office/powerpoint/2010/main" val="1035110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bg-BG" altLang="bg-BG"/>
              <a:t>Приложете последователно няколко ритмични удара със затворен юмрук в лявата долна област на гръдната кост, като по този начин задавате физиологичен ритъм на сърцето с честота 50–70 удара/min.</a:t>
            </a:r>
          </a:p>
        </p:txBody>
      </p:sp>
    </p:spTree>
    <p:extLst>
      <p:ext uri="{BB962C8B-B14F-4D97-AF65-F5344CB8AC3E}">
        <p14:creationId xmlns:p14="http://schemas.microsoft.com/office/powerpoint/2010/main" val="2172559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bg-BG" altLang="bg-BG"/>
              <a:t>Алгоритъм на поведение при брадикардия.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757D101-7731-4282-95E8-DCBB4E5B8ED6}" type="slidenum">
              <a:rPr lang="en-US" altLang="bg-BG" smtClean="0">
                <a:latin typeface="Times New Roman" pitchFamily="18" charset="0"/>
              </a:rPr>
              <a:pPr/>
              <a:t>20</a:t>
            </a:fld>
            <a:endParaRPr lang="en-US" altLang="bg-BG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210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algn="just"/>
            <a:r>
              <a:rPr lang="bg-BG" altLang="bg-BG"/>
              <a:t>При иначе здрави пациенти, сериозната симптоматика се установява рядко при камерна СЧ&lt;150 удара/min. При пациенти със сърдечна патология, сериозната симптоматика може да настъпи при по-ниска честота. Ако приложеното СКВ не може да възстанови синусовия ритъм и пациентът продължава да бъде нестабилен се прилагат</a:t>
            </a:r>
            <a:r>
              <a:rPr lang="en-US" altLang="bg-BG"/>
              <a:t> Cor</a:t>
            </a:r>
            <a:r>
              <a:rPr lang="bg-BG" altLang="bg-BG"/>
              <a:t>darone 300 mg iv за около 10–20 min и отново се опитва СКВ. Натоварващата доза на </a:t>
            </a:r>
            <a:r>
              <a:rPr lang="en-US" altLang="bg-BG"/>
              <a:t>Cor</a:t>
            </a:r>
            <a:r>
              <a:rPr lang="bg-BG" altLang="bg-BG"/>
              <a:t>darone може да бъде последвана от инфузиране на 900 mg/24 h.</a:t>
            </a:r>
          </a:p>
          <a:p>
            <a:pPr algn="just"/>
            <a:r>
              <a:rPr lang="bg-BG" altLang="bg-BG"/>
              <a:t>Нови опити за СКВ не са уместни при появяващи се отново (след часове или дни) пароксизми (епизоди, които сами изчезват) на предсърдно мъждене. Това се случва относително често при пациенти в критично състояние, при които са налице и други аритмогенни фактори – метаболитни нарушения, сепсис. В тези случаи приложението на СКВ не предпазва от ново възникване, затова се прилага медикаментозно лечение.</a:t>
            </a:r>
          </a:p>
        </p:txBody>
      </p:sp>
    </p:spTree>
    <p:extLst>
      <p:ext uri="{BB962C8B-B14F-4D97-AF65-F5344CB8AC3E}">
        <p14:creationId xmlns:p14="http://schemas.microsoft.com/office/powerpoint/2010/main" val="3533649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Ритъмни нарушения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72E99-0C15-4B59-A7C1-FE3EDD4E1CC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42254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Ритъмни нарушения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A853E-73EE-40A3-8D0F-DD953EC4ACA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0611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Ритъмни нарушения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74E25-C48D-45D7-BD1D-212D203F3ED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0819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Ритъмни нарушения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1E670-A14F-40EC-894B-9F593417069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69156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Ритъмни нарушения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96AF4-3015-40B1-A1AE-A738EF2A407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33348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Ритъмни нарушения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63583-8895-426D-BABD-0B378E9E92D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20549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Ритъмни нарушения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BFC7D-A0D6-4300-9A80-C496DBF78F9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00496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Ритъмни нарушения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A8C86-1B1E-42DB-9494-3B5F7C9701A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3011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Ритъмни нарушения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FDE5D-D35B-4EE0-BEB2-442BF80EDB0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93483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Ритъмни нарушения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3A136-A83A-46D1-BD81-D96DF6D4C2B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02832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Ритъмни нарушения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05D94-221A-43A5-91EA-F6E6A5A6994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8414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Ритъмни нарушения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308A2-FB4D-41FF-A6FB-122841F1B14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74776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78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2390476" imgH="1952898" progId="Paint.Picture">
                  <p:embed/>
                </p:oleObj>
              </mc:Choice>
              <mc:Fallback>
                <p:oleObj name="Bitmap Image" r:id="rId14" imgW="2390476" imgH="1952898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70000" contrast="-7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784975"/>
                      </a:xfrm>
                      <a:prstGeom prst="rect">
                        <a:avLst/>
                      </a:prstGeom>
                      <a:solidFill>
                        <a:srgbClr val="FF6600">
                          <a:alpha val="50999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/>
              <a:t>Click to edit Master title style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Click to edit Master text styles</a:t>
            </a:r>
          </a:p>
          <a:p>
            <a:pPr lvl="1"/>
            <a:r>
              <a:rPr lang="bg-BG" altLang="bg-BG"/>
              <a:t>Second level</a:t>
            </a:r>
          </a:p>
          <a:p>
            <a:pPr lvl="2"/>
            <a:r>
              <a:rPr lang="bg-BG" altLang="bg-BG"/>
              <a:t>Third level</a:t>
            </a:r>
          </a:p>
          <a:p>
            <a:pPr lvl="3"/>
            <a:r>
              <a:rPr lang="bg-BG" altLang="bg-BG"/>
              <a:t>Fourth level</a:t>
            </a:r>
          </a:p>
          <a:p>
            <a:pPr lvl="4"/>
            <a:r>
              <a:rPr lang="bg-BG" altLang="bg-BG"/>
              <a:t>Fifth level2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33CC"/>
                </a:solidFill>
              </a:defRPr>
            </a:lvl1pPr>
          </a:lstStyle>
          <a:p>
            <a:pPr>
              <a:defRPr/>
            </a:pPr>
            <a:r>
              <a:rPr lang="bg-BG"/>
              <a:t>Ритъмни нарушения</a:t>
            </a:r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33CC"/>
                </a:solidFill>
              </a:defRPr>
            </a:lvl1pPr>
          </a:lstStyle>
          <a:p>
            <a:pPr>
              <a:defRPr/>
            </a:pPr>
            <a:fld id="{F22BB924-050F-4881-B15B-0444FF27335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33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0033C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33C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33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33C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3C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3C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3C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3CC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590800"/>
            <a:ext cx="7772400" cy="1905000"/>
          </a:xfrm>
        </p:spPr>
        <p:txBody>
          <a:bodyPr/>
          <a:lstStyle/>
          <a:p>
            <a:pPr eaLnBrk="1" hangingPunct="1">
              <a:defRPr/>
            </a:pPr>
            <a:r>
              <a:rPr lang="bg-BG" sz="3200" dirty="0"/>
              <a:t>Животозастрашаващи ритъмни нарушения</a:t>
            </a:r>
            <a:br>
              <a:rPr lang="en-US" sz="3200" dirty="0"/>
            </a:br>
            <a:br>
              <a:rPr lang="en-US" sz="3200"/>
            </a:br>
            <a:endParaRPr lang="en-US" sz="24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328E582-A2C0-426F-959A-3947C0523F9F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2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 dirty="0"/>
              <a:t>Определение</a:t>
            </a:r>
            <a:endParaRPr lang="en-US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00200"/>
            <a:ext cx="8075240" cy="4525963"/>
          </a:xfrm>
        </p:spPr>
        <p:txBody>
          <a:bodyPr/>
          <a:lstStyle/>
          <a:p>
            <a:pPr marL="0" indent="357188" algn="just" eaLnBrk="1" hangingPunct="1">
              <a:buFontTx/>
              <a:buNone/>
            </a:pPr>
            <a:r>
              <a:rPr lang="bg-BG" altLang="bg-BG" dirty="0"/>
              <a:t>Всяко едно ритъмно нарушение, което може да доведе до значимо намаляване на минутния обем на сърцето (МОС), а оттам на артериалното кръвно налягане (</a:t>
            </a:r>
            <a:r>
              <a:rPr lang="en-US" altLang="bg-BG" dirty="0"/>
              <a:t>A</a:t>
            </a:r>
            <a:r>
              <a:rPr lang="bg-BG" altLang="bg-BG" dirty="0"/>
              <a:t>КН)</a:t>
            </a:r>
            <a:r>
              <a:rPr lang="en-US" altLang="bg-BG" dirty="0"/>
              <a:t> </a:t>
            </a:r>
            <a:r>
              <a:rPr lang="bg-BG" altLang="bg-BG" dirty="0"/>
              <a:t>и перфузията на жизнено важните органи - мозък, сърце и бял дроб.</a:t>
            </a:r>
            <a:endParaRPr lang="en-US" alt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B68759E-38E5-4ED7-952E-0AEB8D17D69E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3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 dirty="0"/>
              <a:t>Алгоритъм на поведение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00200"/>
            <a:ext cx="7776790" cy="4525963"/>
          </a:xfrm>
        </p:spPr>
        <p:txBody>
          <a:bodyPr/>
          <a:lstStyle/>
          <a:p>
            <a:pPr marL="0" indent="357188" algn="just" eaLnBrk="1" hangingPunct="1">
              <a:buFontTx/>
              <a:buNone/>
            </a:pPr>
            <a:r>
              <a:rPr lang="bg-BG" altLang="bg-BG" dirty="0"/>
              <a:t>Оценката и лечението при тези състояния се определя от два фактора:</a:t>
            </a:r>
          </a:p>
          <a:p>
            <a:pPr marL="354013" lvl="1" indent="-354013" algn="just" eaLnBrk="1" hangingPunct="1">
              <a:buFont typeface="Arial" pitchFamily="34" charset="0"/>
              <a:buChar char="•"/>
            </a:pPr>
            <a:r>
              <a:rPr lang="bg-BG" altLang="bg-BG" dirty="0">
                <a:ea typeface="+mn-ea"/>
                <a:cs typeface="+mn-cs"/>
              </a:rPr>
              <a:t>Състоянието на пациента (стабилно или нестабилно).</a:t>
            </a:r>
          </a:p>
          <a:p>
            <a:pPr marL="354013" lvl="1" indent="-354013" algn="just" eaLnBrk="1" hangingPunct="1">
              <a:buFont typeface="Arial" pitchFamily="34" charset="0"/>
              <a:buChar char="•"/>
            </a:pPr>
            <a:r>
              <a:rPr lang="bg-BG" altLang="bg-BG" dirty="0">
                <a:ea typeface="+mn-ea"/>
                <a:cs typeface="+mn-cs"/>
              </a:rPr>
              <a:t>Характеристиката на настъпилите ритъмни или проводни нарушения.</a:t>
            </a:r>
            <a:endParaRPr lang="en-US" altLang="bg-BG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5261119-EF01-471D-8295-1D5CEF27E0B7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4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Алгоритъм на поведение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28800"/>
            <a:ext cx="8208590" cy="4497363"/>
          </a:xfrm>
        </p:spPr>
        <p:txBody>
          <a:bodyPr/>
          <a:lstStyle/>
          <a:p>
            <a:pPr eaLnBrk="1" hangingPunct="1"/>
            <a:r>
              <a:rPr lang="bg-BG" altLang="bg-BG" dirty="0"/>
              <a:t>Осигурете кислородолечение с висок поток.</a:t>
            </a:r>
          </a:p>
          <a:p>
            <a:pPr eaLnBrk="1" hangingPunct="1"/>
            <a:r>
              <a:rPr lang="bg-BG" altLang="bg-BG" dirty="0"/>
              <a:t>Осигурете надежден венозен източник.</a:t>
            </a:r>
          </a:p>
          <a:p>
            <a:pPr eaLnBrk="1" hangingPunct="1"/>
            <a:r>
              <a:rPr lang="bg-BG" altLang="bg-BG" dirty="0"/>
              <a:t>Проследете АКН, СЧ, ЕКГ, </a:t>
            </a:r>
            <a:r>
              <a:rPr lang="en-GB" altLang="bg-BG" dirty="0"/>
              <a:t>SpO</a:t>
            </a:r>
            <a:r>
              <a:rPr lang="en-GB" altLang="bg-BG" baseline="-25000" dirty="0"/>
              <a:t>2</a:t>
            </a:r>
            <a:r>
              <a:rPr lang="en-GB" altLang="bg-BG" dirty="0"/>
              <a:t>.</a:t>
            </a:r>
            <a:endParaRPr lang="bg-BG" altLang="bg-BG" dirty="0"/>
          </a:p>
          <a:p>
            <a:pPr eaLnBrk="1" hangingPunct="1"/>
            <a:r>
              <a:rPr lang="bg-BG" altLang="bg-BG" dirty="0"/>
              <a:t>Направете 12 канална ЕКГ</a:t>
            </a:r>
            <a:r>
              <a:rPr lang="en-GB" altLang="bg-BG" dirty="0"/>
              <a:t>,</a:t>
            </a:r>
            <a:r>
              <a:rPr lang="bg-BG" altLang="bg-BG" dirty="0"/>
              <a:t> ако е възможно.</a:t>
            </a:r>
          </a:p>
          <a:p>
            <a:pPr algn="just" eaLnBrk="1" hangingPunct="1"/>
            <a:r>
              <a:rPr lang="bg-BG" altLang="bg-BG" dirty="0"/>
              <a:t>Коригирайте нарушенията в електролитите (К</a:t>
            </a:r>
            <a:r>
              <a:rPr lang="en-US" altLang="bg-BG" baseline="30000" dirty="0"/>
              <a:t>+</a:t>
            </a:r>
            <a:r>
              <a:rPr lang="bg-BG" altLang="bg-BG" dirty="0"/>
              <a:t>, Са</a:t>
            </a:r>
            <a:r>
              <a:rPr lang="en-US" altLang="bg-BG" baseline="30000" dirty="0"/>
              <a:t>2+</a:t>
            </a:r>
            <a:r>
              <a:rPr lang="bg-BG" altLang="bg-BG" dirty="0"/>
              <a:t>, </a:t>
            </a:r>
            <a:r>
              <a:rPr lang="en-US" altLang="bg-BG" dirty="0"/>
              <a:t>Mg</a:t>
            </a:r>
            <a:r>
              <a:rPr lang="en-US" altLang="bg-BG" baseline="30000" dirty="0"/>
              <a:t>2+</a:t>
            </a:r>
            <a:r>
              <a:rPr lang="bg-BG" altLang="bg-BG" dirty="0"/>
              <a:t>).</a:t>
            </a:r>
          </a:p>
          <a:p>
            <a:pPr algn="just" eaLnBrk="1" hangingPunct="1"/>
            <a:r>
              <a:rPr lang="bg-BG" altLang="bg-BG" dirty="0"/>
              <a:t>Преценете кои са причините, които са довели до това състояние.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97E2A48-4F04-490C-95AE-466544BE585F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5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Алгоритъм на поведение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28800"/>
            <a:ext cx="8208590" cy="4497363"/>
          </a:xfrm>
        </p:spPr>
        <p:txBody>
          <a:bodyPr/>
          <a:lstStyle/>
          <a:p>
            <a:pPr algn="just" eaLnBrk="1" hangingPunct="1"/>
            <a:r>
              <a:rPr lang="bg-BG" altLang="bg-BG" dirty="0"/>
              <a:t>Наличието или липсата на сериозна симптоматика определят лечението на повечето от аритмиите.</a:t>
            </a:r>
          </a:p>
          <a:p>
            <a:pPr algn="just" eaLnBrk="1" hangingPunct="1"/>
            <a:r>
              <a:rPr lang="bg-BG" altLang="bg-BG" dirty="0"/>
              <a:t>Следващите изброени неблагоприятни фактори (сериозна симптоматика), определят пациента като нестабилен, поради настъпилата аритмия: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4B39187-0BC7-45E5-B89B-5A491F15A895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6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Неблагоприятни фактори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28800"/>
            <a:ext cx="8075240" cy="4497363"/>
          </a:xfrm>
        </p:spPr>
        <p:txBody>
          <a:bodyPr/>
          <a:lstStyle/>
          <a:p>
            <a:pPr eaLnBrk="1" hangingPunct="1"/>
            <a:r>
              <a:rPr lang="bg-BG" altLang="bg-BG" dirty="0"/>
              <a:t>Шок:</a:t>
            </a:r>
          </a:p>
          <a:p>
            <a:pPr lvl="1" algn="just" eaLnBrk="1" hangingPunct="1"/>
            <a:r>
              <a:rPr lang="bg-BG" altLang="bg-BG" dirty="0"/>
              <a:t>Степенни нарушения в съзнанието от намаления мозъчен кръвоток;</a:t>
            </a:r>
          </a:p>
          <a:p>
            <a:pPr lvl="1" eaLnBrk="1" hangingPunct="1"/>
            <a:r>
              <a:rPr lang="bg-BG" altLang="bg-BG" dirty="0"/>
              <a:t>Хипотония – САКН под</a:t>
            </a:r>
            <a:r>
              <a:rPr lang="en-US" altLang="bg-BG" dirty="0"/>
              <a:t> </a:t>
            </a:r>
            <a:r>
              <a:rPr lang="bg-BG" altLang="bg-BG" dirty="0"/>
              <a:t>90 </a:t>
            </a:r>
            <a:r>
              <a:rPr lang="en-US" altLang="bg-BG" dirty="0"/>
              <a:t>mmHg</a:t>
            </a:r>
            <a:r>
              <a:rPr lang="bg-BG" altLang="bg-BG" dirty="0"/>
              <a:t>;</a:t>
            </a:r>
            <a:endParaRPr lang="en-US" altLang="bg-BG" dirty="0"/>
          </a:p>
          <a:p>
            <a:pPr lvl="1" algn="just" eaLnBrk="1" hangingPunct="1"/>
            <a:r>
              <a:rPr lang="bg-BG" altLang="bg-BG" dirty="0"/>
              <a:t>Бледи, студени и изпотени с лепкава пот кожа и крайници, поради повишената симпатикусова активност;</a:t>
            </a:r>
          </a:p>
          <a:p>
            <a:pPr algn="just" eaLnBrk="1" hangingPunct="1"/>
            <a:r>
              <a:rPr lang="bg-BG" altLang="bg-BG" dirty="0"/>
              <a:t>Синкоп поради намаления мозъчен кръвоток;</a:t>
            </a:r>
          </a:p>
          <a:p>
            <a:pPr algn="just" eaLnBrk="1" hangingPunct="1"/>
            <a:r>
              <a:rPr lang="bg-BG" altLang="bg-BG" dirty="0"/>
              <a:t>Тахикардия над 150</a:t>
            </a:r>
            <a:r>
              <a:rPr lang="en-US" altLang="bg-BG" dirty="0"/>
              <a:t> </a:t>
            </a:r>
            <a:r>
              <a:rPr lang="bg-BG" altLang="bg-BG" dirty="0"/>
              <a:t>удара/</a:t>
            </a:r>
            <a:r>
              <a:rPr lang="en-US" altLang="bg-BG" dirty="0"/>
              <a:t>min</a:t>
            </a:r>
            <a:r>
              <a:rPr lang="bg-BG" altLang="bg-BG" dirty="0"/>
              <a:t>;</a:t>
            </a:r>
            <a:endParaRPr lang="en-US" altLang="bg-BG" dirty="0"/>
          </a:p>
          <a:p>
            <a:pPr algn="just" eaLnBrk="1" hangingPunct="1"/>
            <a:r>
              <a:rPr lang="bg-BG" altLang="bg-BG" dirty="0"/>
              <a:t>Брадикардия под 60 удара/</a:t>
            </a:r>
            <a:r>
              <a:rPr lang="en-US" altLang="bg-BG" dirty="0"/>
              <a:t>min</a:t>
            </a:r>
            <a:r>
              <a:rPr lang="bg-BG" altLang="bg-BG" dirty="0"/>
              <a:t>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F5E847F-7C83-4851-A5A5-A55985FCB52E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7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Неблагоприятни фактори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28800"/>
            <a:ext cx="8281615" cy="4497363"/>
          </a:xfrm>
        </p:spPr>
        <p:txBody>
          <a:bodyPr/>
          <a:lstStyle/>
          <a:p>
            <a:pPr algn="just" eaLnBrk="1" hangingPunct="1"/>
            <a:r>
              <a:rPr lang="bg-BG" altLang="bg-BG" dirty="0"/>
              <a:t>Помпена недостатъчност:</a:t>
            </a:r>
          </a:p>
          <a:p>
            <a:pPr lvl="1" algn="just" eaLnBrk="1" hangingPunct="1"/>
            <a:r>
              <a:rPr lang="bg-BG" altLang="bg-BG" dirty="0"/>
              <a:t>Левокамерна:</a:t>
            </a:r>
          </a:p>
          <a:p>
            <a:pPr lvl="2" algn="just" eaLnBrk="1" hangingPunct="1"/>
            <a:r>
              <a:rPr lang="bg-BG" altLang="bg-BG" dirty="0"/>
              <a:t>Белодробен оток;</a:t>
            </a:r>
          </a:p>
          <a:p>
            <a:pPr lvl="2" algn="just" eaLnBrk="1" hangingPunct="1"/>
            <a:r>
              <a:rPr lang="bg-BG" altLang="bg-BG" dirty="0"/>
              <a:t>Хипотония.</a:t>
            </a:r>
          </a:p>
          <a:p>
            <a:pPr lvl="1" algn="just" eaLnBrk="1" hangingPunct="1"/>
            <a:r>
              <a:rPr lang="bg-BG" altLang="bg-BG" dirty="0"/>
              <a:t>Деснокамерна:</a:t>
            </a:r>
          </a:p>
          <a:p>
            <a:pPr lvl="2" algn="just" eaLnBrk="1" hangingPunct="1"/>
            <a:r>
              <a:rPr lang="bg-BG" altLang="bg-BG" dirty="0"/>
              <a:t>Югуларна венозна дистензия;</a:t>
            </a:r>
          </a:p>
          <a:p>
            <a:pPr lvl="2" algn="just" eaLnBrk="1" hangingPunct="1"/>
            <a:r>
              <a:rPr lang="bg-BG" altLang="bg-BG" dirty="0"/>
              <a:t>Хепатомегалия;</a:t>
            </a:r>
          </a:p>
          <a:p>
            <a:pPr lvl="2" algn="just" eaLnBrk="1" hangingPunct="1"/>
            <a:r>
              <a:rPr lang="bg-BG" altLang="bg-BG" dirty="0"/>
              <a:t>Отоци по депендентните части на тялото.</a:t>
            </a:r>
          </a:p>
          <a:p>
            <a:pPr algn="just" eaLnBrk="1" hangingPunct="1"/>
            <a:r>
              <a:rPr lang="bg-BG" altLang="bg-BG" dirty="0"/>
              <a:t>Миокардна исхемия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4808867-2AB0-4E28-AA71-A01A57AC8845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8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Терапевтични методи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00200"/>
            <a:ext cx="8075240" cy="4525963"/>
          </a:xfrm>
        </p:spPr>
        <p:txBody>
          <a:bodyPr/>
          <a:lstStyle/>
          <a:p>
            <a:pPr eaLnBrk="1" hangingPunct="1"/>
            <a:r>
              <a:rPr lang="bg-BG" altLang="bg-BG" dirty="0"/>
              <a:t>Физикални процедури</a:t>
            </a:r>
          </a:p>
          <a:p>
            <a:pPr eaLnBrk="1" hangingPunct="1"/>
            <a:r>
              <a:rPr lang="bg-BG" altLang="bg-BG" dirty="0"/>
              <a:t>Електролечение:</a:t>
            </a:r>
          </a:p>
          <a:p>
            <a:pPr lvl="1" eaLnBrk="1" hangingPunct="1"/>
            <a:r>
              <a:rPr lang="bg-BG" altLang="bg-BG" dirty="0"/>
              <a:t>Кардиоверзио;</a:t>
            </a:r>
          </a:p>
          <a:p>
            <a:pPr lvl="1" eaLnBrk="1" hangingPunct="1"/>
            <a:r>
              <a:rPr lang="bg-BG" altLang="bg-BG" dirty="0"/>
              <a:t>Пейсиране.</a:t>
            </a:r>
          </a:p>
          <a:p>
            <a:pPr eaLnBrk="1" hangingPunct="1"/>
            <a:r>
              <a:rPr lang="bg-BG" altLang="bg-BG" dirty="0"/>
              <a:t>Антиаритмично и друго медикаментозно лечение.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9A4A125-E19C-4061-AE32-3E298CB27107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9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Брадикардия</a:t>
            </a:r>
            <a:endParaRPr lang="en-US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28800"/>
            <a:ext cx="8075240" cy="4497363"/>
          </a:xfrm>
        </p:spPr>
        <p:txBody>
          <a:bodyPr/>
          <a:lstStyle/>
          <a:p>
            <a:pPr eaLnBrk="1" hangingPunct="1"/>
            <a:r>
              <a:rPr lang="bg-BG" altLang="bg-BG" dirty="0"/>
              <a:t>Видове:</a:t>
            </a:r>
          </a:p>
          <a:p>
            <a:pPr lvl="1" eaLnBrk="1" hangingPunct="1"/>
            <a:r>
              <a:rPr lang="bg-BG" altLang="bg-BG" dirty="0"/>
              <a:t>Абсолютна - по-ниска от 60 уд/</a:t>
            </a:r>
            <a:r>
              <a:rPr lang="en-US" altLang="bg-BG" dirty="0"/>
              <a:t>m</a:t>
            </a:r>
            <a:r>
              <a:rPr lang="en-GB" altLang="bg-BG" dirty="0"/>
              <a:t>in.</a:t>
            </a:r>
            <a:endParaRPr lang="bg-BG" altLang="bg-BG" dirty="0"/>
          </a:p>
          <a:p>
            <a:pPr lvl="1" algn="just" eaLnBrk="1" hangingPunct="1"/>
            <a:r>
              <a:rPr lang="bg-BG" altLang="bg-BG" dirty="0"/>
              <a:t>Относителна (клинично значима) – брадикардия, която се явява неадекватна за дадени клинични условия.</a:t>
            </a:r>
            <a:endParaRPr lang="en-US" altLang="bg-B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768113A-51FE-40D6-91A6-6F86E008B5A0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10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 dirty="0"/>
              <a:t>Етиологични фактори</a:t>
            </a:r>
            <a:endParaRPr lang="en-US" dirty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28800"/>
            <a:ext cx="8532440" cy="4497363"/>
          </a:xfrm>
        </p:spPr>
        <p:txBody>
          <a:bodyPr/>
          <a:lstStyle/>
          <a:p>
            <a:pPr eaLnBrk="1" hangingPunct="1"/>
            <a:r>
              <a:rPr lang="bg-BG" altLang="bg-BG" dirty="0"/>
              <a:t>Заболявания на сърцето:</a:t>
            </a:r>
          </a:p>
          <a:p>
            <a:pPr lvl="1" eaLnBrk="1" hangingPunct="1"/>
            <a:r>
              <a:rPr lang="bg-BG" altLang="bg-BG" dirty="0"/>
              <a:t>Остър инфаркт на миокарда;</a:t>
            </a:r>
          </a:p>
          <a:p>
            <a:pPr lvl="1" eaLnBrk="1" hangingPunct="1"/>
            <a:r>
              <a:rPr lang="bg-BG" altLang="bg-BG" dirty="0"/>
              <a:t>Миокардна исхемия;</a:t>
            </a:r>
          </a:p>
          <a:p>
            <a:pPr lvl="1" eaLnBrk="1" hangingPunct="1"/>
            <a:r>
              <a:rPr lang="bg-BG" altLang="bg-BG" dirty="0"/>
              <a:t>Синдром на болния синусов възел.</a:t>
            </a:r>
          </a:p>
          <a:p>
            <a:pPr eaLnBrk="1" hangingPunct="1"/>
            <a:r>
              <a:rPr lang="bg-BG" altLang="bg-BG" dirty="0"/>
              <a:t>Други причини:</a:t>
            </a:r>
          </a:p>
          <a:p>
            <a:pPr lvl="1" eaLnBrk="1" hangingPunct="1"/>
            <a:r>
              <a:rPr lang="bg-BG" altLang="bg-BG" dirty="0"/>
              <a:t>Вазовагален отговор;</a:t>
            </a:r>
          </a:p>
          <a:p>
            <a:pPr lvl="1" eaLnBrk="1" hangingPunct="1"/>
            <a:r>
              <a:rPr lang="bg-BG" altLang="bg-BG" dirty="0"/>
              <a:t>Хипотермия;</a:t>
            </a:r>
          </a:p>
          <a:p>
            <a:pPr lvl="1" eaLnBrk="1" hangingPunct="1"/>
            <a:r>
              <a:rPr lang="bg-BG" altLang="bg-BG" dirty="0"/>
              <a:t>Хипогликемия;</a:t>
            </a:r>
          </a:p>
          <a:p>
            <a:pPr lvl="1" eaLnBrk="1" hangingPunct="1"/>
            <a:r>
              <a:rPr lang="bg-BG" altLang="bg-BG" dirty="0"/>
              <a:t>Медикаменти – </a:t>
            </a:r>
            <a:r>
              <a:rPr lang="en-US" altLang="bg-BG" dirty="0"/>
              <a:t>Digoxin, </a:t>
            </a:r>
            <a:r>
              <a:rPr lang="bg-BG" altLang="bg-BG" dirty="0"/>
              <a:t>Бета-блокери, Са антагонисти</a:t>
            </a:r>
            <a:endParaRPr lang="en-US" altLang="bg-B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E503B9C-57E1-455B-A2BB-61BA55D59D38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11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Алгоритъм на поведение при брадикардия</a:t>
            </a:r>
            <a:endParaRPr lang="en-US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628800"/>
            <a:ext cx="8003232" cy="4497363"/>
          </a:xfrm>
        </p:spPr>
        <p:txBody>
          <a:bodyPr/>
          <a:lstStyle/>
          <a:p>
            <a:pPr eaLnBrk="1" hangingPunct="1"/>
            <a:r>
              <a:rPr lang="bg-BG" altLang="bg-BG" dirty="0"/>
              <a:t>Осигурете проходими дихателни пътища.</a:t>
            </a:r>
          </a:p>
          <a:p>
            <a:pPr eaLnBrk="1" hangingPunct="1"/>
            <a:r>
              <a:rPr lang="bg-BG" altLang="bg-BG" dirty="0"/>
              <a:t>Осигурете ефективна вентилация.</a:t>
            </a:r>
          </a:p>
          <a:p>
            <a:pPr eaLnBrk="1" hangingPunct="1"/>
            <a:r>
              <a:rPr lang="bg-BG" altLang="bg-BG" dirty="0"/>
              <a:t>Добавете кислород.</a:t>
            </a:r>
          </a:p>
          <a:p>
            <a:pPr eaLnBrk="1" hangingPunct="1"/>
            <a:r>
              <a:rPr lang="bg-BG" altLang="bg-BG" dirty="0"/>
              <a:t>Мониторирайте хемодинамиката:</a:t>
            </a:r>
          </a:p>
          <a:p>
            <a:pPr lvl="1" eaLnBrk="1" hangingPunct="1"/>
            <a:r>
              <a:rPr lang="bg-BG" altLang="bg-BG" dirty="0"/>
              <a:t>ЕКГ;</a:t>
            </a:r>
          </a:p>
          <a:p>
            <a:pPr lvl="1" eaLnBrk="1" hangingPunct="1"/>
            <a:r>
              <a:rPr lang="bg-BG" altLang="bg-BG" dirty="0"/>
              <a:t>СЧ, АКН, сатурация.</a:t>
            </a:r>
          </a:p>
          <a:p>
            <a:pPr eaLnBrk="1" hangingPunct="1"/>
            <a:r>
              <a:rPr lang="bg-BG" altLang="bg-BG" dirty="0"/>
              <a:t>Осигурете венозен достъп.</a:t>
            </a:r>
          </a:p>
          <a:p>
            <a:pPr algn="just" eaLnBrk="1" hangingPunct="1"/>
            <a:r>
              <a:rPr lang="bg-BG" altLang="bg-BG" dirty="0"/>
              <a:t>Потърсете и лекувайте вероятната причина – нарушения в електролитите.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4CF56B1-B4B6-4BD2-B747-E3597E92A0EE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12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Алгоритъм на поведение при брадикардия</a:t>
            </a:r>
            <a:endParaRPr lang="en-US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800"/>
            <a:ext cx="8388350" cy="4248125"/>
          </a:xfrm>
        </p:spPr>
        <p:txBody>
          <a:bodyPr/>
          <a:lstStyle/>
          <a:p>
            <a:pPr algn="just" eaLnBrk="1" hangingPunct="1"/>
            <a:r>
              <a:rPr lang="bg-BG" altLang="bg-BG" dirty="0"/>
              <a:t>Налице ли е симптоматика за нарушена тъканна перфузия?</a:t>
            </a:r>
            <a:endParaRPr lang="en-US" altLang="bg-BG" dirty="0"/>
          </a:p>
          <a:p>
            <a:pPr lvl="1" algn="just" eaLnBrk="1" hangingPunct="1"/>
            <a:r>
              <a:rPr lang="bg-BG" altLang="bg-BG" dirty="0"/>
              <a:t>САКН под</a:t>
            </a:r>
            <a:r>
              <a:rPr lang="en-US" altLang="bg-BG" dirty="0"/>
              <a:t> 90</a:t>
            </a:r>
            <a:r>
              <a:rPr lang="bg-BG" altLang="bg-BG" dirty="0"/>
              <a:t> </a:t>
            </a:r>
            <a:r>
              <a:rPr lang="en-US" altLang="bg-BG" dirty="0"/>
              <a:t>mmHg</a:t>
            </a:r>
            <a:r>
              <a:rPr lang="bg-BG" altLang="bg-BG" dirty="0"/>
              <a:t>;</a:t>
            </a:r>
            <a:endParaRPr lang="en-US" altLang="bg-BG" dirty="0"/>
          </a:p>
          <a:p>
            <a:pPr lvl="1" algn="just" eaLnBrk="1" hangingPunct="1"/>
            <a:r>
              <a:rPr lang="bg-BG" altLang="bg-BG" dirty="0"/>
              <a:t>Сърдечна честота под 60 уд/</a:t>
            </a:r>
            <a:r>
              <a:rPr lang="en-US" altLang="bg-BG" dirty="0"/>
              <a:t>min</a:t>
            </a:r>
            <a:r>
              <a:rPr lang="bg-BG" altLang="bg-BG" dirty="0"/>
              <a:t>;</a:t>
            </a:r>
            <a:endParaRPr lang="en-US" altLang="bg-BG" dirty="0"/>
          </a:p>
          <a:p>
            <a:pPr lvl="1" algn="just" eaLnBrk="1" hangingPunct="1"/>
            <a:r>
              <a:rPr lang="bg-BG" altLang="bg-BG" dirty="0"/>
              <a:t>Хемодинамично значими камерни аритмии;</a:t>
            </a:r>
          </a:p>
          <a:p>
            <a:pPr lvl="1" algn="just" eaLnBrk="1" hangingPunct="1"/>
            <a:r>
              <a:rPr lang="bg-BG" altLang="bg-BG" dirty="0"/>
              <a:t>Помпена недостатъчност.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831DC6A-AB97-444F-8098-19DA9B3E881B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13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Алгоритъм на поведение при брадикардия</a:t>
            </a:r>
            <a:endParaRPr lang="en-US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628800"/>
            <a:ext cx="8209607" cy="4497363"/>
          </a:xfrm>
        </p:spPr>
        <p:txBody>
          <a:bodyPr/>
          <a:lstStyle/>
          <a:p>
            <a:pPr algn="just" eaLnBrk="1" hangingPunct="1"/>
            <a:r>
              <a:rPr lang="bg-BG" altLang="bg-BG" dirty="0"/>
              <a:t>Ако няма сериозна симптоматика провери за:</a:t>
            </a:r>
          </a:p>
          <a:p>
            <a:pPr lvl="1" eaLnBrk="1" hangingPunct="1"/>
            <a:r>
              <a:rPr lang="bg-BG" altLang="bg-BG" dirty="0"/>
              <a:t>Прекарана асистолия;</a:t>
            </a:r>
          </a:p>
          <a:p>
            <a:pPr lvl="1" eaLnBrk="1" hangingPunct="1"/>
            <a:r>
              <a:rPr lang="en-US" altLang="bg-BG" dirty="0"/>
              <a:t>AV </a:t>
            </a:r>
            <a:r>
              <a:rPr lang="bg-BG" altLang="bg-BG" dirty="0"/>
              <a:t>блок тип </a:t>
            </a:r>
            <a:r>
              <a:rPr lang="en-US" altLang="bg-BG" dirty="0" err="1"/>
              <a:t>M</a:t>
            </a:r>
            <a:r>
              <a:rPr lang="en-US" altLang="bg-BG" dirty="0" err="1">
                <a:cs typeface="Arial" charset="0"/>
              </a:rPr>
              <a:t>öbitz</a:t>
            </a:r>
            <a:r>
              <a:rPr lang="en-US" altLang="bg-BG" dirty="0">
                <a:cs typeface="Arial" charset="0"/>
              </a:rPr>
              <a:t> II</a:t>
            </a:r>
            <a:r>
              <a:rPr lang="bg-BG" altLang="bg-BG" dirty="0">
                <a:cs typeface="Arial" charset="0"/>
              </a:rPr>
              <a:t>;</a:t>
            </a:r>
            <a:endParaRPr lang="en-US" altLang="bg-BG" dirty="0">
              <a:cs typeface="Arial" charset="0"/>
            </a:endParaRPr>
          </a:p>
          <a:p>
            <a:pPr lvl="1" eaLnBrk="1" hangingPunct="1"/>
            <a:r>
              <a:rPr lang="bg-BG" altLang="bg-BG" dirty="0"/>
              <a:t>Пълен блок с широк </a:t>
            </a:r>
            <a:r>
              <a:rPr lang="en-US" altLang="bg-BG" dirty="0"/>
              <a:t>QRS </a:t>
            </a:r>
            <a:r>
              <a:rPr lang="bg-BG" altLang="bg-BG" dirty="0"/>
              <a:t>комплекс;</a:t>
            </a:r>
          </a:p>
          <a:p>
            <a:pPr lvl="1" eaLnBrk="1" hangingPunct="1"/>
            <a:r>
              <a:rPr lang="bg-BG" altLang="bg-BG" dirty="0"/>
              <a:t>Компенсаторна камерна пауза над 3 </a:t>
            </a:r>
            <a:r>
              <a:rPr lang="en-US" altLang="bg-BG" dirty="0"/>
              <a:t>s</a:t>
            </a:r>
            <a:r>
              <a:rPr lang="bg-BG" altLang="bg-BG" dirty="0"/>
              <a:t>.</a:t>
            </a:r>
            <a:endParaRPr lang="en-US" altLang="bg-BG" dirty="0"/>
          </a:p>
          <a:p>
            <a:pPr eaLnBrk="1" hangingPunct="1"/>
            <a:r>
              <a:rPr lang="bg-BG" altLang="bg-BG" dirty="0"/>
              <a:t>Ако не - внимателен мониторинг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325F343-8F85-4B13-9C61-A6A7DBBBE8B2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14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Алгоритъм на поведение при брадикардия</a:t>
            </a:r>
            <a:endParaRPr lang="en-US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556792"/>
            <a:ext cx="8281615" cy="4569371"/>
          </a:xfrm>
        </p:spPr>
        <p:txBody>
          <a:bodyPr/>
          <a:lstStyle/>
          <a:p>
            <a:pPr algn="just" eaLnBrk="1" hangingPunct="1"/>
            <a:r>
              <a:rPr lang="bg-BG" altLang="bg-BG" dirty="0"/>
              <a:t>Ако има сериозна симптоматика:</a:t>
            </a:r>
          </a:p>
          <a:p>
            <a:pPr lvl="1" eaLnBrk="1" hangingPunct="1"/>
            <a:r>
              <a:rPr lang="en-US" altLang="bg-BG" dirty="0"/>
              <a:t>Atropine</a:t>
            </a:r>
            <a:r>
              <a:rPr lang="bg-BG" altLang="bg-BG" dirty="0"/>
              <a:t> </a:t>
            </a:r>
            <a:r>
              <a:rPr lang="en-US" altLang="bg-BG" dirty="0"/>
              <a:t>0.5 mg iv</a:t>
            </a:r>
            <a:r>
              <a:rPr lang="bg-BG" altLang="bg-BG" dirty="0"/>
              <a:t>, до обща доза 3 </a:t>
            </a:r>
            <a:r>
              <a:rPr lang="en-US" altLang="bg-BG" dirty="0"/>
              <a:t>mg iv</a:t>
            </a:r>
          </a:p>
          <a:p>
            <a:pPr eaLnBrk="1" hangingPunct="1"/>
            <a:r>
              <a:rPr lang="bg-BG" altLang="bg-BG" dirty="0"/>
              <a:t>При липса на задоволителен резултат се прилагат:</a:t>
            </a:r>
          </a:p>
          <a:p>
            <a:pPr lvl="1" eaLnBrk="1" hangingPunct="1"/>
            <a:r>
              <a:rPr lang="en-US" altLang="bg-BG" dirty="0" err="1"/>
              <a:t>Isoprenaline</a:t>
            </a:r>
            <a:r>
              <a:rPr lang="en-US" altLang="bg-BG" dirty="0"/>
              <a:t> 5 mcg.min</a:t>
            </a:r>
            <a:r>
              <a:rPr lang="en-US" altLang="bg-BG" baseline="30000" dirty="0"/>
              <a:t>−1</a:t>
            </a:r>
            <a:r>
              <a:rPr lang="en-US" altLang="bg-BG" dirty="0"/>
              <a:t> </a:t>
            </a:r>
            <a:r>
              <a:rPr lang="bg-BG" altLang="bg-BG" dirty="0"/>
              <a:t>начална доза;</a:t>
            </a:r>
            <a:endParaRPr lang="en-US" altLang="bg-BG" dirty="0"/>
          </a:p>
          <a:p>
            <a:pPr lvl="1" eaLnBrk="1" hangingPunct="1"/>
            <a:r>
              <a:rPr lang="en-US" altLang="bg-BG" dirty="0"/>
              <a:t>Adrenaline 2–10 mcg.min</a:t>
            </a:r>
            <a:r>
              <a:rPr lang="en-US" altLang="bg-BG" baseline="30000" dirty="0"/>
              <a:t>−1</a:t>
            </a:r>
            <a:r>
              <a:rPr lang="bg-BG" altLang="bg-BG" baseline="30000" dirty="0"/>
              <a:t>;</a:t>
            </a:r>
            <a:endParaRPr lang="bg-BG" altLang="bg-BG" dirty="0"/>
          </a:p>
          <a:p>
            <a:pPr lvl="1" eaLnBrk="1" hangingPunct="1"/>
            <a:r>
              <a:rPr lang="bg-BG" altLang="bg-BG" dirty="0"/>
              <a:t>Алтернативни медикаменти</a:t>
            </a:r>
            <a:r>
              <a:rPr lang="en-US" altLang="bg-BG" baseline="30000" dirty="0">
                <a:cs typeface="Arial" charset="0"/>
              </a:rPr>
              <a:t>*</a:t>
            </a:r>
            <a:r>
              <a:rPr lang="bg-BG" altLang="bg-BG" dirty="0"/>
              <a:t> или</a:t>
            </a:r>
          </a:p>
          <a:p>
            <a:pPr lvl="1" eaLnBrk="1" hangingPunct="1"/>
            <a:r>
              <a:rPr lang="bg-BG" altLang="bg-BG" dirty="0"/>
              <a:t>Транскутанно пейсиране</a:t>
            </a:r>
          </a:p>
          <a:p>
            <a:pPr algn="just" eaLnBrk="1" hangingPunct="1"/>
            <a:r>
              <a:rPr lang="bg-BG" altLang="bg-BG" dirty="0"/>
              <a:t>Потърсете експертна помощ и се пригответе за трансвенозно пейсиране.</a:t>
            </a:r>
            <a:endParaRPr lang="en-US" altLang="bg-BG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5B115E-C650-41E5-911F-1CB52CA8F949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15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Алтернативни медикаменти </a:t>
            </a:r>
            <a:r>
              <a:rPr lang="en-US" baseline="30000">
                <a:cs typeface="Arial" charset="0"/>
              </a:rPr>
              <a:t>*</a:t>
            </a:r>
            <a:endParaRPr lang="bg-BG" baseline="30000">
              <a:cs typeface="Arial" charset="0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28800"/>
            <a:ext cx="8075240" cy="4497363"/>
          </a:xfrm>
        </p:spPr>
        <p:txBody>
          <a:bodyPr/>
          <a:lstStyle/>
          <a:p>
            <a:pPr eaLnBrk="1" hangingPunct="1"/>
            <a:r>
              <a:rPr lang="en-US" altLang="bg-BG" dirty="0"/>
              <a:t>Dopamine 2–10 mcg.kg</a:t>
            </a:r>
            <a:r>
              <a:rPr lang="en-US" altLang="bg-BG" baseline="30000" dirty="0"/>
              <a:t>−1</a:t>
            </a:r>
            <a:r>
              <a:rPr lang="en-US" altLang="bg-BG" dirty="0"/>
              <a:t>.min</a:t>
            </a:r>
            <a:r>
              <a:rPr lang="en-US" altLang="bg-BG" baseline="30000" dirty="0"/>
              <a:t>−1</a:t>
            </a:r>
            <a:r>
              <a:rPr lang="en-US" altLang="bg-BG" dirty="0"/>
              <a:t>;</a:t>
            </a:r>
          </a:p>
          <a:p>
            <a:pPr algn="just" eaLnBrk="1" hangingPunct="1"/>
            <a:r>
              <a:rPr lang="en-US" altLang="bg-BG" dirty="0"/>
              <a:t>Theophylline 100–200 mg </a:t>
            </a:r>
            <a:r>
              <a:rPr lang="bg-BG" altLang="bg-BG" dirty="0"/>
              <a:t>бавно </a:t>
            </a:r>
            <a:r>
              <a:rPr lang="en-US" altLang="bg-BG" dirty="0"/>
              <a:t>iv </a:t>
            </a:r>
            <a:r>
              <a:rPr lang="bg-BG" altLang="bg-BG" dirty="0"/>
              <a:t>ако причината е долен миокарден инфаркт, трансплантация на сърце или травна на гръбначния мозък.</a:t>
            </a:r>
            <a:endParaRPr lang="en-US" altLang="bg-BG" dirty="0"/>
          </a:p>
          <a:p>
            <a:pPr algn="just" eaLnBrk="1" hangingPunct="1"/>
            <a:r>
              <a:rPr lang="en-US" altLang="bg-BG" dirty="0" err="1"/>
              <a:t>Glucagone</a:t>
            </a:r>
            <a:r>
              <a:rPr lang="bg-BG" altLang="bg-BG" dirty="0"/>
              <a:t> </a:t>
            </a:r>
            <a:r>
              <a:rPr lang="en-US" altLang="bg-BG" dirty="0"/>
              <a:t>3 mg+3 mg/h iv</a:t>
            </a:r>
            <a:r>
              <a:rPr lang="bg-BG" altLang="bg-BG" dirty="0"/>
              <a:t> при отравяне с бета-блокери или калциеви антагонисти;</a:t>
            </a:r>
          </a:p>
          <a:p>
            <a:pPr algn="just" eaLnBrk="1" hangingPunct="1"/>
            <a:r>
              <a:rPr lang="en-US" altLang="bg-BG" dirty="0" err="1"/>
              <a:t>Glycopyrolate</a:t>
            </a:r>
            <a:r>
              <a:rPr lang="bg-BG" altLang="bg-BG" dirty="0"/>
              <a:t> при липса на ефект от </a:t>
            </a:r>
            <a:r>
              <a:rPr lang="en-US" altLang="bg-BG" dirty="0"/>
              <a:t>Atropine</a:t>
            </a:r>
            <a:r>
              <a:rPr lang="bg-BG" altLang="bg-BG" dirty="0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bg-BG" altLang="bg-BG"/>
              <a:t>Пейсиране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800"/>
            <a:ext cx="8229600" cy="4497363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just" eaLnBrk="1" hangingPunct="1"/>
            <a:r>
              <a:rPr lang="bg-BG" altLang="bg-BG" dirty="0"/>
              <a:t>При липса на ефект от медикаментите се преминава към транскутанно пейсиране.</a:t>
            </a:r>
          </a:p>
          <a:p>
            <a:pPr algn="just" eaLnBrk="1" hangingPunct="1"/>
            <a:r>
              <a:rPr lang="bg-BG" altLang="bg-BG" dirty="0"/>
              <a:t>Процедурата може да бъде болезнена и е необходимо да се приложи седиране или обезболяване.</a:t>
            </a:r>
          </a:p>
          <a:p>
            <a:pPr algn="just"/>
            <a:r>
              <a:rPr lang="bg-BG" altLang="bg-BG" dirty="0"/>
              <a:t>При невъзможност за бързо започване може да се приложи удар с юмрук върху стерналната кост.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bg-BG" altLang="bg-BG"/>
              <a:t>Пейсиране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00200"/>
            <a:ext cx="8075240" cy="4525963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bg-BG" altLang="bg-BG" dirty="0"/>
              <a:t>Потърсете помощ от експерт за да се определи необходимостта от прилагане на временно трансвенозно пейсиране.</a:t>
            </a:r>
          </a:p>
          <a:p>
            <a:r>
              <a:rPr lang="bg-BG" altLang="bg-BG" dirty="0"/>
              <a:t>Показанията са:</a:t>
            </a:r>
          </a:p>
          <a:p>
            <a:pPr lvl="1"/>
            <a:r>
              <a:rPr lang="bg-BG" altLang="bg-BG" dirty="0"/>
              <a:t>Анамнеза за скоро прекарана асистолия;</a:t>
            </a:r>
          </a:p>
          <a:p>
            <a:pPr lvl="1"/>
            <a:r>
              <a:rPr lang="bg-BG" altLang="bg-BG" dirty="0"/>
              <a:t>AV block тип M</a:t>
            </a:r>
            <a:r>
              <a:rPr lang="en-US" altLang="bg-BG" dirty="0">
                <a:cs typeface="Arial" charset="0"/>
              </a:rPr>
              <a:t>ö</a:t>
            </a:r>
            <a:r>
              <a:rPr lang="bg-BG" altLang="bg-BG" dirty="0"/>
              <a:t>bitz II;</a:t>
            </a:r>
          </a:p>
          <a:p>
            <a:pPr lvl="1" algn="just"/>
            <a:r>
              <a:rPr lang="bg-BG" altLang="bg-BG" dirty="0"/>
              <a:t>Пълен блок </a:t>
            </a:r>
            <a:r>
              <a:rPr lang="en-US" altLang="bg-BG" dirty="0"/>
              <a:t>III</a:t>
            </a:r>
            <a:r>
              <a:rPr lang="bg-BG" altLang="bg-BG" dirty="0"/>
              <a:t> степен особено при широк QRS комплекс или начална СЧ&lt;40 удара/mi</a:t>
            </a:r>
            <a:r>
              <a:rPr lang="en-US" altLang="bg-BG" dirty="0"/>
              <a:t>n</a:t>
            </a:r>
            <a:r>
              <a:rPr lang="bg-BG" altLang="bg-BG" dirty="0"/>
              <a:t> или данни за камерно спиране за повече от 3 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1AC3B0-4E2B-4CE5-B16C-EA0567BCD5F7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18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Търси и лекувай причината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28800"/>
            <a:ext cx="8075240" cy="4497363"/>
          </a:xfrm>
        </p:spPr>
        <p:txBody>
          <a:bodyPr/>
          <a:lstStyle/>
          <a:p>
            <a:pPr eaLnBrk="1" hangingPunct="1"/>
            <a:r>
              <a:rPr lang="bg-BG" altLang="bg-BG" dirty="0"/>
              <a:t>Х:</a:t>
            </a:r>
          </a:p>
          <a:p>
            <a:pPr lvl="1" eaLnBrk="1" hangingPunct="1"/>
            <a:r>
              <a:rPr lang="bg-BG" altLang="bg-BG" dirty="0"/>
              <a:t>Хиповолемия;</a:t>
            </a:r>
          </a:p>
          <a:p>
            <a:pPr lvl="1" eaLnBrk="1" hangingPunct="1"/>
            <a:r>
              <a:rPr lang="bg-BG" altLang="bg-BG" dirty="0"/>
              <a:t>Хипоксия;</a:t>
            </a:r>
          </a:p>
          <a:p>
            <a:pPr lvl="1" eaLnBrk="1" hangingPunct="1"/>
            <a:r>
              <a:rPr lang="bg-BG" altLang="bg-BG" dirty="0"/>
              <a:t>Хипогликемия;</a:t>
            </a:r>
          </a:p>
          <a:p>
            <a:pPr lvl="1" eaLnBrk="1" hangingPunct="1"/>
            <a:r>
              <a:rPr lang="bg-BG" altLang="bg-BG" dirty="0"/>
              <a:t>Хипо/хиперкалиемия;</a:t>
            </a:r>
          </a:p>
          <a:p>
            <a:pPr lvl="1" eaLnBrk="1" hangingPunct="1"/>
            <a:r>
              <a:rPr lang="bg-BG" altLang="bg-BG" dirty="0"/>
              <a:t>Хипотермия;</a:t>
            </a:r>
          </a:p>
          <a:p>
            <a:pPr lvl="1" eaLnBrk="1" hangingPunct="1"/>
            <a:r>
              <a:rPr lang="bg-BG" altLang="bg-BG" dirty="0"/>
              <a:t>Хипо рН (тежка ацидоза).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bg-BG" altLang="bg-BG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2250727-7206-4306-A60D-77BE8E73F7AB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19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Причини за брадикардия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28800"/>
            <a:ext cx="8075240" cy="4497363"/>
          </a:xfrm>
        </p:spPr>
        <p:txBody>
          <a:bodyPr/>
          <a:lstStyle/>
          <a:p>
            <a:pPr eaLnBrk="1" hangingPunct="1"/>
            <a:r>
              <a:rPr lang="bg-BG" altLang="bg-BG" dirty="0"/>
              <a:t>Т:</a:t>
            </a:r>
          </a:p>
          <a:p>
            <a:pPr lvl="1" eaLnBrk="1" hangingPunct="1"/>
            <a:r>
              <a:rPr lang="bg-BG" altLang="bg-BG" dirty="0"/>
              <a:t>Токсини – бета-блокери, Са антагонисти;</a:t>
            </a:r>
          </a:p>
          <a:p>
            <a:pPr lvl="1" eaLnBrk="1" hangingPunct="1"/>
            <a:r>
              <a:rPr lang="bg-BG" altLang="bg-BG" dirty="0"/>
              <a:t>Тампонада на сърцето;</a:t>
            </a:r>
          </a:p>
          <a:p>
            <a:pPr lvl="1" algn="just" eaLnBrk="1" hangingPunct="1"/>
            <a:r>
              <a:rPr lang="bg-BG" altLang="bg-BG" dirty="0"/>
              <a:t>Тромбоза на коронарни или белодробни съдове;</a:t>
            </a:r>
          </a:p>
          <a:p>
            <a:pPr lvl="1" eaLnBrk="1" hangingPunct="1"/>
            <a:r>
              <a:rPr lang="bg-BG" altLang="bg-BG" dirty="0"/>
              <a:t>Травма - хиповолемия, повишено ВЧН;</a:t>
            </a:r>
          </a:p>
          <a:p>
            <a:pPr lvl="1" eaLnBrk="1" hangingPunct="1"/>
            <a:r>
              <a:rPr lang="bg-BG" altLang="bg-BG" dirty="0"/>
              <a:t>Тензионен (вентилен) пневмоторакс.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6FCD44-2B10-4ABB-B091-C4A38D781D7E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21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Тахикардия</a:t>
            </a:r>
            <a:endParaRPr lang="en-US"/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bg-BG" altLang="bg-BG"/>
              <a:t>Увеличена сърдечна честота на 100 удара</a:t>
            </a:r>
            <a:r>
              <a:rPr lang="en-US" altLang="bg-BG"/>
              <a:t>/min</a:t>
            </a:r>
            <a:r>
              <a:rPr lang="bg-BG" altLang="bg-BG"/>
              <a:t> при възрастен пациент.</a:t>
            </a:r>
            <a:endParaRPr lang="en-US" altLang="bg-BG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FB24CF3D-566B-4C80-ACE7-122B3919EF20}" type="slidenum">
              <a:rPr lang="bg-BG" altLang="bg-BG" sz="1400">
                <a:solidFill>
                  <a:srgbClr val="0033CC"/>
                </a:solidFill>
              </a:rPr>
              <a:pPr algn="r" eaLnBrk="1" hangingPunct="1"/>
              <a:t>22</a:t>
            </a:fld>
            <a:endParaRPr lang="bg-BG" altLang="bg-BG" sz="1400">
              <a:solidFill>
                <a:srgbClr val="0033CC"/>
              </a:solidFill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bg-BG" altLang="bg-BG" sz="3200"/>
              <a:t>Алгоритъм на поведение при тахикардия</a:t>
            </a:r>
            <a:endParaRPr lang="en-US" altLang="bg-BG" sz="3200"/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bg-BG" altLang="bg-BG"/>
              <a:t>Осигурете проходими дихателни пътища.</a:t>
            </a:r>
          </a:p>
          <a:p>
            <a:pPr eaLnBrk="1" hangingPunct="1"/>
            <a:r>
              <a:rPr lang="bg-BG" altLang="bg-BG"/>
              <a:t>Осигурете ефективна вентилация.</a:t>
            </a:r>
          </a:p>
          <a:p>
            <a:pPr eaLnBrk="1" hangingPunct="1"/>
            <a:r>
              <a:rPr lang="bg-BG" altLang="bg-BG"/>
              <a:t>Добавете кислород.</a:t>
            </a:r>
          </a:p>
          <a:p>
            <a:pPr eaLnBrk="1" hangingPunct="1"/>
            <a:r>
              <a:rPr lang="bg-BG" altLang="bg-BG"/>
              <a:t>Мониторирайте хемодинамиката:</a:t>
            </a:r>
          </a:p>
          <a:p>
            <a:pPr lvl="1" eaLnBrk="1" hangingPunct="1"/>
            <a:r>
              <a:rPr lang="bg-BG" altLang="bg-BG"/>
              <a:t>ЕКГ;</a:t>
            </a:r>
          </a:p>
          <a:p>
            <a:pPr lvl="1" eaLnBrk="1" hangingPunct="1"/>
            <a:r>
              <a:rPr lang="bg-BG" altLang="bg-BG"/>
              <a:t>СЧ, АКН, сатурация.</a:t>
            </a:r>
          </a:p>
          <a:p>
            <a:pPr eaLnBrk="1" hangingPunct="1"/>
            <a:r>
              <a:rPr lang="bg-BG" altLang="bg-BG"/>
              <a:t>Осигурете венозен достъп.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3CF267-FBC8-4756-818D-E223EA726205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23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Алгоритъм на поведение при тахикардия</a:t>
            </a:r>
            <a:endParaRPr lang="en-US"/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bg-BG" altLang="bg-BG"/>
              <a:t>Оценка на пациента:</a:t>
            </a:r>
          </a:p>
          <a:p>
            <a:pPr lvl="1" eaLnBrk="1" hangingPunct="1"/>
            <a:r>
              <a:rPr lang="bg-BG" altLang="bg-BG"/>
              <a:t>Стабилна ли е хемодинамиката?</a:t>
            </a:r>
          </a:p>
          <a:p>
            <a:pPr lvl="1" eaLnBrk="1" hangingPunct="1"/>
            <a:r>
              <a:rPr lang="bg-BG" altLang="bg-BG"/>
              <a:t>Има ли налична сериозна симптоматика?</a:t>
            </a:r>
          </a:p>
          <a:p>
            <a:pPr lvl="1" eaLnBrk="1" hangingPunct="1"/>
            <a:r>
              <a:rPr lang="bg-BG" altLang="bg-BG"/>
              <a:t>Дължи ли се това на тахикардията?</a:t>
            </a:r>
          </a:p>
          <a:p>
            <a:pPr eaLnBrk="1" hangingPunct="1"/>
            <a:endParaRPr lang="en-US" altLang="bg-BG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F538BFC-5580-44D9-8D35-5B563AE20A4B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24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Нестабилен пациент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 algn="just" eaLnBrk="1" hangingPunct="1"/>
            <a:r>
              <a:rPr lang="bg-BG" altLang="bg-BG"/>
              <a:t>Налице е сериозна симптоматика:</a:t>
            </a:r>
          </a:p>
          <a:p>
            <a:pPr lvl="1" algn="just" eaLnBrk="1" hangingPunct="1"/>
            <a:r>
              <a:rPr lang="bg-BG" altLang="bg-BG"/>
              <a:t>Степенни промени в съзнанието</a:t>
            </a:r>
            <a:endParaRPr lang="en-US" altLang="bg-BG"/>
          </a:p>
          <a:p>
            <a:pPr lvl="1" algn="just" eaLnBrk="1" hangingPunct="1"/>
            <a:r>
              <a:rPr lang="bg-BG" altLang="bg-BG"/>
              <a:t>Исхемична гръдна болка</a:t>
            </a:r>
          </a:p>
          <a:p>
            <a:pPr lvl="1" algn="just" eaLnBrk="1" hangingPunct="1"/>
            <a:r>
              <a:rPr lang="bg-BG" altLang="bg-BG"/>
              <a:t>САКН &lt; 90 </a:t>
            </a:r>
            <a:r>
              <a:rPr lang="en-US" altLang="bg-BG"/>
              <a:t>mmHg</a:t>
            </a:r>
            <a:endParaRPr lang="bg-BG" altLang="bg-BG"/>
          </a:p>
          <a:p>
            <a:pPr lvl="1" algn="just" eaLnBrk="1" hangingPunct="1"/>
            <a:r>
              <a:rPr lang="bg-BG" altLang="bg-BG"/>
              <a:t>Помпена недостатъчност</a:t>
            </a:r>
          </a:p>
          <a:p>
            <a:pPr algn="just" eaLnBrk="1" hangingPunct="1"/>
            <a:r>
              <a:rPr lang="bg-BG" altLang="bg-BG"/>
              <a:t>Установете, че симптоматиката се дължи на променената сърдечна честота!</a:t>
            </a:r>
          </a:p>
          <a:p>
            <a:pPr algn="just" eaLnBrk="1" hangingPunct="1"/>
            <a:r>
              <a:rPr lang="bg-BG" altLang="bg-BG"/>
              <a:t>Подготви се за незабавно за синхронизирано кардиоверзио (СКВ)!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bg-BG" altLang="bg-BG"/>
              <a:t>Синхронизирано кардиоверзио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bg-BG" altLang="bg-BG"/>
              <a:t>Ако се налага приложението на СКВ при предсърдни или камерни тахиаритмии, ударът трябва да бъде синхронизиран по-скоро с R вълната, отколкото с Т вълната на ЕКГ.</a:t>
            </a:r>
          </a:p>
          <a:p>
            <a:pPr algn="just"/>
            <a:r>
              <a:rPr lang="bg-BG" altLang="bg-BG"/>
              <a:t>Така с избягване на относителния рефрактерен период, се намалява риска от предизвикване на камерни фибрилации.</a:t>
            </a:r>
          </a:p>
          <a:p>
            <a:pPr algn="just"/>
            <a:r>
              <a:rPr lang="bg-BG" altLang="bg-BG"/>
              <a:t>При пациенти в съзнание, процедурата налага допълнително седиране.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bg-BG" altLang="bg-BG"/>
              <a:t>Синхронизирано кардиоверзио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bg-BG" altLang="bg-BG" dirty="0"/>
              <a:t>При ширококомплексна тахикардия и предсърдно мъждене се започва с 200 J монофазен или 120–150 J бифазен ток, като при неуспех се покачва стъпаловидно</a:t>
            </a:r>
          </a:p>
          <a:p>
            <a:pPr algn="just"/>
            <a:r>
              <a:rPr lang="bg-BG" altLang="bg-BG" dirty="0"/>
              <a:t>Предсърдното трептене и пароксизмална надкамерна тахикардия често се конвертират с по-ниска енергия</a:t>
            </a:r>
            <a:r>
              <a:rPr lang="en-US" altLang="bg-BG" dirty="0"/>
              <a:t> </a:t>
            </a:r>
            <a:r>
              <a:rPr lang="bg-BG" altLang="bg-BG" dirty="0"/>
              <a:t>- начална 100 J монофазен или 70–120 J бифазен.</a:t>
            </a:r>
            <a:r>
              <a:rPr lang="en-US" altLang="bg-BG" dirty="0"/>
              <a:t> </a:t>
            </a:r>
            <a:r>
              <a:rPr lang="bg-BG" altLang="bg-BG" dirty="0"/>
              <a:t>При неуспех може да се осъществят допълнителни опити за конверсия със стъпаловидно покачваща се енергия.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D0F9DF2-553A-4A78-935E-B7997639E784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27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bg-BG"/>
              <a:t>Алгоритъм на поведение при нестабилен пациент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 algn="just" eaLnBrk="1" hangingPunct="1"/>
            <a:r>
              <a:rPr lang="bg-BG" altLang="bg-BG"/>
              <a:t>До три удара СКВ</a:t>
            </a:r>
            <a:r>
              <a:rPr lang="en-US" altLang="bg-BG"/>
              <a:t> – </a:t>
            </a:r>
            <a:r>
              <a:rPr lang="bg-BG" altLang="bg-BG"/>
              <a:t>винаги под седиране или обща анестезия.</a:t>
            </a:r>
            <a:endParaRPr lang="en-US" altLang="bg-BG"/>
          </a:p>
          <a:p>
            <a:pPr algn="just" eaLnBrk="1" hangingPunct="1"/>
            <a:r>
              <a:rPr lang="en-US" altLang="bg-BG"/>
              <a:t>Cordarone</a:t>
            </a:r>
            <a:r>
              <a:rPr lang="bg-BG" altLang="bg-BG"/>
              <a:t> 300 </a:t>
            </a:r>
            <a:r>
              <a:rPr lang="en-US" altLang="bg-BG"/>
              <a:t>mg iv</a:t>
            </a:r>
            <a:r>
              <a:rPr lang="bg-BG" altLang="bg-BG"/>
              <a:t> за 10</a:t>
            </a:r>
            <a:r>
              <a:rPr lang="en-US" altLang="bg-BG"/>
              <a:t>-20 min</a:t>
            </a:r>
            <a:r>
              <a:rPr lang="bg-BG" altLang="bg-BG"/>
              <a:t> и нов електрошок.</a:t>
            </a:r>
          </a:p>
          <a:p>
            <a:pPr algn="just" eaLnBrk="1" hangingPunct="1"/>
            <a:r>
              <a:rPr lang="bg-BG" altLang="bg-BG"/>
              <a:t>След това приложете </a:t>
            </a:r>
            <a:r>
              <a:rPr lang="en-US" altLang="bg-BG"/>
              <a:t>Cordarone </a:t>
            </a:r>
            <a:r>
              <a:rPr lang="bg-BG" altLang="bg-BG"/>
              <a:t>900 </a:t>
            </a:r>
            <a:r>
              <a:rPr lang="en-US" altLang="bg-BG"/>
              <a:t>mg iv </a:t>
            </a:r>
            <a:r>
              <a:rPr lang="bg-BG" altLang="bg-BG"/>
              <a:t>за 24 </a:t>
            </a:r>
            <a:r>
              <a:rPr lang="en-US" altLang="bg-BG"/>
              <a:t>h</a:t>
            </a:r>
            <a:r>
              <a:rPr lang="bg-BG" altLang="bg-BG"/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8E0D1DB-B82D-4C09-BED6-1D8F6993AE02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28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Стабилен пациент без сериозна симптоматика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07413" cy="3773488"/>
          </a:xfrm>
        </p:spPr>
        <p:txBody>
          <a:bodyPr/>
          <a:lstStyle/>
          <a:p>
            <a:pPr eaLnBrk="1" hangingPunct="1"/>
            <a:r>
              <a:rPr lang="bg-BG" altLang="bg-BG"/>
              <a:t>Какъв е </a:t>
            </a:r>
            <a:r>
              <a:rPr lang="en-US" altLang="bg-BG"/>
              <a:t>QRS </a:t>
            </a:r>
            <a:r>
              <a:rPr lang="bg-BG" altLang="bg-BG"/>
              <a:t>комплекса?</a:t>
            </a:r>
          </a:p>
          <a:p>
            <a:pPr lvl="1" eaLnBrk="1" hangingPunct="1"/>
            <a:r>
              <a:rPr lang="bg-BG" altLang="bg-BG"/>
              <a:t>Тесен – под 0.12 </a:t>
            </a:r>
            <a:r>
              <a:rPr lang="en-US" altLang="bg-BG"/>
              <a:t>s</a:t>
            </a:r>
            <a:r>
              <a:rPr lang="bg-BG" altLang="bg-BG"/>
              <a:t>;</a:t>
            </a:r>
            <a:endParaRPr lang="en-US" altLang="bg-BG"/>
          </a:p>
          <a:p>
            <a:pPr lvl="2" eaLnBrk="1" hangingPunct="1"/>
            <a:r>
              <a:rPr lang="bg-BG" altLang="bg-BG"/>
              <a:t>Синусов ритъм?</a:t>
            </a:r>
          </a:p>
          <a:p>
            <a:pPr lvl="1" eaLnBrk="1" hangingPunct="1"/>
            <a:r>
              <a:rPr lang="bg-BG" altLang="bg-BG"/>
              <a:t>Широк – над 0.12 </a:t>
            </a:r>
            <a:r>
              <a:rPr lang="en-US" altLang="bg-BG"/>
              <a:t>s:</a:t>
            </a:r>
          </a:p>
          <a:p>
            <a:pPr lvl="2" eaLnBrk="1" hangingPunct="1"/>
            <a:r>
              <a:rPr lang="bg-BG" altLang="bg-BG"/>
              <a:t>Правилен</a:t>
            </a:r>
          </a:p>
          <a:p>
            <a:pPr lvl="2" eaLnBrk="1" hangingPunct="1"/>
            <a:r>
              <a:rPr lang="bg-BG" altLang="bg-BG"/>
              <a:t>Неправилен – потърсете мнение и помощ на екперт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bg-BG"/>
              <a:t>При широк неправилен </a:t>
            </a:r>
            <a:r>
              <a:rPr lang="en-US" altLang="bg-BG"/>
              <a:t>QRS </a:t>
            </a:r>
            <a:r>
              <a:rPr lang="bg-BG" altLang="bg-BG"/>
              <a:t>комплекс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00200"/>
            <a:ext cx="8686800" cy="4525963"/>
          </a:xfrm>
        </p:spPr>
        <p:txBody>
          <a:bodyPr/>
          <a:lstStyle/>
          <a:p>
            <a:r>
              <a:rPr lang="bg-BG" altLang="bg-BG"/>
              <a:t>Потърсете мнение от експерт;</a:t>
            </a:r>
          </a:p>
          <a:p>
            <a:r>
              <a:rPr lang="bg-BG" altLang="bg-BG"/>
              <a:t>Възможностите включват:</a:t>
            </a:r>
          </a:p>
          <a:p>
            <a:pPr lvl="1"/>
            <a:r>
              <a:rPr lang="bg-BG" altLang="bg-BG" b="1"/>
              <a:t>Предсърдно мъждене с бедрен блок </a:t>
            </a:r>
            <a:r>
              <a:rPr lang="bg-BG" altLang="bg-BG"/>
              <a:t>- </a:t>
            </a:r>
            <a:r>
              <a:rPr lang="bg-BG" altLang="bg-BG" b="1"/>
              <a:t> </a:t>
            </a:r>
            <a:r>
              <a:rPr lang="bg-BG" altLang="bg-BG"/>
              <a:t>действа</a:t>
            </a:r>
            <a:r>
              <a:rPr lang="en-US" altLang="bg-BG"/>
              <a:t> </a:t>
            </a:r>
            <a:r>
              <a:rPr lang="bg-BG" altLang="bg-BG"/>
              <a:t>се както при тесен комплекс </a:t>
            </a:r>
          </a:p>
          <a:p>
            <a:pPr lvl="1"/>
            <a:r>
              <a:rPr lang="bg-BG" altLang="bg-BG" b="1"/>
              <a:t>Предсърдно мъждене </a:t>
            </a:r>
            <a:r>
              <a:rPr lang="bg-BG" altLang="bg-BG"/>
              <a:t>- приложете </a:t>
            </a:r>
            <a:r>
              <a:rPr lang="en-US" altLang="bg-BG"/>
              <a:t>C</a:t>
            </a:r>
            <a:r>
              <a:rPr lang="bg-BG" altLang="bg-BG"/>
              <a:t>o</a:t>
            </a:r>
            <a:r>
              <a:rPr lang="en-US" altLang="bg-BG"/>
              <a:t>r</a:t>
            </a:r>
            <a:r>
              <a:rPr lang="bg-BG" altLang="bg-BG"/>
              <a:t>darone </a:t>
            </a:r>
          </a:p>
          <a:p>
            <a:pPr lvl="1" algn="just"/>
            <a:r>
              <a:rPr lang="bg-BG" altLang="bg-BG" b="1"/>
              <a:t>Полиморфна КТ </a:t>
            </a:r>
            <a:r>
              <a:rPr lang="bg-BG" altLang="bg-BG"/>
              <a:t>(torsades de pointes - приложете Magnesium 2 g iv за 10 min)</a:t>
            </a:r>
            <a:r>
              <a:rPr lang="en-US" altLang="bg-BG"/>
              <a:t>.</a:t>
            </a:r>
            <a:endParaRPr lang="bg-BG" altLang="bg-BG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9292102-8558-42FA-8D26-5D132ACF8F1F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30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Предсърдно трептене и мъждене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bg-BG" altLang="bg-BG"/>
              <a:t>Клинично стабилен ли е пациентът?</a:t>
            </a:r>
          </a:p>
          <a:p>
            <a:pPr eaLnBrk="1" hangingPunct="1"/>
            <a:r>
              <a:rPr lang="bg-BG" altLang="bg-BG"/>
              <a:t>Има ли нарушена помпена функция?</a:t>
            </a:r>
          </a:p>
          <a:p>
            <a:pPr eaLnBrk="1" hangingPunct="1"/>
            <a:r>
              <a:rPr lang="bg-BG" altLang="bg-BG"/>
              <a:t>Има ли </a:t>
            </a:r>
            <a:r>
              <a:rPr lang="en-US" altLang="bg-BG"/>
              <a:t>WPW?</a:t>
            </a:r>
          </a:p>
          <a:p>
            <a:pPr algn="just" eaLnBrk="1" hangingPunct="1"/>
            <a:r>
              <a:rPr lang="bg-BG" altLang="bg-BG"/>
              <a:t>Каква е продължителността - повече или по-малко от 48 часа?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7132D48-A410-44A9-A75A-5EC0E397B929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31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bg-BG" sz="3200"/>
              <a:t>Насоки на лечението при предсърдно трептене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69963" y="1600200"/>
            <a:ext cx="7102475" cy="4525963"/>
          </a:xfrm>
        </p:spPr>
        <p:txBody>
          <a:bodyPr/>
          <a:lstStyle/>
          <a:p>
            <a:pPr algn="just" eaLnBrk="1" hangingPunct="1"/>
            <a:r>
              <a:rPr lang="bg-BG" altLang="bg-BG"/>
              <a:t>Нестабилния пациент се лекува незабавно!</a:t>
            </a:r>
          </a:p>
          <a:p>
            <a:pPr algn="just" eaLnBrk="1" hangingPunct="1"/>
            <a:r>
              <a:rPr lang="bg-BG" altLang="bg-BG"/>
              <a:t>Контролирайте сърдечната честота!</a:t>
            </a:r>
          </a:p>
          <a:p>
            <a:pPr eaLnBrk="1" hangingPunct="1"/>
            <a:r>
              <a:rPr lang="bg-BG" altLang="bg-BG"/>
              <a:t>Контролирайте сърдечния ритъм!</a:t>
            </a:r>
          </a:p>
          <a:p>
            <a:pPr eaLnBrk="1" hangingPunct="1"/>
            <a:r>
              <a:rPr lang="bg-BG" altLang="bg-BG"/>
              <a:t>Осигурете антикоагулация!</a:t>
            </a:r>
          </a:p>
          <a:p>
            <a:pPr eaLnBrk="1" hangingPunct="1"/>
            <a:endParaRPr lang="bg-BG" altLang="bg-BG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bg-BG"/>
              <a:t>При широк правилен </a:t>
            </a:r>
            <a:r>
              <a:rPr lang="en-US" altLang="bg-BG"/>
              <a:t>QRS </a:t>
            </a:r>
            <a:r>
              <a:rPr lang="bg-BG" altLang="bg-BG"/>
              <a:t>компекс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altLang="bg-BG" b="1"/>
              <a:t>При камерна тахикардия </a:t>
            </a:r>
            <a:r>
              <a:rPr lang="bg-BG" altLang="bg-BG"/>
              <a:t>или неясен ритъм: </a:t>
            </a:r>
          </a:p>
          <a:p>
            <a:pPr lvl="1" algn="just"/>
            <a:r>
              <a:rPr lang="en-US" altLang="bg-BG"/>
              <a:t>C</a:t>
            </a:r>
            <a:r>
              <a:rPr lang="bg-BG" altLang="bg-BG"/>
              <a:t>o</a:t>
            </a:r>
            <a:r>
              <a:rPr lang="en-US" altLang="bg-BG"/>
              <a:t>r</a:t>
            </a:r>
            <a:r>
              <a:rPr lang="bg-BG" altLang="bg-BG"/>
              <a:t>darone 300 mg iv за 20-60 min; след това 900 mg за 24 h</a:t>
            </a:r>
            <a:endParaRPr lang="en-US" altLang="bg-BG"/>
          </a:p>
          <a:p>
            <a:pPr algn="just"/>
            <a:r>
              <a:rPr lang="bg-BG" altLang="bg-BG"/>
              <a:t>При предварително доказана </a:t>
            </a:r>
            <a:r>
              <a:rPr lang="bg-BG" altLang="bg-BG" b="1"/>
              <a:t>Синусова камерна тахикардия с бедрен блок: </a:t>
            </a:r>
            <a:endParaRPr lang="en-US" altLang="bg-BG"/>
          </a:p>
          <a:p>
            <a:pPr lvl="1" algn="just"/>
            <a:r>
              <a:rPr lang="bg-BG" altLang="bg-BG"/>
              <a:t>Приложете    </a:t>
            </a:r>
            <a:r>
              <a:rPr lang="en-US" altLang="bg-BG"/>
              <a:t>Cor</a:t>
            </a:r>
            <a:r>
              <a:rPr lang="bg-BG" altLang="bg-BG"/>
              <a:t>darone, както при тахиардия с правилен тесен комплекс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A38A6E9-FF7D-4CB8-971F-D258F34B0894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33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bg-BG" sz="3600"/>
              <a:t>Тесен </a:t>
            </a:r>
            <a:r>
              <a:rPr lang="en-US" altLang="bg-BG" sz="3600"/>
              <a:t>QRS</a:t>
            </a:r>
            <a:r>
              <a:rPr lang="bg-BG" altLang="bg-BG" sz="3600"/>
              <a:t> комплекс със синусов ритъм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425950"/>
          </a:xfrm>
        </p:spPr>
        <p:txBody>
          <a:bodyPr/>
          <a:lstStyle/>
          <a:p>
            <a:r>
              <a:rPr lang="bg-BG" altLang="bg-BG"/>
              <a:t>Приложете вагусови прийоми</a:t>
            </a:r>
          </a:p>
          <a:p>
            <a:r>
              <a:rPr lang="bg-BG" altLang="bg-BG"/>
              <a:t>Adenosine 6 mg бърз iv болус; при неуспех приложете 12 mg; при неуспех приложете още 12 mg; </a:t>
            </a:r>
          </a:p>
          <a:p>
            <a:r>
              <a:rPr lang="bg-BG" altLang="bg-BG"/>
              <a:t>Непрекъснат ЕКГ мониторинг.</a:t>
            </a:r>
          </a:p>
          <a:p>
            <a:pPr algn="just"/>
            <a:r>
              <a:rPr lang="bg-BG" altLang="bg-BG"/>
              <a:t>Проверете възстановен ли е нормалния синусов ритъм?</a:t>
            </a:r>
          </a:p>
          <a:p>
            <a:pPr lvl="1"/>
            <a:r>
              <a:rPr lang="bg-BG" altLang="bg-BG"/>
              <a:t>Не – потърсете помощ от експерт;</a:t>
            </a:r>
          </a:p>
          <a:p>
            <a:pPr lvl="1"/>
            <a:r>
              <a:rPr lang="bg-BG" altLang="bg-BG"/>
              <a:t>Вероятно предсърдно трептене;</a:t>
            </a:r>
          </a:p>
          <a:p>
            <a:pPr lvl="1" algn="just"/>
            <a:r>
              <a:rPr lang="bg-BG" altLang="bg-BG"/>
              <a:t>Необходим контрол на сърдечната честота с приложение на бета-блокер.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A9C2FB72-CB30-4CA7-9706-11F6BBECD8E3}" type="slidenum">
              <a:rPr lang="bg-BG" altLang="bg-BG" sz="1400">
                <a:solidFill>
                  <a:srgbClr val="0033CC"/>
                </a:solidFill>
              </a:rPr>
              <a:pPr algn="r" eaLnBrk="1" hangingPunct="1"/>
              <a:t>34</a:t>
            </a:fld>
            <a:endParaRPr lang="bg-BG" altLang="bg-BG" sz="1400">
              <a:solidFill>
                <a:srgbClr val="0033CC"/>
              </a:solidFill>
            </a:endParaRP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bg-BG" altLang="bg-BG" sz="3600"/>
              <a:t>Тесен </a:t>
            </a:r>
            <a:r>
              <a:rPr lang="en-US" altLang="bg-BG" sz="3600"/>
              <a:t>QRS</a:t>
            </a:r>
            <a:r>
              <a:rPr lang="bg-BG" altLang="bg-BG" sz="3600"/>
              <a:t> комплекс със синусов ритъм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628775"/>
            <a:ext cx="8686800" cy="4425950"/>
          </a:xfrm>
        </p:spPr>
        <p:txBody>
          <a:bodyPr/>
          <a:lstStyle/>
          <a:p>
            <a:r>
              <a:rPr lang="bg-BG" altLang="bg-BG"/>
              <a:t>Приложете вагусови прийоми</a:t>
            </a:r>
          </a:p>
          <a:p>
            <a:r>
              <a:rPr lang="bg-BG" altLang="bg-BG"/>
              <a:t>Adenosine 6 mg бърз iv болус; при неуспех приложете 12 mg; при неуспех приложете още 12 mg; </a:t>
            </a:r>
          </a:p>
          <a:p>
            <a:r>
              <a:rPr lang="bg-BG" altLang="bg-BG"/>
              <a:t>Непрекъснат ЕКГ мониторинг.</a:t>
            </a:r>
          </a:p>
          <a:p>
            <a:pPr algn="just"/>
            <a:r>
              <a:rPr lang="bg-BG" altLang="bg-BG"/>
              <a:t>Проверете възстановен ли е нормалния синусов ритъм?</a:t>
            </a:r>
          </a:p>
          <a:p>
            <a:pPr lvl="1"/>
            <a:r>
              <a:rPr lang="bg-BG" altLang="bg-BG"/>
              <a:t>Да – потърсете помощ от експерт;</a:t>
            </a:r>
          </a:p>
          <a:p>
            <a:pPr lvl="1" algn="just"/>
            <a:r>
              <a:rPr lang="bg-BG" altLang="bg-BG"/>
              <a:t>Вероятна </a:t>
            </a:r>
            <a:r>
              <a:rPr lang="bg-BG" altLang="bg-BG" b="1"/>
              <a:t>пароксизмална надкамерна тахикардия</a:t>
            </a:r>
            <a:r>
              <a:rPr lang="bg-BG" altLang="bg-BG"/>
              <a:t> по re-entry механизъм:</a:t>
            </a:r>
          </a:p>
          <a:p>
            <a:pPr lvl="2" algn="just"/>
            <a:r>
              <a:rPr lang="bg-BG" altLang="bg-BG"/>
              <a:t>Запис на 12-канално ЕКГ при синусов ритъм;</a:t>
            </a:r>
          </a:p>
          <a:p>
            <a:pPr lvl="2" algn="just"/>
            <a:r>
              <a:rPr lang="bg-BG" altLang="bg-BG"/>
              <a:t>При рецидив приложете отново Adenosine и започнете профилактика с антиритъмни средства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7513A94-46B5-4CF1-931B-2985ECEEE15D}" type="slidenum">
              <a:rPr lang="bg-BG" altLang="bg-BG" sz="1400">
                <a:solidFill>
                  <a:srgbClr val="0033CC"/>
                </a:solidFill>
              </a:rPr>
              <a:pPr algn="r" eaLnBrk="1" hangingPunct="1"/>
              <a:t>35</a:t>
            </a:fld>
            <a:endParaRPr lang="bg-BG" altLang="bg-BG" sz="1400">
              <a:solidFill>
                <a:srgbClr val="0033CC"/>
              </a:solidFill>
            </a:endParaRP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bg-BG" altLang="bg-BG" sz="3600"/>
              <a:t>Тесен </a:t>
            </a:r>
            <a:r>
              <a:rPr lang="en-US" altLang="bg-BG" sz="3600"/>
              <a:t>QRS</a:t>
            </a:r>
            <a:r>
              <a:rPr lang="bg-BG" altLang="bg-BG" sz="3600"/>
              <a:t> комплекс </a:t>
            </a:r>
            <a:r>
              <a:rPr lang="bg-BG" altLang="bg-BG" sz="3600" b="1"/>
              <a:t>без</a:t>
            </a:r>
            <a:r>
              <a:rPr lang="bg-BG" altLang="bg-BG" sz="3600"/>
              <a:t> синусов ритъм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628775"/>
            <a:ext cx="8964612" cy="4425950"/>
          </a:xfrm>
        </p:spPr>
        <p:txBody>
          <a:bodyPr/>
          <a:lstStyle/>
          <a:p>
            <a:r>
              <a:rPr lang="bg-BG" altLang="bg-BG" b="1"/>
              <a:t>Тахикардия с тесни и неправилни комплекси </a:t>
            </a:r>
            <a:r>
              <a:rPr lang="bg-BG" altLang="bg-BG"/>
              <a:t>вероятно </a:t>
            </a:r>
            <a:r>
              <a:rPr lang="bg-BG" altLang="bg-BG" b="1"/>
              <a:t>предсърдно мъждене</a:t>
            </a:r>
          </a:p>
          <a:p>
            <a:r>
              <a:rPr lang="bg-BG" altLang="bg-BG"/>
              <a:t>Контрол на сърдечната честота с:</a:t>
            </a:r>
          </a:p>
          <a:p>
            <a:pPr lvl="1"/>
            <a:r>
              <a:rPr lang="bg-BG" altLang="bg-BG"/>
              <a:t>Бета-блокер или Diltiazem</a:t>
            </a:r>
            <a:r>
              <a:rPr lang="en-US" altLang="bg-BG"/>
              <a:t>;</a:t>
            </a:r>
            <a:endParaRPr lang="bg-BG" altLang="bg-BG"/>
          </a:p>
          <a:p>
            <a:pPr lvl="1" algn="just"/>
            <a:r>
              <a:rPr lang="bg-BG" altLang="bg-BG"/>
              <a:t>Обмислете прилагане на Digoxin или </a:t>
            </a:r>
            <a:r>
              <a:rPr lang="en-US" altLang="bg-BG"/>
              <a:t>C</a:t>
            </a:r>
            <a:r>
              <a:rPr lang="bg-BG" altLang="bg-BG"/>
              <a:t>o</a:t>
            </a:r>
            <a:r>
              <a:rPr lang="en-US" altLang="bg-BG"/>
              <a:t>r</a:t>
            </a:r>
            <a:r>
              <a:rPr lang="bg-BG" altLang="bg-BG"/>
              <a:t>darone при белези за помпена недостатъчност</a:t>
            </a:r>
            <a:r>
              <a:rPr lang="en-US" altLang="bg-BG"/>
              <a:t>.</a:t>
            </a:r>
            <a:endParaRPr lang="bg-BG" altLang="bg-BG"/>
          </a:p>
          <a:p>
            <a:r>
              <a:rPr lang="bg-BG" altLang="bg-BG"/>
              <a:t>Антикоагулант при продължителност &gt; 48 h</a:t>
            </a:r>
            <a:r>
              <a:rPr lang="en-US" altLang="bg-BG"/>
              <a:t>.</a:t>
            </a:r>
            <a:r>
              <a:rPr lang="bg-BG" altLang="bg-BG"/>
              <a:t>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84D396C-00DE-4177-ACFE-595AD9050CB2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36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 sz="3600"/>
              <a:t>Тяснокомплексна тахикардия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bg-BG" altLang="bg-BG"/>
              <a:t>12 канално ЕКГ</a:t>
            </a:r>
          </a:p>
          <a:p>
            <a:pPr eaLnBrk="1" hangingPunct="1"/>
            <a:r>
              <a:rPr lang="bg-BG" altLang="bg-BG"/>
              <a:t>Бързо клинично изследване</a:t>
            </a:r>
          </a:p>
          <a:p>
            <a:pPr eaLnBrk="1" hangingPunct="1"/>
            <a:r>
              <a:rPr lang="bg-BG" altLang="bg-BG"/>
              <a:t>Вагални прийоми</a:t>
            </a:r>
          </a:p>
          <a:p>
            <a:pPr eaLnBrk="1" hangingPunct="1"/>
            <a:r>
              <a:rPr lang="en-US" altLang="bg-BG"/>
              <a:t>Adenosine  6 mg iv +12 mg iv +12 mg iv</a:t>
            </a:r>
          </a:p>
          <a:p>
            <a:pPr eaLnBrk="1" hangingPunct="1"/>
            <a:r>
              <a:rPr lang="bg-BG" altLang="bg-BG"/>
              <a:t>Диференциална диагноза: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ADB6D17-27B5-4C5F-815D-A36E43626099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37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Диференциална диагноза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bg-BG" altLang="bg-BG"/>
              <a:t>Ектопична предсърдна тахикардия</a:t>
            </a:r>
          </a:p>
          <a:p>
            <a:pPr eaLnBrk="1" hangingPunct="1"/>
            <a:r>
              <a:rPr lang="bg-BG" altLang="bg-BG"/>
              <a:t>Мултифокална предсърдна тахикардия</a:t>
            </a:r>
          </a:p>
          <a:p>
            <a:pPr eaLnBrk="1" hangingPunct="1"/>
            <a:r>
              <a:rPr lang="bg-BG" altLang="bg-BG"/>
              <a:t>Пароксизмална надкамерна тахикардия (</a:t>
            </a:r>
            <a:r>
              <a:rPr lang="en-US" altLang="bg-BG"/>
              <a:t>PSVT</a:t>
            </a:r>
            <a:r>
              <a:rPr lang="bg-BG" altLang="bg-BG"/>
              <a:t>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19DE7C0-1134-45A8-A223-B54B9845FC49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38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Тахикардия на възела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12875"/>
            <a:ext cx="8001000" cy="4114800"/>
          </a:xfrm>
        </p:spPr>
        <p:txBody>
          <a:bodyPr/>
          <a:lstStyle/>
          <a:p>
            <a:pPr eaLnBrk="1" hangingPunct="1"/>
            <a:r>
              <a:rPr lang="bg-BG" altLang="bg-BG"/>
              <a:t>Запазена:</a:t>
            </a:r>
          </a:p>
          <a:p>
            <a:pPr lvl="1" eaLnBrk="1" hangingPunct="1"/>
            <a:r>
              <a:rPr lang="bg-BG" altLang="bg-BG"/>
              <a:t>Без СКВ</a:t>
            </a:r>
            <a:endParaRPr lang="en-US" altLang="bg-BG"/>
          </a:p>
          <a:p>
            <a:pPr lvl="1" eaLnBrk="1" hangingPunct="1"/>
            <a:r>
              <a:rPr lang="en-US" altLang="bg-BG"/>
              <a:t>Cordarone</a:t>
            </a:r>
          </a:p>
          <a:p>
            <a:pPr lvl="1" eaLnBrk="1" hangingPunct="1"/>
            <a:r>
              <a:rPr lang="en-US" altLang="bg-BG"/>
              <a:t>Esmolol, Labetalol, Propranolol</a:t>
            </a:r>
          </a:p>
          <a:p>
            <a:pPr lvl="1" eaLnBrk="1" hangingPunct="1"/>
            <a:r>
              <a:rPr lang="en-US" altLang="bg-BG"/>
              <a:t>Diltiazem, Verapamil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2F51D1-35EA-44E7-BE4E-7721BC3CA8A5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39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Тахикардия на възела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12875"/>
            <a:ext cx="8001000" cy="4114800"/>
          </a:xfrm>
        </p:spPr>
        <p:txBody>
          <a:bodyPr/>
          <a:lstStyle/>
          <a:p>
            <a:pPr algn="just" eaLnBrk="1" hangingPunct="1"/>
            <a:r>
              <a:rPr lang="bg-BG" altLang="bg-BG"/>
              <a:t>EF&lt;40% и/или хронична помпена недостатъчност</a:t>
            </a:r>
            <a:r>
              <a:rPr lang="en-US" altLang="bg-BG"/>
              <a:t>:</a:t>
            </a:r>
          </a:p>
          <a:p>
            <a:pPr lvl="1" eaLnBrk="1" hangingPunct="1"/>
            <a:r>
              <a:rPr lang="bg-BG" altLang="bg-BG"/>
              <a:t>Без СКВ</a:t>
            </a:r>
            <a:endParaRPr lang="en-US" altLang="bg-BG"/>
          </a:p>
          <a:p>
            <a:pPr lvl="1" eaLnBrk="1" hangingPunct="1"/>
            <a:r>
              <a:rPr lang="en-US" altLang="bg-BG"/>
              <a:t>Cordarone</a:t>
            </a:r>
            <a:endParaRPr lang="bg-BG" altLang="bg-BG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7D7446D-3016-4213-8E00-73C249158903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40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PSVT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268413"/>
            <a:ext cx="8243887" cy="4114800"/>
          </a:xfrm>
        </p:spPr>
        <p:txBody>
          <a:bodyPr/>
          <a:lstStyle/>
          <a:p>
            <a:pPr eaLnBrk="1" hangingPunct="1"/>
            <a:r>
              <a:rPr lang="bg-BG" altLang="bg-BG"/>
              <a:t>Запазена:</a:t>
            </a:r>
          </a:p>
          <a:p>
            <a:pPr lvl="1" eaLnBrk="1" hangingPunct="1"/>
            <a:r>
              <a:rPr lang="en-US" altLang="bg-BG"/>
              <a:t>Ca </a:t>
            </a:r>
            <a:r>
              <a:rPr lang="bg-BG" altLang="bg-BG"/>
              <a:t>антагонисти</a:t>
            </a:r>
          </a:p>
          <a:p>
            <a:pPr lvl="1" eaLnBrk="1" hangingPunct="1"/>
            <a:r>
              <a:rPr lang="bg-BG" altLang="bg-BG"/>
              <a:t>Бета блокери</a:t>
            </a:r>
          </a:p>
          <a:p>
            <a:pPr lvl="1" eaLnBrk="1" hangingPunct="1"/>
            <a:r>
              <a:rPr lang="en-US" altLang="bg-BG"/>
              <a:t>Digoxine</a:t>
            </a:r>
          </a:p>
          <a:p>
            <a:pPr lvl="1" eaLnBrk="1" hangingPunct="1"/>
            <a:r>
              <a:rPr lang="bg-BG" altLang="bg-BG"/>
              <a:t>СКВ</a:t>
            </a:r>
            <a:endParaRPr lang="en-US" altLang="bg-BG"/>
          </a:p>
          <a:p>
            <a:pPr lvl="1" eaLnBrk="1" hangingPunct="1"/>
            <a:r>
              <a:rPr lang="en-US" altLang="bg-BG"/>
              <a:t>Procainamide, Cordarone; Sotalol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2DA075F-5C16-4A02-BC25-787D60D42253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41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PSVT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341438"/>
            <a:ext cx="7777163" cy="4114800"/>
          </a:xfrm>
        </p:spPr>
        <p:txBody>
          <a:bodyPr/>
          <a:lstStyle/>
          <a:p>
            <a:pPr algn="just" eaLnBrk="1" hangingPunct="1"/>
            <a:r>
              <a:rPr lang="bg-BG" altLang="bg-BG"/>
              <a:t>EF&lt;40% и/или хронична помпена недостатъчност:</a:t>
            </a:r>
          </a:p>
          <a:p>
            <a:pPr lvl="1" eaLnBrk="1" hangingPunct="1"/>
            <a:r>
              <a:rPr lang="bg-BG" altLang="bg-BG"/>
              <a:t>Без СКВ</a:t>
            </a:r>
            <a:endParaRPr lang="en-US" altLang="bg-BG"/>
          </a:p>
          <a:p>
            <a:pPr lvl="1" eaLnBrk="1" hangingPunct="1"/>
            <a:r>
              <a:rPr lang="en-US" altLang="bg-BG"/>
              <a:t>Digoxine</a:t>
            </a:r>
            <a:endParaRPr lang="bg-BG" altLang="bg-BG"/>
          </a:p>
          <a:p>
            <a:pPr lvl="1" eaLnBrk="1" hangingPunct="1"/>
            <a:r>
              <a:rPr lang="en-US" altLang="bg-BG"/>
              <a:t>Cordarone</a:t>
            </a:r>
            <a:endParaRPr lang="bg-BG" altLang="bg-BG"/>
          </a:p>
          <a:p>
            <a:pPr lvl="1" eaLnBrk="1" hangingPunct="1"/>
            <a:r>
              <a:rPr lang="en-US" altLang="bg-BG"/>
              <a:t>Dilthiazem</a:t>
            </a:r>
            <a:endParaRPr lang="bg-BG" altLang="bg-BG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62F2678-22B9-41EB-AF1B-7CCCA3419DD8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42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064500" cy="1143000"/>
          </a:xfrm>
        </p:spPr>
        <p:txBody>
          <a:bodyPr/>
          <a:lstStyle/>
          <a:p>
            <a:pPr eaLnBrk="1" hangingPunct="1">
              <a:defRPr/>
            </a:pPr>
            <a:r>
              <a:rPr lang="bg-BG"/>
              <a:t>Ектопична или мултифокална предсърдна тахикардия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700213"/>
            <a:ext cx="6408738" cy="4114800"/>
          </a:xfrm>
        </p:spPr>
        <p:txBody>
          <a:bodyPr/>
          <a:lstStyle/>
          <a:p>
            <a:pPr eaLnBrk="1" hangingPunct="1"/>
            <a:r>
              <a:rPr lang="bg-BG" altLang="bg-BG"/>
              <a:t>Без СКВ:</a:t>
            </a:r>
            <a:endParaRPr lang="en-US" altLang="bg-BG"/>
          </a:p>
          <a:p>
            <a:pPr lvl="1" eaLnBrk="1" hangingPunct="1"/>
            <a:r>
              <a:rPr lang="bg-BG" altLang="bg-BG"/>
              <a:t>Са антагонисти</a:t>
            </a:r>
          </a:p>
          <a:p>
            <a:pPr lvl="1" eaLnBrk="1" hangingPunct="1"/>
            <a:r>
              <a:rPr lang="bg-BG" altLang="bg-BG"/>
              <a:t>Бета блокер</a:t>
            </a:r>
          </a:p>
          <a:p>
            <a:pPr lvl="1" eaLnBrk="1" hangingPunct="1"/>
            <a:r>
              <a:rPr lang="en-US" altLang="bg-BG"/>
              <a:t>Cordarone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9B6B6F-B066-4E07-AC64-95616A73F4FA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43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848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bg-BG" dirty="0"/>
              <a:t>Ектопична или мултифокална предсърдна тахикардия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00213"/>
            <a:ext cx="7956550" cy="4114800"/>
          </a:xfrm>
        </p:spPr>
        <p:txBody>
          <a:bodyPr/>
          <a:lstStyle/>
          <a:p>
            <a:pPr eaLnBrk="1" hangingPunct="1"/>
            <a:r>
              <a:rPr lang="en-US" altLang="bg-BG"/>
              <a:t>EF &lt; 40%</a:t>
            </a:r>
            <a:r>
              <a:rPr lang="bg-BG" altLang="bg-BG"/>
              <a:t> и/или</a:t>
            </a:r>
            <a:r>
              <a:rPr lang="en-US" altLang="bg-BG"/>
              <a:t> </a:t>
            </a:r>
            <a:r>
              <a:rPr lang="bg-BG" altLang="bg-BG"/>
              <a:t>хронична помпена недостатъчност</a:t>
            </a:r>
            <a:r>
              <a:rPr lang="en-US" altLang="bg-BG"/>
              <a:t>:</a:t>
            </a:r>
          </a:p>
          <a:p>
            <a:pPr lvl="1" eaLnBrk="1" hangingPunct="1"/>
            <a:r>
              <a:rPr lang="bg-BG" altLang="bg-BG"/>
              <a:t>Без СКВ</a:t>
            </a:r>
            <a:endParaRPr lang="en-US" altLang="bg-BG"/>
          </a:p>
          <a:p>
            <a:pPr lvl="1" eaLnBrk="1" hangingPunct="1"/>
            <a:r>
              <a:rPr lang="en-US" altLang="bg-BG"/>
              <a:t>Cordarone</a:t>
            </a:r>
          </a:p>
          <a:p>
            <a:pPr lvl="1" eaLnBrk="1" hangingPunct="1"/>
            <a:r>
              <a:rPr lang="en-US" altLang="bg-BG"/>
              <a:t>Dilthiazem</a:t>
            </a:r>
            <a:endParaRPr lang="bg-BG" altLang="bg-BG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428AA1B-14DC-4C06-9115-520C0C214F5D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44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Стабилна ширококомплексна тахикардия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628775"/>
            <a:ext cx="80645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bg-BG" altLang="bg-BG"/>
              <a:t>12 канално ЕКГ</a:t>
            </a:r>
          </a:p>
          <a:p>
            <a:pPr eaLnBrk="1" hangingPunct="1">
              <a:lnSpc>
                <a:spcPct val="90000"/>
              </a:lnSpc>
            </a:pPr>
            <a:r>
              <a:rPr lang="bg-BG" altLang="bg-BG"/>
              <a:t>Езофагеални отвеждания</a:t>
            </a:r>
          </a:p>
          <a:p>
            <a:pPr eaLnBrk="1" hangingPunct="1">
              <a:lnSpc>
                <a:spcPct val="90000"/>
              </a:lnSpc>
            </a:pPr>
            <a:r>
              <a:rPr lang="bg-BG" altLang="bg-BG"/>
              <a:t>Клиничен оглед</a:t>
            </a:r>
          </a:p>
          <a:p>
            <a:pPr eaLnBrk="1" hangingPunct="1">
              <a:lnSpc>
                <a:spcPct val="90000"/>
              </a:lnSpc>
            </a:pPr>
            <a:r>
              <a:rPr lang="bg-BG" altLang="bg-BG"/>
              <a:t>Диференциална диагноза:</a:t>
            </a:r>
          </a:p>
          <a:p>
            <a:pPr lvl="1" eaLnBrk="1" hangingPunct="1">
              <a:lnSpc>
                <a:spcPct val="90000"/>
              </a:lnSpc>
            </a:pPr>
            <a:r>
              <a:rPr lang="bg-BG" altLang="bg-BG"/>
              <a:t>Надкамерна тахикардия</a:t>
            </a:r>
          </a:p>
          <a:p>
            <a:pPr lvl="1" eaLnBrk="1" hangingPunct="1">
              <a:lnSpc>
                <a:spcPct val="90000"/>
              </a:lnSpc>
            </a:pPr>
            <a:r>
              <a:rPr lang="bg-BG" altLang="bg-BG"/>
              <a:t>Ширококомплексна тахикардия от неизвестен тип</a:t>
            </a:r>
          </a:p>
          <a:p>
            <a:pPr lvl="1" eaLnBrk="1" hangingPunct="1">
              <a:lnSpc>
                <a:spcPct val="90000"/>
              </a:lnSpc>
            </a:pPr>
            <a:r>
              <a:rPr lang="bg-BG" altLang="bg-BG"/>
              <a:t>Камерна тахикардия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A80E8CF-8AFB-4601-B371-06FA46B7418D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45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28600"/>
            <a:ext cx="8388350" cy="1143000"/>
          </a:xfrm>
        </p:spPr>
        <p:txBody>
          <a:bodyPr/>
          <a:lstStyle/>
          <a:p>
            <a:pPr eaLnBrk="1" hangingPunct="1">
              <a:defRPr/>
            </a:pPr>
            <a:r>
              <a:rPr lang="bg-BG" dirty="0"/>
              <a:t>Ширококомплексна тахикардия от неизвестен тип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bg-BG" altLang="bg-BG"/>
              <a:t>Запазена помпена функция:</a:t>
            </a:r>
          </a:p>
          <a:p>
            <a:pPr lvl="1" eaLnBrk="1" hangingPunct="1"/>
            <a:r>
              <a:rPr lang="bg-BG" altLang="bg-BG"/>
              <a:t>СКВ</a:t>
            </a:r>
          </a:p>
          <a:p>
            <a:pPr lvl="1" eaLnBrk="1" hangingPunct="1"/>
            <a:r>
              <a:rPr lang="en-US" altLang="bg-BG"/>
              <a:t>Procainamide</a:t>
            </a:r>
          </a:p>
          <a:p>
            <a:pPr lvl="1" eaLnBrk="1" hangingPunct="1"/>
            <a:r>
              <a:rPr lang="en-US" altLang="bg-BG"/>
              <a:t>Cordarone</a:t>
            </a:r>
          </a:p>
          <a:p>
            <a:pPr eaLnBrk="1" hangingPunct="1"/>
            <a:r>
              <a:rPr lang="bg-BG" altLang="bg-BG"/>
              <a:t>Нарушена помпена функция:</a:t>
            </a:r>
          </a:p>
          <a:p>
            <a:pPr lvl="1" eaLnBrk="1" hangingPunct="1"/>
            <a:r>
              <a:rPr lang="bg-BG" altLang="bg-BG"/>
              <a:t>СКВ</a:t>
            </a:r>
          </a:p>
          <a:p>
            <a:pPr lvl="1" eaLnBrk="1" hangingPunct="1"/>
            <a:r>
              <a:rPr lang="en-US" altLang="bg-BG"/>
              <a:t>Cordarone</a:t>
            </a:r>
            <a:endParaRPr lang="bg-BG" altLang="bg-BG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CAEA027-B3B3-41AB-A0D4-0678D050F6DF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46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К</a:t>
            </a:r>
            <a:r>
              <a:rPr lang="bg-BG"/>
              <a:t>амерна екстрасистолия</a:t>
            </a:r>
            <a:endParaRPr lang="en-US"/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bg-BG"/>
              <a:t>Lidocaine - 1-3 mg/kg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ABBCA04-422B-4230-8D54-4A8679B9C1EB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47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Стабилна </a:t>
            </a:r>
            <a:br>
              <a:rPr lang="bg-BG"/>
            </a:br>
            <a:r>
              <a:rPr lang="bg-BG"/>
              <a:t>Камерна тахикардия</a:t>
            </a:r>
            <a:endParaRPr lang="en-US"/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bg-BG"/>
              <a:t>Мономорфна </a:t>
            </a:r>
            <a:r>
              <a:rPr lang="bg-BG" altLang="bg-BG"/>
              <a:t>КТ:</a:t>
            </a:r>
          </a:p>
          <a:p>
            <a:pPr lvl="1" eaLnBrk="1" hangingPunct="1"/>
            <a:r>
              <a:rPr lang="en-US" altLang="bg-BG"/>
              <a:t>Нормална помпена функция:</a:t>
            </a:r>
          </a:p>
          <a:p>
            <a:pPr lvl="2" eaLnBrk="1" hangingPunct="1"/>
            <a:r>
              <a:rPr lang="en-US" altLang="bg-BG"/>
              <a:t>Procainamide </a:t>
            </a:r>
            <a:r>
              <a:rPr lang="bg-BG" altLang="bg-BG"/>
              <a:t>или </a:t>
            </a:r>
            <a:r>
              <a:rPr lang="en-US" altLang="bg-BG"/>
              <a:t>Sotalol</a:t>
            </a:r>
          </a:p>
          <a:p>
            <a:pPr lvl="2" eaLnBrk="1" hangingPunct="1"/>
            <a:r>
              <a:rPr lang="bg-BG" altLang="bg-BG"/>
              <a:t>Други</a:t>
            </a:r>
            <a:r>
              <a:rPr lang="en-US" altLang="bg-BG"/>
              <a:t> </a:t>
            </a:r>
            <a:r>
              <a:rPr lang="bg-BG" altLang="bg-BG"/>
              <a:t>приемливи: </a:t>
            </a:r>
            <a:r>
              <a:rPr lang="en-US" altLang="bg-BG"/>
              <a:t>Cordarone, Lidocaine</a:t>
            </a:r>
          </a:p>
          <a:p>
            <a:pPr lvl="1" eaLnBrk="1" hangingPunct="1"/>
            <a:r>
              <a:rPr lang="bg-BG" altLang="bg-BG"/>
              <a:t>Ниска </a:t>
            </a:r>
            <a:r>
              <a:rPr lang="en-US" altLang="bg-BG"/>
              <a:t>EF:</a:t>
            </a:r>
          </a:p>
          <a:p>
            <a:pPr lvl="2" eaLnBrk="1" hangingPunct="1"/>
            <a:r>
              <a:rPr lang="en-US" altLang="bg-BG"/>
              <a:t>Cordarone - 150 mg iv bolus </a:t>
            </a:r>
            <a:r>
              <a:rPr lang="bg-BG" altLang="bg-BG"/>
              <a:t>за </a:t>
            </a:r>
            <a:r>
              <a:rPr lang="en-US" altLang="bg-BG"/>
              <a:t>10 min </a:t>
            </a:r>
            <a:r>
              <a:rPr lang="bg-BG" altLang="bg-BG"/>
              <a:t>или:</a:t>
            </a:r>
            <a:endParaRPr lang="en-US" altLang="bg-BG"/>
          </a:p>
          <a:p>
            <a:pPr lvl="2" eaLnBrk="1" hangingPunct="1"/>
            <a:r>
              <a:rPr lang="en-US" altLang="bg-BG"/>
              <a:t>Lidocaine 0.5-0.75 mg/kg iv струйно, </a:t>
            </a:r>
            <a:r>
              <a:rPr lang="bg-BG" altLang="bg-BG"/>
              <a:t>след което</a:t>
            </a:r>
          </a:p>
          <a:p>
            <a:pPr lvl="2" eaLnBrk="1" hangingPunct="1"/>
            <a:r>
              <a:rPr lang="bg-BG" altLang="bg-BG"/>
              <a:t>СКВ</a:t>
            </a:r>
            <a:endParaRPr lang="en-US" altLang="bg-BG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86F3797-AB04-4E6E-85D5-ED799B9C791F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48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Стабилна </a:t>
            </a:r>
            <a:br>
              <a:rPr lang="bg-BG"/>
            </a:br>
            <a:r>
              <a:rPr lang="bg-BG"/>
              <a:t>Камерна тахикардия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bg-BG" altLang="bg-BG"/>
              <a:t>Полиморфна КТ - удължен ли се явява </a:t>
            </a:r>
            <a:r>
              <a:rPr lang="en-US" altLang="bg-BG"/>
              <a:t>QT</a:t>
            </a:r>
            <a:r>
              <a:rPr lang="bg-BG" altLang="bg-BG"/>
              <a:t> интервала?</a:t>
            </a:r>
          </a:p>
          <a:p>
            <a:pPr lvl="1" eaLnBrk="1" hangingPunct="1"/>
            <a:r>
              <a:rPr lang="bg-BG" altLang="bg-BG"/>
              <a:t>Нормален:</a:t>
            </a:r>
          </a:p>
          <a:p>
            <a:pPr lvl="2" eaLnBrk="1" hangingPunct="1"/>
            <a:r>
              <a:rPr lang="bg-BG" altLang="bg-BG"/>
              <a:t>Лекувай исхемията</a:t>
            </a:r>
          </a:p>
          <a:p>
            <a:pPr lvl="2" eaLnBrk="1" hangingPunct="1"/>
            <a:r>
              <a:rPr lang="bg-BG" altLang="bg-BG"/>
              <a:t>Коригирай диселектролитемията</a:t>
            </a:r>
          </a:p>
          <a:p>
            <a:pPr lvl="2" eaLnBrk="1" hangingPunct="1"/>
            <a:r>
              <a:rPr lang="bg-BG" altLang="bg-BG"/>
              <a:t>Бета блокери или </a:t>
            </a:r>
            <a:r>
              <a:rPr lang="en-US" altLang="bg-BG"/>
              <a:t>Lidocaine </a:t>
            </a:r>
            <a:r>
              <a:rPr lang="bg-BG" altLang="bg-BG"/>
              <a:t>или </a:t>
            </a:r>
            <a:r>
              <a:rPr lang="en-US" altLang="bg-BG"/>
              <a:t>Cordarone </a:t>
            </a:r>
            <a:r>
              <a:rPr lang="bg-BG" altLang="bg-BG"/>
              <a:t>или </a:t>
            </a:r>
            <a:r>
              <a:rPr lang="en-US" altLang="bg-BG"/>
              <a:t>Procainamide</a:t>
            </a:r>
            <a:r>
              <a:rPr lang="bg-BG" altLang="bg-BG"/>
              <a:t> или </a:t>
            </a:r>
            <a:r>
              <a:rPr lang="en-US" altLang="bg-BG"/>
              <a:t>Sotalol</a:t>
            </a:r>
            <a:endParaRPr lang="bg-BG" altLang="bg-BG"/>
          </a:p>
          <a:p>
            <a:pPr lvl="2" eaLnBrk="1" hangingPunct="1"/>
            <a:r>
              <a:rPr lang="bg-BG" altLang="bg-BG"/>
              <a:t>При нарушена помпена функция - </a:t>
            </a:r>
            <a:r>
              <a:rPr lang="en-US" altLang="bg-BG"/>
              <a:t>Cordarone </a:t>
            </a:r>
            <a:r>
              <a:rPr lang="bg-BG" altLang="bg-BG"/>
              <a:t>или </a:t>
            </a:r>
            <a:r>
              <a:rPr lang="en-US" altLang="bg-BG"/>
              <a:t>Lidocaine </a:t>
            </a:r>
            <a:r>
              <a:rPr lang="bg-BG" altLang="bg-BG"/>
              <a:t>и СКВ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2F82031-E8E6-46C3-9227-7E879D8F5A7D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49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/>
              <a:t>Стабилна </a:t>
            </a:r>
            <a:br>
              <a:rPr lang="bg-BG"/>
            </a:br>
            <a:r>
              <a:rPr lang="bg-BG"/>
              <a:t>Камерна тахикардия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bg-BG" altLang="bg-BG"/>
              <a:t>Полиморфна КТ - удължен ли се явява </a:t>
            </a:r>
            <a:r>
              <a:rPr lang="en-US" altLang="bg-BG"/>
              <a:t>QT</a:t>
            </a:r>
            <a:r>
              <a:rPr lang="bg-BG" altLang="bg-BG"/>
              <a:t> интервала?</a:t>
            </a:r>
          </a:p>
          <a:p>
            <a:pPr lvl="1" eaLnBrk="1" hangingPunct="1"/>
            <a:r>
              <a:rPr lang="bg-BG" altLang="bg-BG"/>
              <a:t>Удължен</a:t>
            </a:r>
          </a:p>
          <a:p>
            <a:pPr lvl="2" eaLnBrk="1" hangingPunct="1"/>
            <a:r>
              <a:rPr lang="bg-BG" altLang="bg-BG"/>
              <a:t>Коригирай диселектролитемията</a:t>
            </a:r>
          </a:p>
          <a:p>
            <a:pPr lvl="2" eaLnBrk="1" hangingPunct="1"/>
            <a:r>
              <a:rPr lang="en-US" altLang="bg-BG"/>
              <a:t>MgSO</a:t>
            </a:r>
            <a:r>
              <a:rPr lang="en-US" altLang="bg-BG" baseline="-25000"/>
              <a:t>4</a:t>
            </a:r>
            <a:r>
              <a:rPr lang="en-US" altLang="bg-BG"/>
              <a:t> </a:t>
            </a:r>
            <a:r>
              <a:rPr lang="bg-BG" altLang="bg-BG"/>
              <a:t>или </a:t>
            </a:r>
            <a:r>
              <a:rPr lang="en-US" altLang="bg-BG"/>
              <a:t>Overdrive pacing или Isoprenaline или Phenytoine или Lidocaine</a:t>
            </a:r>
            <a:endParaRPr lang="bg-BG" altLang="bg-BG"/>
          </a:p>
          <a:p>
            <a:pPr lvl="2" eaLnBrk="1" hangingPunct="1"/>
            <a:r>
              <a:rPr lang="bg-BG" altLang="bg-BG"/>
              <a:t>При нарушена помпена функция - </a:t>
            </a:r>
            <a:r>
              <a:rPr lang="en-US" altLang="bg-BG"/>
              <a:t>Cordarone </a:t>
            </a:r>
            <a:r>
              <a:rPr lang="bg-BG" altLang="bg-BG"/>
              <a:t>или </a:t>
            </a:r>
            <a:r>
              <a:rPr lang="en-US" altLang="bg-BG"/>
              <a:t>Lidocaine </a:t>
            </a:r>
            <a:r>
              <a:rPr lang="bg-BG" altLang="bg-BG"/>
              <a:t>и СКВ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4" y="-30161"/>
            <a:ext cx="9154794" cy="688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4C1F554-A155-4F2B-BD90-FA881B28BFFC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51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С</a:t>
            </a:r>
            <a:r>
              <a:rPr lang="bg-BG"/>
              <a:t>инхронизирана кардиоверзия</a:t>
            </a:r>
            <a:endParaRPr lang="en-US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600200"/>
            <a:ext cx="7931150" cy="4525963"/>
          </a:xfrm>
        </p:spPr>
        <p:txBody>
          <a:bodyPr/>
          <a:lstStyle/>
          <a:p>
            <a:pPr eaLnBrk="1" hangingPunct="1"/>
            <a:r>
              <a:rPr lang="bg-BG" altLang="bg-BG"/>
              <a:t>Кислород</a:t>
            </a:r>
          </a:p>
          <a:p>
            <a:pPr eaLnBrk="1" hangingPunct="1"/>
            <a:r>
              <a:rPr lang="bg-BG" altLang="bg-BG"/>
              <a:t>Аспирационна система</a:t>
            </a:r>
          </a:p>
          <a:p>
            <a:pPr eaLnBrk="1" hangingPunct="1"/>
            <a:r>
              <a:rPr lang="bg-BG" altLang="bg-BG"/>
              <a:t>Венозен източник</a:t>
            </a:r>
          </a:p>
          <a:p>
            <a:pPr eaLnBrk="1" hangingPunct="1"/>
            <a:r>
              <a:rPr lang="bg-BG" altLang="bg-BG"/>
              <a:t>Набор за интубация и вентилация</a:t>
            </a:r>
          </a:p>
          <a:p>
            <a:pPr eaLnBrk="1" hangingPunct="1"/>
            <a:r>
              <a:rPr lang="bg-BG" altLang="bg-BG"/>
              <a:t>Подходяща премедикация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E323D6A-B928-499D-8A34-A030EE377607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52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 sz="3600"/>
              <a:t>Индикации за синхронизирано кардиоверзио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2000250"/>
            <a:ext cx="8229600" cy="3705225"/>
          </a:xfrm>
        </p:spPr>
        <p:txBody>
          <a:bodyPr/>
          <a:lstStyle/>
          <a:p>
            <a:pPr eaLnBrk="1" hangingPunct="1"/>
            <a:r>
              <a:rPr lang="bg-BG" altLang="bg-BG"/>
              <a:t>Камерна тахикардия</a:t>
            </a:r>
          </a:p>
          <a:p>
            <a:pPr eaLnBrk="1" hangingPunct="1"/>
            <a:r>
              <a:rPr lang="en-US" altLang="bg-BG"/>
              <a:t>PSVT</a:t>
            </a:r>
            <a:endParaRPr lang="bg-BG" altLang="bg-BG"/>
          </a:p>
          <a:p>
            <a:pPr eaLnBrk="1" hangingPunct="1"/>
            <a:r>
              <a:rPr lang="bg-BG" altLang="bg-BG"/>
              <a:t>Предсърдене трептене</a:t>
            </a:r>
          </a:p>
          <a:p>
            <a:pPr eaLnBrk="1" hangingPunct="1"/>
            <a:r>
              <a:rPr lang="bg-BG" altLang="bg-BG"/>
              <a:t>Предсърдно мъждеене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906BB62-D443-40DB-AFC0-B143784C34E7}" type="slidenum">
              <a:rPr lang="bg-BG" altLang="bg-BG" smtClean="0">
                <a:solidFill>
                  <a:srgbClr val="0033CC"/>
                </a:solidFill>
              </a:rPr>
              <a:pPr eaLnBrk="1" hangingPunct="1"/>
              <a:t>53</a:t>
            </a:fld>
            <a:endParaRPr lang="bg-BG" altLang="bg-BG">
              <a:solidFill>
                <a:srgbClr val="0033CC"/>
              </a:solidFill>
            </a:endParaRP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 sz="3600"/>
              <a:t>Синхронизирано кардиоверзио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en-US" altLang="bg-BG"/>
              <a:t>50 J </a:t>
            </a:r>
            <a:r>
              <a:rPr lang="bg-BG" altLang="bg-BG"/>
              <a:t>при </a:t>
            </a:r>
            <a:r>
              <a:rPr lang="en-US" altLang="bg-BG"/>
              <a:t>PSVT </a:t>
            </a:r>
            <a:r>
              <a:rPr lang="bg-BG" altLang="bg-BG"/>
              <a:t>и А</a:t>
            </a:r>
            <a:r>
              <a:rPr lang="en-US" altLang="bg-BG"/>
              <a:t>F!</a:t>
            </a:r>
            <a:endParaRPr lang="bg-BG" altLang="bg-BG"/>
          </a:p>
          <a:p>
            <a:pPr eaLnBrk="1" hangingPunct="1"/>
            <a:r>
              <a:rPr lang="bg-BG" altLang="bg-BG"/>
              <a:t>100</a:t>
            </a:r>
            <a:r>
              <a:rPr lang="en-US" altLang="bg-BG"/>
              <a:t> J</a:t>
            </a:r>
            <a:endParaRPr lang="bg-BG" altLang="bg-BG"/>
          </a:p>
          <a:p>
            <a:pPr eaLnBrk="1" hangingPunct="1"/>
            <a:r>
              <a:rPr lang="bg-BG" altLang="bg-BG"/>
              <a:t>200</a:t>
            </a:r>
            <a:r>
              <a:rPr lang="en-US" altLang="bg-BG"/>
              <a:t> J</a:t>
            </a:r>
            <a:endParaRPr lang="bg-BG" altLang="bg-BG"/>
          </a:p>
          <a:p>
            <a:pPr eaLnBrk="1" hangingPunct="1"/>
            <a:r>
              <a:rPr lang="bg-BG" altLang="bg-BG"/>
              <a:t>300</a:t>
            </a:r>
            <a:r>
              <a:rPr lang="en-US" altLang="bg-BG"/>
              <a:t> J</a:t>
            </a:r>
            <a:endParaRPr lang="bg-BG" altLang="bg-BG"/>
          </a:p>
          <a:p>
            <a:pPr algn="just" eaLnBrk="1" hangingPunct="1"/>
            <a:r>
              <a:rPr lang="bg-BG" altLang="bg-BG"/>
              <a:t>360 </a:t>
            </a:r>
            <a:r>
              <a:rPr lang="en-US" altLang="bg-BG"/>
              <a:t>J </a:t>
            </a:r>
            <a:r>
              <a:rPr lang="bg-BG" altLang="bg-BG"/>
              <a:t>монофазна енергетична доза или клиничния еквивалент на бифазна енергетична доза.</a:t>
            </a:r>
          </a:p>
          <a:p>
            <a:pPr algn="just" eaLnBrk="1" hangingPunct="1"/>
            <a:r>
              <a:rPr lang="bg-BG" altLang="bg-BG"/>
              <a:t>Винаги под седиране или анестезия!</a:t>
            </a:r>
            <a:endParaRPr lang="en-US" altLang="bg-BG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rythmia">
  <a:themeElements>
    <a:clrScheme name="Arrythmi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rrythmi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rrythm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ythmi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ythmi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ythmi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ythmi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ythmi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ythmi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ythmi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ythmi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ythmi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ythmi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ythmi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Arrythmia</Template>
  <TotalTime>2274</TotalTime>
  <Words>2249</Words>
  <Application>Microsoft Office PowerPoint</Application>
  <PresentationFormat>Презентация на цял екран (4:3)</PresentationFormat>
  <Paragraphs>363</Paragraphs>
  <Slides>53</Slides>
  <Notes>9</Notes>
  <HiddenSlides>0</HiddenSlides>
  <MMClips>0</MMClips>
  <ScaleCrop>false</ScaleCrop>
  <HeadingPairs>
    <vt:vector size="8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53</vt:i4>
      </vt:variant>
    </vt:vector>
  </HeadingPairs>
  <TitlesOfParts>
    <vt:vector size="57" baseType="lpstr">
      <vt:lpstr>Arial</vt:lpstr>
      <vt:lpstr>Times New Roman</vt:lpstr>
      <vt:lpstr>Arrythmia</vt:lpstr>
      <vt:lpstr>Bitmap Image</vt:lpstr>
      <vt:lpstr>Животозастрашаващи ритъмни нарушения  </vt:lpstr>
      <vt:lpstr>Определение</vt:lpstr>
      <vt:lpstr>Алгоритъм на поведение</vt:lpstr>
      <vt:lpstr>Алгоритъм на поведение</vt:lpstr>
      <vt:lpstr>Алгоритъм на поведение</vt:lpstr>
      <vt:lpstr>Неблагоприятни фактори</vt:lpstr>
      <vt:lpstr>Неблагоприятни фактори</vt:lpstr>
      <vt:lpstr>Терапевтични методи</vt:lpstr>
      <vt:lpstr>Брадикардия</vt:lpstr>
      <vt:lpstr>Етиологични фактори</vt:lpstr>
      <vt:lpstr>Алгоритъм на поведение при брадикардия</vt:lpstr>
      <vt:lpstr>Алгоритъм на поведение при брадикардия</vt:lpstr>
      <vt:lpstr>Алгоритъм на поведение при брадикардия</vt:lpstr>
      <vt:lpstr>Алгоритъм на поведение при брадикардия</vt:lpstr>
      <vt:lpstr>Алтернативни медикаменти *</vt:lpstr>
      <vt:lpstr>Пейсиране</vt:lpstr>
      <vt:lpstr>Пейсиране</vt:lpstr>
      <vt:lpstr>Търси и лекувай причината</vt:lpstr>
      <vt:lpstr>Причини за брадикардия</vt:lpstr>
      <vt:lpstr>Презентация на PowerPoint</vt:lpstr>
      <vt:lpstr>Тахикардия</vt:lpstr>
      <vt:lpstr>Алгоритъм на поведение при тахикардия</vt:lpstr>
      <vt:lpstr>Алгоритъм на поведение при тахикардия</vt:lpstr>
      <vt:lpstr>Нестабилен пациент</vt:lpstr>
      <vt:lpstr>Синхронизирано кардиоверзио</vt:lpstr>
      <vt:lpstr>Синхронизирано кардиоверзио</vt:lpstr>
      <vt:lpstr>Алгоритъм на поведение при нестабилен пациент</vt:lpstr>
      <vt:lpstr>Стабилен пациент без сериозна симптоматика</vt:lpstr>
      <vt:lpstr>При широк неправилен QRS комплекс</vt:lpstr>
      <vt:lpstr>Предсърдно трептене и мъждене</vt:lpstr>
      <vt:lpstr>Насоки на лечението при предсърдно трептене</vt:lpstr>
      <vt:lpstr>При широк правилен QRS компекс</vt:lpstr>
      <vt:lpstr>Тесен QRS комплекс със синусов ритъм</vt:lpstr>
      <vt:lpstr>Тесен QRS комплекс със синусов ритъм</vt:lpstr>
      <vt:lpstr>Тесен QRS комплекс без синусов ритъм</vt:lpstr>
      <vt:lpstr>Тяснокомплексна тахикардия</vt:lpstr>
      <vt:lpstr>Диференциална диагноза</vt:lpstr>
      <vt:lpstr>Тахикардия на възела</vt:lpstr>
      <vt:lpstr>Тахикардия на възела</vt:lpstr>
      <vt:lpstr>PSVT</vt:lpstr>
      <vt:lpstr>PSVT</vt:lpstr>
      <vt:lpstr>Ектопична или мултифокална предсърдна тахикардия</vt:lpstr>
      <vt:lpstr>Ектопична или мултифокална предсърдна тахикардия</vt:lpstr>
      <vt:lpstr>Стабилна ширококомплексна тахикардия</vt:lpstr>
      <vt:lpstr>Ширококомплексна тахикардия от неизвестен тип</vt:lpstr>
      <vt:lpstr>Камерна екстрасистолия</vt:lpstr>
      <vt:lpstr>Стабилна  Камерна тахикардия</vt:lpstr>
      <vt:lpstr>Стабилна  Камерна тахикардия</vt:lpstr>
      <vt:lpstr>Стабилна  Камерна тахикардия</vt:lpstr>
      <vt:lpstr>Презентация на PowerPoint</vt:lpstr>
      <vt:lpstr>Синхронизирана кардиоверзия</vt:lpstr>
      <vt:lpstr>Индикации за синхронизирано кардиоверзио</vt:lpstr>
      <vt:lpstr>Синхронизирано кардиоверзио</vt:lpstr>
    </vt:vector>
  </TitlesOfParts>
  <Company>Private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Животозастрашаващи ритъмни нарушения</dc:title>
  <dc:subject>Лекция за студенти по АИЛ</dc:subject>
  <dc:creator>доцент д-р Господин ДИМОВ, дм</dc:creator>
  <cp:lastModifiedBy>fandango</cp:lastModifiedBy>
  <cp:revision>52</cp:revision>
  <dcterms:created xsi:type="dcterms:W3CDTF">1998-10-22T11:39:39Z</dcterms:created>
  <dcterms:modified xsi:type="dcterms:W3CDTF">2023-05-11T07:46:31Z</dcterms:modified>
  <cp:category>Лекция по АИЛ за студенти по медицина</cp:category>
</cp:coreProperties>
</file>