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подзаглавията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Сърдечна недостатъчност</a:t>
            </a:r>
          </a:p>
        </p:txBody>
      </p:sp>
      <p:sp>
        <p:nvSpPr>
          <p:cNvPr id="4" name="Подзаглавие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5051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Определение: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err="1"/>
              <a:t>Сърдечната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</a:t>
            </a:r>
            <a:r>
              <a:rPr lang="ru-RU" dirty="0" err="1"/>
              <a:t>представлява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, при </a:t>
            </a:r>
            <a:r>
              <a:rPr lang="ru-RU" dirty="0" err="1"/>
              <a:t>което</a:t>
            </a:r>
            <a:r>
              <a:rPr lang="ru-RU" dirty="0"/>
              <a:t>: </a:t>
            </a:r>
          </a:p>
          <a:p>
            <a:pPr marL="0" indent="0">
              <a:buNone/>
            </a:pPr>
            <a:r>
              <a:rPr lang="ru-RU" dirty="0"/>
              <a:t>1)</a:t>
            </a:r>
            <a:r>
              <a:rPr lang="ru-RU" dirty="0" err="1"/>
              <a:t>сърцето</a:t>
            </a:r>
            <a:r>
              <a:rPr lang="ru-RU" dirty="0"/>
              <a:t> не </a:t>
            </a:r>
            <a:r>
              <a:rPr lang="ru-RU" dirty="0" err="1"/>
              <a:t>получава</a:t>
            </a:r>
            <a:r>
              <a:rPr lang="ru-RU" dirty="0"/>
              <a:t> </a:t>
            </a:r>
            <a:r>
              <a:rPr lang="ru-RU" dirty="0" err="1"/>
              <a:t>достатъчен</a:t>
            </a:r>
            <a:r>
              <a:rPr lang="ru-RU" dirty="0"/>
              <a:t> приток на </a:t>
            </a:r>
            <a:r>
              <a:rPr lang="ru-RU" dirty="0" err="1"/>
              <a:t>кръв</a:t>
            </a:r>
            <a:r>
              <a:rPr lang="ru-RU" dirty="0"/>
              <a:t> от </a:t>
            </a:r>
            <a:r>
              <a:rPr lang="ru-RU" dirty="0" err="1"/>
              <a:t>венозната</a:t>
            </a:r>
            <a:r>
              <a:rPr lang="ru-RU" dirty="0"/>
              <a:t> система, </a:t>
            </a:r>
          </a:p>
          <a:p>
            <a:pPr marL="0" indent="0">
              <a:buNone/>
            </a:pPr>
            <a:r>
              <a:rPr lang="ru-RU" dirty="0"/>
              <a:t>2)не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изтласква</a:t>
            </a:r>
            <a:r>
              <a:rPr lang="ru-RU" dirty="0"/>
              <a:t> </a:t>
            </a:r>
            <a:r>
              <a:rPr lang="ru-RU" dirty="0" err="1"/>
              <a:t>необходимите</a:t>
            </a:r>
            <a:r>
              <a:rPr lang="ru-RU" dirty="0"/>
              <a:t> количества </a:t>
            </a:r>
            <a:r>
              <a:rPr lang="ru-RU" dirty="0" err="1"/>
              <a:t>кръв</a:t>
            </a:r>
            <a:r>
              <a:rPr lang="ru-RU" dirty="0"/>
              <a:t>, с </a:t>
            </a:r>
            <a:r>
              <a:rPr lang="ru-RU" dirty="0" err="1"/>
              <a:t>които</a:t>
            </a:r>
            <a:r>
              <a:rPr lang="ru-RU" dirty="0"/>
              <a:t> да </a:t>
            </a:r>
            <a:r>
              <a:rPr lang="ru-RU" dirty="0" err="1"/>
              <a:t>задоволява</a:t>
            </a:r>
            <a:r>
              <a:rPr lang="ru-RU" dirty="0"/>
              <a:t> </a:t>
            </a:r>
            <a:r>
              <a:rPr lang="ru-RU" dirty="0" err="1"/>
              <a:t>потребността</a:t>
            </a:r>
            <a:r>
              <a:rPr lang="ru-RU" dirty="0"/>
              <a:t> на </a:t>
            </a:r>
            <a:r>
              <a:rPr lang="ru-RU" dirty="0" err="1"/>
              <a:t>органите</a:t>
            </a:r>
            <a:r>
              <a:rPr lang="ru-RU" dirty="0"/>
              <a:t> и </a:t>
            </a:r>
            <a:r>
              <a:rPr lang="ru-RU" dirty="0" err="1"/>
              <a:t>тъканите</a:t>
            </a:r>
            <a:r>
              <a:rPr lang="ru-RU" dirty="0"/>
              <a:t> от кислород и </a:t>
            </a:r>
            <a:r>
              <a:rPr lang="ru-RU" dirty="0" err="1"/>
              <a:t>хранителни</a:t>
            </a:r>
            <a:r>
              <a:rPr lang="ru-RU" dirty="0"/>
              <a:t> вещества и/или</a:t>
            </a:r>
          </a:p>
          <a:p>
            <a:pPr marL="0" indent="0">
              <a:buNone/>
            </a:pPr>
            <a:r>
              <a:rPr lang="ru-RU" dirty="0"/>
              <a:t>3)</a:t>
            </a:r>
            <a:r>
              <a:rPr lang="ru-RU" dirty="0" err="1"/>
              <a:t>налице</a:t>
            </a:r>
            <a:r>
              <a:rPr lang="ru-RU" dirty="0"/>
              <a:t> е увеличено </a:t>
            </a:r>
            <a:r>
              <a:rPr lang="ru-RU" dirty="0" err="1"/>
              <a:t>налягане</a:t>
            </a:r>
            <a:r>
              <a:rPr lang="ru-RU" dirty="0"/>
              <a:t> - застой на </a:t>
            </a:r>
            <a:r>
              <a:rPr lang="ru-RU" dirty="0" err="1"/>
              <a:t>кръвта</a:t>
            </a:r>
            <a:r>
              <a:rPr lang="ru-RU" dirty="0"/>
              <a:t>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венозната</a:t>
            </a:r>
            <a:r>
              <a:rPr lang="ru-RU" dirty="0"/>
              <a:t> система зад </a:t>
            </a:r>
            <a:r>
              <a:rPr lang="ru-RU" dirty="0" err="1"/>
              <a:t>отслабналата</a:t>
            </a:r>
            <a:r>
              <a:rPr lang="ru-RU" dirty="0"/>
              <a:t> част (</a:t>
            </a:r>
            <a:r>
              <a:rPr lang="ru-RU" dirty="0" err="1"/>
              <a:t>лява</a:t>
            </a:r>
            <a:r>
              <a:rPr lang="ru-RU" dirty="0"/>
              <a:t> или </a:t>
            </a:r>
            <a:r>
              <a:rPr lang="ru-RU" dirty="0" err="1"/>
              <a:t>дясна</a:t>
            </a:r>
            <a:r>
              <a:rPr lang="ru-RU" dirty="0"/>
              <a:t>) на </a:t>
            </a:r>
            <a:r>
              <a:rPr lang="ru-RU" dirty="0" err="1"/>
              <a:t>сърцето</a:t>
            </a:r>
            <a:r>
              <a:rPr lang="ru-RU" dirty="0"/>
              <a:t>. 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09400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Класификация: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/>
              <a:t>Остра или хронична</a:t>
            </a:r>
          </a:p>
          <a:p>
            <a:pPr marL="0" indent="0">
              <a:buNone/>
            </a:pPr>
            <a:endParaRPr lang="bg-BG" dirty="0"/>
          </a:p>
          <a:p>
            <a:r>
              <a:rPr lang="bg-BG" dirty="0"/>
              <a:t>Левостранна, десностранна или смесена</a:t>
            </a:r>
          </a:p>
          <a:p>
            <a:pPr marL="0" indent="0">
              <a:buNone/>
            </a:pPr>
            <a:endParaRPr lang="bg-BG" dirty="0"/>
          </a:p>
          <a:p>
            <a:r>
              <a:rPr lang="bg-BG" dirty="0"/>
              <a:t>Застойна, хиподебитна или смесена</a:t>
            </a:r>
          </a:p>
          <a:p>
            <a:pPr marL="0" indent="0">
              <a:buNone/>
            </a:pPr>
            <a:endParaRPr lang="bg-BG" dirty="0"/>
          </a:p>
          <a:p>
            <a:r>
              <a:rPr lang="bg-BG" dirty="0"/>
              <a:t>Систолна , диастолна или смесена</a:t>
            </a:r>
          </a:p>
        </p:txBody>
      </p:sp>
    </p:spTree>
    <p:extLst>
      <p:ext uri="{BB962C8B-B14F-4D97-AF65-F5344CB8AC3E}">
        <p14:creationId xmlns:p14="http://schemas.microsoft.com/office/powerpoint/2010/main" val="2566941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Причини: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err="1"/>
              <a:t>Артериална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r>
              <a:rPr lang="ru-RU" dirty="0"/>
              <a:t> (в 55% от </a:t>
            </a:r>
            <a:r>
              <a:rPr lang="ru-RU" dirty="0" err="1"/>
              <a:t>случаите</a:t>
            </a:r>
            <a:r>
              <a:rPr lang="ru-RU" dirty="0"/>
              <a:t>); </a:t>
            </a:r>
          </a:p>
          <a:p>
            <a:r>
              <a:rPr lang="ru-RU" dirty="0" err="1"/>
              <a:t>Хронична</a:t>
            </a:r>
            <a:r>
              <a:rPr lang="ru-RU" dirty="0"/>
              <a:t> </a:t>
            </a:r>
            <a:r>
              <a:rPr lang="ru-RU" dirty="0" err="1"/>
              <a:t>исхемична</a:t>
            </a:r>
            <a:r>
              <a:rPr lang="ru-RU" dirty="0"/>
              <a:t> </a:t>
            </a:r>
            <a:r>
              <a:rPr lang="ru-RU" dirty="0" err="1"/>
              <a:t>болест</a:t>
            </a:r>
            <a:r>
              <a:rPr lang="ru-RU" dirty="0"/>
              <a:t> на </a:t>
            </a:r>
            <a:r>
              <a:rPr lang="ru-RU" dirty="0" err="1"/>
              <a:t>сърцето</a:t>
            </a:r>
            <a:r>
              <a:rPr lang="ru-RU" dirty="0"/>
              <a:t>- 30%; </a:t>
            </a:r>
          </a:p>
          <a:p>
            <a:r>
              <a:rPr lang="ru-RU" dirty="0" err="1"/>
              <a:t>Клапни</a:t>
            </a:r>
            <a:r>
              <a:rPr lang="ru-RU" dirty="0"/>
              <a:t> </a:t>
            </a:r>
            <a:r>
              <a:rPr lang="ru-RU" dirty="0" err="1"/>
              <a:t>сърдечни</a:t>
            </a:r>
            <a:r>
              <a:rPr lang="ru-RU" dirty="0"/>
              <a:t> </a:t>
            </a:r>
            <a:r>
              <a:rPr lang="ru-RU" dirty="0" err="1"/>
              <a:t>пороци</a:t>
            </a:r>
            <a:r>
              <a:rPr lang="ru-RU" dirty="0"/>
              <a:t> (в 10% от </a:t>
            </a:r>
            <a:r>
              <a:rPr lang="ru-RU" dirty="0" err="1"/>
              <a:t>случаите</a:t>
            </a:r>
            <a:r>
              <a:rPr lang="ru-RU" dirty="0"/>
              <a:t>). </a:t>
            </a:r>
          </a:p>
          <a:p>
            <a:r>
              <a:rPr lang="ru-RU" dirty="0"/>
              <a:t>Причина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и </a:t>
            </a:r>
            <a:r>
              <a:rPr lang="ru-RU" dirty="0" err="1"/>
              <a:t>заболявания</a:t>
            </a:r>
            <a:r>
              <a:rPr lang="ru-RU" dirty="0"/>
              <a:t> на миокарда, </a:t>
            </a:r>
            <a:r>
              <a:rPr lang="ru-RU" dirty="0" err="1"/>
              <a:t>вродени</a:t>
            </a:r>
            <a:r>
              <a:rPr lang="ru-RU" dirty="0"/>
              <a:t> </a:t>
            </a:r>
            <a:r>
              <a:rPr lang="ru-RU" dirty="0" err="1"/>
              <a:t>сърдечни</a:t>
            </a:r>
            <a:r>
              <a:rPr lang="ru-RU" dirty="0"/>
              <a:t> </a:t>
            </a:r>
            <a:r>
              <a:rPr lang="ru-RU" dirty="0" err="1"/>
              <a:t>пороци</a:t>
            </a:r>
            <a:r>
              <a:rPr lang="ru-RU" dirty="0"/>
              <a:t>, </a:t>
            </a:r>
            <a:r>
              <a:rPr lang="ru-RU" dirty="0" err="1"/>
              <a:t>разширение</a:t>
            </a:r>
            <a:r>
              <a:rPr lang="ru-RU" dirty="0"/>
              <a:t> (</a:t>
            </a:r>
            <a:r>
              <a:rPr lang="ru-RU" dirty="0" err="1"/>
              <a:t>коарктация</a:t>
            </a:r>
            <a:r>
              <a:rPr lang="ru-RU" dirty="0"/>
              <a:t>) на </a:t>
            </a:r>
            <a:r>
              <a:rPr lang="ru-RU" dirty="0" err="1"/>
              <a:t>аортата</a:t>
            </a:r>
            <a:r>
              <a:rPr lang="ru-RU" dirty="0"/>
              <a:t> и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малформации</a:t>
            </a:r>
            <a:r>
              <a:rPr lang="ru-RU" dirty="0"/>
              <a:t>. 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8641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Клиника: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340768"/>
            <a:ext cx="9036496" cy="5256584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Болните</a:t>
            </a:r>
            <a:r>
              <a:rPr lang="ru-RU" dirty="0"/>
              <a:t> се </a:t>
            </a:r>
            <a:r>
              <a:rPr lang="ru-RU" dirty="0" err="1"/>
              <a:t>оплакват</a:t>
            </a:r>
            <a:r>
              <a:rPr lang="ru-RU" dirty="0"/>
              <a:t> от </a:t>
            </a:r>
            <a:r>
              <a:rPr lang="ru-RU" dirty="0" err="1"/>
              <a:t>задух</a:t>
            </a:r>
            <a:r>
              <a:rPr lang="ru-RU" dirty="0"/>
              <a:t>, </a:t>
            </a:r>
            <a:r>
              <a:rPr lang="ru-RU" dirty="0" err="1"/>
              <a:t>кашлица</a:t>
            </a:r>
            <a:r>
              <a:rPr lang="ru-RU" dirty="0"/>
              <a:t> с </a:t>
            </a:r>
            <a:r>
              <a:rPr lang="ru-RU" dirty="0" err="1"/>
              <a:t>отделяне</a:t>
            </a:r>
            <a:r>
              <a:rPr lang="ru-RU" dirty="0"/>
              <a:t> на </a:t>
            </a:r>
            <a:r>
              <a:rPr lang="ru-RU" dirty="0" err="1"/>
              <a:t>белезникави</a:t>
            </a:r>
            <a:r>
              <a:rPr lang="ru-RU" dirty="0"/>
              <a:t> и </a:t>
            </a:r>
            <a:r>
              <a:rPr lang="ru-RU" dirty="0" err="1"/>
              <a:t>кръвенисти</a:t>
            </a:r>
            <a:r>
              <a:rPr lang="ru-RU" dirty="0"/>
              <a:t> </a:t>
            </a:r>
            <a:r>
              <a:rPr lang="ru-RU" dirty="0" err="1"/>
              <a:t>храчки</a:t>
            </a:r>
            <a:r>
              <a:rPr lang="ru-RU" dirty="0"/>
              <a:t>.- </a:t>
            </a:r>
            <a:r>
              <a:rPr lang="ru-RU" dirty="0" err="1"/>
              <a:t>засилват</a:t>
            </a:r>
            <a:r>
              <a:rPr lang="ru-RU" dirty="0"/>
              <a:t> се в </a:t>
            </a:r>
            <a:r>
              <a:rPr lang="ru-RU" dirty="0" err="1"/>
              <a:t>легнало</a:t>
            </a:r>
            <a:r>
              <a:rPr lang="ru-RU" dirty="0"/>
              <a:t> положение или </a:t>
            </a:r>
            <a:r>
              <a:rPr lang="ru-RU" dirty="0" err="1"/>
              <a:t>физиеско</a:t>
            </a:r>
            <a:r>
              <a:rPr lang="ru-RU" dirty="0"/>
              <a:t> </a:t>
            </a:r>
            <a:r>
              <a:rPr lang="ru-RU" dirty="0" err="1"/>
              <a:t>натоварване</a:t>
            </a:r>
            <a:r>
              <a:rPr lang="ru-RU" dirty="0"/>
              <a:t>.</a:t>
            </a:r>
          </a:p>
          <a:p>
            <a:r>
              <a:rPr lang="ru-RU" dirty="0" err="1"/>
              <a:t>Установяват</a:t>
            </a:r>
            <a:r>
              <a:rPr lang="ru-RU" dirty="0"/>
              <a:t> се </a:t>
            </a:r>
            <a:r>
              <a:rPr lang="ru-RU" dirty="0" err="1"/>
              <a:t>хрипове</a:t>
            </a:r>
            <a:r>
              <a:rPr lang="ru-RU" dirty="0"/>
              <a:t> в </a:t>
            </a:r>
            <a:r>
              <a:rPr lang="ru-RU" dirty="0" err="1"/>
              <a:t>задните</a:t>
            </a:r>
            <a:r>
              <a:rPr lang="ru-RU" dirty="0"/>
              <a:t> </a:t>
            </a:r>
            <a:r>
              <a:rPr lang="ru-RU" dirty="0" err="1"/>
              <a:t>долни</a:t>
            </a:r>
            <a:r>
              <a:rPr lang="ru-RU" dirty="0"/>
              <a:t> части на белите </a:t>
            </a:r>
            <a:r>
              <a:rPr lang="ru-RU" dirty="0" err="1"/>
              <a:t>дробове</a:t>
            </a:r>
            <a:r>
              <a:rPr lang="ru-RU" dirty="0"/>
              <a:t>.</a:t>
            </a:r>
          </a:p>
          <a:p>
            <a:r>
              <a:rPr lang="ru-RU" dirty="0" err="1"/>
              <a:t>Намалява</a:t>
            </a:r>
            <a:r>
              <a:rPr lang="ru-RU" dirty="0"/>
              <a:t> </a:t>
            </a:r>
            <a:r>
              <a:rPr lang="ru-RU" dirty="0" err="1"/>
              <a:t>количеството</a:t>
            </a:r>
            <a:r>
              <a:rPr lang="ru-RU" dirty="0"/>
              <a:t> на </a:t>
            </a:r>
            <a:r>
              <a:rPr lang="ru-RU" dirty="0" err="1"/>
              <a:t>отделяната</a:t>
            </a:r>
            <a:r>
              <a:rPr lang="ru-RU" dirty="0"/>
              <a:t> урина (</a:t>
            </a:r>
            <a:r>
              <a:rPr lang="ru-RU" dirty="0" err="1"/>
              <a:t>олигурия</a:t>
            </a:r>
            <a:r>
              <a:rPr lang="ru-RU" dirty="0"/>
              <a:t>). </a:t>
            </a:r>
          </a:p>
          <a:p>
            <a:r>
              <a:rPr lang="ru-RU" dirty="0"/>
              <a:t>В организма се </a:t>
            </a:r>
            <a:r>
              <a:rPr lang="ru-RU" dirty="0" err="1"/>
              <a:t>задържат</a:t>
            </a:r>
            <a:r>
              <a:rPr lang="ru-RU" dirty="0"/>
              <a:t> </a:t>
            </a:r>
            <a:r>
              <a:rPr lang="ru-RU" dirty="0" err="1"/>
              <a:t>сол</a:t>
            </a:r>
            <a:r>
              <a:rPr lang="ru-RU" dirty="0"/>
              <a:t> и вода,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предизвиква</a:t>
            </a:r>
            <a:r>
              <a:rPr lang="ru-RU" dirty="0"/>
              <a:t> </a:t>
            </a:r>
            <a:r>
              <a:rPr lang="ru-RU" dirty="0" err="1"/>
              <a:t>покачване</a:t>
            </a:r>
            <a:r>
              <a:rPr lang="ru-RU" dirty="0"/>
              <a:t> на </a:t>
            </a:r>
            <a:r>
              <a:rPr lang="ru-RU" dirty="0" err="1"/>
              <a:t>телесното</a:t>
            </a:r>
            <a:r>
              <a:rPr lang="ru-RU" dirty="0"/>
              <a:t> </a:t>
            </a:r>
            <a:r>
              <a:rPr lang="ru-RU" dirty="0" err="1"/>
              <a:t>тегло</a:t>
            </a:r>
            <a:r>
              <a:rPr lang="ru-RU" dirty="0"/>
              <a:t> и </a:t>
            </a:r>
            <a:r>
              <a:rPr lang="ru-RU" dirty="0" err="1"/>
              <a:t>поява</a:t>
            </a:r>
            <a:r>
              <a:rPr lang="ru-RU" dirty="0"/>
              <a:t> на </a:t>
            </a:r>
            <a:r>
              <a:rPr lang="ru-RU" dirty="0" err="1"/>
              <a:t>отоци</a:t>
            </a:r>
            <a:r>
              <a:rPr lang="ru-RU" dirty="0"/>
              <a:t>. </a:t>
            </a:r>
          </a:p>
          <a:p>
            <a:r>
              <a:rPr lang="ru-RU" dirty="0"/>
              <a:t>В </a:t>
            </a:r>
            <a:r>
              <a:rPr lang="ru-RU" dirty="0" err="1"/>
              <a:t>по-късен</a:t>
            </a:r>
            <a:r>
              <a:rPr lang="ru-RU" dirty="0"/>
              <a:t> стадий се </a:t>
            </a:r>
            <a:r>
              <a:rPr lang="ru-RU" dirty="0" err="1"/>
              <a:t>развива</a:t>
            </a:r>
            <a:r>
              <a:rPr lang="ru-RU" dirty="0"/>
              <a:t> и </a:t>
            </a:r>
            <a:r>
              <a:rPr lang="ru-RU" dirty="0" err="1"/>
              <a:t>дяснокамерна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с увеличение на </a:t>
            </a:r>
            <a:r>
              <a:rPr lang="ru-RU" dirty="0" err="1"/>
              <a:t>черния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, </a:t>
            </a:r>
            <a:r>
              <a:rPr lang="ru-RU" dirty="0" err="1"/>
              <a:t>подуване</a:t>
            </a:r>
            <a:r>
              <a:rPr lang="ru-RU" dirty="0"/>
              <a:t> на </a:t>
            </a:r>
            <a:r>
              <a:rPr lang="ru-RU" dirty="0" err="1"/>
              <a:t>краката</a:t>
            </a:r>
            <a:r>
              <a:rPr lang="ru-RU" dirty="0"/>
              <a:t> и </a:t>
            </a:r>
            <a:r>
              <a:rPr lang="ru-RU" dirty="0" err="1"/>
              <a:t>корема</a:t>
            </a:r>
            <a:r>
              <a:rPr lang="ru-RU" dirty="0"/>
              <a:t>. </a:t>
            </a:r>
            <a:br>
              <a:rPr lang="ru-RU" dirty="0"/>
            </a:br>
            <a:r>
              <a:rPr lang="ru-RU" dirty="0" err="1"/>
              <a:t>Задухът</a:t>
            </a:r>
            <a:r>
              <a:rPr lang="ru-RU" dirty="0"/>
              <a:t> е постоянен, даже и в покой, </a:t>
            </a:r>
            <a:r>
              <a:rPr lang="ru-RU" dirty="0" err="1"/>
              <a:t>отоците</a:t>
            </a:r>
            <a:r>
              <a:rPr lang="ru-RU" dirty="0"/>
              <a:t> по </a:t>
            </a:r>
            <a:r>
              <a:rPr lang="ru-RU" dirty="0" err="1"/>
              <a:t>краката</a:t>
            </a:r>
            <a:r>
              <a:rPr lang="ru-RU" dirty="0"/>
              <a:t> се </a:t>
            </a:r>
            <a:r>
              <a:rPr lang="ru-RU" dirty="0" err="1"/>
              <a:t>увеличават</a:t>
            </a:r>
            <a:r>
              <a:rPr lang="ru-RU" dirty="0"/>
              <a:t>, </a:t>
            </a:r>
            <a:r>
              <a:rPr lang="ru-RU" dirty="0" err="1"/>
              <a:t>устните</a:t>
            </a:r>
            <a:r>
              <a:rPr lang="ru-RU" dirty="0"/>
              <a:t> и </a:t>
            </a:r>
            <a:r>
              <a:rPr lang="ru-RU" dirty="0" err="1"/>
              <a:t>краищата</a:t>
            </a:r>
            <a:r>
              <a:rPr lang="ru-RU" dirty="0"/>
              <a:t> на </a:t>
            </a:r>
            <a:r>
              <a:rPr lang="ru-RU" dirty="0" err="1"/>
              <a:t>пръстите</a:t>
            </a:r>
            <a:r>
              <a:rPr lang="ru-RU" dirty="0"/>
              <a:t> </a:t>
            </a:r>
            <a:r>
              <a:rPr lang="ru-RU" dirty="0" err="1"/>
              <a:t>посиняват</a:t>
            </a:r>
            <a:r>
              <a:rPr lang="ru-RU" dirty="0"/>
              <a:t>, </a:t>
            </a:r>
            <a:r>
              <a:rPr lang="ru-RU" dirty="0" err="1"/>
              <a:t>кашлицата</a:t>
            </a:r>
            <a:r>
              <a:rPr lang="ru-RU" dirty="0"/>
              <a:t> и </a:t>
            </a:r>
            <a:r>
              <a:rPr lang="ru-RU" dirty="0" err="1"/>
              <a:t>отделяните</a:t>
            </a:r>
            <a:r>
              <a:rPr lang="ru-RU" dirty="0"/>
              <a:t> </a:t>
            </a:r>
            <a:r>
              <a:rPr lang="ru-RU" dirty="0" err="1"/>
              <a:t>храчки</a:t>
            </a:r>
            <a:r>
              <a:rPr lang="ru-RU" dirty="0"/>
              <a:t> постепенно </a:t>
            </a:r>
            <a:r>
              <a:rPr lang="ru-RU" dirty="0" err="1"/>
              <a:t>изтощават</a:t>
            </a:r>
            <a:r>
              <a:rPr lang="ru-RU" dirty="0"/>
              <a:t> </a:t>
            </a:r>
            <a:r>
              <a:rPr lang="ru-RU" dirty="0" err="1"/>
              <a:t>болните</a:t>
            </a:r>
            <a:r>
              <a:rPr lang="ru-RU" dirty="0"/>
              <a:t>. Те се </a:t>
            </a:r>
            <a:r>
              <a:rPr lang="ru-RU" dirty="0" err="1"/>
              <a:t>оплакват</a:t>
            </a:r>
            <a:r>
              <a:rPr lang="ru-RU" dirty="0"/>
              <a:t> от </a:t>
            </a:r>
            <a:r>
              <a:rPr lang="ru-RU" dirty="0" err="1"/>
              <a:t>крайно</a:t>
            </a:r>
            <a:r>
              <a:rPr lang="ru-RU" dirty="0"/>
              <a:t> </a:t>
            </a:r>
            <a:r>
              <a:rPr lang="ru-RU" dirty="0" err="1"/>
              <a:t>безсилие</a:t>
            </a:r>
            <a:r>
              <a:rPr lang="ru-RU" dirty="0"/>
              <a:t>, </a:t>
            </a:r>
            <a:r>
              <a:rPr lang="ru-RU" dirty="0" err="1"/>
              <a:t>безсъние</a:t>
            </a:r>
            <a:r>
              <a:rPr lang="ru-RU" dirty="0"/>
              <a:t>, </a:t>
            </a:r>
            <a:r>
              <a:rPr lang="ru-RU" dirty="0" err="1"/>
              <a:t>загуба</a:t>
            </a:r>
            <a:r>
              <a:rPr lang="ru-RU" dirty="0"/>
              <a:t> на </a:t>
            </a:r>
            <a:r>
              <a:rPr lang="ru-RU" dirty="0" err="1"/>
              <a:t>апетит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02002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Класификация (</a:t>
            </a:r>
            <a:r>
              <a:rPr lang="en-US" dirty="0"/>
              <a:t>NYHA):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I </a:t>
            </a:r>
            <a:r>
              <a:rPr lang="ru-RU" dirty="0" err="1"/>
              <a:t>клас</a:t>
            </a:r>
            <a:r>
              <a:rPr lang="ru-RU" dirty="0"/>
              <a:t> – </a:t>
            </a:r>
            <a:r>
              <a:rPr lang="ru-RU" dirty="0" err="1"/>
              <a:t>болните</a:t>
            </a:r>
            <a:r>
              <a:rPr lang="ru-RU" dirty="0"/>
              <a:t> </a:t>
            </a:r>
            <a:r>
              <a:rPr lang="ru-RU" dirty="0" err="1"/>
              <a:t>нямат</a:t>
            </a:r>
            <a:r>
              <a:rPr lang="ru-RU" dirty="0"/>
              <a:t> </a:t>
            </a:r>
            <a:r>
              <a:rPr lang="ru-RU" dirty="0" err="1"/>
              <a:t>оплаквания</a:t>
            </a:r>
            <a:r>
              <a:rPr lang="ru-RU" dirty="0"/>
              <a:t> при </a:t>
            </a:r>
            <a:r>
              <a:rPr lang="ru-RU" dirty="0" err="1"/>
              <a:t>обичайна</a:t>
            </a:r>
            <a:r>
              <a:rPr lang="ru-RU" dirty="0"/>
              <a:t> </a:t>
            </a:r>
            <a:r>
              <a:rPr lang="ru-RU" dirty="0" err="1"/>
              <a:t>физическа</a:t>
            </a:r>
            <a:r>
              <a:rPr lang="ru-RU" dirty="0"/>
              <a:t> </a:t>
            </a:r>
            <a:r>
              <a:rPr lang="ru-RU" dirty="0" err="1"/>
              <a:t>активност</a:t>
            </a:r>
            <a:r>
              <a:rPr lang="ru-RU" dirty="0"/>
              <a:t>.</a:t>
            </a:r>
          </a:p>
          <a:p>
            <a:r>
              <a:rPr lang="ru-RU" dirty="0"/>
              <a:t>II </a:t>
            </a:r>
            <a:r>
              <a:rPr lang="ru-RU" dirty="0" err="1"/>
              <a:t>клас</a:t>
            </a:r>
            <a:r>
              <a:rPr lang="ru-RU" dirty="0"/>
              <a:t> – </a:t>
            </a:r>
            <a:r>
              <a:rPr lang="ru-RU" dirty="0" err="1"/>
              <a:t>появяват</a:t>
            </a:r>
            <a:r>
              <a:rPr lang="ru-RU" dirty="0"/>
              <a:t> се </a:t>
            </a:r>
            <a:r>
              <a:rPr lang="ru-RU" dirty="0" err="1"/>
              <a:t>оплаквания</a:t>
            </a:r>
            <a:r>
              <a:rPr lang="ru-RU" dirty="0"/>
              <a:t> (</a:t>
            </a:r>
            <a:r>
              <a:rPr lang="ru-RU" dirty="0" err="1"/>
              <a:t>задух</a:t>
            </a:r>
            <a:r>
              <a:rPr lang="ru-RU" dirty="0"/>
              <a:t>, </a:t>
            </a:r>
            <a:r>
              <a:rPr lang="ru-RU" dirty="0" err="1"/>
              <a:t>сърцебиене</a:t>
            </a:r>
            <a:r>
              <a:rPr lang="ru-RU" dirty="0"/>
              <a:t>, умора) при </a:t>
            </a:r>
            <a:r>
              <a:rPr lang="ru-RU" dirty="0" err="1"/>
              <a:t>обичайна</a:t>
            </a:r>
            <a:r>
              <a:rPr lang="ru-RU" dirty="0"/>
              <a:t> </a:t>
            </a:r>
            <a:r>
              <a:rPr lang="ru-RU" dirty="0" err="1"/>
              <a:t>физическа</a:t>
            </a:r>
            <a:r>
              <a:rPr lang="ru-RU" dirty="0"/>
              <a:t> </a:t>
            </a:r>
            <a:r>
              <a:rPr lang="ru-RU" dirty="0" err="1"/>
              <a:t>активност</a:t>
            </a:r>
            <a:r>
              <a:rPr lang="ru-RU" dirty="0"/>
              <a:t>.</a:t>
            </a:r>
          </a:p>
          <a:p>
            <a:r>
              <a:rPr lang="ru-RU" dirty="0"/>
              <a:t>III </a:t>
            </a:r>
            <a:r>
              <a:rPr lang="ru-RU" dirty="0" err="1"/>
              <a:t>клас</a:t>
            </a:r>
            <a:r>
              <a:rPr lang="ru-RU" dirty="0"/>
              <a:t> – </a:t>
            </a:r>
            <a:r>
              <a:rPr lang="ru-RU" dirty="0" err="1"/>
              <a:t>поява</a:t>
            </a:r>
            <a:r>
              <a:rPr lang="ru-RU" dirty="0"/>
              <a:t> на </a:t>
            </a:r>
            <a:r>
              <a:rPr lang="ru-RU" dirty="0" err="1"/>
              <a:t>оплаквания</a:t>
            </a:r>
            <a:r>
              <a:rPr lang="ru-RU" dirty="0"/>
              <a:t> при </a:t>
            </a:r>
            <a:r>
              <a:rPr lang="ru-RU" dirty="0" err="1"/>
              <a:t>субобичайни</a:t>
            </a:r>
            <a:r>
              <a:rPr lang="ru-RU" dirty="0"/>
              <a:t> физически усилия.</a:t>
            </a:r>
          </a:p>
          <a:p>
            <a:r>
              <a:rPr lang="ru-RU" dirty="0"/>
              <a:t>IV </a:t>
            </a:r>
            <a:r>
              <a:rPr lang="ru-RU" dirty="0" err="1"/>
              <a:t>клас</a:t>
            </a:r>
            <a:r>
              <a:rPr lang="ru-RU" dirty="0"/>
              <a:t> – </a:t>
            </a:r>
            <a:r>
              <a:rPr lang="ru-RU" dirty="0" err="1"/>
              <a:t>поява</a:t>
            </a:r>
            <a:r>
              <a:rPr lang="ru-RU" dirty="0"/>
              <a:t> на </a:t>
            </a:r>
            <a:r>
              <a:rPr lang="ru-RU" dirty="0" err="1"/>
              <a:t>задух</a:t>
            </a:r>
            <a:r>
              <a:rPr lang="ru-RU" dirty="0"/>
              <a:t> в покой.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35902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bg-BG" dirty="0"/>
              <a:t>Стадиране:</a:t>
            </a:r>
          </a:p>
        </p:txBody>
      </p:sp>
      <p:pic>
        <p:nvPicPr>
          <p:cNvPr id="102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64704"/>
            <a:ext cx="7704856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4420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Прогноза според ФК и стадий: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r>
              <a:rPr lang="en-US" dirty="0"/>
              <a:t>NYHA</a:t>
            </a:r>
            <a:r>
              <a:rPr lang="bg-BG" dirty="0"/>
              <a:t>:</a:t>
            </a:r>
            <a:r>
              <a:rPr lang="en-US" dirty="0"/>
              <a:t> I ↔II ↔  III  ↔  IV </a:t>
            </a:r>
            <a:r>
              <a:rPr lang="bg-BG" dirty="0"/>
              <a:t>ФК</a:t>
            </a:r>
          </a:p>
          <a:p>
            <a:pPr marL="0" indent="0">
              <a:buNone/>
            </a:pPr>
            <a:endParaRPr lang="bg-BG" dirty="0"/>
          </a:p>
          <a:p>
            <a:r>
              <a:rPr lang="bg-BG" dirty="0"/>
              <a:t>Стадии по АСС/АНА: </a:t>
            </a:r>
            <a:r>
              <a:rPr lang="en-US" dirty="0"/>
              <a:t>A  → B →  C  → D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082558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245</Words>
  <Application>Microsoft Office PowerPoint</Application>
  <PresentationFormat>Презентация на цял екран (4:3)</PresentationFormat>
  <Paragraphs>35</Paragraphs>
  <Slides>8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тема</vt:lpstr>
      <vt:lpstr>Сърдечна недостатъчност</vt:lpstr>
      <vt:lpstr>Определение:</vt:lpstr>
      <vt:lpstr>Класификация:</vt:lpstr>
      <vt:lpstr>Причини:</vt:lpstr>
      <vt:lpstr>Клиника:</vt:lpstr>
      <vt:lpstr>Класификация (NYHA):</vt:lpstr>
      <vt:lpstr>Стадиране:</vt:lpstr>
      <vt:lpstr>Прогноза според ФК и стадий: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BG</dc:creator>
  <cp:lastModifiedBy>user</cp:lastModifiedBy>
  <cp:revision>23</cp:revision>
  <dcterms:created xsi:type="dcterms:W3CDTF">2016-08-07T14:16:13Z</dcterms:created>
  <dcterms:modified xsi:type="dcterms:W3CDTF">2022-09-20T10:48:06Z</dcterms:modified>
</cp:coreProperties>
</file>