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2" r:id="rId5"/>
    <p:sldId id="273" r:id="rId6"/>
    <p:sldId id="274" r:id="rId7"/>
    <p:sldId id="275" r:id="rId8"/>
    <p:sldId id="258" r:id="rId9"/>
    <p:sldId id="278" r:id="rId10"/>
    <p:sldId id="277" r:id="rId11"/>
    <p:sldId id="284" r:id="rId12"/>
    <p:sldId id="285" r:id="rId13"/>
    <p:sldId id="286" r:id="rId14"/>
    <p:sldId id="287" r:id="rId15"/>
    <p:sldId id="259" r:id="rId16"/>
    <p:sldId id="288" r:id="rId17"/>
    <p:sldId id="260" r:id="rId18"/>
    <p:sldId id="289" r:id="rId19"/>
    <p:sldId id="261" r:id="rId20"/>
    <p:sldId id="290" r:id="rId21"/>
    <p:sldId id="262" r:id="rId22"/>
    <p:sldId id="291" r:id="rId23"/>
    <p:sldId id="269" r:id="rId24"/>
    <p:sldId id="305" r:id="rId25"/>
    <p:sldId id="306" r:id="rId26"/>
    <p:sldId id="307" r:id="rId27"/>
    <p:sldId id="309" r:id="rId28"/>
    <p:sldId id="313" r:id="rId29"/>
    <p:sldId id="388" r:id="rId30"/>
    <p:sldId id="389" r:id="rId31"/>
    <p:sldId id="312" r:id="rId32"/>
    <p:sldId id="314" r:id="rId33"/>
    <p:sldId id="315" r:id="rId34"/>
    <p:sldId id="318" r:id="rId35"/>
    <p:sldId id="270" r:id="rId36"/>
    <p:sldId id="319" r:id="rId37"/>
    <p:sldId id="320" r:id="rId38"/>
    <p:sldId id="321" r:id="rId39"/>
    <p:sldId id="323" r:id="rId40"/>
    <p:sldId id="324" r:id="rId41"/>
    <p:sldId id="390" r:id="rId42"/>
    <p:sldId id="391" r:id="rId43"/>
    <p:sldId id="326" r:id="rId44"/>
    <p:sldId id="327" r:id="rId45"/>
    <p:sldId id="355" r:id="rId46"/>
    <p:sldId id="359" r:id="rId47"/>
    <p:sldId id="360" r:id="rId48"/>
    <p:sldId id="361" r:id="rId49"/>
    <p:sldId id="384" r:id="rId50"/>
    <p:sldId id="363" r:id="rId51"/>
    <p:sldId id="365" r:id="rId52"/>
    <p:sldId id="366" r:id="rId53"/>
    <p:sldId id="367" r:id="rId54"/>
    <p:sldId id="398" r:id="rId55"/>
    <p:sldId id="399" r:id="rId56"/>
    <p:sldId id="377" r:id="rId57"/>
    <p:sldId id="378" r:id="rId58"/>
    <p:sldId id="379" r:id="rId59"/>
    <p:sldId id="380" r:id="rId60"/>
    <p:sldId id="385" r:id="rId61"/>
    <p:sldId id="382" r:id="rId62"/>
    <p:sldId id="392" r:id="rId63"/>
    <p:sldId id="397" r:id="rId64"/>
    <p:sldId id="393" r:id="rId65"/>
    <p:sldId id="394" r:id="rId66"/>
    <p:sldId id="395" r:id="rId67"/>
    <p:sldId id="396" r:id="rId68"/>
    <p:sldId id="401" r:id="rId69"/>
    <p:sldId id="402" r:id="rId70"/>
    <p:sldId id="403" r:id="rId71"/>
    <p:sldId id="404" r:id="rId72"/>
    <p:sldId id="405" r:id="rId73"/>
    <p:sldId id="406" r:id="rId74"/>
    <p:sldId id="407" r:id="rId75"/>
    <p:sldId id="408" r:id="rId76"/>
    <p:sldId id="409" r:id="rId77"/>
    <p:sldId id="410" r:id="rId78"/>
    <p:sldId id="418" r:id="rId79"/>
    <p:sldId id="419" r:id="rId80"/>
    <p:sldId id="420" r:id="rId81"/>
    <p:sldId id="421" r:id="rId82"/>
    <p:sldId id="422" r:id="rId83"/>
    <p:sldId id="423" r:id="rId84"/>
    <p:sldId id="424" r:id="rId85"/>
    <p:sldId id="425" r:id="rId86"/>
    <p:sldId id="426" r:id="rId87"/>
    <p:sldId id="427" r:id="rId88"/>
    <p:sldId id="428" r:id="rId89"/>
    <p:sldId id="429" r:id="rId90"/>
    <p:sldId id="430" r:id="rId91"/>
    <p:sldId id="431" r:id="rId92"/>
    <p:sldId id="432" r:id="rId93"/>
    <p:sldId id="433" r:id="rId94"/>
    <p:sldId id="434" r:id="rId95"/>
    <p:sldId id="435" r:id="rId96"/>
    <p:sldId id="436" r:id="rId97"/>
    <p:sldId id="437" r:id="rId98"/>
    <p:sldId id="438" r:id="rId99"/>
    <p:sldId id="439" r:id="rId100"/>
    <p:sldId id="440" r:id="rId101"/>
    <p:sldId id="441" r:id="rId102"/>
    <p:sldId id="442" r:id="rId103"/>
    <p:sldId id="443" r:id="rId104"/>
    <p:sldId id="444" r:id="rId105"/>
    <p:sldId id="445" r:id="rId106"/>
    <p:sldId id="446" r:id="rId107"/>
    <p:sldId id="447" r:id="rId108"/>
    <p:sldId id="448" r:id="rId109"/>
    <p:sldId id="449" r:id="rId110"/>
    <p:sldId id="450" r:id="rId111"/>
    <p:sldId id="451" r:id="rId112"/>
    <p:sldId id="452" r:id="rId113"/>
    <p:sldId id="453" r:id="rId114"/>
    <p:sldId id="454" r:id="rId115"/>
    <p:sldId id="455" r:id="rId116"/>
    <p:sldId id="456" r:id="rId117"/>
    <p:sldId id="457" r:id="rId118"/>
    <p:sldId id="458" r:id="rId119"/>
    <p:sldId id="459" r:id="rId120"/>
    <p:sldId id="460" r:id="rId121"/>
    <p:sldId id="461" r:id="rId122"/>
    <p:sldId id="462" r:id="rId123"/>
    <p:sldId id="463" r:id="rId124"/>
    <p:sldId id="464" r:id="rId125"/>
    <p:sldId id="465" r:id="rId126"/>
    <p:sldId id="466" r:id="rId127"/>
    <p:sldId id="467" r:id="rId128"/>
  </p:sldIdLst>
  <p:sldSz cx="9144000" cy="6858000" type="screen4x3"/>
  <p:notesSz cx="6858000" cy="9144000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>
      <p:cViewPr varScale="1">
        <p:scale>
          <a:sx n="108" d="100"/>
          <a:sy n="108" d="100"/>
        </p:scale>
        <p:origin x="169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8643C-9104-4AA8-87E7-9EFEB2B3CBD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AC5CF-D506-492F-9EAE-494EA49E74D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291CE-DC12-41E8-A362-34ED5D6E670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46B17-3292-4237-B035-FB996BAD796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946D5-531B-4659-BF2A-229CCA95C03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4BADF3-4A5D-4276-A9D0-B54DFAB4F68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26C32-D975-4426-B444-2C0FC762BD4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96851-DEE1-4481-B6A5-AAF1EAF4043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3622F-1308-40C8-8E34-B341FF31D4D6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AC905-F4F5-43D8-9CDC-B1F68BC6E82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54AE9-E3D5-4705-9C65-17B01D6ED02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50000"/>
              </a:schemeClr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/>
              <a:t>Click to edit Master text styles</a:t>
            </a:r>
          </a:p>
          <a:p>
            <a:pPr lvl="1"/>
            <a:r>
              <a:rPr lang="bg-BG"/>
              <a:t>Second level</a:t>
            </a:r>
          </a:p>
          <a:p>
            <a:pPr lvl="2"/>
            <a:r>
              <a:rPr lang="bg-BG"/>
              <a:t>Third level</a:t>
            </a:r>
          </a:p>
          <a:p>
            <a:pPr lvl="3"/>
            <a:r>
              <a:rPr lang="bg-BG"/>
              <a:t>Fourth level</a:t>
            </a:r>
          </a:p>
          <a:p>
            <a:pPr lvl="4"/>
            <a:r>
              <a:rPr lang="bg-BG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345604E-F88C-4650-B3AA-6D7AF550A78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physio-pedia.com/File:PsAHands.jpg" TargetMode="External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57224" y="2143116"/>
            <a:ext cx="7772400" cy="1470025"/>
          </a:xfrm>
        </p:spPr>
        <p:txBody>
          <a:bodyPr/>
          <a:lstStyle/>
          <a:p>
            <a:pPr eaLnBrk="1" hangingPunct="1"/>
            <a:r>
              <a:rPr lang="bg-BG" b="1" dirty="0"/>
              <a:t>КОСТНО-СТАВНИ ЗАБОЛЯВАНИЯ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276475"/>
            <a:ext cx="8229600" cy="1143000"/>
          </a:xfrm>
        </p:spPr>
        <p:txBody>
          <a:bodyPr/>
          <a:lstStyle/>
          <a:p>
            <a:pPr eaLnBrk="1" hangingPunct="1"/>
            <a:r>
              <a:rPr lang="bg-BG" sz="3600"/>
              <a:t>СИМПТОМИ ОТ СТРАНА НА СТАВИТЕ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 dirty="0"/>
              <a:t>Болка</a:t>
            </a:r>
            <a:r>
              <a:rPr lang="bg-BG" sz="2800" dirty="0"/>
              <a:t> – универсален симптом на ревматичните заболявания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Характер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Продължителност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Интензивност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Време на поява в денонощието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 dirty="0" err="1"/>
              <a:t>Артралгии</a:t>
            </a:r>
            <a:r>
              <a:rPr lang="bg-BG" sz="2800" dirty="0"/>
              <a:t> – болки в ставите без видими промени в тях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 dirty="0"/>
              <a:t>Ставна скованост </a:t>
            </a:r>
            <a:r>
              <a:rPr lang="bg-BG" sz="2800" dirty="0"/>
              <a:t>(при възпалителни и дегенеративни заболявания)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 dirty="0"/>
              <a:t>Оток на ставата </a:t>
            </a:r>
            <a:r>
              <a:rPr lang="bg-BG" sz="2800" dirty="0"/>
              <a:t>– сигурно доказателство за заболяване на ставата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Симетричен – възпаление на </a:t>
            </a:r>
            <a:r>
              <a:rPr lang="bg-BG" sz="2400" dirty="0" err="1"/>
              <a:t>синовията</a:t>
            </a:r>
            <a:r>
              <a:rPr lang="bg-BG" sz="2400" dirty="0"/>
              <a:t>, </a:t>
            </a:r>
            <a:r>
              <a:rPr lang="bg-BG" sz="2400" dirty="0" err="1"/>
              <a:t>околоставните</a:t>
            </a:r>
            <a:r>
              <a:rPr lang="bg-BG" sz="2400" dirty="0"/>
              <a:t> меки тъкани, </a:t>
            </a:r>
            <a:r>
              <a:rPr lang="bg-BG" sz="2400" dirty="0" err="1"/>
              <a:t>излив</a:t>
            </a:r>
            <a:r>
              <a:rPr lang="bg-BG" sz="2400" dirty="0"/>
              <a:t> в ставата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Локален (асиметричен) – възпаление на </a:t>
            </a:r>
            <a:r>
              <a:rPr lang="bg-BG" sz="2400" dirty="0" err="1"/>
              <a:t>бурси</a:t>
            </a:r>
            <a:r>
              <a:rPr lang="bg-BG" sz="2400" dirty="0"/>
              <a:t>, сухожилия, </a:t>
            </a:r>
            <a:r>
              <a:rPr lang="bg-BG" sz="2400" dirty="0" err="1"/>
              <a:t>инсерции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Времетраене на отока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Брой на засегнатите стави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Кои са засегнатите стави (малки, големи; проксимални, </a:t>
            </a:r>
            <a:r>
              <a:rPr lang="bg-BG" sz="2400" dirty="0" err="1"/>
              <a:t>дистални</a:t>
            </a:r>
            <a:r>
              <a:rPr lang="bg-BG" sz="2400" dirty="0"/>
              <a:t>)   </a:t>
            </a:r>
          </a:p>
          <a:p>
            <a:pPr eaLnBrk="1" hangingPunct="1"/>
            <a:endParaRPr lang="bg-B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bg-BG" sz="16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u="sng" dirty="0"/>
              <a:t>Деформация на ставата </a:t>
            </a:r>
            <a:r>
              <a:rPr lang="bg-BG" sz="2800" dirty="0"/>
              <a:t>– трайна промяна във формата на ставата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/>
              <a:t>Костни размествания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/>
              <a:t>Деструкция</a:t>
            </a:r>
            <a:r>
              <a:rPr lang="bg-BG" sz="2400" dirty="0"/>
              <a:t> на ставните повърхности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/>
              <a:t>Анкилози</a:t>
            </a:r>
            <a:endParaRPr lang="bg-BG" sz="2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/>
              <a:t>Увреждане на мускулно-свързочния апарат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/>
              <a:t>Контрактури</a:t>
            </a:r>
            <a:endParaRPr lang="bg-BG" sz="2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/>
              <a:t>Луксации</a:t>
            </a:r>
            <a:endParaRPr lang="bg-BG" sz="2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/>
              <a:t>Пример за деформации: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000" dirty="0"/>
              <a:t>възли на </a:t>
            </a:r>
            <a:r>
              <a:rPr lang="bg-BG" sz="2000" dirty="0" err="1"/>
              <a:t>Хеберден</a:t>
            </a:r>
            <a:r>
              <a:rPr lang="bg-BG" sz="2000" dirty="0"/>
              <a:t> и на </a:t>
            </a:r>
            <a:r>
              <a:rPr lang="bg-BG" sz="2000" dirty="0" err="1"/>
              <a:t>Бушар</a:t>
            </a:r>
            <a:r>
              <a:rPr lang="bg-BG" sz="2000" dirty="0"/>
              <a:t> (</a:t>
            </a:r>
            <a:r>
              <a:rPr lang="bg-BG" sz="2000" dirty="0" err="1"/>
              <a:t>остеоартроза</a:t>
            </a:r>
            <a:r>
              <a:rPr lang="bg-BG" sz="2000" dirty="0"/>
              <a:t>)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000" dirty="0"/>
              <a:t>деформации при </a:t>
            </a:r>
            <a:r>
              <a:rPr lang="bg-BG" sz="2000" dirty="0" err="1"/>
              <a:t>ревматоиден</a:t>
            </a:r>
            <a:r>
              <a:rPr lang="bg-BG" sz="2000" dirty="0"/>
              <a:t> артрит и др. 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</a:pPr>
            <a:endParaRPr lang="bg-BG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 dirty="0" err="1"/>
              <a:t>Крепитации</a:t>
            </a:r>
            <a:r>
              <a:rPr lang="bg-BG" sz="2800" dirty="0"/>
              <a:t> в ставата – важен признак на ставна патология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Явява се при неравни ставни повърхности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Леки </a:t>
            </a:r>
            <a:r>
              <a:rPr lang="bg-BG" sz="2400" dirty="0" err="1"/>
              <a:t>крепитации</a:t>
            </a:r>
            <a:r>
              <a:rPr lang="bg-BG" sz="2400" dirty="0"/>
              <a:t> при </a:t>
            </a:r>
            <a:r>
              <a:rPr lang="bg-BG" sz="2400" dirty="0" err="1"/>
              <a:t>ревматоиден</a:t>
            </a:r>
            <a:r>
              <a:rPr lang="bg-BG" sz="2400" dirty="0"/>
              <a:t> артрит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Груби – при </a:t>
            </a:r>
            <a:r>
              <a:rPr lang="bg-BG" sz="2400" dirty="0" err="1"/>
              <a:t>остеоартроза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Хрущене – при тежки деформации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 dirty="0"/>
              <a:t>Промени на кожата над ставите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Зачервяване – белег на остро възпаление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Повишена температура – най-често при </a:t>
            </a:r>
            <a:r>
              <a:rPr lang="bg-BG" sz="2400" dirty="0" err="1"/>
              <a:t>ексудат</a:t>
            </a:r>
            <a:r>
              <a:rPr lang="bg-BG" sz="2400" dirty="0"/>
              <a:t> в ставата</a:t>
            </a:r>
            <a:endParaRPr lang="bg-B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 u="sng"/>
              <a:t>Промени в обема на ставните движения </a:t>
            </a:r>
            <a:r>
              <a:rPr lang="bg-BG" sz="2800"/>
              <a:t>– обемът зависи от формата на ставните повърхности, връзките и мускулите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Ограничена подвижност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 sz="2000"/>
              <a:t>обратима: мускулно напрежение, вътреставен излив и синовит, ставни мишки, увреждане на менискуси и сухожилия и др.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 sz="2000"/>
              <a:t>трайна: фиброзна или костна анкилоза, разрушение на ставните повърхности, луксации и др. 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Повишена подвижност – хипермобилни стави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Патологична подвижност: деструкция на ставни повърхности, слабост на връзковия апарат; води до нарушена стабилност на ставата</a:t>
            </a:r>
            <a:endParaRPr lang="bg-BG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2500313"/>
            <a:ext cx="8229600" cy="1143000"/>
          </a:xfrm>
        </p:spPr>
        <p:txBody>
          <a:bodyPr/>
          <a:lstStyle/>
          <a:p>
            <a:pPr eaLnBrk="1" hangingPunct="1"/>
            <a:r>
              <a:rPr lang="bg-BG" sz="3600"/>
              <a:t>МЕТОДИ ЗА ИЗСЛЕДВАНЕ НА СТАВИТЕ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dirty="0"/>
              <a:t> АНАМНЕЗА; </a:t>
            </a:r>
            <a:br>
              <a:rPr lang="bg-BG" sz="3200" dirty="0"/>
            </a:br>
            <a:r>
              <a:rPr lang="bg-BG" sz="3200" dirty="0"/>
              <a:t>ФИЗИКАЛНО ИЗСЛЕДВАНЕ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Оглед – в покой и в движение; в лежащо и в изправено положение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/>
              <a:t>Общ – крайници като цяло, стоеж на тялото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/>
              <a:t>Локален – състояние на ставата и на кожата над нея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/>
              <a:t>Походка, обем на движенията; щадене на ставата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Палпация – в покой и в движение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/>
              <a:t>Температура; болка и точната й локализация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/>
              <a:t>Промени в структурата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/>
              <a:t>Крепитации</a:t>
            </a:r>
            <a:endParaRPr lang="bg-BG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1600" dirty="0"/>
              <a:t> </a:t>
            </a:r>
            <a:r>
              <a:rPr lang="bg-BG" sz="3200" dirty="0"/>
              <a:t>ИЗСЛЕДВАНЕ ОБЕМА </a:t>
            </a:r>
            <a:br>
              <a:rPr lang="bg-BG" sz="3200" dirty="0"/>
            </a:br>
            <a:r>
              <a:rPr lang="bg-BG" sz="3200" dirty="0"/>
              <a:t>НА ДВИЖЕНИЯТА В СТАВАТА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Активни движения; пасивни движения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Сгъване и разгъване (флексия и екстензия)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Привеждане и отвеждане (абдукция и аддукция)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Въртене около надлъжната ос на крайника (пронация и супинация) – лъчева кост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Кръгови движения в сферичните стави: раменни, метакарпофалангеални</a:t>
            </a:r>
            <a:r>
              <a:rPr lang="en-US" sz="2800"/>
              <a:t>, </a:t>
            </a:r>
            <a:r>
              <a:rPr lang="bg-BG" sz="2800"/>
              <a:t>тазобедрени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dirty="0"/>
              <a:t>ДРУГИ МЕТОДИ ЗА ИЗСЛЕДВАНЕ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Рутинни лабораторни изследвания: проби за ревматична активност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СУЕ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С-реактивен протеин (С</a:t>
            </a:r>
            <a:r>
              <a:rPr lang="en-US" sz="2400"/>
              <a:t>RP</a:t>
            </a:r>
            <a:r>
              <a:rPr lang="bg-BG" sz="2400"/>
              <a:t>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Фибриноген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Протеинограма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Други изследвания при необходимост: кръвна захар, пикочна киселина, електролити и др.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 err="1"/>
              <a:t>Имунологични</a:t>
            </a:r>
            <a:r>
              <a:rPr lang="bg-BG" sz="2800" dirty="0"/>
              <a:t> изследвания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Ревматоидни</a:t>
            </a:r>
            <a:r>
              <a:rPr lang="bg-BG" sz="2400" dirty="0"/>
              <a:t> фактори – антитела </a:t>
            </a:r>
            <a:r>
              <a:rPr lang="en-US" sz="2400" dirty="0" err="1"/>
              <a:t>IgA</a:t>
            </a:r>
            <a:r>
              <a:rPr lang="en-US" sz="2400" dirty="0"/>
              <a:t>, </a:t>
            </a:r>
            <a:r>
              <a:rPr lang="en-US" sz="2400" dirty="0" err="1"/>
              <a:t>IgG</a:t>
            </a:r>
            <a:r>
              <a:rPr lang="en-US" sz="2400" dirty="0"/>
              <a:t>, </a:t>
            </a:r>
            <a:r>
              <a:rPr lang="en-US" sz="2400" dirty="0" err="1"/>
              <a:t>IgM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Проба на </a:t>
            </a:r>
            <a:r>
              <a:rPr lang="bg-BG" sz="2400" dirty="0" err="1"/>
              <a:t>Ваале-Роуз</a:t>
            </a:r>
            <a:r>
              <a:rPr lang="bg-BG" sz="2400" dirty="0"/>
              <a:t> (</a:t>
            </a:r>
            <a:r>
              <a:rPr lang="en-US" sz="2400" dirty="0" err="1"/>
              <a:t>IgM</a:t>
            </a:r>
            <a:r>
              <a:rPr lang="bg-BG" sz="2400" dirty="0"/>
              <a:t>) – норма до 1:32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400" dirty="0"/>
              <a:t>A</a:t>
            </a:r>
            <a:r>
              <a:rPr lang="bg-BG" sz="2400" dirty="0" err="1"/>
              <a:t>нтинуклеарни</a:t>
            </a:r>
            <a:r>
              <a:rPr lang="bg-BG" sz="2400" dirty="0"/>
              <a:t> антитела (АНА)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Имуноглобулини</a:t>
            </a:r>
            <a:r>
              <a:rPr lang="bg-BG" sz="2400" dirty="0"/>
              <a:t> и циркулиращи имунни комплекси (ЦИК)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Комплемент</a:t>
            </a:r>
            <a:r>
              <a:rPr lang="bg-BG" sz="2400" dirty="0"/>
              <a:t>: С</a:t>
            </a:r>
            <a:r>
              <a:rPr lang="bg-BG" sz="2400" b="1" baseline="-25000" dirty="0"/>
              <a:t>3</a:t>
            </a:r>
            <a:r>
              <a:rPr lang="bg-BG" sz="2400" dirty="0"/>
              <a:t>, С</a:t>
            </a:r>
            <a:r>
              <a:rPr lang="bg-BG" sz="2400" b="1" baseline="-25000" dirty="0"/>
              <a:t>4</a:t>
            </a:r>
            <a:r>
              <a:rPr lang="bg-BG" sz="2400" dirty="0"/>
              <a:t>, СН</a:t>
            </a:r>
            <a:r>
              <a:rPr lang="bg-BG" sz="2400" b="1" baseline="-25000" dirty="0"/>
              <a:t>50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Т- и </a:t>
            </a:r>
            <a:r>
              <a:rPr lang="bg-BG" sz="2400" dirty="0" err="1"/>
              <a:t>В-лимфоцити</a:t>
            </a:r>
            <a:r>
              <a:rPr lang="bg-BG" sz="2400" dirty="0"/>
              <a:t>; </a:t>
            </a:r>
            <a:r>
              <a:rPr lang="bg-BG" sz="2400" dirty="0" err="1"/>
              <a:t>Т-лимфоцитни</a:t>
            </a:r>
            <a:r>
              <a:rPr lang="bg-BG" sz="2400" dirty="0"/>
              <a:t> </a:t>
            </a:r>
            <a:r>
              <a:rPr lang="bg-BG" sz="2400" dirty="0" err="1"/>
              <a:t>субпопулации</a:t>
            </a:r>
            <a:r>
              <a:rPr lang="bg-BG" sz="2400" dirty="0"/>
              <a:t> (</a:t>
            </a:r>
            <a:r>
              <a:rPr lang="bg-BG" sz="2400" dirty="0" err="1"/>
              <a:t>хелпери</a:t>
            </a:r>
            <a:r>
              <a:rPr lang="bg-BG" sz="2400" dirty="0"/>
              <a:t> и </a:t>
            </a:r>
            <a:r>
              <a:rPr lang="bg-BG" sz="2400" dirty="0" err="1"/>
              <a:t>супресори</a:t>
            </a:r>
            <a:r>
              <a:rPr lang="bg-BG" sz="2400" dirty="0"/>
              <a:t>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Антистрептолизинов</a:t>
            </a:r>
            <a:r>
              <a:rPr lang="bg-BG" sz="2400" dirty="0"/>
              <a:t> </a:t>
            </a:r>
            <a:r>
              <a:rPr lang="bg-BG" sz="2400" dirty="0" err="1"/>
              <a:t>титър</a:t>
            </a:r>
            <a:r>
              <a:rPr lang="bg-BG" sz="2400" dirty="0"/>
              <a:t> (</a:t>
            </a:r>
            <a:r>
              <a:rPr lang="en-US" sz="2400" dirty="0"/>
              <a:t>AST)</a:t>
            </a:r>
            <a:endParaRPr lang="bg-BG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Изследване на антигените от системата </a:t>
            </a:r>
            <a:r>
              <a:rPr lang="en-US" sz="2800" dirty="0"/>
              <a:t>HLA</a:t>
            </a:r>
            <a:endParaRPr lang="bg-BG" sz="28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Болест на </a:t>
            </a:r>
            <a:r>
              <a:rPr lang="bg-BG" sz="2400" dirty="0" err="1"/>
              <a:t>Бехтерев</a:t>
            </a:r>
            <a:r>
              <a:rPr lang="bg-BG" sz="2400" dirty="0"/>
              <a:t> – антиген В</a:t>
            </a:r>
            <a:r>
              <a:rPr lang="bg-BG" sz="2400" b="1" baseline="-25000" dirty="0"/>
              <a:t>27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Ревматоиден</a:t>
            </a:r>
            <a:r>
              <a:rPr lang="bg-BG" sz="2400" dirty="0"/>
              <a:t> артрит – </a:t>
            </a:r>
            <a:r>
              <a:rPr lang="en-US" sz="2400" dirty="0"/>
              <a:t>HLA</a:t>
            </a:r>
            <a:r>
              <a:rPr lang="bg-BG" sz="2400" dirty="0"/>
              <a:t>-</a:t>
            </a:r>
            <a:r>
              <a:rPr lang="en-US" sz="2400" dirty="0"/>
              <a:t>DR</a:t>
            </a:r>
            <a:r>
              <a:rPr lang="bg-BG" sz="2400" b="1" baseline="-25000" dirty="0"/>
              <a:t>4</a:t>
            </a:r>
            <a:endParaRPr lang="bg-BG" sz="24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Ставна пункция и изследване на </a:t>
            </a:r>
            <a:r>
              <a:rPr lang="bg-BG" sz="2800" dirty="0" err="1"/>
              <a:t>синовиална</a:t>
            </a:r>
            <a:r>
              <a:rPr lang="bg-BG" sz="2800" dirty="0"/>
              <a:t> течност: визуално, биохимично, </a:t>
            </a:r>
            <a:r>
              <a:rPr lang="bg-BG" sz="2800" dirty="0" err="1"/>
              <a:t>цитологично</a:t>
            </a:r>
            <a:r>
              <a:rPr lang="bg-BG" sz="2800" dirty="0"/>
              <a:t> и микробиологично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 err="1"/>
              <a:t>Синовиална</a:t>
            </a:r>
            <a:r>
              <a:rPr lang="bg-BG" sz="2800" dirty="0"/>
              <a:t> биопсия – най-често на </a:t>
            </a:r>
            <a:r>
              <a:rPr lang="bg-BG" sz="2800" dirty="0" err="1"/>
              <a:t>колянна</a:t>
            </a:r>
            <a:r>
              <a:rPr lang="bg-BG" sz="2800" dirty="0"/>
              <a:t> става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 err="1"/>
              <a:t>Артроскопия</a:t>
            </a:r>
            <a:r>
              <a:rPr lang="bg-BG" sz="2800" dirty="0"/>
              <a:t> – най-често </a:t>
            </a:r>
            <a:r>
              <a:rPr lang="bg-BG" sz="2800" dirty="0" err="1"/>
              <a:t>колянна</a:t>
            </a:r>
            <a:r>
              <a:rPr lang="bg-BG" sz="2800" dirty="0"/>
              <a:t> става</a:t>
            </a:r>
          </a:p>
          <a:p>
            <a:pPr eaLnBrk="1" hangingPunct="1">
              <a:buFont typeface="Wingdings" pitchFamily="2" charset="2"/>
              <a:buNone/>
            </a:pPr>
            <a:endParaRPr lang="bg-BG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Рентгеново изследване – най-малко в две плоскости: </a:t>
            </a:r>
            <a:r>
              <a:rPr lang="bg-BG" sz="2800" dirty="0" err="1"/>
              <a:t>остеопороза</a:t>
            </a:r>
            <a:r>
              <a:rPr lang="bg-BG" sz="2800" dirty="0"/>
              <a:t>, ерозии, кисти, </a:t>
            </a:r>
            <a:r>
              <a:rPr lang="bg-BG" sz="2800" dirty="0" err="1"/>
              <a:t>остеосклероза</a:t>
            </a:r>
            <a:r>
              <a:rPr lang="bg-BG" sz="2800" dirty="0"/>
              <a:t>, </a:t>
            </a:r>
            <a:r>
              <a:rPr lang="bg-BG" sz="2800" dirty="0" err="1"/>
              <a:t>остеофити</a:t>
            </a:r>
            <a:r>
              <a:rPr lang="bg-BG" sz="2800" dirty="0"/>
              <a:t> и др.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КТ; МРИ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Радиоизотопни методи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Ултразвуково изследване </a:t>
            </a:r>
            <a:endParaRPr lang="en-US" sz="28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Локално</a:t>
            </a:r>
            <a:r>
              <a:rPr lang="en-US" sz="2400" dirty="0"/>
              <a:t> </a:t>
            </a:r>
            <a:r>
              <a:rPr lang="bg-BG" sz="2400" dirty="0"/>
              <a:t> </a:t>
            </a:r>
            <a:endParaRPr lang="en-US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На</a:t>
            </a:r>
            <a:r>
              <a:rPr lang="en-US" sz="2400" dirty="0"/>
              <a:t> </a:t>
            </a:r>
            <a:r>
              <a:rPr lang="bg-BG" sz="2400" dirty="0"/>
              <a:t>вътрешни органи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349500"/>
            <a:ext cx="8229600" cy="1143000"/>
          </a:xfrm>
        </p:spPr>
        <p:txBody>
          <a:bodyPr/>
          <a:lstStyle/>
          <a:p>
            <a:pPr eaLnBrk="1" hangingPunct="1"/>
            <a:r>
              <a:rPr lang="bg-BG" sz="3600"/>
              <a:t>СИМПТОМИ ОТ СТРАНА НА СКЕЛЕТНАТА МУСКУЛАТУРА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bg-BG" sz="16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u="sng" dirty="0"/>
              <a:t>Мускулна слабост</a:t>
            </a:r>
            <a:r>
              <a:rPr lang="bg-BG" sz="2800" dirty="0"/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/>
              <a:t>Основен симптом при засягане на напречно набраздената мускулатура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/>
              <a:t>Дължи се на намалена сила на контракцията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u="sng" dirty="0"/>
              <a:t>Мускулна болка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/>
              <a:t>Вирусни инфекции; трихинелоза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/>
              <a:t>Колагенози</a:t>
            </a:r>
            <a:r>
              <a:rPr lang="bg-BG" sz="2400" dirty="0"/>
              <a:t>: </a:t>
            </a:r>
            <a:r>
              <a:rPr lang="bg-BG" sz="2400" dirty="0" err="1"/>
              <a:t>дерматомиозит</a:t>
            </a:r>
            <a:r>
              <a:rPr lang="bg-BG" sz="2400" dirty="0"/>
              <a:t>, </a:t>
            </a:r>
            <a:r>
              <a:rPr lang="bg-BG" sz="2400" dirty="0" err="1"/>
              <a:t>нодозен</a:t>
            </a:r>
            <a:r>
              <a:rPr lang="bg-BG" sz="2400" dirty="0"/>
              <a:t> </a:t>
            </a:r>
            <a:r>
              <a:rPr lang="bg-BG" sz="2400" dirty="0" err="1"/>
              <a:t>панартериит</a:t>
            </a:r>
            <a:endParaRPr lang="bg-BG" sz="24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u="sng" dirty="0"/>
              <a:t>Атрофия на мускулите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/>
              <a:t>Намаление обема на мускулните влакна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/>
              <a:t>Изчезване на мускулни влакна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u="sng" dirty="0"/>
              <a:t>Парализа на мускули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420938"/>
            <a:ext cx="8229600" cy="1143000"/>
          </a:xfrm>
        </p:spPr>
        <p:txBody>
          <a:bodyPr/>
          <a:lstStyle/>
          <a:p>
            <a:pPr eaLnBrk="1" hangingPunct="1"/>
            <a:r>
              <a:rPr lang="bg-BG" sz="3600"/>
              <a:t>МЕТОДИ НА ИЗСЛЕДВАНЕ НА СКЕЛЕТНАТА МУСКУЛАТУРА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Подробна анамнеза, системно </a:t>
            </a:r>
            <a:r>
              <a:rPr lang="bg-BG" sz="2800" dirty="0" err="1"/>
              <a:t>физикално</a:t>
            </a:r>
            <a:r>
              <a:rPr lang="bg-BG" sz="2800" dirty="0"/>
              <a:t> изследване, вкл. неврологично изследване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Други изследвания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Серумни ензими, освобождавани от скелетната мускулатура: </a:t>
            </a:r>
            <a:r>
              <a:rPr lang="bg-BG" sz="2400" dirty="0" err="1"/>
              <a:t>трансаминази</a:t>
            </a:r>
            <a:r>
              <a:rPr lang="bg-BG" sz="2400" dirty="0"/>
              <a:t>, </a:t>
            </a:r>
            <a:r>
              <a:rPr lang="en-US" sz="2400" dirty="0"/>
              <a:t>LDH</a:t>
            </a:r>
            <a:r>
              <a:rPr lang="bg-BG" sz="2400" dirty="0"/>
              <a:t>, </a:t>
            </a:r>
            <a:r>
              <a:rPr lang="bg-BG" sz="2400" dirty="0" err="1"/>
              <a:t>креатинфосфокиназа</a:t>
            </a:r>
            <a:r>
              <a:rPr lang="bg-BG" sz="2400" dirty="0"/>
              <a:t> (</a:t>
            </a:r>
            <a:r>
              <a:rPr lang="en-US" sz="2400" dirty="0"/>
              <a:t>CPK)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Плазмено ниво на електролити: К, Са, М</a:t>
            </a:r>
            <a:r>
              <a:rPr lang="en-US" sz="2400" dirty="0"/>
              <a:t>g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Креатинурия</a:t>
            </a:r>
            <a:r>
              <a:rPr lang="bg-BG" sz="2400" dirty="0"/>
              <a:t>; </a:t>
            </a:r>
            <a:r>
              <a:rPr lang="bg-BG" sz="2400" dirty="0" err="1"/>
              <a:t>миоглобинурия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Електромиография</a:t>
            </a:r>
            <a:r>
              <a:rPr lang="bg-BG" sz="2400" dirty="0"/>
              <a:t> </a:t>
            </a:r>
            <a:r>
              <a:rPr lang="en-US" sz="2400" dirty="0"/>
              <a:t>(</a:t>
            </a:r>
            <a:r>
              <a:rPr lang="bg-BG" sz="2400" dirty="0"/>
              <a:t>ЕМ</a:t>
            </a:r>
            <a:r>
              <a:rPr lang="en-US" sz="2400" dirty="0"/>
              <a:t>G)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Морфологично изследване (мускулна биопсия)</a:t>
            </a:r>
            <a:endParaRPr lang="en-US" sz="2400" dirty="0"/>
          </a:p>
          <a:p>
            <a:pPr eaLnBrk="1" hangingPunct="1">
              <a:buFont typeface="Wingdings" pitchFamily="2" charset="2"/>
              <a:buChar char="§"/>
            </a:pPr>
            <a:endParaRPr lang="bg-BG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420938"/>
            <a:ext cx="8229600" cy="1295400"/>
          </a:xfrm>
        </p:spPr>
        <p:txBody>
          <a:bodyPr/>
          <a:lstStyle/>
          <a:p>
            <a:pPr eaLnBrk="1" hangingPunct="1"/>
            <a:r>
              <a:rPr lang="bg-BG" sz="3600"/>
              <a:t>СИМПТОМИ ОТ СТРАНА НА КОСТИТЕ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 u="sng"/>
              <a:t>Остеопороза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Намаляване масата на костното вещество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Влошаване микроархитектурата на костната тъкан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Повишена чупливост, риск от фрактури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/>
              <a:t>Остеопения</a:t>
            </a:r>
            <a:r>
              <a:rPr lang="bg-BG" sz="2800"/>
              <a:t> – физиологична възрастова костна атрофия – без патологични фрактури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/>
              <a:t>Остеомалация</a:t>
            </a:r>
            <a:r>
              <a:rPr lang="bg-BG" sz="2800"/>
              <a:t> (рахит у деца) – повишено количество неминерализирана органична костна тъкан (остеоид)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Симптоми: болки, спонтанни фрактури, деформации и др.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276475"/>
            <a:ext cx="8229600" cy="1143000"/>
          </a:xfrm>
        </p:spPr>
        <p:txBody>
          <a:bodyPr/>
          <a:lstStyle/>
          <a:p>
            <a:pPr eaLnBrk="1" hangingPunct="1"/>
            <a:r>
              <a:rPr lang="bg-BG" sz="3600"/>
              <a:t>МЕТОДИ ЗА ИЗСЛЕДВАНЕ НА КОСТИТЕ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Рентгеново изследване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 err="1"/>
              <a:t>Остеодензитометрия</a:t>
            </a:r>
            <a:r>
              <a:rPr lang="bg-BG" sz="2800" dirty="0"/>
              <a:t> (измерване на костна плътност)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Биохимични маркери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За костна резорбция: калций, </a:t>
            </a:r>
            <a:r>
              <a:rPr lang="bg-BG" sz="2400" dirty="0" err="1"/>
              <a:t>хидроксипролин</a:t>
            </a:r>
            <a:r>
              <a:rPr lang="bg-BG" sz="2400" dirty="0"/>
              <a:t> и </a:t>
            </a:r>
            <a:r>
              <a:rPr lang="bg-BG" sz="2400" dirty="0" err="1"/>
              <a:t>пиридинолинови</a:t>
            </a:r>
            <a:r>
              <a:rPr lang="bg-BG" sz="2400" dirty="0"/>
              <a:t> фрагменти в урината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За костно изграждане: АФ, </a:t>
            </a:r>
            <a:r>
              <a:rPr lang="bg-BG" sz="2400" dirty="0" err="1"/>
              <a:t>остеокалцин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Хормони: </a:t>
            </a:r>
            <a:r>
              <a:rPr lang="bg-BG" sz="2400" dirty="0" err="1"/>
              <a:t>паратхормон</a:t>
            </a:r>
            <a:r>
              <a:rPr lang="bg-BG" sz="2400" dirty="0"/>
              <a:t>, </a:t>
            </a:r>
            <a:r>
              <a:rPr lang="bg-BG" sz="2400" dirty="0" err="1"/>
              <a:t>кортизол</a:t>
            </a:r>
            <a:r>
              <a:rPr lang="bg-BG" sz="2400" dirty="0"/>
              <a:t> и др.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Костна биопсия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 err="1"/>
              <a:t>Сцинтиграфия</a:t>
            </a:r>
            <a:r>
              <a:rPr lang="bg-BG" sz="2800" dirty="0"/>
              <a:t>, КТ, МРИ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571750"/>
            <a:ext cx="8229600" cy="1143000"/>
          </a:xfrm>
        </p:spPr>
        <p:txBody>
          <a:bodyPr/>
          <a:lstStyle/>
          <a:p>
            <a:pPr eaLnBrk="1" hangingPunct="1"/>
            <a:r>
              <a:rPr lang="bg-BG" sz="3600"/>
              <a:t>РЕВМАТОИДЕН</a:t>
            </a:r>
            <a:r>
              <a:rPr lang="en-US" sz="3600"/>
              <a:t> </a:t>
            </a:r>
            <a:r>
              <a:rPr lang="bg-BG" sz="3600"/>
              <a:t> АРТРИТ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Същност– </a:t>
            </a:r>
            <a:r>
              <a:rPr lang="en-US" sz="2800" dirty="0"/>
              <a:t>R</a:t>
            </a:r>
            <a:r>
              <a:rPr lang="bg-BG" sz="2800" dirty="0"/>
              <a:t>А е хронично </a:t>
            </a:r>
            <a:r>
              <a:rPr lang="bg-BG" sz="2800" dirty="0" err="1"/>
              <a:t>мултисистемно</a:t>
            </a:r>
            <a:r>
              <a:rPr lang="bg-BG" sz="2800" dirty="0"/>
              <a:t> заболяване с неизвестна причина; характерна изява – ерозивно-деструктивен прогресиращ полиартрит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Честота – 1% от населението на света; по-често у жени (3:1)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Етиология – неизяснена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Вирусни и бактериални инфекции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Нарушена имунна регулация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Генетично предразположение – асоциира се с </a:t>
            </a:r>
            <a:r>
              <a:rPr lang="en-US" sz="2400" dirty="0"/>
              <a:t>HLA</a:t>
            </a:r>
            <a:r>
              <a:rPr lang="bg-BG" sz="2400" dirty="0"/>
              <a:t>-</a:t>
            </a:r>
            <a:r>
              <a:rPr lang="en-US" sz="2400" dirty="0"/>
              <a:t>DR</a:t>
            </a:r>
            <a:r>
              <a:rPr lang="bg-BG" sz="2400" b="1" baseline="-25000" dirty="0"/>
              <a:t>4</a:t>
            </a:r>
            <a:r>
              <a:rPr lang="bg-BG" sz="2400" dirty="0"/>
              <a:t> (50% от случаите)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Патогенеза – поредица от имунни нарушения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Антигени, попадащи в синовията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Антитела; </a:t>
            </a:r>
            <a:r>
              <a:rPr lang="en-US" sz="2400"/>
              <a:t>IgG </a:t>
            </a:r>
            <a:r>
              <a:rPr lang="bg-BG" sz="2400"/>
              <a:t>и </a:t>
            </a:r>
            <a:r>
              <a:rPr lang="en-US" sz="2400"/>
              <a:t>anti-IgG</a:t>
            </a:r>
            <a:r>
              <a:rPr lang="bg-BG" sz="2400"/>
              <a:t> имунни комплекси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Ангажиране на комплемента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Повишена съдова пропускливост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Поглъщане на имунните комплекси от </a:t>
            </a:r>
            <a:r>
              <a:rPr lang="en-US" sz="2400"/>
              <a:t>Leuc</a:t>
            </a:r>
            <a:endParaRPr lang="bg-BG" sz="240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Отделят се хидролитични ензими, О</a:t>
            </a:r>
            <a:r>
              <a:rPr lang="bg-BG" sz="2400" b="1" baseline="-25000"/>
              <a:t>2</a:t>
            </a:r>
            <a:r>
              <a:rPr lang="bg-BG" sz="2400"/>
              <a:t>-радикали, метаболити на арахидоновата киселина – възпаление и тъканна деструкция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Извънставно разпространение чрез тъканните течности (извънставни прояви)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Участие на Т-лимфоцитите</a:t>
            </a:r>
            <a:endParaRPr lang="bg-BG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Патология – основно измененията са  в ставите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Възпаление на </a:t>
            </a:r>
            <a:r>
              <a:rPr lang="bg-BG" sz="2400" dirty="0" err="1"/>
              <a:t>синовията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Увеличение на количеството на ставната течност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Преминаване на възпалението в хрущяла (образуване на </a:t>
            </a:r>
            <a:r>
              <a:rPr lang="bg-BG" sz="2400" dirty="0" err="1"/>
              <a:t>панус</a:t>
            </a:r>
            <a:r>
              <a:rPr lang="bg-BG" sz="2400" dirty="0"/>
              <a:t>)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Разрушаване на хрущяла, преминаване към костта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Остеопороза</a:t>
            </a:r>
            <a:r>
              <a:rPr lang="bg-BG" sz="2400" dirty="0"/>
              <a:t>, костни ерозии и др.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Ангажиране на </a:t>
            </a:r>
            <a:r>
              <a:rPr lang="bg-BG" sz="2400" dirty="0" err="1"/>
              <a:t>околоставните</a:t>
            </a:r>
            <a:r>
              <a:rPr lang="bg-BG" sz="2400" dirty="0"/>
              <a:t> структури: капсула, сухожилия, </a:t>
            </a:r>
            <a:r>
              <a:rPr lang="bg-BG" sz="2400" dirty="0" err="1"/>
              <a:t>бурси</a:t>
            </a:r>
            <a:r>
              <a:rPr lang="bg-BG" sz="2400" dirty="0"/>
              <a:t>, мускули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Клинична картина – полиартрит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Бавно начало с нехарактерни общи оплаквания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Симетрично засягане на ставите – от периферията към основата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/>
              <a:t>метакарпо- и метатарзофалангеални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/>
              <a:t>проксимални интерфалангеални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/>
              <a:t>китки, колене и лакти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/>
              <a:t>шиен гръбнак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Болки в ставите, оток (топли, но не зачервени)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Сутрешна скованост – ранен и постоянен симптом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Затруднено и ограничено движение в ставите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Мускулна атрофия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Деформации, </a:t>
            </a:r>
            <a:r>
              <a:rPr lang="bg-BG" sz="2800" dirty="0" err="1"/>
              <a:t>контрактури</a:t>
            </a:r>
            <a:r>
              <a:rPr lang="bg-BG" sz="2800" dirty="0"/>
              <a:t>, </a:t>
            </a:r>
            <a:r>
              <a:rPr lang="bg-BG" sz="2800" dirty="0" err="1"/>
              <a:t>анкилози</a:t>
            </a:r>
            <a:r>
              <a:rPr lang="bg-BG" sz="2800" dirty="0"/>
              <a:t> –  “</a:t>
            </a:r>
            <a:r>
              <a:rPr lang="bg-BG" sz="2800" dirty="0" err="1"/>
              <a:t>ревматоидна</a:t>
            </a:r>
            <a:r>
              <a:rPr lang="bg-BG" sz="2800" dirty="0"/>
              <a:t> ръка”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Улнарна</a:t>
            </a:r>
            <a:r>
              <a:rPr lang="bg-BG" sz="2400" dirty="0"/>
              <a:t> </a:t>
            </a:r>
            <a:r>
              <a:rPr lang="bg-BG" sz="2400" dirty="0" err="1"/>
              <a:t>девиация</a:t>
            </a:r>
            <a:r>
              <a:rPr lang="bg-BG" sz="2400" dirty="0"/>
              <a:t> на пръстите на ръцете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Сублуксация</a:t>
            </a:r>
            <a:r>
              <a:rPr lang="bg-BG" sz="2400" dirty="0"/>
              <a:t> на </a:t>
            </a:r>
            <a:r>
              <a:rPr lang="bg-BG" sz="2400" dirty="0" err="1"/>
              <a:t>метакарпо-фалангеалните</a:t>
            </a:r>
            <a:r>
              <a:rPr lang="bg-BG" sz="2400" dirty="0"/>
              <a:t> стави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Вретеновиден оток на проксималните </a:t>
            </a:r>
            <a:r>
              <a:rPr lang="bg-BG" sz="2400" dirty="0" err="1"/>
              <a:t>интерфалангеални</a:t>
            </a:r>
            <a:r>
              <a:rPr lang="bg-BG" sz="2400" dirty="0"/>
              <a:t> стави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Атрофия на </a:t>
            </a:r>
            <a:r>
              <a:rPr lang="en-US" sz="2400" dirty="0"/>
              <a:t>mm. </a:t>
            </a:r>
            <a:r>
              <a:rPr lang="en-US" sz="2400" dirty="0" err="1"/>
              <a:t>interossei</a:t>
            </a:r>
            <a:endParaRPr lang="bg-BG" sz="24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 err="1"/>
              <a:t>Околоставни</a:t>
            </a:r>
            <a:r>
              <a:rPr lang="bg-BG" sz="2800" dirty="0"/>
              <a:t> увреждания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Бурсити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Тендинити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Тендовагинити</a:t>
            </a:r>
            <a:endParaRPr lang="bg-BG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922338"/>
          </a:xfrm>
        </p:spPr>
        <p:txBody>
          <a:bodyPr/>
          <a:lstStyle/>
          <a:p>
            <a:r>
              <a:rPr lang="bg-BG" sz="2400" dirty="0"/>
              <a:t>ТИПИЧНИ ДЕФОРМАЦИИ НА КИТКАТА </a:t>
            </a:r>
            <a:br>
              <a:rPr lang="bg-BG" sz="2400" dirty="0"/>
            </a:br>
            <a:r>
              <a:rPr lang="bg-BG" sz="2400" dirty="0"/>
              <a:t>ПРИ РЕВМАТОИДЕН АРТРИТ </a:t>
            </a:r>
          </a:p>
        </p:txBody>
      </p:sp>
      <p:pic>
        <p:nvPicPr>
          <p:cNvPr id="30723" name="Picture 5" descr="RA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341438"/>
            <a:ext cx="7272338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r>
              <a:rPr lang="bg-BG" sz="1600" dirty="0"/>
              <a:t> </a:t>
            </a:r>
            <a:r>
              <a:rPr lang="bg-BG" sz="2400" dirty="0"/>
              <a:t>ТИПИЧНИ ДЕФОРМАЦИИ НА КИТКАТА </a:t>
            </a:r>
            <a:br>
              <a:rPr lang="bg-BG" sz="2400" dirty="0"/>
            </a:br>
            <a:r>
              <a:rPr lang="bg-BG" sz="2400" dirty="0"/>
              <a:t>ПРИ РЕВМАТОИДЕН АРТРИТ </a:t>
            </a:r>
          </a:p>
        </p:txBody>
      </p:sp>
      <p:pic>
        <p:nvPicPr>
          <p:cNvPr id="31747" name="Picture 4" descr="RA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484313"/>
            <a:ext cx="6911975" cy="511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 err="1"/>
              <a:t>Извънставни</a:t>
            </a:r>
            <a:r>
              <a:rPr lang="bg-BG" sz="2800" dirty="0"/>
              <a:t>  изменения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Подкожни възли – разполагат се около ставите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 sz="2000" dirty="0" err="1"/>
              <a:t>фиброзна</a:t>
            </a:r>
            <a:r>
              <a:rPr lang="bg-BG" sz="2000" dirty="0"/>
              <a:t> и </a:t>
            </a:r>
            <a:r>
              <a:rPr lang="bg-BG" sz="2000" dirty="0" err="1"/>
              <a:t>гранулационна</a:t>
            </a:r>
            <a:r>
              <a:rPr lang="bg-BG" sz="2000" dirty="0"/>
              <a:t> тъкан с централна </a:t>
            </a:r>
            <a:r>
              <a:rPr lang="bg-BG" sz="2000" dirty="0" err="1"/>
              <a:t>некроза</a:t>
            </a:r>
            <a:endParaRPr lang="bg-BG" sz="2000" dirty="0"/>
          </a:p>
          <a:p>
            <a:pPr lvl="2" eaLnBrk="1" hangingPunct="1">
              <a:buFont typeface="Wingdings" pitchFamily="2" charset="2"/>
              <a:buChar char="§"/>
            </a:pPr>
            <a:r>
              <a:rPr lang="bg-BG" sz="2000" dirty="0"/>
              <a:t>приличат на </a:t>
            </a:r>
            <a:r>
              <a:rPr lang="bg-BG" sz="2000" dirty="0" err="1"/>
              <a:t>туберкул</a:t>
            </a:r>
            <a:r>
              <a:rPr lang="bg-BG" sz="2000" dirty="0"/>
              <a:t> или гранулом тип “чуждо тяло”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Промени във вътрешни органи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 sz="2000" dirty="0"/>
              <a:t>сърце: перикардити, коронарни прояви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 sz="2000" dirty="0" err="1"/>
              <a:t>васкулити</a:t>
            </a:r>
            <a:r>
              <a:rPr lang="bg-BG" sz="2000" dirty="0"/>
              <a:t>: съдово-мозъчни прояви; по крайниците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 sz="2000" dirty="0"/>
              <a:t>бели дробове: плеврит, </a:t>
            </a:r>
            <a:r>
              <a:rPr lang="bg-BG" sz="2000" dirty="0" err="1"/>
              <a:t>ревматоидни</a:t>
            </a:r>
            <a:r>
              <a:rPr lang="bg-BG" sz="2000" dirty="0"/>
              <a:t> възли, белодробна </a:t>
            </a:r>
            <a:r>
              <a:rPr lang="bg-BG" sz="2000" dirty="0" err="1"/>
              <a:t>фиброза</a:t>
            </a:r>
            <a:endParaRPr lang="bg-BG" sz="2000" dirty="0"/>
          </a:p>
          <a:p>
            <a:pPr lvl="2" eaLnBrk="1" hangingPunct="1">
              <a:buFont typeface="Wingdings" pitchFamily="2" charset="2"/>
              <a:buChar char="§"/>
            </a:pPr>
            <a:r>
              <a:rPr lang="bg-BG" sz="2000" dirty="0"/>
              <a:t>бъбреци – </a:t>
            </a:r>
            <a:r>
              <a:rPr lang="bg-BG" sz="2000" dirty="0" err="1"/>
              <a:t>амилоидоза</a:t>
            </a:r>
            <a:r>
              <a:rPr lang="bg-BG" sz="2000" dirty="0"/>
              <a:t> 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 sz="2000" dirty="0" err="1"/>
              <a:t>кератоконюнктивит</a:t>
            </a:r>
            <a:r>
              <a:rPr lang="bg-BG" sz="2000" dirty="0"/>
              <a:t>, </a:t>
            </a:r>
            <a:r>
              <a:rPr lang="bg-BG" sz="2000" dirty="0" err="1"/>
              <a:t>склерит</a:t>
            </a:r>
            <a:r>
              <a:rPr lang="bg-BG" sz="2000" dirty="0"/>
              <a:t> и </a:t>
            </a:r>
            <a:r>
              <a:rPr lang="bg-BG" sz="2000" dirty="0" err="1"/>
              <a:t>еписклерит</a:t>
            </a:r>
            <a:r>
              <a:rPr lang="bg-BG" sz="2000" dirty="0"/>
              <a:t>, </a:t>
            </a:r>
            <a:r>
              <a:rPr lang="bg-BG" sz="2000" dirty="0" err="1"/>
              <a:t>сика</a:t>
            </a:r>
            <a:r>
              <a:rPr lang="bg-BG" sz="2000" dirty="0"/>
              <a:t> синдром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Анемия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Лабораторни изследвания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Левкоцити – в норма или леко повишени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Умерено изразена </a:t>
            </a:r>
            <a:r>
              <a:rPr lang="bg-BG" sz="2400" dirty="0" err="1"/>
              <a:t>нормоцитна</a:t>
            </a:r>
            <a:r>
              <a:rPr lang="bg-BG" sz="2400" dirty="0"/>
              <a:t> анемия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Показатели за активност на </a:t>
            </a:r>
            <a:r>
              <a:rPr lang="bg-BG" sz="2400" dirty="0" err="1"/>
              <a:t>ревматоидния</a:t>
            </a:r>
            <a:r>
              <a:rPr lang="bg-BG" sz="2400" dirty="0"/>
              <a:t> възпалителен процес: СУЕ, С</a:t>
            </a:r>
            <a:r>
              <a:rPr lang="en-US" sz="2400" dirty="0"/>
              <a:t>RP</a:t>
            </a:r>
            <a:r>
              <a:rPr lang="bg-BG" sz="2400" dirty="0"/>
              <a:t>, </a:t>
            </a:r>
            <a:r>
              <a:rPr lang="bg-BG" sz="2400" dirty="0" err="1"/>
              <a:t>фибриноген</a:t>
            </a:r>
            <a:r>
              <a:rPr lang="bg-BG" sz="2400" dirty="0"/>
              <a:t>, алфа</a:t>
            </a:r>
            <a:r>
              <a:rPr lang="bg-BG" sz="2400" b="1" baseline="-25000" dirty="0"/>
              <a:t>2</a:t>
            </a:r>
            <a:r>
              <a:rPr lang="bg-BG" sz="2400" dirty="0"/>
              <a:t>-глобулини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Ревматоиден</a:t>
            </a:r>
            <a:r>
              <a:rPr lang="bg-BG" sz="2400" dirty="0"/>
              <a:t> фактор (положителен в 70%) – не е специфичен тест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Циркулиращи имунни комплекси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Имунен статус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Изследване на </a:t>
            </a:r>
            <a:r>
              <a:rPr lang="bg-BG" sz="2800" dirty="0" err="1"/>
              <a:t>вътреставна</a:t>
            </a:r>
            <a:r>
              <a:rPr lang="bg-BG" sz="2800" dirty="0"/>
              <a:t> течност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Хиперцелуларитет</a:t>
            </a:r>
            <a:r>
              <a:rPr lang="bg-BG" sz="2400" dirty="0"/>
              <a:t> – левкоцити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Намаление на </a:t>
            </a:r>
            <a:r>
              <a:rPr lang="bg-BG" sz="2400" dirty="0" err="1"/>
              <a:t>комплемента</a:t>
            </a:r>
            <a:endParaRPr lang="bg-BG" sz="24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Рентгеново изследване – 4 стадия; всеки следващ стадий включва промените на предшестващия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І-ви – подуване на меките тъкани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ІІ-ри – </a:t>
            </a:r>
            <a:r>
              <a:rPr lang="bg-BG" sz="2400" dirty="0" err="1"/>
              <a:t>периставна</a:t>
            </a:r>
            <a:r>
              <a:rPr lang="bg-BG" sz="2400" dirty="0"/>
              <a:t> </a:t>
            </a:r>
            <a:r>
              <a:rPr lang="bg-BG" sz="2400" dirty="0" err="1"/>
              <a:t>остеопороза</a:t>
            </a:r>
            <a:r>
              <a:rPr lang="bg-BG" sz="2400" dirty="0"/>
              <a:t> и начални ерозии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ІІІ-ти – изразени ерозии и стеснение на ставната ивица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ІV-ти – </a:t>
            </a:r>
            <a:r>
              <a:rPr lang="bg-BG" sz="2400" dirty="0" err="1"/>
              <a:t>анкилози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endParaRPr lang="bg-BG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Ранната диагноза е трудна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Протичане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Бавно, но прогресивно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Различно при различните индивиди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Прогноза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Тежко заболяване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Не рядко води до пълно </a:t>
            </a:r>
            <a:r>
              <a:rPr lang="bg-BG" sz="2400" dirty="0" err="1"/>
              <a:t>инвалидизиране</a:t>
            </a:r>
            <a:r>
              <a:rPr lang="bg-BG" sz="2400" dirty="0"/>
              <a:t>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349500"/>
            <a:ext cx="8229600" cy="1143000"/>
          </a:xfrm>
        </p:spPr>
        <p:txBody>
          <a:bodyPr/>
          <a:lstStyle/>
          <a:p>
            <a:pPr eaLnBrk="1" hangingPunct="1"/>
            <a:r>
              <a:rPr lang="bg-BG" sz="3600"/>
              <a:t>БОЛЕСТ НА БЕХТЕРЕВ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Същност – хронично възпалително заболяване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Засяга гръбначния стълб, </a:t>
            </a:r>
            <a:r>
              <a:rPr lang="bg-BG" sz="2400" dirty="0" err="1"/>
              <a:t>сакроилиачните</a:t>
            </a:r>
            <a:r>
              <a:rPr lang="bg-BG" sz="2400" dirty="0"/>
              <a:t> стави и периферни стави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Серонегативен</a:t>
            </a:r>
            <a:r>
              <a:rPr lang="bg-BG" sz="2400" dirty="0"/>
              <a:t> </a:t>
            </a:r>
            <a:r>
              <a:rPr lang="bg-BG" sz="2400" dirty="0" err="1"/>
              <a:t>спондилоартрит</a:t>
            </a:r>
            <a:r>
              <a:rPr lang="bg-BG" sz="2400" dirty="0"/>
              <a:t> – пробата на Вале-Роуз е отрицателна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Честота: 0,3-0,4% от населението; по-често мъже (4:1)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Етиология и </a:t>
            </a:r>
            <a:r>
              <a:rPr lang="bg-BG" sz="2800" dirty="0" err="1"/>
              <a:t>патогенеза</a:t>
            </a:r>
            <a:endParaRPr lang="bg-BG" sz="28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Генетични фактори – В27 у 90% от засегнатите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Хронични </a:t>
            </a:r>
            <a:r>
              <a:rPr lang="bg-BG" sz="2400" dirty="0" err="1"/>
              <a:t>пикочо-полови</a:t>
            </a:r>
            <a:r>
              <a:rPr lang="bg-BG" sz="2400" dirty="0"/>
              <a:t> и чревни инфекции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Патология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Започва най-често от сакроилиачните стави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Преходен синовит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Хрущялна  деструкция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Частична или пълна анкилоза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Обхваща междупрешленни дискове, апофизарни стави, връзков апарат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Костно спояване на прешлените – “бамбукова пръчка”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Засилена гръдна кифоза и шийна лордоза, изгладена поясна лордоза, гръдно-поясна сколиоза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Клинична картина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Лумбо-сакрална</a:t>
            </a:r>
            <a:r>
              <a:rPr lang="bg-BG" sz="2400" dirty="0"/>
              <a:t> болка и скованост, неповлияваща се от покой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Огранич</a:t>
            </a:r>
            <a:r>
              <a:rPr lang="en-US" sz="2400" dirty="0"/>
              <a:t>e</a:t>
            </a:r>
            <a:r>
              <a:rPr lang="bg-BG" sz="2400" dirty="0"/>
              <a:t>на подвижност на </a:t>
            </a:r>
            <a:r>
              <a:rPr lang="bg-BG" sz="2400" dirty="0" err="1"/>
              <a:t>гръчначния</a:t>
            </a:r>
            <a:r>
              <a:rPr lang="bg-BG" sz="2400" dirty="0"/>
              <a:t> стълб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Болка и скованост в гръдния сегмент на гръбнака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Ограничено вдишване-издишване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Ограничена подвижност в </a:t>
            </a:r>
            <a:r>
              <a:rPr lang="bg-BG" sz="2400" dirty="0" err="1"/>
              <a:t>поясния</a:t>
            </a:r>
            <a:r>
              <a:rPr lang="bg-BG" sz="2400" dirty="0"/>
              <a:t> сегмент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Може да засегне и периферни стави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Може да засегне и вътрешни органи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 err="1"/>
              <a:t>Физикално</a:t>
            </a:r>
            <a:r>
              <a:rPr lang="bg-BG" sz="2800" dirty="0"/>
              <a:t> изследване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Болка в </a:t>
            </a:r>
            <a:r>
              <a:rPr lang="bg-BG" sz="2400" dirty="0" err="1"/>
              <a:t>сакроилиачните</a:t>
            </a:r>
            <a:r>
              <a:rPr lang="bg-BG" sz="2400" dirty="0"/>
              <a:t> стави при натиск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 dirty="0"/>
              <a:t>болният лежи по гръб – натиск върху </a:t>
            </a:r>
            <a:r>
              <a:rPr lang="bg-BG" dirty="0" err="1"/>
              <a:t>илиачните</a:t>
            </a:r>
            <a:r>
              <a:rPr lang="bg-BG" dirty="0"/>
              <a:t> кости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 dirty="0"/>
              <a:t>болният лежи по корем – натиск върху </a:t>
            </a:r>
            <a:r>
              <a:rPr lang="bg-BG" dirty="0" err="1"/>
              <a:t>сакрума</a:t>
            </a:r>
            <a:endParaRPr lang="bg-BG" dirty="0"/>
          </a:p>
          <a:p>
            <a:pPr lvl="2" eaLnBrk="1" hangingPunct="1">
              <a:buFont typeface="Wingdings" pitchFamily="2" charset="2"/>
              <a:buChar char="§"/>
            </a:pPr>
            <a:r>
              <a:rPr lang="bg-BG" dirty="0"/>
              <a:t>похват на </a:t>
            </a:r>
            <a:r>
              <a:rPr lang="bg-BG" dirty="0" err="1"/>
              <a:t>Менел</a:t>
            </a:r>
            <a:r>
              <a:rPr lang="bg-BG" dirty="0"/>
              <a:t> – единият крак спуснат покрай леглото; другият сгънат в тазобедрена и </a:t>
            </a:r>
            <a:r>
              <a:rPr lang="bg-BG" dirty="0" err="1"/>
              <a:t>колянна</a:t>
            </a:r>
            <a:r>
              <a:rPr lang="bg-BG" dirty="0"/>
              <a:t> става; опит за </a:t>
            </a:r>
            <a:r>
              <a:rPr lang="bg-BG" dirty="0" err="1"/>
              <a:t>хиперекстензия</a:t>
            </a:r>
            <a:endParaRPr lang="bg-BG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Натиск върху гръбнака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Сгъване напред – разстояние пръсти-под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Сгъване назад и встрани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Лабораторни изследвания (в активен стадий)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Ускорена СУЕ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Умерена анемия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Левкоцитоза</a:t>
            </a:r>
            <a:r>
              <a:rPr lang="bg-BG" sz="2400" dirty="0"/>
              <a:t>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Повишени </a:t>
            </a:r>
            <a:r>
              <a:rPr lang="bg-BG" sz="2400" dirty="0" err="1"/>
              <a:t>имуноглобулини</a:t>
            </a:r>
            <a:r>
              <a:rPr lang="bg-BG" sz="2400" dirty="0"/>
              <a:t> и ЦИК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Рентгенография на гръбначния стълб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 err="1"/>
              <a:t>Сцинтиграфия</a:t>
            </a:r>
            <a:endParaRPr lang="bg-BG" sz="28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Изследване на антиген В</a:t>
            </a:r>
            <a:r>
              <a:rPr lang="bg-BG" sz="2800" b="1" baseline="-25000" dirty="0"/>
              <a:t>27</a:t>
            </a:r>
          </a:p>
          <a:p>
            <a:pPr eaLnBrk="1" hangingPunct="1">
              <a:buFont typeface="Wingdings" pitchFamily="2" charset="2"/>
              <a:buChar char="§"/>
            </a:pPr>
            <a:endParaRPr lang="bg-BG" sz="2800" dirty="0"/>
          </a:p>
          <a:p>
            <a:pPr eaLnBrk="1" hangingPunct="1">
              <a:buFont typeface="Wingdings" pitchFamily="2" charset="2"/>
              <a:buChar char="§"/>
            </a:pPr>
            <a:endParaRPr lang="bg-BG" sz="2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bg-BG" sz="2400" dirty="0"/>
              <a:t>РЬО-ГРАФИЯ НА ГРЪБНАЧЕН СТЪЛБ </a:t>
            </a:r>
            <a:br>
              <a:rPr lang="bg-BG" sz="2400" dirty="0"/>
            </a:br>
            <a:r>
              <a:rPr lang="bg-BG" sz="2400" dirty="0"/>
              <a:t>ПРИ БОЛЕСТ НА БЕХТЕРЕВ</a:t>
            </a:r>
          </a:p>
        </p:txBody>
      </p:sp>
      <p:pic>
        <p:nvPicPr>
          <p:cNvPr id="43011" name="Picture 4" descr="a s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1268413"/>
            <a:ext cx="51847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bg-BG" sz="2400" dirty="0"/>
              <a:t>БОЛЕСТ НА БЕХТЕРЕВ ВЪВ ВРЕМЕТО</a:t>
            </a:r>
          </a:p>
        </p:txBody>
      </p:sp>
      <p:pic>
        <p:nvPicPr>
          <p:cNvPr id="44035" name="Picture 4" descr="a s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052513"/>
            <a:ext cx="7775575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543401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Критерии за диагноза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Лумбо-сакрална</a:t>
            </a:r>
            <a:r>
              <a:rPr lang="bg-BG" sz="2400" dirty="0"/>
              <a:t> болка и скованост, неповлияна от покой, с времетраене над 3 </a:t>
            </a:r>
            <a:r>
              <a:rPr lang="bg-BG" sz="2400" dirty="0" err="1"/>
              <a:t>мес</a:t>
            </a:r>
            <a:r>
              <a:rPr lang="bg-BG" sz="2400" dirty="0"/>
              <a:t>.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Болка и скованост в гръдния сегмент на гръбнака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Ограничено вдишване-издишване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Ограничена подвижност в </a:t>
            </a:r>
            <a:r>
              <a:rPr lang="bg-BG" sz="2400" dirty="0" err="1"/>
              <a:t>поясния</a:t>
            </a:r>
            <a:r>
              <a:rPr lang="bg-BG" sz="2400" dirty="0"/>
              <a:t> сегмент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Прекаран или наличен </a:t>
            </a:r>
            <a:r>
              <a:rPr lang="bg-BG" sz="2400" dirty="0" err="1"/>
              <a:t>иридоциклит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u="sng" dirty="0"/>
              <a:t>Двустранен </a:t>
            </a:r>
            <a:r>
              <a:rPr lang="bg-BG" sz="2400" u="sng" dirty="0" err="1"/>
              <a:t>сакроилеит</a:t>
            </a:r>
            <a:endParaRPr lang="bg-BG" sz="2400" u="sng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Синдесмофити</a:t>
            </a:r>
            <a:r>
              <a:rPr lang="bg-BG" sz="2400" dirty="0"/>
              <a:t>, типични за заболяването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За диагноза са необходими 4 от 5-те клинични или 6-ти + 1 от другите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Протичане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Настъпилите изменения са необратими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Бавно развитие с минимална прогресия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Дифузни по-бързо прогресиращи увреждания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Тежко нарушение на функционалния капацитет на гръбначния стълб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Прогноза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Добра по отношение продължителността на живота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Индивидуално различна по отношение качеството на живот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dirty="0"/>
              <a:t>РЕАКТИВНИ АРТРИТИ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Същност – “стерилни” възпалителни ставни заболявания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Свързани са с инфекция, но инфекцията не е в ставата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Пикочо-полови и чревни инфекции; инфекции на горните дихателни пътища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Самостоятелни заболявания в тази група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Ревматизъм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Синдром на Райтер</a:t>
            </a:r>
          </a:p>
          <a:p>
            <a:pPr lvl="2" eaLnBrk="1" hangingPunct="1">
              <a:buFont typeface="Wingdings" pitchFamily="2" charset="2"/>
              <a:buChar char="§"/>
            </a:pPr>
            <a:endParaRPr lang="bg-BG" sz="20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1600" dirty="0"/>
              <a:t> </a:t>
            </a:r>
            <a:r>
              <a:rPr lang="bg-BG" sz="3200" dirty="0"/>
              <a:t>СИНДРОМ НА РАЙТЕР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Триада: артрит, уретрит, конюнктивит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Засяга предимно долните крайници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Няма симетричност в локализацията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Придружаващи прояви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/>
              <a:t>Възпаление на уретрата – уретрит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/>
              <a:t>Възпаление на шийката на матката – цервицит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/>
              <a:t>Възпаление на очите – конюнктивит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/>
              <a:t>Кожно-лигавични прояви: язви по лигавиците, кератодерма, нокътни промени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/>
              <a:t>Диария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Честота и разпространение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“Болест на младите мъже” (20:1)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Напоследък зачестява у жените (6-8:1)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Етиология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Пикочо-полова</a:t>
            </a:r>
            <a:r>
              <a:rPr lang="bg-BG" sz="2400" dirty="0"/>
              <a:t> форма (</a:t>
            </a:r>
            <a:r>
              <a:rPr lang="en-US" sz="2400" dirty="0" err="1"/>
              <a:t>Chlamidia</a:t>
            </a:r>
            <a:r>
              <a:rPr lang="en-US" sz="2400" dirty="0"/>
              <a:t> </a:t>
            </a:r>
            <a:r>
              <a:rPr lang="en-US" sz="2400" dirty="0" err="1"/>
              <a:t>trachomatis</a:t>
            </a:r>
            <a:r>
              <a:rPr lang="bg-BG" sz="2400" dirty="0"/>
              <a:t>) – предава се по полов път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Уретрит</a:t>
            </a:r>
            <a:r>
              <a:rPr lang="bg-BG" sz="2400" dirty="0"/>
              <a:t>, </a:t>
            </a:r>
            <a:r>
              <a:rPr lang="bg-BG" sz="2400" dirty="0" err="1"/>
              <a:t>простатит</a:t>
            </a:r>
            <a:r>
              <a:rPr lang="bg-BG" sz="2400" dirty="0"/>
              <a:t>, цистит, </a:t>
            </a:r>
            <a:r>
              <a:rPr lang="bg-BG" sz="2400" dirty="0" err="1"/>
              <a:t>епидидимит</a:t>
            </a:r>
            <a:r>
              <a:rPr lang="bg-BG" sz="2400" dirty="0"/>
              <a:t> – у мъже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Цервицит</a:t>
            </a:r>
            <a:r>
              <a:rPr lang="bg-BG" sz="2400" dirty="0"/>
              <a:t>, </a:t>
            </a:r>
            <a:r>
              <a:rPr lang="bg-BG" sz="2400" dirty="0" err="1"/>
              <a:t>ендометрит</a:t>
            </a:r>
            <a:r>
              <a:rPr lang="bg-BG" sz="2400" dirty="0"/>
              <a:t> – у жени (може да доведе до стерилитет)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Чревна форма – инфекцията изхожда от червата (</a:t>
            </a:r>
            <a:r>
              <a:rPr lang="en-US" sz="2400" dirty="0"/>
              <a:t>Salmonella, </a:t>
            </a:r>
            <a:r>
              <a:rPr lang="en-US" sz="2400" dirty="0" err="1"/>
              <a:t>Shigella</a:t>
            </a:r>
            <a:r>
              <a:rPr lang="en-US" sz="2400" dirty="0"/>
              <a:t>, </a:t>
            </a:r>
            <a:r>
              <a:rPr lang="en-US" sz="2400" dirty="0" err="1"/>
              <a:t>Campilobacter</a:t>
            </a:r>
            <a:r>
              <a:rPr lang="en-US" sz="2400" dirty="0"/>
              <a:t>, </a:t>
            </a:r>
            <a:r>
              <a:rPr lang="en-US" sz="2400" dirty="0" err="1"/>
              <a:t>Yersinia</a:t>
            </a:r>
            <a:r>
              <a:rPr lang="en-US" sz="2400" dirty="0"/>
              <a:t>)</a:t>
            </a:r>
            <a:endParaRPr lang="bg-BG" sz="24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 err="1"/>
              <a:t>Патогенеза</a:t>
            </a:r>
            <a:r>
              <a:rPr lang="bg-BG" sz="2800" dirty="0"/>
              <a:t> – инфекциозни и генетични фактори, свързани с имунитета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400" dirty="0"/>
              <a:t>HLA-B</a:t>
            </a:r>
            <a:r>
              <a:rPr lang="en-US" sz="2400" b="1" baseline="-25000" dirty="0"/>
              <a:t>27</a:t>
            </a:r>
            <a:r>
              <a:rPr lang="bg-BG" sz="2400" dirty="0"/>
              <a:t>-антиген – у 60-70% от болните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Не се открива инфекциозен причинител в ставните структури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Наличие на имунни комплекси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bg-BG" sz="3200" dirty="0"/>
            </a:br>
            <a:r>
              <a:rPr lang="bg-BG" sz="1600" dirty="0"/>
              <a:t> </a:t>
            </a:r>
            <a:r>
              <a:rPr lang="bg-BG" sz="3200" dirty="0"/>
              <a:t>КЛИНИЧНА КАРТИНА</a:t>
            </a:r>
            <a:br>
              <a:rPr lang="bg-BG" sz="3200" dirty="0"/>
            </a:br>
            <a:endParaRPr lang="bg-BG" sz="3200" dirty="0"/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Артрит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Предшестваща диария или полов контакт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Остро начало с артрит на долните крайници: колене, глезени, пръсти – няма симетричност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По-рядко – лакти, китки, пръсти на ръцете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Понякога сакроилеит или спондилит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Ставите са оточни, затоплени, болезнени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Ограничени движения, понякога излив в ставата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Възпаление на залавните места на сухожилията; ставните връзки и фасциите (ентезопатия)</a:t>
            </a:r>
            <a:endParaRPr lang="bg-BG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 err="1"/>
              <a:t>Уретрит</a:t>
            </a:r>
            <a:endParaRPr lang="bg-BG" sz="28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Парене и болка при уриниране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Отделяне на секрет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Простатит</a:t>
            </a:r>
            <a:r>
              <a:rPr lang="bg-BG" sz="2400" dirty="0"/>
              <a:t>, цистит, </a:t>
            </a:r>
            <a:r>
              <a:rPr lang="bg-BG" sz="2400" dirty="0" err="1"/>
              <a:t>орхит</a:t>
            </a:r>
            <a:r>
              <a:rPr lang="bg-BG" sz="2400" dirty="0"/>
              <a:t>, </a:t>
            </a:r>
            <a:r>
              <a:rPr lang="bg-BG" sz="2400" dirty="0" err="1"/>
              <a:t>епидидимит</a:t>
            </a:r>
            <a:r>
              <a:rPr lang="bg-BG" sz="2400" dirty="0"/>
              <a:t>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Конюнктивит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Обикновено двустранен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Краткотраен – 2-3 дни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Склонност към рецидивиране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Усложнения: </a:t>
            </a:r>
            <a:r>
              <a:rPr lang="bg-BG" sz="2400" dirty="0" err="1"/>
              <a:t>еписклерит</a:t>
            </a:r>
            <a:r>
              <a:rPr lang="bg-BG" sz="2400" dirty="0"/>
              <a:t>, </a:t>
            </a:r>
            <a:r>
              <a:rPr lang="bg-BG" sz="2400" dirty="0" err="1"/>
              <a:t>кератит</a:t>
            </a:r>
            <a:r>
              <a:rPr lang="bg-BG" sz="2400" dirty="0"/>
              <a:t>, язви по роговицата, </a:t>
            </a:r>
            <a:r>
              <a:rPr lang="bg-BG" sz="2400" dirty="0" err="1"/>
              <a:t>увеит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Зачервяване, болка, </a:t>
            </a:r>
            <a:r>
              <a:rPr lang="bg-BG" sz="2400" dirty="0" err="1"/>
              <a:t>светобоязън</a:t>
            </a:r>
            <a:r>
              <a:rPr lang="bg-BG" sz="2400" dirty="0"/>
              <a:t>, сълзене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Кожно-лигавични симптоми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Кератодерма по дланите и ходилата – наподобява псориазис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Увреждане на ноктите – задебеляване, отделяне от нокътното ложе, бяло-жълтеникави петна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400"/>
              <a:t>Balanitis circinata</a:t>
            </a:r>
            <a:r>
              <a:rPr lang="bg-BG" sz="2400"/>
              <a:t> – безболкови язви по главата на пениса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Язви в устната кухина – по езика и мекото небце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Засягане на вътрешни органи – рядко (перикардит, миокардит, аортит и др.)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Неврологични и бъбречни прояви, лимфаденомегалия и др.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Лабораторни изследвания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Ускорена СУЕ, повишение на С</a:t>
            </a:r>
            <a:r>
              <a:rPr lang="en-US" sz="2400" dirty="0"/>
              <a:t>RP</a:t>
            </a:r>
            <a:r>
              <a:rPr lang="bg-BG" sz="2400" dirty="0"/>
              <a:t> и </a:t>
            </a:r>
            <a:r>
              <a:rPr lang="bg-BG" sz="2400" dirty="0" err="1"/>
              <a:t>фибриноген</a:t>
            </a:r>
            <a:r>
              <a:rPr lang="bg-BG" sz="2400" dirty="0"/>
              <a:t>, лека </a:t>
            </a:r>
            <a:r>
              <a:rPr lang="bg-BG" sz="2400" dirty="0" err="1"/>
              <a:t>левкоцитоза</a:t>
            </a:r>
            <a:r>
              <a:rPr lang="bg-BG" sz="2400" dirty="0"/>
              <a:t>, умерена анемия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Отрицателна проба на Вале-Роуз, повишение на имунните комплекси; положителен </a:t>
            </a:r>
            <a:r>
              <a:rPr lang="en-US" sz="2400" dirty="0"/>
              <a:t>HLA-B</a:t>
            </a:r>
            <a:r>
              <a:rPr lang="en-US" sz="2400" b="1" baseline="-25000" dirty="0"/>
              <a:t>27</a:t>
            </a:r>
            <a:endParaRPr lang="bg-BG" sz="2400" b="1" baseline="-250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Синовиална</a:t>
            </a:r>
            <a:r>
              <a:rPr lang="bg-BG" sz="2400" dirty="0"/>
              <a:t> течност: </a:t>
            </a:r>
            <a:r>
              <a:rPr lang="bg-BG" sz="2400" dirty="0" err="1"/>
              <a:t>левкоцитоза</a:t>
            </a:r>
            <a:r>
              <a:rPr lang="bg-BG" sz="2400" dirty="0"/>
              <a:t>; микробиологично изследване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Биопсия – при неясни случаи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Доказване на инфекция – микробиологично и </a:t>
            </a:r>
            <a:r>
              <a:rPr lang="bg-BG" sz="2400" dirty="0" err="1"/>
              <a:t>серологично</a:t>
            </a:r>
            <a:r>
              <a:rPr lang="bg-BG" sz="2400" dirty="0"/>
              <a:t> 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Рентгеново изследване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Околоставна остеопороза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Единични кисти и ерозии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Периостит, остеофити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Сакроилеит, синдесмофити в гръбначния стълб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Диагноза – клинична картина, серологични изследвания, </a:t>
            </a:r>
            <a:r>
              <a:rPr lang="en-US" sz="2800"/>
              <a:t>HLA-B</a:t>
            </a:r>
            <a:r>
              <a:rPr lang="en-US" sz="2800" b="1" baseline="-25000"/>
              <a:t>27</a:t>
            </a:r>
            <a:endParaRPr lang="bg-BG" sz="2800" b="1" baseline="-2500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Протичане – разнообразно: оздравяване, протрахирано протичане, рецидиви, хронифициране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Прогноза – добра при своевременно лечение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dirty="0"/>
              <a:t>АРТРИТ ПРИ ВЪЗПАЛИТЕЛНИ ЧРЕВНИ ЗАБОЛЯВАНИЯ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Наблюдава се при улцерозен колит и болест на Крон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Протича подостро или хронично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Среща се в 10-20% о болните с </a:t>
            </a:r>
            <a:r>
              <a:rPr lang="en-US" sz="2800"/>
              <a:t>IBD</a:t>
            </a:r>
            <a:endParaRPr lang="bg-BG" sz="280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Олигоартрит – големи стави на долните крайници; рядко на горните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Развитието на пристъпа се предшества от обостряне на чревното заболяване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Продължава няколко месеца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В част от случаите – </a:t>
            </a:r>
            <a:r>
              <a:rPr lang="bg-BG" sz="2800" dirty="0" err="1"/>
              <a:t>сакроилеит</a:t>
            </a:r>
            <a:r>
              <a:rPr lang="bg-BG" sz="2800" dirty="0"/>
              <a:t> и </a:t>
            </a:r>
            <a:r>
              <a:rPr lang="bg-BG" sz="2800" dirty="0" err="1"/>
              <a:t>спондилит</a:t>
            </a:r>
            <a:endParaRPr lang="bg-BG" sz="28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Повечето от тези болни са </a:t>
            </a:r>
            <a:r>
              <a:rPr lang="en-US" sz="2800" dirty="0"/>
              <a:t>HLA-B27</a:t>
            </a:r>
            <a:r>
              <a:rPr lang="bg-BG" sz="2800" dirty="0"/>
              <a:t>-положителни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Ставната симптоматика затихва с навлизането на чревното заболяване в </a:t>
            </a:r>
            <a:r>
              <a:rPr lang="bg-BG" sz="2800" dirty="0" err="1"/>
              <a:t>ремисия</a:t>
            </a:r>
            <a:endParaRPr lang="bg-BG" sz="28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Лечението включва и лечение на основното заболяване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След </a:t>
            </a:r>
            <a:r>
              <a:rPr lang="bg-BG" sz="2800" dirty="0" err="1"/>
              <a:t>колектомия</a:t>
            </a:r>
            <a:r>
              <a:rPr lang="bg-BG" sz="2800" dirty="0"/>
              <a:t> не се наблюдава обостряне на артрита</a:t>
            </a:r>
          </a:p>
          <a:p>
            <a:pPr eaLnBrk="1" hangingPunct="1">
              <a:buFont typeface="Wingdings" pitchFamily="2" charset="2"/>
              <a:buChar char="§"/>
            </a:pPr>
            <a:endParaRPr lang="bg-BG" sz="28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357438"/>
            <a:ext cx="8229600" cy="1143000"/>
          </a:xfrm>
        </p:spPr>
        <p:txBody>
          <a:bodyPr/>
          <a:lstStyle/>
          <a:p>
            <a:pPr eaLnBrk="1" hangingPunct="1"/>
            <a:r>
              <a:rPr lang="bg-BG" sz="3600"/>
              <a:t>ОСТЕОПОРОЗА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549275"/>
            <a:ext cx="8229600" cy="55768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bg-BG" sz="1600" dirty="0"/>
              <a:t>       </a:t>
            </a:r>
            <a:r>
              <a:rPr lang="bg-BG" u="sng" dirty="0"/>
              <a:t>ОСТЕОПОРОЗАТА ОЗНАЧАВА: </a:t>
            </a:r>
          </a:p>
          <a:p>
            <a:pPr algn="ctr" eaLnBrk="1" hangingPunct="1">
              <a:buFont typeface="Wingdings" pitchFamily="2" charset="2"/>
              <a:buNone/>
            </a:pPr>
            <a:endParaRPr lang="bg-BG" u="sng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dirty="0"/>
              <a:t>Намаляване масата на костното вещество</a:t>
            </a:r>
          </a:p>
          <a:p>
            <a:pPr eaLnBrk="1" hangingPunct="1">
              <a:buFont typeface="Wingdings" pitchFamily="2" charset="2"/>
              <a:buChar char="§"/>
            </a:pPr>
            <a:endParaRPr lang="bg-BG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dirty="0"/>
              <a:t>Влошаване </a:t>
            </a:r>
            <a:r>
              <a:rPr lang="bg-BG" dirty="0" err="1"/>
              <a:t>микроархитектурата</a:t>
            </a:r>
            <a:r>
              <a:rPr lang="bg-BG" dirty="0"/>
              <a:t> на костната тъкан</a:t>
            </a:r>
          </a:p>
          <a:p>
            <a:pPr eaLnBrk="1" hangingPunct="1">
              <a:buFont typeface="Wingdings" pitchFamily="2" charset="2"/>
              <a:buChar char="§"/>
            </a:pPr>
            <a:endParaRPr lang="bg-BG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dirty="0"/>
              <a:t>Повишена костна чупливост, риск от фрактури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571500"/>
            <a:ext cx="8229600" cy="55546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Честота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Най-честото костно заболяване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Едно от най-честите заболявания въобще</a:t>
            </a:r>
            <a:endParaRPr lang="en-US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Заболяване с голяма социална значимост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Класификация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Първична </a:t>
            </a:r>
            <a:r>
              <a:rPr lang="bg-BG" sz="2400" dirty="0" err="1"/>
              <a:t>остеопороза</a:t>
            </a:r>
            <a:endParaRPr lang="bg-BG" sz="2400" dirty="0"/>
          </a:p>
          <a:p>
            <a:pPr lvl="2" eaLnBrk="1" hangingPunct="1">
              <a:buFont typeface="Wingdings" pitchFamily="2" charset="2"/>
              <a:buChar char="§"/>
            </a:pPr>
            <a:r>
              <a:rPr lang="bg-BG" dirty="0"/>
              <a:t>тип І (</a:t>
            </a:r>
            <a:r>
              <a:rPr lang="bg-BG" dirty="0" err="1"/>
              <a:t>менопаузална</a:t>
            </a:r>
            <a:r>
              <a:rPr lang="bg-BG" dirty="0"/>
              <a:t>)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 dirty="0"/>
              <a:t>тип ІІ (</a:t>
            </a:r>
            <a:r>
              <a:rPr lang="bg-BG" dirty="0" err="1"/>
              <a:t>сенилна</a:t>
            </a:r>
            <a:r>
              <a:rPr lang="bg-BG" dirty="0"/>
              <a:t>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Идиопатична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Вторична: при други основни заболявания; при прием на някои медикаменти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Етиология и патогенеза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Хормонални фактори – в менопаузата: намалена резорбция на калций, повишена функция на ПТХ, активация на остеокластите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Сенилна остеопороза – намалена резорбция на калций поради недостиг на вит.Д, намален прием, намалена физическа активност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Медикаменти: кортикостероиди, хепарин, антиепилептици и др.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Заболявания: хиперпаратиреоидизъм, хипогонадизъм, </a:t>
            </a:r>
            <a:r>
              <a:rPr lang="en-US" sz="2400"/>
              <a:t>RA</a:t>
            </a:r>
            <a:r>
              <a:rPr lang="bg-BG" sz="2400"/>
              <a:t>, хиперглюкокортицизъм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Други фактори: пол, възраст, телесно тегло, имобилизация, хранене, алкохол и др.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bg-BG" sz="3200" dirty="0"/>
            </a:br>
            <a:r>
              <a:rPr lang="bg-BG" sz="3200" dirty="0"/>
              <a:t>КЛИНИЧНА КАРТИНА </a:t>
            </a:r>
            <a:br>
              <a:rPr lang="bg-BG" sz="3200" dirty="0"/>
            </a:br>
            <a:r>
              <a:rPr lang="bg-BG" sz="2400" dirty="0"/>
              <a:t>(“ТИХА ЕПИДЕМИЯ”)</a:t>
            </a:r>
            <a:br>
              <a:rPr lang="bg-BG" sz="2400" dirty="0"/>
            </a:br>
            <a:endParaRPr lang="bg-BG" sz="2400" dirty="0"/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Безсимптомно протичане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Болка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В прешлените – най-често гръдни и поясни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Радикулерна болка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Костни фрактури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Компресионни фрактури на прешлени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Фрактура на бедрената шийка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Фрактура на дисталната част на радиуса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Деформации на гръбнака и костния скелет</a:t>
            </a:r>
          </a:p>
          <a:p>
            <a:pPr eaLnBrk="1" hangingPunct="1"/>
            <a:endParaRPr lang="bg-BG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Методи за диагноза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Рентгеново изследване (над 30% загуба на костна маса</a:t>
            </a:r>
            <a:r>
              <a:rPr lang="en-US" sz="2400" dirty="0"/>
              <a:t>)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Остеодензитометрия</a:t>
            </a:r>
            <a:r>
              <a:rPr lang="bg-BG" sz="2400" dirty="0"/>
              <a:t> – няколко метода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Биохимични маркери на костна обмяна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 dirty="0"/>
              <a:t>костна резорбция – калций, </a:t>
            </a:r>
            <a:r>
              <a:rPr lang="bg-BG" dirty="0" err="1"/>
              <a:t>хидроксипролин</a:t>
            </a:r>
            <a:r>
              <a:rPr lang="bg-BG" dirty="0"/>
              <a:t> и </a:t>
            </a:r>
            <a:r>
              <a:rPr lang="bg-BG" dirty="0" err="1"/>
              <a:t>пиридинолинови</a:t>
            </a:r>
            <a:r>
              <a:rPr lang="bg-BG" dirty="0"/>
              <a:t> фрагменти в урината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 dirty="0"/>
              <a:t>костно образуване – АФ и </a:t>
            </a:r>
            <a:r>
              <a:rPr lang="bg-BG" dirty="0" err="1"/>
              <a:t>остеокалцин</a:t>
            </a:r>
            <a:r>
              <a:rPr lang="bg-BG" dirty="0"/>
              <a:t> в плазмата (специфичен за костите белтък)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Костна биопсия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Прогноза – неблагоприятна при фрактури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bg-BG" sz="2400" dirty="0"/>
              <a:t>ОСТЕОПОРОЗА – РЕНТГЕНОГРАФИЯ</a:t>
            </a:r>
            <a:r>
              <a:rPr lang="en-US" sz="2400" dirty="0"/>
              <a:t> </a:t>
            </a:r>
            <a:endParaRPr lang="bg-BG" sz="2400" dirty="0"/>
          </a:p>
        </p:txBody>
      </p:sp>
      <p:pic>
        <p:nvPicPr>
          <p:cNvPr id="64515" name="Picture 2" descr="http://www.thefooddoctor.com/images/articles/health_fst_osteoporosis_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1484313"/>
            <a:ext cx="4981575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bg-BG" sz="2400" dirty="0"/>
              <a:t>ОСТЕОПОРОЗА – РЕНТГЕНОГРАФИЯ</a:t>
            </a:r>
            <a:r>
              <a:rPr lang="en-US" sz="2400" dirty="0"/>
              <a:t> </a:t>
            </a:r>
            <a:endParaRPr lang="bg-BG" sz="2400" dirty="0"/>
          </a:p>
        </p:txBody>
      </p:sp>
      <p:pic>
        <p:nvPicPr>
          <p:cNvPr id="65539" name="Picture 2" descr="X-ray of femur showing Osteoporo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1196975"/>
            <a:ext cx="6048375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561975"/>
          </a:xfrm>
        </p:spPr>
        <p:txBody>
          <a:bodyPr/>
          <a:lstStyle/>
          <a:p>
            <a:r>
              <a:rPr lang="bg-BG" sz="1600" dirty="0"/>
              <a:t> </a:t>
            </a:r>
            <a:r>
              <a:rPr lang="bg-BG" sz="2400" dirty="0"/>
              <a:t>ОСТЕОПОРОЗА</a:t>
            </a:r>
          </a:p>
        </p:txBody>
      </p:sp>
      <p:pic>
        <p:nvPicPr>
          <p:cNvPr id="66563" name="Picture 2" descr="D:\My Documents\FACULTY\PICTURES\osteoporosis\osteoporosis 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052513"/>
            <a:ext cx="7058025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bg-BG" sz="2400" dirty="0"/>
              <a:t>ФРАКТУРИ НА БЕДРЕНАТА КОСТ </a:t>
            </a:r>
            <a:br>
              <a:rPr lang="bg-BG" sz="2400" dirty="0"/>
            </a:br>
            <a:r>
              <a:rPr lang="bg-BG" sz="2400" dirty="0"/>
              <a:t>ПРИ ОСТЕОПОРОЗА</a:t>
            </a:r>
          </a:p>
        </p:txBody>
      </p:sp>
      <p:pic>
        <p:nvPicPr>
          <p:cNvPr id="67587" name="Picture 2" descr="D:\My Documents\FACULTY\PICTURES\osteoporosis\Osteoporosis 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143000"/>
            <a:ext cx="7272338" cy="545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r>
              <a:rPr lang="bg-BG" sz="2400" dirty="0"/>
              <a:t>КОМПРЕСИОННА ФРАКТУРА НА ПРЕШЛЕН</a:t>
            </a:r>
          </a:p>
        </p:txBody>
      </p:sp>
      <p:pic>
        <p:nvPicPr>
          <p:cNvPr id="68611" name="Picture 2" descr="D:\My Documents\FACULTY\PICTURES\osteoporosis\osteoporosis 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052513"/>
            <a:ext cx="7058025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r>
              <a:rPr lang="bg-BG" sz="2400" dirty="0"/>
              <a:t>“СТРЕС-ФРАКТУРА” НА ПОДБЕДРИЦАТА, </a:t>
            </a:r>
            <a:br>
              <a:rPr lang="bg-BG" sz="2400" dirty="0"/>
            </a:br>
            <a:r>
              <a:rPr lang="bg-BG" sz="2400" dirty="0"/>
              <a:t>ПРИЧИНЕНА ОТ ЛЕКА ТРАВМА </a:t>
            </a:r>
          </a:p>
        </p:txBody>
      </p:sp>
      <p:pic>
        <p:nvPicPr>
          <p:cNvPr id="69635" name="Picture 2" descr="D:\My Documents\FACULTY\PICTURES\osteoporosis\Osteoporosis-stress_fractu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1285875"/>
            <a:ext cx="7129463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349500"/>
            <a:ext cx="8229600" cy="1143000"/>
          </a:xfrm>
        </p:spPr>
        <p:txBody>
          <a:bodyPr/>
          <a:lstStyle/>
          <a:p>
            <a:pPr eaLnBrk="1" hangingPunct="1"/>
            <a:r>
              <a:rPr lang="bg-BG" sz="3600"/>
              <a:t>ОСТЕОАРТРОЗА 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Същност – </a:t>
            </a:r>
            <a:r>
              <a:rPr lang="bg-BG" sz="2800" dirty="0" err="1"/>
              <a:t>остеоартрозата</a:t>
            </a:r>
            <a:r>
              <a:rPr lang="bg-BG" sz="2800" dirty="0"/>
              <a:t> (ОА) е хронично невъзпалително заболяване на ставите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Дегенерация и </a:t>
            </a:r>
            <a:r>
              <a:rPr lang="bg-BG" sz="2400" dirty="0" err="1"/>
              <a:t>деструкция</a:t>
            </a:r>
            <a:r>
              <a:rPr lang="bg-BG" sz="2400" dirty="0"/>
              <a:t> на ставния хрущял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Последваща</a:t>
            </a:r>
            <a:r>
              <a:rPr lang="bg-BG" sz="2400" dirty="0"/>
              <a:t> </a:t>
            </a:r>
            <a:r>
              <a:rPr lang="bg-BG" sz="2400" dirty="0" err="1"/>
              <a:t>пролиферация</a:t>
            </a:r>
            <a:r>
              <a:rPr lang="bg-BG" sz="2400" dirty="0"/>
              <a:t> на костна тъкан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Вторично възпаление на </a:t>
            </a:r>
            <a:r>
              <a:rPr lang="bg-BG" sz="2400" dirty="0" err="1"/>
              <a:t>синовията</a:t>
            </a:r>
            <a:r>
              <a:rPr lang="bg-BG" sz="2400" dirty="0"/>
              <a:t> и </a:t>
            </a:r>
            <a:r>
              <a:rPr lang="bg-BG" sz="2400" dirty="0" err="1"/>
              <a:t>околоставните</a:t>
            </a:r>
            <a:r>
              <a:rPr lang="bg-BG" sz="2400" dirty="0"/>
              <a:t> тъкани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Честота – най-честото ставно заболяване (около 15% от населението на Земята)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Етиология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Първична </a:t>
            </a:r>
            <a:r>
              <a:rPr lang="bg-BG" sz="2400" dirty="0" err="1"/>
              <a:t>остеоартроза</a:t>
            </a:r>
            <a:r>
              <a:rPr lang="bg-BG" sz="2400" dirty="0"/>
              <a:t> – неизвестна етиология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Вторична – многобройни фактори 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bg-BG" sz="1600" dirty="0"/>
              <a:t> </a:t>
            </a:r>
            <a:r>
              <a:rPr lang="bg-BG" sz="2800" dirty="0"/>
              <a:t>Етиологични фактори за вторичната </a:t>
            </a:r>
            <a:r>
              <a:rPr lang="bg-BG" sz="2800" dirty="0" err="1"/>
              <a:t>остеоартроза</a:t>
            </a:r>
            <a:endParaRPr lang="bg-BG" sz="28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Хронично механично свръхнатоварване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Възрастови промени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Обезитас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Генетични и метаболитни фактори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Малформации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Хронични травми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Прекарани възпалителни ставни заболявания, напр. </a:t>
            </a:r>
            <a:r>
              <a:rPr lang="bg-BG" sz="2400" dirty="0" err="1"/>
              <a:t>ревматоиден</a:t>
            </a:r>
            <a:r>
              <a:rPr lang="bg-BG" sz="2400" dirty="0"/>
              <a:t> артрит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Лечение с кортикостероиди</a:t>
            </a:r>
          </a:p>
          <a:p>
            <a:pPr lvl="1" eaLnBrk="1" hangingPunct="1">
              <a:buFont typeface="Wingdings" pitchFamily="2" charset="2"/>
              <a:buChar char="§"/>
            </a:pPr>
            <a:endParaRPr lang="bg-BG" sz="24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Патология – промени в ставния хрущял; също в костите, синовията и меките тъкани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Костни промени: остеофити, субхондрална костна склероза, кисти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Синовия: огнищен хроничен синовит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Патогенеза – главно хондроцитно увреждане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Производство на повече хондролитични ензими – металопротеинази (колагеназа, стромелизин)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Разграждане основните структури на хрущялния матрикс – колаген и протеогликани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Снижена продукция на тъканните инхибитори на тези процеси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dirty="0"/>
              <a:t> КЛИНИЧНА КАРТИНА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Ставна болка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/>
              <a:t>Първоначално след натоварване и се облекчава от почивка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/>
              <a:t>По-късно – при минимално движение и в покой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Сутрешна скованост – краткотрайна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Ограничение на движенията в засегнатите стави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Безсимптомно протичане, случайна находка при рентгеново изследване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Липсват системни прояви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Физикална находка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Крепитации в ставите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Флексионни контрактури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Хеберденови възли – дистални интерфалангеални стави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Бушарови възли – проксимални интерфалангеални стави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Уголемяване и деформации на ставата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Атрофия на околоставната мускулатура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Сублуксации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При измерване – ограничен обем на движение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Активиране на ОА – оток, ставен излив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543401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Лабораторни изследвания – без отклонения от нормата освен при активирана </a:t>
            </a:r>
            <a:r>
              <a:rPr lang="bg-BG" sz="2800" dirty="0" err="1"/>
              <a:t>остеоартроза</a:t>
            </a:r>
            <a:r>
              <a:rPr lang="bg-BG" sz="2800" dirty="0"/>
              <a:t> (ускорена СУЕ)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Рентгеново изследване – с най-голяма диагностична стойност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Стеснение на ставната междина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Субхондрална</a:t>
            </a:r>
            <a:r>
              <a:rPr lang="bg-BG" sz="2400" dirty="0"/>
              <a:t> костна склероза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Остеофити</a:t>
            </a:r>
            <a:r>
              <a:rPr lang="bg-BG" sz="2400" dirty="0"/>
              <a:t>, кисти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В напреднали стадии: деформации, ставни мишки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Диагноза – анамнеза, </a:t>
            </a:r>
            <a:r>
              <a:rPr lang="bg-BG" sz="2800" dirty="0" err="1"/>
              <a:t>физикално</a:t>
            </a:r>
            <a:r>
              <a:rPr lang="bg-BG" sz="2800" dirty="0"/>
              <a:t> и рентгеново изследване 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bg-BG" sz="2400" dirty="0"/>
              <a:t>ОСТЕОАРТРОЗА</a:t>
            </a:r>
          </a:p>
        </p:txBody>
      </p:sp>
      <p:pic>
        <p:nvPicPr>
          <p:cNvPr id="9219" name="Picture 2" descr="http://www.stemcellclinic.com/i/content/treat-03-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196975"/>
            <a:ext cx="7272338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bg-BG" dirty="0"/>
              <a:t> </a:t>
            </a:r>
            <a:r>
              <a:rPr lang="bg-BG" sz="2400" dirty="0"/>
              <a:t>ОСТЕОАРТРОЗА</a:t>
            </a:r>
          </a:p>
        </p:txBody>
      </p:sp>
      <p:pic>
        <p:nvPicPr>
          <p:cNvPr id="10243" name="Picture 2" descr="http://www.discoverymedicine.com/Allen-Anandarajah/files/2010/05/anandarajah_no48_figure_1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196975"/>
            <a:ext cx="676910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bg-BG" sz="1600" dirty="0"/>
              <a:t> </a:t>
            </a:r>
            <a:r>
              <a:rPr lang="bg-BG" sz="2400" dirty="0"/>
              <a:t>ОСТЕОАРТРОЗА</a:t>
            </a:r>
          </a:p>
        </p:txBody>
      </p:sp>
      <p:pic>
        <p:nvPicPr>
          <p:cNvPr id="11267" name="Picture 2" descr="http://img.webmd.com/dtmcms/live/webmd/consumer_assets/site_images/media/medical/hw/h99912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196975"/>
            <a:ext cx="655320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1800" dirty="0"/>
              <a:t> </a:t>
            </a:r>
            <a:r>
              <a:rPr lang="bg-BG" sz="3200" dirty="0"/>
              <a:t>ПСОРИАТИЧЕН АРТРИТ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Същност – хронично възпалително ставно заболяване, което се развива у болните с псориазис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Честота – сравнително често заболяване,</a:t>
            </a:r>
            <a:r>
              <a:rPr lang="en-US" sz="2800"/>
              <a:t> </a:t>
            </a:r>
            <a:r>
              <a:rPr lang="bg-BG" sz="2800"/>
              <a:t>развива се в 3-13% от болните с псориазис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Най-често засяга възрастта 20-50 години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bg-BG" sz="16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dirty="0" err="1"/>
              <a:t>Псориазис</a:t>
            </a:r>
            <a:r>
              <a:rPr lang="bg-BG" sz="2800" dirty="0"/>
              <a:t> – хронично кожно възпаление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/>
              <a:t>Засяга кожа, нокти, </a:t>
            </a:r>
            <a:r>
              <a:rPr lang="bg-BG" sz="2400" dirty="0" err="1"/>
              <a:t>капилициум</a:t>
            </a:r>
            <a:endParaRPr lang="bg-BG" sz="2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/>
              <a:t>Типични места: </a:t>
            </a:r>
            <a:r>
              <a:rPr lang="bg-BG" sz="2400" dirty="0" err="1"/>
              <a:t>лакти</a:t>
            </a:r>
            <a:r>
              <a:rPr lang="bg-BG" sz="2400" dirty="0"/>
              <a:t>, колене, </a:t>
            </a:r>
            <a:r>
              <a:rPr lang="bg-BG" sz="2400" dirty="0" err="1"/>
              <a:t>глутеална</a:t>
            </a:r>
            <a:r>
              <a:rPr lang="bg-BG" sz="2400" dirty="0"/>
              <a:t> гънка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/>
              <a:t>Симетричност на засегнатите зони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/>
              <a:t>Еритематозни</a:t>
            </a:r>
            <a:r>
              <a:rPr lang="bg-BG" sz="2400" dirty="0"/>
              <a:t> ясно </a:t>
            </a:r>
            <a:r>
              <a:rPr lang="bg-BG" sz="2400" dirty="0" err="1"/>
              <a:t>демаркирани</a:t>
            </a:r>
            <a:r>
              <a:rPr lang="bg-BG" sz="2400" dirty="0"/>
              <a:t> </a:t>
            </a:r>
            <a:r>
              <a:rPr lang="bg-BG" sz="2400" dirty="0" err="1"/>
              <a:t>папули</a:t>
            </a:r>
            <a:endParaRPr lang="bg-BG" sz="2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/>
              <a:t>Окръглени </a:t>
            </a:r>
            <a:r>
              <a:rPr lang="bg-BG" sz="2400" dirty="0" err="1"/>
              <a:t>плаки</a:t>
            </a:r>
            <a:endParaRPr lang="bg-BG" sz="24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dirty="0"/>
              <a:t>Честота – едно от най-честите кожни заболявания – засяга 1% от населението на света</a:t>
            </a:r>
            <a:endParaRPr lang="bg-BG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457200" y="908050"/>
            <a:ext cx="8229600" cy="521811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 err="1"/>
              <a:t>Патогенеза</a:t>
            </a:r>
            <a:r>
              <a:rPr lang="bg-BG" sz="2800" dirty="0"/>
              <a:t> на </a:t>
            </a:r>
            <a:r>
              <a:rPr lang="bg-BG" sz="2800" dirty="0" err="1"/>
              <a:t>псоаритичния</a:t>
            </a:r>
            <a:r>
              <a:rPr lang="bg-BG" sz="2800" dirty="0"/>
              <a:t> артрит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Имунни нарушения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Генетични фактори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Фактори от околната среда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Патология на </a:t>
            </a:r>
            <a:r>
              <a:rPr lang="bg-BG" sz="2800" dirty="0" err="1"/>
              <a:t>псориатичния</a:t>
            </a:r>
            <a:r>
              <a:rPr lang="bg-BG" sz="2800" dirty="0"/>
              <a:t> артрит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Възпаление на </a:t>
            </a:r>
            <a:r>
              <a:rPr lang="bg-BG" sz="2400" dirty="0" err="1"/>
              <a:t>синовиалната</a:t>
            </a:r>
            <a:r>
              <a:rPr lang="bg-BG" sz="2400" dirty="0"/>
              <a:t> мембрана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Набъбване на </a:t>
            </a:r>
            <a:r>
              <a:rPr lang="bg-BG" sz="2400" dirty="0" err="1"/>
              <a:t>ендотела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Лимфоплазмоцитарни</a:t>
            </a:r>
            <a:r>
              <a:rPr lang="bg-BG" sz="2400" dirty="0"/>
              <a:t> инфилтрати</a:t>
            </a:r>
            <a:endParaRPr lang="bg-BG" sz="2400" b="1" dirty="0"/>
          </a:p>
          <a:p>
            <a:pPr eaLnBrk="1" hangingPunct="1">
              <a:buFont typeface="Wingdings" pitchFamily="2" charset="2"/>
              <a:buChar char="§"/>
            </a:pPr>
            <a:endParaRPr lang="bg-BG" sz="2800" dirty="0"/>
          </a:p>
          <a:p>
            <a:pPr lvl="1" eaLnBrk="1" hangingPunct="1">
              <a:buFont typeface="Wingdings" pitchFamily="2" charset="2"/>
              <a:buChar char="§"/>
            </a:pPr>
            <a:endParaRPr lang="bg-BG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bg-BG" sz="3200" dirty="0"/>
            </a:br>
            <a:r>
              <a:rPr lang="bg-BG" sz="3200" dirty="0"/>
              <a:t>КЛИНИЧНА КАРТИНА</a:t>
            </a:r>
            <a:br>
              <a:rPr lang="bg-BG" sz="3200" dirty="0"/>
            </a:br>
            <a:endParaRPr lang="bg-BG" sz="3200" dirty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Ставни промени – артрит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Кожни промени – най-често предхождат артрита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Нокти – задебеляване, точковидни депресии, деформации, жълтеникави петна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Може да има и очни промени – конюнктивит, ирит, еписклерит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/>
              <a:t>КЛИНИЧНИ ФОРМИ НА ПСОАРИАТИЧНИЯ АРТРИТ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Wingdings" pitchFamily="2" charset="2"/>
              <a:buChar char="§"/>
            </a:pPr>
            <a:r>
              <a:rPr lang="bg-BG"/>
              <a:t>Моноартрит или олигоартрит (2-3 стави) – най-често срещана клинична форма</a:t>
            </a:r>
          </a:p>
          <a:p>
            <a:pPr>
              <a:buFont typeface="Wingdings" pitchFamily="2" charset="2"/>
              <a:buChar char="§"/>
            </a:pPr>
            <a:r>
              <a:rPr lang="bg-BG" sz="2800"/>
              <a:t>Симетрично засягане, подобно на </a:t>
            </a:r>
            <a:r>
              <a:rPr lang="en-US" sz="2800"/>
              <a:t>RA</a:t>
            </a:r>
            <a:r>
              <a:rPr lang="bg-BG" sz="2800"/>
              <a:t> (Вале-Роуз е отрицателен)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bg-BG"/>
              <a:t>Артрит на крайните интерфалангеални стави – съчетава се с промени по ноктите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/>
              <a:t> </a:t>
            </a:r>
            <a:r>
              <a:rPr lang="bg-BG"/>
              <a:t>Мутилиращ (обезобразяващ) артрит – скъсяване и изкривяване на пръстите поради остеолиза</a:t>
            </a:r>
          </a:p>
          <a:p>
            <a:pPr>
              <a:buFont typeface="Wingdings" pitchFamily="2" charset="2"/>
              <a:buChar char="§"/>
            </a:pPr>
            <a:endParaRPr lang="bg-BG" sz="280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>
              <a:buFontTx/>
              <a:buNone/>
            </a:pPr>
            <a:endParaRPr lang="bg-BG" sz="1600" dirty="0"/>
          </a:p>
          <a:p>
            <a:pPr>
              <a:buFont typeface="Wingdings" pitchFamily="2" charset="2"/>
              <a:buChar char="§"/>
            </a:pPr>
            <a:r>
              <a:rPr lang="bg-BG" sz="2800" dirty="0"/>
              <a:t>Артрит със засягане на гръбначния стълб и на </a:t>
            </a:r>
            <a:r>
              <a:rPr lang="bg-BG" sz="2800" dirty="0" err="1"/>
              <a:t>сакроилиачните</a:t>
            </a:r>
            <a:r>
              <a:rPr lang="bg-BG" sz="2800" dirty="0"/>
              <a:t> стави; засягане и на </a:t>
            </a:r>
            <a:r>
              <a:rPr lang="bg-BG" sz="2800" dirty="0" err="1"/>
              <a:t>околоставни</a:t>
            </a:r>
            <a:r>
              <a:rPr lang="bg-BG" sz="2800" dirty="0"/>
              <a:t> структури (сухожилия, ставни връзки)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“Злокачествена форма” на </a:t>
            </a:r>
            <a:r>
              <a:rPr lang="bg-BG" sz="2800" dirty="0" err="1"/>
              <a:t>псориатичен</a:t>
            </a:r>
            <a:r>
              <a:rPr lang="bg-BG" sz="2800" dirty="0"/>
              <a:t> артрит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Генерализирани кожни промени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Бърза прогресия на артрита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Фебрилитет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Болестни промени от страна на вътрешните органи</a:t>
            </a:r>
            <a:endParaRPr lang="bg-BG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bg-BG" sz="2400" dirty="0"/>
              <a:t>ПСОРИАЗИС</a:t>
            </a:r>
          </a:p>
        </p:txBody>
      </p:sp>
      <p:pic>
        <p:nvPicPr>
          <p:cNvPr id="25603" name="Picture 4" descr="Psoriasis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1268413"/>
            <a:ext cx="6192837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bg-BG" sz="2400" dirty="0"/>
              <a:t>ПСОРИАЗИС</a:t>
            </a:r>
          </a:p>
        </p:txBody>
      </p:sp>
      <p:pic>
        <p:nvPicPr>
          <p:cNvPr id="26627" name="Picture 4" descr="psoriasis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052513"/>
            <a:ext cx="7489825" cy="542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bg-BG" sz="2400" dirty="0"/>
              <a:t>ПСОРИАТРИЧЕН АРТРИТ</a:t>
            </a:r>
            <a:endParaRPr lang="bg-BG" dirty="0"/>
          </a:p>
        </p:txBody>
      </p:sp>
      <p:pic>
        <p:nvPicPr>
          <p:cNvPr id="27651" name="Picture 2" descr="Arthritis Mutilans Presentation #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1196975"/>
            <a:ext cx="748982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25"/>
          </a:xfrm>
        </p:spPr>
        <p:txBody>
          <a:bodyPr/>
          <a:lstStyle/>
          <a:p>
            <a:r>
              <a:rPr lang="bg-BG" sz="2400" dirty="0"/>
              <a:t>ПРОМЕНИ В НОКТИТЕ </a:t>
            </a:r>
            <a:br>
              <a:rPr lang="bg-BG" sz="2400" dirty="0"/>
            </a:br>
            <a:r>
              <a:rPr lang="bg-BG" sz="2400" dirty="0"/>
              <a:t>ПРИ ПСОРИАТРИЧЕН АРТРИТ</a:t>
            </a:r>
          </a:p>
        </p:txBody>
      </p:sp>
      <p:pic>
        <p:nvPicPr>
          <p:cNvPr id="28675" name="Picture 4" descr="psoriasis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214438"/>
            <a:ext cx="7343775" cy="545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276475"/>
            <a:ext cx="8229600" cy="1944688"/>
          </a:xfrm>
        </p:spPr>
        <p:txBody>
          <a:bodyPr/>
          <a:lstStyle/>
          <a:p>
            <a:pPr eaLnBrk="1" hangingPunct="1"/>
            <a:r>
              <a:rPr lang="bg-BG" sz="3600"/>
              <a:t>СИСТЕМНИ ЗАБОЛЯВАНИЯ НА СЪЕДИНИТЕЛНАТА ТЪКАН</a:t>
            </a:r>
            <a:br>
              <a:rPr lang="bg-BG" sz="3600"/>
            </a:br>
            <a:r>
              <a:rPr lang="bg-BG" sz="3600"/>
              <a:t>(КОЛАГЕНОЗИ)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dirty="0"/>
              <a:t>АВТОИМУНИТЕТ И АВТОИМУННИ ЗАБОЛЯВАНИЯ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Имунен толеранс – способност на имунната система – да различава “свое” от “чуждо”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Автоимунитет – пробив в механизмите на имунния толеранс с наличие на антитела или Т-лимфоцити, реагиращи със собствени антигени; не винаги с прояви на заболяване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Автоимунни заболявания – тъканно увреждане вследствие имунологична реакция на организма със собствените тъкани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bg-BG" sz="16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dirty="0" err="1"/>
              <a:t>Органо-специфични</a:t>
            </a:r>
            <a:r>
              <a:rPr lang="bg-BG" sz="2800" dirty="0"/>
              <a:t> автоимунни заболявания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/>
              <a:t>Тиреоидит</a:t>
            </a:r>
            <a:r>
              <a:rPr lang="bg-BG" sz="2400" dirty="0"/>
              <a:t> на </a:t>
            </a:r>
            <a:r>
              <a:rPr lang="bg-BG" sz="2400" dirty="0" err="1"/>
              <a:t>Хашимото</a:t>
            </a:r>
            <a:endParaRPr lang="bg-BG" sz="2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/>
              <a:t>І-ви тип захарен диабет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/>
              <a:t>Автоимунна </a:t>
            </a:r>
            <a:r>
              <a:rPr lang="bg-BG" sz="2400" dirty="0" err="1"/>
              <a:t>хемолитична</a:t>
            </a:r>
            <a:r>
              <a:rPr lang="bg-BG" sz="2400" dirty="0"/>
              <a:t> анемия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/>
              <a:t>Идиопатична</a:t>
            </a:r>
            <a:r>
              <a:rPr lang="bg-BG" sz="2400" dirty="0"/>
              <a:t> </a:t>
            </a:r>
            <a:r>
              <a:rPr lang="bg-BG" sz="2400" dirty="0" err="1"/>
              <a:t>тромбоцитопенична</a:t>
            </a:r>
            <a:r>
              <a:rPr lang="bg-BG" sz="2400" dirty="0"/>
              <a:t> пурпура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dirty="0"/>
              <a:t>Системни автоимунни заболявания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/>
              <a:t>Системен </a:t>
            </a:r>
            <a:r>
              <a:rPr lang="bg-BG" sz="2400" dirty="0" err="1"/>
              <a:t>лупус</a:t>
            </a:r>
            <a:r>
              <a:rPr lang="bg-BG" sz="2400" dirty="0"/>
              <a:t> </a:t>
            </a:r>
            <a:r>
              <a:rPr lang="bg-BG" sz="2400" dirty="0" err="1"/>
              <a:t>еритематодес</a:t>
            </a:r>
            <a:endParaRPr lang="bg-BG" sz="2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/>
              <a:t>Ревматоиден</a:t>
            </a:r>
            <a:r>
              <a:rPr lang="bg-BG" sz="2400" dirty="0"/>
              <a:t> артрит</a:t>
            </a:r>
            <a:endParaRPr lang="en-US" sz="2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/>
              <a:t>Склеродерма</a:t>
            </a:r>
            <a:r>
              <a:rPr lang="en-US" sz="2400" dirty="0"/>
              <a:t> </a:t>
            </a:r>
            <a:endParaRPr lang="bg-BG" sz="2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/>
              <a:t>Полиомиозит</a:t>
            </a:r>
            <a:r>
              <a:rPr lang="bg-BG" sz="2400" dirty="0"/>
              <a:t> и </a:t>
            </a:r>
            <a:r>
              <a:rPr lang="bg-BG" sz="2400" dirty="0" err="1"/>
              <a:t>дерматомиозит</a:t>
            </a:r>
            <a:endParaRPr lang="bg-BG" sz="2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/>
              <a:t>Системни </a:t>
            </a:r>
            <a:r>
              <a:rPr lang="bg-BG" sz="2400" dirty="0" err="1"/>
              <a:t>васкулити</a:t>
            </a:r>
            <a:endParaRPr lang="bg-BG" sz="24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bg-BG" sz="1600" dirty="0"/>
              <a:t> </a:t>
            </a:r>
            <a:r>
              <a:rPr lang="bg-BG" sz="3200" dirty="0"/>
              <a:t>СИСТЕМЕН ЛУПУС ЕРИТЕМАТОДЕС (СЛЕ)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Етиология – неизвестна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Боледуват предимно млади жени (10-30:1)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Патология – промените са в множество  органи и системи – увреждане  на съединителната тъкан и кръвоносните съдове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/>
              <a:t>НАЙ-ЧЕСТИ ОРГАННИ ИЗЯВИ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 u="sng"/>
              <a:t>Кожа</a:t>
            </a:r>
            <a:r>
              <a:rPr lang="bg-BG" sz="2800"/>
              <a:t> – оток, вакуолизация и периваскуларни инфилтрати до некротизиращ васкулит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/>
              <a:t>Стави</a:t>
            </a:r>
            <a:r>
              <a:rPr lang="bg-BG" sz="2800"/>
              <a:t> – синовит с отлагане на имуноглобулини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/>
              <a:t>Бъбреци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Огнищен или дифузен пролиферативен нефрит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Мембранозен гломерулонефрит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Мезангиален и склерозиращ гломерулонефрит</a:t>
            </a:r>
            <a:endParaRPr lang="bg-BG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/>
              <a:t>ПРОЯВИ ОТ ДРУГИ ОРГАНИ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bg-BG" sz="2800" u="sng"/>
              <a:t>Сърце</a:t>
            </a:r>
            <a:r>
              <a:rPr lang="bg-BG" sz="2800"/>
              <a:t> – перикардит, миокардит, ендокардит на Либман-Сакс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/>
              <a:t>Бели дробове</a:t>
            </a:r>
            <a:r>
              <a:rPr lang="bg-BG" sz="2800"/>
              <a:t> – плеврити, пулмонити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/>
              <a:t>ЦНС</a:t>
            </a:r>
            <a:r>
              <a:rPr lang="bg-BG" sz="2800"/>
              <a:t> – цереброваскулит</a:t>
            </a:r>
          </a:p>
          <a:p>
            <a:pPr marL="342900" lvl="1" indent="-342900" eaLnBrk="1" hangingPunct="1">
              <a:buFont typeface="Wingdings" pitchFamily="2" charset="2"/>
              <a:buChar char="§"/>
            </a:pPr>
            <a:r>
              <a:rPr lang="bg-BG" u="sng"/>
              <a:t>ГИТ</a:t>
            </a:r>
            <a:r>
              <a:rPr lang="bg-BG"/>
              <a:t> – перитонит; панкреатит; мезентериален васкулит (коремна болка, чревни кръвоизливи)</a:t>
            </a:r>
          </a:p>
          <a:p>
            <a:pPr marL="342900" lvl="1" indent="-342900" eaLnBrk="1" hangingPunct="1">
              <a:buFont typeface="Wingdings" pitchFamily="2" charset="2"/>
              <a:buChar char="§"/>
            </a:pPr>
            <a:r>
              <a:rPr lang="bg-BG"/>
              <a:t>Хемолитични прояви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Лабораторни изследвания – отразяват възпалителна и </a:t>
            </a:r>
            <a:r>
              <a:rPr lang="bg-BG" sz="2800" dirty="0" err="1"/>
              <a:t>имунологична</a:t>
            </a:r>
            <a:r>
              <a:rPr lang="bg-BG" sz="2800" dirty="0"/>
              <a:t> активност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Ускорено СУЕ, анемия, </a:t>
            </a:r>
            <a:r>
              <a:rPr lang="bg-BG" sz="2400" dirty="0" err="1"/>
              <a:t>лимфопения</a:t>
            </a:r>
            <a:r>
              <a:rPr lang="bg-BG" sz="2400" dirty="0"/>
              <a:t>, </a:t>
            </a:r>
            <a:r>
              <a:rPr lang="bg-BG" sz="2400" dirty="0" err="1"/>
              <a:t>тромбопения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Увеличение на </a:t>
            </a:r>
            <a:r>
              <a:rPr lang="bg-BG" sz="2400" dirty="0" err="1"/>
              <a:t>фибриногена</a:t>
            </a:r>
            <a:r>
              <a:rPr lang="bg-BG" sz="2400" dirty="0"/>
              <a:t> и С</a:t>
            </a:r>
            <a:r>
              <a:rPr lang="en-US" sz="2400" dirty="0"/>
              <a:t>RP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Протеинурия</a:t>
            </a:r>
            <a:r>
              <a:rPr lang="bg-BG" sz="2400" dirty="0"/>
              <a:t>, </a:t>
            </a:r>
            <a:r>
              <a:rPr lang="bg-BG" sz="2400" dirty="0" err="1"/>
              <a:t>еритроцитурия</a:t>
            </a:r>
            <a:r>
              <a:rPr lang="bg-BG" sz="2400" dirty="0"/>
              <a:t>, </a:t>
            </a:r>
            <a:r>
              <a:rPr lang="bg-BG" sz="2400" dirty="0" err="1"/>
              <a:t>цилиндрурия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Наличие на антитела: </a:t>
            </a:r>
            <a:r>
              <a:rPr lang="en-US" sz="2400" dirty="0"/>
              <a:t>ANA, anti-DNA, </a:t>
            </a:r>
            <a:r>
              <a:rPr lang="bg-BG" sz="2400" dirty="0"/>
              <a:t>ЦИК,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Анти-кардиолипинови</a:t>
            </a:r>
            <a:r>
              <a:rPr lang="bg-BG" sz="2400" dirty="0"/>
              <a:t> антитела, </a:t>
            </a:r>
            <a:r>
              <a:rPr lang="bg-BG" sz="2400" dirty="0" err="1"/>
              <a:t>антитела</a:t>
            </a:r>
            <a:r>
              <a:rPr lang="bg-BG" sz="2400" dirty="0"/>
              <a:t> спрямо </a:t>
            </a:r>
            <a:r>
              <a:rPr lang="en-US" sz="2400" dirty="0" err="1"/>
              <a:t>Sm</a:t>
            </a:r>
            <a:r>
              <a:rPr lang="bg-BG" sz="2400" dirty="0"/>
              <a:t>-антиген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Увеличен </a:t>
            </a:r>
            <a:r>
              <a:rPr lang="en-US" sz="2400" dirty="0" err="1"/>
              <a:t>IgG</a:t>
            </a:r>
            <a:r>
              <a:rPr lang="bg-BG" sz="2400" dirty="0"/>
              <a:t>, също А и М</a:t>
            </a:r>
            <a:r>
              <a:rPr lang="en-US" sz="2400" dirty="0"/>
              <a:t>;</a:t>
            </a:r>
            <a:r>
              <a:rPr lang="bg-BG" sz="2400" dirty="0"/>
              <a:t> увеличени фракции на </a:t>
            </a:r>
            <a:r>
              <a:rPr lang="bg-BG" sz="2400" dirty="0" err="1"/>
              <a:t>комплемента</a:t>
            </a:r>
            <a:endParaRPr lang="bg-BG" sz="2400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bg-BG" sz="3200" dirty="0"/>
            </a:br>
            <a:r>
              <a:rPr lang="bg-BG" sz="3200" dirty="0"/>
              <a:t>ДИАГНОЗА – 4 ОТ СЛЕДНИТЕ 11 КРИТЕРИИ</a:t>
            </a:r>
            <a:br>
              <a:rPr lang="bg-BG" dirty="0"/>
            </a:br>
            <a:endParaRPr lang="bg-BG" dirty="0"/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bg-BG" sz="2800"/>
              <a:t>1. Пеперудовиден обрив по лицето</a:t>
            </a:r>
          </a:p>
          <a:p>
            <a:pPr eaLnBrk="1" hangingPunct="1">
              <a:buFontTx/>
              <a:buNone/>
            </a:pPr>
            <a:r>
              <a:rPr lang="bg-BG" sz="2800"/>
              <a:t>2. Дискоиден обрив</a:t>
            </a:r>
          </a:p>
          <a:p>
            <a:pPr eaLnBrk="1" hangingPunct="1">
              <a:buFontTx/>
              <a:buNone/>
            </a:pPr>
            <a:r>
              <a:rPr lang="bg-BG" sz="2800"/>
              <a:t>3. Фоточувствителност</a:t>
            </a:r>
          </a:p>
          <a:p>
            <a:pPr eaLnBrk="1" hangingPunct="1">
              <a:buFontTx/>
              <a:buNone/>
            </a:pPr>
            <a:r>
              <a:rPr lang="bg-BG" sz="2800"/>
              <a:t>4. Язви в устата и назофарингса</a:t>
            </a:r>
          </a:p>
          <a:p>
            <a:pPr eaLnBrk="1" hangingPunct="1">
              <a:buFontTx/>
              <a:buNone/>
            </a:pPr>
            <a:r>
              <a:rPr lang="bg-BG" sz="2800"/>
              <a:t>5. Артрит</a:t>
            </a:r>
          </a:p>
          <a:p>
            <a:pPr eaLnBrk="1" hangingPunct="1">
              <a:buFontTx/>
              <a:buNone/>
            </a:pPr>
            <a:r>
              <a:rPr lang="bg-BG" sz="2800"/>
              <a:t>6. Серозит (плеврит, перикардит)</a:t>
            </a:r>
          </a:p>
          <a:p>
            <a:pPr eaLnBrk="1" hangingPunct="1">
              <a:buFontTx/>
              <a:buNone/>
            </a:pPr>
            <a:r>
              <a:rPr lang="bg-BG" sz="2800"/>
              <a:t>7. Бъбречни прояви</a:t>
            </a:r>
          </a:p>
          <a:p>
            <a:pPr eaLnBrk="1" hangingPunct="1">
              <a:buFontTx/>
              <a:buNone/>
            </a:pPr>
            <a:r>
              <a:rPr lang="bg-BG" sz="2800"/>
              <a:t>8. Неврологични смущения: гърчове, психоза</a:t>
            </a:r>
            <a:r>
              <a:rPr lang="bg-BG" sz="2400"/>
              <a:t> </a:t>
            </a:r>
            <a:endParaRPr lang="bg-BG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bg-BG" sz="2800"/>
              <a:t>9. Хематологични нарушения: анемия, левкоцитопения, лимфопения, тромбопения</a:t>
            </a:r>
          </a:p>
          <a:p>
            <a:pPr eaLnBrk="1" hangingPunct="1">
              <a:buFontTx/>
              <a:buNone/>
            </a:pPr>
            <a:r>
              <a:rPr lang="bg-BG" sz="2800"/>
              <a:t>10. Наличие на </a:t>
            </a:r>
            <a:r>
              <a:rPr lang="en-US" sz="2800"/>
              <a:t>ANA</a:t>
            </a:r>
            <a:endParaRPr lang="bg-BG" sz="2800"/>
          </a:p>
          <a:p>
            <a:pPr eaLnBrk="1" hangingPunct="1">
              <a:buFontTx/>
              <a:buNone/>
            </a:pPr>
            <a:r>
              <a:rPr lang="bg-BG" sz="2800"/>
              <a:t>11. Имунологични нарушения</a:t>
            </a:r>
          </a:p>
          <a:p>
            <a:pPr lvl="1" eaLnBrk="1" hangingPunct="1">
              <a:buFontTx/>
              <a:buNone/>
            </a:pPr>
            <a:r>
              <a:rPr lang="bg-BG" sz="2400"/>
              <a:t> - А</a:t>
            </a:r>
            <a:r>
              <a:rPr lang="en-US" sz="2400"/>
              <a:t>nti-DNA</a:t>
            </a:r>
            <a:endParaRPr lang="bg-BG" sz="2400"/>
          </a:p>
          <a:p>
            <a:pPr lvl="1" eaLnBrk="1" hangingPunct="1">
              <a:buFontTx/>
              <a:buNone/>
            </a:pPr>
            <a:r>
              <a:rPr lang="bg-BG" sz="2400"/>
              <a:t> - А</a:t>
            </a:r>
            <a:r>
              <a:rPr lang="en-US" sz="2400"/>
              <a:t>nti-Sm</a:t>
            </a:r>
            <a:r>
              <a:rPr lang="bg-BG" sz="2400"/>
              <a:t>-антиген</a:t>
            </a:r>
          </a:p>
          <a:p>
            <a:pPr lvl="1" eaLnBrk="1" hangingPunct="1">
              <a:buFontTx/>
              <a:buNone/>
            </a:pPr>
            <a:r>
              <a:rPr lang="bg-BG" sz="2400"/>
              <a:t> - Фалшиво-положителен тест за сифилис</a:t>
            </a:r>
          </a:p>
          <a:p>
            <a:pPr eaLnBrk="1" hangingPunct="1">
              <a:buFontTx/>
              <a:buNone/>
            </a:pPr>
            <a:r>
              <a:rPr lang="bg-BG" sz="2800"/>
              <a:t>     </a:t>
            </a:r>
          </a:p>
          <a:p>
            <a:pPr eaLnBrk="1" hangingPunct="1">
              <a:buFontTx/>
              <a:buNone/>
            </a:pPr>
            <a:r>
              <a:rPr lang="bg-BG" sz="2800"/>
              <a:t>    </a:t>
            </a:r>
            <a:r>
              <a:rPr lang="bg-BG" sz="2800" u="sng"/>
              <a:t>ПРОГНОЗА</a:t>
            </a:r>
            <a:r>
              <a:rPr lang="bg-BG" sz="2800"/>
              <a:t> – значително подобрена в последните   десетилетия</a:t>
            </a:r>
            <a:endParaRPr lang="bg-BG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bg-BG" sz="2400" dirty="0"/>
              <a:t>ПЕПЕРУДОВИДЕН ОБРИВ ПО ЛИЦЕТО </a:t>
            </a:r>
          </a:p>
        </p:txBody>
      </p:sp>
      <p:pic>
        <p:nvPicPr>
          <p:cNvPr id="38915" name="Picture 5" descr="L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196975"/>
            <a:ext cx="7273925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bg-BG" sz="2400" dirty="0"/>
              <a:t>ДИСКОИДЕН ОБРИВ</a:t>
            </a:r>
          </a:p>
        </p:txBody>
      </p:sp>
      <p:pic>
        <p:nvPicPr>
          <p:cNvPr id="39939" name="Picture 2" descr="C:\Documents and Settings\x\My Documents\My Pictures\discoid skin lesion 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412875"/>
            <a:ext cx="6191250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dirty="0"/>
              <a:t>ПОЛИОМИОЗИТ (ДЕРМАТОМИОЗИТ)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Група хронични възпалителни и дегенеративни заболявания на напречно набраздената мускулатура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В част от случаите се засяга и кожата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Рядко заболяване 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По-често у жени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Преобладава в средната възраст (30-50 год.)</a:t>
            </a:r>
          </a:p>
          <a:p>
            <a:pPr lvl="1" eaLnBrk="1" hangingPunct="1">
              <a:buFont typeface="Wingdings" pitchFamily="2" charset="2"/>
              <a:buChar char="§"/>
            </a:pPr>
            <a:endParaRPr lang="bg-BG" sz="240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bg-BG" sz="3200" dirty="0"/>
            </a:br>
            <a:r>
              <a:rPr lang="bg-BG" sz="3200" dirty="0"/>
              <a:t>ПАТОЛОГИЯ</a:t>
            </a:r>
            <a:br>
              <a:rPr lang="bg-BG" sz="3200" dirty="0"/>
            </a:br>
            <a:endParaRPr lang="bg-BG" sz="3200" dirty="0"/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Клетъчни инфилтрати от лимфоцити и макрофаги около мускулни фибри и малки съдове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Дегенеративни промени в мускулните клетки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Атрофия, некроза и деструкция на миофибрили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Интерстициална фиброза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Прояви на регенерация на миофибрили 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dirty="0"/>
              <a:t>КЛИНИЧНА КАРТИНА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Мускулна слабост и атрофия – водещ симптом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Засягат се проксимални мускулни групи, шийна мускулатура, меко небце и фарингс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Промените са симетрични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Затруднени движения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Нарушения в дихателната механика, задух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bg-BG" sz="2800" dirty="0"/>
              <a:t>Кожни прояви – при ДМ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Периорбитален</a:t>
            </a:r>
            <a:r>
              <a:rPr lang="bg-BG" sz="2400" dirty="0"/>
              <a:t> оток; лилаво-червеникав обрив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Телеангиектазии</a:t>
            </a:r>
            <a:r>
              <a:rPr lang="bg-BG" sz="2400" dirty="0"/>
              <a:t>, </a:t>
            </a:r>
            <a:r>
              <a:rPr lang="bg-BG" sz="2400" dirty="0" err="1"/>
              <a:t>хиперкератоза</a:t>
            </a:r>
            <a:r>
              <a:rPr lang="bg-BG" sz="2400" dirty="0"/>
              <a:t>, </a:t>
            </a:r>
            <a:r>
              <a:rPr lang="bg-BG" sz="2400" dirty="0" err="1"/>
              <a:t>диспигментации</a:t>
            </a:r>
            <a:endParaRPr lang="bg-BG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Ставни прояви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Артралгии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Лек артрит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Сърдечни симптоми – рядко се наблюдават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Ритъмни</a:t>
            </a:r>
            <a:r>
              <a:rPr lang="bg-BG" sz="2400" dirty="0"/>
              <a:t> и </a:t>
            </a:r>
            <a:r>
              <a:rPr lang="bg-BG" sz="2400" dirty="0" err="1"/>
              <a:t>проводни</a:t>
            </a:r>
            <a:r>
              <a:rPr lang="bg-BG" sz="2400" dirty="0"/>
              <a:t> нарушения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Миокардит</a:t>
            </a:r>
            <a:endParaRPr lang="bg-BG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 dirty="0"/>
              <a:t>Диагноза – кожно-мускулна биопсия</a:t>
            </a:r>
          </a:p>
          <a:p>
            <a:pPr lvl="1" eaLnBrk="1" hangingPunct="1">
              <a:buFont typeface="Wingdings" pitchFamily="2" charset="2"/>
              <a:buChar char="§"/>
            </a:pPr>
            <a:endParaRPr lang="bg-BG" sz="2400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bg-BG" sz="2400" dirty="0"/>
              <a:t>ДЕРМАТОМИОЗИТ</a:t>
            </a:r>
          </a:p>
        </p:txBody>
      </p:sp>
      <p:pic>
        <p:nvPicPr>
          <p:cNvPr id="45059" name="Picture 2" descr="D:\My Pictures\RHEUMA\dermatomyosit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1412875"/>
            <a:ext cx="662622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bg-BG" sz="2400" dirty="0"/>
              <a:t>ДЕРМАТОМИОЗИТ</a:t>
            </a:r>
          </a:p>
        </p:txBody>
      </p:sp>
      <p:pic>
        <p:nvPicPr>
          <p:cNvPr id="46083" name="Picture 2" descr="D:\My Documents\FACULTY\PICTURES\RHEUMA\dermatomyositis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1484313"/>
            <a:ext cx="5832475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1600" dirty="0"/>
              <a:t> </a:t>
            </a:r>
            <a:r>
              <a:rPr lang="bg-BG" sz="3200" dirty="0"/>
              <a:t>СКЛЕРОДЕРМИЯ</a:t>
            </a:r>
            <a:br>
              <a:rPr lang="en-US" sz="3200" dirty="0"/>
            </a:br>
            <a:r>
              <a:rPr lang="en-US" sz="3200" dirty="0"/>
              <a:t>(</a:t>
            </a:r>
            <a:r>
              <a:rPr lang="en-US" sz="3200" dirty="0" err="1"/>
              <a:t>uncurable</a:t>
            </a:r>
            <a:r>
              <a:rPr lang="en-US" sz="3200" dirty="0"/>
              <a:t>, but not untreatable)</a:t>
            </a:r>
            <a:endParaRPr lang="bg-BG" sz="3200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Същност – хронично прогресиращо заболяване на съединителната тъкан и малките съдове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Фиброза и склероза на кожата (склеродерма)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Поражения на вътрешните органи: предимно храносмилателна система, бели дробове и бъбреци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Честота – рядко заболяване; предимно у жени (4-15:1)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57688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Локализирани форми – обект на дерматологията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Системна </a:t>
            </a:r>
            <a:r>
              <a:rPr lang="bg-BG" sz="2800" dirty="0" err="1"/>
              <a:t>склеродермия</a:t>
            </a:r>
            <a:endParaRPr lang="bg-BG" sz="28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dirty="0"/>
              <a:t>Класическа форма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 dirty="0"/>
              <a:t>дифузно симетрично засягане на кожата на крайниците, лицето и тялото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 dirty="0"/>
              <a:t>ранно засягане на вътрешните органи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dirty="0"/>
              <a:t>Ограничена форма – КРЕСТ-синдром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 dirty="0"/>
              <a:t>засягат се кожата на пръстите и лицето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bg-BG" u="sng" dirty="0" err="1"/>
              <a:t>К</a:t>
            </a:r>
            <a:r>
              <a:rPr lang="bg-BG" dirty="0" err="1"/>
              <a:t>алциноза</a:t>
            </a:r>
            <a:r>
              <a:rPr lang="bg-BG" dirty="0"/>
              <a:t>, синдром на </a:t>
            </a:r>
            <a:r>
              <a:rPr lang="bg-BG" u="sng" dirty="0" err="1"/>
              <a:t>Р</a:t>
            </a:r>
            <a:r>
              <a:rPr lang="bg-BG" dirty="0" err="1"/>
              <a:t>ейно</a:t>
            </a:r>
            <a:r>
              <a:rPr lang="bg-BG" dirty="0"/>
              <a:t>, </a:t>
            </a:r>
            <a:r>
              <a:rPr lang="bg-BG" u="sng" dirty="0" err="1"/>
              <a:t>Е</a:t>
            </a:r>
            <a:r>
              <a:rPr lang="bg-BG" dirty="0" err="1"/>
              <a:t>зофагеална</a:t>
            </a:r>
            <a:r>
              <a:rPr lang="bg-BG" dirty="0"/>
              <a:t> </a:t>
            </a:r>
            <a:r>
              <a:rPr lang="bg-BG" dirty="0" err="1"/>
              <a:t>дисфункция</a:t>
            </a:r>
            <a:r>
              <a:rPr lang="bg-BG" dirty="0"/>
              <a:t>, </a:t>
            </a:r>
            <a:r>
              <a:rPr lang="bg-BG" u="sng" dirty="0" err="1"/>
              <a:t>С</a:t>
            </a:r>
            <a:r>
              <a:rPr lang="bg-BG" dirty="0" err="1"/>
              <a:t>клеродактилия</a:t>
            </a:r>
            <a:r>
              <a:rPr lang="bg-BG" dirty="0"/>
              <a:t>, </a:t>
            </a:r>
            <a:r>
              <a:rPr lang="bg-BG" u="sng" dirty="0" err="1"/>
              <a:t>Т</a:t>
            </a:r>
            <a:r>
              <a:rPr lang="bg-BG" dirty="0" err="1"/>
              <a:t>елеангиектазии</a:t>
            </a:r>
            <a:endParaRPr lang="bg-BG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1600" dirty="0"/>
              <a:t> </a:t>
            </a:r>
            <a:r>
              <a:rPr lang="bg-BG" sz="3200" dirty="0"/>
              <a:t>ПАТОЛОГИЯ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Кожни изменения: оток, индурация и атрофия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Натрупване на извънклетъчен матрикс и колаген тип І и ІІІ; уплътняване на кожата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Околосъдова инфилтрация от мононуклеари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Пролиферация на интимата на кръвоносните съдове, стеснение на съдовия лумен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Фиброзни и съдови лезии във вътрешни органи: бял дроб, сърце, стомашно-чревен тракт, бъбреци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bg-BG" sz="3200" dirty="0"/>
            </a:br>
            <a:br>
              <a:rPr lang="bg-BG" sz="3200" dirty="0"/>
            </a:br>
            <a:r>
              <a:rPr lang="bg-BG" sz="1800" dirty="0"/>
              <a:t> </a:t>
            </a:r>
            <a:r>
              <a:rPr lang="bg-BG" sz="3200" dirty="0"/>
              <a:t>КЛИНИЧНА КАРТИНА</a:t>
            </a:r>
            <a:br>
              <a:rPr lang="bg-BG" sz="3200" dirty="0"/>
            </a:br>
            <a:r>
              <a:rPr lang="bg-BG" sz="2400" dirty="0"/>
              <a:t>(КОЖНИ И ВИСЦЕРАЛНИ СИМПТОМИ)</a:t>
            </a:r>
            <a:br>
              <a:rPr lang="bg-BG" sz="2400" dirty="0"/>
            </a:br>
            <a:r>
              <a:rPr lang="bg-BG" sz="3200" dirty="0"/>
              <a:t> </a:t>
            </a:r>
            <a:br>
              <a:rPr lang="bg-BG" sz="3200" dirty="0"/>
            </a:br>
            <a:endParaRPr lang="bg-BG" sz="3200" dirty="0"/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Синдром на Рейно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Побледняване, цианоза, хиперемия, провокирани от преохлаждане и емоционален стрес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Засягат се дистална част на пръстите на ръцете; стъпала, уши, нос и др.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Вазоконстрикция при органично стеснени съдове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Оклузия на лумена, исхемия и некроза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Улцерации по върховете на пръстите; гангрена</a:t>
            </a:r>
          </a:p>
          <a:p>
            <a:pPr eaLnBrk="1" hangingPunct="1"/>
            <a:endParaRPr lang="bg-BG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Кожни промени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Двустранен симетричен оток на пръстите на ръцете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Уплътнение и склерозиране на кожата – </a:t>
            </a:r>
            <a:r>
              <a:rPr lang="bg-BG" sz="2400" dirty="0" err="1"/>
              <a:t>склеродактилия</a:t>
            </a:r>
            <a:r>
              <a:rPr lang="bg-BG" sz="2400" dirty="0"/>
              <a:t> (не се захваща кожна гънка)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Засягане на горни крайници, лице, предна част на гръдния кош, корема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Характерен </a:t>
            </a:r>
            <a:r>
              <a:rPr lang="bg-BG" sz="2400" dirty="0" err="1"/>
              <a:t>фациес</a:t>
            </a:r>
            <a:r>
              <a:rPr lang="bg-BG" sz="2400" dirty="0"/>
              <a:t> – неподвижно безизразно </a:t>
            </a:r>
            <a:r>
              <a:rPr lang="bg-BG" sz="2400" dirty="0" err="1"/>
              <a:t>масковидно</a:t>
            </a:r>
            <a:r>
              <a:rPr lang="bg-BG" sz="2400" dirty="0"/>
              <a:t> лице, тънки опънати устни, намален устен отвор (</a:t>
            </a:r>
            <a:r>
              <a:rPr lang="bg-BG" sz="2400" dirty="0" err="1"/>
              <a:t>микростомия</a:t>
            </a:r>
            <a:r>
              <a:rPr lang="bg-BG" sz="2400" dirty="0"/>
              <a:t>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Телеангиектазии</a:t>
            </a:r>
            <a:r>
              <a:rPr lang="bg-BG" sz="2400" dirty="0"/>
              <a:t>, промени в пигментацията, подкожна </a:t>
            </a:r>
            <a:r>
              <a:rPr lang="bg-BG" sz="2400" dirty="0" err="1"/>
              <a:t>калциноза</a:t>
            </a:r>
            <a:r>
              <a:rPr lang="bg-BG" sz="2400" dirty="0"/>
              <a:t> и др.</a:t>
            </a:r>
            <a:endParaRPr lang="bg-BG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r>
              <a:rPr lang="bg-BG" sz="1600" dirty="0"/>
              <a:t> </a:t>
            </a:r>
            <a:r>
              <a:rPr lang="bg-BG" sz="2400" dirty="0"/>
              <a:t>СКЛЕРОДЕРМИЯ</a:t>
            </a:r>
          </a:p>
        </p:txBody>
      </p:sp>
      <p:pic>
        <p:nvPicPr>
          <p:cNvPr id="52227" name="Picture 4" descr="sc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1052513"/>
            <a:ext cx="4824413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r>
              <a:rPr lang="bg-BG" sz="2400" dirty="0"/>
              <a:t>СКЛЕРОДЕРМИЯ</a:t>
            </a:r>
          </a:p>
        </p:txBody>
      </p:sp>
      <p:pic>
        <p:nvPicPr>
          <p:cNvPr id="53251" name="Picture 2" descr="face sc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1052513"/>
            <a:ext cx="5616575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bg-BG" sz="2400" dirty="0"/>
              <a:t>СКЛЕРОДЕРМИЯ</a:t>
            </a:r>
          </a:p>
        </p:txBody>
      </p:sp>
      <p:pic>
        <p:nvPicPr>
          <p:cNvPr id="54275" name="Picture 4" descr="scleroderma-ulc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196975"/>
            <a:ext cx="6985000" cy="537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Стомашно-чревен тракт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Нарушен </a:t>
            </a:r>
            <a:r>
              <a:rPr lang="bg-BG" sz="2400" dirty="0" err="1"/>
              <a:t>контрактилитет</a:t>
            </a:r>
            <a:r>
              <a:rPr lang="bg-BG" sz="2400" dirty="0"/>
              <a:t> на гладката мускулатура в долната част на хранопровода (</a:t>
            </a:r>
            <a:r>
              <a:rPr lang="bg-BG" sz="2400" dirty="0" err="1"/>
              <a:t>дисфагия</a:t>
            </a:r>
            <a:r>
              <a:rPr lang="bg-BG" sz="2400" dirty="0"/>
              <a:t>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Рефлукс</a:t>
            </a:r>
            <a:r>
              <a:rPr lang="bg-BG" sz="2400" dirty="0"/>
              <a:t> на стомашно съдържимо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Нарушение на </a:t>
            </a:r>
            <a:r>
              <a:rPr lang="bg-BG" sz="2400" dirty="0" err="1"/>
              <a:t>пропулсивната</a:t>
            </a:r>
            <a:r>
              <a:rPr lang="bg-BG" sz="2400" dirty="0"/>
              <a:t> перисталтика на стомаха и червата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Ставни прояви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Артралгии</a:t>
            </a:r>
            <a:r>
              <a:rPr lang="bg-BG" sz="2400" dirty="0"/>
              <a:t> и сутрешна скованост; рядко артрит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Ограничена функция вследствие на кожното уплътнение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Мускулна слабост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857232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Белодробни прояви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Суха кашлица, задух; сухи хрипове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Интерстициална</a:t>
            </a:r>
            <a:r>
              <a:rPr lang="bg-BG" sz="2400" dirty="0"/>
              <a:t> </a:t>
            </a:r>
            <a:r>
              <a:rPr lang="bg-BG" sz="2400" dirty="0" err="1"/>
              <a:t>фиброза</a:t>
            </a:r>
            <a:r>
              <a:rPr lang="bg-BG" sz="2400" dirty="0"/>
              <a:t>, съдова </a:t>
            </a:r>
            <a:r>
              <a:rPr lang="bg-BG" sz="2400" dirty="0" err="1"/>
              <a:t>облитерация</a:t>
            </a:r>
            <a:r>
              <a:rPr lang="bg-BG" sz="2400" dirty="0"/>
              <a:t>, възпаление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Намаление на газовата дифузия и виталния капацитет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Рентгенография – </a:t>
            </a:r>
            <a:r>
              <a:rPr lang="bg-BG" sz="2400" dirty="0" err="1"/>
              <a:t>линеарна</a:t>
            </a:r>
            <a:r>
              <a:rPr lang="bg-BG" sz="2400" dirty="0"/>
              <a:t> или </a:t>
            </a:r>
            <a:r>
              <a:rPr lang="bg-BG" sz="2400" dirty="0" err="1"/>
              <a:t>нодуларна</a:t>
            </a:r>
            <a:r>
              <a:rPr lang="bg-BG" sz="2400" dirty="0"/>
              <a:t> </a:t>
            </a:r>
            <a:r>
              <a:rPr lang="bg-BG" sz="2400" dirty="0" err="1"/>
              <a:t>фиброза</a:t>
            </a:r>
            <a:r>
              <a:rPr lang="bg-BG" sz="2400" dirty="0"/>
              <a:t> двустранно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Засягане на плеврата – </a:t>
            </a:r>
            <a:r>
              <a:rPr lang="bg-BG" sz="2400" dirty="0" err="1"/>
              <a:t>плеврална</a:t>
            </a:r>
            <a:r>
              <a:rPr lang="bg-BG" sz="2400" dirty="0"/>
              <a:t> болка; </a:t>
            </a:r>
            <a:r>
              <a:rPr lang="bg-BG" sz="2400" dirty="0" err="1"/>
              <a:t>плеврално</a:t>
            </a:r>
            <a:r>
              <a:rPr lang="bg-BG" sz="2400" dirty="0"/>
              <a:t> триене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Рядко белодробна хипертония</a:t>
            </a:r>
          </a:p>
          <a:p>
            <a:pPr eaLnBrk="1" hangingPunct="1"/>
            <a:endParaRPr lang="bg-BG" dirty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Сърдечни прояви – </a:t>
            </a:r>
            <a:r>
              <a:rPr lang="bg-BG" sz="2800" dirty="0" err="1"/>
              <a:t>миокардна</a:t>
            </a:r>
            <a:r>
              <a:rPr lang="bg-BG" sz="2800" dirty="0"/>
              <a:t> </a:t>
            </a:r>
            <a:r>
              <a:rPr lang="bg-BG" sz="2800" dirty="0" err="1"/>
              <a:t>фиброза</a:t>
            </a:r>
            <a:endParaRPr lang="bg-BG" sz="28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Синусова </a:t>
            </a:r>
            <a:r>
              <a:rPr lang="bg-BG" sz="2400" dirty="0" err="1"/>
              <a:t>тахикардия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Екстрасистолия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Нарушения в </a:t>
            </a:r>
            <a:r>
              <a:rPr lang="bg-BG" sz="2400" dirty="0" err="1"/>
              <a:t>проводимостта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В напреднали стадии – </a:t>
            </a:r>
            <a:r>
              <a:rPr lang="bg-BG" sz="2400" dirty="0" err="1"/>
              <a:t>рефрактерна</a:t>
            </a:r>
            <a:r>
              <a:rPr lang="bg-BG" sz="2400" dirty="0"/>
              <a:t> на лечение </a:t>
            </a:r>
            <a:r>
              <a:rPr lang="bg-BG" sz="2400" dirty="0" err="1"/>
              <a:t>застойна</a:t>
            </a:r>
            <a:r>
              <a:rPr lang="bg-BG" sz="2400" dirty="0"/>
              <a:t> СН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Рядко перикардит и </a:t>
            </a:r>
            <a:r>
              <a:rPr lang="bg-BG" sz="2400" dirty="0" err="1"/>
              <a:t>клапни</a:t>
            </a:r>
            <a:r>
              <a:rPr lang="bg-BG" sz="2400" dirty="0"/>
              <a:t> увреждания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Бъбречни прояви: ХБН – най-честа причина за смърт при тези болни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Лабораторни изследвания – както при другите системни заболявания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Специфични имунологични тестове: антицентромер-антитела и антитела спрямо антитопоизомераза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Диагноза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Типични кожни промени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Кожна биопсия (при необходимост)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Протичане – вариабилен естествен ход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Прогноза – неблагоприятна, особено при засягане на вътрешните органи 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276475"/>
            <a:ext cx="8229600" cy="1143000"/>
          </a:xfrm>
        </p:spPr>
        <p:txBody>
          <a:bodyPr/>
          <a:lstStyle/>
          <a:p>
            <a:pPr eaLnBrk="1" hangingPunct="1"/>
            <a:r>
              <a:rPr lang="bg-BG" sz="4000"/>
              <a:t>СИСТЕМНИ ВАСКУЛИТИ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Същност – възпаление на съдовата стена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Стеснение на съдовия лумен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Исхемия на тъканите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Първични </a:t>
            </a:r>
            <a:r>
              <a:rPr lang="bg-BG" sz="2800" dirty="0" err="1"/>
              <a:t>васкулити</a:t>
            </a:r>
            <a:endParaRPr lang="bg-BG" sz="28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Полиартериитис</a:t>
            </a:r>
            <a:r>
              <a:rPr lang="bg-BG" sz="2400" dirty="0"/>
              <a:t> </a:t>
            </a:r>
            <a:r>
              <a:rPr lang="bg-BG" sz="2400" dirty="0" err="1"/>
              <a:t>нодоза</a:t>
            </a:r>
            <a:r>
              <a:rPr lang="bg-BG" sz="2400" dirty="0"/>
              <a:t> (ПН)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Грануломатоза</a:t>
            </a:r>
            <a:r>
              <a:rPr lang="bg-BG" sz="2400" dirty="0"/>
              <a:t> на </a:t>
            </a:r>
            <a:r>
              <a:rPr lang="bg-BG" sz="2400" dirty="0" err="1"/>
              <a:t>Вегенер</a:t>
            </a:r>
            <a:endParaRPr lang="bg-BG" sz="24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Вторични </a:t>
            </a:r>
            <a:r>
              <a:rPr lang="bg-BG" sz="2800" dirty="0" err="1"/>
              <a:t>васкулити</a:t>
            </a:r>
            <a:r>
              <a:rPr lang="bg-BG" sz="2800" dirty="0"/>
              <a:t> – проява на друго основно заболяване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Системен ЛЕ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Ревматоиден</a:t>
            </a:r>
            <a:r>
              <a:rPr lang="bg-BG" sz="2400" dirty="0"/>
              <a:t> артрит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g-BG" sz="1600" dirty="0"/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/>
              <a:t>Етиология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Инфекциозни агенти: вируси, бактерии, </a:t>
            </a:r>
            <a:r>
              <a:rPr lang="bg-BG" sz="2400" dirty="0" err="1"/>
              <a:t>рикетции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Ваксини и серуми; медикаменти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Автоимунни и злокачествени заболявания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dirty="0" err="1"/>
              <a:t>Патогенеза</a:t>
            </a:r>
            <a:r>
              <a:rPr lang="bg-BG" sz="2800" dirty="0"/>
              <a:t> – основна роля на </a:t>
            </a:r>
            <a:r>
              <a:rPr lang="bg-BG" sz="2800" dirty="0" err="1"/>
              <a:t>ендотела</a:t>
            </a:r>
            <a:endParaRPr lang="bg-BG" sz="28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Имунокомплексно</a:t>
            </a:r>
            <a:r>
              <a:rPr lang="bg-BG" sz="2400" dirty="0"/>
              <a:t> съдово увреждане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 err="1"/>
              <a:t>Клетъчно-медиирани</a:t>
            </a:r>
            <a:r>
              <a:rPr lang="bg-BG" sz="2400" dirty="0"/>
              <a:t> имунни механизми – антитела към </a:t>
            </a:r>
            <a:r>
              <a:rPr lang="bg-BG" sz="2400" dirty="0" err="1"/>
              <a:t>ендотела</a:t>
            </a:r>
            <a:r>
              <a:rPr lang="bg-BG" sz="2400" dirty="0"/>
              <a:t> или </a:t>
            </a:r>
            <a:r>
              <a:rPr lang="bg-BG" sz="2400" dirty="0" err="1"/>
              <a:t>антинеутрофилни</a:t>
            </a:r>
            <a:r>
              <a:rPr lang="bg-BG" sz="2400" dirty="0"/>
              <a:t> </a:t>
            </a:r>
            <a:r>
              <a:rPr lang="bg-BG" sz="2400" dirty="0" err="1"/>
              <a:t>цитоплазмени</a:t>
            </a:r>
            <a:r>
              <a:rPr lang="bg-BG" sz="2400" dirty="0"/>
              <a:t> антитела (</a:t>
            </a:r>
            <a:r>
              <a:rPr lang="en-US" sz="2400" dirty="0"/>
              <a:t>ANCA)</a:t>
            </a:r>
            <a:endParaRPr lang="bg-BG" sz="240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 dirty="0"/>
              <a:t>Нарушения в продукцията на </a:t>
            </a:r>
            <a:r>
              <a:rPr lang="bg-BG" sz="2400" dirty="0" err="1"/>
              <a:t>цитокини</a:t>
            </a:r>
            <a:r>
              <a:rPr lang="bg-BG" sz="2400" dirty="0"/>
              <a:t>; нарушения в коагулацията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dirty="0"/>
              <a:t>ПОЛИАРТЕРИИТИС НОДОЗА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Системен некротизиращ васкулит на малките и средните артерии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Рядко заболяване; по-често у мъже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Етиология и патогенеза – казаното до тук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/>
              <a:t>Патология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/>
              <a:t>Сегментно възпаление на съдовете с фибриноидна некроза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/>
              <a:t>Пролиферация на ендотела – стеснение на лумена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/>
              <a:t>Тромбози, аневризми, инфарциране, исхемия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1800" dirty="0"/>
              <a:t> </a:t>
            </a:r>
            <a:r>
              <a:rPr lang="bg-BG" sz="1600" dirty="0"/>
              <a:t> </a:t>
            </a:r>
            <a:r>
              <a:rPr lang="bg-BG" sz="3200" dirty="0"/>
              <a:t>КЛИНИЧНА КАРТИНА</a:t>
            </a:r>
            <a:br>
              <a:rPr lang="bg-BG" sz="3200" dirty="0"/>
            </a:br>
            <a:r>
              <a:rPr lang="bg-BG" sz="2400" dirty="0"/>
              <a:t>(ПОЛИОРГАННО ЗАБОЛЯВАНЕ)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Неспецифични симптоми: остро начало с повишена Т</a:t>
            </a:r>
            <a:r>
              <a:rPr lang="bg-BG" sz="2800" b="1" baseline="30000"/>
              <a:t>0</a:t>
            </a:r>
            <a:r>
              <a:rPr lang="bg-BG" sz="2800"/>
              <a:t>, отпадналост, безапетитие, загуба на тегло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/>
              <a:t>Бъбреци</a:t>
            </a:r>
            <a:r>
              <a:rPr lang="bg-BG" sz="2800"/>
              <a:t> (най-често се засягат): протеинурия, хематурия, хипертония, прогресираща БН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/>
              <a:t>Артериална хипертония</a:t>
            </a:r>
            <a:r>
              <a:rPr lang="bg-BG" sz="2800"/>
              <a:t> – като първична изява; усложнения на хипертонията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/>
              <a:t>Коронарни артерии</a:t>
            </a:r>
            <a:r>
              <a:rPr lang="bg-BG" sz="2800"/>
              <a:t>: стенокардия, инфаркт, ексудативен перикардит, застойна СН</a:t>
            </a:r>
            <a:endParaRPr lang="bg-BG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 u="sng"/>
              <a:t>ГИ тракт</a:t>
            </a:r>
            <a:r>
              <a:rPr lang="bg-BG" sz="2800"/>
              <a:t>: абдоминална ангина, гадене, повръщане, илеус, кървене, перфорация на черво; апендицит, холецистит, панкреатит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/>
              <a:t>Нервна система</a:t>
            </a:r>
            <a:r>
              <a:rPr lang="bg-BG" sz="2800"/>
              <a:t>: периферна невропатия (поради засягане на ваза нерворум), тромбоза на мозъчни съдове, развитие на аневризми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/>
              <a:t>Кожа</a:t>
            </a:r>
            <a:r>
              <a:rPr lang="bg-BG" sz="2800"/>
              <a:t>: болезнени еритемни подкожни възли с диаметър до 1 см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 u="sng"/>
              <a:t>Стави и мускули</a:t>
            </a:r>
            <a:r>
              <a:rPr lang="bg-BG" sz="2800"/>
              <a:t> : артралгии, рядко артрит; миалгии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1600" dirty="0"/>
              <a:t> </a:t>
            </a:r>
            <a:r>
              <a:rPr lang="bg-BG" sz="3200" dirty="0"/>
              <a:t>ДИАГНОЗА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Лабораторна диагностика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Ускорено СУЕ, левкоцитоза, анемия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Протеинурия, промени в седимента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bg-BG" sz="2400"/>
              <a:t>Имунен статус: имуноглобулини, комплемент, ЦИК, криоглобулини, антитела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Биопсия и хистологично изследване 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sz="2800"/>
              <a:t>Ангиография</a:t>
            </a:r>
          </a:p>
          <a:p>
            <a:endParaRPr lang="bg-BG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r>
              <a:rPr lang="bg-BG" sz="2400" dirty="0"/>
              <a:t>КОЖНИ ПРОМЕНИ ПРИ ВАСКУЛИТ</a:t>
            </a:r>
          </a:p>
        </p:txBody>
      </p:sp>
      <p:pic>
        <p:nvPicPr>
          <p:cNvPr id="66563" name="Picture 2" descr="http://library.med.utah.edu/kw/derm/mml/248200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268413"/>
            <a:ext cx="676910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r>
              <a:rPr lang="bg-BG" sz="2400" dirty="0"/>
              <a:t>ВАСКУЛИТ</a:t>
            </a:r>
          </a:p>
        </p:txBody>
      </p:sp>
      <p:pic>
        <p:nvPicPr>
          <p:cNvPr id="67587" name="Picture 2" descr="Allergic Vasculit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125538"/>
            <a:ext cx="7058025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r>
              <a:rPr lang="bg-BG" sz="1600" dirty="0"/>
              <a:t> </a:t>
            </a:r>
            <a:r>
              <a:rPr lang="bg-BG" sz="2400" dirty="0"/>
              <a:t>ПОЛИАРТЕРИИТИС НОДОЗА</a:t>
            </a:r>
          </a:p>
        </p:txBody>
      </p:sp>
      <p:pic>
        <p:nvPicPr>
          <p:cNvPr id="68611" name="Picture 2" descr="http://www.intermedicina.com/fotos/Vasculitis_Foto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484313"/>
            <a:ext cx="67691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000232" y="2000240"/>
            <a:ext cx="555196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Благодаря Ви </a:t>
            </a:r>
          </a:p>
          <a:p>
            <a:pPr algn="ctr"/>
            <a:r>
              <a:rPr lang="bg-BG" sz="5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за вниманието!</a:t>
            </a:r>
            <a:endParaRPr lang="bg-BG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1334</TotalTime>
  <Words>4208</Words>
  <Application>Microsoft Office PowerPoint</Application>
  <PresentationFormat>Презентация на цял екран (4:3)</PresentationFormat>
  <Paragraphs>720</Paragraphs>
  <Slides>127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127</vt:i4>
      </vt:variant>
    </vt:vector>
  </HeadingPairs>
  <TitlesOfParts>
    <vt:vector size="130" baseType="lpstr">
      <vt:lpstr>Arial</vt:lpstr>
      <vt:lpstr>Wingdings</vt:lpstr>
      <vt:lpstr>Default Design</vt:lpstr>
      <vt:lpstr>КОСТНО-СТАВНИ ЗАБОЛЯВАНИЯ</vt:lpstr>
      <vt:lpstr>СИМПТОМИ ОТ СТРАНА НА СТАВИТЕ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МЕТОДИ ЗА ИЗСЛЕДВАНЕ НА СТАВИТЕ</vt:lpstr>
      <vt:lpstr> АНАМНЕЗА;  ФИЗИКАЛНО ИЗСЛЕДВАНЕ</vt:lpstr>
      <vt:lpstr> ИЗСЛЕДВАНЕ ОБЕМА  НА ДВИЖЕНИЯТА В СТАВАТА</vt:lpstr>
      <vt:lpstr>ДРУГИ МЕТОДИ ЗА ИЗСЛЕДВАНЕ</vt:lpstr>
      <vt:lpstr>Презентация на PowerPoint</vt:lpstr>
      <vt:lpstr>Презентация на PowerPoint</vt:lpstr>
      <vt:lpstr>Презентация на PowerPoint</vt:lpstr>
      <vt:lpstr>СИМПТОМИ ОТ СТРАНА НА СКЕЛЕТНАТА МУСКУЛАТУРА</vt:lpstr>
      <vt:lpstr>Презентация на PowerPoint</vt:lpstr>
      <vt:lpstr>МЕТОДИ НА ИЗСЛЕДВАНЕ НА СКЕЛЕТНАТА МУСКУЛАТУРА</vt:lpstr>
      <vt:lpstr>Презентация на PowerPoint</vt:lpstr>
      <vt:lpstr>СИМПТОМИ ОТ СТРАНА НА КОСТИТЕ</vt:lpstr>
      <vt:lpstr>Презентация на PowerPoint</vt:lpstr>
      <vt:lpstr>МЕТОДИ ЗА ИЗСЛЕДВАНЕ НА КОСТИТЕ</vt:lpstr>
      <vt:lpstr>Презентация на PowerPoint</vt:lpstr>
      <vt:lpstr>РЕВМАТОИДЕН  АРТРИТ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ТИПИЧНИ ДЕФОРМАЦИИ НА КИТКАТА  ПРИ РЕВМАТОИДЕН АРТРИТ </vt:lpstr>
      <vt:lpstr> ТИПИЧНИ ДЕФОРМАЦИИ НА КИТКАТА  ПРИ РЕВМАТОИДЕН АРТРИТ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БОЛЕСТ НА БЕХТЕРЕВ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РЬО-ГРАФИЯ НА ГРЪБНАЧЕН СТЪЛБ  ПРИ БОЛЕСТ НА БЕХТЕРЕВ</vt:lpstr>
      <vt:lpstr>БОЛЕСТ НА БЕХТЕРЕВ ВЪВ ВРЕМЕТО</vt:lpstr>
      <vt:lpstr>Презентация на PowerPoint</vt:lpstr>
      <vt:lpstr>Презентация на PowerPoint</vt:lpstr>
      <vt:lpstr>РЕАКТИВНИ АРТРИТИ</vt:lpstr>
      <vt:lpstr> СИНДРОМ НА РАЙТЕР</vt:lpstr>
      <vt:lpstr>Презентация на PowerPoint</vt:lpstr>
      <vt:lpstr>Презентация на PowerPoint</vt:lpstr>
      <vt:lpstr>  КЛИНИЧНА КАРТИНА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АРТРИТ ПРИ ВЪЗПАЛИТЕЛНИ ЧРЕВНИ ЗАБОЛЯВАНИЯ</vt:lpstr>
      <vt:lpstr>Презентация на PowerPoint</vt:lpstr>
      <vt:lpstr>ОСТЕОПОРОЗА</vt:lpstr>
      <vt:lpstr>Презентация на PowerPoint</vt:lpstr>
      <vt:lpstr>Презентация на PowerPoint</vt:lpstr>
      <vt:lpstr>Презентация на PowerPoint</vt:lpstr>
      <vt:lpstr> КЛИНИЧНА КАРТИНА  (“ТИХА ЕПИДЕМИЯ”) </vt:lpstr>
      <vt:lpstr>Презентация на PowerPoint</vt:lpstr>
      <vt:lpstr>ОСТЕОПОРОЗА – РЕНТГЕНОГРАФИЯ </vt:lpstr>
      <vt:lpstr>ОСТЕОПОРОЗА – РЕНТГЕНОГРАФИЯ </vt:lpstr>
      <vt:lpstr> ОСТЕОПОРОЗА</vt:lpstr>
      <vt:lpstr>ФРАКТУРИ НА БЕДРЕНАТА КОСТ  ПРИ ОСТЕОПОРОЗА</vt:lpstr>
      <vt:lpstr>КОМПРЕСИОННА ФРАКТУРА НА ПРЕШЛЕН</vt:lpstr>
      <vt:lpstr>“СТРЕС-ФРАКТУРА” НА ПОДБЕДРИЦАТА,  ПРИЧИНЕНА ОТ ЛЕКА ТРАВМА </vt:lpstr>
      <vt:lpstr>ОСТЕОАРТРОЗА </vt:lpstr>
      <vt:lpstr>Презентация на PowerPoint</vt:lpstr>
      <vt:lpstr>Презентация на PowerPoint</vt:lpstr>
      <vt:lpstr>Презентация на PowerPoint</vt:lpstr>
      <vt:lpstr> КЛИНИЧНА КАРТИНА</vt:lpstr>
      <vt:lpstr>Презентация на PowerPoint</vt:lpstr>
      <vt:lpstr>Презентация на PowerPoint</vt:lpstr>
      <vt:lpstr>ОСТЕОАРТРОЗА</vt:lpstr>
      <vt:lpstr> ОСТЕОАРТРОЗА</vt:lpstr>
      <vt:lpstr> ОСТЕОАРТРОЗА</vt:lpstr>
      <vt:lpstr> ПСОРИАТИЧЕН АРТРИТ</vt:lpstr>
      <vt:lpstr>Презентация на PowerPoint</vt:lpstr>
      <vt:lpstr>Презентация на PowerPoint</vt:lpstr>
      <vt:lpstr> КЛИНИЧНА КАРТИНА </vt:lpstr>
      <vt:lpstr>КЛИНИЧНИ ФОРМИ НА ПСОАРИАТИЧНИЯ АРТРИТ</vt:lpstr>
      <vt:lpstr>Презентация на PowerPoint</vt:lpstr>
      <vt:lpstr>ПСОРИАЗИС</vt:lpstr>
      <vt:lpstr>ПСОРИАЗИС</vt:lpstr>
      <vt:lpstr>ПСОРИАТРИЧЕН АРТРИТ</vt:lpstr>
      <vt:lpstr>ПРОМЕНИ В НОКТИТЕ  ПРИ ПСОРИАТРИЧЕН АРТРИТ</vt:lpstr>
      <vt:lpstr>СИСТЕМНИ ЗАБОЛЯВАНИЯ НА СЪЕДИНИТЕЛНАТА ТЪКАН (КОЛАГЕНОЗИ)</vt:lpstr>
      <vt:lpstr>АВТОИМУНИТЕТ И АВТОИМУННИ ЗАБОЛЯВАНИЯ</vt:lpstr>
      <vt:lpstr>Презентация на PowerPoint</vt:lpstr>
      <vt:lpstr> СИСТЕМЕН ЛУПУС ЕРИТЕМАТОДЕС (СЛЕ)</vt:lpstr>
      <vt:lpstr>НАЙ-ЧЕСТИ ОРГАННИ ИЗЯВИ</vt:lpstr>
      <vt:lpstr>ПРОЯВИ ОТ ДРУГИ ОРГАНИ</vt:lpstr>
      <vt:lpstr>Презентация на PowerPoint</vt:lpstr>
      <vt:lpstr> ДИАГНОЗА – 4 ОТ СЛЕДНИТЕ 11 КРИТЕРИИ </vt:lpstr>
      <vt:lpstr>Презентация на PowerPoint</vt:lpstr>
      <vt:lpstr>ПЕПЕРУДОВИДЕН ОБРИВ ПО ЛИЦЕТО </vt:lpstr>
      <vt:lpstr>ДИСКОИДЕН ОБРИВ</vt:lpstr>
      <vt:lpstr>ПОЛИОМИОЗИТ (ДЕРМАТОМИОЗИТ)</vt:lpstr>
      <vt:lpstr> ПАТОЛОГИЯ </vt:lpstr>
      <vt:lpstr>КЛИНИЧНА КАРТИНА</vt:lpstr>
      <vt:lpstr>Презентация на PowerPoint</vt:lpstr>
      <vt:lpstr>ДЕРМАТОМИОЗИТ</vt:lpstr>
      <vt:lpstr>ДЕРМАТОМИОЗИТ</vt:lpstr>
      <vt:lpstr> СКЛЕРОДЕРМИЯ (uncurable, but not untreatable)</vt:lpstr>
      <vt:lpstr>Презентация на PowerPoint</vt:lpstr>
      <vt:lpstr> ПАТОЛОГИЯ</vt:lpstr>
      <vt:lpstr>   КЛИНИЧНА КАРТИНА (КОЖНИ И ВИСЦЕРАЛНИ СИМПТОМИ)   </vt:lpstr>
      <vt:lpstr>Презентация на PowerPoint</vt:lpstr>
      <vt:lpstr> СКЛЕРОДЕРМИЯ</vt:lpstr>
      <vt:lpstr>СКЛЕРОДЕРМИЯ</vt:lpstr>
      <vt:lpstr>СКЛЕРОДЕРМИЯ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СИСТЕМНИ ВАСКУЛИТИ</vt:lpstr>
      <vt:lpstr>Презентация на PowerPoint</vt:lpstr>
      <vt:lpstr>Презентация на PowerPoint</vt:lpstr>
      <vt:lpstr>ПОЛИАРТЕРИИТИС НОДОЗА</vt:lpstr>
      <vt:lpstr>  КЛИНИЧНА КАРТИНА (ПОЛИОРГАННО ЗАБОЛЯВАНЕ)</vt:lpstr>
      <vt:lpstr>Презентация на PowerPoint</vt:lpstr>
      <vt:lpstr> ДИАГНОЗА</vt:lpstr>
      <vt:lpstr>КОЖНИ ПРОМЕНИ ПРИ ВАСКУЛИТ</vt:lpstr>
      <vt:lpstr>ВАСКУЛИТ</vt:lpstr>
      <vt:lpstr> ПОЛИАРТЕРИИТИС НОДОЗА</vt:lpstr>
      <vt:lpstr>Презентация на PowerPoint</vt:lpstr>
    </vt:vector>
  </TitlesOfParts>
  <Company>INRNE-BAS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БОЛЕСТИ НА ОПОРНО-ДВИГАТЕЛНИЯ АПАРАТ</dc:title>
  <dc:creator>J.Vassileva</dc:creator>
  <cp:lastModifiedBy>fandango</cp:lastModifiedBy>
  <cp:revision>227</cp:revision>
  <dcterms:created xsi:type="dcterms:W3CDTF">2009-09-29T21:54:44Z</dcterms:created>
  <dcterms:modified xsi:type="dcterms:W3CDTF">2022-10-20T09:45:24Z</dcterms:modified>
</cp:coreProperties>
</file>