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8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5" r:id="rId17"/>
    <p:sldId id="280" r:id="rId18"/>
    <p:sldId id="276" r:id="rId19"/>
    <p:sldId id="279" r:id="rId20"/>
    <p:sldId id="277" r:id="rId21"/>
    <p:sldId id="278" r:id="rId22"/>
    <p:sldId id="282" r:id="rId23"/>
    <p:sldId id="283" r:id="rId24"/>
    <p:sldId id="285" r:id="rId25"/>
    <p:sldId id="286" r:id="rId26"/>
    <p:sldId id="284" r:id="rId27"/>
    <p:sldId id="270" r:id="rId28"/>
    <p:sldId id="271" r:id="rId29"/>
    <p:sldId id="272" r:id="rId30"/>
    <p:sldId id="273" r:id="rId31"/>
    <p:sldId id="274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E%D1%80%D0%B3%D0%B0%D0%BD_(%D0%B0%D0%BD%D0%B0%D1%82%D0%BE%D0%BC%D0%B8%D1%8F)" TargetMode="External"/><Relationship Id="rId7" Type="http://schemas.openxmlformats.org/officeDocument/2006/relationships/hyperlink" Target="https://bg.wikipedia.org/wiki/%D0%A5%D0%B8%D0%BF%D0%BE%D1%82%D0%B0%D0%BB%D0%B0%D0%BC%D1%83%D1%81" TargetMode="External"/><Relationship Id="rId2" Type="http://schemas.openxmlformats.org/officeDocument/2006/relationships/hyperlink" Target="https://bg.wikipedia.org/wiki/%D0%95%D0%BD%D0%B4%D0%BE%D0%BA%D1%80%D0%B8%D0%BD%D0%BE%D0%BB%D0%BE%D0%B3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g.wikipedia.org/wiki/%D0%9D%D0%B5%D0%B2%D1%80%D0%BE%D1%85%D0%B8%D0%BF%D0%BE%D1%84%D0%B8%D0%B7%D0%B0" TargetMode="External"/><Relationship Id="rId5" Type="http://schemas.openxmlformats.org/officeDocument/2006/relationships/hyperlink" Target="https://bg.wikipedia.org/wiki/%D0%90%D0%B4%D0%B5%D0%BD%D0%BE%D1%85%D0%B8%D0%BF%D0%BE%D1%84%D0%B8%D0%B7%D0%B0" TargetMode="External"/><Relationship Id="rId4" Type="http://schemas.openxmlformats.org/officeDocument/2006/relationships/hyperlink" Target="https://bg.wikipedia.org/wiki/%D0%96%D0%BB%D0%B5%D0%B7%D0%B0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Болести на хипофизата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6B6753F3-E59B-CB75-E554-B17E058C18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Хипофизата</a:t>
            </a:r>
            <a:r>
              <a:rPr lang="ru-RU" b="1" dirty="0"/>
              <a:t> (</a:t>
            </a:r>
            <a:r>
              <a:rPr lang="ru-RU" b="1" dirty="0" err="1"/>
              <a:t>хипофизната</a:t>
            </a:r>
            <a:r>
              <a:rPr lang="ru-RU" b="1" dirty="0"/>
              <a:t> </a:t>
            </a:r>
            <a:r>
              <a:rPr lang="ru-RU" b="1" dirty="0" err="1"/>
              <a:t>жлеза</a:t>
            </a:r>
            <a:r>
              <a:rPr lang="ru-RU" b="1" dirty="0"/>
              <a:t>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24744"/>
            <a:ext cx="8892480" cy="573325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Основен</a:t>
            </a:r>
            <a:r>
              <a:rPr lang="ru-RU" dirty="0"/>
              <a:t> </a:t>
            </a:r>
            <a:r>
              <a:rPr lang="ru-RU" dirty="0" err="1">
                <a:hlinkClick r:id="rId2" tooltip="Ендокринология"/>
              </a:rPr>
              <a:t>ендокринен</a:t>
            </a:r>
            <a:r>
              <a:rPr lang="ru-RU" dirty="0"/>
              <a:t> </a:t>
            </a:r>
            <a:r>
              <a:rPr lang="ru-RU" dirty="0">
                <a:hlinkClick r:id="rId3" tooltip="Орган (анатомия)"/>
              </a:rPr>
              <a:t>орган</a:t>
            </a:r>
            <a:r>
              <a:rPr lang="ru-RU" dirty="0"/>
              <a:t> в </a:t>
            </a:r>
            <a:r>
              <a:rPr lang="ru-RU" dirty="0" err="1"/>
              <a:t>човешкото</a:t>
            </a:r>
            <a:r>
              <a:rPr lang="ru-RU" dirty="0"/>
              <a:t> </a:t>
            </a:r>
            <a:r>
              <a:rPr lang="ru-RU" dirty="0" err="1"/>
              <a:t>тяло</a:t>
            </a:r>
            <a:r>
              <a:rPr lang="ru-RU" dirty="0"/>
              <a:t>. </a:t>
            </a:r>
          </a:p>
          <a:p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ръководи</a:t>
            </a:r>
            <a:r>
              <a:rPr lang="ru-RU" dirty="0"/>
              <a:t> </a:t>
            </a:r>
            <a:r>
              <a:rPr lang="ru-RU" dirty="0" err="1"/>
              <a:t>дейността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останали</a:t>
            </a:r>
            <a:r>
              <a:rPr lang="ru-RU" dirty="0"/>
              <a:t> </a:t>
            </a:r>
            <a:r>
              <a:rPr lang="ru-RU" dirty="0" err="1">
                <a:hlinkClick r:id="rId4" tooltip="Жлеза"/>
              </a:rPr>
              <a:t>жлези</a:t>
            </a:r>
            <a:r>
              <a:rPr lang="ru-RU" dirty="0"/>
              <a:t> в </a:t>
            </a:r>
            <a:r>
              <a:rPr lang="ru-RU" dirty="0" err="1"/>
              <a:t>човешкото</a:t>
            </a:r>
            <a:r>
              <a:rPr lang="ru-RU" dirty="0"/>
              <a:t> </a:t>
            </a:r>
            <a:r>
              <a:rPr lang="ru-RU" dirty="0" err="1"/>
              <a:t>тяло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оказва</a:t>
            </a:r>
            <a:r>
              <a:rPr lang="ru-RU" dirty="0"/>
              <a:t> </a:t>
            </a:r>
            <a:r>
              <a:rPr lang="ru-RU" dirty="0" err="1"/>
              <a:t>ефективен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тях</a:t>
            </a:r>
            <a:r>
              <a:rPr lang="ru-RU" dirty="0"/>
              <a:t>. </a:t>
            </a:r>
          </a:p>
          <a:p>
            <a:r>
              <a:rPr lang="ru-RU" dirty="0" err="1"/>
              <a:t>Съставена</a:t>
            </a:r>
            <a:r>
              <a:rPr lang="ru-RU" dirty="0"/>
              <a:t> от две части: </a:t>
            </a:r>
          </a:p>
          <a:p>
            <a:pPr marL="400050" lvl="1" indent="0">
              <a:buNone/>
            </a:pPr>
            <a:r>
              <a:rPr lang="ru-RU" dirty="0" err="1">
                <a:hlinkClick r:id="rId5" tooltip="Аденохипофиза"/>
              </a:rPr>
              <a:t>аденохипофиза</a:t>
            </a:r>
            <a:r>
              <a:rPr lang="ru-RU" dirty="0"/>
              <a:t> (</a:t>
            </a:r>
            <a:r>
              <a:rPr lang="ru-RU" dirty="0" err="1"/>
              <a:t>предна</a:t>
            </a:r>
            <a:r>
              <a:rPr lang="ru-RU" dirty="0"/>
              <a:t> част) и </a:t>
            </a:r>
            <a:r>
              <a:rPr lang="ru-RU" dirty="0" err="1">
                <a:hlinkClick r:id="rId6" tooltip="Неврохипофиза"/>
              </a:rPr>
              <a:t>неврохипофиза</a:t>
            </a:r>
            <a:r>
              <a:rPr lang="ru-RU" dirty="0"/>
              <a:t>. </a:t>
            </a:r>
          </a:p>
          <a:p>
            <a:r>
              <a:rPr lang="ru-RU" dirty="0" err="1"/>
              <a:t>Хипофизата</a:t>
            </a:r>
            <a:r>
              <a:rPr lang="ru-RU" dirty="0"/>
              <a:t> се </a:t>
            </a:r>
            <a:r>
              <a:rPr lang="ru-RU" dirty="0" err="1"/>
              <a:t>разполага</a:t>
            </a:r>
            <a:r>
              <a:rPr lang="ru-RU" dirty="0"/>
              <a:t> в </a:t>
            </a:r>
            <a:r>
              <a:rPr lang="ru-RU" dirty="0" err="1"/>
              <a:t>черепната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и чрез </a:t>
            </a:r>
            <a:r>
              <a:rPr lang="ru-RU" dirty="0" err="1"/>
              <a:t>малък</a:t>
            </a:r>
            <a:r>
              <a:rPr lang="ru-RU" dirty="0"/>
              <a:t> </a:t>
            </a:r>
            <a:r>
              <a:rPr lang="ru-RU" dirty="0" err="1"/>
              <a:t>фуниевиден</a:t>
            </a:r>
            <a:r>
              <a:rPr lang="ru-RU" dirty="0"/>
              <a:t> </a:t>
            </a:r>
            <a:r>
              <a:rPr lang="ru-RU" dirty="0" err="1"/>
              <a:t>израстък</a:t>
            </a:r>
            <a:r>
              <a:rPr lang="ru-RU" dirty="0"/>
              <a:t> се </a:t>
            </a:r>
            <a:r>
              <a:rPr lang="ru-RU" dirty="0" err="1"/>
              <a:t>свързва</a:t>
            </a:r>
            <a:r>
              <a:rPr lang="ru-RU" dirty="0"/>
              <a:t> с </a:t>
            </a:r>
            <a:r>
              <a:rPr lang="ru-RU" dirty="0" err="1"/>
              <a:t>подхълмието</a:t>
            </a:r>
            <a:r>
              <a:rPr lang="ru-RU" dirty="0"/>
              <a:t>.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овална</a:t>
            </a:r>
            <a:r>
              <a:rPr lang="ru-RU" dirty="0"/>
              <a:t> форма и </a:t>
            </a:r>
            <a:r>
              <a:rPr lang="ru-RU" dirty="0" err="1"/>
              <a:t>тегло</a:t>
            </a:r>
            <a:r>
              <a:rPr lang="ru-RU" dirty="0"/>
              <a:t> 0,6 g. </a:t>
            </a:r>
            <a:r>
              <a:rPr lang="ru-RU" dirty="0" err="1"/>
              <a:t>Ширината</a:t>
            </a:r>
            <a:r>
              <a:rPr lang="ru-RU" dirty="0"/>
              <a:t> ѝ е около 13 </a:t>
            </a:r>
            <a:r>
              <a:rPr lang="ru-RU" dirty="0" err="1"/>
              <a:t>mm</a:t>
            </a:r>
            <a:r>
              <a:rPr lang="ru-RU" dirty="0"/>
              <a:t>, а </a:t>
            </a:r>
            <a:r>
              <a:rPr lang="ru-RU" dirty="0" err="1"/>
              <a:t>дължината</a:t>
            </a:r>
            <a:r>
              <a:rPr lang="ru-RU" dirty="0"/>
              <a:t>- около 9 </a:t>
            </a:r>
            <a:r>
              <a:rPr lang="ru-RU" dirty="0" err="1"/>
              <a:t>mm</a:t>
            </a:r>
            <a:r>
              <a:rPr lang="ru-RU" dirty="0"/>
              <a:t>. </a:t>
            </a:r>
          </a:p>
          <a:p>
            <a:r>
              <a:rPr lang="ru-RU" dirty="0" err="1"/>
              <a:t>Регулацията</a:t>
            </a:r>
            <a:r>
              <a:rPr lang="ru-RU" dirty="0"/>
              <a:t> на </a:t>
            </a:r>
            <a:r>
              <a:rPr lang="ru-RU" dirty="0" err="1"/>
              <a:t>секрецията</a:t>
            </a:r>
            <a:r>
              <a:rPr lang="ru-RU" dirty="0"/>
              <a:t> на </a:t>
            </a:r>
            <a:r>
              <a:rPr lang="ru-RU" dirty="0" err="1">
                <a:hlinkClick r:id="rId5" tooltip="Аденохипофиза"/>
              </a:rPr>
              <a:t>аденохипофизата</a:t>
            </a:r>
            <a:r>
              <a:rPr lang="ru-RU" dirty="0"/>
              <a:t> и </a:t>
            </a:r>
            <a:r>
              <a:rPr lang="ru-RU" dirty="0" err="1">
                <a:hlinkClick r:id="rId6" tooltip="Неврохипофиза"/>
              </a:rPr>
              <a:t>неврохипофизат</a:t>
            </a:r>
            <a:r>
              <a:rPr lang="ru-RU" dirty="0" err="1"/>
              <a:t>а</a:t>
            </a:r>
            <a:r>
              <a:rPr lang="ru-RU" dirty="0"/>
              <a:t> се </a:t>
            </a:r>
            <a:r>
              <a:rPr lang="ru-RU" dirty="0" err="1"/>
              <a:t>осъществява</a:t>
            </a:r>
            <a:r>
              <a:rPr lang="ru-RU" dirty="0"/>
              <a:t> от </a:t>
            </a:r>
            <a:r>
              <a:rPr lang="ru-RU" dirty="0" err="1"/>
              <a:t>подхълмието</a:t>
            </a:r>
            <a:r>
              <a:rPr lang="ru-RU" dirty="0"/>
              <a:t>.</a:t>
            </a:r>
          </a:p>
          <a:p>
            <a:r>
              <a:rPr lang="ru-RU" dirty="0" err="1"/>
              <a:t>Неврохипофизата</a:t>
            </a:r>
            <a:r>
              <a:rPr lang="ru-RU" dirty="0"/>
              <a:t> служи </a:t>
            </a:r>
            <a:r>
              <a:rPr lang="ru-RU" dirty="0" err="1"/>
              <a:t>като</a:t>
            </a:r>
            <a:r>
              <a:rPr lang="ru-RU" dirty="0"/>
              <a:t> депо, </a:t>
            </a:r>
            <a:r>
              <a:rPr lang="ru-RU" dirty="0" err="1"/>
              <a:t>където</a:t>
            </a:r>
            <a:r>
              <a:rPr lang="ru-RU" dirty="0"/>
              <a:t> се </a:t>
            </a:r>
            <a:r>
              <a:rPr lang="ru-RU" dirty="0" err="1"/>
              <a:t>складират</a:t>
            </a:r>
            <a:r>
              <a:rPr lang="ru-RU" dirty="0"/>
              <a:t> </a:t>
            </a:r>
            <a:r>
              <a:rPr lang="ru-RU" dirty="0" err="1"/>
              <a:t>хормоните</a:t>
            </a:r>
            <a:r>
              <a:rPr lang="ru-RU" dirty="0"/>
              <a:t> </a:t>
            </a:r>
            <a:r>
              <a:rPr lang="ru-RU" dirty="0" err="1"/>
              <a:t>получени</a:t>
            </a:r>
            <a:r>
              <a:rPr lang="ru-RU" dirty="0"/>
              <a:t> в </a:t>
            </a:r>
            <a:r>
              <a:rPr lang="ru-RU" dirty="0" err="1">
                <a:hlinkClick r:id="rId7" tooltip="Хипоталамус"/>
              </a:rPr>
              <a:t>хипоталамуса</a:t>
            </a:r>
            <a:r>
              <a:rPr lang="ru-RU" dirty="0"/>
              <a:t> — </a:t>
            </a:r>
            <a:r>
              <a:rPr lang="ru-RU" dirty="0">
                <a:solidFill>
                  <a:srgbClr val="FF0000"/>
                </a:solidFill>
              </a:rPr>
              <a:t>окситоцин </a:t>
            </a:r>
            <a:r>
              <a:rPr lang="bg-BG" dirty="0">
                <a:solidFill>
                  <a:srgbClr val="FF0000"/>
                </a:solidFill>
              </a:rPr>
              <a:t>и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bg-BG" dirty="0">
                <a:solidFill>
                  <a:srgbClr val="FF0000"/>
                </a:solidFill>
              </a:rPr>
              <a:t>антидиуретичен хормон(</a:t>
            </a:r>
            <a:r>
              <a:rPr lang="ru-RU" dirty="0" err="1">
                <a:solidFill>
                  <a:srgbClr val="FF0000"/>
                </a:solidFill>
              </a:rPr>
              <a:t>вазопресин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736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Физиология на хипофизата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Двата</a:t>
            </a:r>
            <a:r>
              <a:rPr lang="ru-RU" dirty="0"/>
              <a:t> </a:t>
            </a:r>
            <a:r>
              <a:rPr lang="ru-RU" dirty="0" err="1"/>
              <a:t>дяла</a:t>
            </a:r>
            <a:r>
              <a:rPr lang="ru-RU" dirty="0"/>
              <a:t> на </a:t>
            </a:r>
            <a:r>
              <a:rPr lang="ru-RU" dirty="0" err="1"/>
              <a:t>хипофизата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различен </a:t>
            </a:r>
            <a:r>
              <a:rPr lang="ru-RU" dirty="0" err="1"/>
              <a:t>клетъчен</a:t>
            </a:r>
            <a:r>
              <a:rPr lang="ru-RU" dirty="0"/>
              <a:t> </a:t>
            </a:r>
            <a:r>
              <a:rPr lang="ru-RU" dirty="0" err="1"/>
              <a:t>строеж</a:t>
            </a:r>
            <a:r>
              <a:rPr lang="ru-RU" dirty="0"/>
              <a:t> и </a:t>
            </a:r>
            <a:r>
              <a:rPr lang="ru-RU" dirty="0" err="1"/>
              <a:t>произвеждат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Аденохипофизата</a:t>
            </a:r>
            <a:r>
              <a:rPr lang="ru-RU" dirty="0"/>
              <a:t> </a:t>
            </a:r>
            <a:r>
              <a:rPr lang="ru-RU" dirty="0" err="1"/>
              <a:t>произвежда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соматотропен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– </a:t>
            </a:r>
            <a:r>
              <a:rPr lang="ru-RU" dirty="0" err="1"/>
              <a:t>хормон</a:t>
            </a:r>
            <a:r>
              <a:rPr lang="ru-RU" dirty="0"/>
              <a:t> на </a:t>
            </a:r>
            <a:r>
              <a:rPr lang="ru-RU" dirty="0" err="1"/>
              <a:t>растежа</a:t>
            </a:r>
            <a:r>
              <a:rPr lang="ru-RU" dirty="0"/>
              <a:t>,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endParaRPr lang="ru-RU" dirty="0"/>
          </a:p>
          <a:p>
            <a:pPr lvl="1"/>
            <a:r>
              <a:rPr lang="ru-RU" dirty="0"/>
              <a:t>пролактин – </a:t>
            </a:r>
            <a:r>
              <a:rPr lang="ru-RU" dirty="0" err="1"/>
              <a:t>регулира</a:t>
            </a:r>
            <a:r>
              <a:rPr lang="ru-RU" dirty="0"/>
              <a:t>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млечната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и </a:t>
            </a:r>
            <a:r>
              <a:rPr lang="ru-RU" dirty="0" err="1"/>
              <a:t>образуванетона</a:t>
            </a:r>
            <a:r>
              <a:rPr lang="ru-RU" dirty="0"/>
              <a:t> </a:t>
            </a:r>
            <a:r>
              <a:rPr lang="ru-RU" dirty="0" err="1"/>
              <a:t>кърма</a:t>
            </a:r>
            <a:r>
              <a:rPr lang="ru-RU" dirty="0"/>
              <a:t> (лактация)</a:t>
            </a:r>
          </a:p>
          <a:p>
            <a:pPr lvl="1"/>
            <a:r>
              <a:rPr lang="ru-RU" dirty="0" err="1"/>
              <a:t>фоликулостимулиращ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– </a:t>
            </a:r>
            <a:r>
              <a:rPr lang="ru-RU" dirty="0" err="1"/>
              <a:t>повлиява</a:t>
            </a:r>
            <a:r>
              <a:rPr lang="ru-RU" dirty="0"/>
              <a:t> </a:t>
            </a:r>
            <a:r>
              <a:rPr lang="ru-RU" dirty="0" err="1"/>
              <a:t>растежа</a:t>
            </a:r>
            <a:r>
              <a:rPr lang="ru-RU" dirty="0"/>
              <a:t> на </a:t>
            </a:r>
            <a:r>
              <a:rPr lang="ru-RU" dirty="0" err="1"/>
              <a:t>яйчниковите</a:t>
            </a:r>
            <a:r>
              <a:rPr lang="ru-RU" dirty="0"/>
              <a:t> </a:t>
            </a:r>
            <a:r>
              <a:rPr lang="ru-RU" dirty="0" err="1"/>
              <a:t>фоликули</a:t>
            </a:r>
            <a:r>
              <a:rPr lang="ru-RU" dirty="0"/>
              <a:t> при жената и </a:t>
            </a:r>
            <a:r>
              <a:rPr lang="ru-RU" dirty="0" err="1"/>
              <a:t>сперматогенезата</a:t>
            </a:r>
            <a:r>
              <a:rPr lang="ru-RU" dirty="0"/>
              <a:t> при </a:t>
            </a:r>
            <a:r>
              <a:rPr lang="ru-RU" dirty="0" err="1"/>
              <a:t>мъжа</a:t>
            </a:r>
            <a:endParaRPr lang="ru-RU" dirty="0"/>
          </a:p>
          <a:p>
            <a:pPr lvl="1"/>
            <a:r>
              <a:rPr lang="ru-RU" dirty="0" err="1"/>
              <a:t>лутеинизиращ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– при жената </a:t>
            </a:r>
            <a:r>
              <a:rPr lang="ru-RU" dirty="0" err="1"/>
              <a:t>предизвиква</a:t>
            </a:r>
            <a:r>
              <a:rPr lang="ru-RU" dirty="0"/>
              <a:t> </a:t>
            </a:r>
            <a:r>
              <a:rPr lang="ru-RU" dirty="0" err="1"/>
              <a:t>овулацията</a:t>
            </a:r>
            <a:r>
              <a:rPr lang="ru-RU" dirty="0"/>
              <a:t> и </a:t>
            </a:r>
            <a:r>
              <a:rPr lang="ru-RU" dirty="0" err="1"/>
              <a:t>образуването</a:t>
            </a:r>
            <a:r>
              <a:rPr lang="ru-RU" dirty="0"/>
              <a:t> на </a:t>
            </a:r>
            <a:r>
              <a:rPr lang="ru-RU" dirty="0" err="1"/>
              <a:t>жълтото</a:t>
            </a:r>
            <a:r>
              <a:rPr lang="ru-RU" dirty="0"/>
              <a:t> </a:t>
            </a:r>
            <a:r>
              <a:rPr lang="ru-RU" dirty="0" err="1"/>
              <a:t>тяло</a:t>
            </a:r>
            <a:r>
              <a:rPr lang="ru-RU" dirty="0"/>
              <a:t>, а при </a:t>
            </a:r>
            <a:r>
              <a:rPr lang="ru-RU" dirty="0" err="1"/>
              <a:t>мъжа</a:t>
            </a:r>
            <a:r>
              <a:rPr lang="ru-RU" dirty="0"/>
              <a:t> – </a:t>
            </a:r>
            <a:r>
              <a:rPr lang="ru-RU" dirty="0" err="1"/>
              <a:t>отделянето</a:t>
            </a:r>
            <a:r>
              <a:rPr lang="ru-RU" dirty="0"/>
              <a:t> на тестостерон</a:t>
            </a:r>
          </a:p>
          <a:p>
            <a:pPr lvl="1"/>
            <a:r>
              <a:rPr lang="ru-RU" dirty="0"/>
              <a:t>тиреотропен </a:t>
            </a:r>
            <a:r>
              <a:rPr lang="ru-RU" dirty="0" err="1"/>
              <a:t>хормон</a:t>
            </a:r>
            <a:r>
              <a:rPr lang="ru-RU" dirty="0"/>
              <a:t> – </a:t>
            </a:r>
            <a:r>
              <a:rPr lang="ru-RU" dirty="0" err="1"/>
              <a:t>стимулира</a:t>
            </a:r>
            <a:r>
              <a:rPr lang="ru-RU" dirty="0"/>
              <a:t> </a:t>
            </a:r>
            <a:r>
              <a:rPr lang="ru-RU" dirty="0" err="1"/>
              <a:t>функцията</a:t>
            </a:r>
            <a:r>
              <a:rPr lang="ru-RU" dirty="0"/>
              <a:t>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endParaRPr lang="ru-RU" dirty="0"/>
          </a:p>
          <a:p>
            <a:pPr lvl="1"/>
            <a:r>
              <a:rPr lang="ru-RU" dirty="0" err="1"/>
              <a:t>адренокортикотропен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– </a:t>
            </a:r>
            <a:r>
              <a:rPr lang="ru-RU" dirty="0" err="1"/>
              <a:t>стимулира</a:t>
            </a:r>
            <a:r>
              <a:rPr lang="ru-RU" dirty="0"/>
              <a:t> </a:t>
            </a:r>
            <a:r>
              <a:rPr lang="ru-RU" dirty="0" err="1"/>
              <a:t>производството</a:t>
            </a:r>
            <a:r>
              <a:rPr lang="ru-RU" dirty="0"/>
              <a:t> на </a:t>
            </a:r>
            <a:r>
              <a:rPr lang="ru-RU" dirty="0" err="1"/>
              <a:t>хормони</a:t>
            </a:r>
            <a:r>
              <a:rPr lang="ru-RU" dirty="0"/>
              <a:t> в </a:t>
            </a:r>
            <a:r>
              <a:rPr lang="ru-RU" dirty="0" err="1"/>
              <a:t>надбъбречната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Неврохипофизата</a:t>
            </a:r>
            <a:r>
              <a:rPr lang="ru-RU" dirty="0"/>
              <a:t> </a:t>
            </a:r>
            <a:r>
              <a:rPr lang="ru-RU" dirty="0" err="1"/>
              <a:t>произвежда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вазопресин – антидиуретичен хормон, стимулира резорбцията на вода в извитите каналчета на бъбрека, в резултат на което първичната урина се сгъстява, свива кръвоносните съдове, в резултат на което кръвното налягане се повишава</a:t>
            </a:r>
            <a:r>
              <a:rPr lang="en-US" dirty="0"/>
              <a:t>,</a:t>
            </a:r>
            <a:r>
              <a:rPr lang="ru-RU" dirty="0"/>
              <a:t>намалява диурезата</a:t>
            </a:r>
          </a:p>
          <a:p>
            <a:pPr lvl="1"/>
            <a:r>
              <a:rPr lang="ru-RU" dirty="0"/>
              <a:t>окситоцин – действа върху гладката мускулатура на матката, стимулира нейното съкращение</a:t>
            </a:r>
          </a:p>
        </p:txBody>
      </p:sp>
    </p:spTree>
    <p:extLst>
      <p:ext uri="{BB962C8B-B14F-4D97-AF65-F5344CB8AC3E}">
        <p14:creationId xmlns:p14="http://schemas.microsoft.com/office/powerpoint/2010/main" val="2910033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776864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36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Соматотропния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Играе</a:t>
            </a:r>
            <a:r>
              <a:rPr lang="ru-RU" dirty="0"/>
              <a:t> </a:t>
            </a:r>
            <a:r>
              <a:rPr lang="ru-RU" dirty="0" err="1"/>
              <a:t>централна</a:t>
            </a:r>
            <a:r>
              <a:rPr lang="ru-RU" dirty="0"/>
              <a:t> роля в </a:t>
            </a:r>
            <a:r>
              <a:rPr lang="ru-RU" dirty="0" err="1"/>
              <a:t>растежа</a:t>
            </a:r>
            <a:r>
              <a:rPr lang="ru-RU" dirty="0"/>
              <a:t> на организма,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е известен 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растежен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хормон</a:t>
            </a:r>
            <a:r>
              <a:rPr lang="ru-RU" dirty="0"/>
              <a:t>. </a:t>
            </a:r>
          </a:p>
          <a:p>
            <a:r>
              <a:rPr lang="ru-RU" dirty="0"/>
              <a:t>Той е </a:t>
            </a:r>
            <a:r>
              <a:rPr lang="ru-RU" dirty="0" err="1"/>
              <a:t>белтък</a:t>
            </a:r>
            <a:r>
              <a:rPr lang="ru-RU" dirty="0"/>
              <a:t>, </a:t>
            </a:r>
            <a:r>
              <a:rPr lang="ru-RU" dirty="0" err="1"/>
              <a:t>изграден</a:t>
            </a:r>
            <a:r>
              <a:rPr lang="ru-RU" dirty="0"/>
              <a:t> от 190 </a:t>
            </a:r>
            <a:r>
              <a:rPr lang="ru-RU" dirty="0" err="1"/>
              <a:t>аминокиселини</a:t>
            </a:r>
            <a:r>
              <a:rPr lang="ru-RU" dirty="0"/>
              <a:t> и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относителна</a:t>
            </a:r>
            <a:r>
              <a:rPr lang="ru-RU" dirty="0"/>
              <a:t> </a:t>
            </a:r>
            <a:r>
              <a:rPr lang="ru-RU" dirty="0" err="1"/>
              <a:t>молекулна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21500 </a:t>
            </a:r>
            <a:r>
              <a:rPr lang="ru-RU" dirty="0" err="1"/>
              <a:t>далтона</a:t>
            </a:r>
            <a:r>
              <a:rPr lang="ru-RU" dirty="0"/>
              <a:t>. </a:t>
            </a:r>
          </a:p>
          <a:p>
            <a:r>
              <a:rPr lang="ru-RU" dirty="0" err="1"/>
              <a:t>Основното</a:t>
            </a:r>
            <a:r>
              <a:rPr lang="ru-RU" dirty="0"/>
              <a:t> действие на </a:t>
            </a:r>
            <a:r>
              <a:rPr lang="ru-RU" dirty="0" err="1"/>
              <a:t>соматотропния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в периода на </a:t>
            </a:r>
            <a:r>
              <a:rPr lang="ru-RU" dirty="0" err="1"/>
              <a:t>растежа</a:t>
            </a:r>
            <a:r>
              <a:rPr lang="ru-RU" dirty="0"/>
              <a:t> се </a:t>
            </a:r>
            <a:r>
              <a:rPr lang="ru-RU" dirty="0" err="1"/>
              <a:t>изразява</a:t>
            </a:r>
            <a:r>
              <a:rPr lang="ru-RU" dirty="0"/>
              <a:t> в </a:t>
            </a:r>
            <a:r>
              <a:rPr lang="ru-RU" dirty="0" err="1"/>
              <a:t>удължаване</a:t>
            </a:r>
            <a:r>
              <a:rPr lang="ru-RU" dirty="0"/>
              <a:t> на скелета и </a:t>
            </a:r>
            <a:r>
              <a:rPr lang="ru-RU" dirty="0" err="1"/>
              <a:t>увеличаване</a:t>
            </a:r>
            <a:r>
              <a:rPr lang="ru-RU" dirty="0"/>
              <a:t> размера на </a:t>
            </a:r>
            <a:r>
              <a:rPr lang="ru-RU" dirty="0" err="1"/>
              <a:t>мускулите</a:t>
            </a:r>
            <a:r>
              <a:rPr lang="ru-RU" dirty="0"/>
              <a:t>.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той </a:t>
            </a:r>
            <a:r>
              <a:rPr lang="ru-RU" dirty="0" err="1"/>
              <a:t>стимулира</a:t>
            </a:r>
            <a:r>
              <a:rPr lang="ru-RU" dirty="0"/>
              <a:t> синтеза на </a:t>
            </a:r>
            <a:r>
              <a:rPr lang="ru-RU" dirty="0" err="1"/>
              <a:t>белтък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клетки,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използването</a:t>
            </a:r>
            <a:r>
              <a:rPr lang="ru-RU" dirty="0"/>
              <a:t> на </a:t>
            </a:r>
            <a:r>
              <a:rPr lang="ru-RU" dirty="0" err="1"/>
              <a:t>въглехидратите</a:t>
            </a:r>
            <a:r>
              <a:rPr lang="ru-RU" dirty="0"/>
              <a:t> и мастите от </a:t>
            </a:r>
            <a:r>
              <a:rPr lang="ru-RU" dirty="0" err="1"/>
              <a:t>тъканите</a:t>
            </a:r>
            <a:r>
              <a:rPr lang="ru-RU" dirty="0"/>
              <a:t> и </a:t>
            </a:r>
            <a:r>
              <a:rPr lang="ru-RU" dirty="0" err="1"/>
              <a:t>засилва</a:t>
            </a:r>
            <a:r>
              <a:rPr lang="ru-RU" dirty="0"/>
              <a:t> </a:t>
            </a:r>
            <a:r>
              <a:rPr lang="ru-RU" dirty="0" err="1"/>
              <a:t>мобилизирането</a:t>
            </a:r>
            <a:r>
              <a:rPr lang="ru-RU" dirty="0"/>
              <a:t> им за </a:t>
            </a:r>
            <a:r>
              <a:rPr lang="ru-RU" dirty="0" err="1"/>
              <a:t>енергийните</a:t>
            </a:r>
            <a:r>
              <a:rPr lang="ru-RU" dirty="0"/>
              <a:t> </a:t>
            </a:r>
            <a:r>
              <a:rPr lang="ru-RU" dirty="0" err="1"/>
              <a:t>нужди</a:t>
            </a:r>
            <a:r>
              <a:rPr lang="ru-RU" dirty="0"/>
              <a:t> на организма.</a:t>
            </a:r>
          </a:p>
          <a:p>
            <a:r>
              <a:rPr lang="ru-RU" dirty="0" err="1"/>
              <a:t>Намалената</a:t>
            </a:r>
            <a:r>
              <a:rPr lang="ru-RU" dirty="0"/>
              <a:t> секреция на </a:t>
            </a:r>
            <a:r>
              <a:rPr lang="ru-RU" dirty="0" err="1"/>
              <a:t>соматотропен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в </a:t>
            </a:r>
            <a:r>
              <a:rPr lang="ru-RU" dirty="0" err="1"/>
              <a:t>детска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води до </a:t>
            </a:r>
            <a:r>
              <a:rPr lang="ru-RU" dirty="0" err="1"/>
              <a:t>изоставане</a:t>
            </a:r>
            <a:r>
              <a:rPr lang="ru-RU" dirty="0"/>
              <a:t> в </a:t>
            </a:r>
            <a:r>
              <a:rPr lang="ru-RU" dirty="0" err="1"/>
              <a:t>растежа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хипофизарен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нанизъм</a:t>
            </a:r>
            <a:r>
              <a:rPr lang="ru-RU" dirty="0">
                <a:solidFill>
                  <a:srgbClr val="FF0000"/>
                </a:solidFill>
              </a:rPr>
              <a:t>)</a:t>
            </a:r>
            <a:r>
              <a:rPr lang="ru-RU" dirty="0"/>
              <a:t>, а </a:t>
            </a:r>
            <a:r>
              <a:rPr lang="ru-RU" dirty="0" err="1"/>
              <a:t>увеличената</a:t>
            </a:r>
            <a:r>
              <a:rPr lang="ru-RU" dirty="0"/>
              <a:t> секреция води до </a:t>
            </a:r>
            <a:r>
              <a:rPr lang="ru-RU" dirty="0" err="1">
                <a:solidFill>
                  <a:srgbClr val="FF0000"/>
                </a:solidFill>
              </a:rPr>
              <a:t>гигантизъм</a:t>
            </a:r>
            <a:r>
              <a:rPr lang="ru-RU" dirty="0"/>
              <a:t>. </a:t>
            </a:r>
          </a:p>
          <a:p>
            <a:r>
              <a:rPr lang="ru-RU" dirty="0" err="1"/>
              <a:t>Увеличеното</a:t>
            </a:r>
            <a:r>
              <a:rPr lang="ru-RU" dirty="0"/>
              <a:t> производство на </a:t>
            </a:r>
            <a:r>
              <a:rPr lang="ru-RU" dirty="0" err="1"/>
              <a:t>хормона</a:t>
            </a:r>
            <a:r>
              <a:rPr lang="ru-RU" dirty="0"/>
              <a:t> при </a:t>
            </a:r>
            <a:r>
              <a:rPr lang="ru-RU" dirty="0" err="1"/>
              <a:t>възрастни</a:t>
            </a:r>
            <a:r>
              <a:rPr lang="ru-RU" dirty="0"/>
              <a:t> (след </a:t>
            </a:r>
            <a:r>
              <a:rPr lang="ru-RU" dirty="0" err="1"/>
              <a:t>завършване</a:t>
            </a:r>
            <a:r>
              <a:rPr lang="ru-RU" dirty="0"/>
              <a:t> на </a:t>
            </a:r>
            <a:r>
              <a:rPr lang="ru-RU" dirty="0" err="1"/>
              <a:t>костния</a:t>
            </a:r>
            <a:r>
              <a:rPr lang="ru-RU" dirty="0"/>
              <a:t> </a:t>
            </a:r>
            <a:r>
              <a:rPr lang="ru-RU" dirty="0" err="1"/>
              <a:t>разтеж</a:t>
            </a:r>
            <a:r>
              <a:rPr lang="ru-RU" dirty="0"/>
              <a:t>) води до развитие на </a:t>
            </a:r>
            <a:r>
              <a:rPr lang="ru-RU" dirty="0">
                <a:solidFill>
                  <a:srgbClr val="FF0000"/>
                </a:solidFill>
              </a:rPr>
              <a:t>акромегалия</a:t>
            </a:r>
            <a:r>
              <a:rPr lang="ru-RU" dirty="0"/>
              <a:t>.</a:t>
            </a:r>
          </a:p>
          <a:p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соматотропина</a:t>
            </a:r>
            <a:r>
              <a:rPr lang="ru-RU" dirty="0"/>
              <a:t> е </a:t>
            </a:r>
            <a:r>
              <a:rPr lang="ru-RU" dirty="0" err="1"/>
              <a:t>обект</a:t>
            </a:r>
            <a:r>
              <a:rPr lang="ru-RU" dirty="0"/>
              <a:t> на </a:t>
            </a:r>
            <a:r>
              <a:rPr lang="ru-RU" dirty="0" err="1"/>
              <a:t>контрол</a:t>
            </a:r>
            <a:r>
              <a:rPr lang="ru-RU" dirty="0"/>
              <a:t> от страна на </a:t>
            </a:r>
            <a:r>
              <a:rPr lang="ru-RU" dirty="0" err="1"/>
              <a:t>соматотропин</a:t>
            </a:r>
            <a:r>
              <a:rPr lang="ru-RU" dirty="0"/>
              <a:t> </a:t>
            </a:r>
            <a:r>
              <a:rPr lang="ru-RU" dirty="0" err="1"/>
              <a:t>рилийзинг</a:t>
            </a:r>
            <a:r>
              <a:rPr lang="ru-RU" dirty="0"/>
              <a:t> </a:t>
            </a:r>
            <a:r>
              <a:rPr lang="ru-RU" dirty="0" err="1"/>
              <a:t>хормона</a:t>
            </a:r>
            <a:r>
              <a:rPr lang="ru-RU" dirty="0"/>
              <a:t> и </a:t>
            </a:r>
            <a:r>
              <a:rPr lang="ru-RU" dirty="0" err="1"/>
              <a:t>соматостатина</a:t>
            </a:r>
            <a:r>
              <a:rPr lang="ru-RU" dirty="0"/>
              <a:t>, </a:t>
            </a:r>
            <a:r>
              <a:rPr lang="ru-RU" dirty="0" err="1"/>
              <a:t>произвеждани</a:t>
            </a:r>
            <a:r>
              <a:rPr lang="ru-RU" dirty="0"/>
              <a:t> в </a:t>
            </a:r>
            <a:r>
              <a:rPr lang="ru-RU" dirty="0" err="1"/>
              <a:t>хипоталамуса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7288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dirty="0"/>
              <a:t>Акромегалия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568863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Хронично</a:t>
            </a:r>
            <a:r>
              <a:rPr lang="ru-RU" dirty="0"/>
              <a:t> </a:t>
            </a:r>
            <a:r>
              <a:rPr lang="ru-RU" dirty="0" err="1"/>
              <a:t>ендокринно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дължащо</a:t>
            </a:r>
            <a:r>
              <a:rPr lang="ru-RU" dirty="0"/>
              <a:t> се на </a:t>
            </a:r>
            <a:r>
              <a:rPr lang="ru-RU" dirty="0" err="1"/>
              <a:t>повишена</a:t>
            </a:r>
            <a:r>
              <a:rPr lang="ru-RU" dirty="0"/>
              <a:t> секреция на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при лица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завършен</a:t>
            </a:r>
            <a:r>
              <a:rPr lang="ru-RU" dirty="0"/>
              <a:t> </a:t>
            </a:r>
            <a:r>
              <a:rPr lang="ru-RU" dirty="0" err="1"/>
              <a:t>линеарен</a:t>
            </a:r>
            <a:r>
              <a:rPr lang="ru-RU" dirty="0"/>
              <a:t> </a:t>
            </a:r>
            <a:r>
              <a:rPr lang="ru-RU" dirty="0" err="1"/>
              <a:t>костен</a:t>
            </a:r>
            <a:r>
              <a:rPr lang="ru-RU" dirty="0"/>
              <a:t> </a:t>
            </a:r>
            <a:r>
              <a:rPr lang="ru-RU" dirty="0" err="1"/>
              <a:t>растеж</a:t>
            </a:r>
            <a:r>
              <a:rPr lang="ru-RU" dirty="0"/>
              <a:t>. </a:t>
            </a:r>
          </a:p>
          <a:p>
            <a:r>
              <a:rPr lang="ru-RU" dirty="0" err="1"/>
              <a:t>Причината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е </a:t>
            </a:r>
            <a:r>
              <a:rPr lang="ru-RU" dirty="0" err="1"/>
              <a:t>туморно</a:t>
            </a:r>
            <a:r>
              <a:rPr lang="ru-RU" dirty="0"/>
              <a:t> </a:t>
            </a:r>
            <a:r>
              <a:rPr lang="ru-RU" dirty="0" err="1"/>
              <a:t>образувание</a:t>
            </a:r>
            <a:r>
              <a:rPr lang="ru-RU" dirty="0"/>
              <a:t> – </a:t>
            </a:r>
            <a:r>
              <a:rPr lang="ru-RU" dirty="0">
                <a:solidFill>
                  <a:srgbClr val="FF0000"/>
                </a:solidFill>
              </a:rPr>
              <a:t>аденом</a:t>
            </a:r>
            <a:r>
              <a:rPr lang="ru-RU" dirty="0"/>
              <a:t>, 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хипофизата</a:t>
            </a:r>
            <a:r>
              <a:rPr lang="ru-RU" dirty="0"/>
              <a:t>, </a:t>
            </a:r>
            <a:r>
              <a:rPr lang="ru-RU" dirty="0" err="1"/>
              <a:t>изхождащ</a:t>
            </a:r>
            <a:r>
              <a:rPr lang="ru-RU" dirty="0"/>
              <a:t> от </a:t>
            </a:r>
            <a:r>
              <a:rPr lang="ru-RU" dirty="0" err="1"/>
              <a:t>соматотропните</a:t>
            </a:r>
            <a:r>
              <a:rPr lang="ru-RU" dirty="0"/>
              <a:t> клетки. </a:t>
            </a:r>
          </a:p>
          <a:p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етиологията</a:t>
            </a:r>
            <a:r>
              <a:rPr lang="ru-RU" dirty="0"/>
              <a:t> е </a:t>
            </a:r>
            <a:r>
              <a:rPr lang="ru-RU" dirty="0" err="1"/>
              <a:t>повишена</a:t>
            </a:r>
            <a:r>
              <a:rPr lang="ru-RU" dirty="0"/>
              <a:t> секреция на </a:t>
            </a:r>
            <a:r>
              <a:rPr lang="ru-RU" dirty="0" err="1"/>
              <a:t>соматотропинрилийзинг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от </a:t>
            </a:r>
            <a:r>
              <a:rPr lang="ru-RU" dirty="0" err="1"/>
              <a:t>тумори</a:t>
            </a:r>
            <a:r>
              <a:rPr lang="ru-RU" dirty="0"/>
              <a:t> в </a:t>
            </a:r>
            <a:r>
              <a:rPr lang="ru-RU" dirty="0" err="1"/>
              <a:t>хипоталамус</a:t>
            </a:r>
            <a:r>
              <a:rPr lang="ru-RU" dirty="0"/>
              <a:t> или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(</a:t>
            </a:r>
            <a:r>
              <a:rPr lang="ru-RU" dirty="0" err="1"/>
              <a:t>ектопична</a:t>
            </a:r>
            <a:r>
              <a:rPr lang="ru-RU" dirty="0"/>
              <a:t>),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описвани</a:t>
            </a:r>
            <a:r>
              <a:rPr lang="ru-RU" dirty="0"/>
              <a:t> случаи на </a:t>
            </a:r>
            <a:r>
              <a:rPr lang="ru-RU" dirty="0" err="1"/>
              <a:t>ектопична</a:t>
            </a:r>
            <a:r>
              <a:rPr lang="ru-RU" dirty="0"/>
              <a:t> секреция на </a:t>
            </a:r>
            <a:r>
              <a:rPr lang="ru-RU" dirty="0" err="1"/>
              <a:t>самия</a:t>
            </a:r>
            <a:r>
              <a:rPr lang="ru-RU" dirty="0"/>
              <a:t>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. </a:t>
            </a:r>
          </a:p>
          <a:p>
            <a:r>
              <a:rPr lang="ru-RU" dirty="0"/>
              <a:t>При </a:t>
            </a:r>
            <a:r>
              <a:rPr lang="ru-RU" dirty="0" err="1"/>
              <a:t>диагностицирането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обикновено</a:t>
            </a:r>
            <a:r>
              <a:rPr lang="ru-RU" dirty="0"/>
              <a:t> размерите на аденома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над 10мм – </a:t>
            </a:r>
            <a:r>
              <a:rPr lang="ru-RU" dirty="0" err="1">
                <a:solidFill>
                  <a:srgbClr val="FF0000"/>
                </a:solidFill>
              </a:rPr>
              <a:t>макроаденоми</a:t>
            </a:r>
            <a:r>
              <a:rPr lang="ru-RU" dirty="0"/>
              <a:t>. В не малка част от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соматотропин</a:t>
            </a:r>
            <a:r>
              <a:rPr lang="ru-RU" dirty="0"/>
              <a:t> се </a:t>
            </a:r>
            <a:r>
              <a:rPr lang="ru-RU" dirty="0" err="1"/>
              <a:t>произвежда</a:t>
            </a:r>
            <a:r>
              <a:rPr lang="ru-RU" dirty="0"/>
              <a:t> и пролактин.</a:t>
            </a:r>
          </a:p>
          <a:p>
            <a:r>
              <a:rPr lang="ru-RU" dirty="0"/>
              <a:t>При акромегалия не само е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растежния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, но и се </a:t>
            </a:r>
            <a:r>
              <a:rPr lang="ru-RU" dirty="0" err="1"/>
              <a:t>променя</a:t>
            </a:r>
            <a:r>
              <a:rPr lang="ru-RU" dirty="0"/>
              <a:t> характера на </a:t>
            </a:r>
            <a:r>
              <a:rPr lang="ru-RU" dirty="0" err="1"/>
              <a:t>типичната</a:t>
            </a:r>
            <a:r>
              <a:rPr lang="ru-RU" dirty="0"/>
              <a:t> за него </a:t>
            </a:r>
            <a:r>
              <a:rPr lang="ru-RU" dirty="0" err="1"/>
              <a:t>пулсативна</a:t>
            </a:r>
            <a:r>
              <a:rPr lang="ru-RU" dirty="0"/>
              <a:t> секреция. </a:t>
            </a:r>
            <a:r>
              <a:rPr lang="ru-RU" dirty="0" err="1"/>
              <a:t>Тя</a:t>
            </a:r>
            <a:r>
              <a:rPr lang="ru-RU" dirty="0"/>
              <a:t> става </a:t>
            </a:r>
            <a:r>
              <a:rPr lang="ru-RU" dirty="0" err="1"/>
              <a:t>произволна</a:t>
            </a:r>
            <a:r>
              <a:rPr lang="ru-RU" dirty="0"/>
              <a:t>,  с </a:t>
            </a:r>
            <a:r>
              <a:rPr lang="ru-RU" dirty="0" err="1"/>
              <a:t>повишаване</a:t>
            </a:r>
            <a:r>
              <a:rPr lang="ru-RU" dirty="0"/>
              <a:t>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пиковете</a:t>
            </a:r>
            <a:r>
              <a:rPr lang="ru-RU" dirty="0"/>
              <a:t> при </a:t>
            </a:r>
            <a:r>
              <a:rPr lang="ru-RU" dirty="0" err="1"/>
              <a:t>по-високо</a:t>
            </a:r>
            <a:r>
              <a:rPr lang="ru-RU" dirty="0"/>
              <a:t> </a:t>
            </a:r>
            <a:r>
              <a:rPr lang="ru-RU" dirty="0" err="1"/>
              <a:t>базално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и </a:t>
            </a:r>
            <a:r>
              <a:rPr lang="ru-RU" dirty="0" err="1"/>
              <a:t>сравнително</a:t>
            </a:r>
            <a:r>
              <a:rPr lang="ru-RU" dirty="0"/>
              <a:t> </a:t>
            </a:r>
            <a:r>
              <a:rPr lang="ru-RU" dirty="0" err="1"/>
              <a:t>по-ниска</a:t>
            </a:r>
            <a:r>
              <a:rPr lang="ru-RU" dirty="0"/>
              <a:t> </a:t>
            </a:r>
            <a:r>
              <a:rPr lang="ru-RU" dirty="0" err="1"/>
              <a:t>амлитуда</a:t>
            </a:r>
            <a:r>
              <a:rPr lang="ru-RU" dirty="0"/>
              <a:t> </a:t>
            </a:r>
            <a:r>
              <a:rPr lang="ru-RU" dirty="0" err="1"/>
              <a:t>спрямо</a:t>
            </a:r>
            <a:r>
              <a:rPr lang="ru-RU" dirty="0"/>
              <a:t> </a:t>
            </a:r>
            <a:r>
              <a:rPr lang="ru-RU" dirty="0" err="1"/>
              <a:t>тази</a:t>
            </a:r>
            <a:r>
              <a:rPr lang="ru-RU" dirty="0"/>
              <a:t> при здрав </a:t>
            </a:r>
            <a:r>
              <a:rPr lang="ru-RU" dirty="0" err="1"/>
              <a:t>човек</a:t>
            </a:r>
            <a:r>
              <a:rPr lang="ru-RU" dirty="0"/>
              <a:t>. </a:t>
            </a:r>
          </a:p>
          <a:p>
            <a:r>
              <a:rPr lang="ru-RU" dirty="0" err="1"/>
              <a:t>Пролиферативните</a:t>
            </a:r>
            <a:r>
              <a:rPr lang="ru-RU" dirty="0"/>
              <a:t> изменения </a:t>
            </a:r>
            <a:r>
              <a:rPr lang="ru-RU" dirty="0" err="1"/>
              <a:t>засягат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костите, </a:t>
            </a:r>
            <a:r>
              <a:rPr lang="ru-RU" dirty="0" err="1"/>
              <a:t>така</a:t>
            </a:r>
            <a:r>
              <a:rPr lang="ru-RU" dirty="0"/>
              <a:t> и </a:t>
            </a:r>
            <a:r>
              <a:rPr lang="ru-RU" dirty="0" err="1"/>
              <a:t>меките</a:t>
            </a:r>
            <a:r>
              <a:rPr lang="ru-RU" dirty="0"/>
              <a:t> </a:t>
            </a:r>
            <a:r>
              <a:rPr lang="ru-RU" dirty="0" err="1"/>
              <a:t>тъкани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07932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 на акромегалия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764704"/>
            <a:ext cx="9036496" cy="597666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тя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около 40-50 </a:t>
            </a:r>
            <a:r>
              <a:rPr lang="ru-RU" dirty="0" err="1"/>
              <a:t>годишна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, </a:t>
            </a:r>
            <a:r>
              <a:rPr lang="ru-RU" dirty="0" err="1"/>
              <a:t>еднакво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и </a:t>
            </a:r>
            <a:r>
              <a:rPr lang="ru-RU" dirty="0" err="1"/>
              <a:t>двата</a:t>
            </a:r>
            <a:r>
              <a:rPr lang="ru-RU" dirty="0"/>
              <a:t> пола. </a:t>
            </a:r>
            <a:r>
              <a:rPr lang="ru-RU" dirty="0" err="1"/>
              <a:t>Диагностицирането</a:t>
            </a:r>
            <a:r>
              <a:rPr lang="ru-RU" dirty="0"/>
              <a:t> и </a:t>
            </a:r>
            <a:r>
              <a:rPr lang="ru-RU" dirty="0" err="1"/>
              <a:t>обикновено</a:t>
            </a:r>
            <a:r>
              <a:rPr lang="ru-RU" dirty="0"/>
              <a:t> става </a:t>
            </a:r>
            <a:r>
              <a:rPr lang="ru-RU" dirty="0" err="1"/>
              <a:t>години</a:t>
            </a:r>
            <a:r>
              <a:rPr lang="ru-RU" dirty="0"/>
              <a:t> след </a:t>
            </a:r>
            <a:r>
              <a:rPr lang="ru-RU" dirty="0" err="1"/>
              <a:t>началото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бавната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прогресия</a:t>
            </a:r>
            <a:r>
              <a:rPr lang="ru-RU" dirty="0"/>
              <a:t>.   </a:t>
            </a:r>
          </a:p>
          <a:p>
            <a:r>
              <a:rPr lang="ru-RU" dirty="0" err="1"/>
              <a:t>Типични</a:t>
            </a:r>
            <a:r>
              <a:rPr lang="ru-RU" dirty="0"/>
              <a:t> </a:t>
            </a:r>
            <a:r>
              <a:rPr lang="ru-RU" dirty="0" err="1"/>
              <a:t>белези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уголемяването</a:t>
            </a:r>
            <a:r>
              <a:rPr lang="ru-RU" dirty="0"/>
              <a:t> на </a:t>
            </a:r>
            <a:r>
              <a:rPr lang="ru-RU" dirty="0" err="1"/>
              <a:t>крайниците</a:t>
            </a:r>
            <a:r>
              <a:rPr lang="ru-RU" dirty="0"/>
              <a:t>, </a:t>
            </a:r>
            <a:r>
              <a:rPr lang="ru-RU" dirty="0" err="1"/>
              <a:t>загрубяването</a:t>
            </a:r>
            <a:r>
              <a:rPr lang="ru-RU" dirty="0"/>
              <a:t> на чертите на </a:t>
            </a:r>
            <a:r>
              <a:rPr lang="ru-RU" dirty="0" err="1"/>
              <a:t>лицето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Ръцете</a:t>
            </a:r>
            <a:r>
              <a:rPr lang="ru-RU" dirty="0"/>
              <a:t> и </a:t>
            </a:r>
            <a:r>
              <a:rPr lang="ru-RU" dirty="0" err="1"/>
              <a:t>краката</a:t>
            </a:r>
            <a:r>
              <a:rPr lang="ru-RU" dirty="0"/>
              <a:t> </a:t>
            </a:r>
            <a:r>
              <a:rPr lang="ru-RU" dirty="0" err="1"/>
              <a:t>стават</a:t>
            </a:r>
            <a:r>
              <a:rPr lang="ru-RU" dirty="0"/>
              <a:t> груби, широки. </a:t>
            </a:r>
            <a:r>
              <a:rPr lang="ru-RU" dirty="0" err="1"/>
              <a:t>Пръстени</a:t>
            </a:r>
            <a:r>
              <a:rPr lang="ru-RU" dirty="0"/>
              <a:t>, </a:t>
            </a:r>
            <a:r>
              <a:rPr lang="ru-RU" dirty="0" err="1"/>
              <a:t>ръкавици</a:t>
            </a:r>
            <a:r>
              <a:rPr lang="ru-RU" dirty="0"/>
              <a:t>, обувки </a:t>
            </a:r>
            <a:r>
              <a:rPr lang="ru-RU" dirty="0" err="1"/>
              <a:t>стават</a:t>
            </a:r>
            <a:r>
              <a:rPr lang="ru-RU" dirty="0"/>
              <a:t> тесни.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лицето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уголемяване</a:t>
            </a:r>
            <a:r>
              <a:rPr lang="ru-RU" dirty="0"/>
              <a:t> на </a:t>
            </a:r>
            <a:r>
              <a:rPr lang="ru-RU" dirty="0" err="1"/>
              <a:t>горната</a:t>
            </a:r>
            <a:r>
              <a:rPr lang="ru-RU" dirty="0"/>
              <a:t> и </a:t>
            </a:r>
            <a:r>
              <a:rPr lang="ru-RU" dirty="0" err="1"/>
              <a:t>долната</a:t>
            </a:r>
            <a:r>
              <a:rPr lang="ru-RU" dirty="0"/>
              <a:t> </a:t>
            </a:r>
            <a:r>
              <a:rPr lang="ru-RU" dirty="0" err="1"/>
              <a:t>челюст</a:t>
            </a:r>
            <a:r>
              <a:rPr lang="ru-RU" dirty="0"/>
              <a:t> с </a:t>
            </a:r>
            <a:r>
              <a:rPr lang="ru-RU" dirty="0" err="1"/>
              <a:t>разреждане</a:t>
            </a:r>
            <a:r>
              <a:rPr lang="ru-RU" dirty="0"/>
              <a:t> на </a:t>
            </a:r>
            <a:r>
              <a:rPr lang="ru-RU" dirty="0" err="1"/>
              <a:t>зъбите</a:t>
            </a:r>
            <a:r>
              <a:rPr lang="ru-RU" dirty="0"/>
              <a:t>, </a:t>
            </a:r>
            <a:r>
              <a:rPr lang="ru-RU" dirty="0" err="1"/>
              <a:t>подчертават</a:t>
            </a:r>
            <a:r>
              <a:rPr lang="ru-RU" dirty="0"/>
              <a:t> се скулите, </a:t>
            </a:r>
            <a:r>
              <a:rPr lang="ru-RU" dirty="0" err="1"/>
              <a:t>надочните</a:t>
            </a:r>
            <a:r>
              <a:rPr lang="ru-RU" dirty="0"/>
              <a:t> </a:t>
            </a:r>
            <a:r>
              <a:rPr lang="ru-RU" dirty="0" err="1"/>
              <a:t>дъги</a:t>
            </a:r>
            <a:r>
              <a:rPr lang="ru-RU" dirty="0"/>
              <a:t>, </a:t>
            </a:r>
            <a:r>
              <a:rPr lang="ru-RU" dirty="0" err="1"/>
              <a:t>хипертрофират</a:t>
            </a:r>
            <a:r>
              <a:rPr lang="ru-RU" dirty="0"/>
              <a:t> </a:t>
            </a:r>
            <a:r>
              <a:rPr lang="ru-RU" dirty="0" err="1"/>
              <a:t>хрущялите</a:t>
            </a:r>
            <a:r>
              <a:rPr lang="ru-RU" dirty="0"/>
              <a:t> на носа и </a:t>
            </a:r>
            <a:r>
              <a:rPr lang="ru-RU" dirty="0" err="1"/>
              <a:t>ушите</a:t>
            </a:r>
            <a:r>
              <a:rPr lang="ru-RU" dirty="0"/>
              <a:t>. </a:t>
            </a:r>
            <a:r>
              <a:rPr lang="ru-RU" dirty="0" err="1"/>
              <a:t>Задебеляват</a:t>
            </a:r>
            <a:r>
              <a:rPr lang="ru-RU" dirty="0"/>
              <a:t> носа, </a:t>
            </a:r>
            <a:r>
              <a:rPr lang="ru-RU" dirty="0" err="1"/>
              <a:t>устните</a:t>
            </a:r>
            <a:r>
              <a:rPr lang="ru-RU" dirty="0"/>
              <a:t>, </a:t>
            </a:r>
            <a:r>
              <a:rPr lang="ru-RU" dirty="0" err="1"/>
              <a:t>езика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Появяват</a:t>
            </a:r>
            <a:r>
              <a:rPr lang="ru-RU" dirty="0"/>
              <a:t> се </a:t>
            </a:r>
            <a:r>
              <a:rPr lang="ru-RU" dirty="0" err="1"/>
              <a:t>подчертани</a:t>
            </a:r>
            <a:r>
              <a:rPr lang="ru-RU" dirty="0"/>
              <a:t> </a:t>
            </a:r>
            <a:r>
              <a:rPr lang="ru-RU" dirty="0" err="1"/>
              <a:t>кожни</a:t>
            </a:r>
            <a:r>
              <a:rPr lang="ru-RU" dirty="0"/>
              <a:t> </a:t>
            </a:r>
            <a:r>
              <a:rPr lang="ru-RU" dirty="0" err="1"/>
              <a:t>гънки</a:t>
            </a:r>
            <a:r>
              <a:rPr lang="ru-RU" dirty="0"/>
              <a:t> 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лицето</a:t>
            </a:r>
            <a:r>
              <a:rPr lang="ru-RU" dirty="0"/>
              <a:t> и </a:t>
            </a:r>
            <a:r>
              <a:rPr lang="ru-RU" dirty="0" err="1"/>
              <a:t>тила</a:t>
            </a:r>
            <a:r>
              <a:rPr lang="ru-RU" dirty="0"/>
              <a:t>. </a:t>
            </a:r>
            <a:r>
              <a:rPr lang="ru-RU" dirty="0" err="1"/>
              <a:t>Кожата</a:t>
            </a:r>
            <a:r>
              <a:rPr lang="ru-RU" dirty="0"/>
              <a:t> </a:t>
            </a:r>
            <a:r>
              <a:rPr lang="ru-RU" dirty="0" err="1"/>
              <a:t>загрубява</a:t>
            </a:r>
            <a:r>
              <a:rPr lang="ru-RU" dirty="0"/>
              <a:t>, </a:t>
            </a:r>
            <a:r>
              <a:rPr lang="ru-RU" dirty="0" err="1"/>
              <a:t>повишава</a:t>
            </a:r>
            <a:r>
              <a:rPr lang="ru-RU" dirty="0"/>
              <a:t> се </a:t>
            </a:r>
            <a:r>
              <a:rPr lang="ru-RU" dirty="0" err="1"/>
              <a:t>мастната</a:t>
            </a:r>
            <a:r>
              <a:rPr lang="ru-RU" dirty="0"/>
              <a:t> и </a:t>
            </a:r>
            <a:r>
              <a:rPr lang="ru-RU" dirty="0" err="1"/>
              <a:t>потната</a:t>
            </a:r>
            <a:r>
              <a:rPr lang="ru-RU" dirty="0"/>
              <a:t> секреция, </a:t>
            </a:r>
            <a:r>
              <a:rPr lang="ru-RU" dirty="0" err="1"/>
              <a:t>разширяват</a:t>
            </a:r>
            <a:r>
              <a:rPr lang="ru-RU" dirty="0"/>
              <a:t> се порите, </a:t>
            </a:r>
            <a:r>
              <a:rPr lang="ru-RU" dirty="0" err="1"/>
              <a:t>появяват</a:t>
            </a:r>
            <a:r>
              <a:rPr lang="ru-RU" dirty="0"/>
              <a:t> се </a:t>
            </a:r>
            <a:r>
              <a:rPr lang="ru-RU" dirty="0" err="1"/>
              <a:t>масово</a:t>
            </a:r>
            <a:r>
              <a:rPr lang="ru-RU" dirty="0"/>
              <a:t> </a:t>
            </a:r>
            <a:r>
              <a:rPr lang="ru-RU" dirty="0" err="1"/>
              <a:t>фиброми</a:t>
            </a:r>
            <a:r>
              <a:rPr lang="ru-RU" dirty="0"/>
              <a:t>, </a:t>
            </a:r>
            <a:r>
              <a:rPr lang="ru-RU" dirty="0" err="1"/>
              <a:t>засилва</a:t>
            </a:r>
            <a:r>
              <a:rPr lang="ru-RU" dirty="0"/>
              <a:t> се </a:t>
            </a:r>
            <a:r>
              <a:rPr lang="ru-RU" dirty="0" err="1"/>
              <a:t>окосмяването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Обикновено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лесна</a:t>
            </a:r>
            <a:r>
              <a:rPr lang="ru-RU" dirty="0"/>
              <a:t> </a:t>
            </a:r>
            <a:r>
              <a:rPr lang="ru-RU" dirty="0" err="1"/>
              <a:t>уморяемост</a:t>
            </a:r>
            <a:r>
              <a:rPr lang="ru-RU" dirty="0"/>
              <a:t>, </a:t>
            </a:r>
            <a:r>
              <a:rPr lang="ru-RU" dirty="0" err="1"/>
              <a:t>сънливост</a:t>
            </a:r>
            <a:r>
              <a:rPr lang="ru-RU" dirty="0"/>
              <a:t>,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работоспособност</a:t>
            </a:r>
            <a:r>
              <a:rPr lang="ru-RU" dirty="0"/>
              <a:t>.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766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58640"/>
            <a:ext cx="3024336" cy="37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658640"/>
            <a:ext cx="315920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58640"/>
            <a:ext cx="273630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73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 на акромегалия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92514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пролиферативни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и </a:t>
            </a:r>
            <a:r>
              <a:rPr lang="ru-RU" dirty="0" err="1"/>
              <a:t>структурни</a:t>
            </a:r>
            <a:r>
              <a:rPr lang="ru-RU" dirty="0"/>
              <a:t> изменения в </a:t>
            </a:r>
            <a:r>
              <a:rPr lang="ru-RU" dirty="0" err="1"/>
              <a:t>ларингса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загрубяване</a:t>
            </a:r>
            <a:r>
              <a:rPr lang="ru-RU" dirty="0"/>
              <a:t> на гласа. </a:t>
            </a:r>
          </a:p>
          <a:p>
            <a:r>
              <a:rPr lang="ru-RU" dirty="0" err="1"/>
              <a:t>Уголемяват</a:t>
            </a:r>
            <a:r>
              <a:rPr lang="ru-RU" dirty="0"/>
              <a:t> се </a:t>
            </a:r>
            <a:r>
              <a:rPr lang="ru-RU" dirty="0" err="1"/>
              <a:t>вътрешните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– </a:t>
            </a:r>
            <a:r>
              <a:rPr lang="ru-RU" dirty="0" err="1"/>
              <a:t>бъбреци</a:t>
            </a:r>
            <a:r>
              <a:rPr lang="ru-RU" dirty="0"/>
              <a:t>, черен </a:t>
            </a:r>
            <a:r>
              <a:rPr lang="ru-RU" dirty="0" err="1"/>
              <a:t>дроб</a:t>
            </a:r>
            <a:r>
              <a:rPr lang="ru-RU" dirty="0"/>
              <a:t>. </a:t>
            </a:r>
          </a:p>
          <a:p>
            <a:r>
              <a:rPr lang="ru-RU" dirty="0" err="1"/>
              <a:t>Наблюдава</a:t>
            </a:r>
            <a:r>
              <a:rPr lang="ru-RU" dirty="0"/>
              <a:t> се </a:t>
            </a:r>
            <a:r>
              <a:rPr lang="ru-RU" dirty="0" err="1"/>
              <a:t>хипертрофия</a:t>
            </a:r>
            <a:r>
              <a:rPr lang="ru-RU" dirty="0"/>
              <a:t> на миокарда, </a:t>
            </a:r>
            <a:r>
              <a:rPr lang="ru-RU" dirty="0" err="1"/>
              <a:t>акромегална</a:t>
            </a:r>
            <a:r>
              <a:rPr lang="ru-RU" dirty="0"/>
              <a:t> </a:t>
            </a:r>
            <a:r>
              <a:rPr lang="ru-RU" dirty="0" err="1"/>
              <a:t>кардиомиопатия</a:t>
            </a:r>
            <a:r>
              <a:rPr lang="ru-RU" dirty="0"/>
              <a:t>,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сърдечно</a:t>
            </a:r>
            <a:r>
              <a:rPr lang="ru-RU" dirty="0"/>
              <a:t> </a:t>
            </a:r>
            <a:r>
              <a:rPr lang="ru-RU" dirty="0" err="1"/>
              <a:t>съдови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аритмия. </a:t>
            </a:r>
          </a:p>
          <a:p>
            <a:r>
              <a:rPr lang="ru-RU" dirty="0"/>
              <a:t>При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общо</a:t>
            </a:r>
            <a:r>
              <a:rPr lang="ru-RU" dirty="0"/>
              <a:t> увеличение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наблюдават</a:t>
            </a:r>
            <a:r>
              <a:rPr lang="ru-RU" dirty="0"/>
              <a:t> и </a:t>
            </a:r>
            <a:r>
              <a:rPr lang="ru-RU" dirty="0" err="1"/>
              <a:t>възли</a:t>
            </a:r>
            <a:r>
              <a:rPr lang="ru-RU" dirty="0"/>
              <a:t>. </a:t>
            </a:r>
            <a:r>
              <a:rPr lang="ru-RU" dirty="0" err="1"/>
              <a:t>Хипертофират</a:t>
            </a:r>
            <a:r>
              <a:rPr lang="ru-RU" dirty="0"/>
              <a:t> </a:t>
            </a:r>
            <a:r>
              <a:rPr lang="ru-RU" dirty="0" err="1"/>
              <a:t>слюнчените</a:t>
            </a:r>
            <a:r>
              <a:rPr lang="ru-RU" dirty="0"/>
              <a:t> </a:t>
            </a:r>
            <a:r>
              <a:rPr lang="ru-RU" dirty="0" err="1"/>
              <a:t>жлези</a:t>
            </a:r>
            <a:r>
              <a:rPr lang="ru-RU" dirty="0"/>
              <a:t>. </a:t>
            </a:r>
          </a:p>
          <a:p>
            <a:r>
              <a:rPr lang="ru-RU" dirty="0" err="1"/>
              <a:t>По-висока</a:t>
            </a:r>
            <a:r>
              <a:rPr lang="ru-RU" dirty="0"/>
              <a:t> е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миомите</a:t>
            </a:r>
            <a:r>
              <a:rPr lang="ru-RU" dirty="0"/>
              <a:t> и </a:t>
            </a:r>
            <a:r>
              <a:rPr lang="ru-RU" dirty="0" err="1"/>
              <a:t>папиломите</a:t>
            </a:r>
            <a:r>
              <a:rPr lang="ru-RU" dirty="0"/>
              <a:t>. </a:t>
            </a:r>
          </a:p>
          <a:p>
            <a:r>
              <a:rPr lang="ru-RU" dirty="0" err="1"/>
              <a:t>Повишен</a:t>
            </a:r>
            <a:r>
              <a:rPr lang="ru-RU" dirty="0"/>
              <a:t> е </a:t>
            </a:r>
            <a:r>
              <a:rPr lang="ru-RU" dirty="0" err="1"/>
              <a:t>рискът</a:t>
            </a:r>
            <a:r>
              <a:rPr lang="ru-RU" dirty="0"/>
              <a:t> от карцином на </a:t>
            </a:r>
            <a:r>
              <a:rPr lang="ru-RU" dirty="0" err="1"/>
              <a:t>дебелото</a:t>
            </a:r>
            <a:r>
              <a:rPr lang="ru-RU" dirty="0"/>
              <a:t> </a:t>
            </a:r>
            <a:r>
              <a:rPr lang="ru-RU" dirty="0" err="1"/>
              <a:t>черво</a:t>
            </a:r>
            <a:r>
              <a:rPr lang="ru-RU" dirty="0"/>
              <a:t> и </a:t>
            </a:r>
            <a:r>
              <a:rPr lang="ru-RU" dirty="0" err="1"/>
              <a:t>гърдата</a:t>
            </a:r>
            <a:r>
              <a:rPr lang="ru-RU" dirty="0"/>
              <a:t>.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49347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62473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Пролиферативните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костните</a:t>
            </a:r>
            <a:r>
              <a:rPr lang="ru-RU" dirty="0"/>
              <a:t> </a:t>
            </a:r>
            <a:r>
              <a:rPr lang="ru-RU" dirty="0" err="1"/>
              <a:t>тъкани</a:t>
            </a:r>
            <a:r>
              <a:rPr lang="ru-RU" dirty="0"/>
              <a:t> водят до </a:t>
            </a:r>
            <a:r>
              <a:rPr lang="ru-RU" dirty="0" err="1"/>
              <a:t>остеофити</a:t>
            </a:r>
            <a:r>
              <a:rPr lang="ru-RU" dirty="0"/>
              <a:t>, артроза в по </a:t>
            </a:r>
            <a:r>
              <a:rPr lang="ru-RU" dirty="0" err="1"/>
              <a:t>повечето</a:t>
            </a:r>
            <a:r>
              <a:rPr lang="ru-RU" dirty="0"/>
              <a:t> </a:t>
            </a:r>
            <a:r>
              <a:rPr lang="ru-RU" dirty="0" err="1"/>
              <a:t>стави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и </a:t>
            </a:r>
            <a:r>
              <a:rPr lang="ru-RU" dirty="0" err="1"/>
              <a:t>междупрешленните</a:t>
            </a:r>
            <a:r>
              <a:rPr lang="ru-RU" dirty="0"/>
              <a:t>, </a:t>
            </a:r>
            <a:r>
              <a:rPr lang="ru-RU" dirty="0" err="1"/>
              <a:t>стесняване</a:t>
            </a:r>
            <a:r>
              <a:rPr lang="ru-RU" dirty="0"/>
              <a:t> на </a:t>
            </a:r>
            <a:r>
              <a:rPr lang="ru-RU" dirty="0" err="1"/>
              <a:t>междудисковите</a:t>
            </a:r>
            <a:r>
              <a:rPr lang="ru-RU" dirty="0"/>
              <a:t> </a:t>
            </a:r>
            <a:r>
              <a:rPr lang="ru-RU" dirty="0" err="1"/>
              <a:t>пространстрва</a:t>
            </a:r>
            <a:r>
              <a:rPr lang="ru-RU" dirty="0"/>
              <a:t> в </a:t>
            </a:r>
            <a:r>
              <a:rPr lang="ru-RU" dirty="0" err="1"/>
              <a:t>гръбначния</a:t>
            </a:r>
            <a:r>
              <a:rPr lang="ru-RU" dirty="0"/>
              <a:t> </a:t>
            </a:r>
            <a:r>
              <a:rPr lang="ru-RU" dirty="0" err="1"/>
              <a:t>стълб</a:t>
            </a:r>
            <a:r>
              <a:rPr lang="ru-RU" dirty="0"/>
              <a:t>, </a:t>
            </a:r>
            <a:r>
              <a:rPr lang="ru-RU" dirty="0" err="1"/>
              <a:t>стесняване</a:t>
            </a:r>
            <a:r>
              <a:rPr lang="ru-RU" dirty="0"/>
              <a:t> на </a:t>
            </a:r>
            <a:r>
              <a:rPr lang="ru-RU" dirty="0" err="1"/>
              <a:t>спиналния</a:t>
            </a:r>
            <a:r>
              <a:rPr lang="ru-RU" dirty="0"/>
              <a:t> канал с </a:t>
            </a:r>
            <a:r>
              <a:rPr lang="ru-RU" dirty="0" err="1"/>
              <a:t>последващи</a:t>
            </a:r>
            <a:r>
              <a:rPr lang="ru-RU" dirty="0"/>
              <a:t> </a:t>
            </a:r>
            <a:r>
              <a:rPr lang="ru-RU" dirty="0" err="1"/>
              <a:t>неврологични</a:t>
            </a:r>
            <a:r>
              <a:rPr lang="ru-RU" dirty="0"/>
              <a:t> усложнения. </a:t>
            </a:r>
            <a:r>
              <a:rPr lang="ru-RU" dirty="0" err="1"/>
              <a:t>Същото</a:t>
            </a:r>
            <a:r>
              <a:rPr lang="ru-RU" dirty="0"/>
              <a:t> се </a:t>
            </a:r>
            <a:r>
              <a:rPr lang="ru-RU" dirty="0" err="1"/>
              <a:t>отнася</a:t>
            </a:r>
            <a:r>
              <a:rPr lang="ru-RU" dirty="0"/>
              <a:t> и за синдрома на </a:t>
            </a:r>
            <a:r>
              <a:rPr lang="ru-RU" dirty="0" err="1"/>
              <a:t>карпалния</a:t>
            </a:r>
            <a:r>
              <a:rPr lang="ru-RU" dirty="0"/>
              <a:t> </a:t>
            </a:r>
            <a:r>
              <a:rPr lang="ru-RU" dirty="0" err="1"/>
              <a:t>тунел</a:t>
            </a:r>
            <a:r>
              <a:rPr lang="ru-RU" dirty="0"/>
              <a:t> (</a:t>
            </a:r>
            <a:r>
              <a:rPr lang="ru-RU" dirty="0" err="1"/>
              <a:t>нарастване</a:t>
            </a:r>
            <a:r>
              <a:rPr lang="ru-RU" dirty="0"/>
              <a:t> костите на </a:t>
            </a:r>
            <a:r>
              <a:rPr lang="ru-RU" dirty="0" err="1"/>
              <a:t>китките</a:t>
            </a:r>
            <a:r>
              <a:rPr lang="ru-RU" dirty="0"/>
              <a:t> и </a:t>
            </a:r>
            <a:r>
              <a:rPr lang="ru-RU" dirty="0" err="1"/>
              <a:t>оточност</a:t>
            </a:r>
            <a:r>
              <a:rPr lang="ru-RU" dirty="0"/>
              <a:t> и </a:t>
            </a:r>
            <a:r>
              <a:rPr lang="ru-RU" dirty="0" err="1"/>
              <a:t>хипертрофия</a:t>
            </a:r>
            <a:r>
              <a:rPr lang="ru-RU" dirty="0"/>
              <a:t> на </a:t>
            </a:r>
            <a:r>
              <a:rPr lang="ru-RU" dirty="0" err="1"/>
              <a:t>околните</a:t>
            </a:r>
            <a:r>
              <a:rPr lang="ru-RU" dirty="0"/>
              <a:t> </a:t>
            </a:r>
            <a:r>
              <a:rPr lang="ru-RU" dirty="0" err="1"/>
              <a:t>мекти</a:t>
            </a:r>
            <a:r>
              <a:rPr lang="ru-RU" dirty="0"/>
              <a:t> </a:t>
            </a:r>
            <a:r>
              <a:rPr lang="ru-RU" dirty="0" err="1"/>
              <a:t>тъкани</a:t>
            </a:r>
            <a:r>
              <a:rPr lang="ru-RU" dirty="0"/>
              <a:t>) - </a:t>
            </a:r>
            <a:r>
              <a:rPr lang="ru-RU" dirty="0" err="1"/>
              <a:t>изтърпвания</a:t>
            </a:r>
            <a:r>
              <a:rPr lang="ru-RU" dirty="0"/>
              <a:t> и </a:t>
            </a:r>
            <a:r>
              <a:rPr lang="ru-RU" dirty="0" err="1"/>
              <a:t>мравучкания</a:t>
            </a:r>
            <a:r>
              <a:rPr lang="ru-RU" dirty="0"/>
              <a:t> в </a:t>
            </a:r>
            <a:r>
              <a:rPr lang="ru-RU" dirty="0" err="1"/>
              <a:t>областта</a:t>
            </a:r>
            <a:r>
              <a:rPr lang="ru-RU" dirty="0"/>
              <a:t> на </a:t>
            </a:r>
            <a:r>
              <a:rPr lang="ru-RU" dirty="0" err="1"/>
              <a:t>ръцете</a:t>
            </a:r>
            <a:r>
              <a:rPr lang="ru-RU" dirty="0"/>
              <a:t>. </a:t>
            </a:r>
            <a:r>
              <a:rPr lang="ru-RU" dirty="0" err="1"/>
              <a:t>Едновременно</a:t>
            </a:r>
            <a:r>
              <a:rPr lang="ru-RU" dirty="0"/>
              <a:t> с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формира</a:t>
            </a:r>
            <a:r>
              <a:rPr lang="ru-RU" dirty="0"/>
              <a:t> остеопороза.</a:t>
            </a:r>
          </a:p>
          <a:p>
            <a:r>
              <a:rPr lang="ru-RU" dirty="0"/>
              <a:t>По отношение на </a:t>
            </a:r>
            <a:r>
              <a:rPr lang="ru-RU" dirty="0" err="1"/>
              <a:t>мускулатурата</a:t>
            </a:r>
            <a:r>
              <a:rPr lang="ru-RU" dirty="0"/>
              <a:t> – </a:t>
            </a:r>
            <a:r>
              <a:rPr lang="ru-RU" dirty="0" err="1"/>
              <a:t>развива</a:t>
            </a:r>
            <a:r>
              <a:rPr lang="ru-RU" dirty="0"/>
              <a:t> се миопатия с </a:t>
            </a:r>
            <a:r>
              <a:rPr lang="ru-RU" dirty="0" err="1"/>
              <a:t>изразена</a:t>
            </a:r>
            <a:r>
              <a:rPr lang="ru-RU" dirty="0"/>
              <a:t> </a:t>
            </a:r>
            <a:r>
              <a:rPr lang="ru-RU" dirty="0" err="1"/>
              <a:t>мускулна</a:t>
            </a:r>
            <a:r>
              <a:rPr lang="ru-RU" dirty="0"/>
              <a:t> </a:t>
            </a:r>
            <a:r>
              <a:rPr lang="ru-RU" dirty="0" err="1"/>
              <a:t>слабост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в </a:t>
            </a:r>
            <a:r>
              <a:rPr lang="ru-RU" dirty="0" err="1"/>
              <a:t>проксималната</a:t>
            </a:r>
            <a:r>
              <a:rPr lang="ru-RU" dirty="0"/>
              <a:t> част на </a:t>
            </a:r>
            <a:r>
              <a:rPr lang="ru-RU" dirty="0" err="1"/>
              <a:t>горните</a:t>
            </a:r>
            <a:r>
              <a:rPr lang="ru-RU" dirty="0"/>
              <a:t> </a:t>
            </a:r>
            <a:r>
              <a:rPr lang="ru-RU" dirty="0" err="1"/>
              <a:t>крайници</a:t>
            </a:r>
            <a:r>
              <a:rPr lang="ru-RU" dirty="0"/>
              <a:t> – </a:t>
            </a:r>
            <a:r>
              <a:rPr lang="ru-RU" dirty="0" err="1"/>
              <a:t>раменен</a:t>
            </a:r>
            <a:r>
              <a:rPr lang="ru-RU" dirty="0"/>
              <a:t> пояс, </a:t>
            </a:r>
            <a:r>
              <a:rPr lang="ru-RU" dirty="0" err="1"/>
              <a:t>мишници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съпровождаща</a:t>
            </a:r>
            <a:r>
              <a:rPr lang="ru-RU" dirty="0"/>
              <a:t> секреция на пролактин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нарушения в </a:t>
            </a:r>
            <a:r>
              <a:rPr lang="ru-RU" dirty="0" err="1"/>
              <a:t>менструацията</a:t>
            </a:r>
            <a:r>
              <a:rPr lang="ru-RU" dirty="0"/>
              <a:t>, </a:t>
            </a:r>
            <a:r>
              <a:rPr lang="ru-RU" dirty="0" err="1"/>
              <a:t>галакторея</a:t>
            </a:r>
            <a:r>
              <a:rPr lang="ru-RU" dirty="0"/>
              <a:t>. При </a:t>
            </a:r>
            <a:r>
              <a:rPr lang="ru-RU" dirty="0" err="1"/>
              <a:t>мъжете</a:t>
            </a:r>
            <a:r>
              <a:rPr lang="ru-RU" dirty="0"/>
              <a:t> </a:t>
            </a:r>
            <a:r>
              <a:rPr lang="ru-RU" dirty="0" err="1"/>
              <a:t>симптомите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еректилна</a:t>
            </a:r>
            <a:r>
              <a:rPr lang="ru-RU" dirty="0"/>
              <a:t> дисфункция, </a:t>
            </a:r>
            <a:r>
              <a:rPr lang="ru-RU" dirty="0" err="1"/>
              <a:t>потиснато</a:t>
            </a:r>
            <a:r>
              <a:rPr lang="ru-RU" dirty="0"/>
              <a:t> либидо.</a:t>
            </a:r>
          </a:p>
          <a:p>
            <a:r>
              <a:rPr lang="ru-RU" dirty="0"/>
              <a:t>По отношение </a:t>
            </a:r>
            <a:r>
              <a:rPr lang="ru-RU" dirty="0" err="1"/>
              <a:t>метаболитната</a:t>
            </a:r>
            <a:r>
              <a:rPr lang="ru-RU" dirty="0"/>
              <a:t> </a:t>
            </a:r>
            <a:r>
              <a:rPr lang="ru-RU" dirty="0" err="1"/>
              <a:t>обмяна</a:t>
            </a:r>
            <a:r>
              <a:rPr lang="ru-RU" dirty="0"/>
              <a:t> – </a:t>
            </a:r>
            <a:r>
              <a:rPr lang="ru-RU" dirty="0" err="1"/>
              <a:t>налице</a:t>
            </a:r>
            <a:r>
              <a:rPr lang="ru-RU" dirty="0"/>
              <a:t> е </a:t>
            </a:r>
            <a:r>
              <a:rPr lang="ru-RU" dirty="0" err="1"/>
              <a:t>склонност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инсулинова</a:t>
            </a:r>
            <a:r>
              <a:rPr lang="ru-RU" dirty="0"/>
              <a:t> </a:t>
            </a:r>
            <a:r>
              <a:rPr lang="ru-RU" dirty="0" err="1"/>
              <a:t>резистентност</a:t>
            </a:r>
            <a:r>
              <a:rPr lang="ru-RU" dirty="0"/>
              <a:t> с </a:t>
            </a:r>
            <a:r>
              <a:rPr lang="ru-RU" dirty="0" err="1"/>
              <a:t>хиперинсулинемия</a:t>
            </a:r>
            <a:r>
              <a:rPr lang="ru-RU" dirty="0"/>
              <a:t>, нарушен </a:t>
            </a:r>
            <a:r>
              <a:rPr lang="ru-RU" dirty="0" err="1"/>
              <a:t>въглехидратен</a:t>
            </a:r>
            <a:r>
              <a:rPr lang="ru-RU" dirty="0"/>
              <a:t> </a:t>
            </a:r>
            <a:r>
              <a:rPr lang="ru-RU" dirty="0" err="1"/>
              <a:t>толеранс</a:t>
            </a:r>
            <a:r>
              <a:rPr lang="ru-RU" dirty="0"/>
              <a:t> и </a:t>
            </a:r>
            <a:r>
              <a:rPr lang="ru-RU" dirty="0" err="1"/>
              <a:t>захарен</a:t>
            </a:r>
            <a:r>
              <a:rPr lang="ru-RU" dirty="0"/>
              <a:t> диабет.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14445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bg-BG" dirty="0"/>
              <a:t>Диагноза: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76064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Клиничната</a:t>
            </a:r>
            <a:r>
              <a:rPr lang="ru-RU" dirty="0"/>
              <a:t> картина, </a:t>
            </a:r>
            <a:r>
              <a:rPr lang="ru-RU" dirty="0" err="1"/>
              <a:t>обективизирането</a:t>
            </a:r>
            <a:r>
              <a:rPr lang="ru-RU" dirty="0"/>
              <a:t> на </a:t>
            </a:r>
            <a:r>
              <a:rPr lang="ru-RU" dirty="0" err="1"/>
              <a:t>промените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външния</a:t>
            </a:r>
            <a:r>
              <a:rPr lang="ru-RU" dirty="0"/>
              <a:t> вид.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бива</a:t>
            </a:r>
            <a:r>
              <a:rPr lang="ru-RU" dirty="0"/>
              <a:t> </a:t>
            </a:r>
            <a:r>
              <a:rPr lang="ru-RU" dirty="0" err="1"/>
              <a:t>подкрпено</a:t>
            </a:r>
            <a:r>
              <a:rPr lang="ru-RU" dirty="0"/>
              <a:t> от </a:t>
            </a:r>
            <a:r>
              <a:rPr lang="ru-RU" dirty="0" err="1"/>
              <a:t>хормонални</a:t>
            </a:r>
            <a:r>
              <a:rPr lang="ru-RU" dirty="0"/>
              <a:t>  </a:t>
            </a:r>
            <a:r>
              <a:rPr lang="ru-RU" dirty="0" err="1"/>
              <a:t>изследвания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базалното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Растежния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</a:t>
            </a:r>
            <a:r>
              <a:rPr lang="ru-RU" dirty="0" err="1"/>
              <a:t>очакваме</a:t>
            </a:r>
            <a:r>
              <a:rPr lang="ru-RU" dirty="0"/>
              <a:t> </a:t>
            </a:r>
            <a:r>
              <a:rPr lang="ru-RU" dirty="0" err="1"/>
              <a:t>повишени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,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и </a:t>
            </a:r>
            <a:r>
              <a:rPr lang="ru-RU" dirty="0" err="1"/>
              <a:t>тези</a:t>
            </a:r>
            <a:r>
              <a:rPr lang="ru-RU" dirty="0"/>
              <a:t> на </a:t>
            </a:r>
            <a:r>
              <a:rPr lang="ru-RU" dirty="0" err="1"/>
              <a:t>инсулиноподобния</a:t>
            </a:r>
            <a:r>
              <a:rPr lang="ru-RU" dirty="0"/>
              <a:t> </a:t>
            </a:r>
            <a:r>
              <a:rPr lang="ru-RU" dirty="0" err="1"/>
              <a:t>растежен</a:t>
            </a:r>
            <a:r>
              <a:rPr lang="ru-RU" dirty="0"/>
              <a:t> фактор – IGF-1. </a:t>
            </a:r>
          </a:p>
          <a:p>
            <a:pPr lvl="1"/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тях</a:t>
            </a:r>
            <a:r>
              <a:rPr lang="ru-RU" dirty="0"/>
              <a:t> се </a:t>
            </a:r>
            <a:r>
              <a:rPr lang="ru-RU" dirty="0" err="1"/>
              <a:t>провеждат</a:t>
            </a:r>
            <a:r>
              <a:rPr lang="ru-RU" dirty="0"/>
              <a:t> и </a:t>
            </a:r>
            <a:r>
              <a:rPr lang="ru-RU" dirty="0" err="1"/>
              <a:t>динамични</a:t>
            </a:r>
            <a:r>
              <a:rPr lang="ru-RU" dirty="0"/>
              <a:t> </a:t>
            </a:r>
            <a:r>
              <a:rPr lang="ru-RU" dirty="0" err="1"/>
              <a:t>тестове</a:t>
            </a:r>
            <a:r>
              <a:rPr lang="ru-RU" dirty="0"/>
              <a:t>. </a:t>
            </a:r>
          </a:p>
          <a:p>
            <a:pPr lvl="2"/>
            <a:r>
              <a:rPr lang="ru-RU" dirty="0" err="1"/>
              <a:t>обременяването</a:t>
            </a:r>
            <a:r>
              <a:rPr lang="ru-RU" dirty="0"/>
              <a:t> с глюкоза, </a:t>
            </a:r>
            <a:r>
              <a:rPr lang="ru-RU" dirty="0" err="1"/>
              <a:t>което</a:t>
            </a:r>
            <a:r>
              <a:rPr lang="ru-RU" dirty="0"/>
              <a:t> при </a:t>
            </a:r>
            <a:r>
              <a:rPr lang="ru-RU" dirty="0" err="1"/>
              <a:t>здрави</a:t>
            </a:r>
            <a:r>
              <a:rPr lang="ru-RU" dirty="0"/>
              <a:t> лица </a:t>
            </a:r>
            <a:r>
              <a:rPr lang="ru-RU" dirty="0" err="1"/>
              <a:t>предизвиква</a:t>
            </a:r>
            <a:r>
              <a:rPr lang="ru-RU" dirty="0"/>
              <a:t> </a:t>
            </a:r>
            <a:r>
              <a:rPr lang="ru-RU" dirty="0" err="1"/>
              <a:t>потиксане</a:t>
            </a:r>
            <a:r>
              <a:rPr lang="ru-RU" dirty="0"/>
              <a:t> на </a:t>
            </a:r>
            <a:r>
              <a:rPr lang="ru-RU" dirty="0" err="1"/>
              <a:t>рилийзинг</a:t>
            </a:r>
            <a:r>
              <a:rPr lang="ru-RU" dirty="0"/>
              <a:t> </a:t>
            </a:r>
            <a:r>
              <a:rPr lang="ru-RU" dirty="0" err="1"/>
              <a:t>хормона</a:t>
            </a:r>
            <a:r>
              <a:rPr lang="ru-RU" dirty="0"/>
              <a:t> до под 1ng/</a:t>
            </a:r>
            <a:r>
              <a:rPr lang="ru-RU" dirty="0" err="1"/>
              <a:t>ml</a:t>
            </a:r>
            <a:r>
              <a:rPr lang="ru-RU" dirty="0"/>
              <a:t>. При акромегалия той </a:t>
            </a:r>
            <a:r>
              <a:rPr lang="ru-RU" dirty="0" err="1"/>
              <a:t>остава</a:t>
            </a:r>
            <a:r>
              <a:rPr lang="ru-RU" dirty="0"/>
              <a:t> </a:t>
            </a:r>
            <a:r>
              <a:rPr lang="ru-RU" dirty="0" err="1"/>
              <a:t>същия</a:t>
            </a:r>
            <a:r>
              <a:rPr lang="ru-RU" dirty="0"/>
              <a:t>, </a:t>
            </a:r>
            <a:r>
              <a:rPr lang="ru-RU" dirty="0" err="1"/>
              <a:t>парадоксално</a:t>
            </a:r>
            <a:r>
              <a:rPr lang="ru-RU" dirty="0"/>
              <a:t> се </a:t>
            </a:r>
            <a:r>
              <a:rPr lang="ru-RU" dirty="0" err="1"/>
              <a:t>повишава</a:t>
            </a:r>
            <a:r>
              <a:rPr lang="ru-RU" dirty="0"/>
              <a:t> или се </a:t>
            </a:r>
            <a:r>
              <a:rPr lang="ru-RU" dirty="0" err="1"/>
              <a:t>понижава</a:t>
            </a:r>
            <a:r>
              <a:rPr lang="ru-RU" dirty="0"/>
              <a:t>, но в </a:t>
            </a:r>
            <a:r>
              <a:rPr lang="ru-RU" dirty="0" err="1"/>
              <a:t>ниска</a:t>
            </a:r>
            <a:r>
              <a:rPr lang="ru-RU" dirty="0"/>
              <a:t> степен. </a:t>
            </a:r>
          </a:p>
          <a:p>
            <a:pPr lvl="2"/>
            <a:r>
              <a:rPr lang="ru-RU" dirty="0" err="1"/>
              <a:t>по-рядко</a:t>
            </a:r>
            <a:r>
              <a:rPr lang="ru-RU" dirty="0"/>
              <a:t> се </a:t>
            </a:r>
            <a:r>
              <a:rPr lang="ru-RU" dirty="0" err="1"/>
              <a:t>провеждат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специализирани</a:t>
            </a:r>
            <a:r>
              <a:rPr lang="ru-RU" dirty="0"/>
              <a:t> </a:t>
            </a:r>
            <a:r>
              <a:rPr lang="ru-RU" dirty="0" err="1"/>
              <a:t>стимулационни</a:t>
            </a:r>
            <a:r>
              <a:rPr lang="ru-RU" dirty="0"/>
              <a:t> </a:t>
            </a:r>
            <a:r>
              <a:rPr lang="ru-RU" dirty="0" err="1"/>
              <a:t>тестове</a:t>
            </a:r>
            <a:r>
              <a:rPr lang="ru-RU" dirty="0"/>
              <a:t>. </a:t>
            </a:r>
          </a:p>
          <a:p>
            <a:pPr lvl="1"/>
            <a:r>
              <a:rPr lang="ru-RU" dirty="0"/>
              <a:t>От </a:t>
            </a:r>
            <a:r>
              <a:rPr lang="ru-RU" dirty="0" err="1"/>
              <a:t>допълнителните</a:t>
            </a:r>
            <a:r>
              <a:rPr lang="ru-RU" dirty="0"/>
              <a:t> </a:t>
            </a:r>
            <a:r>
              <a:rPr lang="ru-RU" dirty="0" err="1"/>
              <a:t>лабораторни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типично е </a:t>
            </a:r>
            <a:r>
              <a:rPr lang="ru-RU" dirty="0" err="1"/>
              <a:t>увеличението</a:t>
            </a:r>
            <a:r>
              <a:rPr lang="ru-RU" dirty="0"/>
              <a:t>  на </a:t>
            </a:r>
            <a:r>
              <a:rPr lang="ru-RU" dirty="0" err="1"/>
              <a:t>нивото</a:t>
            </a:r>
            <a:r>
              <a:rPr lang="ru-RU" dirty="0"/>
              <a:t> на фосфора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реабсорбция</a:t>
            </a:r>
            <a:r>
              <a:rPr lang="ru-RU" dirty="0"/>
              <a:t> в </a:t>
            </a:r>
            <a:r>
              <a:rPr lang="ru-RU" dirty="0" err="1"/>
              <a:t>бъбреците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повишената</a:t>
            </a:r>
            <a:r>
              <a:rPr lang="ru-RU" dirty="0"/>
              <a:t>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калций</a:t>
            </a:r>
            <a:r>
              <a:rPr lang="ru-RU" dirty="0"/>
              <a:t> с </a:t>
            </a:r>
            <a:r>
              <a:rPr lang="ru-RU" dirty="0" err="1"/>
              <a:t>урината</a:t>
            </a:r>
            <a:r>
              <a:rPr lang="ru-RU" dirty="0"/>
              <a:t>. </a:t>
            </a:r>
          </a:p>
          <a:p>
            <a:pPr lvl="1"/>
            <a:endParaRPr lang="ru-RU" dirty="0"/>
          </a:p>
          <a:p>
            <a:r>
              <a:rPr lang="ru-RU" dirty="0" err="1"/>
              <a:t>Образната</a:t>
            </a:r>
            <a:r>
              <a:rPr lang="ru-RU" dirty="0"/>
              <a:t> диагностика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компютърна</a:t>
            </a:r>
            <a:r>
              <a:rPr lang="ru-RU" dirty="0"/>
              <a:t> томография или </a:t>
            </a:r>
            <a:r>
              <a:rPr lang="ru-RU" dirty="0" err="1"/>
              <a:t>ядреномагнитен</a:t>
            </a:r>
            <a:r>
              <a:rPr lang="ru-RU" dirty="0"/>
              <a:t> резонанс на </a:t>
            </a:r>
            <a:r>
              <a:rPr lang="ru-RU" dirty="0" err="1"/>
              <a:t>турското</a:t>
            </a:r>
            <a:r>
              <a:rPr lang="ru-RU" dirty="0"/>
              <a:t> седло за </a:t>
            </a:r>
            <a:r>
              <a:rPr lang="ru-RU" dirty="0" err="1"/>
              <a:t>обективизиране</a:t>
            </a:r>
            <a:r>
              <a:rPr lang="ru-RU" dirty="0"/>
              <a:t> </a:t>
            </a:r>
            <a:r>
              <a:rPr lang="ru-RU" dirty="0" err="1"/>
              <a:t>наличието</a:t>
            </a:r>
            <a:r>
              <a:rPr lang="ru-RU" dirty="0"/>
              <a:t> на формация, </a:t>
            </a:r>
            <a:r>
              <a:rPr lang="ru-RU" dirty="0" err="1"/>
              <a:t>нейните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и </a:t>
            </a:r>
            <a:r>
              <a:rPr lang="ru-RU" dirty="0" err="1"/>
              <a:t>отношението</a:t>
            </a:r>
            <a:r>
              <a:rPr lang="ru-RU" dirty="0"/>
              <a:t> и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околните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 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близостта</a:t>
            </a:r>
            <a:r>
              <a:rPr lang="ru-RU" dirty="0"/>
              <a:t> на </a:t>
            </a:r>
            <a:r>
              <a:rPr lang="ru-RU" dirty="0" err="1"/>
              <a:t>очните</a:t>
            </a:r>
            <a:r>
              <a:rPr lang="ru-RU" dirty="0"/>
              <a:t> </a:t>
            </a:r>
            <a:r>
              <a:rPr lang="ru-RU" dirty="0" err="1"/>
              <a:t>нерви</a:t>
            </a:r>
            <a:r>
              <a:rPr lang="ru-RU" dirty="0"/>
              <a:t> и </a:t>
            </a:r>
            <a:r>
              <a:rPr lang="ru-RU" dirty="0" err="1"/>
              <a:t>и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тях</a:t>
            </a:r>
            <a:r>
              <a:rPr lang="ru-RU" dirty="0"/>
              <a:t> (</a:t>
            </a:r>
            <a:r>
              <a:rPr lang="ru-RU" dirty="0" err="1"/>
              <a:t>очна</a:t>
            </a:r>
            <a:r>
              <a:rPr lang="ru-RU" dirty="0"/>
              <a:t> хиазма) е необходимо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зрителното</a:t>
            </a:r>
            <a:r>
              <a:rPr lang="ru-RU" dirty="0"/>
              <a:t> поле (периметрия).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27228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dirty="0" err="1"/>
              <a:t>Лечението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Бива</a:t>
            </a:r>
            <a:r>
              <a:rPr lang="ru-RU" dirty="0"/>
              <a:t> оперативно, медикаментозно или чрез </a:t>
            </a:r>
            <a:r>
              <a:rPr lang="ru-RU" dirty="0" err="1"/>
              <a:t>лъчетерапия</a:t>
            </a:r>
            <a:r>
              <a:rPr lang="ru-RU" dirty="0"/>
              <a:t>. </a:t>
            </a:r>
          </a:p>
          <a:p>
            <a:r>
              <a:rPr lang="ru-RU" dirty="0"/>
              <a:t>Критерии за </a:t>
            </a:r>
            <a:r>
              <a:rPr lang="ru-RU" dirty="0" err="1"/>
              <a:t>ремисия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на </a:t>
            </a:r>
            <a:r>
              <a:rPr lang="ru-RU" dirty="0" err="1"/>
              <a:t>гладно</a:t>
            </a:r>
            <a:r>
              <a:rPr lang="ru-RU" dirty="0"/>
              <a:t> под 1 </a:t>
            </a:r>
            <a:r>
              <a:rPr lang="ru-RU" dirty="0" err="1"/>
              <a:t>ng</a:t>
            </a:r>
            <a:r>
              <a:rPr lang="ru-RU" dirty="0"/>
              <a:t>/</a:t>
            </a:r>
            <a:r>
              <a:rPr lang="ru-RU" dirty="0" err="1"/>
              <a:t>ml</a:t>
            </a:r>
            <a:r>
              <a:rPr lang="ru-RU" dirty="0"/>
              <a:t> и </a:t>
            </a:r>
            <a:r>
              <a:rPr lang="ru-RU" dirty="0" err="1"/>
              <a:t>супресия</a:t>
            </a:r>
            <a:r>
              <a:rPr lang="ru-RU" dirty="0"/>
              <a:t> до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при </a:t>
            </a:r>
            <a:r>
              <a:rPr lang="ru-RU" dirty="0" err="1"/>
              <a:t>обременяване</a:t>
            </a:r>
            <a:r>
              <a:rPr lang="ru-RU" dirty="0"/>
              <a:t> с глюкоза и </a:t>
            </a:r>
            <a:r>
              <a:rPr lang="ru-RU" dirty="0" err="1"/>
              <a:t>нормално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IGF – 1. </a:t>
            </a:r>
            <a:br>
              <a:rPr lang="ru-RU" dirty="0"/>
            </a:b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Терапия на </a:t>
            </a:r>
            <a:r>
              <a:rPr lang="ru-RU" dirty="0" err="1">
                <a:solidFill>
                  <a:srgbClr val="FF0000"/>
                </a:solidFill>
              </a:rPr>
              <a:t>първи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избор</a:t>
            </a:r>
            <a:r>
              <a:rPr lang="ru-RU" dirty="0">
                <a:solidFill>
                  <a:srgbClr val="FF0000"/>
                </a:solidFill>
              </a:rPr>
              <a:t> е </a:t>
            </a:r>
            <a:r>
              <a:rPr lang="ru-RU" dirty="0" err="1">
                <a:solidFill>
                  <a:srgbClr val="FF0000"/>
                </a:solidFill>
              </a:rPr>
              <a:t>транссфеноидалната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аденомектомия</a:t>
            </a:r>
            <a:r>
              <a:rPr lang="ru-RU" dirty="0"/>
              <a:t>. Успех се </a:t>
            </a:r>
            <a:r>
              <a:rPr lang="ru-RU" dirty="0" err="1"/>
              <a:t>постига</a:t>
            </a:r>
            <a:r>
              <a:rPr lang="ru-RU" dirty="0"/>
              <a:t> в 60 до 80% от </a:t>
            </a:r>
            <a:r>
              <a:rPr lang="ru-RU" dirty="0" err="1"/>
              <a:t>случаите</a:t>
            </a:r>
            <a:r>
              <a:rPr lang="ru-RU" dirty="0"/>
              <a:t>, по –</a:t>
            </a:r>
            <a:r>
              <a:rPr lang="ru-RU" dirty="0" err="1"/>
              <a:t>голям</a:t>
            </a:r>
            <a:r>
              <a:rPr lang="ru-RU" dirty="0"/>
              <a:t> при </a:t>
            </a:r>
            <a:r>
              <a:rPr lang="ru-RU" dirty="0" err="1"/>
              <a:t>по-малки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на </a:t>
            </a:r>
            <a:r>
              <a:rPr lang="ru-RU" dirty="0" err="1"/>
              <a:t>формацията</a:t>
            </a:r>
            <a:r>
              <a:rPr lang="ru-RU" dirty="0"/>
              <a:t> и </a:t>
            </a:r>
            <a:r>
              <a:rPr lang="ru-RU" dirty="0" err="1"/>
              <a:t>по-ниски</a:t>
            </a:r>
            <a:r>
              <a:rPr lang="ru-RU" dirty="0"/>
              <a:t> </a:t>
            </a:r>
            <a:r>
              <a:rPr lang="ru-RU" dirty="0" err="1"/>
              <a:t>изходни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на </a:t>
            </a:r>
            <a:r>
              <a:rPr lang="ru-RU" dirty="0" err="1"/>
              <a:t>соматотропния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. </a:t>
            </a:r>
          </a:p>
          <a:p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рецидивите</a:t>
            </a:r>
            <a:r>
              <a:rPr lang="ru-RU" dirty="0"/>
              <a:t> при успешна операция </a:t>
            </a:r>
            <a:r>
              <a:rPr lang="ru-RU" dirty="0" err="1"/>
              <a:t>възлиза</a:t>
            </a:r>
            <a:r>
              <a:rPr lang="ru-RU" dirty="0"/>
              <a:t> на около 5%.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47536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525344"/>
          </a:xfrm>
        </p:spPr>
        <p:txBody>
          <a:bodyPr>
            <a:normAutofit/>
          </a:bodyPr>
          <a:lstStyle/>
          <a:p>
            <a:r>
              <a:rPr lang="ru-RU" dirty="0"/>
              <a:t>В </a:t>
            </a:r>
            <a:r>
              <a:rPr lang="ru-RU" dirty="0" err="1"/>
              <a:t>случаите</a:t>
            </a:r>
            <a:r>
              <a:rPr lang="ru-RU" dirty="0"/>
              <a:t> на рецидив или </a:t>
            </a:r>
            <a:r>
              <a:rPr lang="ru-RU" dirty="0" err="1"/>
              <a:t>остатъчна</a:t>
            </a:r>
            <a:r>
              <a:rPr lang="ru-RU" dirty="0"/>
              <a:t> </a:t>
            </a:r>
            <a:r>
              <a:rPr lang="ru-RU" dirty="0" err="1"/>
              <a:t>туморна</a:t>
            </a:r>
            <a:r>
              <a:rPr lang="ru-RU" dirty="0"/>
              <a:t> формация, противопоказания за оперативна </a:t>
            </a:r>
            <a:r>
              <a:rPr lang="ru-RU" dirty="0" err="1"/>
              <a:t>намеса</a:t>
            </a:r>
            <a:r>
              <a:rPr lang="ru-RU" dirty="0"/>
              <a:t> или отказ за </a:t>
            </a:r>
            <a:r>
              <a:rPr lang="ru-RU" dirty="0" err="1"/>
              <a:t>провеждането</a:t>
            </a:r>
            <a:r>
              <a:rPr lang="ru-RU" dirty="0"/>
              <a:t> на </a:t>
            </a:r>
            <a:r>
              <a:rPr lang="ru-RU" dirty="0" err="1"/>
              <a:t>такава</a:t>
            </a:r>
            <a:r>
              <a:rPr lang="ru-RU" dirty="0"/>
              <a:t> се </a:t>
            </a:r>
            <a:r>
              <a:rPr lang="ru-RU" dirty="0" err="1"/>
              <a:t>преминава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медикаментозно лечение</a:t>
            </a:r>
            <a:r>
              <a:rPr lang="ru-RU" dirty="0"/>
              <a:t>. </a:t>
            </a:r>
          </a:p>
          <a:p>
            <a:r>
              <a:rPr lang="ru-RU" dirty="0"/>
              <a:t>С него целим </a:t>
            </a:r>
            <a:r>
              <a:rPr lang="ru-RU" dirty="0" err="1"/>
              <a:t>нормализиране</a:t>
            </a:r>
            <a:r>
              <a:rPr lang="ru-RU" dirty="0"/>
              <a:t> на </a:t>
            </a:r>
            <a:r>
              <a:rPr lang="ru-RU" dirty="0" err="1"/>
              <a:t>хормоналното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, </a:t>
            </a:r>
            <a:r>
              <a:rPr lang="ru-RU" dirty="0" err="1"/>
              <a:t>намаляване</a:t>
            </a:r>
            <a:r>
              <a:rPr lang="ru-RU" dirty="0"/>
              <a:t> размерите на тумора и </a:t>
            </a:r>
            <a:r>
              <a:rPr lang="ru-RU" dirty="0" err="1"/>
              <a:t>овладяване</a:t>
            </a:r>
            <a:r>
              <a:rPr lang="ru-RU" dirty="0"/>
              <a:t> на </a:t>
            </a:r>
            <a:r>
              <a:rPr lang="ru-RU" dirty="0" err="1"/>
              <a:t>клиничната</a:t>
            </a:r>
            <a:r>
              <a:rPr lang="ru-RU" dirty="0"/>
              <a:t> картина. </a:t>
            </a:r>
          </a:p>
          <a:p>
            <a:r>
              <a:rPr lang="ru-RU" dirty="0" err="1"/>
              <a:t>Медикаменти</a:t>
            </a:r>
            <a:r>
              <a:rPr lang="ru-RU" dirty="0"/>
              <a:t> на </a:t>
            </a:r>
            <a:r>
              <a:rPr lang="ru-RU" dirty="0" err="1"/>
              <a:t>избор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допаминовите</a:t>
            </a:r>
            <a:r>
              <a:rPr lang="ru-RU" dirty="0"/>
              <a:t> </a:t>
            </a:r>
            <a:r>
              <a:rPr lang="ru-RU" dirty="0" err="1"/>
              <a:t>агонисти</a:t>
            </a:r>
            <a:r>
              <a:rPr lang="ru-RU" dirty="0"/>
              <a:t>, </a:t>
            </a:r>
            <a:r>
              <a:rPr lang="ru-RU" dirty="0" err="1"/>
              <a:t>аналозите</a:t>
            </a:r>
            <a:r>
              <a:rPr lang="ru-RU" dirty="0"/>
              <a:t> на </a:t>
            </a:r>
            <a:r>
              <a:rPr lang="ru-RU" dirty="0" err="1"/>
              <a:t>соматостатина</a:t>
            </a:r>
            <a:r>
              <a:rPr lang="ru-RU" dirty="0"/>
              <a:t> и </a:t>
            </a:r>
            <a:r>
              <a:rPr lang="ru-RU" dirty="0" err="1"/>
              <a:t>антагонистите</a:t>
            </a:r>
            <a:r>
              <a:rPr lang="ru-RU" dirty="0"/>
              <a:t> на рецептора за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74273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</a:t>
            </a:r>
            <a:r>
              <a:rPr lang="ru-RU" dirty="0" err="1"/>
              <a:t>здрави</a:t>
            </a:r>
            <a:r>
              <a:rPr lang="ru-RU" dirty="0"/>
              <a:t> лица </a:t>
            </a:r>
            <a:r>
              <a:rPr lang="ru-RU" dirty="0" err="1">
                <a:solidFill>
                  <a:srgbClr val="FF0000"/>
                </a:solidFill>
              </a:rPr>
              <a:t>допаминът</a:t>
            </a:r>
            <a:r>
              <a:rPr lang="ru-RU" dirty="0"/>
              <a:t> е </a:t>
            </a:r>
            <a:r>
              <a:rPr lang="ru-RU" dirty="0" err="1"/>
              <a:t>невротрансмитер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повишава</a:t>
            </a:r>
            <a:r>
              <a:rPr lang="ru-RU" dirty="0"/>
              <a:t> </a:t>
            </a:r>
            <a:r>
              <a:rPr lang="ru-RU" dirty="0" err="1"/>
              <a:t>секрецията</a:t>
            </a:r>
            <a:r>
              <a:rPr lang="ru-RU" dirty="0"/>
              <a:t> на </a:t>
            </a:r>
            <a:r>
              <a:rPr lang="ru-RU" dirty="0" err="1"/>
              <a:t>соматотропин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акромегалия той </a:t>
            </a:r>
            <a:r>
              <a:rPr lang="ru-RU" dirty="0" err="1"/>
              <a:t>има</a:t>
            </a:r>
            <a:r>
              <a:rPr lang="ru-RU" dirty="0"/>
              <a:t> точно </a:t>
            </a:r>
            <a:r>
              <a:rPr lang="ru-RU" dirty="0" err="1"/>
              <a:t>обратния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– </a:t>
            </a:r>
            <a:r>
              <a:rPr lang="ru-RU" dirty="0" err="1"/>
              <a:t>потиска</a:t>
            </a:r>
            <a:r>
              <a:rPr lang="ru-RU" dirty="0"/>
              <a:t> я. </a:t>
            </a:r>
          </a:p>
          <a:p>
            <a:pPr lvl="1"/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започване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 е удачно </a:t>
            </a:r>
            <a:r>
              <a:rPr lang="ru-RU" dirty="0" err="1"/>
              <a:t>провеждането</a:t>
            </a:r>
            <a:r>
              <a:rPr lang="ru-RU" dirty="0"/>
              <a:t> на </a:t>
            </a:r>
            <a:r>
              <a:rPr lang="ru-RU" dirty="0" err="1"/>
              <a:t>терапевтичен</a:t>
            </a:r>
            <a:r>
              <a:rPr lang="ru-RU" dirty="0"/>
              <a:t> тест за оценка </a:t>
            </a:r>
            <a:r>
              <a:rPr lang="ru-RU" dirty="0" err="1"/>
              <a:t>податливостта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подобно лечение – </a:t>
            </a:r>
            <a:r>
              <a:rPr lang="ru-RU" dirty="0" err="1"/>
              <a:t>търси</a:t>
            </a:r>
            <a:r>
              <a:rPr lang="ru-RU" dirty="0"/>
              <a:t> се </a:t>
            </a:r>
            <a:r>
              <a:rPr lang="ru-RU" dirty="0" err="1"/>
              <a:t>супресия</a:t>
            </a:r>
            <a:r>
              <a:rPr lang="ru-RU" dirty="0"/>
              <a:t> на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Медикаменти</a:t>
            </a:r>
            <a:r>
              <a:rPr lang="ru-RU" dirty="0"/>
              <a:t> на </a:t>
            </a:r>
            <a:r>
              <a:rPr lang="ru-RU" dirty="0" err="1"/>
              <a:t>избор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бромокриптин</a:t>
            </a:r>
            <a:r>
              <a:rPr lang="ru-RU" dirty="0"/>
              <a:t> и </a:t>
            </a:r>
            <a:r>
              <a:rPr lang="ru-RU" dirty="0" err="1"/>
              <a:t>каберголин</a:t>
            </a:r>
            <a:r>
              <a:rPr lang="ru-RU" dirty="0"/>
              <a:t>. При </a:t>
            </a:r>
            <a:r>
              <a:rPr lang="ru-RU" dirty="0" err="1"/>
              <a:t>комбинирано</a:t>
            </a:r>
            <a:r>
              <a:rPr lang="ru-RU" dirty="0"/>
              <a:t> лечение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соматостатинов</a:t>
            </a:r>
            <a:r>
              <a:rPr lang="ru-RU" dirty="0"/>
              <a:t> аналог </a:t>
            </a:r>
            <a:r>
              <a:rPr lang="ru-RU" dirty="0" err="1"/>
              <a:t>резултатите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по-добри</a:t>
            </a:r>
            <a:r>
              <a:rPr lang="ru-RU" dirty="0"/>
              <a:t>. </a:t>
            </a:r>
          </a:p>
          <a:p>
            <a:r>
              <a:rPr lang="ru-RU" dirty="0" err="1">
                <a:solidFill>
                  <a:srgbClr val="FF0000"/>
                </a:solidFill>
              </a:rPr>
              <a:t>Соматостатинът</a:t>
            </a:r>
            <a:r>
              <a:rPr lang="ru-RU" dirty="0"/>
              <a:t> е </a:t>
            </a:r>
            <a:r>
              <a:rPr lang="ru-RU" dirty="0" err="1"/>
              <a:t>хормон</a:t>
            </a:r>
            <a:r>
              <a:rPr lang="ru-RU" dirty="0"/>
              <a:t>, </a:t>
            </a:r>
            <a:r>
              <a:rPr lang="ru-RU" dirty="0" err="1"/>
              <a:t>произвждан</a:t>
            </a:r>
            <a:r>
              <a:rPr lang="ru-RU" dirty="0"/>
              <a:t> от </a:t>
            </a:r>
            <a:r>
              <a:rPr lang="ru-RU" dirty="0" err="1"/>
              <a:t>хипоталамуса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потиска</a:t>
            </a:r>
            <a:r>
              <a:rPr lang="ru-RU" dirty="0"/>
              <a:t> </a:t>
            </a:r>
            <a:r>
              <a:rPr lang="ru-RU" dirty="0" err="1"/>
              <a:t>секрецията</a:t>
            </a:r>
            <a:r>
              <a:rPr lang="ru-RU" dirty="0"/>
              <a:t> на </a:t>
            </a:r>
            <a:r>
              <a:rPr lang="ru-RU" dirty="0" err="1"/>
              <a:t>соматотропин</a:t>
            </a:r>
            <a:r>
              <a:rPr lang="ru-RU" dirty="0"/>
              <a:t> от </a:t>
            </a:r>
            <a:r>
              <a:rPr lang="ru-RU" dirty="0" err="1"/>
              <a:t>хипофизата</a:t>
            </a:r>
            <a:r>
              <a:rPr lang="ru-RU" dirty="0"/>
              <a:t>. В </a:t>
            </a:r>
            <a:r>
              <a:rPr lang="ru-RU" dirty="0" err="1"/>
              <a:t>терапията</a:t>
            </a:r>
            <a:r>
              <a:rPr lang="ru-RU" dirty="0"/>
              <a:t> на </a:t>
            </a:r>
            <a:r>
              <a:rPr lang="ru-RU" dirty="0" err="1"/>
              <a:t>акромегалията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неговите</a:t>
            </a:r>
            <a:r>
              <a:rPr lang="ru-RU" dirty="0"/>
              <a:t> </a:t>
            </a:r>
            <a:r>
              <a:rPr lang="ru-RU" dirty="0" err="1"/>
              <a:t>синтетични</a:t>
            </a:r>
            <a:r>
              <a:rPr lang="ru-RU" dirty="0"/>
              <a:t> </a:t>
            </a:r>
            <a:r>
              <a:rPr lang="ru-RU" dirty="0" err="1"/>
              <a:t>аналози</a:t>
            </a:r>
            <a:r>
              <a:rPr lang="ru-RU" dirty="0"/>
              <a:t>.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водят до </a:t>
            </a:r>
            <a:r>
              <a:rPr lang="ru-RU" dirty="0" err="1"/>
              <a:t>чувствително</a:t>
            </a:r>
            <a:r>
              <a:rPr lang="ru-RU" dirty="0"/>
              <a:t> </a:t>
            </a:r>
            <a:r>
              <a:rPr lang="ru-RU" dirty="0" err="1"/>
              <a:t>подобрение</a:t>
            </a:r>
            <a:r>
              <a:rPr lang="ru-RU" dirty="0"/>
              <a:t> в </a:t>
            </a:r>
            <a:r>
              <a:rPr lang="ru-RU" dirty="0" err="1"/>
              <a:t>прогнозата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, редукция в размера на </a:t>
            </a:r>
            <a:r>
              <a:rPr lang="ru-RU" dirty="0" err="1"/>
              <a:t>туморната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и </a:t>
            </a:r>
            <a:r>
              <a:rPr lang="ru-RU" dirty="0" err="1"/>
              <a:t>овладяване</a:t>
            </a:r>
            <a:r>
              <a:rPr lang="ru-RU" dirty="0"/>
              <a:t> на </a:t>
            </a:r>
            <a:r>
              <a:rPr lang="ru-RU" dirty="0" err="1"/>
              <a:t>клиничната</a:t>
            </a:r>
            <a:r>
              <a:rPr lang="ru-RU" dirty="0"/>
              <a:t> картина.</a:t>
            </a:r>
          </a:p>
          <a:p>
            <a:r>
              <a:rPr lang="ru-RU" dirty="0" err="1"/>
              <a:t>Най</a:t>
            </a:r>
            <a:r>
              <a:rPr lang="ru-RU" dirty="0"/>
              <a:t>- </a:t>
            </a:r>
            <a:r>
              <a:rPr lang="ru-RU" dirty="0" err="1"/>
              <a:t>новите</a:t>
            </a:r>
            <a:r>
              <a:rPr lang="ru-RU" dirty="0"/>
              <a:t> </a:t>
            </a:r>
            <a:r>
              <a:rPr lang="ru-RU" dirty="0" err="1"/>
              <a:t>медикаменти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рецепторните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антагонисти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растежен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хормон</a:t>
            </a:r>
            <a:r>
              <a:rPr lang="ru-RU" dirty="0"/>
              <a:t>. Те все </a:t>
            </a:r>
            <a:r>
              <a:rPr lang="ru-RU" dirty="0" err="1"/>
              <a:t>още</a:t>
            </a:r>
            <a:r>
              <a:rPr lang="ru-RU" dirty="0"/>
              <a:t> подлежат на </a:t>
            </a:r>
            <a:r>
              <a:rPr lang="ru-RU" dirty="0" err="1"/>
              <a:t>проучване</a:t>
            </a:r>
            <a:r>
              <a:rPr lang="ru-RU" dirty="0"/>
              <a:t>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скъпи</a:t>
            </a:r>
            <a:r>
              <a:rPr lang="ru-RU" dirty="0"/>
              <a:t>. </a:t>
            </a:r>
            <a:r>
              <a:rPr lang="ru-RU" dirty="0" err="1"/>
              <a:t>Резултатите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окуражаващи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59146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525344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Лъчетерапията</a:t>
            </a:r>
            <a:r>
              <a:rPr lang="ru-RU" dirty="0"/>
              <a:t>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облъчване</a:t>
            </a:r>
            <a:r>
              <a:rPr lang="ru-RU" dirty="0"/>
              <a:t> с около 45-50Gy. </a:t>
            </a:r>
            <a:r>
              <a:rPr lang="ru-RU" dirty="0" err="1"/>
              <a:t>Резултатите</a:t>
            </a:r>
            <a:r>
              <a:rPr lang="ru-RU" dirty="0"/>
              <a:t> </a:t>
            </a:r>
            <a:r>
              <a:rPr lang="ru-RU" dirty="0" err="1"/>
              <a:t>настъпват</a:t>
            </a:r>
            <a:r>
              <a:rPr lang="ru-RU" dirty="0"/>
              <a:t> </a:t>
            </a:r>
            <a:r>
              <a:rPr lang="ru-RU" dirty="0" err="1"/>
              <a:t>бавно</a:t>
            </a:r>
            <a:r>
              <a:rPr lang="ru-RU" dirty="0"/>
              <a:t> (</a:t>
            </a:r>
            <a:r>
              <a:rPr lang="ru-RU" dirty="0" err="1"/>
              <a:t>години</a:t>
            </a:r>
            <a:r>
              <a:rPr lang="ru-RU" dirty="0"/>
              <a:t>), но в 80% от </a:t>
            </a:r>
            <a:r>
              <a:rPr lang="ru-RU" dirty="0" err="1"/>
              <a:t>случаите</a:t>
            </a:r>
            <a:r>
              <a:rPr lang="ru-RU" dirty="0"/>
              <a:t> се </a:t>
            </a:r>
            <a:r>
              <a:rPr lang="ru-RU" dirty="0" err="1"/>
              <a:t>отчита</a:t>
            </a:r>
            <a:r>
              <a:rPr lang="ru-RU" dirty="0"/>
              <a:t> </a:t>
            </a:r>
            <a:r>
              <a:rPr lang="ru-RU" dirty="0" err="1"/>
              <a:t>терапевтичен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 Проблем е </a:t>
            </a:r>
            <a:r>
              <a:rPr lang="ru-RU" dirty="0" err="1"/>
              <a:t>съпровождащото</a:t>
            </a:r>
            <a:r>
              <a:rPr lang="ru-RU" dirty="0"/>
              <a:t> развитие на </a:t>
            </a:r>
            <a:r>
              <a:rPr lang="ru-RU" dirty="0" err="1"/>
              <a:t>хипопитуитаризъм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Ефект</a:t>
            </a:r>
            <a:r>
              <a:rPr lang="ru-RU" dirty="0"/>
              <a:t> от </a:t>
            </a:r>
            <a:r>
              <a:rPr lang="ru-RU" dirty="0" err="1"/>
              <a:t>терапията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пациентите</a:t>
            </a:r>
            <a:r>
              <a:rPr lang="ru-RU" dirty="0"/>
              <a:t> с </a:t>
            </a:r>
            <a:r>
              <a:rPr lang="ru-RU" dirty="0" err="1"/>
              <a:t>потиснат</a:t>
            </a:r>
            <a:r>
              <a:rPr lang="ru-RU" dirty="0"/>
              <a:t>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се </a:t>
            </a:r>
            <a:r>
              <a:rPr lang="ru-RU" dirty="0" err="1"/>
              <a:t>прекратяват</a:t>
            </a:r>
            <a:r>
              <a:rPr lang="ru-RU" dirty="0"/>
              <a:t> </a:t>
            </a:r>
            <a:r>
              <a:rPr lang="ru-RU" dirty="0" err="1"/>
              <a:t>пролиферативните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костите, </a:t>
            </a:r>
            <a:r>
              <a:rPr lang="ru-RU" dirty="0" err="1"/>
              <a:t>овладява</a:t>
            </a:r>
            <a:r>
              <a:rPr lang="ru-RU" dirty="0"/>
              <a:t> се </a:t>
            </a:r>
            <a:r>
              <a:rPr lang="ru-RU" dirty="0" err="1"/>
              <a:t>оточността</a:t>
            </a:r>
            <a:r>
              <a:rPr lang="ru-RU" dirty="0"/>
              <a:t> на </a:t>
            </a:r>
            <a:r>
              <a:rPr lang="ru-RU" dirty="0" err="1"/>
              <a:t>меките</a:t>
            </a:r>
            <a:r>
              <a:rPr lang="ru-RU" dirty="0"/>
              <a:t> </a:t>
            </a:r>
            <a:r>
              <a:rPr lang="ru-RU" dirty="0" err="1"/>
              <a:t>тъкани</a:t>
            </a:r>
            <a:r>
              <a:rPr lang="ru-RU" dirty="0"/>
              <a:t>, </a:t>
            </a:r>
            <a:r>
              <a:rPr lang="ru-RU" dirty="0" err="1"/>
              <a:t>подобрява</a:t>
            </a:r>
            <a:r>
              <a:rPr lang="ru-RU" dirty="0"/>
              <a:t> се </a:t>
            </a:r>
            <a:r>
              <a:rPr lang="ru-RU" dirty="0" err="1"/>
              <a:t>общото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работоспособността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Коригират</a:t>
            </a:r>
            <a:r>
              <a:rPr lang="ru-RU" dirty="0"/>
              <a:t> се </a:t>
            </a:r>
            <a:r>
              <a:rPr lang="ru-RU" dirty="0" err="1"/>
              <a:t>нарушенията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въглеходратната</a:t>
            </a:r>
            <a:r>
              <a:rPr lang="ru-RU" dirty="0"/>
              <a:t> </a:t>
            </a:r>
            <a:r>
              <a:rPr lang="ru-RU" dirty="0" err="1"/>
              <a:t>обмяна</a:t>
            </a:r>
            <a:r>
              <a:rPr lang="ru-RU" dirty="0"/>
              <a:t> и </a:t>
            </a:r>
            <a:r>
              <a:rPr lang="ru-RU" dirty="0" err="1"/>
              <a:t>калциурията</a:t>
            </a:r>
            <a:r>
              <a:rPr lang="ru-RU" dirty="0"/>
              <a:t> до известна степен. </a:t>
            </a:r>
          </a:p>
          <a:p>
            <a:pPr lvl="1"/>
            <a:r>
              <a:rPr lang="ru-RU" dirty="0" err="1"/>
              <a:t>Костните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не </a:t>
            </a:r>
            <a:r>
              <a:rPr lang="ru-RU" dirty="0" err="1"/>
              <a:t>регресират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24377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Гигантизъм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Ендокринно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дължащо</a:t>
            </a:r>
            <a:r>
              <a:rPr lang="ru-RU" dirty="0"/>
              <a:t> се на </a:t>
            </a:r>
            <a:r>
              <a:rPr lang="ru-RU" dirty="0" err="1"/>
              <a:t>повишена</a:t>
            </a:r>
            <a:r>
              <a:rPr lang="ru-RU" dirty="0"/>
              <a:t> секреция на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при лица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завършване</a:t>
            </a:r>
            <a:r>
              <a:rPr lang="ru-RU" dirty="0"/>
              <a:t> на </a:t>
            </a:r>
            <a:r>
              <a:rPr lang="ru-RU" dirty="0" err="1"/>
              <a:t>линеарния</a:t>
            </a:r>
            <a:r>
              <a:rPr lang="ru-RU" dirty="0"/>
              <a:t> </a:t>
            </a:r>
            <a:r>
              <a:rPr lang="ru-RU" dirty="0" err="1"/>
              <a:t>костен</a:t>
            </a:r>
            <a:r>
              <a:rPr lang="ru-RU" dirty="0"/>
              <a:t> </a:t>
            </a:r>
            <a:r>
              <a:rPr lang="ru-RU" dirty="0" err="1"/>
              <a:t>растеж</a:t>
            </a:r>
            <a:r>
              <a:rPr lang="ru-RU" dirty="0"/>
              <a:t>. </a:t>
            </a:r>
          </a:p>
          <a:p>
            <a:pPr fontAlgn="base"/>
            <a:r>
              <a:rPr lang="ru-RU" dirty="0"/>
              <a:t>При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е характерен </a:t>
            </a:r>
            <a:r>
              <a:rPr lang="ru-RU" dirty="0" err="1"/>
              <a:t>прекомерния</a:t>
            </a:r>
            <a:r>
              <a:rPr lang="ru-RU" dirty="0"/>
              <a:t> </a:t>
            </a:r>
            <a:r>
              <a:rPr lang="ru-RU" dirty="0" err="1"/>
              <a:t>растеж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страдащи</a:t>
            </a:r>
            <a:r>
              <a:rPr lang="ru-RU" dirty="0"/>
              <a:t> от </a:t>
            </a:r>
            <a:r>
              <a:rPr lang="ru-RU" dirty="0" err="1"/>
              <a:t>гигантизъм</a:t>
            </a:r>
            <a:r>
              <a:rPr lang="ru-RU" dirty="0"/>
              <a:t>, </a:t>
            </a:r>
            <a:r>
              <a:rPr lang="ru-RU" dirty="0" err="1"/>
              <a:t>достигат</a:t>
            </a:r>
            <a:r>
              <a:rPr lang="ru-RU" dirty="0"/>
              <a:t> до </a:t>
            </a:r>
            <a:r>
              <a:rPr lang="ru-RU" dirty="0" err="1"/>
              <a:t>височина</a:t>
            </a:r>
            <a:r>
              <a:rPr lang="ru-RU" dirty="0"/>
              <a:t> между 2.12 и 2.72 метра. </a:t>
            </a:r>
          </a:p>
          <a:p>
            <a:pPr fontAlgn="base"/>
            <a:r>
              <a:rPr lang="ru-RU" dirty="0" err="1"/>
              <a:t>Ранната</a:t>
            </a:r>
            <a:r>
              <a:rPr lang="ru-RU" dirty="0"/>
              <a:t> диагноза при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е много важна,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навременното</a:t>
            </a:r>
            <a:r>
              <a:rPr lang="ru-RU" dirty="0"/>
              <a:t> лечение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забави</a:t>
            </a:r>
            <a:r>
              <a:rPr lang="ru-RU" dirty="0"/>
              <a:t> </a:t>
            </a:r>
            <a:r>
              <a:rPr lang="ru-RU" dirty="0" err="1"/>
              <a:t>растежа</a:t>
            </a:r>
            <a:r>
              <a:rPr lang="ru-RU" dirty="0"/>
              <a:t>.</a:t>
            </a:r>
          </a:p>
          <a:p>
            <a:pPr fontAlgn="base"/>
            <a:r>
              <a:rPr lang="ru-RU" dirty="0">
                <a:solidFill>
                  <a:srgbClr val="FF0000"/>
                </a:solidFill>
              </a:rPr>
              <a:t>2.72 метра е </a:t>
            </a:r>
            <a:r>
              <a:rPr lang="ru-RU" dirty="0" err="1">
                <a:solidFill>
                  <a:srgbClr val="FF0000"/>
                </a:solidFill>
              </a:rPr>
              <a:t>рекордът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за </a:t>
            </a:r>
            <a:r>
              <a:rPr lang="ru-RU" dirty="0" err="1"/>
              <a:t>най</a:t>
            </a:r>
            <a:r>
              <a:rPr lang="ru-RU" dirty="0"/>
              <a:t>-висок </a:t>
            </a:r>
            <a:r>
              <a:rPr lang="ru-RU" dirty="0" err="1"/>
              <a:t>човек</a:t>
            </a:r>
            <a:r>
              <a:rPr lang="ru-RU" dirty="0"/>
              <a:t>, </a:t>
            </a:r>
            <a:r>
              <a:rPr lang="ru-RU" dirty="0" err="1"/>
              <a:t>живял</a:t>
            </a:r>
            <a:r>
              <a:rPr lang="ru-RU" dirty="0"/>
              <a:t> </a:t>
            </a:r>
            <a:r>
              <a:rPr lang="ru-RU" dirty="0" err="1"/>
              <a:t>някога</a:t>
            </a:r>
            <a:r>
              <a:rPr lang="ru-RU" dirty="0"/>
              <a:t>. </a:t>
            </a:r>
            <a:r>
              <a:rPr lang="ru-RU" dirty="0" err="1"/>
              <a:t>Робърт</a:t>
            </a:r>
            <a:r>
              <a:rPr lang="ru-RU" dirty="0"/>
              <a:t> </a:t>
            </a:r>
            <a:r>
              <a:rPr lang="ru-RU" dirty="0" err="1"/>
              <a:t>Уодлоу</a:t>
            </a:r>
            <a:r>
              <a:rPr lang="ru-RU" dirty="0"/>
              <a:t> е </a:t>
            </a:r>
            <a:r>
              <a:rPr lang="ru-RU" dirty="0" err="1"/>
              <a:t>човекът</a:t>
            </a:r>
            <a:r>
              <a:rPr lang="ru-RU" dirty="0"/>
              <a:t>, </a:t>
            </a:r>
            <a:r>
              <a:rPr lang="ru-RU" dirty="0" err="1"/>
              <a:t>достигнал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. </a:t>
            </a:r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69288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458348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852" y="260648"/>
            <a:ext cx="4480616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3405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 на гигантизъм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b="1" dirty="0" err="1"/>
              <a:t>Гигантизмът</a:t>
            </a:r>
            <a:r>
              <a:rPr lang="ru-RU" dirty="0"/>
              <a:t> се </a:t>
            </a:r>
            <a:r>
              <a:rPr lang="ru-RU" dirty="0" err="1"/>
              <a:t>забелязва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в </a:t>
            </a:r>
            <a:r>
              <a:rPr lang="ru-RU" dirty="0" err="1"/>
              <a:t>детска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дете</a:t>
            </a:r>
            <a:r>
              <a:rPr lang="ru-RU" dirty="0"/>
              <a:t> с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</a:t>
            </a:r>
            <a:r>
              <a:rPr lang="ru-RU" dirty="0" err="1"/>
              <a:t>израства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от </a:t>
            </a:r>
            <a:r>
              <a:rPr lang="ru-RU" dirty="0" err="1"/>
              <a:t>връстниците</a:t>
            </a:r>
            <a:r>
              <a:rPr lang="ru-RU" dirty="0"/>
              <a:t> си. </a:t>
            </a:r>
            <a:r>
              <a:rPr lang="ru-RU" dirty="0" err="1"/>
              <a:t>Освен</a:t>
            </a:r>
            <a:r>
              <a:rPr lang="ru-RU" dirty="0"/>
              <a:t> по—</a:t>
            </a:r>
            <a:r>
              <a:rPr lang="ru-RU" dirty="0" err="1"/>
              <a:t>голямата</a:t>
            </a:r>
            <a:r>
              <a:rPr lang="ru-RU" dirty="0"/>
              <a:t> </a:t>
            </a:r>
            <a:r>
              <a:rPr lang="ru-RU" dirty="0" err="1"/>
              <a:t>височина</a:t>
            </a:r>
            <a:r>
              <a:rPr lang="ru-RU" dirty="0"/>
              <a:t> се </a:t>
            </a:r>
            <a:r>
              <a:rPr lang="ru-RU" dirty="0" err="1"/>
              <a:t>забелязвани</a:t>
            </a:r>
            <a:r>
              <a:rPr lang="ru-RU" dirty="0"/>
              <a:t> и </a:t>
            </a:r>
            <a:r>
              <a:rPr lang="ru-RU" dirty="0" err="1"/>
              <a:t>по-дълги</a:t>
            </a:r>
            <a:r>
              <a:rPr lang="ru-RU" dirty="0"/>
              <a:t> </a:t>
            </a:r>
            <a:r>
              <a:rPr lang="ru-RU" dirty="0" err="1"/>
              <a:t>ръце</a:t>
            </a:r>
            <a:r>
              <a:rPr lang="ru-RU" dirty="0"/>
              <a:t>, </a:t>
            </a:r>
            <a:r>
              <a:rPr lang="ru-RU" dirty="0" err="1"/>
              <a:t>крака</a:t>
            </a:r>
            <a:r>
              <a:rPr lang="ru-RU" dirty="0"/>
              <a:t>, </a:t>
            </a:r>
            <a:r>
              <a:rPr lang="ru-RU" dirty="0" err="1"/>
              <a:t>по-дебели</a:t>
            </a:r>
            <a:r>
              <a:rPr lang="ru-RU" dirty="0"/>
              <a:t> </a:t>
            </a:r>
            <a:r>
              <a:rPr lang="ru-RU" dirty="0" err="1"/>
              <a:t>пръсти</a:t>
            </a:r>
            <a:r>
              <a:rPr lang="ru-RU" dirty="0"/>
              <a:t>, </a:t>
            </a:r>
            <a:r>
              <a:rPr lang="ru-RU" dirty="0" err="1"/>
              <a:t>по-груби</a:t>
            </a:r>
            <a:r>
              <a:rPr lang="ru-RU" dirty="0"/>
              <a:t> </a:t>
            </a:r>
            <a:r>
              <a:rPr lang="ru-RU" dirty="0" err="1"/>
              <a:t>лицеви</a:t>
            </a:r>
            <a:r>
              <a:rPr lang="ru-RU" dirty="0"/>
              <a:t> черти. </a:t>
            </a:r>
            <a:r>
              <a:rPr lang="ru-RU" dirty="0" err="1"/>
              <a:t>Децата</a:t>
            </a:r>
            <a:r>
              <a:rPr lang="ru-RU" dirty="0"/>
              <a:t> 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по-едри</a:t>
            </a:r>
            <a:r>
              <a:rPr lang="ru-RU" dirty="0"/>
              <a:t> </a:t>
            </a:r>
            <a:r>
              <a:rPr lang="ru-RU" dirty="0" err="1"/>
              <a:t>носове</a:t>
            </a:r>
            <a:r>
              <a:rPr lang="ru-RU" dirty="0"/>
              <a:t>, </a:t>
            </a:r>
            <a:r>
              <a:rPr lang="ru-RU" dirty="0" err="1"/>
              <a:t>по-големи</a:t>
            </a:r>
            <a:r>
              <a:rPr lang="ru-RU" dirty="0"/>
              <a:t> </a:t>
            </a:r>
            <a:r>
              <a:rPr lang="ru-RU" dirty="0" err="1"/>
              <a:t>глави</a:t>
            </a:r>
            <a:r>
              <a:rPr lang="ru-RU" dirty="0"/>
              <a:t> и ясно </a:t>
            </a:r>
            <a:r>
              <a:rPr lang="ru-RU" dirty="0" err="1"/>
              <a:t>очертани</a:t>
            </a:r>
            <a:r>
              <a:rPr lang="ru-RU" dirty="0"/>
              <a:t> </a:t>
            </a:r>
            <a:r>
              <a:rPr lang="ru-RU" dirty="0" err="1"/>
              <a:t>устни</a:t>
            </a:r>
            <a:r>
              <a:rPr lang="ru-RU" dirty="0"/>
              <a:t>. </a:t>
            </a:r>
            <a:r>
              <a:rPr lang="ru-RU" dirty="0" err="1"/>
              <a:t>Ушните</a:t>
            </a:r>
            <a:r>
              <a:rPr lang="ru-RU" dirty="0"/>
              <a:t> миди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по-едри</a:t>
            </a:r>
            <a:r>
              <a:rPr lang="ru-RU" dirty="0"/>
              <a:t>, </a:t>
            </a:r>
            <a:r>
              <a:rPr lang="ru-RU" dirty="0" err="1"/>
              <a:t>езикът</a:t>
            </a:r>
            <a:r>
              <a:rPr lang="ru-RU" dirty="0"/>
              <a:t> е </a:t>
            </a:r>
            <a:r>
              <a:rPr lang="ru-RU" dirty="0" err="1"/>
              <a:t>по-голям</a:t>
            </a:r>
            <a:r>
              <a:rPr lang="ru-RU" dirty="0"/>
              <a:t>, скулите 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изпъкнали</a:t>
            </a:r>
            <a:r>
              <a:rPr lang="ru-RU" dirty="0"/>
              <a:t>, </a:t>
            </a:r>
            <a:r>
              <a:rPr lang="ru-RU" dirty="0" err="1"/>
              <a:t>кожата</a:t>
            </a:r>
            <a:r>
              <a:rPr lang="ru-RU" dirty="0"/>
              <a:t> е </a:t>
            </a:r>
            <a:r>
              <a:rPr lang="ru-RU" dirty="0" err="1"/>
              <a:t>по-груба</a:t>
            </a:r>
            <a:r>
              <a:rPr lang="ru-RU" dirty="0"/>
              <a:t>, а </a:t>
            </a:r>
            <a:r>
              <a:rPr lang="ru-RU" dirty="0" err="1"/>
              <a:t>стъпалата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по-широки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Отличителните</a:t>
            </a:r>
            <a:r>
              <a:rPr lang="ru-RU" dirty="0"/>
              <a:t> </a:t>
            </a:r>
            <a:r>
              <a:rPr lang="ru-RU" dirty="0" err="1"/>
              <a:t>признаци</a:t>
            </a:r>
            <a:r>
              <a:rPr lang="ru-RU" dirty="0"/>
              <a:t> на </a:t>
            </a:r>
            <a:r>
              <a:rPr lang="ru-RU" dirty="0" err="1"/>
              <a:t>симптомите</a:t>
            </a:r>
            <a:r>
              <a:rPr lang="ru-RU" dirty="0"/>
              <a:t> зависят от </a:t>
            </a:r>
            <a:r>
              <a:rPr lang="ru-RU" dirty="0" err="1"/>
              <a:t>степента</a:t>
            </a:r>
            <a:r>
              <a:rPr lang="ru-RU" dirty="0"/>
              <a:t> на смущение в </a:t>
            </a:r>
            <a:r>
              <a:rPr lang="ru-RU" dirty="0" err="1"/>
              <a:t>хипофизната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.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аденохипофизенят</a:t>
            </a:r>
            <a:r>
              <a:rPr lang="ru-RU" dirty="0"/>
              <a:t> аденом </a:t>
            </a:r>
            <a:r>
              <a:rPr lang="ru-RU" dirty="0" err="1"/>
              <a:t>расте</a:t>
            </a:r>
            <a:r>
              <a:rPr lang="ru-RU" dirty="0"/>
              <a:t>, много хора </a:t>
            </a:r>
            <a:r>
              <a:rPr lang="ru-RU" dirty="0" err="1"/>
              <a:t>изпитват</a:t>
            </a:r>
            <a:r>
              <a:rPr lang="ru-RU" dirty="0"/>
              <a:t> </a:t>
            </a:r>
            <a:r>
              <a:rPr lang="ru-RU" dirty="0" err="1"/>
              <a:t>главоболие</a:t>
            </a:r>
            <a:r>
              <a:rPr lang="ru-RU" dirty="0"/>
              <a:t>, </a:t>
            </a:r>
            <a:r>
              <a:rPr lang="ru-RU" dirty="0" err="1"/>
              <a:t>проблеми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зрението</a:t>
            </a:r>
            <a:r>
              <a:rPr lang="ru-RU" dirty="0"/>
              <a:t> и </a:t>
            </a:r>
            <a:r>
              <a:rPr lang="ru-RU" dirty="0" err="1"/>
              <a:t>гадене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Хората</a:t>
            </a:r>
            <a:r>
              <a:rPr lang="ru-RU" dirty="0"/>
              <a:t> с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се </a:t>
            </a:r>
            <a:r>
              <a:rPr lang="ru-RU" dirty="0" err="1"/>
              <a:t>оплакват</a:t>
            </a:r>
            <a:r>
              <a:rPr lang="ru-RU" dirty="0"/>
              <a:t> от </a:t>
            </a:r>
            <a:r>
              <a:rPr lang="ru-RU" dirty="0" err="1"/>
              <a:t>т.нар</a:t>
            </a:r>
            <a:r>
              <a:rPr lang="ru-RU" dirty="0"/>
              <a:t> </a:t>
            </a:r>
            <a:r>
              <a:rPr lang="ru-RU" dirty="0" err="1"/>
              <a:t>виждане</a:t>
            </a:r>
            <a:r>
              <a:rPr lang="ru-RU" dirty="0"/>
              <a:t> в </a:t>
            </a:r>
            <a:r>
              <a:rPr lang="ru-RU" dirty="0" err="1"/>
              <a:t>тунел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зрителното</a:t>
            </a:r>
            <a:r>
              <a:rPr lang="ru-RU" dirty="0"/>
              <a:t> поле е стеснено и </a:t>
            </a:r>
            <a:r>
              <a:rPr lang="ru-RU" dirty="0" err="1"/>
              <a:t>болният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вижда</a:t>
            </a:r>
            <a:r>
              <a:rPr lang="ru-RU" dirty="0"/>
              <a:t> с </a:t>
            </a:r>
            <a:r>
              <a:rPr lang="ru-RU" dirty="0" err="1"/>
              <a:t>периферията</a:t>
            </a:r>
            <a:r>
              <a:rPr lang="ru-RU" dirty="0"/>
              <a:t> си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растящия</a:t>
            </a:r>
            <a:r>
              <a:rPr lang="ru-RU" dirty="0"/>
              <a:t> тумор.</a:t>
            </a:r>
          </a:p>
          <a:p>
            <a:pPr fontAlgn="base"/>
            <a:r>
              <a:rPr lang="ru-RU" dirty="0"/>
              <a:t>У почти </a:t>
            </a:r>
            <a:r>
              <a:rPr lang="ru-RU" dirty="0" err="1"/>
              <a:t>половината</a:t>
            </a:r>
            <a:r>
              <a:rPr lang="ru-RU" dirty="0"/>
              <a:t> от </a:t>
            </a:r>
            <a:r>
              <a:rPr lang="ru-RU" dirty="0" err="1"/>
              <a:t>пациентите</a:t>
            </a:r>
            <a:r>
              <a:rPr lang="ru-RU" dirty="0"/>
              <a:t> се </a:t>
            </a:r>
            <a:r>
              <a:rPr lang="ru-RU" dirty="0" err="1"/>
              <a:t>установяват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захарен</a:t>
            </a:r>
            <a:r>
              <a:rPr lang="ru-RU" dirty="0"/>
              <a:t> диабет, а </a:t>
            </a:r>
            <a:r>
              <a:rPr lang="ru-RU" dirty="0" err="1"/>
              <a:t>повечето</a:t>
            </a:r>
            <a:r>
              <a:rPr lang="ru-RU" dirty="0"/>
              <a:t> от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депресивни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В </a:t>
            </a:r>
            <a:r>
              <a:rPr lang="ru-RU" dirty="0" err="1"/>
              <a:t>някой</a:t>
            </a:r>
            <a:r>
              <a:rPr lang="ru-RU" dirty="0"/>
              <a:t> случай се </a:t>
            </a:r>
            <a:r>
              <a:rPr lang="ru-RU" dirty="0" err="1"/>
              <a:t>появяват</a:t>
            </a:r>
            <a:r>
              <a:rPr lang="ru-RU" dirty="0"/>
              <a:t> и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 </a:t>
            </a:r>
            <a:r>
              <a:rPr lang="ru-RU" dirty="0" err="1"/>
              <a:t>прекомерно</a:t>
            </a:r>
            <a:r>
              <a:rPr lang="ru-RU" dirty="0"/>
              <a:t> </a:t>
            </a:r>
            <a:r>
              <a:rPr lang="ru-RU" dirty="0" err="1"/>
              <a:t>изпотяване</a:t>
            </a:r>
            <a:r>
              <a:rPr lang="ru-RU" dirty="0"/>
              <a:t>, </a:t>
            </a:r>
            <a:r>
              <a:rPr lang="ru-RU" dirty="0" err="1"/>
              <a:t>закъснял</a:t>
            </a:r>
            <a:r>
              <a:rPr lang="ru-RU" dirty="0"/>
              <a:t> </a:t>
            </a:r>
            <a:r>
              <a:rPr lang="ru-RU" dirty="0" err="1"/>
              <a:t>пубертет</a:t>
            </a:r>
            <a:r>
              <a:rPr lang="ru-RU" dirty="0"/>
              <a:t>, </a:t>
            </a:r>
            <a:r>
              <a:rPr lang="ru-RU" dirty="0" err="1"/>
              <a:t>нередовна</a:t>
            </a:r>
            <a:r>
              <a:rPr lang="ru-RU" dirty="0"/>
              <a:t> менструация при </a:t>
            </a:r>
            <a:r>
              <a:rPr lang="ru-RU" dirty="0" err="1"/>
              <a:t>момичетата</a:t>
            </a:r>
            <a:r>
              <a:rPr lang="ru-RU" dirty="0"/>
              <a:t> и глухота.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22106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Усложнения при </a:t>
            </a:r>
            <a:r>
              <a:rPr lang="ru-RU" b="1" dirty="0" err="1"/>
              <a:t>гигантизъм</a:t>
            </a:r>
            <a:br>
              <a:rPr lang="ru-RU" b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997152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 err="1"/>
              <a:t>Смъртността</a:t>
            </a:r>
            <a:r>
              <a:rPr lang="ru-RU" dirty="0"/>
              <a:t> от </a:t>
            </a:r>
            <a:r>
              <a:rPr lang="ru-RU" dirty="0" err="1">
                <a:solidFill>
                  <a:srgbClr val="FF0000"/>
                </a:solidFill>
              </a:rPr>
              <a:t>сърдечно-съдови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заболявания</a:t>
            </a:r>
            <a:r>
              <a:rPr lang="ru-RU" dirty="0"/>
              <a:t> </a:t>
            </a:r>
            <a:r>
              <a:rPr lang="ru-RU" dirty="0" err="1"/>
              <a:t>заема</a:t>
            </a:r>
            <a:r>
              <a:rPr lang="ru-RU" dirty="0"/>
              <a:t> </a:t>
            </a:r>
            <a:r>
              <a:rPr lang="ru-RU" dirty="0" err="1"/>
              <a:t>първо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. </a:t>
            </a:r>
            <a:r>
              <a:rPr lang="ru-RU" dirty="0" err="1"/>
              <a:t>Повишеното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растежния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</a:t>
            </a:r>
            <a:r>
              <a:rPr lang="ru-RU" dirty="0" err="1"/>
              <a:t>предизвиква</a:t>
            </a:r>
            <a:r>
              <a:rPr lang="ru-RU" dirty="0"/>
              <a:t>:</a:t>
            </a:r>
          </a:p>
          <a:p>
            <a:pPr lvl="1" fontAlgn="base"/>
            <a:r>
              <a:rPr lang="ru-RU" dirty="0" err="1"/>
              <a:t>уголемяване</a:t>
            </a:r>
            <a:r>
              <a:rPr lang="ru-RU" dirty="0"/>
              <a:t> на </a:t>
            </a:r>
            <a:r>
              <a:rPr lang="ru-RU" dirty="0" err="1"/>
              <a:t>сърцето</a:t>
            </a:r>
            <a:r>
              <a:rPr lang="ru-RU" dirty="0"/>
              <a:t>, </a:t>
            </a:r>
          </a:p>
          <a:p>
            <a:pPr lvl="1" fontAlgn="base"/>
            <a:r>
              <a:rPr lang="ru-RU" dirty="0"/>
              <a:t>преждевременно развитие на атеросклероза, </a:t>
            </a:r>
            <a:r>
              <a:rPr lang="ru-RU" dirty="0" err="1"/>
              <a:t>особено</a:t>
            </a:r>
            <a:r>
              <a:rPr lang="ru-RU" dirty="0"/>
              <a:t> на </a:t>
            </a:r>
            <a:r>
              <a:rPr lang="ru-RU" dirty="0" err="1"/>
              <a:t>сърдечните</a:t>
            </a:r>
            <a:r>
              <a:rPr lang="ru-RU" dirty="0"/>
              <a:t> (</a:t>
            </a:r>
            <a:r>
              <a:rPr lang="ru-RU" dirty="0" err="1"/>
              <a:t>коронарни</a:t>
            </a:r>
            <a:r>
              <a:rPr lang="ru-RU" dirty="0"/>
              <a:t>) артерии, </a:t>
            </a:r>
          </a:p>
          <a:p>
            <a:pPr lvl="1" fontAlgn="base"/>
            <a:r>
              <a:rPr lang="ru-RU" dirty="0" err="1"/>
              <a:t>ритъмни</a:t>
            </a:r>
            <a:r>
              <a:rPr lang="ru-RU" dirty="0"/>
              <a:t> нарушения,</a:t>
            </a:r>
          </a:p>
          <a:p>
            <a:pPr lvl="1" fontAlgn="base"/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Смъртността</a:t>
            </a:r>
            <a:r>
              <a:rPr lang="ru-RU" dirty="0"/>
              <a:t> от </a:t>
            </a:r>
            <a:r>
              <a:rPr lang="ru-RU" dirty="0" err="1">
                <a:solidFill>
                  <a:srgbClr val="FF0000"/>
                </a:solidFill>
              </a:rPr>
              <a:t>белодробни</a:t>
            </a:r>
            <a:r>
              <a:rPr lang="ru-RU" dirty="0">
                <a:solidFill>
                  <a:srgbClr val="FF0000"/>
                </a:solidFill>
              </a:rPr>
              <a:t> усложнения </a:t>
            </a:r>
            <a:r>
              <a:rPr lang="ru-RU" dirty="0"/>
              <a:t>е на </a:t>
            </a:r>
            <a:r>
              <a:rPr lang="ru-RU" dirty="0" err="1"/>
              <a:t>второ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. </a:t>
            </a:r>
            <a:r>
              <a:rPr lang="ru-RU" dirty="0" err="1"/>
              <a:t>Наблюдава</a:t>
            </a:r>
            <a:r>
              <a:rPr lang="ru-RU" dirty="0"/>
              <a:t> се стеснение на </a:t>
            </a:r>
            <a:r>
              <a:rPr lang="ru-RU" dirty="0" err="1"/>
              <a:t>дихателните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 и </a:t>
            </a:r>
            <a:r>
              <a:rPr lang="ru-RU" dirty="0" err="1"/>
              <a:t>повишен</a:t>
            </a:r>
            <a:r>
              <a:rPr lang="ru-RU" dirty="0"/>
              <a:t> риск от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запушване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нощно </a:t>
            </a:r>
            <a:r>
              <a:rPr lang="ru-RU" dirty="0" err="1"/>
              <a:t>време</a:t>
            </a:r>
            <a:r>
              <a:rPr lang="ru-RU" dirty="0"/>
              <a:t>.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страдат</a:t>
            </a:r>
            <a:r>
              <a:rPr lang="ru-RU" dirty="0"/>
              <a:t> от т. нар. </a:t>
            </a:r>
            <a:r>
              <a:rPr lang="ru-RU" dirty="0" err="1"/>
              <a:t>сънна</a:t>
            </a:r>
            <a:r>
              <a:rPr lang="ru-RU" dirty="0"/>
              <a:t> </a:t>
            </a:r>
            <a:r>
              <a:rPr lang="ru-RU" dirty="0" err="1"/>
              <a:t>апнея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40646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Диагностика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подозрения, че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дете</a:t>
            </a:r>
            <a:r>
              <a:rPr lang="ru-RU" dirty="0"/>
              <a:t> страда от </a:t>
            </a:r>
            <a:r>
              <a:rPr lang="ru-RU" b="1" dirty="0" err="1"/>
              <a:t>гигантизъм</a:t>
            </a:r>
            <a:r>
              <a:rPr lang="ru-RU" dirty="0"/>
              <a:t>, </a:t>
            </a:r>
            <a:r>
              <a:rPr lang="ru-RU" dirty="0" err="1"/>
              <a:t>му</a:t>
            </a:r>
            <a:r>
              <a:rPr lang="ru-RU" dirty="0"/>
              <a:t> се </a:t>
            </a:r>
            <a:r>
              <a:rPr lang="ru-RU" dirty="0" err="1"/>
              <a:t>назначава</a:t>
            </a:r>
            <a:r>
              <a:rPr lang="ru-RU" dirty="0"/>
              <a:t> </a:t>
            </a:r>
            <a:r>
              <a:rPr lang="ru-RU" dirty="0" err="1"/>
              <a:t>кръвен</a:t>
            </a:r>
            <a:r>
              <a:rPr lang="ru-RU" dirty="0"/>
              <a:t> тест, от </a:t>
            </a:r>
            <a:r>
              <a:rPr lang="ru-RU" dirty="0" err="1"/>
              <a:t>който</a:t>
            </a:r>
            <a:r>
              <a:rPr lang="ru-RU" dirty="0"/>
              <a:t> да се установят </a:t>
            </a:r>
            <a:r>
              <a:rPr lang="ru-RU" dirty="0" err="1"/>
              <a:t>нивата</a:t>
            </a:r>
            <a:r>
              <a:rPr lang="ru-RU" dirty="0"/>
              <a:t> на </a:t>
            </a:r>
            <a:r>
              <a:rPr lang="ru-RU" dirty="0" err="1"/>
              <a:t>хормоните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прегледа</a:t>
            </a:r>
            <a:r>
              <a:rPr lang="ru-RU" dirty="0"/>
              <a:t> се </a:t>
            </a:r>
            <a:r>
              <a:rPr lang="ru-RU" dirty="0" err="1"/>
              <a:t>прави</a:t>
            </a:r>
            <a:r>
              <a:rPr lang="ru-RU" dirty="0"/>
              <a:t> и </a:t>
            </a:r>
            <a:r>
              <a:rPr lang="ru-RU" dirty="0" err="1"/>
              <a:t>скенер</a:t>
            </a:r>
            <a:r>
              <a:rPr lang="ru-RU" dirty="0"/>
              <a:t> на </a:t>
            </a:r>
            <a:r>
              <a:rPr lang="ru-RU" dirty="0" err="1"/>
              <a:t>тялото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за цел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открие</a:t>
            </a:r>
            <a:r>
              <a:rPr lang="ru-RU" dirty="0"/>
              <a:t> </a:t>
            </a:r>
            <a:r>
              <a:rPr lang="ru-RU" dirty="0" err="1"/>
              <a:t>туморни</a:t>
            </a:r>
            <a:r>
              <a:rPr lang="ru-RU" dirty="0"/>
              <a:t> </a:t>
            </a:r>
            <a:r>
              <a:rPr lang="ru-RU" dirty="0" err="1"/>
              <a:t>образувания</a:t>
            </a:r>
            <a:r>
              <a:rPr lang="ru-RU" dirty="0"/>
              <a:t> –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разположение</a:t>
            </a:r>
            <a:r>
              <a:rPr lang="ru-RU" dirty="0"/>
              <a:t> и </a:t>
            </a:r>
            <a:r>
              <a:rPr lang="ru-RU" dirty="0" err="1"/>
              <a:t>тяхната</a:t>
            </a:r>
            <a:r>
              <a:rPr lang="ru-RU" dirty="0"/>
              <a:t> </a:t>
            </a:r>
            <a:r>
              <a:rPr lang="ru-RU" dirty="0" err="1"/>
              <a:t>големина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02494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Лечение на </a:t>
            </a:r>
            <a:r>
              <a:rPr lang="ru-RU" b="1" dirty="0" err="1"/>
              <a:t>гигантизъм</a:t>
            </a:r>
            <a:br>
              <a:rPr lang="ru-RU" b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ru-RU" dirty="0" err="1"/>
              <a:t>Главната</a:t>
            </a:r>
            <a:r>
              <a:rPr lang="ru-RU" dirty="0"/>
              <a:t> задача на </a:t>
            </a:r>
            <a:r>
              <a:rPr lang="ru-RU" dirty="0" err="1"/>
              <a:t>лечението</a:t>
            </a:r>
            <a:r>
              <a:rPr lang="ru-RU" dirty="0"/>
              <a:t> е да се отстрани </a:t>
            </a:r>
            <a:r>
              <a:rPr lang="ru-RU" dirty="0" err="1"/>
              <a:t>свръхсекретиращия</a:t>
            </a:r>
            <a:r>
              <a:rPr lang="ru-RU" dirty="0"/>
              <a:t> аденом. </a:t>
            </a:r>
          </a:p>
          <a:p>
            <a:pPr fontAlgn="base"/>
            <a:r>
              <a:rPr lang="ru-RU" dirty="0" err="1"/>
              <a:t>Това</a:t>
            </a:r>
            <a:r>
              <a:rPr lang="ru-RU" dirty="0"/>
              <a:t> става по оперативен </a:t>
            </a:r>
            <a:r>
              <a:rPr lang="ru-RU" dirty="0" err="1"/>
              <a:t>път</a:t>
            </a:r>
            <a:r>
              <a:rPr lang="ru-RU" dirty="0"/>
              <a:t> или чрез </a:t>
            </a:r>
            <a:r>
              <a:rPr lang="ru-RU" dirty="0" err="1"/>
              <a:t>облъчване</a:t>
            </a:r>
            <a:r>
              <a:rPr lang="ru-RU" dirty="0"/>
              <a:t>. </a:t>
            </a:r>
          </a:p>
          <a:p>
            <a:pPr lvl="1" fontAlgn="base"/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туморните</a:t>
            </a:r>
            <a:r>
              <a:rPr lang="ru-RU" dirty="0"/>
              <a:t> клетки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лъчечувствителни</a:t>
            </a:r>
            <a:r>
              <a:rPr lang="ru-RU" dirty="0"/>
              <a:t>,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рентгеново </a:t>
            </a:r>
            <a:r>
              <a:rPr lang="ru-RU" dirty="0" err="1">
                <a:solidFill>
                  <a:srgbClr val="FF0000"/>
                </a:solidFill>
              </a:rPr>
              <a:t>облъчване</a:t>
            </a:r>
            <a:r>
              <a:rPr lang="ru-RU" dirty="0"/>
              <a:t>.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лъчи</a:t>
            </a:r>
            <a:r>
              <a:rPr lang="ru-RU" dirty="0"/>
              <a:t> не вредят на </a:t>
            </a:r>
            <a:r>
              <a:rPr lang="ru-RU" dirty="0" err="1"/>
              <a:t>околната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, а рушат </a:t>
            </a:r>
            <a:r>
              <a:rPr lang="ru-RU" dirty="0" err="1"/>
              <a:t>единствено</a:t>
            </a:r>
            <a:r>
              <a:rPr lang="ru-RU" dirty="0"/>
              <a:t> тумора. </a:t>
            </a:r>
            <a:r>
              <a:rPr lang="ru-RU" dirty="0" err="1"/>
              <a:t>Облъчването</a:t>
            </a:r>
            <a:r>
              <a:rPr lang="ru-RU" dirty="0"/>
              <a:t> </a:t>
            </a:r>
            <a:r>
              <a:rPr lang="ru-RU" dirty="0" err="1"/>
              <a:t>продължава</a:t>
            </a:r>
            <a:r>
              <a:rPr lang="ru-RU" dirty="0"/>
              <a:t>, </a:t>
            </a:r>
            <a:r>
              <a:rPr lang="ru-RU" dirty="0" err="1"/>
              <a:t>докато</a:t>
            </a:r>
            <a:r>
              <a:rPr lang="ru-RU" dirty="0"/>
              <a:t> </a:t>
            </a:r>
            <a:r>
              <a:rPr lang="ru-RU" dirty="0" err="1"/>
              <a:t>намалеят</a:t>
            </a:r>
            <a:r>
              <a:rPr lang="ru-RU" dirty="0"/>
              <a:t> </a:t>
            </a:r>
            <a:r>
              <a:rPr lang="ru-RU" dirty="0" err="1"/>
              <a:t>измененията</a:t>
            </a:r>
            <a:r>
              <a:rPr lang="ru-RU" dirty="0"/>
              <a:t> при </a:t>
            </a:r>
            <a:r>
              <a:rPr lang="ru-RU" dirty="0" err="1"/>
              <a:t>меките</a:t>
            </a:r>
            <a:r>
              <a:rPr lang="ru-RU" dirty="0"/>
              <a:t> </a:t>
            </a:r>
            <a:r>
              <a:rPr lang="ru-RU" dirty="0" err="1"/>
              <a:t>тъкани</a:t>
            </a:r>
            <a:r>
              <a:rPr lang="ru-RU" dirty="0"/>
              <a:t>. </a:t>
            </a:r>
          </a:p>
          <a:p>
            <a:pPr lvl="1" fontAlgn="base"/>
            <a:r>
              <a:rPr lang="ru-RU" dirty="0" err="1"/>
              <a:t>Ако</a:t>
            </a:r>
            <a:r>
              <a:rPr lang="ru-RU" dirty="0"/>
              <a:t> от </a:t>
            </a:r>
            <a:r>
              <a:rPr lang="ru-RU" dirty="0" err="1"/>
              <a:t>тази</a:t>
            </a:r>
            <a:r>
              <a:rPr lang="ru-RU" dirty="0"/>
              <a:t> процедура не </a:t>
            </a:r>
            <a:r>
              <a:rPr lang="ru-RU" dirty="0" err="1"/>
              <a:t>настъпят</a:t>
            </a:r>
            <a:r>
              <a:rPr lang="ru-RU" dirty="0"/>
              <a:t> </a:t>
            </a:r>
            <a:r>
              <a:rPr lang="ru-RU" dirty="0" err="1"/>
              <a:t>подобрения</a:t>
            </a:r>
            <a:r>
              <a:rPr lang="ru-RU" dirty="0"/>
              <a:t>, се </a:t>
            </a:r>
            <a:r>
              <a:rPr lang="ru-RU" dirty="0" err="1"/>
              <a:t>предприема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хирургическа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намеса</a:t>
            </a:r>
            <a:r>
              <a:rPr lang="ru-RU" dirty="0"/>
              <a:t>.</a:t>
            </a:r>
          </a:p>
          <a:p>
            <a:pPr lvl="1" fontAlgn="base"/>
            <a:r>
              <a:rPr lang="ru-RU" dirty="0" err="1"/>
              <a:t>Предписват</a:t>
            </a:r>
            <a:r>
              <a:rPr lang="ru-RU" dirty="0"/>
              <a:t> се и </a:t>
            </a:r>
            <a:r>
              <a:rPr lang="ru-RU" dirty="0">
                <a:solidFill>
                  <a:srgbClr val="FF0000"/>
                </a:solidFill>
              </a:rPr>
              <a:t>лекарства, </a:t>
            </a:r>
            <a:r>
              <a:rPr lang="ru-RU" dirty="0" err="1">
                <a:solidFill>
                  <a:srgbClr val="FF0000"/>
                </a:solidFill>
              </a:rPr>
              <a:t>които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имитират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хормон</a:t>
            </a:r>
            <a:r>
              <a:rPr lang="ru-RU" dirty="0"/>
              <a:t>, </a:t>
            </a:r>
            <a:r>
              <a:rPr lang="ru-RU" dirty="0" err="1"/>
              <a:t>ограничаващ</a:t>
            </a:r>
            <a:r>
              <a:rPr lang="ru-RU" dirty="0"/>
              <a:t> </a:t>
            </a:r>
            <a:r>
              <a:rPr lang="ru-RU" dirty="0" err="1"/>
              <a:t>хормона</a:t>
            </a:r>
            <a:r>
              <a:rPr lang="ru-RU" dirty="0"/>
              <a:t> на </a:t>
            </a:r>
            <a:r>
              <a:rPr lang="ru-RU" dirty="0" err="1"/>
              <a:t>растежа</a:t>
            </a:r>
            <a:r>
              <a:rPr lang="ru-RU" dirty="0"/>
              <a:t>. </a:t>
            </a:r>
            <a:r>
              <a:rPr lang="ru-RU" dirty="0" err="1"/>
              <a:t>Най-често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прилагат</a:t>
            </a:r>
            <a:r>
              <a:rPr lang="ru-RU" dirty="0"/>
              <a:t> под формата на инжекция </a:t>
            </a:r>
            <a:r>
              <a:rPr lang="ru-RU" dirty="0" err="1"/>
              <a:t>веднъж</a:t>
            </a:r>
            <a:r>
              <a:rPr lang="ru-RU" dirty="0"/>
              <a:t> в </a:t>
            </a:r>
            <a:r>
              <a:rPr lang="ru-RU" dirty="0" err="1"/>
              <a:t>месеца</a:t>
            </a:r>
            <a:r>
              <a:rPr lang="ru-RU" dirty="0"/>
              <a:t>.</a:t>
            </a:r>
          </a:p>
          <a:p>
            <a:pPr fontAlgn="base"/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62017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Нанизъм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Nanismus</a:t>
            </a:r>
            <a:r>
              <a:rPr lang="bg-BG" dirty="0"/>
              <a:t>-лат.</a:t>
            </a:r>
          </a:p>
          <a:p>
            <a:r>
              <a:rPr lang="ru-RU" dirty="0" err="1"/>
              <a:t>Изоставането</a:t>
            </a:r>
            <a:r>
              <a:rPr lang="ru-RU" dirty="0"/>
              <a:t> в </a:t>
            </a:r>
            <a:r>
              <a:rPr lang="ru-RU" dirty="0" err="1"/>
              <a:t>растежа</a:t>
            </a:r>
            <a:r>
              <a:rPr lang="ru-RU" dirty="0"/>
              <a:t>, </a:t>
            </a:r>
            <a:r>
              <a:rPr lang="ru-RU" dirty="0" err="1"/>
              <a:t>дължащо</a:t>
            </a:r>
            <a:r>
              <a:rPr lang="ru-RU" dirty="0"/>
              <a:t> се на </a:t>
            </a:r>
            <a:r>
              <a:rPr lang="ru-RU" dirty="0" err="1"/>
              <a:t>намалена</a:t>
            </a:r>
            <a:r>
              <a:rPr lang="ru-RU" dirty="0"/>
              <a:t> продукция на </a:t>
            </a:r>
            <a:r>
              <a:rPr lang="ru-RU" dirty="0" err="1"/>
              <a:t>хипофизния</a:t>
            </a:r>
            <a:r>
              <a:rPr lang="ru-RU" dirty="0"/>
              <a:t> </a:t>
            </a:r>
            <a:r>
              <a:rPr lang="ru-RU" dirty="0" err="1"/>
              <a:t>соматотропен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(СТХ) се </a:t>
            </a:r>
            <a:r>
              <a:rPr lang="ru-RU" dirty="0" err="1"/>
              <a:t>нарича</a:t>
            </a:r>
            <a:r>
              <a:rPr lang="ru-RU" dirty="0"/>
              <a:t> </a:t>
            </a:r>
            <a:r>
              <a:rPr lang="ru-RU" b="1" dirty="0" err="1"/>
              <a:t>хипофизарен</a:t>
            </a:r>
            <a:r>
              <a:rPr lang="ru-RU" b="1" dirty="0"/>
              <a:t> </a:t>
            </a:r>
            <a:r>
              <a:rPr lang="ru-RU" b="1" dirty="0" err="1"/>
              <a:t>нанизъм</a:t>
            </a:r>
            <a:r>
              <a:rPr lang="ru-RU" dirty="0"/>
              <a:t>. </a:t>
            </a:r>
          </a:p>
          <a:p>
            <a:r>
              <a:rPr lang="ru-RU" dirty="0" err="1"/>
              <a:t>Изоставането</a:t>
            </a:r>
            <a:r>
              <a:rPr lang="ru-RU" dirty="0"/>
              <a:t> в </a:t>
            </a:r>
            <a:r>
              <a:rPr lang="ru-RU" dirty="0" err="1"/>
              <a:t>растежа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/>
              <a:t>налице</a:t>
            </a:r>
            <a:r>
              <a:rPr lang="ru-RU" dirty="0"/>
              <a:t> при </a:t>
            </a:r>
            <a:r>
              <a:rPr lang="ru-RU" dirty="0" err="1"/>
              <a:t>раждането</a:t>
            </a:r>
            <a:r>
              <a:rPr lang="ru-RU" dirty="0"/>
              <a:t> или да се </a:t>
            </a:r>
            <a:r>
              <a:rPr lang="ru-RU" dirty="0" err="1"/>
              <a:t>развие</a:t>
            </a:r>
            <a:r>
              <a:rPr lang="ru-RU" dirty="0"/>
              <a:t> в последствие.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31925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Причини за нанизъм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ru-RU" dirty="0" err="1"/>
              <a:t>Заболяването</a:t>
            </a:r>
            <a:r>
              <a:rPr lang="ru-RU" dirty="0"/>
              <a:t>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намалена</a:t>
            </a:r>
            <a:r>
              <a:rPr lang="ru-RU" dirty="0"/>
              <a:t> секреция на СТХ </a:t>
            </a:r>
            <a:r>
              <a:rPr lang="ru-RU" dirty="0" err="1"/>
              <a:t>поради</a:t>
            </a:r>
            <a:r>
              <a:rPr lang="ru-RU" dirty="0"/>
              <a:t>:</a:t>
            </a:r>
          </a:p>
          <a:p>
            <a:pPr lvl="1"/>
            <a:r>
              <a:rPr lang="ru-RU" dirty="0" err="1"/>
              <a:t>генетични</a:t>
            </a:r>
            <a:r>
              <a:rPr lang="ru-RU" dirty="0"/>
              <a:t> </a:t>
            </a:r>
            <a:r>
              <a:rPr lang="ru-RU" dirty="0" err="1"/>
              <a:t>дефекти</a:t>
            </a:r>
            <a:r>
              <a:rPr lang="ru-RU" dirty="0"/>
              <a:t>, </a:t>
            </a:r>
          </a:p>
          <a:p>
            <a:pPr lvl="1"/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хипоталамо-хипофизарната</a:t>
            </a:r>
            <a:r>
              <a:rPr lang="ru-RU" dirty="0"/>
              <a:t> система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ембрионалното</a:t>
            </a:r>
            <a:r>
              <a:rPr lang="ru-RU" dirty="0"/>
              <a:t> развитие</a:t>
            </a:r>
          </a:p>
          <a:p>
            <a:pPr lvl="1"/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хипоталамо-хипофизарната</a:t>
            </a:r>
            <a:r>
              <a:rPr lang="ru-RU" dirty="0"/>
              <a:t> система след </a:t>
            </a:r>
            <a:r>
              <a:rPr lang="ru-RU" dirty="0" err="1"/>
              <a:t>раждането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възпалителни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травми</a:t>
            </a:r>
            <a:r>
              <a:rPr lang="ru-RU" dirty="0"/>
              <a:t> или наличие на </a:t>
            </a:r>
            <a:r>
              <a:rPr lang="ru-RU" dirty="0" err="1"/>
              <a:t>неактивни</a:t>
            </a:r>
            <a:r>
              <a:rPr lang="ru-RU" dirty="0"/>
              <a:t> </a:t>
            </a:r>
            <a:r>
              <a:rPr lang="ru-RU" dirty="0" err="1"/>
              <a:t>хипофизни</a:t>
            </a:r>
            <a:r>
              <a:rPr lang="ru-RU" dirty="0"/>
              <a:t> </a:t>
            </a:r>
            <a:r>
              <a:rPr lang="ru-RU" dirty="0" err="1"/>
              <a:t>тумори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86950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Клиника на хипофизарен нанизъм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е </a:t>
            </a:r>
            <a:r>
              <a:rPr lang="ru-RU" dirty="0">
                <a:solidFill>
                  <a:srgbClr val="FF0000"/>
                </a:solidFill>
              </a:rPr>
              <a:t>1:20 000 </a:t>
            </a:r>
            <a:r>
              <a:rPr lang="ru-RU" dirty="0" err="1">
                <a:solidFill>
                  <a:srgbClr val="FF0000"/>
                </a:solidFill>
              </a:rPr>
              <a:t>новородени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и се </a:t>
            </a:r>
            <a:r>
              <a:rPr lang="ru-RU" dirty="0" err="1"/>
              <a:t>среща</a:t>
            </a:r>
            <a:r>
              <a:rPr lang="ru-RU" dirty="0"/>
              <a:t> два </a:t>
            </a:r>
            <a:r>
              <a:rPr lang="ru-RU" dirty="0" err="1"/>
              <a:t>пъти</a:t>
            </a:r>
            <a:r>
              <a:rPr lang="ru-RU" dirty="0"/>
              <a:t> </a:t>
            </a:r>
            <a:r>
              <a:rPr lang="ru-RU" dirty="0" err="1"/>
              <a:t>по-често</a:t>
            </a:r>
            <a:r>
              <a:rPr lang="ru-RU" dirty="0"/>
              <a:t> при </a:t>
            </a:r>
            <a:r>
              <a:rPr lang="ru-RU" dirty="0" err="1"/>
              <a:t>момчетата</a:t>
            </a:r>
            <a:r>
              <a:rPr lang="ru-RU" dirty="0"/>
              <a:t>.</a:t>
            </a:r>
          </a:p>
          <a:p>
            <a:r>
              <a:rPr lang="ru-RU" dirty="0"/>
              <a:t>За </a:t>
            </a:r>
            <a:r>
              <a:rPr lang="ru-RU" dirty="0" err="1"/>
              <a:t>хипофизарния</a:t>
            </a:r>
            <a:r>
              <a:rPr lang="ru-RU" dirty="0"/>
              <a:t> </a:t>
            </a:r>
            <a:r>
              <a:rPr lang="ru-RU" dirty="0" err="1"/>
              <a:t>нанизъм</a:t>
            </a:r>
            <a:r>
              <a:rPr lang="ru-RU" dirty="0"/>
              <a:t> е характерно </a:t>
            </a:r>
            <a:r>
              <a:rPr lang="ru-RU" dirty="0" err="1"/>
              <a:t>пропорционално</a:t>
            </a:r>
            <a:r>
              <a:rPr lang="ru-RU" dirty="0"/>
              <a:t> </a:t>
            </a:r>
            <a:r>
              <a:rPr lang="ru-RU" dirty="0" err="1"/>
              <a:t>изоставане</a:t>
            </a:r>
            <a:r>
              <a:rPr lang="ru-RU" dirty="0"/>
              <a:t> в </a:t>
            </a:r>
            <a:r>
              <a:rPr lang="ru-RU" dirty="0" err="1"/>
              <a:t>растежа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кукленско</a:t>
            </a:r>
            <a:r>
              <a:rPr lang="ru-RU" dirty="0"/>
              <a:t> лице, </a:t>
            </a:r>
            <a:r>
              <a:rPr lang="ru-RU" dirty="0" err="1"/>
              <a:t>къса</a:t>
            </a:r>
            <a:r>
              <a:rPr lang="ru-RU" dirty="0"/>
              <a:t> шия и </a:t>
            </a:r>
            <a:r>
              <a:rPr lang="ru-RU" dirty="0" err="1"/>
              <a:t>натрупване</a:t>
            </a:r>
            <a:r>
              <a:rPr lang="ru-RU" dirty="0"/>
              <a:t> на </a:t>
            </a:r>
            <a:r>
              <a:rPr lang="ru-RU" dirty="0" err="1"/>
              <a:t>мастна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около </a:t>
            </a:r>
            <a:r>
              <a:rPr lang="ru-RU" dirty="0" err="1"/>
              <a:t>мамилите</a:t>
            </a:r>
            <a:r>
              <a:rPr lang="ru-RU" dirty="0"/>
              <a:t> и </a:t>
            </a:r>
            <a:r>
              <a:rPr lang="ru-RU" dirty="0" err="1"/>
              <a:t>пъпа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малкия</a:t>
            </a:r>
            <a:r>
              <a:rPr lang="ru-RU" dirty="0"/>
              <a:t> </a:t>
            </a:r>
            <a:r>
              <a:rPr lang="ru-RU" dirty="0" err="1"/>
              <a:t>ларинкс</a:t>
            </a:r>
            <a:r>
              <a:rPr lang="ru-RU" dirty="0"/>
              <a:t> </a:t>
            </a:r>
            <a:r>
              <a:rPr lang="ru-RU" dirty="0" err="1"/>
              <a:t>гласът</a:t>
            </a:r>
            <a:r>
              <a:rPr lang="ru-RU" dirty="0"/>
              <a:t> е висок и писклив. </a:t>
            </a:r>
          </a:p>
          <a:p>
            <a:pPr lvl="1"/>
            <a:r>
              <a:rPr lang="ru-RU" dirty="0" err="1"/>
              <a:t>Гениталиите</a:t>
            </a:r>
            <a:r>
              <a:rPr lang="ru-RU" dirty="0"/>
              <a:t> 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инфантилни</a:t>
            </a:r>
            <a:r>
              <a:rPr lang="ru-RU" dirty="0"/>
              <a:t> и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среща</a:t>
            </a:r>
            <a:r>
              <a:rPr lang="ru-RU" dirty="0"/>
              <a:t> </a:t>
            </a:r>
            <a:r>
              <a:rPr lang="ru-RU" dirty="0" err="1"/>
              <a:t>микропенис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Скоростта</a:t>
            </a:r>
            <a:r>
              <a:rPr lang="ru-RU" dirty="0"/>
              <a:t> на </a:t>
            </a:r>
            <a:r>
              <a:rPr lang="ru-RU" dirty="0" err="1"/>
              <a:t>растежа</a:t>
            </a:r>
            <a:r>
              <a:rPr lang="ru-RU" dirty="0"/>
              <a:t> е </a:t>
            </a:r>
            <a:r>
              <a:rPr lang="ru-RU" dirty="0" err="1"/>
              <a:t>забавена</a:t>
            </a:r>
            <a:r>
              <a:rPr lang="ru-RU" dirty="0"/>
              <a:t> до под 3 см. </a:t>
            </a:r>
            <a:r>
              <a:rPr lang="ru-RU" dirty="0" err="1"/>
              <a:t>годишно</a:t>
            </a:r>
            <a:r>
              <a:rPr lang="ru-RU" dirty="0"/>
              <a:t> и </a:t>
            </a:r>
            <a:r>
              <a:rPr lang="ru-RU" dirty="0" err="1"/>
              <a:t>костната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</a:t>
            </a:r>
            <a:r>
              <a:rPr lang="ru-RU" dirty="0" err="1"/>
              <a:t>отговаря</a:t>
            </a:r>
            <a:r>
              <a:rPr lang="ru-RU" dirty="0"/>
              <a:t> с 3 до 6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по-малка</a:t>
            </a:r>
            <a:r>
              <a:rPr lang="ru-RU" dirty="0"/>
              <a:t> от </a:t>
            </a:r>
            <a:r>
              <a:rPr lang="ru-RU" dirty="0" err="1"/>
              <a:t>календарната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Вследствие на </a:t>
            </a:r>
            <a:r>
              <a:rPr lang="ru-RU" dirty="0" err="1"/>
              <a:t>това</a:t>
            </a:r>
            <a:r>
              <a:rPr lang="ru-RU" dirty="0"/>
              <a:t> е и </a:t>
            </a:r>
            <a:r>
              <a:rPr lang="ru-RU" dirty="0" err="1"/>
              <a:t>късно</a:t>
            </a:r>
            <a:r>
              <a:rPr lang="ru-RU" dirty="0"/>
              <a:t> </a:t>
            </a:r>
            <a:r>
              <a:rPr lang="ru-RU" dirty="0" err="1"/>
              <a:t>настъпващият</a:t>
            </a:r>
            <a:r>
              <a:rPr lang="ru-RU" dirty="0"/>
              <a:t> </a:t>
            </a:r>
            <a:r>
              <a:rPr lang="ru-RU" dirty="0" err="1"/>
              <a:t>пубертет</a:t>
            </a:r>
            <a:r>
              <a:rPr lang="ru-RU" dirty="0"/>
              <a:t>. </a:t>
            </a:r>
          </a:p>
          <a:p>
            <a:pPr lvl="1"/>
            <a:r>
              <a:rPr lang="ru-RU" dirty="0" err="1"/>
              <a:t>Интелигентността</a:t>
            </a:r>
            <a:r>
              <a:rPr lang="ru-RU" dirty="0"/>
              <a:t> на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е </a:t>
            </a:r>
            <a:r>
              <a:rPr lang="ru-RU" dirty="0" err="1"/>
              <a:t>нормална</a:t>
            </a:r>
            <a:r>
              <a:rPr lang="ru-RU" dirty="0"/>
              <a:t>, но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стеснителни</a:t>
            </a:r>
            <a:r>
              <a:rPr lang="ru-RU" dirty="0"/>
              <a:t> и </a:t>
            </a:r>
            <a:r>
              <a:rPr lang="ru-RU" dirty="0" err="1"/>
              <a:t>затворени</a:t>
            </a:r>
            <a:r>
              <a:rPr lang="ru-RU" dirty="0"/>
              <a:t> в себе си.</a:t>
            </a:r>
          </a:p>
          <a:p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липсата</a:t>
            </a:r>
            <a:r>
              <a:rPr lang="ru-RU" dirty="0"/>
              <a:t> на </a:t>
            </a:r>
            <a:r>
              <a:rPr lang="ru-RU" dirty="0" err="1"/>
              <a:t>пубертет</a:t>
            </a:r>
            <a:r>
              <a:rPr lang="ru-RU" dirty="0"/>
              <a:t> и </a:t>
            </a:r>
            <a:r>
              <a:rPr lang="ru-RU" dirty="0" err="1"/>
              <a:t>ниският</a:t>
            </a:r>
            <a:r>
              <a:rPr lang="ru-RU" dirty="0"/>
              <a:t> </a:t>
            </a:r>
            <a:r>
              <a:rPr lang="ru-RU" dirty="0" err="1"/>
              <a:t>ръст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възникнат</a:t>
            </a:r>
            <a:r>
              <a:rPr lang="ru-RU" dirty="0"/>
              <a:t> </a:t>
            </a:r>
            <a:r>
              <a:rPr lang="ru-RU" dirty="0" err="1"/>
              <a:t>тежки</a:t>
            </a:r>
            <a:r>
              <a:rPr lang="ru-RU" dirty="0"/>
              <a:t> </a:t>
            </a:r>
            <a:r>
              <a:rPr lang="ru-RU" dirty="0" err="1"/>
              <a:t>психосоциални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35840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31236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315542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601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Лечение на </a:t>
            </a:r>
            <a:r>
              <a:rPr lang="ru-RU" b="1" dirty="0" err="1"/>
              <a:t>Хипофизарен</a:t>
            </a:r>
            <a:r>
              <a:rPr lang="ru-RU" b="1" dirty="0"/>
              <a:t> </a:t>
            </a:r>
            <a:r>
              <a:rPr lang="ru-RU" b="1" dirty="0" err="1"/>
              <a:t>нанизъм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Лечението</a:t>
            </a:r>
            <a:r>
              <a:rPr lang="ru-RU" dirty="0"/>
              <a:t> се </a:t>
            </a:r>
            <a:r>
              <a:rPr lang="ru-RU" dirty="0" err="1"/>
              <a:t>провежда</a:t>
            </a:r>
            <a:r>
              <a:rPr lang="ru-RU" dirty="0"/>
              <a:t> с рекомбинантен </a:t>
            </a:r>
            <a:r>
              <a:rPr lang="ru-RU" dirty="0" err="1"/>
              <a:t>човешки</a:t>
            </a:r>
            <a:r>
              <a:rPr lang="ru-RU" dirty="0"/>
              <a:t> </a:t>
            </a:r>
            <a:r>
              <a:rPr lang="ru-RU" dirty="0" err="1"/>
              <a:t>растежен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пубертета</a:t>
            </a:r>
            <a:r>
              <a:rPr lang="ru-RU" dirty="0"/>
              <a:t> </a:t>
            </a:r>
            <a:r>
              <a:rPr lang="ru-RU" dirty="0" err="1"/>
              <a:t>най-добри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 се </a:t>
            </a:r>
            <a:r>
              <a:rPr lang="ru-RU" dirty="0" err="1"/>
              <a:t>постигат</a:t>
            </a:r>
            <a:r>
              <a:rPr lang="ru-RU" dirty="0"/>
              <a:t> с ежедневно подкожно </a:t>
            </a:r>
            <a:r>
              <a:rPr lang="ru-RU" dirty="0" err="1"/>
              <a:t>инжектиране</a:t>
            </a:r>
            <a:r>
              <a:rPr lang="ru-RU" dirty="0"/>
              <a:t> с </a:t>
            </a:r>
            <a:r>
              <a:rPr lang="ru-RU" dirty="0" err="1"/>
              <a:t>писалка</a:t>
            </a:r>
            <a:r>
              <a:rPr lang="ru-RU" dirty="0"/>
              <a:t> вечер в </a:t>
            </a:r>
            <a:r>
              <a:rPr lang="ru-RU" dirty="0" err="1"/>
              <a:t>дози</a:t>
            </a:r>
            <a:r>
              <a:rPr lang="ru-RU" dirty="0"/>
              <a:t> от 0,07 – 0,1 Е/кг </a:t>
            </a:r>
            <a:r>
              <a:rPr lang="ru-RU" dirty="0" err="1"/>
              <a:t>телесна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След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пубертета</a:t>
            </a:r>
            <a:r>
              <a:rPr lang="ru-RU" dirty="0"/>
              <a:t> </a:t>
            </a:r>
            <a:r>
              <a:rPr lang="ru-RU" dirty="0" err="1"/>
              <a:t>дозата</a:t>
            </a:r>
            <a:r>
              <a:rPr lang="ru-RU" dirty="0"/>
              <a:t> се </a:t>
            </a:r>
            <a:r>
              <a:rPr lang="ru-RU" dirty="0" err="1"/>
              <a:t>удвоява</a:t>
            </a:r>
            <a:r>
              <a:rPr lang="ru-RU" dirty="0"/>
              <a:t>. </a:t>
            </a:r>
          </a:p>
          <a:p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първата</a:t>
            </a:r>
            <a:r>
              <a:rPr lang="ru-RU" dirty="0"/>
              <a:t> година от </a:t>
            </a:r>
            <a:r>
              <a:rPr lang="ru-RU" dirty="0" err="1"/>
              <a:t>началото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 </a:t>
            </a:r>
            <a:r>
              <a:rPr lang="ru-RU" dirty="0" err="1"/>
              <a:t>детето</a:t>
            </a:r>
            <a:r>
              <a:rPr lang="ru-RU" dirty="0"/>
              <a:t> </a:t>
            </a:r>
            <a:r>
              <a:rPr lang="ru-RU" dirty="0" err="1"/>
              <a:t>израства</a:t>
            </a:r>
            <a:r>
              <a:rPr lang="ru-RU" dirty="0"/>
              <a:t> </a:t>
            </a:r>
            <a:r>
              <a:rPr lang="ru-RU" dirty="0" err="1"/>
              <a:t>рязко</a:t>
            </a:r>
            <a:r>
              <a:rPr lang="ru-RU" dirty="0"/>
              <a:t> с около 10 – 12 см. От </a:t>
            </a:r>
            <a:r>
              <a:rPr lang="ru-RU" dirty="0" err="1"/>
              <a:t>втората</a:t>
            </a:r>
            <a:r>
              <a:rPr lang="ru-RU" dirty="0"/>
              <a:t> година темпа на </a:t>
            </a:r>
            <a:r>
              <a:rPr lang="ru-RU" dirty="0" err="1"/>
              <a:t>растеж</a:t>
            </a:r>
            <a:r>
              <a:rPr lang="ru-RU" dirty="0"/>
              <a:t> е с 4 – 6 см./година. </a:t>
            </a:r>
          </a:p>
          <a:p>
            <a:r>
              <a:rPr lang="ru-RU" dirty="0" err="1"/>
              <a:t>Спирането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извършва</a:t>
            </a:r>
            <a:r>
              <a:rPr lang="ru-RU" dirty="0"/>
              <a:t> постепенно и то само след </a:t>
            </a:r>
            <a:r>
              <a:rPr lang="ru-RU" dirty="0" err="1"/>
              <a:t>достигане</a:t>
            </a:r>
            <a:r>
              <a:rPr lang="ru-RU" dirty="0"/>
              <a:t> на </a:t>
            </a:r>
            <a:r>
              <a:rPr lang="ru-RU" dirty="0" err="1"/>
              <a:t>крайния</a:t>
            </a:r>
            <a:r>
              <a:rPr lang="ru-RU" dirty="0"/>
              <a:t> </a:t>
            </a:r>
            <a:r>
              <a:rPr lang="ru-RU" dirty="0" err="1"/>
              <a:t>ръст</a:t>
            </a:r>
            <a:r>
              <a:rPr lang="ru-RU" dirty="0"/>
              <a:t> и добро </a:t>
            </a:r>
            <a:r>
              <a:rPr lang="ru-RU" dirty="0" err="1"/>
              <a:t>полово</a:t>
            </a:r>
            <a:r>
              <a:rPr lang="ru-RU" dirty="0"/>
              <a:t> развитие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51461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Синдром на Симондс- Шихан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Синдромът</a:t>
            </a:r>
            <a:r>
              <a:rPr lang="ru-RU" dirty="0"/>
              <a:t> на Шихан е </a:t>
            </a:r>
            <a:r>
              <a:rPr lang="ru-RU" dirty="0" err="1"/>
              <a:t>сравнително</a:t>
            </a:r>
            <a:r>
              <a:rPr lang="ru-RU" dirty="0"/>
              <a:t> </a:t>
            </a:r>
            <a:r>
              <a:rPr lang="ru-RU" dirty="0" err="1"/>
              <a:t>рядко</a:t>
            </a:r>
            <a:r>
              <a:rPr lang="ru-RU" dirty="0"/>
              <a:t> </a:t>
            </a:r>
            <a:r>
              <a:rPr lang="ru-RU" dirty="0" err="1"/>
              <a:t>срещано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 страда </a:t>
            </a:r>
            <a:r>
              <a:rPr lang="ru-RU" dirty="0" err="1"/>
              <a:t>хипофизната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вследствие на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кръвозагуба</a:t>
            </a:r>
            <a:r>
              <a:rPr lang="ru-RU" dirty="0"/>
              <a:t> при </a:t>
            </a:r>
            <a:r>
              <a:rPr lang="ru-RU" dirty="0" err="1"/>
              <a:t>раждане</a:t>
            </a:r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постпартална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хипофизна</a:t>
            </a:r>
            <a:r>
              <a:rPr lang="ru-RU" dirty="0">
                <a:solidFill>
                  <a:srgbClr val="FF0000"/>
                </a:solidFill>
              </a:rPr>
              <a:t> некроза</a:t>
            </a:r>
            <a:r>
              <a:rPr lang="ru-RU" dirty="0"/>
              <a:t>. </a:t>
            </a:r>
          </a:p>
          <a:p>
            <a:r>
              <a:rPr lang="ru-RU" dirty="0" err="1"/>
              <a:t>Най-уязвими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родилките</a:t>
            </a:r>
            <a:r>
              <a:rPr lang="ru-RU" dirty="0"/>
              <a:t> от </a:t>
            </a:r>
            <a:r>
              <a:rPr lang="ru-RU" dirty="0" err="1"/>
              <a:t>развиващите</a:t>
            </a:r>
            <a:r>
              <a:rPr lang="ru-RU" dirty="0"/>
              <a:t> се </a:t>
            </a:r>
            <a:r>
              <a:rPr lang="ru-RU" dirty="0" err="1"/>
              <a:t>страни</a:t>
            </a:r>
            <a:r>
              <a:rPr lang="ru-RU" dirty="0"/>
              <a:t>, при </a:t>
            </a:r>
            <a:r>
              <a:rPr lang="ru-RU" dirty="0" err="1"/>
              <a:t>които</a:t>
            </a:r>
            <a:r>
              <a:rPr lang="ru-RU" dirty="0"/>
              <a:t> не се </a:t>
            </a:r>
            <a:r>
              <a:rPr lang="ru-RU" dirty="0" err="1"/>
              <a:t>взимат</a:t>
            </a:r>
            <a:r>
              <a:rPr lang="ru-RU" dirty="0"/>
              <a:t> </a:t>
            </a:r>
            <a:r>
              <a:rPr lang="ru-RU" dirty="0" err="1"/>
              <a:t>навременни</a:t>
            </a:r>
            <a:r>
              <a:rPr lang="ru-RU" dirty="0"/>
              <a:t> и </a:t>
            </a:r>
            <a:r>
              <a:rPr lang="ru-RU" dirty="0" err="1"/>
              <a:t>адекватни</a:t>
            </a:r>
            <a:r>
              <a:rPr lang="ru-RU" dirty="0"/>
              <a:t> мерки за </a:t>
            </a:r>
            <a:r>
              <a:rPr lang="ru-RU" dirty="0" err="1"/>
              <a:t>възстановяване</a:t>
            </a:r>
            <a:r>
              <a:rPr lang="ru-RU" dirty="0"/>
              <a:t> </a:t>
            </a:r>
            <a:r>
              <a:rPr lang="ru-RU" dirty="0" err="1"/>
              <a:t>обема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 след </a:t>
            </a:r>
            <a:r>
              <a:rPr lang="ru-RU" dirty="0" err="1"/>
              <a:t>загубата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10146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Етиопатогенеза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бременността</a:t>
            </a:r>
            <a:r>
              <a:rPr lang="ru-RU" dirty="0"/>
              <a:t> </a:t>
            </a:r>
            <a:r>
              <a:rPr lang="ru-RU" dirty="0" err="1"/>
              <a:t>хипофизната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</a:t>
            </a:r>
            <a:r>
              <a:rPr lang="ru-RU" dirty="0" err="1"/>
              <a:t>нараства</a:t>
            </a:r>
            <a:r>
              <a:rPr lang="ru-RU" dirty="0"/>
              <a:t>, за да </a:t>
            </a:r>
            <a:r>
              <a:rPr lang="ru-RU" dirty="0" err="1"/>
              <a:t>осигури</a:t>
            </a:r>
            <a:r>
              <a:rPr lang="ru-RU" dirty="0"/>
              <a:t> </a:t>
            </a:r>
            <a:r>
              <a:rPr lang="ru-RU" dirty="0" err="1"/>
              <a:t>необходимите</a:t>
            </a:r>
            <a:r>
              <a:rPr lang="ru-RU" dirty="0"/>
              <a:t> нива </a:t>
            </a:r>
            <a:r>
              <a:rPr lang="ru-RU" dirty="0" err="1"/>
              <a:t>хормони</a:t>
            </a:r>
            <a:r>
              <a:rPr lang="ru-RU" dirty="0"/>
              <a:t>, </a:t>
            </a:r>
            <a:r>
              <a:rPr lang="ru-RU" dirty="0" err="1"/>
              <a:t>имащи</a:t>
            </a:r>
            <a:r>
              <a:rPr lang="ru-RU" dirty="0"/>
              <a:t> за цел да </a:t>
            </a:r>
            <a:r>
              <a:rPr lang="ru-RU" dirty="0" err="1"/>
              <a:t>контролират</a:t>
            </a:r>
            <a:r>
              <a:rPr lang="ru-RU" dirty="0"/>
              <a:t> множество </a:t>
            </a:r>
            <a:r>
              <a:rPr lang="ru-RU" dirty="0" err="1"/>
              <a:t>процеси</a:t>
            </a:r>
            <a:r>
              <a:rPr lang="ru-RU" dirty="0"/>
              <a:t> в организма,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работата</a:t>
            </a:r>
            <a:r>
              <a:rPr lang="ru-RU" dirty="0"/>
              <a:t> на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жлези</a:t>
            </a:r>
            <a:r>
              <a:rPr lang="ru-RU" dirty="0"/>
              <a:t> с </a:t>
            </a:r>
            <a:r>
              <a:rPr lang="ru-RU" dirty="0" err="1"/>
              <a:t>вътрешна</a:t>
            </a:r>
            <a:r>
              <a:rPr lang="ru-RU" dirty="0"/>
              <a:t> секреция.</a:t>
            </a:r>
          </a:p>
          <a:p>
            <a:r>
              <a:rPr lang="ru-RU" dirty="0"/>
              <a:t>За да </a:t>
            </a:r>
            <a:r>
              <a:rPr lang="ru-RU" dirty="0" err="1"/>
              <a:t>нарастне</a:t>
            </a:r>
            <a:r>
              <a:rPr lang="ru-RU" dirty="0"/>
              <a:t> и </a:t>
            </a:r>
            <a:r>
              <a:rPr lang="ru-RU" dirty="0" err="1"/>
              <a:t>функционира</a:t>
            </a:r>
            <a:r>
              <a:rPr lang="ru-RU" dirty="0"/>
              <a:t>, </a:t>
            </a:r>
            <a:r>
              <a:rPr lang="ru-RU" dirty="0" err="1"/>
              <a:t>хипофизата</a:t>
            </a:r>
            <a:r>
              <a:rPr lang="ru-RU" dirty="0"/>
              <a:t> се </a:t>
            </a:r>
            <a:r>
              <a:rPr lang="ru-RU" dirty="0" err="1"/>
              <a:t>нуждае</a:t>
            </a:r>
            <a:r>
              <a:rPr lang="ru-RU" dirty="0"/>
              <a:t> от </a:t>
            </a:r>
            <a:r>
              <a:rPr lang="ru-RU" dirty="0" err="1"/>
              <a:t>достатъчно</a:t>
            </a:r>
            <a:r>
              <a:rPr lang="ru-RU" dirty="0"/>
              <a:t> количество кислород. </a:t>
            </a:r>
          </a:p>
          <a:p>
            <a:r>
              <a:rPr lang="ru-RU" dirty="0"/>
              <a:t>При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кръвозагуба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раждането</a:t>
            </a:r>
            <a:r>
              <a:rPr lang="ru-RU" dirty="0"/>
              <a:t> или </a:t>
            </a:r>
            <a:r>
              <a:rPr lang="ru-RU" dirty="0" err="1"/>
              <a:t>бременността</a:t>
            </a:r>
            <a:r>
              <a:rPr lang="ru-RU" dirty="0"/>
              <a:t>, </a:t>
            </a:r>
            <a:r>
              <a:rPr lang="ru-RU" dirty="0" err="1"/>
              <a:t>количеството</a:t>
            </a:r>
            <a:r>
              <a:rPr lang="ru-RU" dirty="0"/>
              <a:t> кислород </a:t>
            </a:r>
            <a:r>
              <a:rPr lang="ru-RU" dirty="0" err="1"/>
              <a:t>намалява</a:t>
            </a:r>
            <a:r>
              <a:rPr lang="ru-RU" dirty="0"/>
              <a:t>. Вследствие на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хипофизата</a:t>
            </a:r>
            <a:r>
              <a:rPr lang="ru-RU" dirty="0"/>
              <a:t> се </a:t>
            </a:r>
            <a:r>
              <a:rPr lang="ru-RU" dirty="0" err="1"/>
              <a:t>свива</a:t>
            </a:r>
            <a:r>
              <a:rPr lang="ru-RU" dirty="0"/>
              <a:t> </a:t>
            </a:r>
            <a:r>
              <a:rPr lang="ru-RU" dirty="0" err="1"/>
              <a:t>рязко</a:t>
            </a:r>
            <a:r>
              <a:rPr lang="ru-RU" dirty="0"/>
              <a:t>, а </a:t>
            </a:r>
            <a:r>
              <a:rPr lang="ru-RU" dirty="0" err="1"/>
              <a:t>понякога</a:t>
            </a:r>
            <a:r>
              <a:rPr lang="ru-RU" dirty="0"/>
              <a:t>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спира</a:t>
            </a:r>
            <a:r>
              <a:rPr lang="ru-RU" dirty="0"/>
              <a:t> да </a:t>
            </a:r>
            <a:r>
              <a:rPr lang="ru-RU" dirty="0" err="1"/>
              <a:t>работи</a:t>
            </a:r>
            <a:r>
              <a:rPr lang="ru-RU" dirty="0"/>
              <a:t> </a:t>
            </a:r>
            <a:r>
              <a:rPr lang="ru-RU" dirty="0" err="1"/>
              <a:t>напълно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74892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Жените се </a:t>
            </a:r>
            <a:r>
              <a:rPr lang="ru-RU" dirty="0" err="1"/>
              <a:t>чувстват</a:t>
            </a:r>
            <a:r>
              <a:rPr lang="ru-RU" dirty="0"/>
              <a:t> зле, </a:t>
            </a:r>
            <a:r>
              <a:rPr lang="ru-RU" dirty="0" err="1"/>
              <a:t>отпаднали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, </a:t>
            </a:r>
            <a:r>
              <a:rPr lang="ru-RU" dirty="0" err="1"/>
              <a:t>включени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на </a:t>
            </a:r>
            <a:r>
              <a:rPr lang="ru-RU" dirty="0" err="1"/>
              <a:t>кръвопреливане</a:t>
            </a:r>
            <a:r>
              <a:rPr lang="ru-RU" dirty="0"/>
              <a:t>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посъветвани</a:t>
            </a:r>
            <a:r>
              <a:rPr lang="ru-RU" dirty="0"/>
              <a:t> да </a:t>
            </a:r>
            <a:r>
              <a:rPr lang="ru-RU" dirty="0" err="1"/>
              <a:t>приемат</a:t>
            </a:r>
            <a:r>
              <a:rPr lang="ru-RU" dirty="0"/>
              <a:t> </a:t>
            </a:r>
            <a:r>
              <a:rPr lang="ru-RU" dirty="0" err="1"/>
              <a:t>големи</a:t>
            </a:r>
            <a:r>
              <a:rPr lang="ru-RU" dirty="0"/>
              <a:t> количества вода, не </a:t>
            </a:r>
            <a:r>
              <a:rPr lang="ru-RU" dirty="0" err="1"/>
              <a:t>могат</a:t>
            </a:r>
            <a:r>
              <a:rPr lang="ru-RU" dirty="0"/>
              <a:t> да отделят и </a:t>
            </a:r>
            <a:r>
              <a:rPr lang="ru-RU" dirty="0" err="1"/>
              <a:t>кърма</a:t>
            </a:r>
            <a:r>
              <a:rPr lang="ru-RU" dirty="0"/>
              <a:t>. </a:t>
            </a:r>
          </a:p>
          <a:p>
            <a:r>
              <a:rPr lang="ru-RU" dirty="0" err="1"/>
              <a:t>Причината</a:t>
            </a:r>
            <a:r>
              <a:rPr lang="ru-RU" dirty="0"/>
              <a:t> е, че </a:t>
            </a:r>
            <a:r>
              <a:rPr lang="ru-RU" dirty="0" err="1"/>
              <a:t>млечните</a:t>
            </a:r>
            <a:r>
              <a:rPr lang="ru-RU" dirty="0"/>
              <a:t> </a:t>
            </a:r>
            <a:r>
              <a:rPr lang="ru-RU" dirty="0" err="1"/>
              <a:t>жлези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се свили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потиснали</a:t>
            </a:r>
            <a:r>
              <a:rPr lang="ru-RU" dirty="0"/>
              <a:t> </a:t>
            </a:r>
            <a:r>
              <a:rPr lang="ru-RU" dirty="0" err="1"/>
              <a:t>функцията</a:t>
            </a:r>
            <a:r>
              <a:rPr lang="ru-RU" dirty="0"/>
              <a:t> си.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гърдите</a:t>
            </a:r>
            <a:r>
              <a:rPr lang="ru-RU" dirty="0"/>
              <a:t> </a:t>
            </a:r>
            <a:r>
              <a:rPr lang="ru-RU" dirty="0" err="1"/>
              <a:t>изглеждат</a:t>
            </a:r>
            <a:r>
              <a:rPr lang="ru-RU" dirty="0"/>
              <a:t> </a:t>
            </a:r>
            <a:r>
              <a:rPr lang="ru-RU" dirty="0" err="1"/>
              <a:t>свити</a:t>
            </a:r>
            <a:r>
              <a:rPr lang="ru-RU" dirty="0"/>
              <a:t> при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.</a:t>
            </a:r>
          </a:p>
          <a:p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артериално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кърма</a:t>
            </a:r>
            <a:r>
              <a:rPr lang="ru-RU" dirty="0"/>
              <a:t>, </a:t>
            </a:r>
            <a:r>
              <a:rPr lang="ru-RU" dirty="0" err="1"/>
              <a:t>ниски</a:t>
            </a:r>
            <a:r>
              <a:rPr lang="ru-RU" dirty="0"/>
              <a:t> нива на </a:t>
            </a:r>
            <a:r>
              <a:rPr lang="ru-RU" dirty="0" err="1"/>
              <a:t>кръвната</a:t>
            </a:r>
            <a:r>
              <a:rPr lang="ru-RU" dirty="0"/>
              <a:t> </a:t>
            </a:r>
            <a:r>
              <a:rPr lang="ru-RU" dirty="0" err="1"/>
              <a:t>захар</a:t>
            </a:r>
            <a:r>
              <a:rPr lang="ru-RU" dirty="0"/>
              <a:t>, </a:t>
            </a:r>
            <a:r>
              <a:rPr lang="ru-RU" dirty="0" err="1"/>
              <a:t>липса</a:t>
            </a:r>
            <a:r>
              <a:rPr lang="ru-RU" dirty="0"/>
              <a:t> на менструация, </a:t>
            </a:r>
            <a:r>
              <a:rPr lang="ru-RU" dirty="0" err="1"/>
              <a:t>крайно</a:t>
            </a:r>
            <a:r>
              <a:rPr lang="ru-RU" dirty="0"/>
              <a:t> </a:t>
            </a:r>
            <a:r>
              <a:rPr lang="ru-RU" dirty="0" err="1"/>
              <a:t>изтощение</a:t>
            </a:r>
            <a:r>
              <a:rPr lang="ru-RU" dirty="0"/>
              <a:t>, </a:t>
            </a:r>
            <a:r>
              <a:rPr lang="ru-RU" dirty="0" err="1"/>
              <a:t>окапване</a:t>
            </a:r>
            <a:r>
              <a:rPr lang="ru-RU" dirty="0"/>
              <a:t> на </a:t>
            </a:r>
            <a:r>
              <a:rPr lang="ru-RU" dirty="0" err="1"/>
              <a:t>окосмяването</a:t>
            </a:r>
            <a:r>
              <a:rPr lang="ru-RU" dirty="0"/>
              <a:t> по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окосмени</a:t>
            </a:r>
            <a:r>
              <a:rPr lang="ru-RU" dirty="0"/>
              <a:t> части на </a:t>
            </a:r>
            <a:r>
              <a:rPr lang="ru-RU" dirty="0" err="1"/>
              <a:t>тялото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половите </a:t>
            </a:r>
            <a:r>
              <a:rPr lang="ru-RU" dirty="0" err="1"/>
              <a:t>органи</a:t>
            </a:r>
            <a:r>
              <a:rPr lang="ru-RU" dirty="0"/>
              <a:t> и </a:t>
            </a:r>
            <a:r>
              <a:rPr lang="ru-RU" dirty="0" err="1"/>
              <a:t>подмишниците</a:t>
            </a:r>
            <a:r>
              <a:rPr lang="ru-RU" dirty="0"/>
              <a:t>, много </a:t>
            </a:r>
            <a:r>
              <a:rPr lang="ru-RU" dirty="0" err="1"/>
              <a:t>силна</a:t>
            </a:r>
            <a:r>
              <a:rPr lang="ru-RU" dirty="0"/>
              <a:t> жажда.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99892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Клиника, </a:t>
            </a:r>
            <a:r>
              <a:rPr lang="ru-RU" dirty="0" err="1"/>
              <a:t>настъпваща</a:t>
            </a:r>
            <a:r>
              <a:rPr lang="ru-RU" dirty="0"/>
              <a:t> след </a:t>
            </a:r>
            <a:r>
              <a:rPr lang="ru-RU" dirty="0" err="1"/>
              <a:t>раждане</a:t>
            </a:r>
            <a:r>
              <a:rPr lang="ru-RU" dirty="0"/>
              <a:t> или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</a:t>
            </a:r>
            <a:r>
              <a:rPr lang="ru-RU" dirty="0"/>
              <a:t>. </a:t>
            </a:r>
          </a:p>
          <a:p>
            <a:r>
              <a:rPr lang="ru-RU" dirty="0"/>
              <a:t>След </a:t>
            </a:r>
            <a:r>
              <a:rPr lang="ru-RU" dirty="0" err="1"/>
              <a:t>това</a:t>
            </a:r>
            <a:r>
              <a:rPr lang="ru-RU" dirty="0"/>
              <a:t> се правят </a:t>
            </a:r>
            <a:r>
              <a:rPr lang="ru-RU" dirty="0" err="1"/>
              <a:t>редица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</a:t>
            </a:r>
            <a:r>
              <a:rPr lang="ru-RU" dirty="0" err="1"/>
              <a:t>кръвни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, </a:t>
            </a:r>
            <a:r>
              <a:rPr lang="ru-RU" dirty="0" err="1"/>
              <a:t>хормонални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, </a:t>
            </a:r>
            <a:r>
              <a:rPr lang="ru-RU" dirty="0" err="1"/>
              <a:t>стимулация</a:t>
            </a:r>
            <a:r>
              <a:rPr lang="ru-RU" dirty="0"/>
              <a:t> на </a:t>
            </a:r>
            <a:r>
              <a:rPr lang="ru-RU" dirty="0" err="1"/>
              <a:t>мозъчната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.</a:t>
            </a:r>
          </a:p>
          <a:p>
            <a:r>
              <a:rPr lang="ru-RU" dirty="0" err="1"/>
              <a:t>Образни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- КАТ, ядрено-</a:t>
            </a:r>
            <a:r>
              <a:rPr lang="ru-RU" dirty="0" err="1"/>
              <a:t>магнитен</a:t>
            </a:r>
            <a:r>
              <a:rPr lang="ru-RU" dirty="0"/>
              <a:t> резонанс.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10516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ru-RU" dirty="0"/>
              <a:t>За </a:t>
            </a:r>
            <a:r>
              <a:rPr lang="ru-RU" dirty="0" err="1"/>
              <a:t>съжаление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то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хормонзаместителна</a:t>
            </a:r>
            <a:r>
              <a:rPr lang="ru-RU" dirty="0"/>
              <a:t> терапия. </a:t>
            </a:r>
          </a:p>
          <a:p>
            <a:r>
              <a:rPr lang="ru-RU" dirty="0"/>
              <a:t>В </a:t>
            </a:r>
            <a:r>
              <a:rPr lang="ru-RU" dirty="0" err="1"/>
              <a:t>по-тежки</a:t>
            </a:r>
            <a:r>
              <a:rPr lang="ru-RU" dirty="0"/>
              <a:t> случаи се </a:t>
            </a:r>
            <a:r>
              <a:rPr lang="ru-RU" dirty="0" err="1"/>
              <a:t>налага</a:t>
            </a:r>
            <a:r>
              <a:rPr lang="ru-RU" dirty="0"/>
              <a:t> </a:t>
            </a:r>
            <a:r>
              <a:rPr lang="ru-RU" dirty="0" err="1"/>
              <a:t>доживотно</a:t>
            </a:r>
            <a:r>
              <a:rPr lang="ru-RU" dirty="0"/>
              <a:t> </a:t>
            </a:r>
            <a:r>
              <a:rPr lang="ru-RU" dirty="0" err="1"/>
              <a:t>приемане</a:t>
            </a:r>
            <a:r>
              <a:rPr lang="ru-RU" dirty="0"/>
              <a:t> на </a:t>
            </a:r>
            <a:r>
              <a:rPr lang="ru-RU" dirty="0" err="1"/>
              <a:t>най-важните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 от </a:t>
            </a:r>
            <a:r>
              <a:rPr lang="ru-RU" dirty="0" err="1"/>
              <a:t>жлезите</a:t>
            </a:r>
            <a:r>
              <a:rPr lang="ru-RU" dirty="0"/>
              <a:t> с </a:t>
            </a:r>
            <a:r>
              <a:rPr lang="ru-RU" dirty="0" err="1"/>
              <a:t>вътрешна</a:t>
            </a:r>
            <a:r>
              <a:rPr lang="ru-RU" dirty="0"/>
              <a:t> секреция – прогестерон, </a:t>
            </a:r>
            <a:r>
              <a:rPr lang="ru-RU" dirty="0" err="1"/>
              <a:t>естроген</a:t>
            </a:r>
            <a:r>
              <a:rPr lang="ru-RU" dirty="0"/>
              <a:t>, </a:t>
            </a:r>
            <a:r>
              <a:rPr lang="ru-RU" dirty="0" err="1"/>
              <a:t>хормоните</a:t>
            </a:r>
            <a:r>
              <a:rPr lang="ru-RU" dirty="0"/>
              <a:t> на </a:t>
            </a:r>
            <a:r>
              <a:rPr lang="ru-RU" dirty="0" err="1"/>
              <a:t>надбъбречните</a:t>
            </a:r>
            <a:r>
              <a:rPr lang="ru-RU" dirty="0"/>
              <a:t> </a:t>
            </a:r>
            <a:r>
              <a:rPr lang="ru-RU" dirty="0" err="1"/>
              <a:t>жлези</a:t>
            </a:r>
            <a:r>
              <a:rPr lang="ru-RU" dirty="0"/>
              <a:t> и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29233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Безвкусен ( </a:t>
            </a:r>
            <a:r>
              <a:rPr lang="ru-RU" dirty="0" err="1"/>
              <a:t>инсипиден</a:t>
            </a:r>
            <a:r>
              <a:rPr lang="ru-RU" dirty="0"/>
              <a:t>) диабет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925144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Клиничен</a:t>
            </a:r>
            <a:r>
              <a:rPr lang="ru-RU" dirty="0"/>
              <a:t> синдром, </a:t>
            </a:r>
            <a:r>
              <a:rPr lang="ru-RU" dirty="0" err="1"/>
              <a:t>характеризиращ</a:t>
            </a:r>
            <a:r>
              <a:rPr lang="ru-RU" dirty="0"/>
              <a:t> се с </a:t>
            </a:r>
            <a:r>
              <a:rPr lang="ru-RU" dirty="0" err="1"/>
              <a:t>отделянето</a:t>
            </a:r>
            <a:r>
              <a:rPr lang="ru-RU" dirty="0"/>
              <a:t> на </a:t>
            </a:r>
            <a:r>
              <a:rPr lang="ru-RU" dirty="0" err="1"/>
              <a:t>повишено</a:t>
            </a:r>
            <a:r>
              <a:rPr lang="ru-RU" dirty="0"/>
              <a:t> количество урина с </a:t>
            </a:r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относително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, </a:t>
            </a:r>
            <a:r>
              <a:rPr lang="ru-RU" dirty="0" err="1"/>
              <a:t>засилено</a:t>
            </a:r>
            <a:r>
              <a:rPr lang="ru-RU" dirty="0"/>
              <a:t> чувство на жажда и </a:t>
            </a:r>
            <a:r>
              <a:rPr lang="ru-RU" dirty="0" err="1"/>
              <a:t>съответен</a:t>
            </a:r>
            <a:r>
              <a:rPr lang="ru-RU" dirty="0"/>
              <a:t> прием на </a:t>
            </a:r>
            <a:r>
              <a:rPr lang="ru-RU" dirty="0" err="1"/>
              <a:t>течности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основата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стои</a:t>
            </a:r>
            <a:r>
              <a:rPr lang="ru-RU" dirty="0"/>
              <a:t> </a:t>
            </a:r>
            <a:r>
              <a:rPr lang="ru-RU" dirty="0" err="1"/>
              <a:t>абсолютния</a:t>
            </a:r>
            <a:r>
              <a:rPr lang="ru-RU" dirty="0"/>
              <a:t> или относителен </a:t>
            </a:r>
            <a:r>
              <a:rPr lang="ru-RU" dirty="0">
                <a:solidFill>
                  <a:srgbClr val="FF0000"/>
                </a:solidFill>
              </a:rPr>
              <a:t>дефицит на </a:t>
            </a:r>
            <a:r>
              <a:rPr lang="ru-RU" dirty="0" err="1">
                <a:solidFill>
                  <a:srgbClr val="FF0000"/>
                </a:solidFill>
              </a:rPr>
              <a:t>антидиуретичния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хормон</a:t>
            </a:r>
            <a:r>
              <a:rPr lang="ru-RU" dirty="0"/>
              <a:t>,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което</a:t>
            </a:r>
            <a:r>
              <a:rPr lang="ru-RU" dirty="0"/>
              <a:t> е нарушена </a:t>
            </a:r>
            <a:r>
              <a:rPr lang="ru-RU" dirty="0" err="1"/>
              <a:t>концентрационната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04495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Роля на АДХ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АДХ е </a:t>
            </a:r>
            <a:r>
              <a:rPr lang="ru-RU" dirty="0" err="1"/>
              <a:t>пептиден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, </a:t>
            </a:r>
            <a:r>
              <a:rPr lang="ru-RU" dirty="0" err="1"/>
              <a:t>произвеждан</a:t>
            </a:r>
            <a:r>
              <a:rPr lang="ru-RU" dirty="0"/>
              <a:t> в </a:t>
            </a:r>
            <a:r>
              <a:rPr lang="ru-RU" dirty="0" err="1"/>
              <a:t>хипоталамуса</a:t>
            </a:r>
            <a:r>
              <a:rPr lang="ru-RU" dirty="0"/>
              <a:t>. </a:t>
            </a:r>
            <a:r>
              <a:rPr lang="ru-RU" dirty="0" err="1"/>
              <a:t>Последният</a:t>
            </a:r>
            <a:r>
              <a:rPr lang="ru-RU" dirty="0"/>
              <a:t> е </a:t>
            </a:r>
            <a:r>
              <a:rPr lang="ru-RU" dirty="0" err="1"/>
              <a:t>функционално</a:t>
            </a:r>
            <a:r>
              <a:rPr lang="ru-RU" dirty="0"/>
              <a:t> и </a:t>
            </a:r>
            <a:r>
              <a:rPr lang="ru-RU" dirty="0" err="1"/>
              <a:t>морфологично</a:t>
            </a:r>
            <a:r>
              <a:rPr lang="ru-RU" dirty="0"/>
              <a:t> </a:t>
            </a:r>
            <a:r>
              <a:rPr lang="ru-RU" dirty="0" err="1"/>
              <a:t>тясно</a:t>
            </a:r>
            <a:r>
              <a:rPr lang="ru-RU" dirty="0"/>
              <a:t> </a:t>
            </a:r>
            <a:r>
              <a:rPr lang="ru-RU" dirty="0" err="1"/>
              <a:t>свързан</a:t>
            </a:r>
            <a:r>
              <a:rPr lang="ru-RU" dirty="0"/>
              <a:t> с </a:t>
            </a:r>
            <a:r>
              <a:rPr lang="ru-RU" dirty="0" err="1"/>
              <a:t>хипофизата</a:t>
            </a:r>
            <a:r>
              <a:rPr lang="ru-RU" dirty="0"/>
              <a:t>. </a:t>
            </a:r>
            <a:r>
              <a:rPr lang="ru-RU" dirty="0" err="1"/>
              <a:t>Аксоните</a:t>
            </a:r>
            <a:r>
              <a:rPr lang="ru-RU" dirty="0"/>
              <a:t> на </a:t>
            </a:r>
            <a:r>
              <a:rPr lang="ru-RU" dirty="0" err="1"/>
              <a:t>неврони</a:t>
            </a:r>
            <a:r>
              <a:rPr lang="ru-RU" dirty="0"/>
              <a:t> от </a:t>
            </a:r>
            <a:r>
              <a:rPr lang="ru-RU" dirty="0" err="1"/>
              <a:t>определени</a:t>
            </a:r>
            <a:r>
              <a:rPr lang="ru-RU" dirty="0"/>
              <a:t> ядра в </a:t>
            </a:r>
            <a:r>
              <a:rPr lang="ru-RU" dirty="0" err="1"/>
              <a:t>хипоталамуса</a:t>
            </a:r>
            <a:r>
              <a:rPr lang="ru-RU" dirty="0"/>
              <a:t> </a:t>
            </a:r>
            <a:r>
              <a:rPr lang="ru-RU" dirty="0" err="1"/>
              <a:t>окончават</a:t>
            </a:r>
            <a:r>
              <a:rPr lang="ru-RU" dirty="0"/>
              <a:t> в  </a:t>
            </a:r>
            <a:r>
              <a:rPr lang="ru-RU" dirty="0" err="1"/>
              <a:t>задната</a:t>
            </a:r>
            <a:r>
              <a:rPr lang="ru-RU" dirty="0"/>
              <a:t> част на </a:t>
            </a:r>
            <a:r>
              <a:rPr lang="ru-RU" dirty="0" err="1"/>
              <a:t>хипофизата</a:t>
            </a:r>
            <a:r>
              <a:rPr lang="ru-RU" dirty="0"/>
              <a:t>. В </a:t>
            </a:r>
            <a:r>
              <a:rPr lang="ru-RU" dirty="0" err="1"/>
              <a:t>разширения</a:t>
            </a:r>
            <a:r>
              <a:rPr lang="ru-RU" dirty="0"/>
              <a:t> в </a:t>
            </a:r>
            <a:r>
              <a:rPr lang="ru-RU" dirty="0" err="1"/>
              <a:t>нервните</a:t>
            </a:r>
            <a:r>
              <a:rPr lang="ru-RU" dirty="0"/>
              <a:t> окончания се </a:t>
            </a:r>
            <a:r>
              <a:rPr lang="ru-RU" dirty="0" err="1"/>
              <a:t>складира</a:t>
            </a:r>
            <a:r>
              <a:rPr lang="ru-RU" dirty="0"/>
              <a:t> </a:t>
            </a:r>
            <a:r>
              <a:rPr lang="ru-RU" dirty="0" err="1"/>
              <a:t>неврохормомът</a:t>
            </a:r>
            <a:r>
              <a:rPr lang="ru-RU" dirty="0"/>
              <a:t> АДХ (</a:t>
            </a:r>
            <a:r>
              <a:rPr lang="ru-RU" dirty="0" err="1"/>
              <a:t>антидиуритичен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). При </a:t>
            </a:r>
            <a:r>
              <a:rPr lang="ru-RU" dirty="0" err="1"/>
              <a:t>определени</a:t>
            </a:r>
            <a:r>
              <a:rPr lang="ru-RU" dirty="0"/>
              <a:t> </a:t>
            </a:r>
            <a:r>
              <a:rPr lang="ru-RU" dirty="0" err="1"/>
              <a:t>стимули</a:t>
            </a:r>
            <a:r>
              <a:rPr lang="ru-RU" dirty="0"/>
              <a:t> те </a:t>
            </a:r>
            <a:r>
              <a:rPr lang="ru-RU" dirty="0" err="1"/>
              <a:t>биват</a:t>
            </a:r>
            <a:r>
              <a:rPr lang="ru-RU" dirty="0"/>
              <a:t> </a:t>
            </a:r>
            <a:r>
              <a:rPr lang="ru-RU" dirty="0" err="1"/>
              <a:t>освобождавани</a:t>
            </a:r>
            <a:r>
              <a:rPr lang="ru-RU" dirty="0"/>
              <a:t> в </a:t>
            </a:r>
            <a:r>
              <a:rPr lang="ru-RU" dirty="0" err="1"/>
              <a:t>кръвното</a:t>
            </a:r>
            <a:r>
              <a:rPr lang="ru-RU" dirty="0"/>
              <a:t> русло и </a:t>
            </a:r>
            <a:r>
              <a:rPr lang="ru-RU" dirty="0" err="1"/>
              <a:t>оказват</a:t>
            </a:r>
            <a:r>
              <a:rPr lang="ru-RU" dirty="0"/>
              <a:t> </a:t>
            </a:r>
            <a:r>
              <a:rPr lang="ru-RU" dirty="0" err="1"/>
              <a:t>системното</a:t>
            </a:r>
            <a:r>
              <a:rPr lang="ru-RU" dirty="0"/>
              <a:t> си действие. </a:t>
            </a:r>
            <a:br>
              <a:rPr lang="ru-RU" dirty="0"/>
            </a:br>
            <a:endParaRPr lang="ru-RU" dirty="0"/>
          </a:p>
          <a:p>
            <a:r>
              <a:rPr lang="ru-RU" dirty="0"/>
              <a:t>АДХ </a:t>
            </a:r>
            <a:r>
              <a:rPr lang="ru-RU" dirty="0" err="1"/>
              <a:t>има</a:t>
            </a:r>
            <a:r>
              <a:rPr lang="ru-RU" dirty="0"/>
              <a:t> важна роля в </a:t>
            </a:r>
            <a:r>
              <a:rPr lang="ru-RU" dirty="0" err="1">
                <a:solidFill>
                  <a:srgbClr val="FF0000"/>
                </a:solidFill>
              </a:rPr>
              <a:t>регулацията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обема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осмоларитета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екстрацелуларното</a:t>
            </a:r>
            <a:r>
              <a:rPr lang="ru-RU" dirty="0">
                <a:solidFill>
                  <a:srgbClr val="FF0000"/>
                </a:solidFill>
              </a:rPr>
              <a:t> пространство</a:t>
            </a:r>
            <a:r>
              <a:rPr lang="ru-RU" dirty="0"/>
              <a:t>. Той </a:t>
            </a:r>
            <a:r>
              <a:rPr lang="ru-RU" dirty="0" err="1"/>
              <a:t>притежава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физиологични</a:t>
            </a:r>
            <a:r>
              <a:rPr lang="ru-RU" dirty="0"/>
              <a:t> функции. </a:t>
            </a:r>
            <a:r>
              <a:rPr lang="ru-RU" dirty="0" err="1"/>
              <a:t>Една</a:t>
            </a:r>
            <a:r>
              <a:rPr lang="ru-RU" dirty="0"/>
              <a:t> от </a:t>
            </a:r>
            <a:r>
              <a:rPr lang="ru-RU" dirty="0" err="1"/>
              <a:t>тях</a:t>
            </a:r>
            <a:r>
              <a:rPr lang="ru-RU" dirty="0"/>
              <a:t> е </a:t>
            </a:r>
            <a:r>
              <a:rPr lang="ru-RU" dirty="0" err="1"/>
              <a:t>действието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събирателните</a:t>
            </a:r>
            <a:r>
              <a:rPr lang="ru-RU" dirty="0"/>
              <a:t> </a:t>
            </a:r>
            <a:r>
              <a:rPr lang="ru-RU" dirty="0" err="1"/>
              <a:t>каналчета</a:t>
            </a:r>
            <a:r>
              <a:rPr lang="ru-RU" dirty="0"/>
              <a:t> в </a:t>
            </a:r>
            <a:r>
              <a:rPr lang="ru-RU" dirty="0" err="1"/>
              <a:t>бъбреците</a:t>
            </a:r>
            <a:r>
              <a:rPr lang="ru-RU" dirty="0"/>
              <a:t>. Под </a:t>
            </a:r>
            <a:r>
              <a:rPr lang="ru-RU" dirty="0" err="1"/>
              <a:t>негова</a:t>
            </a:r>
            <a:r>
              <a:rPr lang="ru-RU" dirty="0"/>
              <a:t> </a:t>
            </a:r>
            <a:r>
              <a:rPr lang="ru-RU" dirty="0" err="1"/>
              <a:t>стимулация</a:t>
            </a:r>
            <a:r>
              <a:rPr lang="ru-RU" dirty="0"/>
              <a:t> в </a:t>
            </a:r>
            <a:r>
              <a:rPr lang="ru-RU" dirty="0" err="1"/>
              <a:t>стените</a:t>
            </a:r>
            <a:r>
              <a:rPr lang="ru-RU" dirty="0"/>
              <a:t> на </a:t>
            </a:r>
            <a:r>
              <a:rPr lang="ru-RU" dirty="0" err="1"/>
              <a:t>епителните</a:t>
            </a:r>
            <a:r>
              <a:rPr lang="ru-RU" dirty="0"/>
              <a:t> клетки се </a:t>
            </a:r>
            <a:r>
              <a:rPr lang="ru-RU" dirty="0" err="1"/>
              <a:t>образуват</a:t>
            </a:r>
            <a:r>
              <a:rPr lang="ru-RU" dirty="0"/>
              <a:t> канали,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опосредствяват</a:t>
            </a:r>
            <a:r>
              <a:rPr lang="ru-RU" dirty="0"/>
              <a:t> </a:t>
            </a:r>
            <a:r>
              <a:rPr lang="ru-RU" dirty="0" err="1"/>
              <a:t>обратната</a:t>
            </a:r>
            <a:r>
              <a:rPr lang="ru-RU" dirty="0"/>
              <a:t> резорбция на </a:t>
            </a:r>
            <a:r>
              <a:rPr lang="ru-RU" dirty="0" err="1"/>
              <a:t>водата</a:t>
            </a:r>
            <a:r>
              <a:rPr lang="ru-RU" dirty="0"/>
              <a:t> и </a:t>
            </a:r>
            <a:r>
              <a:rPr lang="ru-RU" dirty="0" err="1"/>
              <a:t>концентрирането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9220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Форми на безвкусен диабет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661248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Централен безвкусен диабет </a:t>
            </a:r>
            <a:r>
              <a:rPr lang="ru-RU" dirty="0"/>
              <a:t>- при </a:t>
            </a:r>
            <a:r>
              <a:rPr lang="ru-RU" dirty="0" err="1"/>
              <a:t>тази</a:t>
            </a:r>
            <a:r>
              <a:rPr lang="ru-RU" dirty="0"/>
              <a:t> форма </a:t>
            </a:r>
            <a:r>
              <a:rPr lang="ru-RU" dirty="0" err="1"/>
              <a:t>липсва</a:t>
            </a:r>
            <a:r>
              <a:rPr lang="ru-RU" dirty="0"/>
              <a:t> секреция на </a:t>
            </a:r>
            <a:r>
              <a:rPr lang="ru-RU" dirty="0" err="1"/>
              <a:t>антидиуретичен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 от </a:t>
            </a:r>
            <a:r>
              <a:rPr lang="ru-RU" dirty="0" err="1"/>
              <a:t>хипофизата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Етиологията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травма, </a:t>
            </a:r>
            <a:r>
              <a:rPr lang="ru-RU" dirty="0" err="1"/>
              <a:t>включително</a:t>
            </a:r>
            <a:r>
              <a:rPr lang="ru-RU" dirty="0"/>
              <a:t> оперативна </a:t>
            </a:r>
            <a:r>
              <a:rPr lang="ru-RU" dirty="0" err="1"/>
              <a:t>намеса</a:t>
            </a:r>
            <a:r>
              <a:rPr lang="ru-RU" dirty="0"/>
              <a:t>, </a:t>
            </a:r>
            <a:r>
              <a:rPr lang="ru-RU" dirty="0" err="1"/>
              <a:t>тумори</a:t>
            </a:r>
            <a:r>
              <a:rPr lang="ru-RU" dirty="0"/>
              <a:t> – </a:t>
            </a:r>
            <a:r>
              <a:rPr lang="ru-RU" dirty="0" err="1"/>
              <a:t>аденоми</a:t>
            </a:r>
            <a:r>
              <a:rPr lang="ru-RU" dirty="0"/>
              <a:t> на </a:t>
            </a:r>
            <a:r>
              <a:rPr lang="ru-RU" dirty="0" err="1"/>
              <a:t>хипофизата</a:t>
            </a:r>
            <a:r>
              <a:rPr lang="ru-RU" dirty="0"/>
              <a:t>, </a:t>
            </a:r>
            <a:r>
              <a:rPr lang="ru-RU" dirty="0" err="1"/>
              <a:t>краниофарингеоми</a:t>
            </a:r>
            <a:r>
              <a:rPr lang="ru-RU" dirty="0"/>
              <a:t>, </a:t>
            </a:r>
            <a:r>
              <a:rPr lang="ru-RU" dirty="0" err="1"/>
              <a:t>менингеоми</a:t>
            </a:r>
            <a:r>
              <a:rPr lang="ru-RU" dirty="0"/>
              <a:t>, </a:t>
            </a:r>
            <a:r>
              <a:rPr lang="ru-RU" dirty="0" err="1"/>
              <a:t>дисгерминоми</a:t>
            </a:r>
            <a:r>
              <a:rPr lang="ru-RU" dirty="0"/>
              <a:t> и др.,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метастази</a:t>
            </a:r>
            <a:r>
              <a:rPr lang="ru-RU" dirty="0"/>
              <a:t> – от рак на </a:t>
            </a:r>
            <a:r>
              <a:rPr lang="ru-RU" dirty="0" err="1"/>
              <a:t>бял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на </a:t>
            </a:r>
            <a:r>
              <a:rPr lang="ru-RU" dirty="0" err="1"/>
              <a:t>гърда</a:t>
            </a:r>
            <a:r>
              <a:rPr lang="ru-RU" dirty="0"/>
              <a:t>, </a:t>
            </a:r>
            <a:r>
              <a:rPr lang="ru-RU" dirty="0" err="1"/>
              <a:t>лимфоми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Съдови</a:t>
            </a:r>
            <a:r>
              <a:rPr lang="ru-RU" dirty="0"/>
              <a:t> аномалии, </a:t>
            </a:r>
            <a:r>
              <a:rPr lang="ru-RU" dirty="0" err="1"/>
              <a:t>грануломатозни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менингит, </a:t>
            </a:r>
            <a:r>
              <a:rPr lang="ru-RU" dirty="0" err="1"/>
              <a:t>менингоенцефалит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сред </a:t>
            </a:r>
            <a:r>
              <a:rPr lang="ru-RU" dirty="0" err="1"/>
              <a:t>по-редките</a:t>
            </a:r>
            <a:r>
              <a:rPr lang="ru-RU" dirty="0"/>
              <a:t> причини.  </a:t>
            </a:r>
          </a:p>
          <a:p>
            <a:pPr lvl="1"/>
            <a:r>
              <a:rPr lang="ru-RU" dirty="0" err="1"/>
              <a:t>Автоимунен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обуслови</a:t>
            </a:r>
            <a:r>
              <a:rPr lang="ru-RU" dirty="0"/>
              <a:t> безвкусен диабет. </a:t>
            </a:r>
          </a:p>
          <a:p>
            <a:pPr lvl="1"/>
            <a:r>
              <a:rPr lang="ru-RU" dirty="0"/>
              <a:t>В част от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причината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установена</a:t>
            </a:r>
            <a:r>
              <a:rPr lang="ru-RU" dirty="0"/>
              <a:t> и се </a:t>
            </a:r>
            <a:r>
              <a:rPr lang="ru-RU" dirty="0" err="1"/>
              <a:t>поставя</a:t>
            </a:r>
            <a:r>
              <a:rPr lang="ru-RU" dirty="0"/>
              <a:t> диагноза </a:t>
            </a:r>
            <a:r>
              <a:rPr lang="ru-RU" dirty="0" err="1"/>
              <a:t>идиопатичен</a:t>
            </a:r>
            <a:r>
              <a:rPr lang="ru-RU" dirty="0"/>
              <a:t> </a:t>
            </a:r>
            <a:r>
              <a:rPr lang="ru-RU" dirty="0" err="1"/>
              <a:t>инсипиден</a:t>
            </a:r>
            <a:r>
              <a:rPr lang="ru-RU" dirty="0"/>
              <a:t> диабет. </a:t>
            </a:r>
          </a:p>
          <a:p>
            <a:pPr lvl="1"/>
            <a:r>
              <a:rPr lang="ru-RU" dirty="0" err="1"/>
              <a:t>Описани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и </a:t>
            </a:r>
            <a:r>
              <a:rPr lang="ru-RU" dirty="0" err="1"/>
              <a:t>фамилни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. </a:t>
            </a:r>
            <a:br>
              <a:rPr lang="ru-RU" dirty="0"/>
            </a:br>
            <a:endParaRPr lang="ru-RU" dirty="0"/>
          </a:p>
          <a:p>
            <a:r>
              <a:rPr lang="ru-RU" dirty="0" err="1">
                <a:solidFill>
                  <a:srgbClr val="FF0000"/>
                </a:solidFill>
              </a:rPr>
              <a:t>Нефрогенен</a:t>
            </a:r>
            <a:r>
              <a:rPr lang="ru-RU" dirty="0">
                <a:solidFill>
                  <a:srgbClr val="FF0000"/>
                </a:solidFill>
              </a:rPr>
              <a:t> безвкусен диабет </a:t>
            </a:r>
            <a:r>
              <a:rPr lang="ru-RU" dirty="0"/>
              <a:t>- тук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бъбречно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събирателните</a:t>
            </a:r>
            <a:r>
              <a:rPr lang="ru-RU" dirty="0"/>
              <a:t> </a:t>
            </a:r>
            <a:r>
              <a:rPr lang="ru-RU" dirty="0" err="1"/>
              <a:t>тубули</a:t>
            </a:r>
            <a:r>
              <a:rPr lang="ru-RU" dirty="0"/>
              <a:t> </a:t>
            </a:r>
            <a:r>
              <a:rPr lang="ru-RU" dirty="0" err="1"/>
              <a:t>остават</a:t>
            </a:r>
            <a:r>
              <a:rPr lang="ru-RU" dirty="0"/>
              <a:t> </a:t>
            </a:r>
            <a:r>
              <a:rPr lang="ru-RU" dirty="0" err="1"/>
              <a:t>резистентни</a:t>
            </a:r>
            <a:r>
              <a:rPr lang="ru-RU" dirty="0"/>
              <a:t> на </a:t>
            </a:r>
            <a:r>
              <a:rPr lang="ru-RU" dirty="0" err="1"/>
              <a:t>действието</a:t>
            </a:r>
            <a:r>
              <a:rPr lang="ru-RU" dirty="0"/>
              <a:t> на </a:t>
            </a:r>
            <a:r>
              <a:rPr lang="ru-RU" dirty="0" err="1"/>
              <a:t>вазопресина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от своя страна </a:t>
            </a:r>
            <a:r>
              <a:rPr lang="ru-RU" dirty="0" err="1"/>
              <a:t>отново</a:t>
            </a:r>
            <a:r>
              <a:rPr lang="ru-RU" dirty="0"/>
              <a:t> </a:t>
            </a:r>
            <a:r>
              <a:rPr lang="ru-RU" dirty="0" err="1"/>
              <a:t>опорочава</a:t>
            </a:r>
            <a:r>
              <a:rPr lang="ru-RU" dirty="0"/>
              <a:t> </a:t>
            </a:r>
            <a:r>
              <a:rPr lang="ru-RU" dirty="0" err="1"/>
              <a:t>концентрационната</a:t>
            </a:r>
            <a:r>
              <a:rPr lang="ru-RU" dirty="0"/>
              <a:t> функция и </a:t>
            </a:r>
            <a:r>
              <a:rPr lang="ru-RU" dirty="0" err="1"/>
              <a:t>провокира</a:t>
            </a:r>
            <a:r>
              <a:rPr lang="ru-RU" dirty="0"/>
              <a:t> </a:t>
            </a:r>
            <a:r>
              <a:rPr lang="ru-RU" dirty="0" err="1"/>
              <a:t>класическите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Причината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в </a:t>
            </a:r>
            <a:r>
              <a:rPr lang="ru-RU" dirty="0" err="1"/>
              <a:t>употребата</a:t>
            </a:r>
            <a:r>
              <a:rPr lang="ru-RU" dirty="0"/>
              <a:t> </a:t>
            </a:r>
            <a:r>
              <a:rPr lang="ru-RU" dirty="0" err="1"/>
              <a:t>ня</a:t>
            </a:r>
            <a:r>
              <a:rPr lang="ru-RU" dirty="0"/>
              <a:t>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медиакменти</a:t>
            </a:r>
            <a:r>
              <a:rPr lang="ru-RU" dirty="0"/>
              <a:t> (</a:t>
            </a:r>
            <a:r>
              <a:rPr lang="ru-RU" dirty="0" err="1"/>
              <a:t>аминогликозидни</a:t>
            </a:r>
            <a:r>
              <a:rPr lang="ru-RU" dirty="0"/>
              <a:t> </a:t>
            </a:r>
            <a:r>
              <a:rPr lang="ru-RU" dirty="0" err="1"/>
              <a:t>антибиотици</a:t>
            </a:r>
            <a:r>
              <a:rPr lang="ru-RU" dirty="0"/>
              <a:t>, </a:t>
            </a:r>
            <a:r>
              <a:rPr lang="ru-RU" dirty="0" err="1"/>
              <a:t>цитостатици</a:t>
            </a:r>
            <a:r>
              <a:rPr lang="ru-RU" dirty="0"/>
              <a:t>, </a:t>
            </a:r>
            <a:r>
              <a:rPr lang="ru-RU" dirty="0" err="1"/>
              <a:t>амфотерици</a:t>
            </a:r>
            <a:r>
              <a:rPr lang="ru-RU" dirty="0"/>
              <a:t> В и </a:t>
            </a:r>
            <a:r>
              <a:rPr lang="ru-RU" dirty="0" err="1"/>
              <a:t>др</a:t>
            </a:r>
            <a:r>
              <a:rPr lang="ru-RU" dirty="0"/>
              <a:t>). </a:t>
            </a:r>
          </a:p>
          <a:p>
            <a:pPr lvl="1"/>
            <a:r>
              <a:rPr lang="ru-RU" dirty="0" err="1"/>
              <a:t>Поликистоза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, амилоидоза, </a:t>
            </a:r>
            <a:r>
              <a:rPr lang="ru-RU" dirty="0" err="1"/>
              <a:t>саркоидоза</a:t>
            </a:r>
            <a:r>
              <a:rPr lang="ru-RU" dirty="0"/>
              <a:t>, усложнения след обструкция (</a:t>
            </a:r>
            <a:r>
              <a:rPr lang="ru-RU" dirty="0" err="1"/>
              <a:t>запушване</a:t>
            </a:r>
            <a:r>
              <a:rPr lang="ru-RU" dirty="0"/>
              <a:t>) на </a:t>
            </a:r>
            <a:r>
              <a:rPr lang="ru-RU" dirty="0" err="1"/>
              <a:t>пикочните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Фамилни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описани</a:t>
            </a:r>
            <a:r>
              <a:rPr lang="ru-RU" dirty="0"/>
              <a:t>. </a:t>
            </a:r>
            <a:r>
              <a:rPr lang="ru-RU" dirty="0" err="1"/>
              <a:t>Установени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мутации в </a:t>
            </a:r>
            <a:r>
              <a:rPr lang="ru-RU" dirty="0" err="1"/>
              <a:t>рецепторите</a:t>
            </a:r>
            <a:r>
              <a:rPr lang="ru-RU" dirty="0"/>
              <a:t> за </a:t>
            </a:r>
            <a:r>
              <a:rPr lang="ru-RU" dirty="0" err="1"/>
              <a:t>вазопресина</a:t>
            </a:r>
            <a:r>
              <a:rPr lang="ru-RU" dirty="0"/>
              <a:t>, </a:t>
            </a:r>
            <a:r>
              <a:rPr lang="ru-RU" dirty="0" err="1"/>
              <a:t>намиращи</a:t>
            </a:r>
            <a:r>
              <a:rPr lang="ru-RU" dirty="0"/>
              <a:t> се в </a:t>
            </a:r>
            <a:r>
              <a:rPr lang="ru-RU" dirty="0" err="1"/>
              <a:t>събирателните</a:t>
            </a:r>
            <a:r>
              <a:rPr lang="ru-RU" dirty="0"/>
              <a:t> </a:t>
            </a:r>
            <a:r>
              <a:rPr lang="ru-RU" dirty="0" err="1"/>
              <a:t>каналчета</a:t>
            </a:r>
            <a:r>
              <a:rPr lang="ru-RU" dirty="0"/>
              <a:t>. </a:t>
            </a:r>
            <a:r>
              <a:rPr lang="ru-RU" dirty="0" err="1"/>
              <a:t>Унаследяват</a:t>
            </a:r>
            <a:r>
              <a:rPr lang="ru-RU" dirty="0"/>
              <a:t> се по Х-</a:t>
            </a:r>
            <a:r>
              <a:rPr lang="ru-RU" dirty="0" err="1"/>
              <a:t>рецесивен</a:t>
            </a:r>
            <a:r>
              <a:rPr lang="ru-RU" dirty="0"/>
              <a:t> начин. </a:t>
            </a:r>
            <a:r>
              <a:rPr lang="ru-RU" dirty="0" err="1"/>
              <a:t>Други</a:t>
            </a:r>
            <a:r>
              <a:rPr lang="ru-RU" dirty="0"/>
              <a:t> мутации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установени</a:t>
            </a:r>
            <a:r>
              <a:rPr lang="ru-RU" dirty="0"/>
              <a:t> в </a:t>
            </a:r>
            <a:r>
              <a:rPr lang="ru-RU" dirty="0" err="1"/>
              <a:t>белтъка</a:t>
            </a:r>
            <a:r>
              <a:rPr lang="ru-RU" dirty="0"/>
              <a:t>, </a:t>
            </a:r>
            <a:r>
              <a:rPr lang="ru-RU" dirty="0" err="1"/>
              <a:t>формиращ</a:t>
            </a:r>
            <a:r>
              <a:rPr lang="ru-RU" dirty="0"/>
              <a:t> </a:t>
            </a:r>
            <a:r>
              <a:rPr lang="ru-RU" dirty="0" err="1"/>
              <a:t>каналчетата</a:t>
            </a:r>
            <a:r>
              <a:rPr lang="ru-RU" dirty="0"/>
              <a:t> в </a:t>
            </a:r>
            <a:r>
              <a:rPr lang="ru-RU" dirty="0" err="1"/>
              <a:t>апикалната</a:t>
            </a:r>
            <a:r>
              <a:rPr lang="ru-RU" dirty="0"/>
              <a:t> мембрана за транспорт на </a:t>
            </a:r>
            <a:r>
              <a:rPr lang="ru-RU" dirty="0" err="1"/>
              <a:t>водните</a:t>
            </a:r>
            <a:r>
              <a:rPr lang="ru-RU" dirty="0"/>
              <a:t> </a:t>
            </a:r>
            <a:r>
              <a:rPr lang="ru-RU" dirty="0" err="1"/>
              <a:t>молекули</a:t>
            </a:r>
            <a:r>
              <a:rPr lang="ru-RU" dirty="0"/>
              <a:t> - </a:t>
            </a:r>
            <a:r>
              <a:rPr lang="ru-RU" dirty="0" err="1"/>
              <a:t>аквапурин</a:t>
            </a:r>
            <a:r>
              <a:rPr lang="ru-RU" dirty="0"/>
              <a:t>. Тук </a:t>
            </a:r>
            <a:r>
              <a:rPr lang="ru-RU" dirty="0" err="1"/>
              <a:t>унаследяването</a:t>
            </a:r>
            <a:r>
              <a:rPr lang="ru-RU" dirty="0"/>
              <a:t> е </a:t>
            </a:r>
            <a:r>
              <a:rPr lang="ru-RU" dirty="0" err="1"/>
              <a:t>автозомно-рецесивно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6770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Форми на безвкусен диабет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Гестационен</a:t>
            </a:r>
            <a:r>
              <a:rPr lang="ru-RU" dirty="0">
                <a:solidFill>
                  <a:srgbClr val="FF0000"/>
                </a:solidFill>
              </a:rPr>
              <a:t> безвкусен диабет </a:t>
            </a:r>
            <a:r>
              <a:rPr lang="ru-RU" dirty="0"/>
              <a:t>-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бременността</a:t>
            </a:r>
            <a:r>
              <a:rPr lang="ru-RU" dirty="0"/>
              <a:t> от </a:t>
            </a:r>
            <a:r>
              <a:rPr lang="ru-RU" dirty="0" err="1"/>
              <a:t>плацентата</a:t>
            </a:r>
            <a:r>
              <a:rPr lang="ru-RU" dirty="0"/>
              <a:t> се </a:t>
            </a:r>
            <a:r>
              <a:rPr lang="ru-RU" dirty="0" err="1"/>
              <a:t>образува</a:t>
            </a:r>
            <a:r>
              <a:rPr lang="ru-RU" dirty="0"/>
              <a:t> </a:t>
            </a:r>
            <a:r>
              <a:rPr lang="ru-RU" dirty="0" err="1"/>
              <a:t>ензим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разгражда</a:t>
            </a:r>
            <a:r>
              <a:rPr lang="ru-RU" dirty="0"/>
              <a:t> АДХ. </a:t>
            </a:r>
            <a:r>
              <a:rPr lang="ru-RU" dirty="0" err="1"/>
              <a:t>Ускореният</a:t>
            </a:r>
            <a:r>
              <a:rPr lang="ru-RU" dirty="0"/>
              <a:t> </a:t>
            </a:r>
            <a:r>
              <a:rPr lang="ru-RU" dirty="0" err="1"/>
              <a:t>метаболизъм</a:t>
            </a:r>
            <a:r>
              <a:rPr lang="ru-RU" dirty="0"/>
              <a:t> на </a:t>
            </a:r>
            <a:r>
              <a:rPr lang="ru-RU" dirty="0" err="1"/>
              <a:t>хормона</a:t>
            </a:r>
            <a:r>
              <a:rPr lang="ru-RU" dirty="0"/>
              <a:t> води до </a:t>
            </a:r>
            <a:r>
              <a:rPr lang="ru-RU" dirty="0" err="1"/>
              <a:t>намаляване</a:t>
            </a:r>
            <a:r>
              <a:rPr lang="ru-RU" dirty="0"/>
              <a:t> </a:t>
            </a:r>
            <a:r>
              <a:rPr lang="ru-RU" dirty="0" err="1"/>
              <a:t>биологичния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полуживот</a:t>
            </a:r>
            <a:r>
              <a:rPr lang="ru-RU" dirty="0"/>
              <a:t> и </a:t>
            </a:r>
            <a:r>
              <a:rPr lang="ru-RU" dirty="0" err="1"/>
              <a:t>съответно</a:t>
            </a:r>
            <a:r>
              <a:rPr lang="ru-RU" dirty="0"/>
              <a:t> </a:t>
            </a:r>
            <a:r>
              <a:rPr lang="ru-RU" dirty="0" err="1"/>
              <a:t>влошаване</a:t>
            </a:r>
            <a:r>
              <a:rPr lang="ru-RU" dirty="0"/>
              <a:t> на </a:t>
            </a:r>
            <a:r>
              <a:rPr lang="ru-RU" dirty="0" err="1"/>
              <a:t>концентрационната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на </a:t>
            </a:r>
            <a:r>
              <a:rPr lang="ru-RU" dirty="0" err="1"/>
              <a:t>бъбрека</a:t>
            </a:r>
            <a:r>
              <a:rPr lang="ru-RU" dirty="0"/>
              <a:t>. След края на </a:t>
            </a:r>
            <a:r>
              <a:rPr lang="ru-RU" dirty="0" err="1"/>
              <a:t>бременността</a:t>
            </a:r>
            <a:r>
              <a:rPr lang="ru-RU" dirty="0"/>
              <a:t> </a:t>
            </a:r>
            <a:r>
              <a:rPr lang="ru-RU" dirty="0" err="1"/>
              <a:t>метаболизмът</a:t>
            </a:r>
            <a:r>
              <a:rPr lang="ru-RU" dirty="0"/>
              <a:t> се </a:t>
            </a:r>
            <a:r>
              <a:rPr lang="ru-RU" dirty="0" err="1"/>
              <a:t>нормализира</a:t>
            </a:r>
            <a:r>
              <a:rPr lang="ru-RU" dirty="0"/>
              <a:t> в </a:t>
            </a:r>
            <a:r>
              <a:rPr lang="ru-RU" dirty="0" err="1"/>
              <a:t>рамките</a:t>
            </a:r>
            <a:r>
              <a:rPr lang="ru-RU" dirty="0"/>
              <a:t> на 10-20 дни. 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Безвкусният</a:t>
            </a:r>
            <a:r>
              <a:rPr lang="ru-RU" dirty="0"/>
              <a:t> диабет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разграничен от друга причина за </a:t>
            </a:r>
            <a:r>
              <a:rPr lang="ru-RU" dirty="0" err="1">
                <a:solidFill>
                  <a:srgbClr val="FF0000"/>
                </a:solidFill>
              </a:rPr>
              <a:t>полидипсо-полиуричен</a:t>
            </a:r>
            <a:r>
              <a:rPr lang="ru-RU" dirty="0">
                <a:solidFill>
                  <a:srgbClr val="FF0000"/>
                </a:solidFill>
              </a:rPr>
              <a:t> синдром </a:t>
            </a:r>
            <a:r>
              <a:rPr lang="ru-RU" dirty="0"/>
              <a:t>с </a:t>
            </a:r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относително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>
                <a:solidFill>
                  <a:srgbClr val="FF0000"/>
                </a:solidFill>
              </a:rPr>
              <a:t>психогенната</a:t>
            </a:r>
            <a:r>
              <a:rPr lang="ru-RU" dirty="0">
                <a:solidFill>
                  <a:srgbClr val="FF0000"/>
                </a:solidFill>
              </a:rPr>
              <a:t> полидипсия</a:t>
            </a:r>
            <a:r>
              <a:rPr lang="ru-RU" dirty="0"/>
              <a:t>. При </a:t>
            </a:r>
            <a:r>
              <a:rPr lang="ru-RU" dirty="0" err="1"/>
              <a:t>последната</a:t>
            </a:r>
            <a:r>
              <a:rPr lang="ru-RU" dirty="0"/>
              <a:t> </a:t>
            </a:r>
            <a:r>
              <a:rPr lang="ru-RU" dirty="0" err="1"/>
              <a:t>първичен</a:t>
            </a:r>
            <a:r>
              <a:rPr lang="ru-RU" dirty="0"/>
              <a:t> е </a:t>
            </a:r>
            <a:r>
              <a:rPr lang="ru-RU" dirty="0" err="1"/>
              <a:t>повишеният</a:t>
            </a:r>
            <a:r>
              <a:rPr lang="ru-RU" dirty="0"/>
              <a:t> прием на </a:t>
            </a:r>
            <a:r>
              <a:rPr lang="ru-RU" dirty="0" err="1"/>
              <a:t>течности</a:t>
            </a:r>
            <a:r>
              <a:rPr lang="ru-RU" dirty="0"/>
              <a:t> от психогенно естество. </a:t>
            </a:r>
            <a:r>
              <a:rPr lang="ru-RU" dirty="0" err="1"/>
              <a:t>Това</a:t>
            </a:r>
            <a:r>
              <a:rPr lang="ru-RU" dirty="0"/>
              <a:t> води до </a:t>
            </a:r>
            <a:r>
              <a:rPr lang="ru-RU" dirty="0" err="1"/>
              <a:t>намаляване</a:t>
            </a:r>
            <a:r>
              <a:rPr lang="ru-RU" dirty="0"/>
              <a:t> </a:t>
            </a:r>
            <a:r>
              <a:rPr lang="ru-RU" dirty="0" err="1"/>
              <a:t>осмоларитета</a:t>
            </a:r>
            <a:r>
              <a:rPr lang="ru-RU" dirty="0"/>
              <a:t> на </a:t>
            </a:r>
            <a:r>
              <a:rPr lang="ru-RU" dirty="0" err="1"/>
              <a:t>плазмата</a:t>
            </a:r>
            <a:r>
              <a:rPr lang="ru-RU" dirty="0"/>
              <a:t>, а от там и </a:t>
            </a:r>
            <a:r>
              <a:rPr lang="ru-RU" dirty="0" err="1"/>
              <a:t>супресиране</a:t>
            </a:r>
            <a:r>
              <a:rPr lang="ru-RU" dirty="0"/>
              <a:t> </a:t>
            </a:r>
            <a:r>
              <a:rPr lang="ru-RU" dirty="0" err="1"/>
              <a:t>секрецията</a:t>
            </a:r>
            <a:r>
              <a:rPr lang="ru-RU" dirty="0"/>
              <a:t> на </a:t>
            </a:r>
            <a:r>
              <a:rPr lang="ru-RU" dirty="0" err="1"/>
              <a:t>вазопресина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отразява</a:t>
            </a:r>
            <a:r>
              <a:rPr lang="ru-RU" dirty="0"/>
              <a:t> на </a:t>
            </a:r>
            <a:r>
              <a:rPr lang="ru-RU" dirty="0" err="1"/>
              <a:t>концентрирането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в </a:t>
            </a:r>
            <a:r>
              <a:rPr lang="ru-RU" dirty="0" err="1"/>
              <a:t>събирателните</a:t>
            </a:r>
            <a:r>
              <a:rPr lang="ru-RU" dirty="0"/>
              <a:t> </a:t>
            </a:r>
            <a:r>
              <a:rPr lang="ru-RU" dirty="0" err="1"/>
              <a:t>тубули</a:t>
            </a:r>
            <a:r>
              <a:rPr lang="ru-RU" dirty="0"/>
              <a:t> и в </a:t>
            </a:r>
            <a:r>
              <a:rPr lang="ru-RU" dirty="0" err="1"/>
              <a:t>крайна</a:t>
            </a:r>
            <a:r>
              <a:rPr lang="ru-RU" dirty="0"/>
              <a:t> сметка – </a:t>
            </a:r>
            <a:r>
              <a:rPr lang="ru-RU" dirty="0" err="1"/>
              <a:t>отделянето</a:t>
            </a:r>
            <a:r>
              <a:rPr lang="ru-RU" dirty="0"/>
              <a:t> на </a:t>
            </a:r>
            <a:r>
              <a:rPr lang="ru-RU" dirty="0" err="1"/>
              <a:t>разредена</a:t>
            </a:r>
            <a:r>
              <a:rPr lang="ru-RU" dirty="0"/>
              <a:t> урина с </a:t>
            </a:r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относително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32534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036496" cy="5544616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/>
              <a:t>Водеща</a:t>
            </a:r>
            <a:r>
              <a:rPr lang="ru-RU" dirty="0"/>
              <a:t> е </a:t>
            </a:r>
            <a:r>
              <a:rPr lang="ru-RU" dirty="0" err="1"/>
              <a:t>повишената</a:t>
            </a:r>
            <a:r>
              <a:rPr lang="ru-RU" dirty="0"/>
              <a:t> диуреза с 5 до 20л и </a:t>
            </a:r>
            <a:r>
              <a:rPr lang="ru-RU" dirty="0" err="1"/>
              <a:t>повече</a:t>
            </a:r>
            <a:r>
              <a:rPr lang="ru-RU" dirty="0"/>
              <a:t> за </a:t>
            </a:r>
            <a:r>
              <a:rPr lang="ru-RU" dirty="0" err="1"/>
              <a:t>денонощие</a:t>
            </a:r>
            <a:r>
              <a:rPr lang="ru-RU" dirty="0"/>
              <a:t>, </a:t>
            </a:r>
            <a:r>
              <a:rPr lang="ru-RU" dirty="0" err="1"/>
              <a:t>последвана</a:t>
            </a:r>
            <a:r>
              <a:rPr lang="ru-RU" dirty="0"/>
              <a:t> от </a:t>
            </a:r>
            <a:r>
              <a:rPr lang="ru-RU" dirty="0" err="1"/>
              <a:t>съответен</a:t>
            </a:r>
            <a:r>
              <a:rPr lang="ru-RU" dirty="0"/>
              <a:t> прием на </a:t>
            </a:r>
            <a:r>
              <a:rPr lang="ru-RU" dirty="0" err="1"/>
              <a:t>течности</a:t>
            </a:r>
            <a:r>
              <a:rPr lang="ru-RU" dirty="0"/>
              <a:t>. </a:t>
            </a:r>
            <a:r>
              <a:rPr lang="ru-RU" dirty="0" err="1"/>
              <a:t>Включително</a:t>
            </a:r>
            <a:r>
              <a:rPr lang="ru-RU" dirty="0"/>
              <a:t> се </a:t>
            </a:r>
            <a:r>
              <a:rPr lang="ru-RU" dirty="0" err="1"/>
              <a:t>появява</a:t>
            </a:r>
            <a:r>
              <a:rPr lang="ru-RU" dirty="0"/>
              <a:t> </a:t>
            </a:r>
            <a:r>
              <a:rPr lang="ru-RU" dirty="0" err="1"/>
              <a:t>никтурия</a:t>
            </a:r>
            <a:r>
              <a:rPr lang="ru-RU" dirty="0"/>
              <a:t>, при малки </a:t>
            </a:r>
            <a:r>
              <a:rPr lang="ru-RU" dirty="0" err="1"/>
              <a:t>деца</a:t>
            </a:r>
            <a:r>
              <a:rPr lang="ru-RU" dirty="0"/>
              <a:t> – </a:t>
            </a:r>
            <a:r>
              <a:rPr lang="ru-RU" dirty="0" err="1"/>
              <a:t>енурезис</a:t>
            </a:r>
            <a:r>
              <a:rPr lang="ru-RU" dirty="0"/>
              <a:t> </a:t>
            </a:r>
            <a:r>
              <a:rPr lang="ru-RU" dirty="0" err="1"/>
              <a:t>ноктурна</a:t>
            </a:r>
            <a:r>
              <a:rPr lang="ru-RU" dirty="0"/>
              <a:t>. С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нарушава</a:t>
            </a:r>
            <a:r>
              <a:rPr lang="ru-RU" dirty="0"/>
              <a:t> </a:t>
            </a:r>
            <a:r>
              <a:rPr lang="ru-RU" dirty="0" err="1"/>
              <a:t>съня</a:t>
            </a:r>
            <a:r>
              <a:rPr lang="ru-RU" dirty="0"/>
              <a:t>,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раздразнителност</a:t>
            </a:r>
            <a:r>
              <a:rPr lang="ru-RU" dirty="0"/>
              <a:t>, </a:t>
            </a:r>
            <a:r>
              <a:rPr lang="ru-RU" dirty="0" err="1"/>
              <a:t>емоционална</a:t>
            </a:r>
            <a:r>
              <a:rPr lang="ru-RU" dirty="0"/>
              <a:t> </a:t>
            </a:r>
            <a:r>
              <a:rPr lang="ru-RU" dirty="0" err="1"/>
              <a:t>нестабилност</a:t>
            </a:r>
            <a:r>
              <a:rPr lang="ru-RU" dirty="0"/>
              <a:t>, нарушена </a:t>
            </a:r>
            <a:r>
              <a:rPr lang="ru-RU" dirty="0" err="1"/>
              <a:t>работоспособност</a:t>
            </a:r>
            <a:r>
              <a:rPr lang="ru-RU" dirty="0"/>
              <a:t>.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центърът</a:t>
            </a:r>
            <a:r>
              <a:rPr lang="ru-RU" dirty="0"/>
              <a:t> за жажда е </a:t>
            </a:r>
            <a:r>
              <a:rPr lang="ru-RU" dirty="0" err="1"/>
              <a:t>неувреден</a:t>
            </a:r>
            <a:r>
              <a:rPr lang="ru-RU" dirty="0"/>
              <a:t>,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компенсират</a:t>
            </a:r>
            <a:r>
              <a:rPr lang="ru-RU" dirty="0"/>
              <a:t> </a:t>
            </a:r>
            <a:r>
              <a:rPr lang="ru-RU" dirty="0" err="1"/>
              <a:t>загубата</a:t>
            </a:r>
            <a:r>
              <a:rPr lang="ru-RU" dirty="0"/>
              <a:t> на </a:t>
            </a:r>
            <a:r>
              <a:rPr lang="ru-RU" dirty="0" err="1"/>
              <a:t>течности</a:t>
            </a:r>
            <a:r>
              <a:rPr lang="ru-RU" dirty="0"/>
              <a:t> и </a:t>
            </a:r>
            <a:r>
              <a:rPr lang="ru-RU" dirty="0" err="1"/>
              <a:t>поддържат</a:t>
            </a:r>
            <a:r>
              <a:rPr lang="ru-RU" dirty="0"/>
              <a:t> организма </a:t>
            </a:r>
            <a:r>
              <a:rPr lang="ru-RU" dirty="0" err="1"/>
              <a:t>достатъчно</a:t>
            </a:r>
            <a:r>
              <a:rPr lang="ru-RU" dirty="0"/>
              <a:t> </a:t>
            </a:r>
            <a:r>
              <a:rPr lang="ru-RU" dirty="0" err="1"/>
              <a:t>хидратиран</a:t>
            </a:r>
            <a:r>
              <a:rPr lang="ru-RU" dirty="0"/>
              <a:t>. При </a:t>
            </a:r>
            <a:r>
              <a:rPr lang="ru-RU" dirty="0" err="1"/>
              <a:t>увредено</a:t>
            </a:r>
            <a:r>
              <a:rPr lang="ru-RU" dirty="0"/>
              <a:t> чувство за жажда или </a:t>
            </a:r>
            <a:r>
              <a:rPr lang="ru-RU" dirty="0" err="1"/>
              <a:t>съпровождащи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, не </a:t>
            </a:r>
            <a:r>
              <a:rPr lang="ru-RU" dirty="0" err="1"/>
              <a:t>позволяващи</a:t>
            </a:r>
            <a:r>
              <a:rPr lang="ru-RU" dirty="0"/>
              <a:t> адекватен прием на </a:t>
            </a:r>
            <a:r>
              <a:rPr lang="ru-RU" dirty="0" err="1"/>
              <a:t>течности</a:t>
            </a:r>
            <a:r>
              <a:rPr lang="ru-RU" dirty="0"/>
              <a:t>,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дехидратация</a:t>
            </a:r>
            <a:r>
              <a:rPr lang="ru-RU" dirty="0"/>
              <a:t> – сухи кожа и </a:t>
            </a:r>
            <a:r>
              <a:rPr lang="ru-RU" dirty="0" err="1"/>
              <a:t>лигавици</a:t>
            </a:r>
            <a:r>
              <a:rPr lang="ru-RU" dirty="0"/>
              <a:t>, </a:t>
            </a:r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ускорен </a:t>
            </a:r>
            <a:r>
              <a:rPr lang="ru-RU" dirty="0" err="1"/>
              <a:t>пулс</a:t>
            </a:r>
            <a:r>
              <a:rPr lang="ru-RU" dirty="0"/>
              <a:t>, </a:t>
            </a:r>
            <a:r>
              <a:rPr lang="ru-RU" dirty="0" err="1"/>
              <a:t>мускулна</a:t>
            </a:r>
            <a:r>
              <a:rPr lang="ru-RU" dirty="0"/>
              <a:t> </a:t>
            </a:r>
            <a:r>
              <a:rPr lang="ru-RU" dirty="0" err="1"/>
              <a:t>слабост</a:t>
            </a:r>
            <a:r>
              <a:rPr lang="ru-RU" dirty="0"/>
              <a:t>, </a:t>
            </a:r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меки</a:t>
            </a:r>
            <a:r>
              <a:rPr lang="ru-RU" dirty="0"/>
              <a:t> </a:t>
            </a:r>
            <a:r>
              <a:rPr lang="ru-RU" dirty="0" err="1"/>
              <a:t>очния</a:t>
            </a:r>
            <a:r>
              <a:rPr lang="ru-RU" dirty="0"/>
              <a:t> </a:t>
            </a:r>
            <a:r>
              <a:rPr lang="ru-RU" dirty="0" err="1"/>
              <a:t>ябълки</a:t>
            </a:r>
            <a:r>
              <a:rPr lang="ru-RU" dirty="0"/>
              <a:t>. В </a:t>
            </a:r>
            <a:r>
              <a:rPr lang="ru-RU" dirty="0" err="1"/>
              <a:t>лаборатнорните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настъпват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– </a:t>
            </a:r>
            <a:r>
              <a:rPr lang="ru-RU" dirty="0" err="1"/>
              <a:t>хипернатриемия</a:t>
            </a:r>
            <a:r>
              <a:rPr lang="ru-RU" dirty="0"/>
              <a:t>, </a:t>
            </a:r>
            <a:r>
              <a:rPr lang="ru-RU" dirty="0" err="1"/>
              <a:t>повишен</a:t>
            </a:r>
            <a:r>
              <a:rPr lang="ru-RU" dirty="0"/>
              <a:t> </a:t>
            </a:r>
            <a:r>
              <a:rPr lang="ru-RU" dirty="0" err="1"/>
              <a:t>хематокрит</a:t>
            </a:r>
            <a:r>
              <a:rPr lang="ru-RU" dirty="0"/>
              <a:t> и т.н.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Особено</a:t>
            </a:r>
            <a:r>
              <a:rPr lang="ru-RU" dirty="0"/>
              <a:t> опасно </a:t>
            </a:r>
            <a:r>
              <a:rPr lang="ru-RU" dirty="0" err="1"/>
              <a:t>състояние</a:t>
            </a:r>
            <a:r>
              <a:rPr lang="ru-RU" dirty="0"/>
              <a:t> е </a:t>
            </a:r>
            <a:r>
              <a:rPr lang="ru-RU" dirty="0" err="1"/>
              <a:t>дефектът</a:t>
            </a:r>
            <a:r>
              <a:rPr lang="ru-RU" dirty="0"/>
              <a:t> в </a:t>
            </a:r>
            <a:r>
              <a:rPr lang="ru-RU" dirty="0" err="1"/>
              <a:t>осморецепторите</a:t>
            </a:r>
            <a:r>
              <a:rPr lang="ru-RU" dirty="0"/>
              <a:t>. </a:t>
            </a:r>
            <a:r>
              <a:rPr lang="ru-RU" dirty="0" err="1"/>
              <a:t>Последните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отговорни</a:t>
            </a:r>
            <a:r>
              <a:rPr lang="ru-RU" dirty="0"/>
              <a:t> за </a:t>
            </a:r>
            <a:r>
              <a:rPr lang="ru-RU" dirty="0" err="1"/>
              <a:t>освобождаването</a:t>
            </a:r>
            <a:r>
              <a:rPr lang="ru-RU" dirty="0"/>
              <a:t> на АДХ при </a:t>
            </a:r>
            <a:r>
              <a:rPr lang="ru-RU" dirty="0" err="1"/>
              <a:t>повишение</a:t>
            </a:r>
            <a:r>
              <a:rPr lang="ru-RU" dirty="0"/>
              <a:t> на </a:t>
            </a:r>
            <a:r>
              <a:rPr lang="ru-RU" dirty="0" err="1"/>
              <a:t>осмолалитета</a:t>
            </a:r>
            <a:r>
              <a:rPr lang="ru-RU" dirty="0"/>
              <a:t>.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тях</a:t>
            </a:r>
            <a:r>
              <a:rPr lang="ru-RU" dirty="0"/>
              <a:t>,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увредени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и </a:t>
            </a:r>
            <a:r>
              <a:rPr lang="ru-RU" dirty="0" err="1"/>
              <a:t>осморецепторите</a:t>
            </a:r>
            <a:r>
              <a:rPr lang="ru-RU" dirty="0"/>
              <a:t> за жажда. </a:t>
            </a:r>
            <a:r>
              <a:rPr lang="ru-RU" dirty="0" err="1"/>
              <a:t>Това</a:t>
            </a:r>
            <a:r>
              <a:rPr lang="ru-RU" dirty="0"/>
              <a:t> води до полиурия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недостиг</a:t>
            </a:r>
            <a:r>
              <a:rPr lang="ru-RU" dirty="0"/>
              <a:t> на </a:t>
            </a:r>
            <a:r>
              <a:rPr lang="ru-RU" dirty="0" err="1"/>
              <a:t>вазопресин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не е </a:t>
            </a:r>
            <a:r>
              <a:rPr lang="ru-RU" dirty="0" err="1"/>
              <a:t>последвана</a:t>
            </a:r>
            <a:r>
              <a:rPr lang="ru-RU" dirty="0"/>
              <a:t> от </a:t>
            </a:r>
            <a:r>
              <a:rPr lang="ru-RU" dirty="0" err="1"/>
              <a:t>повишен</a:t>
            </a:r>
            <a:r>
              <a:rPr lang="ru-RU" dirty="0"/>
              <a:t> прием на </a:t>
            </a:r>
            <a:r>
              <a:rPr lang="ru-RU" dirty="0" err="1"/>
              <a:t>течности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липса</a:t>
            </a:r>
            <a:r>
              <a:rPr lang="ru-RU" dirty="0"/>
              <a:t> на чувство за жажда.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 </a:t>
            </a:r>
            <a:r>
              <a:rPr lang="ru-RU" dirty="0" err="1"/>
              <a:t>предразполагат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дехидратация</a:t>
            </a:r>
            <a:r>
              <a:rPr lang="ru-RU" dirty="0"/>
              <a:t>. 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При вторичен безвкусен диабет,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горепосочените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 се </a:t>
            </a:r>
            <a:r>
              <a:rPr lang="ru-RU" dirty="0" err="1"/>
              <a:t>наблюдават</a:t>
            </a:r>
            <a:r>
              <a:rPr lang="ru-RU" dirty="0"/>
              <a:t> и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съпровождащото</a:t>
            </a:r>
            <a:r>
              <a:rPr lang="ru-RU" dirty="0"/>
              <a:t> </a:t>
            </a:r>
            <a:r>
              <a:rPr lang="ru-RU" dirty="0" err="1"/>
              <a:t>ендокринно</a:t>
            </a:r>
            <a:r>
              <a:rPr lang="ru-RU" dirty="0"/>
              <a:t> (</a:t>
            </a:r>
            <a:r>
              <a:rPr lang="ru-RU" dirty="0" err="1"/>
              <a:t>аденоми</a:t>
            </a:r>
            <a:r>
              <a:rPr lang="ru-RU" dirty="0"/>
              <a:t> на </a:t>
            </a:r>
            <a:r>
              <a:rPr lang="ru-RU" dirty="0" err="1"/>
              <a:t>хипофизата</a:t>
            </a:r>
            <a:r>
              <a:rPr lang="ru-RU" dirty="0"/>
              <a:t> или </a:t>
            </a:r>
            <a:r>
              <a:rPr lang="ru-RU" dirty="0" err="1"/>
              <a:t>хипопитуитаризъм</a:t>
            </a:r>
            <a:r>
              <a:rPr lang="ru-RU" dirty="0"/>
              <a:t>), </a:t>
            </a:r>
            <a:r>
              <a:rPr lang="ru-RU" dirty="0" err="1"/>
              <a:t>неврологично</a:t>
            </a:r>
            <a:r>
              <a:rPr lang="ru-RU" dirty="0"/>
              <a:t> ( </a:t>
            </a:r>
            <a:r>
              <a:rPr lang="ru-RU" dirty="0" err="1"/>
              <a:t>тумори</a:t>
            </a:r>
            <a:r>
              <a:rPr lang="ru-RU" dirty="0"/>
              <a:t>, </a:t>
            </a:r>
            <a:r>
              <a:rPr lang="ru-RU" dirty="0" err="1"/>
              <a:t>възпаление</a:t>
            </a:r>
            <a:r>
              <a:rPr lang="ru-RU" dirty="0"/>
              <a:t>, </a:t>
            </a:r>
            <a:r>
              <a:rPr lang="ru-RU" dirty="0" err="1"/>
              <a:t>инфилтративни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), </a:t>
            </a:r>
            <a:r>
              <a:rPr lang="ru-RU" dirty="0" err="1"/>
              <a:t>злокачествено</a:t>
            </a:r>
            <a:r>
              <a:rPr lang="ru-RU" dirty="0"/>
              <a:t> (</a:t>
            </a:r>
            <a:r>
              <a:rPr lang="ru-RU" dirty="0" err="1"/>
              <a:t>метастази</a:t>
            </a:r>
            <a:r>
              <a:rPr lang="ru-RU" dirty="0"/>
              <a:t>)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такова, </a:t>
            </a:r>
            <a:r>
              <a:rPr lang="ru-RU" dirty="0" err="1"/>
              <a:t>засягащо</a:t>
            </a:r>
            <a:r>
              <a:rPr lang="ru-RU" dirty="0"/>
              <a:t> </a:t>
            </a:r>
            <a:r>
              <a:rPr lang="ru-RU" dirty="0" err="1"/>
              <a:t>бъбреците</a:t>
            </a:r>
            <a:r>
              <a:rPr lang="ru-RU" dirty="0"/>
              <a:t> и </a:t>
            </a:r>
            <a:r>
              <a:rPr lang="ru-RU" dirty="0" err="1"/>
              <a:t>пикочнитя</a:t>
            </a:r>
            <a:r>
              <a:rPr lang="ru-RU" dirty="0"/>
              <a:t> </a:t>
            </a:r>
            <a:r>
              <a:rPr lang="ru-RU" dirty="0" err="1"/>
              <a:t>пътища</a:t>
            </a:r>
            <a:r>
              <a:rPr lang="ru-RU" dirty="0"/>
              <a:t>.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41764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За </a:t>
            </a:r>
            <a:r>
              <a:rPr lang="ru-RU" dirty="0" err="1"/>
              <a:t>диагностициране</a:t>
            </a:r>
            <a:r>
              <a:rPr lang="ru-RU" dirty="0"/>
              <a:t> на </a:t>
            </a:r>
            <a:r>
              <a:rPr lang="ru-RU" dirty="0" err="1"/>
              <a:t>инсипиден</a:t>
            </a:r>
            <a:r>
              <a:rPr lang="ru-RU" dirty="0"/>
              <a:t> диабет се </a:t>
            </a:r>
            <a:r>
              <a:rPr lang="ru-RU" dirty="0" err="1"/>
              <a:t>прибягва</a:t>
            </a:r>
            <a:r>
              <a:rPr lang="ru-RU" dirty="0"/>
              <a:t> </a:t>
            </a:r>
            <a:r>
              <a:rPr lang="ru-RU" dirty="0" err="1"/>
              <a:t>първо</a:t>
            </a:r>
            <a:r>
              <a:rPr lang="ru-RU" dirty="0"/>
              <a:t> до </a:t>
            </a:r>
            <a:r>
              <a:rPr lang="ru-RU" dirty="0" err="1"/>
              <a:t>измерване</a:t>
            </a:r>
            <a:r>
              <a:rPr lang="ru-RU" dirty="0"/>
              <a:t> на </a:t>
            </a:r>
            <a:r>
              <a:rPr lang="ru-RU" dirty="0" err="1"/>
              <a:t>серумния</a:t>
            </a:r>
            <a:r>
              <a:rPr lang="ru-RU" dirty="0"/>
              <a:t> натрий и </a:t>
            </a:r>
            <a:r>
              <a:rPr lang="ru-RU" dirty="0" err="1"/>
              <a:t>осмолалитет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този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и </a:t>
            </a:r>
            <a:r>
              <a:rPr lang="ru-RU" dirty="0" err="1"/>
              <a:t>относителното</a:t>
            </a:r>
            <a:r>
              <a:rPr lang="ru-RU" dirty="0"/>
              <a:t> и </a:t>
            </a:r>
            <a:r>
              <a:rPr lang="ru-RU" dirty="0" err="1"/>
              <a:t>тегло</a:t>
            </a:r>
            <a:r>
              <a:rPr lang="ru-RU" dirty="0"/>
              <a:t>. </a:t>
            </a:r>
          </a:p>
          <a:p>
            <a:r>
              <a:rPr lang="ru-RU" dirty="0"/>
              <a:t>Оценка на </a:t>
            </a:r>
            <a:r>
              <a:rPr lang="ru-RU" dirty="0" err="1"/>
              <a:t>гликемичния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, </a:t>
            </a:r>
            <a:r>
              <a:rPr lang="ru-RU" dirty="0" err="1"/>
              <a:t>бъбречната</a:t>
            </a:r>
            <a:r>
              <a:rPr lang="ru-RU" dirty="0"/>
              <a:t> функция и </a:t>
            </a:r>
            <a:r>
              <a:rPr lang="ru-RU" dirty="0" err="1"/>
              <a:t>нивото</a:t>
            </a:r>
            <a:r>
              <a:rPr lang="ru-RU" dirty="0"/>
              <a:t> на калия и </a:t>
            </a:r>
            <a:r>
              <a:rPr lang="ru-RU" dirty="0" err="1"/>
              <a:t>калция</a:t>
            </a:r>
            <a:r>
              <a:rPr lang="ru-RU" dirty="0"/>
              <a:t> в серума е важно за </a:t>
            </a:r>
            <a:r>
              <a:rPr lang="ru-RU" dirty="0" err="1"/>
              <a:t>изключване</a:t>
            </a:r>
            <a:r>
              <a:rPr lang="ru-RU" dirty="0"/>
              <a:t> на друга причина за </a:t>
            </a:r>
            <a:r>
              <a:rPr lang="ru-RU" dirty="0" err="1"/>
              <a:t>полидипсо-полиуричен</a:t>
            </a:r>
            <a:r>
              <a:rPr lang="ru-RU" dirty="0"/>
              <a:t> синдром – а именно – </a:t>
            </a:r>
            <a:r>
              <a:rPr lang="ru-RU" dirty="0" err="1"/>
              <a:t>захарен</a:t>
            </a:r>
            <a:r>
              <a:rPr lang="ru-RU" dirty="0"/>
              <a:t> диабет, </a:t>
            </a:r>
            <a:r>
              <a:rPr lang="ru-RU" dirty="0" err="1"/>
              <a:t>бъбречно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хипокалимия</a:t>
            </a:r>
            <a:r>
              <a:rPr lang="ru-RU" dirty="0"/>
              <a:t> или </a:t>
            </a:r>
            <a:r>
              <a:rPr lang="ru-RU" dirty="0" err="1"/>
              <a:t>хиперкалциемия</a:t>
            </a:r>
            <a:r>
              <a:rPr lang="ru-RU" dirty="0"/>
              <a:t>.  </a:t>
            </a:r>
            <a:br>
              <a:rPr lang="ru-RU" dirty="0"/>
            </a:br>
            <a:endParaRPr lang="ru-RU" dirty="0"/>
          </a:p>
          <a:p>
            <a:r>
              <a:rPr lang="ru-RU" dirty="0" err="1"/>
              <a:t>Следващ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в </a:t>
            </a:r>
            <a:r>
              <a:rPr lang="ru-RU" dirty="0" err="1"/>
              <a:t>диагностиката</a:t>
            </a:r>
            <a:r>
              <a:rPr lang="ru-RU" dirty="0"/>
              <a:t> е </a:t>
            </a:r>
            <a:r>
              <a:rPr lang="ru-RU" dirty="0" err="1">
                <a:solidFill>
                  <a:srgbClr val="FF0000"/>
                </a:solidFill>
              </a:rPr>
              <a:t>пробата</a:t>
            </a:r>
            <a:r>
              <a:rPr lang="ru-RU" dirty="0">
                <a:solidFill>
                  <a:srgbClr val="FF0000"/>
                </a:solidFill>
              </a:rPr>
              <a:t> с </a:t>
            </a:r>
            <a:r>
              <a:rPr lang="ru-RU" dirty="0" err="1">
                <a:solidFill>
                  <a:srgbClr val="FF0000"/>
                </a:solidFill>
              </a:rPr>
              <a:t>жадуване</a:t>
            </a:r>
            <a:r>
              <a:rPr lang="ru-RU" dirty="0"/>
              <a:t>. При </a:t>
            </a:r>
            <a:r>
              <a:rPr lang="ru-RU" dirty="0" err="1"/>
              <a:t>последната</a:t>
            </a:r>
            <a:r>
              <a:rPr lang="ru-RU" dirty="0"/>
              <a:t> </a:t>
            </a:r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ограничава</a:t>
            </a:r>
            <a:r>
              <a:rPr lang="ru-RU" dirty="0"/>
              <a:t> от прием на </a:t>
            </a:r>
            <a:r>
              <a:rPr lang="ru-RU" dirty="0" err="1"/>
              <a:t>течности</a:t>
            </a:r>
            <a:r>
              <a:rPr lang="ru-RU" dirty="0"/>
              <a:t>. </a:t>
            </a:r>
            <a:r>
              <a:rPr lang="ru-RU" dirty="0" err="1"/>
              <a:t>Следва</a:t>
            </a:r>
            <a:r>
              <a:rPr lang="ru-RU" dirty="0"/>
              <a:t> периодично </a:t>
            </a:r>
            <a:r>
              <a:rPr lang="ru-RU" dirty="0" err="1"/>
              <a:t>измерване</a:t>
            </a:r>
            <a:r>
              <a:rPr lang="ru-RU" dirty="0"/>
              <a:t> на натрий и </a:t>
            </a:r>
            <a:r>
              <a:rPr lang="ru-RU" dirty="0" err="1"/>
              <a:t>плазмен</a:t>
            </a:r>
            <a:r>
              <a:rPr lang="ru-RU" dirty="0"/>
              <a:t> </a:t>
            </a:r>
            <a:r>
              <a:rPr lang="ru-RU" dirty="0" err="1"/>
              <a:t>осмолалитет</a:t>
            </a:r>
            <a:r>
              <a:rPr lang="ru-RU" dirty="0"/>
              <a:t>, </a:t>
            </a:r>
            <a:r>
              <a:rPr lang="ru-RU" dirty="0" err="1"/>
              <a:t>уринен</a:t>
            </a:r>
            <a:r>
              <a:rPr lang="ru-RU" dirty="0"/>
              <a:t> </a:t>
            </a:r>
            <a:r>
              <a:rPr lang="ru-RU" dirty="0" err="1"/>
              <a:t>осмолалитет</a:t>
            </a:r>
            <a:r>
              <a:rPr lang="ru-RU" dirty="0"/>
              <a:t> или </a:t>
            </a:r>
            <a:r>
              <a:rPr lang="ru-RU" dirty="0" err="1"/>
              <a:t>относително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Проследява</a:t>
            </a:r>
            <a:r>
              <a:rPr lang="ru-RU" dirty="0"/>
              <a:t> се </a:t>
            </a:r>
            <a:r>
              <a:rPr lang="ru-RU" dirty="0" err="1"/>
              <a:t>теглото</a:t>
            </a:r>
            <a:r>
              <a:rPr lang="ru-RU" dirty="0"/>
              <a:t> и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. </a:t>
            </a:r>
            <a:r>
              <a:rPr lang="ru-RU" dirty="0" err="1"/>
              <a:t>Пробата</a:t>
            </a:r>
            <a:r>
              <a:rPr lang="ru-RU" dirty="0"/>
              <a:t> </a:t>
            </a:r>
            <a:r>
              <a:rPr lang="ru-RU" dirty="0" err="1"/>
              <a:t>продължава</a:t>
            </a:r>
            <a:r>
              <a:rPr lang="ru-RU" dirty="0"/>
              <a:t> </a:t>
            </a:r>
            <a:r>
              <a:rPr lang="ru-RU" dirty="0" err="1"/>
              <a:t>поне</a:t>
            </a:r>
            <a:r>
              <a:rPr lang="ru-RU" dirty="0"/>
              <a:t> 6 ч.,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стигне</a:t>
            </a:r>
            <a:r>
              <a:rPr lang="ru-RU" dirty="0"/>
              <a:t> и до 72ч. </a:t>
            </a:r>
          </a:p>
          <a:p>
            <a:pPr lvl="1"/>
            <a:r>
              <a:rPr lang="ru-RU" dirty="0" err="1"/>
              <a:t>Прекратява</a:t>
            </a:r>
            <a:r>
              <a:rPr lang="ru-RU" dirty="0"/>
              <a:t> се при </a:t>
            </a:r>
            <a:r>
              <a:rPr lang="ru-RU" dirty="0" err="1"/>
              <a:t>измерване</a:t>
            </a:r>
            <a:r>
              <a:rPr lang="ru-RU" dirty="0"/>
              <a:t> на </a:t>
            </a:r>
            <a:r>
              <a:rPr lang="ru-RU" dirty="0" err="1"/>
              <a:t>серумен</a:t>
            </a:r>
            <a:r>
              <a:rPr lang="ru-RU" dirty="0"/>
              <a:t> натрий над 146 </a:t>
            </a:r>
            <a:r>
              <a:rPr lang="ru-RU" dirty="0" err="1"/>
              <a:t>ммол</a:t>
            </a:r>
            <a:r>
              <a:rPr lang="ru-RU" dirty="0"/>
              <a:t>/л или </a:t>
            </a:r>
            <a:r>
              <a:rPr lang="ru-RU" dirty="0" err="1"/>
              <a:t>разлика</a:t>
            </a:r>
            <a:r>
              <a:rPr lang="ru-RU" dirty="0"/>
              <a:t> в </a:t>
            </a:r>
            <a:r>
              <a:rPr lang="ru-RU" dirty="0" err="1"/>
              <a:t>уринния</a:t>
            </a:r>
            <a:r>
              <a:rPr lang="ru-RU" dirty="0"/>
              <a:t> </a:t>
            </a:r>
            <a:r>
              <a:rPr lang="ru-RU" dirty="0" err="1"/>
              <a:t>осмолалитет</a:t>
            </a:r>
            <a:r>
              <a:rPr lang="ru-RU" dirty="0"/>
              <a:t> с </a:t>
            </a:r>
            <a:r>
              <a:rPr lang="ru-RU" dirty="0" err="1"/>
              <a:t>по-малко</a:t>
            </a:r>
            <a:r>
              <a:rPr lang="ru-RU" dirty="0"/>
              <a:t> от 10% или на </a:t>
            </a:r>
            <a:r>
              <a:rPr lang="ru-RU" dirty="0" err="1"/>
              <a:t>относителното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 с </a:t>
            </a:r>
            <a:r>
              <a:rPr lang="ru-RU" dirty="0" err="1"/>
              <a:t>по-малко</a:t>
            </a:r>
            <a:r>
              <a:rPr lang="ru-RU" dirty="0"/>
              <a:t> от 1 в </a:t>
            </a:r>
            <a:r>
              <a:rPr lang="ru-RU" dirty="0" err="1"/>
              <a:t>продължение</a:t>
            </a:r>
            <a:r>
              <a:rPr lang="ru-RU" dirty="0"/>
              <a:t> на 6ч,.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спадане</a:t>
            </a:r>
            <a:r>
              <a:rPr lang="ru-RU" dirty="0"/>
              <a:t> на </a:t>
            </a:r>
            <a:r>
              <a:rPr lang="ru-RU" dirty="0" err="1"/>
              <a:t>теглото</a:t>
            </a:r>
            <a:r>
              <a:rPr lang="ru-RU" dirty="0"/>
              <a:t> с </a:t>
            </a:r>
            <a:r>
              <a:rPr lang="ru-RU" dirty="0" err="1"/>
              <a:t>повече</a:t>
            </a:r>
            <a:r>
              <a:rPr lang="ru-RU" dirty="0"/>
              <a:t> от 2%. </a:t>
            </a:r>
          </a:p>
          <a:p>
            <a:pPr lvl="1"/>
            <a:r>
              <a:rPr lang="ru-RU" dirty="0" err="1"/>
              <a:t>Тестът</a:t>
            </a:r>
            <a:r>
              <a:rPr lang="ru-RU" dirty="0"/>
              <a:t> се </a:t>
            </a:r>
            <a:r>
              <a:rPr lang="ru-RU" dirty="0" err="1"/>
              <a:t>прекратява</a:t>
            </a:r>
            <a:r>
              <a:rPr lang="ru-RU" dirty="0"/>
              <a:t> </a:t>
            </a:r>
            <a:r>
              <a:rPr lang="ru-RU" dirty="0" err="1"/>
              <a:t>по-рано</a:t>
            </a:r>
            <a:r>
              <a:rPr lang="ru-RU" dirty="0"/>
              <a:t> при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ортостатична</a:t>
            </a:r>
            <a:r>
              <a:rPr lang="ru-RU" dirty="0"/>
              <a:t> </a:t>
            </a:r>
            <a:r>
              <a:rPr lang="ru-RU" dirty="0" err="1"/>
              <a:t>хипотония</a:t>
            </a:r>
            <a:r>
              <a:rPr lang="ru-RU" dirty="0"/>
              <a:t>,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повече</a:t>
            </a:r>
            <a:r>
              <a:rPr lang="ru-RU" dirty="0"/>
              <a:t> от 3% от </a:t>
            </a:r>
            <a:r>
              <a:rPr lang="ru-RU" dirty="0" err="1"/>
              <a:t>теглото</a:t>
            </a:r>
            <a:r>
              <a:rPr lang="ru-RU" dirty="0"/>
              <a:t> , </a:t>
            </a:r>
            <a:r>
              <a:rPr lang="ru-RU" dirty="0" err="1"/>
              <a:t>оплаквания</a:t>
            </a:r>
            <a:r>
              <a:rPr lang="ru-RU" dirty="0"/>
              <a:t> от </a:t>
            </a:r>
            <a:r>
              <a:rPr lang="ru-RU" dirty="0" err="1"/>
              <a:t>замайване</a:t>
            </a:r>
            <a:r>
              <a:rPr lang="ru-RU" dirty="0"/>
              <a:t>, </a:t>
            </a:r>
            <a:r>
              <a:rPr lang="ru-RU" dirty="0" err="1"/>
              <a:t>силна</a:t>
            </a:r>
            <a:r>
              <a:rPr lang="ru-RU" dirty="0"/>
              <a:t> </a:t>
            </a:r>
            <a:r>
              <a:rPr lang="ru-RU" dirty="0" err="1"/>
              <a:t>слабост</a:t>
            </a:r>
            <a:r>
              <a:rPr lang="ru-RU" dirty="0"/>
              <a:t>, </a:t>
            </a:r>
            <a:r>
              <a:rPr lang="ru-RU" dirty="0" err="1"/>
              <a:t>силна</a:t>
            </a:r>
            <a:r>
              <a:rPr lang="ru-RU" dirty="0"/>
              <a:t> жажда.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65628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476672"/>
            <a:ext cx="8928992" cy="6192688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Прилагането</a:t>
            </a:r>
            <a:r>
              <a:rPr lang="ru-RU" dirty="0"/>
              <a:t> на синтетичен </a:t>
            </a:r>
            <a:r>
              <a:rPr lang="ru-RU" dirty="0" err="1"/>
              <a:t>вазопресин</a:t>
            </a:r>
            <a:r>
              <a:rPr lang="ru-RU" dirty="0"/>
              <a:t> (</a:t>
            </a:r>
            <a:r>
              <a:rPr lang="ru-RU" dirty="0" err="1"/>
              <a:t>дезмопресин</a:t>
            </a:r>
            <a:r>
              <a:rPr lang="ru-RU" dirty="0"/>
              <a:t>) </a:t>
            </a:r>
            <a:r>
              <a:rPr lang="ru-RU" dirty="0" err="1"/>
              <a:t>мускулно</a:t>
            </a:r>
            <a:r>
              <a:rPr lang="ru-RU" dirty="0"/>
              <a:t> или </a:t>
            </a:r>
            <a:r>
              <a:rPr lang="ru-RU" dirty="0" err="1"/>
              <a:t>интраназално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</a:t>
            </a:r>
            <a:r>
              <a:rPr lang="ru-RU" dirty="0" err="1"/>
              <a:t>диференцирането</a:t>
            </a:r>
            <a:r>
              <a:rPr lang="ru-RU" dirty="0"/>
              <a:t> между </a:t>
            </a:r>
            <a:r>
              <a:rPr lang="ru-RU" dirty="0" err="1"/>
              <a:t>централния</a:t>
            </a:r>
            <a:r>
              <a:rPr lang="ru-RU" dirty="0"/>
              <a:t> и </a:t>
            </a:r>
            <a:r>
              <a:rPr lang="ru-RU" dirty="0" err="1"/>
              <a:t>нефрогенния</a:t>
            </a:r>
            <a:r>
              <a:rPr lang="ru-RU" dirty="0"/>
              <a:t> </a:t>
            </a:r>
            <a:r>
              <a:rPr lang="ru-RU" dirty="0" err="1"/>
              <a:t>инсипиден</a:t>
            </a:r>
            <a:r>
              <a:rPr lang="ru-RU" dirty="0"/>
              <a:t> диабет. При </a:t>
            </a:r>
            <a:r>
              <a:rPr lang="ru-RU" dirty="0" err="1"/>
              <a:t>първият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се </a:t>
            </a:r>
            <a:r>
              <a:rPr lang="ru-RU" dirty="0" err="1"/>
              <a:t>концентриране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с </a:t>
            </a:r>
            <a:r>
              <a:rPr lang="ru-RU" dirty="0" err="1"/>
              <a:t>повишение</a:t>
            </a:r>
            <a:r>
              <a:rPr lang="ru-RU" dirty="0"/>
              <a:t> на </a:t>
            </a:r>
            <a:r>
              <a:rPr lang="ru-RU" dirty="0" err="1"/>
              <a:t>осмолалитета</a:t>
            </a:r>
            <a:r>
              <a:rPr lang="ru-RU" dirty="0"/>
              <a:t> с над 50%. При </a:t>
            </a:r>
            <a:r>
              <a:rPr lang="ru-RU" dirty="0" err="1"/>
              <a:t>нефрогенен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резистентност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хормона</a:t>
            </a:r>
            <a:r>
              <a:rPr lang="ru-RU" dirty="0"/>
              <a:t>, </a:t>
            </a:r>
            <a:r>
              <a:rPr lang="ru-RU" dirty="0" err="1"/>
              <a:t>концентрирането</a:t>
            </a:r>
            <a:r>
              <a:rPr lang="ru-RU" dirty="0"/>
              <a:t> е  </a:t>
            </a:r>
            <a:r>
              <a:rPr lang="ru-RU" dirty="0" err="1"/>
              <a:t>ниско</a:t>
            </a:r>
            <a:r>
              <a:rPr lang="ru-RU" dirty="0"/>
              <a:t> – под 10%. </a:t>
            </a:r>
          </a:p>
          <a:p>
            <a:r>
              <a:rPr lang="ru-RU" dirty="0"/>
              <a:t>При </a:t>
            </a:r>
            <a:r>
              <a:rPr lang="ru-RU" dirty="0" err="1"/>
              <a:t>парциалните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централния</a:t>
            </a:r>
            <a:r>
              <a:rPr lang="ru-RU" dirty="0"/>
              <a:t> и </a:t>
            </a:r>
            <a:r>
              <a:rPr lang="ru-RU" dirty="0" err="1"/>
              <a:t>нефрогенния</a:t>
            </a:r>
            <a:r>
              <a:rPr lang="ru-RU" dirty="0"/>
              <a:t> безвкусен диабет </a:t>
            </a:r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</a:t>
            </a:r>
            <a:r>
              <a:rPr lang="ru-RU" dirty="0" err="1"/>
              <a:t>по-трудно</a:t>
            </a:r>
            <a:r>
              <a:rPr lang="ru-RU" dirty="0"/>
              <a:t>. </a:t>
            </a:r>
            <a:r>
              <a:rPr lang="ru-RU" dirty="0" err="1"/>
              <a:t>Пробата</a:t>
            </a:r>
            <a:r>
              <a:rPr lang="ru-RU" dirty="0"/>
              <a:t> с </a:t>
            </a:r>
            <a:r>
              <a:rPr lang="ru-RU" dirty="0" err="1"/>
              <a:t>жадуване</a:t>
            </a:r>
            <a:r>
              <a:rPr lang="ru-RU" dirty="0"/>
              <a:t> не </a:t>
            </a:r>
            <a:r>
              <a:rPr lang="ru-RU" dirty="0" err="1"/>
              <a:t>рядко</a:t>
            </a:r>
            <a:r>
              <a:rPr lang="ru-RU" dirty="0"/>
              <a:t> не е </a:t>
            </a:r>
            <a:r>
              <a:rPr lang="ru-RU" dirty="0" err="1"/>
              <a:t>достатъчно</a:t>
            </a:r>
            <a:r>
              <a:rPr lang="ru-RU" dirty="0"/>
              <a:t> информативна. Удачно е </a:t>
            </a:r>
            <a:r>
              <a:rPr lang="ru-RU" dirty="0" err="1"/>
              <a:t>измерването</a:t>
            </a:r>
            <a:r>
              <a:rPr lang="ru-RU" dirty="0"/>
              <a:t> на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самия</a:t>
            </a:r>
            <a:r>
              <a:rPr lang="ru-RU" dirty="0"/>
              <a:t> </a:t>
            </a:r>
            <a:r>
              <a:rPr lang="ru-RU" dirty="0" err="1"/>
              <a:t>вазопресин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и след </a:t>
            </a:r>
            <a:r>
              <a:rPr lang="ru-RU" dirty="0" err="1"/>
              <a:t>пробата</a:t>
            </a:r>
            <a:r>
              <a:rPr lang="ru-RU" dirty="0"/>
              <a:t> с </a:t>
            </a:r>
            <a:r>
              <a:rPr lang="ru-RU" dirty="0" err="1"/>
              <a:t>жадуване</a:t>
            </a:r>
            <a:r>
              <a:rPr lang="ru-RU" dirty="0"/>
              <a:t>. </a:t>
            </a:r>
          </a:p>
          <a:p>
            <a:r>
              <a:rPr lang="ru-RU" dirty="0"/>
              <a:t>При психогенна </a:t>
            </a:r>
            <a:r>
              <a:rPr lang="ru-RU" dirty="0" err="1"/>
              <a:t>полидипсо</a:t>
            </a:r>
            <a:r>
              <a:rPr lang="ru-RU" dirty="0"/>
              <a:t>-полиурия </a:t>
            </a:r>
            <a:r>
              <a:rPr lang="ru-RU" dirty="0" err="1"/>
              <a:t>дълго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отделят урина с </a:t>
            </a:r>
            <a:r>
              <a:rPr lang="ru-RU" dirty="0" err="1"/>
              <a:t>ниско</a:t>
            </a:r>
            <a:r>
              <a:rPr lang="ru-RU" dirty="0"/>
              <a:t> </a:t>
            </a:r>
            <a:r>
              <a:rPr lang="ru-RU" dirty="0" err="1"/>
              <a:t>относително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. При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серумния</a:t>
            </a:r>
            <a:r>
              <a:rPr lang="ru-RU" dirty="0"/>
              <a:t> </a:t>
            </a:r>
            <a:r>
              <a:rPr lang="ru-RU" dirty="0" err="1"/>
              <a:t>осмолалитет</a:t>
            </a:r>
            <a:r>
              <a:rPr lang="ru-RU" dirty="0"/>
              <a:t> и </a:t>
            </a:r>
            <a:r>
              <a:rPr lang="ru-RU" dirty="0" err="1"/>
              <a:t>нивото</a:t>
            </a:r>
            <a:r>
              <a:rPr lang="ru-RU" dirty="0"/>
              <a:t> на натрия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ниски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това</a:t>
            </a:r>
            <a:r>
              <a:rPr lang="ru-RU" dirty="0"/>
              <a:t> на </a:t>
            </a:r>
            <a:r>
              <a:rPr lang="ru-RU" dirty="0" err="1"/>
              <a:t>вазопресина</a:t>
            </a:r>
            <a:r>
              <a:rPr lang="ru-RU" dirty="0"/>
              <a:t>. Тук </a:t>
            </a:r>
            <a:r>
              <a:rPr lang="ru-RU" dirty="0" err="1"/>
              <a:t>увеличеният</a:t>
            </a:r>
            <a:r>
              <a:rPr lang="ru-RU" dirty="0"/>
              <a:t> прием на </a:t>
            </a:r>
            <a:r>
              <a:rPr lang="ru-RU" dirty="0" err="1"/>
              <a:t>течности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наруши</a:t>
            </a:r>
            <a:r>
              <a:rPr lang="ru-RU" dirty="0"/>
              <a:t> </a:t>
            </a:r>
            <a:r>
              <a:rPr lang="ru-RU" dirty="0" err="1"/>
              <a:t>допълнително</a:t>
            </a:r>
            <a:r>
              <a:rPr lang="ru-RU" dirty="0"/>
              <a:t> </a:t>
            </a:r>
            <a:r>
              <a:rPr lang="ru-RU" dirty="0" err="1"/>
              <a:t>концентрационната</a:t>
            </a:r>
            <a:r>
              <a:rPr lang="ru-RU" dirty="0"/>
              <a:t> функция на </a:t>
            </a:r>
            <a:r>
              <a:rPr lang="ru-RU" dirty="0" err="1"/>
              <a:t>бъбрека</a:t>
            </a:r>
            <a:r>
              <a:rPr lang="ru-RU" dirty="0"/>
              <a:t>.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При </a:t>
            </a:r>
            <a:r>
              <a:rPr lang="ru-RU" dirty="0" err="1"/>
              <a:t>пробата</a:t>
            </a:r>
            <a:r>
              <a:rPr lang="ru-RU" dirty="0"/>
              <a:t> с </a:t>
            </a:r>
            <a:r>
              <a:rPr lang="ru-RU" dirty="0" err="1"/>
              <a:t>жадуване</a:t>
            </a:r>
            <a:r>
              <a:rPr lang="ru-RU" dirty="0"/>
              <a:t> и тук </a:t>
            </a:r>
            <a:r>
              <a:rPr lang="ru-RU" dirty="0" err="1"/>
              <a:t>по-висока</a:t>
            </a:r>
            <a:r>
              <a:rPr lang="ru-RU" dirty="0"/>
              <a:t> </a:t>
            </a:r>
            <a:r>
              <a:rPr lang="ru-RU" dirty="0" err="1"/>
              <a:t>информативност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при </a:t>
            </a:r>
            <a:r>
              <a:rPr lang="ru-RU" dirty="0" err="1"/>
              <a:t>измерването</a:t>
            </a:r>
            <a:r>
              <a:rPr lang="ru-RU" dirty="0"/>
              <a:t> и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вазопресина</a:t>
            </a:r>
            <a:r>
              <a:rPr lang="ru-RU" dirty="0"/>
              <a:t>. При психогенна полидипсия той е </a:t>
            </a:r>
            <a:r>
              <a:rPr lang="ru-RU" dirty="0" err="1"/>
              <a:t>потиснат</a:t>
            </a:r>
            <a:r>
              <a:rPr lang="ru-RU" dirty="0"/>
              <a:t>. За достоверен </a:t>
            </a:r>
            <a:r>
              <a:rPr lang="ru-RU" dirty="0" err="1"/>
              <a:t>резултат</a:t>
            </a:r>
            <a:r>
              <a:rPr lang="ru-RU" dirty="0"/>
              <a:t>, </a:t>
            </a:r>
            <a:r>
              <a:rPr lang="ru-RU" dirty="0" err="1"/>
              <a:t>трябва</a:t>
            </a:r>
            <a:r>
              <a:rPr lang="ru-RU" dirty="0"/>
              <a:t> да се отчете </a:t>
            </a:r>
            <a:r>
              <a:rPr lang="ru-RU" dirty="0" err="1"/>
              <a:t>покачване</a:t>
            </a:r>
            <a:r>
              <a:rPr lang="ru-RU" dirty="0"/>
              <a:t> на </a:t>
            </a:r>
            <a:r>
              <a:rPr lang="ru-RU" dirty="0" err="1"/>
              <a:t>осмолалитета</a:t>
            </a:r>
            <a:r>
              <a:rPr lang="ru-RU" dirty="0"/>
              <a:t> на </a:t>
            </a:r>
            <a:r>
              <a:rPr lang="ru-RU" dirty="0" err="1"/>
              <a:t>плазмата</a:t>
            </a:r>
            <a:r>
              <a:rPr lang="ru-RU" dirty="0"/>
              <a:t> до 295mosm/</a:t>
            </a:r>
            <a:r>
              <a:rPr lang="ru-RU" dirty="0" err="1"/>
              <a:t>kg</a:t>
            </a:r>
            <a:r>
              <a:rPr lang="ru-RU" dirty="0"/>
              <a:t>.</a:t>
            </a:r>
          </a:p>
          <a:p>
            <a:r>
              <a:rPr lang="ru-RU" dirty="0" err="1"/>
              <a:t>Отговорът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дезмопресин</a:t>
            </a:r>
            <a:r>
              <a:rPr lang="ru-RU" dirty="0"/>
              <a:t> е </a:t>
            </a:r>
            <a:r>
              <a:rPr lang="ru-RU" dirty="0" err="1"/>
              <a:t>потиснат</a:t>
            </a:r>
            <a:r>
              <a:rPr lang="ru-RU" dirty="0"/>
              <a:t>, за </a:t>
            </a:r>
            <a:r>
              <a:rPr lang="ru-RU" dirty="0" err="1"/>
              <a:t>разлика</a:t>
            </a:r>
            <a:r>
              <a:rPr lang="ru-RU" dirty="0"/>
              <a:t> от </a:t>
            </a:r>
            <a:r>
              <a:rPr lang="ru-RU" dirty="0" err="1"/>
              <a:t>това</a:t>
            </a:r>
            <a:r>
              <a:rPr lang="ru-RU" dirty="0"/>
              <a:t> при централен диабет, </a:t>
            </a:r>
            <a:r>
              <a:rPr lang="ru-RU" dirty="0" err="1"/>
              <a:t>където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нисък</a:t>
            </a:r>
            <a:r>
              <a:rPr lang="ru-RU" dirty="0"/>
              <a:t> АДХ, но силен отговор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дезмопресин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579222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141168"/>
          </a:xfrm>
        </p:spPr>
        <p:txBody>
          <a:bodyPr>
            <a:normAutofit fontScale="40000" lnSpcReduction="20000"/>
          </a:bodyPr>
          <a:lstStyle/>
          <a:p>
            <a:r>
              <a:rPr lang="ru-RU" dirty="0"/>
              <a:t>При </a:t>
            </a:r>
            <a:r>
              <a:rPr lang="ru-RU" dirty="0">
                <a:solidFill>
                  <a:srgbClr val="FF0000"/>
                </a:solidFill>
              </a:rPr>
              <a:t>централен безвкусен диабет</a:t>
            </a:r>
            <a:r>
              <a:rPr lang="ru-RU" dirty="0"/>
              <a:t> препарат на </a:t>
            </a:r>
            <a:r>
              <a:rPr lang="ru-RU" dirty="0" err="1"/>
              <a:t>избор</a:t>
            </a:r>
            <a:r>
              <a:rPr lang="ru-RU" dirty="0"/>
              <a:t> е </a:t>
            </a:r>
            <a:r>
              <a:rPr lang="ru-RU" dirty="0" err="1"/>
              <a:t>вазопресинът</a:t>
            </a:r>
            <a:r>
              <a:rPr lang="ru-RU" dirty="0"/>
              <a:t> и </a:t>
            </a:r>
            <a:r>
              <a:rPr lang="ru-RU" dirty="0" err="1"/>
              <a:t>неговите</a:t>
            </a:r>
            <a:r>
              <a:rPr lang="ru-RU" dirty="0"/>
              <a:t> </a:t>
            </a:r>
            <a:r>
              <a:rPr lang="ru-RU" dirty="0" err="1"/>
              <a:t>аналози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Първоначално</a:t>
            </a:r>
            <a:r>
              <a:rPr lang="ru-RU" dirty="0"/>
              <a:t> </a:t>
            </a:r>
            <a:r>
              <a:rPr lang="ru-RU" dirty="0" err="1"/>
              <a:t>лечението</a:t>
            </a:r>
            <a:r>
              <a:rPr lang="ru-RU" dirty="0"/>
              <a:t> е </a:t>
            </a:r>
            <a:r>
              <a:rPr lang="ru-RU" dirty="0" err="1"/>
              <a:t>провеждано</a:t>
            </a:r>
            <a:r>
              <a:rPr lang="ru-RU" dirty="0"/>
              <a:t> с </a:t>
            </a:r>
            <a:r>
              <a:rPr lang="ru-RU" dirty="0" err="1"/>
              <a:t>екстракти</a:t>
            </a:r>
            <a:r>
              <a:rPr lang="ru-RU" dirty="0"/>
              <a:t> от </a:t>
            </a:r>
            <a:r>
              <a:rPr lang="ru-RU" dirty="0" err="1"/>
              <a:t>хипофиза</a:t>
            </a:r>
            <a:r>
              <a:rPr lang="ru-RU" dirty="0"/>
              <a:t> с </a:t>
            </a:r>
            <a:r>
              <a:rPr lang="ru-RU" dirty="0" err="1"/>
              <a:t>животински</a:t>
            </a:r>
            <a:r>
              <a:rPr lang="ru-RU" dirty="0"/>
              <a:t> </a:t>
            </a:r>
            <a:r>
              <a:rPr lang="ru-RU" dirty="0" err="1"/>
              <a:t>произход</a:t>
            </a:r>
            <a:r>
              <a:rPr lang="ru-RU" dirty="0"/>
              <a:t>. </a:t>
            </a:r>
            <a:r>
              <a:rPr lang="ru-RU" dirty="0" err="1"/>
              <a:t>Впоследствие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е заменено с </a:t>
            </a:r>
            <a:r>
              <a:rPr lang="ru-RU" dirty="0" err="1"/>
              <a:t>аналози</a:t>
            </a:r>
            <a:r>
              <a:rPr lang="ru-RU" dirty="0"/>
              <a:t> – аргинин-</a:t>
            </a:r>
            <a:r>
              <a:rPr lang="ru-RU" dirty="0" err="1"/>
              <a:t>вазопресин</a:t>
            </a:r>
            <a:r>
              <a:rPr lang="ru-RU" dirty="0"/>
              <a:t>; лизин-8-вазопресин, </a:t>
            </a:r>
            <a:r>
              <a:rPr lang="ru-RU" dirty="0" err="1"/>
              <a:t>прилаган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назален спрей.</a:t>
            </a:r>
          </a:p>
          <a:p>
            <a:pPr lvl="1"/>
            <a:r>
              <a:rPr lang="ru-RU" dirty="0" err="1"/>
              <a:t>Днес</a:t>
            </a:r>
            <a:r>
              <a:rPr lang="ru-RU" dirty="0"/>
              <a:t> </a:t>
            </a:r>
            <a:r>
              <a:rPr lang="ru-RU" dirty="0" err="1"/>
              <a:t>използваният</a:t>
            </a:r>
            <a:r>
              <a:rPr lang="ru-RU" dirty="0"/>
              <a:t> </a:t>
            </a:r>
            <a:r>
              <a:rPr lang="ru-RU" dirty="0" err="1"/>
              <a:t>масово</a:t>
            </a:r>
            <a:r>
              <a:rPr lang="ru-RU" dirty="0"/>
              <a:t> препарат на </a:t>
            </a:r>
            <a:r>
              <a:rPr lang="ru-RU" dirty="0" err="1"/>
              <a:t>избор</a:t>
            </a:r>
            <a:r>
              <a:rPr lang="ru-RU" dirty="0"/>
              <a:t> е Дезамино-8-D-Аргинин </a:t>
            </a:r>
            <a:r>
              <a:rPr lang="ru-RU" dirty="0" err="1"/>
              <a:t>вазопресин</a:t>
            </a:r>
            <a:r>
              <a:rPr lang="ru-RU" dirty="0"/>
              <a:t> – </a:t>
            </a:r>
            <a:r>
              <a:rPr lang="ru-RU" dirty="0" err="1"/>
              <a:t>Адиуретидин</a:t>
            </a:r>
            <a:r>
              <a:rPr lang="ru-RU" dirty="0"/>
              <a:t> </a:t>
            </a:r>
            <a:r>
              <a:rPr lang="ru-RU" dirty="0" err="1"/>
              <a:t>SD,Desmopressin</a:t>
            </a:r>
            <a:r>
              <a:rPr lang="ru-RU" dirty="0"/>
              <a:t>.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препарати</a:t>
            </a:r>
            <a:r>
              <a:rPr lang="ru-RU" dirty="0"/>
              <a:t> за </a:t>
            </a:r>
            <a:r>
              <a:rPr lang="ru-RU" dirty="0" err="1"/>
              <a:t>интраназално</a:t>
            </a:r>
            <a:r>
              <a:rPr lang="ru-RU" dirty="0"/>
              <a:t> приложение под формата на спрей, </a:t>
            </a:r>
            <a:r>
              <a:rPr lang="ru-RU" dirty="0" err="1"/>
              <a:t>прилаган</a:t>
            </a:r>
            <a:r>
              <a:rPr lang="ru-RU" dirty="0"/>
              <a:t> на 8 или 12 часа, за </a:t>
            </a:r>
            <a:r>
              <a:rPr lang="ru-RU" dirty="0" err="1"/>
              <a:t>перорално</a:t>
            </a:r>
            <a:r>
              <a:rPr lang="ru-RU" dirty="0"/>
              <a:t> - с таблетки, </a:t>
            </a:r>
            <a:r>
              <a:rPr lang="ru-RU" dirty="0" err="1"/>
              <a:t>също</a:t>
            </a:r>
            <a:r>
              <a:rPr lang="ru-RU" dirty="0"/>
              <a:t> на 2 или 3 приема, </a:t>
            </a:r>
            <a:r>
              <a:rPr lang="ru-RU" dirty="0" err="1"/>
              <a:t>ампули</a:t>
            </a:r>
            <a:r>
              <a:rPr lang="ru-RU" dirty="0"/>
              <a:t> за </a:t>
            </a:r>
            <a:r>
              <a:rPr lang="ru-RU" dirty="0" err="1"/>
              <a:t>парентерално</a:t>
            </a:r>
            <a:r>
              <a:rPr lang="ru-RU" dirty="0"/>
              <a:t> приложение.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При </a:t>
            </a:r>
            <a:r>
              <a:rPr lang="ru-RU" dirty="0" err="1">
                <a:solidFill>
                  <a:srgbClr val="FF0000"/>
                </a:solidFill>
              </a:rPr>
              <a:t>нефрогенен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инсипиден</a:t>
            </a:r>
            <a:r>
              <a:rPr lang="ru-RU" dirty="0">
                <a:solidFill>
                  <a:srgbClr val="FF0000"/>
                </a:solidFill>
              </a:rPr>
              <a:t> диабет </a:t>
            </a:r>
            <a:r>
              <a:rPr lang="ru-RU" dirty="0" err="1"/>
              <a:t>първо</a:t>
            </a:r>
            <a:r>
              <a:rPr lang="ru-RU" dirty="0"/>
              <a:t> </a:t>
            </a:r>
            <a:r>
              <a:rPr lang="ru-RU" dirty="0" err="1"/>
              <a:t>вниманието</a:t>
            </a:r>
            <a:r>
              <a:rPr lang="ru-RU" dirty="0"/>
              <a:t> се </a:t>
            </a:r>
            <a:r>
              <a:rPr lang="ru-RU" dirty="0" err="1"/>
              <a:t>насочва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първопричината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ограничава</a:t>
            </a:r>
            <a:r>
              <a:rPr lang="ru-RU" dirty="0"/>
              <a:t> </a:t>
            </a:r>
            <a:r>
              <a:rPr lang="ru-RU" dirty="0" err="1"/>
              <a:t>приемът</a:t>
            </a:r>
            <a:r>
              <a:rPr lang="ru-RU" dirty="0"/>
              <a:t> на </a:t>
            </a:r>
            <a:r>
              <a:rPr lang="ru-RU" dirty="0" err="1"/>
              <a:t>сол</a:t>
            </a:r>
            <a:r>
              <a:rPr lang="ru-RU" dirty="0"/>
              <a:t> и </a:t>
            </a:r>
            <a:r>
              <a:rPr lang="ru-RU" dirty="0" err="1"/>
              <a:t>белтъци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Средство на </a:t>
            </a:r>
            <a:r>
              <a:rPr lang="ru-RU" dirty="0" err="1"/>
              <a:t>избор</a:t>
            </a:r>
            <a:r>
              <a:rPr lang="ru-RU" dirty="0"/>
              <a:t> за </a:t>
            </a:r>
            <a:r>
              <a:rPr lang="ru-RU" dirty="0" err="1"/>
              <a:t>корекцията</a:t>
            </a:r>
            <a:r>
              <a:rPr lang="ru-RU" dirty="0"/>
              <a:t> на </a:t>
            </a:r>
            <a:r>
              <a:rPr lang="ru-RU" dirty="0" err="1"/>
              <a:t>диурезата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тиазидните</a:t>
            </a:r>
            <a:r>
              <a:rPr lang="ru-RU" dirty="0"/>
              <a:t> </a:t>
            </a:r>
            <a:r>
              <a:rPr lang="ru-RU" dirty="0" err="1"/>
              <a:t>диуретици</a:t>
            </a:r>
            <a:r>
              <a:rPr lang="ru-RU" dirty="0"/>
              <a:t>. </a:t>
            </a:r>
            <a:r>
              <a:rPr lang="ru-RU" dirty="0" err="1"/>
              <a:t>Последните</a:t>
            </a:r>
            <a:r>
              <a:rPr lang="ru-RU" dirty="0"/>
              <a:t> </a:t>
            </a:r>
            <a:r>
              <a:rPr lang="ru-RU" dirty="0" err="1"/>
              <a:t>намаляват</a:t>
            </a:r>
            <a:r>
              <a:rPr lang="ru-RU" dirty="0"/>
              <a:t> </a:t>
            </a:r>
            <a:r>
              <a:rPr lang="ru-RU" dirty="0" err="1"/>
              <a:t>вътресъдовия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води до </a:t>
            </a:r>
            <a:r>
              <a:rPr lang="ru-RU" dirty="0" err="1"/>
              <a:t>повишаване</a:t>
            </a:r>
            <a:r>
              <a:rPr lang="ru-RU" dirty="0"/>
              <a:t> </a:t>
            </a:r>
            <a:r>
              <a:rPr lang="ru-RU" dirty="0" err="1"/>
              <a:t>абсорбцията</a:t>
            </a:r>
            <a:r>
              <a:rPr lang="ru-RU" dirty="0"/>
              <a:t> на вода и соли 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- </a:t>
            </a:r>
            <a:r>
              <a:rPr lang="ru-RU" dirty="0" err="1"/>
              <a:t>проксимални</a:t>
            </a:r>
            <a:r>
              <a:rPr lang="ru-RU" dirty="0"/>
              <a:t> </a:t>
            </a:r>
            <a:r>
              <a:rPr lang="ru-RU" dirty="0" err="1"/>
              <a:t>тубули</a:t>
            </a:r>
            <a:r>
              <a:rPr lang="ru-RU" dirty="0"/>
              <a:t> в </a:t>
            </a:r>
            <a:r>
              <a:rPr lang="ru-RU" dirty="0" err="1"/>
              <a:t>бъбреците</a:t>
            </a:r>
            <a:r>
              <a:rPr lang="ru-RU" dirty="0"/>
              <a:t>. </a:t>
            </a:r>
          </a:p>
          <a:p>
            <a:pPr lvl="1"/>
            <a:r>
              <a:rPr lang="ru-RU" dirty="0" err="1"/>
              <a:t>Простагландините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ендогенни</a:t>
            </a:r>
            <a:r>
              <a:rPr lang="ru-RU" dirty="0"/>
              <a:t> </a:t>
            </a:r>
            <a:r>
              <a:rPr lang="ru-RU" dirty="0" err="1"/>
              <a:t>антагонисти</a:t>
            </a:r>
            <a:r>
              <a:rPr lang="ru-RU" dirty="0"/>
              <a:t> на </a:t>
            </a:r>
            <a:r>
              <a:rPr lang="ru-RU" dirty="0" err="1"/>
              <a:t>антидиуретичния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. </a:t>
            </a:r>
            <a:r>
              <a:rPr lang="ru-RU" dirty="0" err="1"/>
              <a:t>Приложението</a:t>
            </a:r>
            <a:r>
              <a:rPr lang="ru-RU" dirty="0"/>
              <a:t> на </a:t>
            </a:r>
            <a:r>
              <a:rPr lang="ru-RU" dirty="0" err="1"/>
              <a:t>нестероидни</a:t>
            </a:r>
            <a:r>
              <a:rPr lang="ru-RU" dirty="0"/>
              <a:t> </a:t>
            </a:r>
            <a:r>
              <a:rPr lang="ru-RU" dirty="0" err="1"/>
              <a:t>противовъзпалителни</a:t>
            </a:r>
            <a:r>
              <a:rPr lang="ru-RU" dirty="0"/>
              <a:t> средства (</a:t>
            </a:r>
            <a:r>
              <a:rPr lang="ru-RU" dirty="0" err="1"/>
              <a:t>инхибитори</a:t>
            </a:r>
            <a:r>
              <a:rPr lang="ru-RU" dirty="0"/>
              <a:t> на </a:t>
            </a:r>
            <a:r>
              <a:rPr lang="ru-RU" dirty="0" err="1"/>
              <a:t>ензима</a:t>
            </a:r>
            <a:r>
              <a:rPr lang="ru-RU" dirty="0"/>
              <a:t> </a:t>
            </a:r>
            <a:r>
              <a:rPr lang="ru-RU" dirty="0" err="1"/>
              <a:t>циклооксигеназа</a:t>
            </a:r>
            <a:r>
              <a:rPr lang="ru-RU" dirty="0"/>
              <a:t>, </a:t>
            </a:r>
            <a:r>
              <a:rPr lang="ru-RU" dirty="0" err="1"/>
              <a:t>продуцираща</a:t>
            </a:r>
            <a:r>
              <a:rPr lang="ru-RU" dirty="0"/>
              <a:t> </a:t>
            </a:r>
            <a:r>
              <a:rPr lang="ru-RU" dirty="0" err="1"/>
              <a:t>простгландини</a:t>
            </a:r>
            <a:r>
              <a:rPr lang="ru-RU" dirty="0"/>
              <a:t>) води до </a:t>
            </a:r>
            <a:r>
              <a:rPr lang="ru-RU" dirty="0" err="1"/>
              <a:t>подобряване</a:t>
            </a:r>
            <a:r>
              <a:rPr lang="ru-RU" dirty="0"/>
              <a:t> на </a:t>
            </a:r>
            <a:r>
              <a:rPr lang="ru-RU" dirty="0" err="1"/>
              <a:t>чувствителността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вазопресин</a:t>
            </a:r>
            <a:r>
              <a:rPr lang="ru-RU" dirty="0"/>
              <a:t> и </a:t>
            </a:r>
            <a:r>
              <a:rPr lang="ru-RU" dirty="0" err="1"/>
              <a:t>редуцира</a:t>
            </a:r>
            <a:r>
              <a:rPr lang="ru-RU" dirty="0"/>
              <a:t> </a:t>
            </a:r>
            <a:r>
              <a:rPr lang="ru-RU" dirty="0" err="1"/>
              <a:t>поиурията</a:t>
            </a:r>
            <a:r>
              <a:rPr lang="ru-RU" dirty="0"/>
              <a:t>. </a:t>
            </a:r>
            <a:r>
              <a:rPr lang="ru-RU" dirty="0" err="1"/>
              <a:t>Използва</a:t>
            </a:r>
            <a:r>
              <a:rPr lang="ru-RU" dirty="0"/>
              <a:t> се </a:t>
            </a:r>
            <a:r>
              <a:rPr lang="ru-RU" dirty="0" err="1"/>
              <a:t>индометацин</a:t>
            </a:r>
            <a:r>
              <a:rPr lang="ru-RU" dirty="0"/>
              <a:t> </a:t>
            </a:r>
            <a:r>
              <a:rPr lang="ru-RU" dirty="0" err="1"/>
              <a:t>средно</a:t>
            </a:r>
            <a:r>
              <a:rPr lang="ru-RU" dirty="0"/>
              <a:t> в доза 100мг/</a:t>
            </a:r>
            <a:r>
              <a:rPr lang="ru-RU" dirty="0" err="1"/>
              <a:t>дневно</a:t>
            </a:r>
            <a:r>
              <a:rPr lang="ru-RU" dirty="0"/>
              <a:t>.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нефрогенен</a:t>
            </a:r>
            <a:r>
              <a:rPr lang="ru-RU" dirty="0"/>
              <a:t> </a:t>
            </a:r>
            <a:r>
              <a:rPr lang="ru-RU" dirty="0" err="1"/>
              <a:t>инсипиден</a:t>
            </a:r>
            <a:r>
              <a:rPr lang="ru-RU" dirty="0"/>
              <a:t> диабет е </a:t>
            </a:r>
            <a:r>
              <a:rPr lang="ru-RU" dirty="0" err="1"/>
              <a:t>наблюдаван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и при </a:t>
            </a:r>
            <a:r>
              <a:rPr lang="ru-RU" dirty="0" err="1"/>
              <a:t>употребата</a:t>
            </a:r>
            <a:r>
              <a:rPr lang="ru-RU" dirty="0"/>
              <a:t> на </a:t>
            </a:r>
            <a:r>
              <a:rPr lang="ru-RU" dirty="0" err="1"/>
              <a:t>по-високи</a:t>
            </a:r>
            <a:r>
              <a:rPr lang="ru-RU" dirty="0"/>
              <a:t>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дезмопресин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При </a:t>
            </a:r>
            <a:r>
              <a:rPr lang="ru-RU" dirty="0" err="1">
                <a:solidFill>
                  <a:srgbClr val="FF0000"/>
                </a:solidFill>
              </a:rPr>
              <a:t>гестационен</a:t>
            </a:r>
            <a:r>
              <a:rPr lang="ru-RU" dirty="0">
                <a:solidFill>
                  <a:srgbClr val="FF0000"/>
                </a:solidFill>
              </a:rPr>
              <a:t> безвкусен диабет </a:t>
            </a:r>
            <a:r>
              <a:rPr lang="ru-RU" dirty="0"/>
              <a:t>с </a:t>
            </a:r>
            <a:r>
              <a:rPr lang="ru-RU" dirty="0" err="1"/>
              <a:t>изявена</a:t>
            </a:r>
            <a:r>
              <a:rPr lang="ru-RU" dirty="0"/>
              <a:t> клиника се допуска </a:t>
            </a:r>
            <a:r>
              <a:rPr lang="ru-RU" dirty="0" err="1"/>
              <a:t>приложението</a:t>
            </a:r>
            <a:r>
              <a:rPr lang="ru-RU" dirty="0"/>
              <a:t> на </a:t>
            </a:r>
            <a:r>
              <a:rPr lang="ru-RU" dirty="0" err="1"/>
              <a:t>дезмопресин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При дефект в </a:t>
            </a:r>
            <a:r>
              <a:rPr lang="ru-RU" dirty="0" err="1"/>
              <a:t>осморецепторите</a:t>
            </a:r>
            <a:r>
              <a:rPr lang="ru-RU" dirty="0"/>
              <a:t>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фиксирана</a:t>
            </a:r>
            <a:r>
              <a:rPr lang="ru-RU" dirty="0"/>
              <a:t> доза </a:t>
            </a:r>
            <a:r>
              <a:rPr lang="ru-RU" dirty="0" err="1"/>
              <a:t>дезмопресин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стриктен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осмолалитета</a:t>
            </a:r>
            <a:r>
              <a:rPr lang="ru-RU" dirty="0"/>
              <a:t> на </a:t>
            </a:r>
            <a:r>
              <a:rPr lang="ru-RU" dirty="0" err="1"/>
              <a:t>плазмата</a:t>
            </a:r>
            <a:r>
              <a:rPr lang="ru-RU" dirty="0"/>
              <a:t> и </a:t>
            </a:r>
            <a:r>
              <a:rPr lang="ru-RU" dirty="0" err="1"/>
              <a:t>концентрационната</a:t>
            </a:r>
            <a:r>
              <a:rPr lang="ru-RU" dirty="0"/>
              <a:t> функция на </a:t>
            </a:r>
            <a:r>
              <a:rPr lang="ru-RU" dirty="0" err="1"/>
              <a:t>бъбрека</a:t>
            </a:r>
            <a:r>
              <a:rPr lang="ru-RU" dirty="0"/>
              <a:t>. </a:t>
            </a:r>
            <a:r>
              <a:rPr lang="ru-RU" dirty="0" err="1"/>
              <a:t>Болният</a:t>
            </a:r>
            <a:r>
              <a:rPr lang="ru-RU" dirty="0"/>
              <a:t> се </a:t>
            </a:r>
            <a:r>
              <a:rPr lang="ru-RU" dirty="0" err="1"/>
              <a:t>научава</a:t>
            </a:r>
            <a:r>
              <a:rPr lang="ru-RU" dirty="0"/>
              <a:t> да приема определен </a:t>
            </a:r>
            <a:r>
              <a:rPr lang="ru-RU" dirty="0" err="1"/>
              <a:t>обем</a:t>
            </a:r>
            <a:r>
              <a:rPr lang="ru-RU" dirty="0"/>
              <a:t> </a:t>
            </a:r>
            <a:r>
              <a:rPr lang="ru-RU" dirty="0" err="1"/>
              <a:t>течности</a:t>
            </a:r>
            <a:r>
              <a:rPr lang="ru-RU" dirty="0"/>
              <a:t>. </a:t>
            </a:r>
            <a:r>
              <a:rPr lang="ru-RU" dirty="0" err="1"/>
              <a:t>Наблюдават</a:t>
            </a:r>
            <a:r>
              <a:rPr lang="ru-RU" dirty="0"/>
              <a:t> се </a:t>
            </a:r>
            <a:r>
              <a:rPr lang="ru-RU" dirty="0" err="1"/>
              <a:t>лабораторни</a:t>
            </a:r>
            <a:r>
              <a:rPr lang="ru-RU" dirty="0"/>
              <a:t> показатели един - два </a:t>
            </a:r>
            <a:r>
              <a:rPr lang="ru-RU" dirty="0" err="1"/>
              <a:t>пъти</a:t>
            </a:r>
            <a:r>
              <a:rPr lang="ru-RU" dirty="0"/>
              <a:t> седмично, </a:t>
            </a:r>
            <a:r>
              <a:rPr lang="ru-RU" dirty="0" err="1"/>
              <a:t>тегло</a:t>
            </a:r>
            <a:r>
              <a:rPr lang="ru-RU" dirty="0"/>
              <a:t> ежедневно, </a:t>
            </a:r>
            <a:r>
              <a:rPr lang="ru-RU" dirty="0" err="1"/>
              <a:t>впоследствие</a:t>
            </a:r>
            <a:r>
              <a:rPr lang="ru-RU" dirty="0"/>
              <a:t> и на </a:t>
            </a:r>
            <a:r>
              <a:rPr lang="ru-RU" dirty="0" err="1"/>
              <a:t>по-дълги</a:t>
            </a:r>
            <a:r>
              <a:rPr lang="ru-RU" dirty="0"/>
              <a:t> </a:t>
            </a:r>
            <a:r>
              <a:rPr lang="ru-RU" dirty="0" err="1"/>
              <a:t>интервали</a:t>
            </a:r>
            <a:r>
              <a:rPr lang="ru-RU" dirty="0"/>
              <a:t>.</a:t>
            </a:r>
            <a:br>
              <a:rPr lang="ru-RU" dirty="0"/>
            </a:b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76841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4074</Words>
  <Application>Microsoft Office PowerPoint</Application>
  <PresentationFormat>Презентация на цял екран (4:3)</PresentationFormat>
  <Paragraphs>203</Paragraphs>
  <Slides>39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тема</vt:lpstr>
      <vt:lpstr>Болести на хипофизата</vt:lpstr>
      <vt:lpstr>Хипофизата (хипофизната жлеза)</vt:lpstr>
      <vt:lpstr>Физиология на хипофизата</vt:lpstr>
      <vt:lpstr>Презентация на PowerPoint</vt:lpstr>
      <vt:lpstr>Соматотропния хормон </vt:lpstr>
      <vt:lpstr>Акромегалия </vt:lpstr>
      <vt:lpstr>Клиника на акромегалия</vt:lpstr>
      <vt:lpstr>Презентация на PowerPoint</vt:lpstr>
      <vt:lpstr>Клиника на акромегалия</vt:lpstr>
      <vt:lpstr>Презентация на PowerPoint</vt:lpstr>
      <vt:lpstr>Диагноза:</vt:lpstr>
      <vt:lpstr>Лечението</vt:lpstr>
      <vt:lpstr>Презентация на PowerPoint</vt:lpstr>
      <vt:lpstr>Презентация на PowerPoint</vt:lpstr>
      <vt:lpstr>Презентация на PowerPoint</vt:lpstr>
      <vt:lpstr>Гигантизъм</vt:lpstr>
      <vt:lpstr>Презентация на PowerPoint</vt:lpstr>
      <vt:lpstr>Клиника на гигантизъм</vt:lpstr>
      <vt:lpstr>Усложнения при гигантизъм </vt:lpstr>
      <vt:lpstr>Диагностика</vt:lpstr>
      <vt:lpstr>Лечение на гигантизъм </vt:lpstr>
      <vt:lpstr>Нанизъм</vt:lpstr>
      <vt:lpstr>Причини за нанизъм</vt:lpstr>
      <vt:lpstr>Клиника на хипофизарен нанизъм</vt:lpstr>
      <vt:lpstr>Презентация на PowerPoint</vt:lpstr>
      <vt:lpstr>Лечение на Хипофизарен нанизъм </vt:lpstr>
      <vt:lpstr>Синдром на Симондс- Шихан</vt:lpstr>
      <vt:lpstr>Етиопатогенеза</vt:lpstr>
      <vt:lpstr>Клиника:</vt:lpstr>
      <vt:lpstr>Диагноза</vt:lpstr>
      <vt:lpstr>Лечение:</vt:lpstr>
      <vt:lpstr>Безвкусен ( инсипиден) диабет </vt:lpstr>
      <vt:lpstr>Роля на АДХ</vt:lpstr>
      <vt:lpstr>Форми на безвкусен диабет</vt:lpstr>
      <vt:lpstr>Форми на безвкусен диабет</vt:lpstr>
      <vt:lpstr>Клиника</vt:lpstr>
      <vt:lpstr>Диагноза</vt:lpstr>
      <vt:lpstr>Презентация на PowerPoint</vt:lpstr>
      <vt:lpstr>Лечение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79</cp:revision>
  <dcterms:created xsi:type="dcterms:W3CDTF">2016-08-07T14:16:13Z</dcterms:created>
  <dcterms:modified xsi:type="dcterms:W3CDTF">2023-04-24T07:30:35Z</dcterms:modified>
</cp:coreProperties>
</file>