
<file path=[Content_Types].xml><?xml version="1.0" encoding="utf-8"?>
<Types xmlns="http://schemas.openxmlformats.org/package/2006/content-types">
  <Default Extension="gif" ContentType="image/gi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58" r:id="rId4"/>
    <p:sldId id="260" r:id="rId5"/>
    <p:sldId id="259" r:id="rId6"/>
    <p:sldId id="263" r:id="rId7"/>
    <p:sldId id="261" r:id="rId8"/>
    <p:sldId id="262" r:id="rId9"/>
    <p:sldId id="264" r:id="rId10"/>
    <p:sldId id="265" r:id="rId11"/>
    <p:sldId id="266" r:id="rId12"/>
    <p:sldId id="270" r:id="rId13"/>
    <p:sldId id="267" r:id="rId14"/>
    <p:sldId id="268" r:id="rId15"/>
    <p:sldId id="269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  <p:sldId id="283" r:id="rId29"/>
    <p:sldId id="284" r:id="rId30"/>
    <p:sldId id="285" r:id="rId31"/>
  </p:sldIdLst>
  <p:sldSz cx="9144000" cy="6858000" type="screen4x3"/>
  <p:notesSz cx="6858000" cy="9144000"/>
  <p:defaultTextStyle>
    <a:defPPr>
      <a:defRPr lang="bg-BG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08" d="100"/>
          <a:sy n="108" d="100"/>
        </p:scale>
        <p:origin x="1704" y="10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tableStyles" Target="tableStyles.xml"/><Relationship Id="rId8" Type="http://schemas.openxmlformats.org/officeDocument/2006/relationships/slide" Target="slides/slide7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Заглавен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Заглавие 7"/>
          <p:cNvSpPr>
            <a:spLocks noGrp="1"/>
          </p:cNvSpPr>
          <p:nvPr>
            <p:ph type="ctrTitle"/>
          </p:nvPr>
        </p:nvSpPr>
        <p:spPr>
          <a:xfrm>
            <a:off x="422030" y="1371600"/>
            <a:ext cx="8229600" cy="1828800"/>
          </a:xfrm>
        </p:spPr>
        <p:txBody>
          <a:bodyPr vert="horz" lIns="45720" tIns="0" rIns="45720" bIns="0" anchor="b">
            <a:normAutofit/>
            <a:scene3d>
              <a:camera prst="orthographicFront"/>
              <a:lightRig rig="soft" dir="t">
                <a:rot lat="0" lon="0" rev="17220000"/>
              </a:lightRig>
            </a:scene3d>
            <a:sp3d prstMaterial="softEdge">
              <a:bevelT w="38100" h="38100"/>
            </a:sp3d>
          </a:bodyPr>
          <a:lstStyle>
            <a:lvl1pPr>
              <a:defRPr sz="4800" b="1" cap="all" baseline="0">
                <a:ln w="6350">
                  <a:noFill/>
                </a:ln>
                <a:gradFill>
                  <a:gsLst>
                    <a:gs pos="0">
                      <a:schemeClr val="accent1">
                        <a:tint val="73000"/>
                        <a:satMod val="145000"/>
                      </a:schemeClr>
                    </a:gs>
                    <a:gs pos="73000">
                      <a:schemeClr val="accent1">
                        <a:tint val="73000"/>
                        <a:satMod val="145000"/>
                      </a:schemeClr>
                    </a:gs>
                    <a:gs pos="100000">
                      <a:schemeClr val="accent1">
                        <a:tint val="83000"/>
                        <a:satMod val="143000"/>
                      </a:schemeClr>
                    </a:gs>
                  </a:gsLst>
                  <a:lin ang="4800000" scaled="1"/>
                </a:gradFill>
                <a:effectLst>
                  <a:outerShdw blurRad="127000" dist="200000" dir="2700000" algn="tl" rotWithShape="0">
                    <a:srgbClr val="000000">
                      <a:alpha val="30000"/>
                    </a:srgbClr>
                  </a:outerShdw>
                </a:effectLst>
              </a:defRPr>
            </a:lvl1pPr>
          </a:lstStyle>
          <a:p>
            <a:r>
              <a:rPr kumimoji="0" lang="bg-BG"/>
              <a:t>Редакт. стил загл. образец</a:t>
            </a:r>
            <a:endParaRPr kumimoji="0" lang="en-US"/>
          </a:p>
        </p:txBody>
      </p:sp>
      <p:sp>
        <p:nvSpPr>
          <p:cNvPr id="28" name="Контейнер за дата 2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3CC536-4F3D-4E22-A9F1-A3C6D40310AC}" type="datetimeFigureOut">
              <a:rPr lang="bg-BG" smtClean="0"/>
              <a:t>1.3.2023 г.</a:t>
            </a:fld>
            <a:endParaRPr lang="bg-BG"/>
          </a:p>
        </p:txBody>
      </p:sp>
      <p:sp>
        <p:nvSpPr>
          <p:cNvPr id="17" name="Контейнер за долния колонтитул 1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29" name="Контейнер за номер на слайда 2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3F3F3C-A60D-426C-8F94-912700854F7B}" type="slidenum">
              <a:rPr lang="bg-BG" smtClean="0"/>
              <a:t>‹#›</a:t>
            </a:fld>
            <a:endParaRPr lang="bg-BG"/>
          </a:p>
        </p:txBody>
      </p:sp>
      <p:sp>
        <p:nvSpPr>
          <p:cNvPr id="9" name="Подзаглавие 8"/>
          <p:cNvSpPr>
            <a:spLocks noGrp="1"/>
          </p:cNvSpPr>
          <p:nvPr>
            <p:ph type="subTitle" idx="1"/>
          </p:nvPr>
        </p:nvSpPr>
        <p:spPr>
          <a:xfrm>
            <a:off x="1371600" y="3331698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bg-BG"/>
              <a:t>Щракнете за редакция стил подзагл. обр.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лавие и съдържа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bg-BG"/>
              <a:t>Редакт. стил загл. образец</a:t>
            </a:r>
            <a:endParaRPr kumimoji="0" lang="en-US"/>
          </a:p>
        </p:txBody>
      </p:sp>
      <p:sp>
        <p:nvSpPr>
          <p:cNvPr id="3" name="Контейнер за съдържани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bg-BG"/>
              <a:t>Щракнете, за да редактирате стиловете на текста в образеца</a:t>
            </a:r>
          </a:p>
          <a:p>
            <a:pPr lvl="1" eaLnBrk="1" latinLnBrk="0" hangingPunct="1"/>
            <a:r>
              <a:rPr lang="bg-BG"/>
              <a:t>Второ ниво</a:t>
            </a:r>
          </a:p>
          <a:p>
            <a:pPr lvl="2" eaLnBrk="1" latinLnBrk="0" hangingPunct="1"/>
            <a:r>
              <a:rPr lang="bg-BG"/>
              <a:t>Трето ниво</a:t>
            </a:r>
          </a:p>
          <a:p>
            <a:pPr lvl="3" eaLnBrk="1" latinLnBrk="0" hangingPunct="1"/>
            <a:r>
              <a:rPr lang="bg-BG"/>
              <a:t>Четвърто ниво</a:t>
            </a:r>
          </a:p>
          <a:p>
            <a:pPr lvl="4" eaLnBrk="1" latinLnBrk="0" hangingPunct="1"/>
            <a:r>
              <a:rPr lang="bg-BG"/>
              <a:t>Пето ниво</a:t>
            </a:r>
            <a:endParaRPr kumimoji="0" lang="en-US"/>
          </a:p>
        </p:txBody>
      </p:sp>
      <p:sp>
        <p:nvSpPr>
          <p:cNvPr id="4" name="Контейнер за 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3CC536-4F3D-4E22-A9F1-A3C6D40310AC}" type="datetimeFigureOut">
              <a:rPr lang="bg-BG" smtClean="0"/>
              <a:t>1.3.2023 г.</a:t>
            </a:fld>
            <a:endParaRPr lang="bg-BG"/>
          </a:p>
        </p:txBody>
      </p:sp>
      <p:sp>
        <p:nvSpPr>
          <p:cNvPr id="5" name="Контейнер за долния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6" name="Контейнер за номер на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3F3F3C-A60D-426C-8F94-912700854F7B}" type="slidenum">
              <a:rPr lang="bg-BG" smtClean="0"/>
              <a:t>‹#›</a:t>
            </a:fld>
            <a:endParaRPr lang="bg-BG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лавка на секция"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title"/>
          </p:nvPr>
        </p:nvSpPr>
        <p:spPr>
          <a:xfrm>
            <a:off x="1600200" y="609600"/>
            <a:ext cx="7086600" cy="1828800"/>
          </a:xfrm>
        </p:spPr>
        <p:txBody>
          <a:bodyPr vert="horz" bIns="0" anchor="b">
            <a:noAutofit/>
            <a:scene3d>
              <a:camera prst="orthographicFront"/>
              <a:lightRig rig="soft" dir="t">
                <a:rot lat="0" lon="0" rev="17220000"/>
              </a:lightRig>
            </a:scene3d>
            <a:sp3d prstMaterial="softEdge">
              <a:bevelT w="38100" h="38100"/>
              <a:contourClr>
                <a:schemeClr val="tx2">
                  <a:shade val="50000"/>
                </a:schemeClr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4800" b="1" cap="none" baseline="0">
                <a:ln w="6350">
                  <a:noFill/>
                </a:ln>
                <a:solidFill>
                  <a:schemeClr val="accent1">
                    <a:tint val="90000"/>
                    <a:satMod val="120000"/>
                  </a:schemeClr>
                </a:solidFill>
                <a:effectLst>
                  <a:outerShdw blurRad="114300" dist="101600" dir="2700000" algn="tl" rotWithShape="0">
                    <a:srgbClr val="000000">
                      <a:alpha val="40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bg-BG"/>
              <a:t>Редакт. стил загл. образец</a:t>
            </a:r>
            <a:endParaRPr kumimoji="0" lang="en-US"/>
          </a:p>
        </p:txBody>
      </p:sp>
      <p:sp>
        <p:nvSpPr>
          <p:cNvPr id="3" name="Текстов контейнер 2"/>
          <p:cNvSpPr>
            <a:spLocks noGrp="1"/>
          </p:cNvSpPr>
          <p:nvPr>
            <p:ph type="body" idx="1"/>
          </p:nvPr>
        </p:nvSpPr>
        <p:spPr>
          <a:xfrm>
            <a:off x="1600200" y="2507786"/>
            <a:ext cx="7086600" cy="1509712"/>
          </a:xfrm>
        </p:spPr>
        <p:txBody>
          <a:bodyPr anchor="t"/>
          <a:lstStyle>
            <a:lvl1pPr marL="73152" indent="0" algn="l">
              <a:buNone/>
              <a:defRPr sz="20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bg-BG"/>
              <a:t>Щракнете, за да редактирате стиловете на текста в образеца</a:t>
            </a:r>
          </a:p>
        </p:txBody>
      </p:sp>
      <p:sp>
        <p:nvSpPr>
          <p:cNvPr id="4" name="Контейнер за 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3CC536-4F3D-4E22-A9F1-A3C6D40310AC}" type="datetimeFigureOut">
              <a:rPr lang="bg-BG" smtClean="0"/>
              <a:t>1.3.2023 г.</a:t>
            </a:fld>
            <a:endParaRPr lang="bg-BG"/>
          </a:p>
        </p:txBody>
      </p:sp>
      <p:sp>
        <p:nvSpPr>
          <p:cNvPr id="5" name="Контейнер за долния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6" name="Контейнер за номер на слайда 5"/>
          <p:cNvSpPr>
            <a:spLocks noGrp="1"/>
          </p:cNvSpPr>
          <p:nvPr>
            <p:ph type="sldNum" sz="quarter" idx="12"/>
          </p:nvPr>
        </p:nvSpPr>
        <p:spPr>
          <a:xfrm>
            <a:off x="7924800" y="6416675"/>
            <a:ext cx="762000" cy="365125"/>
          </a:xfrm>
        </p:spPr>
        <p:txBody>
          <a:bodyPr/>
          <a:lstStyle/>
          <a:p>
            <a:fld id="{353F3F3C-A60D-426C-8F94-912700854F7B}" type="slidenum">
              <a:rPr lang="bg-BG" smtClean="0"/>
              <a:t>‹#›</a:t>
            </a:fld>
            <a:endParaRPr lang="bg-BG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е съдържани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bg-BG"/>
              <a:t>Редакт. стил загл. образец</a:t>
            </a:r>
            <a:endParaRPr kumimoji="0" lang="en-US"/>
          </a:p>
        </p:txBody>
      </p:sp>
      <p:sp>
        <p:nvSpPr>
          <p:cNvPr id="3" name="Контейнер за съдържани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bg-BG"/>
              <a:t>Щракнете, за да редактирате стиловете на текста в образеца</a:t>
            </a:r>
          </a:p>
          <a:p>
            <a:pPr lvl="1" eaLnBrk="1" latinLnBrk="0" hangingPunct="1"/>
            <a:r>
              <a:rPr lang="bg-BG"/>
              <a:t>Второ ниво</a:t>
            </a:r>
          </a:p>
          <a:p>
            <a:pPr lvl="2" eaLnBrk="1" latinLnBrk="0" hangingPunct="1"/>
            <a:r>
              <a:rPr lang="bg-BG"/>
              <a:t>Трето ниво</a:t>
            </a:r>
          </a:p>
          <a:p>
            <a:pPr lvl="3" eaLnBrk="1" latinLnBrk="0" hangingPunct="1"/>
            <a:r>
              <a:rPr lang="bg-BG"/>
              <a:t>Четвърто ниво</a:t>
            </a:r>
          </a:p>
          <a:p>
            <a:pPr lvl="4" eaLnBrk="1" latinLnBrk="0" hangingPunct="1"/>
            <a:r>
              <a:rPr lang="bg-BG"/>
              <a:t>Пето ниво</a:t>
            </a:r>
            <a:endParaRPr kumimoji="0" lang="en-US"/>
          </a:p>
        </p:txBody>
      </p:sp>
      <p:sp>
        <p:nvSpPr>
          <p:cNvPr id="4" name="Контейнер за съдържани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bg-BG"/>
              <a:t>Щракнете, за да редактирате стиловете на текста в образеца</a:t>
            </a:r>
          </a:p>
          <a:p>
            <a:pPr lvl="1" eaLnBrk="1" latinLnBrk="0" hangingPunct="1"/>
            <a:r>
              <a:rPr lang="bg-BG"/>
              <a:t>Второ ниво</a:t>
            </a:r>
          </a:p>
          <a:p>
            <a:pPr lvl="2" eaLnBrk="1" latinLnBrk="0" hangingPunct="1"/>
            <a:r>
              <a:rPr lang="bg-BG"/>
              <a:t>Трето ниво</a:t>
            </a:r>
          </a:p>
          <a:p>
            <a:pPr lvl="3" eaLnBrk="1" latinLnBrk="0" hangingPunct="1"/>
            <a:r>
              <a:rPr lang="bg-BG"/>
              <a:t>Четвърто ниво</a:t>
            </a:r>
          </a:p>
          <a:p>
            <a:pPr lvl="4" eaLnBrk="1" latinLnBrk="0" hangingPunct="1"/>
            <a:r>
              <a:rPr lang="bg-BG"/>
              <a:t>Пето ниво</a:t>
            </a:r>
            <a:endParaRPr kumimoji="0" lang="en-US"/>
          </a:p>
        </p:txBody>
      </p:sp>
      <p:sp>
        <p:nvSpPr>
          <p:cNvPr id="5" name="Контейнер за 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3CC536-4F3D-4E22-A9F1-A3C6D40310AC}" type="datetimeFigureOut">
              <a:rPr lang="bg-BG" smtClean="0"/>
              <a:t>1.3.2023 г.</a:t>
            </a:fld>
            <a:endParaRPr lang="bg-BG"/>
          </a:p>
        </p:txBody>
      </p:sp>
      <p:sp>
        <p:nvSpPr>
          <p:cNvPr id="6" name="Контейнер за долния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7" name="Контейнер за номер на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3F3F3C-A60D-426C-8F94-912700854F7B}" type="slidenum">
              <a:rPr lang="bg-BG" smtClean="0"/>
              <a:t>‹#›</a:t>
            </a:fld>
            <a:endParaRPr lang="bg-BG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8229600" cy="1143000"/>
          </a:xfrm>
        </p:spPr>
        <p:txBody>
          <a:bodyPr anchor="ctr"/>
          <a:lstStyle>
            <a:lvl1pPr>
              <a:defRPr/>
            </a:lvl1pPr>
          </a:lstStyle>
          <a:p>
            <a:r>
              <a:rPr kumimoji="0" lang="bg-BG"/>
              <a:t>Редакт. стил загл. образец</a:t>
            </a:r>
            <a:endParaRPr kumimoji="0" lang="en-US"/>
          </a:p>
        </p:txBody>
      </p:sp>
      <p:sp>
        <p:nvSpPr>
          <p:cNvPr id="3" name="Текстов контейнер 2"/>
          <p:cNvSpPr>
            <a:spLocks noGrp="1"/>
          </p:cNvSpPr>
          <p:nvPr>
            <p:ph type="body" idx="1"/>
          </p:nvPr>
        </p:nvSpPr>
        <p:spPr>
          <a:xfrm>
            <a:off x="457200" y="1535112"/>
            <a:ext cx="4040188" cy="750887"/>
          </a:xfrm>
        </p:spPr>
        <p:txBody>
          <a:bodyPr anchor="ctr"/>
          <a:lstStyle>
            <a:lvl1pPr marL="0" indent="0">
              <a:buNone/>
              <a:defRPr sz="2400" b="0" cap="all" baseline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bg-BG"/>
              <a:t>Щракнете, за да редактирате стиловете на текста в образеца</a:t>
            </a:r>
          </a:p>
        </p:txBody>
      </p:sp>
      <p:sp>
        <p:nvSpPr>
          <p:cNvPr id="4" name="Текстов контейнер 3"/>
          <p:cNvSpPr>
            <a:spLocks noGrp="1"/>
          </p:cNvSpPr>
          <p:nvPr>
            <p:ph type="body" sz="half" idx="3"/>
          </p:nvPr>
        </p:nvSpPr>
        <p:spPr>
          <a:xfrm>
            <a:off x="4645025" y="1535112"/>
            <a:ext cx="4041775" cy="750887"/>
          </a:xfrm>
        </p:spPr>
        <p:txBody>
          <a:bodyPr anchor="ctr"/>
          <a:lstStyle>
            <a:lvl1pPr marL="0" indent="0">
              <a:buNone/>
              <a:defRPr sz="2400" b="0" cap="all" baseline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bg-BG"/>
              <a:t>Щракнете, за да редактирате стиловете на текста в образеца</a:t>
            </a:r>
          </a:p>
        </p:txBody>
      </p:sp>
      <p:sp>
        <p:nvSpPr>
          <p:cNvPr id="5" name="Контейнер за съдържание 4"/>
          <p:cNvSpPr>
            <a:spLocks noGrp="1"/>
          </p:cNvSpPr>
          <p:nvPr>
            <p:ph sz="quarter" idx="2"/>
          </p:nvPr>
        </p:nvSpPr>
        <p:spPr>
          <a:xfrm>
            <a:off x="457200" y="2362200"/>
            <a:ext cx="4040188" cy="37639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bg-BG"/>
              <a:t>Щракнете, за да редактирате стиловете на текста в образеца</a:t>
            </a:r>
          </a:p>
          <a:p>
            <a:pPr lvl="1" eaLnBrk="1" latinLnBrk="0" hangingPunct="1"/>
            <a:r>
              <a:rPr lang="bg-BG"/>
              <a:t>Второ ниво</a:t>
            </a:r>
          </a:p>
          <a:p>
            <a:pPr lvl="2" eaLnBrk="1" latinLnBrk="0" hangingPunct="1"/>
            <a:r>
              <a:rPr lang="bg-BG"/>
              <a:t>Трето ниво</a:t>
            </a:r>
          </a:p>
          <a:p>
            <a:pPr lvl="3" eaLnBrk="1" latinLnBrk="0" hangingPunct="1"/>
            <a:r>
              <a:rPr lang="bg-BG"/>
              <a:t>Четвърто ниво</a:t>
            </a:r>
          </a:p>
          <a:p>
            <a:pPr lvl="4" eaLnBrk="1" latinLnBrk="0" hangingPunct="1"/>
            <a:r>
              <a:rPr lang="bg-BG"/>
              <a:t>Пето ниво</a:t>
            </a:r>
            <a:endParaRPr kumimoji="0" lang="en-US"/>
          </a:p>
        </p:txBody>
      </p:sp>
      <p:sp>
        <p:nvSpPr>
          <p:cNvPr id="6" name="Контейнер за съдържание 5"/>
          <p:cNvSpPr>
            <a:spLocks noGrp="1"/>
          </p:cNvSpPr>
          <p:nvPr>
            <p:ph sz="quarter" idx="4"/>
          </p:nvPr>
        </p:nvSpPr>
        <p:spPr>
          <a:xfrm>
            <a:off x="4645025" y="2362200"/>
            <a:ext cx="4041775" cy="37639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bg-BG"/>
              <a:t>Щракнете, за да редактирате стиловете на текста в образеца</a:t>
            </a:r>
          </a:p>
          <a:p>
            <a:pPr lvl="1" eaLnBrk="1" latinLnBrk="0" hangingPunct="1"/>
            <a:r>
              <a:rPr lang="bg-BG"/>
              <a:t>Второ ниво</a:t>
            </a:r>
          </a:p>
          <a:p>
            <a:pPr lvl="2" eaLnBrk="1" latinLnBrk="0" hangingPunct="1"/>
            <a:r>
              <a:rPr lang="bg-BG"/>
              <a:t>Трето ниво</a:t>
            </a:r>
          </a:p>
          <a:p>
            <a:pPr lvl="3" eaLnBrk="1" latinLnBrk="0" hangingPunct="1"/>
            <a:r>
              <a:rPr lang="bg-BG"/>
              <a:t>Четвърто ниво</a:t>
            </a:r>
          </a:p>
          <a:p>
            <a:pPr lvl="4" eaLnBrk="1" latinLnBrk="0" hangingPunct="1"/>
            <a:r>
              <a:rPr lang="bg-BG"/>
              <a:t>Пето ниво</a:t>
            </a:r>
            <a:endParaRPr kumimoji="0" lang="en-US"/>
          </a:p>
        </p:txBody>
      </p:sp>
      <p:sp>
        <p:nvSpPr>
          <p:cNvPr id="7" name="Контейнер за 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3CC536-4F3D-4E22-A9F1-A3C6D40310AC}" type="datetimeFigureOut">
              <a:rPr lang="bg-BG" smtClean="0"/>
              <a:t>1.3.2023 г.</a:t>
            </a:fld>
            <a:endParaRPr lang="bg-BG"/>
          </a:p>
        </p:txBody>
      </p:sp>
      <p:sp>
        <p:nvSpPr>
          <p:cNvPr id="8" name="Контейнер за долния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9" name="Контейнер за номер на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3F3F3C-A60D-426C-8F94-912700854F7B}" type="slidenum">
              <a:rPr lang="bg-BG" smtClean="0"/>
              <a:t>‹#›</a:t>
            </a:fld>
            <a:endParaRPr lang="bg-BG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Само заглав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bg-BG"/>
              <a:t>Редакт. стил загл. образец</a:t>
            </a:r>
            <a:endParaRPr kumimoji="0" lang="en-US"/>
          </a:p>
        </p:txBody>
      </p:sp>
      <p:sp>
        <p:nvSpPr>
          <p:cNvPr id="3" name="Контейнер за 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3CC536-4F3D-4E22-A9F1-A3C6D40310AC}" type="datetimeFigureOut">
              <a:rPr lang="bg-BG" smtClean="0"/>
              <a:t>1.3.2023 г.</a:t>
            </a:fld>
            <a:endParaRPr lang="bg-BG"/>
          </a:p>
        </p:txBody>
      </p:sp>
      <p:sp>
        <p:nvSpPr>
          <p:cNvPr id="4" name="Контейнер за долния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5" name="Контейнер за номер на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3F3F3C-A60D-426C-8F94-912700854F7B}" type="slidenum">
              <a:rPr lang="bg-BG" smtClean="0"/>
              <a:t>‹#›</a:t>
            </a:fld>
            <a:endParaRPr lang="bg-BG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разе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Контейнер за 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3CC536-4F3D-4E22-A9F1-A3C6D40310AC}" type="datetimeFigureOut">
              <a:rPr lang="bg-BG" smtClean="0"/>
              <a:t>1.3.2023 г.</a:t>
            </a:fld>
            <a:endParaRPr lang="bg-BG"/>
          </a:p>
        </p:txBody>
      </p:sp>
      <p:sp>
        <p:nvSpPr>
          <p:cNvPr id="3" name="Контейнер за долния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4" name="Контейнер за номер на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3F3F3C-A60D-426C-8F94-912700854F7B}" type="slidenum">
              <a:rPr lang="bg-BG" smtClean="0"/>
              <a:t>‹#›</a:t>
            </a:fld>
            <a:endParaRPr lang="bg-BG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Съдържание с надпис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vert="horz" anchor="b">
            <a:normAutofit/>
            <a:sp3d prstMaterial="softEdge"/>
          </a:bodyPr>
          <a:lstStyle>
            <a:lvl1pPr algn="l">
              <a:buNone/>
              <a:defRPr sz="2200" b="0">
                <a:ln w="6350">
                  <a:noFill/>
                </a:ln>
                <a:solidFill>
                  <a:schemeClr val="accent1">
                    <a:tint val="73000"/>
                    <a:satMod val="180000"/>
                  </a:schemeClr>
                </a:solidFill>
              </a:defRPr>
            </a:lvl1pPr>
          </a:lstStyle>
          <a:p>
            <a:r>
              <a:rPr kumimoji="0" lang="bg-BG"/>
              <a:t>Редакт. стил загл. образец</a:t>
            </a:r>
            <a:endParaRPr kumimoji="0" lang="en-US"/>
          </a:p>
        </p:txBody>
      </p:sp>
      <p:sp>
        <p:nvSpPr>
          <p:cNvPr id="3" name="Текстов контейнер 2"/>
          <p:cNvSpPr>
            <a:spLocks noGrp="1"/>
          </p:cNvSpPr>
          <p:nvPr>
            <p:ph type="body" idx="2"/>
          </p:nvPr>
        </p:nvSpPr>
        <p:spPr>
          <a:xfrm>
            <a:off x="457200" y="1524000"/>
            <a:ext cx="3008313" cy="4602163"/>
          </a:xfrm>
        </p:spPr>
        <p:txBody>
          <a:bodyPr/>
          <a:lstStyle>
            <a:lvl1pPr marL="0" indent="0"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bg-BG"/>
              <a:t>Щракнете, за да редактирате стиловете на текста в образеца</a:t>
            </a:r>
          </a:p>
        </p:txBody>
      </p:sp>
      <p:sp>
        <p:nvSpPr>
          <p:cNvPr id="4" name="Контейнер за съдържание 3"/>
          <p:cNvSpPr>
            <a:spLocks noGrp="1"/>
          </p:cNvSpPr>
          <p:nvPr>
            <p:ph sz="half"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200"/>
            </a:lvl3pPr>
            <a:lvl4pPr>
              <a:defRPr sz="2000"/>
            </a:lvl4pPr>
            <a:lvl5pPr>
              <a:defRPr sz="1800"/>
            </a:lvl5pPr>
          </a:lstStyle>
          <a:p>
            <a:pPr lvl="0" eaLnBrk="1" latinLnBrk="0" hangingPunct="1"/>
            <a:r>
              <a:rPr lang="bg-BG"/>
              <a:t>Щракнете, за да редактирате стиловете на текста в образеца</a:t>
            </a:r>
          </a:p>
          <a:p>
            <a:pPr lvl="1" eaLnBrk="1" latinLnBrk="0" hangingPunct="1"/>
            <a:r>
              <a:rPr lang="bg-BG"/>
              <a:t>Второ ниво</a:t>
            </a:r>
          </a:p>
          <a:p>
            <a:pPr lvl="2" eaLnBrk="1" latinLnBrk="0" hangingPunct="1"/>
            <a:r>
              <a:rPr lang="bg-BG"/>
              <a:t>Трето ниво</a:t>
            </a:r>
          </a:p>
          <a:p>
            <a:pPr lvl="3" eaLnBrk="1" latinLnBrk="0" hangingPunct="1"/>
            <a:r>
              <a:rPr lang="bg-BG"/>
              <a:t>Четвърто ниво</a:t>
            </a:r>
          </a:p>
          <a:p>
            <a:pPr lvl="4" eaLnBrk="1" latinLnBrk="0" hangingPunct="1"/>
            <a:r>
              <a:rPr lang="bg-BG"/>
              <a:t>Пето ниво</a:t>
            </a:r>
            <a:endParaRPr kumimoji="0" lang="en-US"/>
          </a:p>
        </p:txBody>
      </p:sp>
      <p:sp>
        <p:nvSpPr>
          <p:cNvPr id="5" name="Контейнер за 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3CC536-4F3D-4E22-A9F1-A3C6D40310AC}" type="datetimeFigureOut">
              <a:rPr lang="bg-BG" smtClean="0"/>
              <a:t>1.3.2023 г.</a:t>
            </a:fld>
            <a:endParaRPr lang="bg-BG"/>
          </a:p>
        </p:txBody>
      </p:sp>
      <p:sp>
        <p:nvSpPr>
          <p:cNvPr id="6" name="Контейнер за долния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7" name="Контейнер за номер на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3F3F3C-A60D-426C-8F94-912700854F7B}" type="slidenum">
              <a:rPr lang="bg-BG" smtClean="0"/>
              <a:t>‹#›</a:t>
            </a:fld>
            <a:endParaRPr lang="bg-BG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Картина с надпис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title"/>
          </p:nvPr>
        </p:nvSpPr>
        <p:spPr>
          <a:xfrm>
            <a:off x="1828800" y="609600"/>
            <a:ext cx="5486400" cy="522288"/>
          </a:xfrm>
        </p:spPr>
        <p:txBody>
          <a:bodyPr lIns="45720" rIns="45720" bIns="0" anchor="b">
            <a:sp3d prstMaterial="softEdge"/>
          </a:bodyPr>
          <a:lstStyle>
            <a:lvl1pPr algn="ctr">
              <a:buNone/>
              <a:defRPr sz="2000" b="1"/>
            </a:lvl1pPr>
          </a:lstStyle>
          <a:p>
            <a:r>
              <a:rPr kumimoji="0" lang="bg-BG"/>
              <a:t>Редакт. стил загл. образец</a:t>
            </a:r>
            <a:endParaRPr kumimoji="0" lang="en-US"/>
          </a:p>
        </p:txBody>
      </p:sp>
      <p:sp>
        <p:nvSpPr>
          <p:cNvPr id="3" name="Контейнер за картина 2"/>
          <p:cNvSpPr>
            <a:spLocks noGrp="1"/>
          </p:cNvSpPr>
          <p:nvPr>
            <p:ph type="pic" idx="1"/>
          </p:nvPr>
        </p:nvSpPr>
        <p:spPr>
          <a:xfrm>
            <a:off x="1828800" y="1831975"/>
            <a:ext cx="5486400" cy="3962400"/>
          </a:xfrm>
          <a:solidFill>
            <a:schemeClr val="bg2"/>
          </a:solidFill>
          <a:ln w="44450" cap="sq" cmpd="sng" algn="ctr">
            <a:solidFill>
              <a:srgbClr val="FFFFFF"/>
            </a:solidFill>
            <a:prstDash val="solid"/>
            <a:miter lim="800000"/>
          </a:ln>
          <a:effectLst>
            <a:outerShdw blurRad="190500" dist="228600" dir="2700000" sy="90000">
              <a:srgbClr val="000000">
                <a:alpha val="25000"/>
              </a:srgbClr>
            </a:outerShdw>
          </a:effectLst>
          <a:scene3d>
            <a:camera prst="orthographicFront">
              <a:rot lat="0" lon="0" rev="0"/>
            </a:camera>
            <a:lightRig rig="balanced" dir="tr">
              <a:rot lat="0" lon="0" rev="2700000"/>
            </a:lightRig>
          </a:scene3d>
          <a:sp3d prstMaterial="matte">
            <a:contourClr>
              <a:schemeClr val="tx2">
                <a:shade val="50000"/>
              </a:schemeClr>
            </a:contourClr>
          </a:sp3d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t"/>
          <a:lstStyle>
            <a:lvl1pPr indent="0">
              <a:buNone/>
              <a:defRPr sz="3200"/>
            </a:lvl1pPr>
          </a:lstStyle>
          <a:p>
            <a:pPr marL="0" algn="l" rtl="0" eaLnBrk="1" latinLnBrk="0" hangingPunct="1"/>
            <a:r>
              <a:rPr kumimoji="0" lang="bg-BG">
                <a:solidFill>
                  <a:schemeClr val="lt1"/>
                </a:solidFill>
                <a:latin typeface="+mn-lt"/>
                <a:ea typeface="+mn-ea"/>
                <a:cs typeface="+mn-cs"/>
              </a:rPr>
              <a:t>Щракнете върху иконата, за да добавите картина</a:t>
            </a:r>
            <a:endParaRPr kumimoji="0" lang="en-US" dirty="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4" name="Текстов контейнер 3"/>
          <p:cNvSpPr>
            <a:spLocks noGrp="1"/>
          </p:cNvSpPr>
          <p:nvPr>
            <p:ph type="body" sz="half" idx="2"/>
          </p:nvPr>
        </p:nvSpPr>
        <p:spPr>
          <a:xfrm>
            <a:off x="1828800" y="1166787"/>
            <a:ext cx="5486400" cy="530352"/>
          </a:xfrm>
        </p:spPr>
        <p:txBody>
          <a:bodyPr lIns="45720" tIns="45720" rIns="45720" anchor="t"/>
          <a:lstStyle>
            <a:lvl1pPr marL="0" indent="0" algn="ctr"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bg-BG"/>
              <a:t>Щракнете, за да редактирате стиловете на текста в образеца</a:t>
            </a:r>
          </a:p>
        </p:txBody>
      </p:sp>
      <p:sp>
        <p:nvSpPr>
          <p:cNvPr id="5" name="Контейнер за 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3CC536-4F3D-4E22-A9F1-A3C6D40310AC}" type="datetimeFigureOut">
              <a:rPr lang="bg-BG" smtClean="0"/>
              <a:t>1.3.2023 г.</a:t>
            </a:fld>
            <a:endParaRPr lang="bg-BG"/>
          </a:p>
        </p:txBody>
      </p:sp>
      <p:sp>
        <p:nvSpPr>
          <p:cNvPr id="6" name="Контейнер за долния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7" name="Контейнер за номер на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3F3F3C-A60D-426C-8F94-912700854F7B}" type="slidenum">
              <a:rPr lang="bg-BG" smtClean="0"/>
              <a:t>‹#›</a:t>
            </a:fld>
            <a:endParaRPr lang="bg-BG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лавие и вертикален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bg-BG"/>
              <a:t>Редакт. стил загл. образец</a:t>
            </a:r>
            <a:endParaRPr kumimoji="0" lang="en-US"/>
          </a:p>
        </p:txBody>
      </p:sp>
      <p:sp>
        <p:nvSpPr>
          <p:cNvPr id="3" name="Контейнер за вертикален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bg-BG"/>
              <a:t>Щракнете, за да редактирате стиловете на текста в образеца</a:t>
            </a:r>
          </a:p>
          <a:p>
            <a:pPr lvl="1" eaLnBrk="1" latinLnBrk="0" hangingPunct="1"/>
            <a:r>
              <a:rPr lang="bg-BG"/>
              <a:t>Второ ниво</a:t>
            </a:r>
          </a:p>
          <a:p>
            <a:pPr lvl="2" eaLnBrk="1" latinLnBrk="0" hangingPunct="1"/>
            <a:r>
              <a:rPr lang="bg-BG"/>
              <a:t>Трето ниво</a:t>
            </a:r>
          </a:p>
          <a:p>
            <a:pPr lvl="3" eaLnBrk="1" latinLnBrk="0" hangingPunct="1"/>
            <a:r>
              <a:rPr lang="bg-BG"/>
              <a:t>Четвърто ниво</a:t>
            </a:r>
          </a:p>
          <a:p>
            <a:pPr lvl="4" eaLnBrk="1" latinLnBrk="0" hangingPunct="1"/>
            <a:r>
              <a:rPr lang="bg-BG"/>
              <a:t>Пето ниво</a:t>
            </a:r>
            <a:endParaRPr kumimoji="0" lang="en-US"/>
          </a:p>
        </p:txBody>
      </p:sp>
      <p:sp>
        <p:nvSpPr>
          <p:cNvPr id="4" name="Контейнер за 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3CC536-4F3D-4E22-A9F1-A3C6D40310AC}" type="datetimeFigureOut">
              <a:rPr lang="bg-BG" smtClean="0"/>
              <a:t>1.3.2023 г.</a:t>
            </a:fld>
            <a:endParaRPr lang="bg-BG"/>
          </a:p>
        </p:txBody>
      </p:sp>
      <p:sp>
        <p:nvSpPr>
          <p:cNvPr id="5" name="Контейнер за долния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6" name="Контейнер за номер на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3F3F3C-A60D-426C-8F94-912700854F7B}" type="slidenum">
              <a:rPr lang="bg-BG" smtClean="0"/>
              <a:t>‹#›</a:t>
            </a:fld>
            <a:endParaRPr lang="bg-BG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но заглавие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но заглавие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kumimoji="0" lang="bg-BG"/>
              <a:t>Редакт. стил загл. образец</a:t>
            </a:r>
            <a:endParaRPr kumimoji="0" lang="en-US"/>
          </a:p>
        </p:txBody>
      </p:sp>
      <p:sp>
        <p:nvSpPr>
          <p:cNvPr id="3" name="Контейнер за вертикален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 eaLnBrk="1" latinLnBrk="0" hangingPunct="1"/>
            <a:r>
              <a:rPr lang="bg-BG"/>
              <a:t>Щракнете, за да редактирате стиловете на текста в образеца</a:t>
            </a:r>
          </a:p>
          <a:p>
            <a:pPr lvl="1" eaLnBrk="1" latinLnBrk="0" hangingPunct="1"/>
            <a:r>
              <a:rPr lang="bg-BG"/>
              <a:t>Второ ниво</a:t>
            </a:r>
          </a:p>
          <a:p>
            <a:pPr lvl="2" eaLnBrk="1" latinLnBrk="0" hangingPunct="1"/>
            <a:r>
              <a:rPr lang="bg-BG"/>
              <a:t>Трето ниво</a:t>
            </a:r>
          </a:p>
          <a:p>
            <a:pPr lvl="3" eaLnBrk="1" latinLnBrk="0" hangingPunct="1"/>
            <a:r>
              <a:rPr lang="bg-BG"/>
              <a:t>Четвърто ниво</a:t>
            </a:r>
          </a:p>
          <a:p>
            <a:pPr lvl="4" eaLnBrk="1" latinLnBrk="0" hangingPunct="1"/>
            <a:r>
              <a:rPr lang="bg-BG"/>
              <a:t>Пето ниво</a:t>
            </a:r>
            <a:endParaRPr kumimoji="0" lang="en-US"/>
          </a:p>
        </p:txBody>
      </p:sp>
      <p:sp>
        <p:nvSpPr>
          <p:cNvPr id="4" name="Контейнер за 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3CC536-4F3D-4E22-A9F1-A3C6D40310AC}" type="datetimeFigureOut">
              <a:rPr lang="bg-BG" smtClean="0"/>
              <a:t>1.3.2023 г.</a:t>
            </a:fld>
            <a:endParaRPr lang="bg-BG"/>
          </a:p>
        </p:txBody>
      </p:sp>
      <p:sp>
        <p:nvSpPr>
          <p:cNvPr id="5" name="Контейнер за долния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6" name="Контейнер за номер на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3F3F3C-A60D-426C-8F94-912700854F7B}" type="slidenum">
              <a:rPr lang="bg-BG" smtClean="0"/>
              <a:t>‹#›</a:t>
            </a:fld>
            <a:endParaRPr lang="bg-BG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Контейнер за заглавие 2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anchor="ctr">
            <a:normAutofit/>
            <a:scene3d>
              <a:camera prst="orthographicFront"/>
              <a:lightRig rig="soft" dir="t">
                <a:rot lat="0" lon="0" rev="16800000"/>
              </a:lightRig>
            </a:scene3d>
            <a:sp3d prstMaterial="softEdge">
              <a:bevelT w="38100" h="38100"/>
            </a:sp3d>
          </a:bodyPr>
          <a:lstStyle/>
          <a:p>
            <a:r>
              <a:rPr kumimoji="0" lang="bg-BG"/>
              <a:t>Редакт. стил загл. образец</a:t>
            </a:r>
            <a:endParaRPr kumimoji="0" lang="en-US"/>
          </a:p>
        </p:txBody>
      </p:sp>
      <p:sp>
        <p:nvSpPr>
          <p:cNvPr id="13" name="Текстов контейнер 1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70916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bg-BG"/>
              <a:t>Щракнете, за да редактирате стиловете на текста в образеца</a:t>
            </a:r>
          </a:p>
          <a:p>
            <a:pPr lvl="1" eaLnBrk="1" latinLnBrk="0" hangingPunct="1"/>
            <a:r>
              <a:rPr kumimoji="0" lang="bg-BG"/>
              <a:t>Второ ниво</a:t>
            </a:r>
          </a:p>
          <a:p>
            <a:pPr lvl="2" eaLnBrk="1" latinLnBrk="0" hangingPunct="1"/>
            <a:r>
              <a:rPr kumimoji="0" lang="bg-BG"/>
              <a:t>Трето ниво</a:t>
            </a:r>
          </a:p>
          <a:p>
            <a:pPr lvl="3" eaLnBrk="1" latinLnBrk="0" hangingPunct="1"/>
            <a:r>
              <a:rPr kumimoji="0" lang="bg-BG"/>
              <a:t>Четвърто ниво</a:t>
            </a:r>
          </a:p>
          <a:p>
            <a:pPr lvl="4" eaLnBrk="1" latinLnBrk="0" hangingPunct="1"/>
            <a:r>
              <a:rPr kumimoji="0" lang="bg-BG"/>
              <a:t>Пето ниво</a:t>
            </a:r>
            <a:endParaRPr kumimoji="0" lang="en-US"/>
          </a:p>
        </p:txBody>
      </p:sp>
      <p:sp>
        <p:nvSpPr>
          <p:cNvPr id="14" name="Контейнер за дата 13"/>
          <p:cNvSpPr>
            <a:spLocks noGrp="1"/>
          </p:cNvSpPr>
          <p:nvPr>
            <p:ph type="dt" sz="half" idx="2"/>
          </p:nvPr>
        </p:nvSpPr>
        <p:spPr>
          <a:xfrm>
            <a:off x="457200" y="6416675"/>
            <a:ext cx="2133600" cy="365125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200">
                <a:solidFill>
                  <a:schemeClr val="tx1">
                    <a:shade val="50000"/>
                  </a:schemeClr>
                </a:solidFill>
              </a:defRPr>
            </a:lvl1pPr>
          </a:lstStyle>
          <a:p>
            <a:fld id="{273CC536-4F3D-4E22-A9F1-A3C6D40310AC}" type="datetimeFigureOut">
              <a:rPr lang="bg-BG" smtClean="0"/>
              <a:t>1.3.2023 г.</a:t>
            </a:fld>
            <a:endParaRPr lang="bg-BG"/>
          </a:p>
        </p:txBody>
      </p:sp>
      <p:sp>
        <p:nvSpPr>
          <p:cNvPr id="3" name="Контейнер за долния колонтитул 2"/>
          <p:cNvSpPr>
            <a:spLocks noGrp="1"/>
          </p:cNvSpPr>
          <p:nvPr>
            <p:ph type="ftr" sz="quarter" idx="3"/>
          </p:nvPr>
        </p:nvSpPr>
        <p:spPr>
          <a:xfrm>
            <a:off x="3124200" y="6416675"/>
            <a:ext cx="2895600" cy="365125"/>
          </a:xfrm>
          <a:prstGeom prst="rect">
            <a:avLst/>
          </a:prstGeom>
        </p:spPr>
        <p:txBody>
          <a:bodyPr vert="horz" anchor="b"/>
          <a:lstStyle>
            <a:lvl1pPr algn="ctr" eaLnBrk="1" latinLnBrk="0" hangingPunct="1">
              <a:defRPr kumimoji="0" sz="1200">
                <a:solidFill>
                  <a:schemeClr val="tx1">
                    <a:shade val="50000"/>
                  </a:schemeClr>
                </a:solidFill>
              </a:defRPr>
            </a:lvl1pPr>
          </a:lstStyle>
          <a:p>
            <a:endParaRPr lang="bg-BG"/>
          </a:p>
        </p:txBody>
      </p:sp>
      <p:sp>
        <p:nvSpPr>
          <p:cNvPr id="23" name="Контейнер за номер на слайда 22"/>
          <p:cNvSpPr>
            <a:spLocks noGrp="1"/>
          </p:cNvSpPr>
          <p:nvPr>
            <p:ph type="sldNum" sz="quarter" idx="4"/>
          </p:nvPr>
        </p:nvSpPr>
        <p:spPr>
          <a:xfrm>
            <a:off x="7924800" y="6416675"/>
            <a:ext cx="762000" cy="365125"/>
          </a:xfrm>
          <a:prstGeom prst="rect">
            <a:avLst/>
          </a:prstGeom>
        </p:spPr>
        <p:txBody>
          <a:bodyPr vert="horz" lIns="0" rIns="0" anchor="b"/>
          <a:lstStyle>
            <a:lvl1pPr algn="r" eaLnBrk="1" latinLnBrk="0" hangingPunct="1">
              <a:defRPr kumimoji="0" sz="1200">
                <a:solidFill>
                  <a:schemeClr val="tx1">
                    <a:shade val="50000"/>
                  </a:schemeClr>
                </a:solidFill>
              </a:defRPr>
            </a:lvl1pPr>
          </a:lstStyle>
          <a:p>
            <a:fld id="{353F3F3C-A60D-426C-8F94-912700854F7B}" type="slidenum">
              <a:rPr lang="bg-BG" smtClean="0"/>
              <a:t>‹#›</a:t>
            </a:fld>
            <a:endParaRPr lang="bg-BG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ctr" rtl="0" eaLnBrk="1" latinLnBrk="0" hangingPunct="1">
        <a:spcBef>
          <a:spcPct val="0"/>
        </a:spcBef>
        <a:buNone/>
        <a:defRPr kumimoji="0" sz="4100" b="1" kern="1200" cap="none" baseline="0">
          <a:ln w="6350">
            <a:noFill/>
          </a:ln>
          <a:gradFill>
            <a:gsLst>
              <a:gs pos="0">
                <a:schemeClr val="accent1">
                  <a:tint val="73000"/>
                  <a:satMod val="145000"/>
                </a:schemeClr>
              </a:gs>
              <a:gs pos="73000">
                <a:schemeClr val="accent1">
                  <a:tint val="73000"/>
                  <a:satMod val="145000"/>
                </a:schemeClr>
              </a:gs>
              <a:gs pos="100000">
                <a:schemeClr val="accent1">
                  <a:tint val="83000"/>
                  <a:satMod val="143000"/>
                </a:schemeClr>
              </a:gs>
            </a:gsLst>
            <a:lin ang="4800000" scaled="1"/>
          </a:gradFill>
          <a:effectLst>
            <a:outerShdw blurRad="114300" dist="101600" dir="2700000" algn="tl" rotWithShape="0">
              <a:srgbClr val="000000">
                <a:alpha val="40000"/>
              </a:srgbClr>
            </a:outerShdw>
          </a:effectLst>
          <a:latin typeface="+mj-lt"/>
          <a:ea typeface="+mj-ea"/>
          <a:cs typeface="+mj-cs"/>
        </a:defRPr>
      </a:lvl1pPr>
    </p:titleStyle>
    <p:bodyStyle>
      <a:lvl1pPr marL="548640" indent="-411480" algn="l" rtl="0" eaLnBrk="1" latinLnBrk="0" hangingPunct="1">
        <a:spcBef>
          <a:spcPct val="20000"/>
        </a:spcBef>
        <a:buClr>
          <a:schemeClr val="tx1">
            <a:shade val="95000"/>
          </a:schemeClr>
        </a:buClr>
        <a:buSzPct val="65000"/>
        <a:buFont typeface="Wingdings 2"/>
        <a:buChar char=""/>
        <a:defRPr kumimoji="0"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868680" indent="-283464" algn="l" rtl="0" eaLnBrk="1" latinLnBrk="0" hangingPunct="1">
        <a:spcBef>
          <a:spcPct val="20000"/>
        </a:spcBef>
        <a:buClr>
          <a:schemeClr val="tx1"/>
        </a:buClr>
        <a:buSzPct val="80000"/>
        <a:buFont typeface="Wingdings 2"/>
        <a:buChar char="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33856" indent="-228600" algn="l" rtl="0" eaLnBrk="1" latinLnBrk="0" hangingPunct="1">
        <a:spcBef>
          <a:spcPct val="20000"/>
        </a:spcBef>
        <a:buClr>
          <a:schemeClr val="tx1"/>
        </a:buClr>
        <a:buSzPct val="95000"/>
        <a:buFont typeface="Wingdings"/>
        <a:buChar char=""/>
        <a:defRPr kumimoji="0" sz="2200" kern="1200">
          <a:solidFill>
            <a:schemeClr val="tx1"/>
          </a:solidFill>
          <a:latin typeface="+mn-lt"/>
          <a:ea typeface="+mn-ea"/>
          <a:cs typeface="+mn-cs"/>
        </a:defRPr>
      </a:lvl3pPr>
      <a:lvl4pPr marL="1353312" indent="-182880" algn="l" rtl="0" eaLnBrk="1" latinLnBrk="0" hangingPunct="1">
        <a:spcBef>
          <a:spcPct val="20000"/>
        </a:spcBef>
        <a:buClr>
          <a:schemeClr val="tx1"/>
        </a:buClr>
        <a:buSzPct val="100000"/>
        <a:buFont typeface="Wingdings 3"/>
        <a:buChar char="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545336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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64792" indent="-182880" algn="l" rtl="0" eaLnBrk="1" latinLnBrk="0" hangingPunct="1">
        <a:spcBef>
          <a:spcPct val="20000"/>
        </a:spcBef>
        <a:buClr>
          <a:schemeClr val="tx1"/>
        </a:buClr>
        <a:buFont typeface="Wingdings 3"/>
        <a:buChar char="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65960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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167128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"/>
        <a:defRPr kumimoji="0"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2368296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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gif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4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ctrTitle"/>
          </p:nvPr>
        </p:nvSpPr>
        <p:spPr>
          <a:xfrm>
            <a:off x="422030" y="2060848"/>
            <a:ext cx="8229600" cy="1584176"/>
          </a:xfrm>
        </p:spPr>
        <p:txBody>
          <a:bodyPr>
            <a:normAutofit/>
          </a:bodyPr>
          <a:lstStyle/>
          <a:p>
            <a:r>
              <a:rPr lang="bg-BG" dirty="0"/>
              <a:t>Брохиектазии, белодробен абсцес</a:t>
            </a:r>
          </a:p>
        </p:txBody>
      </p:sp>
      <p:sp>
        <p:nvSpPr>
          <p:cNvPr id="5" name="Подзаглавие 4">
            <a:extLst>
              <a:ext uri="{FF2B5EF4-FFF2-40B4-BE49-F238E27FC236}">
                <a16:creationId xmlns:a16="http://schemas.microsoft.com/office/drawing/2014/main" id="{7C23162D-FC60-E3E2-3FAA-473963FC1787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5051648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836712"/>
          </a:xfrm>
        </p:spPr>
        <p:txBody>
          <a:bodyPr>
            <a:normAutofit/>
          </a:bodyPr>
          <a:lstStyle/>
          <a:p>
            <a:r>
              <a:rPr lang="bg-BG" dirty="0"/>
              <a:t>Определение</a:t>
            </a:r>
          </a:p>
        </p:txBody>
      </p:sp>
      <p:sp>
        <p:nvSpPr>
          <p:cNvPr id="3" name="Контейнер за съдържание 2"/>
          <p:cNvSpPr>
            <a:spLocks noGrp="1"/>
          </p:cNvSpPr>
          <p:nvPr>
            <p:ph idx="1"/>
          </p:nvPr>
        </p:nvSpPr>
        <p:spPr>
          <a:xfrm>
            <a:off x="0" y="980728"/>
            <a:ext cx="9144000" cy="5877272"/>
          </a:xfrm>
        </p:spPr>
        <p:txBody>
          <a:bodyPr>
            <a:normAutofit lnSpcReduction="10000"/>
          </a:bodyPr>
          <a:lstStyle/>
          <a:p>
            <a:r>
              <a:rPr lang="ru-RU" dirty="0" err="1">
                <a:solidFill>
                  <a:srgbClr val="FF0000"/>
                </a:solidFill>
              </a:rPr>
              <a:t>Бронхиектазиите</a:t>
            </a:r>
            <a:r>
              <a:rPr lang="ru-RU" dirty="0"/>
              <a:t> </a:t>
            </a:r>
            <a:r>
              <a:rPr lang="ru-RU" dirty="0" err="1"/>
              <a:t>са</a:t>
            </a:r>
            <a:r>
              <a:rPr lang="ru-RU" dirty="0"/>
              <a:t> перманентно </a:t>
            </a:r>
            <a:r>
              <a:rPr lang="ru-RU" dirty="0" err="1"/>
              <a:t>дилатирани</a:t>
            </a:r>
            <a:r>
              <a:rPr lang="ru-RU" dirty="0"/>
              <a:t> </a:t>
            </a:r>
            <a:r>
              <a:rPr lang="ru-RU" dirty="0" err="1"/>
              <a:t>дихателни</a:t>
            </a:r>
            <a:r>
              <a:rPr lang="ru-RU" dirty="0"/>
              <a:t> </a:t>
            </a:r>
            <a:r>
              <a:rPr lang="ru-RU" dirty="0" err="1"/>
              <a:t>пътища</a:t>
            </a:r>
            <a:r>
              <a:rPr lang="ru-RU" dirty="0"/>
              <a:t>. </a:t>
            </a:r>
          </a:p>
          <a:p>
            <a:r>
              <a:rPr lang="ru-RU" dirty="0"/>
              <a:t>Следствие на </a:t>
            </a:r>
            <a:r>
              <a:rPr lang="ru-RU" dirty="0" err="1"/>
              <a:t>хронично</a:t>
            </a:r>
            <a:r>
              <a:rPr lang="ru-RU" dirty="0"/>
              <a:t> </a:t>
            </a:r>
            <a:r>
              <a:rPr lang="ru-RU" dirty="0" err="1"/>
              <a:t>възпаление</a:t>
            </a:r>
            <a:r>
              <a:rPr lang="ru-RU" dirty="0"/>
              <a:t> на бронхите.</a:t>
            </a:r>
          </a:p>
          <a:p>
            <a:r>
              <a:rPr lang="ru-RU" dirty="0" err="1"/>
              <a:t>Дължи</a:t>
            </a:r>
            <a:r>
              <a:rPr lang="ru-RU" dirty="0"/>
              <a:t> се на </a:t>
            </a:r>
            <a:r>
              <a:rPr lang="ru-RU" dirty="0" err="1"/>
              <a:t>неефективен</a:t>
            </a:r>
            <a:r>
              <a:rPr lang="ru-RU" dirty="0"/>
              <a:t> </a:t>
            </a:r>
            <a:r>
              <a:rPr lang="ru-RU" dirty="0" err="1"/>
              <a:t>клирънс</a:t>
            </a:r>
            <a:r>
              <a:rPr lang="ru-RU" dirty="0"/>
              <a:t> на </a:t>
            </a:r>
            <a:r>
              <a:rPr lang="ru-RU" dirty="0" err="1"/>
              <a:t>патологични</a:t>
            </a:r>
            <a:r>
              <a:rPr lang="ru-RU" dirty="0"/>
              <a:t> </a:t>
            </a:r>
            <a:r>
              <a:rPr lang="ru-RU" dirty="0" err="1"/>
              <a:t>микроорганизми</a:t>
            </a:r>
            <a:r>
              <a:rPr lang="ru-RU" dirty="0"/>
              <a:t> и </a:t>
            </a:r>
            <a:r>
              <a:rPr lang="ru-RU" dirty="0" err="1"/>
              <a:t>рекурентни</a:t>
            </a:r>
            <a:r>
              <a:rPr lang="ru-RU" dirty="0"/>
              <a:t> или </a:t>
            </a:r>
            <a:r>
              <a:rPr lang="ru-RU" dirty="0" err="1"/>
              <a:t>персистиращи</a:t>
            </a:r>
            <a:r>
              <a:rPr lang="ru-RU" dirty="0"/>
              <a:t> </a:t>
            </a:r>
            <a:r>
              <a:rPr lang="ru-RU" dirty="0" err="1"/>
              <a:t>белодробни</a:t>
            </a:r>
            <a:r>
              <a:rPr lang="ru-RU" dirty="0"/>
              <a:t> инфекции. </a:t>
            </a:r>
          </a:p>
          <a:p>
            <a:r>
              <a:rPr lang="ru-RU" dirty="0" err="1"/>
              <a:t>Крайният</a:t>
            </a:r>
            <a:r>
              <a:rPr lang="ru-RU" dirty="0"/>
              <a:t> </a:t>
            </a:r>
            <a:r>
              <a:rPr lang="ru-RU" dirty="0" err="1"/>
              <a:t>резултат</a:t>
            </a:r>
            <a:r>
              <a:rPr lang="ru-RU" dirty="0"/>
              <a:t> е обструкция на </a:t>
            </a:r>
            <a:r>
              <a:rPr lang="ru-RU" dirty="0" err="1"/>
              <a:t>бронхиоли</a:t>
            </a:r>
            <a:r>
              <a:rPr lang="ru-RU" dirty="0"/>
              <a:t> и бронхи и </a:t>
            </a:r>
            <a:r>
              <a:rPr lang="ru-RU" dirty="0" err="1"/>
              <a:t>прогресиране</a:t>
            </a:r>
            <a:r>
              <a:rPr lang="ru-RU" dirty="0"/>
              <a:t> на </a:t>
            </a:r>
            <a:r>
              <a:rPr lang="ru-RU" dirty="0" err="1"/>
              <a:t>структурните</a:t>
            </a:r>
            <a:r>
              <a:rPr lang="ru-RU" dirty="0"/>
              <a:t> </a:t>
            </a:r>
            <a:r>
              <a:rPr lang="ru-RU" dirty="0" err="1"/>
              <a:t>увреждания</a:t>
            </a:r>
            <a:r>
              <a:rPr lang="ru-RU" dirty="0"/>
              <a:t> на </a:t>
            </a:r>
            <a:r>
              <a:rPr lang="ru-RU" dirty="0" err="1"/>
              <a:t>дихателните</a:t>
            </a:r>
            <a:r>
              <a:rPr lang="ru-RU" dirty="0"/>
              <a:t> </a:t>
            </a:r>
            <a:r>
              <a:rPr lang="ru-RU" dirty="0" err="1"/>
              <a:t>пътища</a:t>
            </a:r>
            <a:r>
              <a:rPr lang="ru-RU" dirty="0"/>
              <a:t>- </a:t>
            </a:r>
            <a:r>
              <a:rPr lang="ru-RU" dirty="0" err="1"/>
              <a:t>увреждане</a:t>
            </a:r>
            <a:r>
              <a:rPr lang="ru-RU" dirty="0"/>
              <a:t> на </a:t>
            </a:r>
            <a:r>
              <a:rPr lang="ru-RU" dirty="0" err="1"/>
              <a:t>еластичните</a:t>
            </a:r>
            <a:r>
              <a:rPr lang="ru-RU" dirty="0"/>
              <a:t> и </a:t>
            </a:r>
            <a:r>
              <a:rPr lang="ru-RU" dirty="0" err="1"/>
              <a:t>мускулни</a:t>
            </a:r>
            <a:r>
              <a:rPr lang="ru-RU" dirty="0"/>
              <a:t> </a:t>
            </a:r>
            <a:r>
              <a:rPr lang="ru-RU" dirty="0" err="1"/>
              <a:t>елементи</a:t>
            </a:r>
            <a:r>
              <a:rPr lang="ru-RU" dirty="0"/>
              <a:t>, </a:t>
            </a:r>
            <a:r>
              <a:rPr lang="ru-RU" dirty="0" err="1"/>
              <a:t>изграждащи</a:t>
            </a:r>
            <a:r>
              <a:rPr lang="ru-RU" dirty="0"/>
              <a:t> </a:t>
            </a:r>
            <a:r>
              <a:rPr lang="ru-RU" dirty="0" err="1"/>
              <a:t>стената</a:t>
            </a:r>
            <a:r>
              <a:rPr lang="ru-RU" dirty="0"/>
              <a:t> им.</a:t>
            </a:r>
          </a:p>
          <a:p>
            <a:r>
              <a:rPr lang="ru-RU" dirty="0" err="1"/>
              <a:t>Когато</a:t>
            </a:r>
            <a:r>
              <a:rPr lang="ru-RU" dirty="0"/>
              <a:t> се говори за </a:t>
            </a:r>
            <a:r>
              <a:rPr lang="ru-RU" dirty="0" err="1">
                <a:solidFill>
                  <a:srgbClr val="FF0000"/>
                </a:solidFill>
              </a:rPr>
              <a:t>бронхиектазна</a:t>
            </a:r>
            <a:r>
              <a:rPr lang="ru-RU" dirty="0">
                <a:solidFill>
                  <a:srgbClr val="FF0000"/>
                </a:solidFill>
              </a:rPr>
              <a:t> </a:t>
            </a:r>
            <a:r>
              <a:rPr lang="ru-RU" dirty="0" err="1">
                <a:solidFill>
                  <a:srgbClr val="FF0000"/>
                </a:solidFill>
              </a:rPr>
              <a:t>болест</a:t>
            </a:r>
            <a:r>
              <a:rPr lang="ru-RU" dirty="0">
                <a:solidFill>
                  <a:srgbClr val="FF0000"/>
                </a:solidFill>
              </a:rPr>
              <a:t> (</a:t>
            </a:r>
            <a:r>
              <a:rPr lang="en-GB" dirty="0" err="1"/>
              <a:t>Morbus</a:t>
            </a:r>
            <a:r>
              <a:rPr lang="en-GB" dirty="0"/>
              <a:t> </a:t>
            </a:r>
            <a:r>
              <a:rPr lang="en-GB" dirty="0" err="1"/>
              <a:t>bronchiectaticus</a:t>
            </a:r>
            <a:r>
              <a:rPr lang="bg-BG" dirty="0"/>
              <a:t>)</a:t>
            </a:r>
            <a:r>
              <a:rPr lang="ru-RU" dirty="0"/>
              <a:t>, се </a:t>
            </a:r>
            <a:r>
              <a:rPr lang="ru-RU" dirty="0" err="1"/>
              <a:t>има</a:t>
            </a:r>
            <a:r>
              <a:rPr lang="ru-RU" dirty="0"/>
              <a:t> </a:t>
            </a:r>
            <a:r>
              <a:rPr lang="ru-RU" dirty="0" err="1"/>
              <a:t>предвид</a:t>
            </a:r>
            <a:r>
              <a:rPr lang="ru-RU" dirty="0"/>
              <a:t> </a:t>
            </a:r>
            <a:r>
              <a:rPr lang="ru-RU" dirty="0" err="1"/>
              <a:t>инфектирането</a:t>
            </a:r>
            <a:r>
              <a:rPr lang="ru-RU" dirty="0"/>
              <a:t> на </a:t>
            </a:r>
            <a:r>
              <a:rPr lang="ru-RU" dirty="0" err="1"/>
              <a:t>съществуващите</a:t>
            </a:r>
            <a:r>
              <a:rPr lang="ru-RU" dirty="0"/>
              <a:t> </a:t>
            </a:r>
            <a:r>
              <a:rPr lang="ru-RU" dirty="0" err="1"/>
              <a:t>бронхиектазии</a:t>
            </a:r>
            <a:r>
              <a:rPr lang="ru-RU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409484712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634082"/>
          </a:xfrm>
        </p:spPr>
        <p:txBody>
          <a:bodyPr>
            <a:normAutofit fontScale="90000"/>
          </a:bodyPr>
          <a:lstStyle/>
          <a:p>
            <a:r>
              <a:rPr lang="bg-BG" dirty="0"/>
              <a:t>Етиология</a:t>
            </a:r>
          </a:p>
        </p:txBody>
      </p:sp>
      <p:sp>
        <p:nvSpPr>
          <p:cNvPr id="3" name="Контейнер за съдържание 2"/>
          <p:cNvSpPr>
            <a:spLocks noGrp="1"/>
          </p:cNvSpPr>
          <p:nvPr>
            <p:ph idx="1"/>
          </p:nvPr>
        </p:nvSpPr>
        <p:spPr>
          <a:xfrm>
            <a:off x="0" y="1600200"/>
            <a:ext cx="9036496" cy="4709160"/>
          </a:xfrm>
        </p:spPr>
        <p:txBody>
          <a:bodyPr>
            <a:normAutofit fontScale="85000" lnSpcReduction="20000"/>
          </a:bodyPr>
          <a:lstStyle/>
          <a:p>
            <a:r>
              <a:rPr lang="ru-RU" dirty="0" err="1"/>
              <a:t>Най-често</a:t>
            </a:r>
            <a:r>
              <a:rPr lang="ru-RU" dirty="0"/>
              <a:t> се </a:t>
            </a:r>
            <a:r>
              <a:rPr lang="ru-RU" dirty="0" err="1"/>
              <a:t>касае</a:t>
            </a:r>
            <a:r>
              <a:rPr lang="ru-RU" dirty="0"/>
              <a:t> за  </a:t>
            </a:r>
            <a:r>
              <a:rPr lang="ru-RU" dirty="0" err="1"/>
              <a:t>вродени</a:t>
            </a:r>
            <a:r>
              <a:rPr lang="ru-RU" dirty="0"/>
              <a:t> аномалии на </a:t>
            </a:r>
            <a:r>
              <a:rPr lang="ru-RU" dirty="0" err="1"/>
              <a:t>бронхиалното</a:t>
            </a:r>
            <a:r>
              <a:rPr lang="ru-RU" dirty="0"/>
              <a:t> </a:t>
            </a:r>
            <a:r>
              <a:rPr lang="ru-RU" dirty="0" err="1"/>
              <a:t>дърво</a:t>
            </a:r>
            <a:r>
              <a:rPr lang="ru-RU" dirty="0"/>
              <a:t>, </a:t>
            </a:r>
            <a:r>
              <a:rPr lang="ru-RU" dirty="0" err="1"/>
              <a:t>които</a:t>
            </a:r>
            <a:r>
              <a:rPr lang="ru-RU" dirty="0"/>
              <a:t> </a:t>
            </a:r>
            <a:r>
              <a:rPr lang="ru-RU" dirty="0" err="1"/>
              <a:t>обикновено</a:t>
            </a:r>
            <a:r>
              <a:rPr lang="ru-RU" dirty="0"/>
              <a:t> се получат в </a:t>
            </a:r>
            <a:r>
              <a:rPr lang="ru-RU" dirty="0" err="1"/>
              <a:t>първите</a:t>
            </a:r>
            <a:r>
              <a:rPr lang="ru-RU" dirty="0"/>
              <a:t> </a:t>
            </a:r>
            <a:r>
              <a:rPr lang="ru-RU" dirty="0" err="1"/>
              <a:t>месеци</a:t>
            </a:r>
            <a:r>
              <a:rPr lang="ru-RU" dirty="0"/>
              <a:t> на </a:t>
            </a:r>
            <a:r>
              <a:rPr lang="ru-RU" dirty="0" err="1"/>
              <a:t>бременността</a:t>
            </a:r>
            <a:r>
              <a:rPr lang="ru-RU" dirty="0"/>
              <a:t> в </a:t>
            </a:r>
            <a:r>
              <a:rPr lang="ru-RU" dirty="0" err="1"/>
              <a:t>резултат</a:t>
            </a:r>
            <a:r>
              <a:rPr lang="ru-RU" dirty="0"/>
              <a:t> на </a:t>
            </a:r>
            <a:r>
              <a:rPr lang="ru-RU" dirty="0" err="1"/>
              <a:t>различни</a:t>
            </a:r>
            <a:r>
              <a:rPr lang="ru-RU" dirty="0"/>
              <a:t> инфекции на </a:t>
            </a:r>
            <a:r>
              <a:rPr lang="ru-RU" dirty="0" err="1"/>
              <a:t>майката</a:t>
            </a:r>
            <a:r>
              <a:rPr lang="ru-RU" dirty="0"/>
              <a:t> или </a:t>
            </a:r>
            <a:r>
              <a:rPr lang="ru-RU" dirty="0" err="1"/>
              <a:t>генни</a:t>
            </a:r>
            <a:r>
              <a:rPr lang="ru-RU" dirty="0"/>
              <a:t> мутации. </a:t>
            </a:r>
          </a:p>
          <a:p>
            <a:r>
              <a:rPr lang="ru-RU" dirty="0" err="1"/>
              <a:t>Повишена</a:t>
            </a:r>
            <a:r>
              <a:rPr lang="ru-RU" dirty="0"/>
              <a:t> </a:t>
            </a:r>
            <a:r>
              <a:rPr lang="ru-RU" dirty="0" err="1"/>
              <a:t>честота</a:t>
            </a:r>
            <a:r>
              <a:rPr lang="ru-RU" dirty="0"/>
              <a:t> на </a:t>
            </a:r>
            <a:r>
              <a:rPr lang="ru-RU" dirty="0" err="1"/>
              <a:t>заболяването</a:t>
            </a:r>
            <a:r>
              <a:rPr lang="ru-RU" dirty="0"/>
              <a:t> се </a:t>
            </a:r>
            <a:r>
              <a:rPr lang="ru-RU" dirty="0" err="1"/>
              <a:t>наблюдава</a:t>
            </a:r>
            <a:r>
              <a:rPr lang="ru-RU" dirty="0"/>
              <a:t> </a:t>
            </a:r>
            <a:r>
              <a:rPr lang="ru-RU" dirty="0" err="1"/>
              <a:t>освен</a:t>
            </a:r>
            <a:r>
              <a:rPr lang="ru-RU" dirty="0"/>
              <a:t> </a:t>
            </a:r>
            <a:r>
              <a:rPr lang="ru-RU" dirty="0" err="1"/>
              <a:t>това</a:t>
            </a:r>
            <a:r>
              <a:rPr lang="ru-RU" dirty="0"/>
              <a:t> и при </a:t>
            </a:r>
            <a:r>
              <a:rPr lang="ru-RU" dirty="0" err="1"/>
              <a:t>муковисцидоза</a:t>
            </a:r>
            <a:r>
              <a:rPr lang="ru-RU" dirty="0"/>
              <a:t>, атипична </a:t>
            </a:r>
            <a:r>
              <a:rPr lang="ru-RU" dirty="0" err="1"/>
              <a:t>бронхиална</a:t>
            </a:r>
            <a:r>
              <a:rPr lang="ru-RU" dirty="0"/>
              <a:t> астма. </a:t>
            </a:r>
          </a:p>
          <a:p>
            <a:r>
              <a:rPr lang="ru-RU" dirty="0" err="1"/>
              <a:t>Често</a:t>
            </a:r>
            <a:r>
              <a:rPr lang="ru-RU" dirty="0"/>
              <a:t> </a:t>
            </a:r>
            <a:r>
              <a:rPr lang="ru-RU" dirty="0" err="1"/>
              <a:t>заболяването</a:t>
            </a:r>
            <a:r>
              <a:rPr lang="ru-RU" dirty="0"/>
              <a:t> се </a:t>
            </a:r>
            <a:r>
              <a:rPr lang="ru-RU" dirty="0" err="1"/>
              <a:t>проявява</a:t>
            </a:r>
            <a:r>
              <a:rPr lang="ru-RU" dirty="0"/>
              <a:t> в хода на </a:t>
            </a:r>
            <a:r>
              <a:rPr lang="ru-RU" dirty="0" err="1"/>
              <a:t>различни</a:t>
            </a:r>
            <a:r>
              <a:rPr lang="ru-RU" dirty="0"/>
              <a:t> </a:t>
            </a:r>
            <a:r>
              <a:rPr lang="ru-RU" dirty="0" err="1"/>
              <a:t>обструктивни</a:t>
            </a:r>
            <a:r>
              <a:rPr lang="ru-RU" dirty="0"/>
              <a:t> </a:t>
            </a:r>
            <a:r>
              <a:rPr lang="ru-RU" dirty="0" err="1"/>
              <a:t>състояния</a:t>
            </a:r>
            <a:r>
              <a:rPr lang="ru-RU" dirty="0"/>
              <a:t>, </a:t>
            </a:r>
            <a:r>
              <a:rPr lang="ru-RU" dirty="0" err="1"/>
              <a:t>които</a:t>
            </a:r>
            <a:r>
              <a:rPr lang="ru-RU" dirty="0"/>
              <a:t> </a:t>
            </a:r>
            <a:r>
              <a:rPr lang="ru-RU" dirty="0" err="1"/>
              <a:t>нарушават</a:t>
            </a:r>
            <a:r>
              <a:rPr lang="ru-RU" dirty="0"/>
              <a:t> </a:t>
            </a:r>
            <a:r>
              <a:rPr lang="ru-RU" dirty="0" err="1"/>
              <a:t>нормалната</a:t>
            </a:r>
            <a:r>
              <a:rPr lang="ru-RU" dirty="0"/>
              <a:t> </a:t>
            </a:r>
            <a:r>
              <a:rPr lang="ru-RU" dirty="0" err="1"/>
              <a:t>пропускливост</a:t>
            </a:r>
            <a:r>
              <a:rPr lang="ru-RU" dirty="0"/>
              <a:t> на </a:t>
            </a:r>
            <a:r>
              <a:rPr lang="ru-RU" dirty="0" err="1"/>
              <a:t>бронхиалното</a:t>
            </a:r>
            <a:r>
              <a:rPr lang="ru-RU" dirty="0"/>
              <a:t> </a:t>
            </a:r>
            <a:r>
              <a:rPr lang="ru-RU" dirty="0" err="1"/>
              <a:t>дърво</a:t>
            </a:r>
            <a:r>
              <a:rPr lang="ru-RU" dirty="0"/>
              <a:t>- </a:t>
            </a:r>
            <a:r>
              <a:rPr lang="ru-RU" dirty="0" err="1"/>
              <a:t>наличието</a:t>
            </a:r>
            <a:r>
              <a:rPr lang="ru-RU" dirty="0"/>
              <a:t> на </a:t>
            </a:r>
            <a:r>
              <a:rPr lang="ru-RU" dirty="0" err="1"/>
              <a:t>възпалителен</a:t>
            </a:r>
            <a:r>
              <a:rPr lang="ru-RU" dirty="0"/>
              <a:t> </a:t>
            </a:r>
            <a:r>
              <a:rPr lang="ru-RU" dirty="0" err="1"/>
              <a:t>процес</a:t>
            </a:r>
            <a:r>
              <a:rPr lang="ru-RU" dirty="0"/>
              <a:t> с </a:t>
            </a:r>
            <a:r>
              <a:rPr lang="ru-RU" dirty="0" err="1"/>
              <a:t>оформянето</a:t>
            </a:r>
            <a:r>
              <a:rPr lang="ru-RU" dirty="0"/>
              <a:t> на </a:t>
            </a:r>
            <a:r>
              <a:rPr lang="ru-RU" dirty="0" err="1"/>
              <a:t>гнойни</a:t>
            </a:r>
            <a:r>
              <a:rPr lang="ru-RU" dirty="0"/>
              <a:t> и </a:t>
            </a:r>
            <a:r>
              <a:rPr lang="ru-RU" dirty="0" err="1"/>
              <a:t>слузни</a:t>
            </a:r>
            <a:r>
              <a:rPr lang="ru-RU" dirty="0"/>
              <a:t> </a:t>
            </a:r>
            <a:r>
              <a:rPr lang="ru-RU" dirty="0" err="1"/>
              <a:t>запушалки</a:t>
            </a:r>
            <a:r>
              <a:rPr lang="ru-RU" dirty="0"/>
              <a:t>, обструкция от чуждо </a:t>
            </a:r>
            <a:r>
              <a:rPr lang="ru-RU" dirty="0" err="1"/>
              <a:t>тяло</a:t>
            </a:r>
            <a:r>
              <a:rPr lang="ru-RU" dirty="0"/>
              <a:t> или тумор и </a:t>
            </a:r>
            <a:r>
              <a:rPr lang="ru-RU" dirty="0" err="1"/>
              <a:t>други</a:t>
            </a:r>
            <a:r>
              <a:rPr lang="ru-RU" dirty="0"/>
              <a:t>. </a:t>
            </a:r>
          </a:p>
          <a:p>
            <a:r>
              <a:rPr lang="ru-RU" dirty="0" err="1"/>
              <a:t>Нерядко</a:t>
            </a:r>
            <a:r>
              <a:rPr lang="ru-RU" dirty="0"/>
              <a:t> </a:t>
            </a:r>
            <a:r>
              <a:rPr lang="ru-RU" dirty="0" err="1"/>
              <a:t>бактериалната</a:t>
            </a:r>
            <a:r>
              <a:rPr lang="ru-RU" dirty="0"/>
              <a:t> инфекция води </a:t>
            </a:r>
            <a:r>
              <a:rPr lang="ru-RU" dirty="0" err="1"/>
              <a:t>увреда</a:t>
            </a:r>
            <a:r>
              <a:rPr lang="ru-RU" dirty="0"/>
              <a:t> на </a:t>
            </a:r>
            <a:r>
              <a:rPr lang="ru-RU" dirty="0" err="1"/>
              <a:t>бронхиалната</a:t>
            </a:r>
            <a:r>
              <a:rPr lang="ru-RU" dirty="0"/>
              <a:t> стена, в </a:t>
            </a:r>
            <a:r>
              <a:rPr lang="ru-RU" dirty="0" err="1"/>
              <a:t>резултат</a:t>
            </a:r>
            <a:r>
              <a:rPr lang="ru-RU" dirty="0"/>
              <a:t> на </a:t>
            </a:r>
            <a:r>
              <a:rPr lang="ru-RU" dirty="0" err="1"/>
              <a:t>което</a:t>
            </a:r>
            <a:r>
              <a:rPr lang="ru-RU" dirty="0"/>
              <a:t> </a:t>
            </a:r>
            <a:r>
              <a:rPr lang="ru-RU" dirty="0" err="1"/>
              <a:t>голяма</a:t>
            </a:r>
            <a:r>
              <a:rPr lang="ru-RU" dirty="0"/>
              <a:t> част от </a:t>
            </a:r>
            <a:r>
              <a:rPr lang="ru-RU" dirty="0" err="1"/>
              <a:t>нейните</a:t>
            </a:r>
            <a:r>
              <a:rPr lang="ru-RU" dirty="0"/>
              <a:t> </a:t>
            </a:r>
            <a:r>
              <a:rPr lang="ru-RU" dirty="0" err="1"/>
              <a:t>елементи</a:t>
            </a:r>
            <a:r>
              <a:rPr lang="ru-RU" dirty="0"/>
              <a:t> </a:t>
            </a:r>
            <a:r>
              <a:rPr lang="ru-RU" dirty="0" err="1"/>
              <a:t>некротизират</a:t>
            </a:r>
            <a:r>
              <a:rPr lang="ru-RU" dirty="0"/>
              <a:t> с </a:t>
            </a:r>
            <a:r>
              <a:rPr lang="ru-RU" dirty="0" err="1"/>
              <a:t>последващо</a:t>
            </a:r>
            <a:r>
              <a:rPr lang="ru-RU" dirty="0"/>
              <a:t> </a:t>
            </a:r>
            <a:r>
              <a:rPr lang="ru-RU" dirty="0" err="1"/>
              <a:t>разширение</a:t>
            </a:r>
            <a:r>
              <a:rPr lang="ru-RU" dirty="0"/>
              <a:t> на бронхите.</a:t>
            </a:r>
            <a:endParaRPr lang="bg-BG" dirty="0"/>
          </a:p>
        </p:txBody>
      </p:sp>
    </p:spTree>
    <p:extLst>
      <p:ext uri="{BB962C8B-B14F-4D97-AF65-F5344CB8AC3E}">
        <p14:creationId xmlns:p14="http://schemas.microsoft.com/office/powerpoint/2010/main" val="80780966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bg-BG" dirty="0"/>
              <a:t>Патогенеза</a:t>
            </a:r>
          </a:p>
        </p:txBody>
      </p:sp>
      <p:sp>
        <p:nvSpPr>
          <p:cNvPr id="3" name="Контейнер за съдържание 2"/>
          <p:cNvSpPr>
            <a:spLocks noGrp="1"/>
          </p:cNvSpPr>
          <p:nvPr>
            <p:ph idx="1"/>
          </p:nvPr>
        </p:nvSpPr>
        <p:spPr>
          <a:xfrm>
            <a:off x="0" y="1600200"/>
            <a:ext cx="8964488" cy="5257800"/>
          </a:xfrm>
        </p:spPr>
        <p:txBody>
          <a:bodyPr>
            <a:normAutofit fontScale="92500"/>
          </a:bodyPr>
          <a:lstStyle/>
          <a:p>
            <a:r>
              <a:rPr lang="ru-RU" dirty="0" err="1"/>
              <a:t>Патофизиологично</a:t>
            </a:r>
            <a:r>
              <a:rPr lang="ru-RU" dirty="0"/>
              <a:t> се </a:t>
            </a:r>
            <a:r>
              <a:rPr lang="ru-RU" dirty="0" err="1"/>
              <a:t>оформя</a:t>
            </a:r>
            <a:r>
              <a:rPr lang="ru-RU" dirty="0"/>
              <a:t> порочен </a:t>
            </a:r>
            <a:r>
              <a:rPr lang="ru-RU" dirty="0" err="1"/>
              <a:t>кръг</a:t>
            </a:r>
            <a:r>
              <a:rPr lang="ru-RU" dirty="0"/>
              <a:t>, </a:t>
            </a:r>
            <a:r>
              <a:rPr lang="ru-RU" dirty="0" err="1"/>
              <a:t>включващ</a:t>
            </a:r>
            <a:r>
              <a:rPr lang="ru-RU" dirty="0"/>
              <a:t> три </a:t>
            </a:r>
            <a:r>
              <a:rPr lang="ru-RU" dirty="0" err="1"/>
              <a:t>основни</a:t>
            </a:r>
            <a:r>
              <a:rPr lang="ru-RU" dirty="0"/>
              <a:t> </a:t>
            </a:r>
            <a:r>
              <a:rPr lang="ru-RU" dirty="0" err="1"/>
              <a:t>елемента</a:t>
            </a:r>
            <a:r>
              <a:rPr lang="ru-RU" dirty="0"/>
              <a:t>: </a:t>
            </a:r>
            <a:r>
              <a:rPr lang="ru-RU" dirty="0" err="1"/>
              <a:t>възпаление</a:t>
            </a:r>
            <a:r>
              <a:rPr lang="ru-RU" dirty="0"/>
              <a:t>, инфекция и </a:t>
            </a:r>
            <a:r>
              <a:rPr lang="ru-RU" dirty="0" err="1"/>
              <a:t>структурни</a:t>
            </a:r>
            <a:r>
              <a:rPr lang="ru-RU" dirty="0"/>
              <a:t> </a:t>
            </a:r>
            <a:r>
              <a:rPr lang="ru-RU" dirty="0" err="1"/>
              <a:t>промени</a:t>
            </a:r>
            <a:r>
              <a:rPr lang="ru-RU" dirty="0"/>
              <a:t> в </a:t>
            </a:r>
            <a:r>
              <a:rPr lang="ru-RU" dirty="0" err="1"/>
              <a:t>дихателните</a:t>
            </a:r>
            <a:r>
              <a:rPr lang="ru-RU" dirty="0"/>
              <a:t> </a:t>
            </a:r>
            <a:r>
              <a:rPr lang="ru-RU" dirty="0" err="1"/>
              <a:t>пътища</a:t>
            </a:r>
            <a:r>
              <a:rPr lang="ru-RU" dirty="0"/>
              <a:t>. </a:t>
            </a:r>
          </a:p>
          <a:p>
            <a:r>
              <a:rPr lang="ru-RU" dirty="0" err="1"/>
              <a:t>Колонизирането</a:t>
            </a:r>
            <a:r>
              <a:rPr lang="ru-RU" dirty="0"/>
              <a:t> на </a:t>
            </a:r>
            <a:r>
              <a:rPr lang="ru-RU" dirty="0" err="1"/>
              <a:t>дихателните</a:t>
            </a:r>
            <a:r>
              <a:rPr lang="ru-RU" dirty="0"/>
              <a:t> </a:t>
            </a:r>
            <a:r>
              <a:rPr lang="ru-RU" dirty="0" err="1"/>
              <a:t>пътища</a:t>
            </a:r>
            <a:r>
              <a:rPr lang="ru-RU" dirty="0"/>
              <a:t> с </a:t>
            </a:r>
            <a:r>
              <a:rPr lang="ru-RU" dirty="0" err="1"/>
              <a:t>микроорганизми</a:t>
            </a:r>
            <a:r>
              <a:rPr lang="ru-RU" dirty="0"/>
              <a:t>, </a:t>
            </a:r>
            <a:r>
              <a:rPr lang="ru-RU" dirty="0" err="1"/>
              <a:t>които</a:t>
            </a:r>
            <a:r>
              <a:rPr lang="ru-RU" dirty="0"/>
              <a:t> не </a:t>
            </a:r>
            <a:r>
              <a:rPr lang="ru-RU" dirty="0" err="1"/>
              <a:t>могат</a:t>
            </a:r>
            <a:r>
              <a:rPr lang="ru-RU" dirty="0"/>
              <a:t> да </a:t>
            </a:r>
            <a:r>
              <a:rPr lang="ru-RU" dirty="0" err="1"/>
              <a:t>бъдат</a:t>
            </a:r>
            <a:r>
              <a:rPr lang="ru-RU" dirty="0"/>
              <a:t> </a:t>
            </a:r>
            <a:r>
              <a:rPr lang="ru-RU" dirty="0" err="1"/>
              <a:t>елиминирани</a:t>
            </a:r>
            <a:r>
              <a:rPr lang="ru-RU" dirty="0"/>
              <a:t>, води до </a:t>
            </a:r>
            <a:r>
              <a:rPr lang="ru-RU" dirty="0" err="1"/>
              <a:t>по-тежка</a:t>
            </a:r>
            <a:r>
              <a:rPr lang="ru-RU" dirty="0"/>
              <a:t> </a:t>
            </a:r>
            <a:r>
              <a:rPr lang="ru-RU" dirty="0" err="1"/>
              <a:t>възпалителна</a:t>
            </a:r>
            <a:r>
              <a:rPr lang="ru-RU" dirty="0"/>
              <a:t> реакция.</a:t>
            </a:r>
          </a:p>
          <a:p>
            <a:r>
              <a:rPr lang="ru-RU" dirty="0"/>
              <a:t>При </a:t>
            </a:r>
            <a:r>
              <a:rPr lang="ru-RU" dirty="0" err="1"/>
              <a:t>персистиране</a:t>
            </a:r>
            <a:r>
              <a:rPr lang="ru-RU" dirty="0"/>
              <a:t> на </a:t>
            </a:r>
            <a:r>
              <a:rPr lang="ru-RU" dirty="0" err="1"/>
              <a:t>възпалителните</a:t>
            </a:r>
            <a:r>
              <a:rPr lang="ru-RU" dirty="0"/>
              <a:t> </a:t>
            </a:r>
            <a:r>
              <a:rPr lang="ru-RU" dirty="0" err="1"/>
              <a:t>промени</a:t>
            </a:r>
            <a:r>
              <a:rPr lang="ru-RU" dirty="0"/>
              <a:t> в бронхите се </a:t>
            </a:r>
            <a:r>
              <a:rPr lang="ru-RU" dirty="0" err="1"/>
              <a:t>стига</a:t>
            </a:r>
            <a:r>
              <a:rPr lang="ru-RU" dirty="0"/>
              <a:t> до увеличена продукция на </a:t>
            </a:r>
            <a:r>
              <a:rPr lang="ru-RU" dirty="0" err="1"/>
              <a:t>цитокини</a:t>
            </a:r>
            <a:r>
              <a:rPr lang="ru-RU" dirty="0"/>
              <a:t>, </a:t>
            </a:r>
            <a:r>
              <a:rPr lang="ru-RU" dirty="0" err="1"/>
              <a:t>неконтролирано</a:t>
            </a:r>
            <a:r>
              <a:rPr lang="ru-RU" dirty="0"/>
              <a:t> </a:t>
            </a:r>
            <a:r>
              <a:rPr lang="ru-RU" dirty="0" err="1"/>
              <a:t>отделяне</a:t>
            </a:r>
            <a:r>
              <a:rPr lang="ru-RU" dirty="0"/>
              <a:t> на </a:t>
            </a:r>
            <a:r>
              <a:rPr lang="ru-RU" dirty="0" err="1"/>
              <a:t>различни</a:t>
            </a:r>
            <a:r>
              <a:rPr lang="ru-RU" dirty="0"/>
              <a:t> </a:t>
            </a:r>
            <a:r>
              <a:rPr lang="ru-RU" dirty="0" err="1"/>
              <a:t>проинфламаторни</a:t>
            </a:r>
            <a:r>
              <a:rPr lang="ru-RU" dirty="0"/>
              <a:t> клетки, </a:t>
            </a:r>
            <a:r>
              <a:rPr lang="ru-RU" dirty="0" err="1"/>
              <a:t>увреждане</a:t>
            </a:r>
            <a:r>
              <a:rPr lang="ru-RU" dirty="0"/>
              <a:t> на </a:t>
            </a:r>
            <a:r>
              <a:rPr lang="ru-RU" dirty="0" err="1"/>
              <a:t>бронхиалната</a:t>
            </a:r>
            <a:r>
              <a:rPr lang="ru-RU" dirty="0"/>
              <a:t> стена, необратима дилатация на бронхите и </a:t>
            </a:r>
            <a:r>
              <a:rPr lang="ru-RU" dirty="0" err="1"/>
              <a:t>хронифициране</a:t>
            </a:r>
            <a:r>
              <a:rPr lang="ru-RU" dirty="0"/>
              <a:t> на </a:t>
            </a:r>
            <a:r>
              <a:rPr lang="ru-RU" dirty="0" err="1"/>
              <a:t>процеса</a:t>
            </a:r>
            <a:r>
              <a:rPr lang="ru-RU" dirty="0"/>
              <a:t>.</a:t>
            </a:r>
          </a:p>
          <a:p>
            <a:endParaRPr lang="bg-BG" dirty="0"/>
          </a:p>
        </p:txBody>
      </p:sp>
    </p:spTree>
    <p:extLst>
      <p:ext uri="{BB962C8B-B14F-4D97-AF65-F5344CB8AC3E}">
        <p14:creationId xmlns:p14="http://schemas.microsoft.com/office/powerpoint/2010/main" val="250433646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title"/>
          </p:nvPr>
        </p:nvSpPr>
        <p:spPr>
          <a:xfrm>
            <a:off x="467544" y="476672"/>
            <a:ext cx="8229600" cy="1143000"/>
          </a:xfrm>
        </p:spPr>
        <p:txBody>
          <a:bodyPr>
            <a:normAutofit fontScale="90000"/>
          </a:bodyPr>
          <a:lstStyle/>
          <a:p>
            <a:r>
              <a:rPr lang="ru-RU" dirty="0"/>
              <a:t>В </a:t>
            </a:r>
            <a:r>
              <a:rPr lang="ru-RU" dirty="0" err="1"/>
              <a:t>зависимост</a:t>
            </a:r>
            <a:r>
              <a:rPr lang="ru-RU" dirty="0"/>
              <a:t> от формата,  </a:t>
            </a:r>
            <a:r>
              <a:rPr lang="ru-RU" dirty="0" err="1"/>
              <a:t>бронхиектазиите</a:t>
            </a:r>
            <a:r>
              <a:rPr lang="ru-RU" dirty="0"/>
              <a:t> </a:t>
            </a:r>
            <a:r>
              <a:rPr lang="ru-RU" dirty="0" err="1"/>
              <a:t>биват</a:t>
            </a:r>
            <a:r>
              <a:rPr lang="ru-RU" dirty="0"/>
              <a:t>:</a:t>
            </a:r>
            <a:br>
              <a:rPr lang="ru-RU" dirty="0"/>
            </a:br>
            <a:endParaRPr lang="bg-BG" dirty="0"/>
          </a:p>
        </p:txBody>
      </p:sp>
      <p:sp>
        <p:nvSpPr>
          <p:cNvPr id="3" name="Контейнер за съдържание 2"/>
          <p:cNvSpPr>
            <a:spLocks noGrp="1"/>
          </p:cNvSpPr>
          <p:nvPr>
            <p:ph idx="1"/>
          </p:nvPr>
        </p:nvSpPr>
        <p:spPr>
          <a:xfrm>
            <a:off x="0" y="2204864"/>
            <a:ext cx="9144000" cy="4392488"/>
          </a:xfrm>
        </p:spPr>
        <p:txBody>
          <a:bodyPr>
            <a:normAutofit fontScale="92500" lnSpcReduction="10000"/>
          </a:bodyPr>
          <a:lstStyle/>
          <a:p>
            <a:r>
              <a:rPr lang="ru-RU" dirty="0" err="1"/>
              <a:t>Цилиндрични</a:t>
            </a:r>
            <a:r>
              <a:rPr lang="ru-RU" dirty="0"/>
              <a:t>- бронхите </a:t>
            </a:r>
            <a:r>
              <a:rPr lang="ru-RU" dirty="0" err="1"/>
              <a:t>са</a:t>
            </a:r>
            <a:r>
              <a:rPr lang="ru-RU" dirty="0"/>
              <a:t> с </a:t>
            </a:r>
            <a:r>
              <a:rPr lang="ru-RU" dirty="0" err="1"/>
              <a:t>минимална</a:t>
            </a:r>
            <a:r>
              <a:rPr lang="ru-RU" dirty="0"/>
              <a:t> дилатация и </a:t>
            </a:r>
            <a:r>
              <a:rPr lang="ru-RU" dirty="0" err="1"/>
              <a:t>имат</a:t>
            </a:r>
            <a:r>
              <a:rPr lang="ru-RU" dirty="0"/>
              <a:t> гладки и </a:t>
            </a:r>
            <a:r>
              <a:rPr lang="ru-RU" dirty="0" err="1"/>
              <a:t>правилни</a:t>
            </a:r>
            <a:r>
              <a:rPr lang="ru-RU" dirty="0"/>
              <a:t> очертания.</a:t>
            </a:r>
          </a:p>
          <a:p>
            <a:r>
              <a:rPr lang="ru-RU" dirty="0" err="1"/>
              <a:t>Вретеновидни</a:t>
            </a:r>
            <a:r>
              <a:rPr lang="ru-RU" dirty="0"/>
              <a:t>(</a:t>
            </a:r>
            <a:r>
              <a:rPr lang="ru-RU" dirty="0" err="1"/>
              <a:t>варикозни</a:t>
            </a:r>
            <a:r>
              <a:rPr lang="ru-RU" dirty="0"/>
              <a:t>) </a:t>
            </a:r>
            <a:r>
              <a:rPr lang="ru-RU" dirty="0" err="1"/>
              <a:t>бронхиектазии</a:t>
            </a:r>
            <a:r>
              <a:rPr lang="ru-RU" dirty="0"/>
              <a:t>-при образно </a:t>
            </a:r>
            <a:r>
              <a:rPr lang="ru-RU" dirty="0" err="1"/>
              <a:t>изследване</a:t>
            </a:r>
            <a:r>
              <a:rPr lang="ru-RU" dirty="0"/>
              <a:t> те </a:t>
            </a:r>
            <a:r>
              <a:rPr lang="ru-RU" dirty="0" err="1"/>
              <a:t>изглеждат</a:t>
            </a:r>
            <a:r>
              <a:rPr lang="ru-RU" dirty="0"/>
              <a:t> </a:t>
            </a:r>
            <a:r>
              <a:rPr lang="ru-RU" dirty="0" err="1"/>
              <a:t>като</a:t>
            </a:r>
            <a:r>
              <a:rPr lang="ru-RU" dirty="0"/>
              <a:t> </a:t>
            </a:r>
            <a:r>
              <a:rPr lang="ru-RU" dirty="0" err="1"/>
              <a:t>варикозни</a:t>
            </a:r>
            <a:r>
              <a:rPr lang="ru-RU" dirty="0"/>
              <a:t> </a:t>
            </a:r>
            <a:r>
              <a:rPr lang="ru-RU" dirty="0" err="1"/>
              <a:t>вени</a:t>
            </a:r>
            <a:r>
              <a:rPr lang="ru-RU" dirty="0"/>
              <a:t>, </a:t>
            </a:r>
            <a:r>
              <a:rPr lang="ru-RU" dirty="0" err="1"/>
              <a:t>дилатацията</a:t>
            </a:r>
            <a:r>
              <a:rPr lang="ru-RU" dirty="0"/>
              <a:t> е </a:t>
            </a:r>
            <a:r>
              <a:rPr lang="ru-RU" dirty="0" err="1"/>
              <a:t>по-голяма</a:t>
            </a:r>
            <a:r>
              <a:rPr lang="ru-RU" dirty="0"/>
              <a:t>, </a:t>
            </a:r>
            <a:r>
              <a:rPr lang="ru-RU" dirty="0" err="1"/>
              <a:t>отколкото</a:t>
            </a:r>
            <a:r>
              <a:rPr lang="ru-RU" dirty="0"/>
              <a:t> при </a:t>
            </a:r>
            <a:r>
              <a:rPr lang="ru-RU" dirty="0" err="1"/>
              <a:t>първа</a:t>
            </a:r>
            <a:r>
              <a:rPr lang="ru-RU" dirty="0"/>
              <a:t> степен, и </a:t>
            </a:r>
            <a:r>
              <a:rPr lang="ru-RU" dirty="0" err="1"/>
              <a:t>очертанията</a:t>
            </a:r>
            <a:r>
              <a:rPr lang="ru-RU" dirty="0"/>
              <a:t> на бронхите </a:t>
            </a:r>
            <a:r>
              <a:rPr lang="ru-RU" dirty="0" err="1"/>
              <a:t>са</a:t>
            </a:r>
            <a:r>
              <a:rPr lang="ru-RU" dirty="0"/>
              <a:t> </a:t>
            </a:r>
            <a:r>
              <a:rPr lang="ru-RU" dirty="0" err="1"/>
              <a:t>неравни</a:t>
            </a:r>
            <a:r>
              <a:rPr lang="ru-RU" dirty="0"/>
              <a:t>.</a:t>
            </a:r>
          </a:p>
          <a:p>
            <a:r>
              <a:rPr lang="ru-RU" dirty="0" err="1"/>
              <a:t>Торбовидни</a:t>
            </a:r>
            <a:r>
              <a:rPr lang="ru-RU" dirty="0"/>
              <a:t> - </a:t>
            </a:r>
            <a:r>
              <a:rPr lang="ru-RU" dirty="0" err="1"/>
              <a:t>кистозни</a:t>
            </a:r>
            <a:r>
              <a:rPr lang="ru-RU" dirty="0"/>
              <a:t> деформации с </a:t>
            </a:r>
            <a:r>
              <a:rPr lang="ru-RU" dirty="0" err="1"/>
              <a:t>изразена</a:t>
            </a:r>
            <a:r>
              <a:rPr lang="ru-RU" dirty="0"/>
              <a:t> дилатация на бронхите</a:t>
            </a:r>
          </a:p>
          <a:p>
            <a:r>
              <a:rPr lang="ru-RU" dirty="0" err="1"/>
              <a:t>Смесени</a:t>
            </a:r>
            <a:endParaRPr lang="ru-RU" dirty="0"/>
          </a:p>
          <a:p>
            <a:r>
              <a:rPr lang="ru-RU" dirty="0" err="1"/>
              <a:t>Могат</a:t>
            </a:r>
            <a:r>
              <a:rPr lang="ru-RU" dirty="0"/>
              <a:t> да </a:t>
            </a:r>
            <a:r>
              <a:rPr lang="ru-RU" dirty="0" err="1"/>
              <a:t>бъдат</a:t>
            </a:r>
            <a:r>
              <a:rPr lang="ru-RU" dirty="0"/>
              <a:t> </a:t>
            </a:r>
            <a:r>
              <a:rPr lang="ru-RU" dirty="0" err="1"/>
              <a:t>едностранни</a:t>
            </a:r>
            <a:r>
              <a:rPr lang="ru-RU" dirty="0"/>
              <a:t> или </a:t>
            </a:r>
            <a:r>
              <a:rPr lang="ru-RU" dirty="0" err="1"/>
              <a:t>двустранни</a:t>
            </a:r>
            <a:br>
              <a:rPr lang="ru-RU" dirty="0"/>
            </a:br>
            <a:endParaRPr lang="bg-BG" dirty="0"/>
          </a:p>
        </p:txBody>
      </p:sp>
    </p:spTree>
    <p:extLst>
      <p:ext uri="{BB962C8B-B14F-4D97-AF65-F5344CB8AC3E}">
        <p14:creationId xmlns:p14="http://schemas.microsoft.com/office/powerpoint/2010/main" val="350154005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666874"/>
            <a:ext cx="4572000" cy="442642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0" y="1666873"/>
            <a:ext cx="4464496" cy="442642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46309603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706090"/>
          </a:xfrm>
        </p:spPr>
        <p:txBody>
          <a:bodyPr>
            <a:normAutofit fontScale="90000"/>
          </a:bodyPr>
          <a:lstStyle/>
          <a:p>
            <a:r>
              <a:rPr lang="bg-BG" dirty="0"/>
              <a:t>Клиника:</a:t>
            </a:r>
          </a:p>
        </p:txBody>
      </p:sp>
      <p:sp>
        <p:nvSpPr>
          <p:cNvPr id="3" name="Контейнер за съдържание 2"/>
          <p:cNvSpPr>
            <a:spLocks noGrp="1"/>
          </p:cNvSpPr>
          <p:nvPr>
            <p:ph idx="1"/>
          </p:nvPr>
        </p:nvSpPr>
        <p:spPr>
          <a:xfrm>
            <a:off x="0" y="1052736"/>
            <a:ext cx="9036496" cy="5805264"/>
          </a:xfrm>
        </p:spPr>
        <p:txBody>
          <a:bodyPr>
            <a:normAutofit fontScale="77500" lnSpcReduction="20000"/>
          </a:bodyPr>
          <a:lstStyle/>
          <a:p>
            <a:r>
              <a:rPr lang="ru-RU" dirty="0" err="1"/>
              <a:t>Бронхиектазната</a:t>
            </a:r>
            <a:r>
              <a:rPr lang="ru-RU" dirty="0"/>
              <a:t> </a:t>
            </a:r>
            <a:r>
              <a:rPr lang="ru-RU" dirty="0" err="1"/>
              <a:t>болест</a:t>
            </a:r>
            <a:r>
              <a:rPr lang="ru-RU" dirty="0"/>
              <a:t> е </a:t>
            </a:r>
            <a:r>
              <a:rPr lang="ru-RU" dirty="0" err="1"/>
              <a:t>заболяване</a:t>
            </a:r>
            <a:r>
              <a:rPr lang="ru-RU" dirty="0"/>
              <a:t>, </a:t>
            </a:r>
            <a:r>
              <a:rPr lang="ru-RU" dirty="0" err="1"/>
              <a:t>което</a:t>
            </a:r>
            <a:r>
              <a:rPr lang="ru-RU" dirty="0"/>
              <a:t> </a:t>
            </a:r>
            <a:r>
              <a:rPr lang="ru-RU" dirty="0" err="1"/>
              <a:t>протича</a:t>
            </a:r>
            <a:r>
              <a:rPr lang="ru-RU" dirty="0"/>
              <a:t> с </a:t>
            </a:r>
            <a:r>
              <a:rPr lang="ru-RU" dirty="0" err="1"/>
              <a:t>периоди</a:t>
            </a:r>
            <a:r>
              <a:rPr lang="ru-RU" dirty="0"/>
              <a:t> на </a:t>
            </a:r>
            <a:r>
              <a:rPr lang="ru-RU" dirty="0" err="1"/>
              <a:t>обостряне</a:t>
            </a:r>
            <a:r>
              <a:rPr lang="ru-RU" dirty="0"/>
              <a:t> и </a:t>
            </a:r>
            <a:r>
              <a:rPr lang="ru-RU" dirty="0" err="1"/>
              <a:t>ремисия</a:t>
            </a:r>
            <a:r>
              <a:rPr lang="ru-RU" dirty="0"/>
              <a:t>. </a:t>
            </a:r>
          </a:p>
          <a:p>
            <a:r>
              <a:rPr lang="ru-RU" dirty="0" err="1"/>
              <a:t>Най-честият</a:t>
            </a:r>
            <a:r>
              <a:rPr lang="ru-RU" dirty="0"/>
              <a:t> симптом е </a:t>
            </a:r>
            <a:r>
              <a:rPr lang="ru-RU" dirty="0" err="1"/>
              <a:t>хроничната</a:t>
            </a:r>
            <a:r>
              <a:rPr lang="ru-RU" dirty="0"/>
              <a:t> </a:t>
            </a:r>
            <a:r>
              <a:rPr lang="ru-RU" dirty="0" err="1"/>
              <a:t>кашлица</a:t>
            </a:r>
            <a:r>
              <a:rPr lang="ru-RU" dirty="0"/>
              <a:t>, </a:t>
            </a:r>
            <a:r>
              <a:rPr lang="ru-RU" dirty="0" err="1"/>
              <a:t>която</a:t>
            </a:r>
            <a:r>
              <a:rPr lang="ru-RU" dirty="0"/>
              <a:t> е </a:t>
            </a:r>
            <a:r>
              <a:rPr lang="ru-RU" dirty="0" err="1"/>
              <a:t>мъчителна</a:t>
            </a:r>
            <a:r>
              <a:rPr lang="ru-RU" dirty="0"/>
              <a:t> с </a:t>
            </a:r>
            <a:r>
              <a:rPr lang="ru-RU" dirty="0" err="1"/>
              <a:t>отделянето</a:t>
            </a:r>
            <a:r>
              <a:rPr lang="ru-RU" dirty="0"/>
              <a:t> на много </a:t>
            </a:r>
            <a:r>
              <a:rPr lang="ru-RU" dirty="0" err="1"/>
              <a:t>храчки</a:t>
            </a:r>
            <a:r>
              <a:rPr lang="ru-RU" dirty="0"/>
              <a:t>. </a:t>
            </a:r>
            <a:r>
              <a:rPr lang="ru-RU" dirty="0" err="1"/>
              <a:t>Понякога</a:t>
            </a:r>
            <a:r>
              <a:rPr lang="ru-RU" dirty="0"/>
              <a:t> </a:t>
            </a:r>
            <a:r>
              <a:rPr lang="ru-RU" dirty="0" err="1"/>
              <a:t>тяхното</a:t>
            </a:r>
            <a:r>
              <a:rPr lang="ru-RU" dirty="0"/>
              <a:t> количество </a:t>
            </a:r>
            <a:r>
              <a:rPr lang="ru-RU" dirty="0" err="1"/>
              <a:t>може</a:t>
            </a:r>
            <a:r>
              <a:rPr lang="ru-RU" dirty="0"/>
              <a:t> да </a:t>
            </a:r>
            <a:r>
              <a:rPr lang="ru-RU" dirty="0" err="1"/>
              <a:t>стигне</a:t>
            </a:r>
            <a:r>
              <a:rPr lang="ru-RU" dirty="0"/>
              <a:t> до 1500мл. </a:t>
            </a:r>
            <a:r>
              <a:rPr lang="ru-RU" dirty="0" err="1"/>
              <a:t>Затова</a:t>
            </a:r>
            <a:r>
              <a:rPr lang="ru-RU" dirty="0"/>
              <a:t> се </a:t>
            </a:r>
            <a:r>
              <a:rPr lang="ru-RU" dirty="0" err="1"/>
              <a:t>казва</a:t>
            </a:r>
            <a:r>
              <a:rPr lang="ru-RU" dirty="0"/>
              <a:t>, че </a:t>
            </a:r>
            <a:r>
              <a:rPr lang="ru-RU" dirty="0" err="1"/>
              <a:t>болният</a:t>
            </a:r>
            <a:r>
              <a:rPr lang="ru-RU" dirty="0"/>
              <a:t> </a:t>
            </a:r>
            <a:r>
              <a:rPr lang="ru-RU" dirty="0" err="1"/>
              <a:t>храчи</a:t>
            </a:r>
            <a:r>
              <a:rPr lang="ru-RU" dirty="0"/>
              <a:t> с </a:t>
            </a:r>
            <a:r>
              <a:rPr lang="ru-RU" dirty="0" err="1"/>
              <a:t>пълна</a:t>
            </a:r>
            <a:r>
              <a:rPr lang="ru-RU" dirty="0"/>
              <a:t> уста. </a:t>
            </a:r>
          </a:p>
          <a:p>
            <a:r>
              <a:rPr lang="ru-RU" dirty="0" err="1"/>
              <a:t>Понякога</a:t>
            </a:r>
            <a:r>
              <a:rPr lang="ru-RU" dirty="0"/>
              <a:t> при </a:t>
            </a:r>
            <a:r>
              <a:rPr lang="ru-RU" dirty="0" err="1"/>
              <a:t>засягане</a:t>
            </a:r>
            <a:r>
              <a:rPr lang="ru-RU" dirty="0"/>
              <a:t>(деструкция) на </a:t>
            </a:r>
            <a:r>
              <a:rPr lang="ru-RU" dirty="0" err="1"/>
              <a:t>кръвоносен</a:t>
            </a:r>
            <a:r>
              <a:rPr lang="ru-RU" dirty="0"/>
              <a:t> </a:t>
            </a:r>
            <a:r>
              <a:rPr lang="ru-RU" dirty="0" err="1"/>
              <a:t>съд</a:t>
            </a:r>
            <a:r>
              <a:rPr lang="ru-RU" dirty="0"/>
              <a:t> </a:t>
            </a:r>
            <a:r>
              <a:rPr lang="ru-RU" dirty="0" err="1"/>
              <a:t>може</a:t>
            </a:r>
            <a:r>
              <a:rPr lang="ru-RU" dirty="0"/>
              <a:t> да се </a:t>
            </a:r>
            <a:r>
              <a:rPr lang="ru-RU" dirty="0" err="1"/>
              <a:t>наблюдава</a:t>
            </a:r>
            <a:r>
              <a:rPr lang="ru-RU" dirty="0"/>
              <a:t> и </a:t>
            </a:r>
            <a:r>
              <a:rPr lang="ru-RU" dirty="0" err="1"/>
              <a:t>кръвохрачене</a:t>
            </a:r>
            <a:r>
              <a:rPr lang="ru-RU" dirty="0"/>
              <a:t>. </a:t>
            </a:r>
          </a:p>
          <a:p>
            <a:r>
              <a:rPr lang="ru-RU" dirty="0" err="1"/>
              <a:t>Температурата</a:t>
            </a:r>
            <a:r>
              <a:rPr lang="ru-RU" dirty="0"/>
              <a:t> е </a:t>
            </a:r>
            <a:r>
              <a:rPr lang="ru-RU" dirty="0" err="1"/>
              <a:t>висока</a:t>
            </a:r>
            <a:r>
              <a:rPr lang="ru-RU" dirty="0"/>
              <a:t>, </a:t>
            </a:r>
            <a:r>
              <a:rPr lang="ru-RU" dirty="0" err="1"/>
              <a:t>като</a:t>
            </a:r>
            <a:r>
              <a:rPr lang="ru-RU" dirty="0"/>
              <a:t> </a:t>
            </a:r>
            <a:r>
              <a:rPr lang="ru-RU" dirty="0" err="1"/>
              <a:t>може</a:t>
            </a:r>
            <a:r>
              <a:rPr lang="ru-RU" dirty="0"/>
              <a:t> да се </a:t>
            </a:r>
            <a:r>
              <a:rPr lang="ru-RU" dirty="0" err="1"/>
              <a:t>задържи</a:t>
            </a:r>
            <a:r>
              <a:rPr lang="ru-RU" dirty="0"/>
              <a:t> </a:t>
            </a:r>
            <a:r>
              <a:rPr lang="ru-RU" dirty="0" err="1"/>
              <a:t>субфебрилна</a:t>
            </a:r>
            <a:r>
              <a:rPr lang="ru-RU" dirty="0"/>
              <a:t> с </a:t>
            </a:r>
            <a:r>
              <a:rPr lang="ru-RU" dirty="0" err="1"/>
              <a:t>месеци</a:t>
            </a:r>
            <a:r>
              <a:rPr lang="ru-RU" dirty="0"/>
              <a:t> </a:t>
            </a:r>
            <a:r>
              <a:rPr lang="ru-RU" dirty="0" err="1"/>
              <a:t>наред</a:t>
            </a:r>
            <a:r>
              <a:rPr lang="ru-RU" dirty="0"/>
              <a:t>. </a:t>
            </a:r>
          </a:p>
          <a:p>
            <a:r>
              <a:rPr lang="ru-RU" dirty="0" err="1"/>
              <a:t>Може</a:t>
            </a:r>
            <a:r>
              <a:rPr lang="ru-RU" dirty="0"/>
              <a:t> да </a:t>
            </a:r>
            <a:r>
              <a:rPr lang="ru-RU" dirty="0" err="1"/>
              <a:t>има</a:t>
            </a:r>
            <a:r>
              <a:rPr lang="ru-RU" dirty="0"/>
              <a:t> </a:t>
            </a:r>
            <a:r>
              <a:rPr lang="ru-RU" dirty="0" err="1"/>
              <a:t>болки</a:t>
            </a:r>
            <a:r>
              <a:rPr lang="ru-RU" dirty="0"/>
              <a:t> в </a:t>
            </a:r>
            <a:r>
              <a:rPr lang="ru-RU" dirty="0" err="1"/>
              <a:t>гърдите</a:t>
            </a:r>
            <a:r>
              <a:rPr lang="ru-RU" dirty="0"/>
              <a:t>, </a:t>
            </a:r>
            <a:r>
              <a:rPr lang="ru-RU" dirty="0" err="1"/>
              <a:t>задух</a:t>
            </a:r>
            <a:r>
              <a:rPr lang="ru-RU" dirty="0"/>
              <a:t>, </a:t>
            </a:r>
            <a:r>
              <a:rPr lang="ru-RU" dirty="0" err="1"/>
              <a:t>който</a:t>
            </a:r>
            <a:r>
              <a:rPr lang="ru-RU" dirty="0"/>
              <a:t> е </a:t>
            </a:r>
            <a:r>
              <a:rPr lang="ru-RU" dirty="0" err="1"/>
              <a:t>късен</a:t>
            </a:r>
            <a:r>
              <a:rPr lang="ru-RU" dirty="0"/>
              <a:t> симптом и се </a:t>
            </a:r>
            <a:r>
              <a:rPr lang="ru-RU" dirty="0" err="1"/>
              <a:t>свързва</a:t>
            </a:r>
            <a:r>
              <a:rPr lang="ru-RU" dirty="0"/>
              <a:t> с </a:t>
            </a:r>
            <a:r>
              <a:rPr lang="ru-RU" dirty="0" err="1"/>
              <a:t>фиброзни</a:t>
            </a:r>
            <a:r>
              <a:rPr lang="ru-RU" dirty="0"/>
              <a:t> </a:t>
            </a:r>
            <a:r>
              <a:rPr lang="ru-RU" dirty="0" err="1"/>
              <a:t>промени</a:t>
            </a:r>
            <a:r>
              <a:rPr lang="ru-RU" dirty="0"/>
              <a:t>.</a:t>
            </a:r>
          </a:p>
          <a:p>
            <a:r>
              <a:rPr lang="ru-RU" dirty="0" err="1"/>
              <a:t>Ако</a:t>
            </a:r>
            <a:r>
              <a:rPr lang="ru-RU" dirty="0"/>
              <a:t> се </a:t>
            </a:r>
            <a:r>
              <a:rPr lang="ru-RU" dirty="0" err="1"/>
              <a:t>касае</a:t>
            </a:r>
            <a:r>
              <a:rPr lang="ru-RU" dirty="0"/>
              <a:t> за </a:t>
            </a:r>
            <a:r>
              <a:rPr lang="ru-RU" dirty="0" err="1"/>
              <a:t>вродена</a:t>
            </a:r>
            <a:r>
              <a:rPr lang="ru-RU" dirty="0"/>
              <a:t> форма на </a:t>
            </a:r>
            <a:r>
              <a:rPr lang="ru-RU" dirty="0" err="1"/>
              <a:t>заболяването</a:t>
            </a:r>
            <a:r>
              <a:rPr lang="ru-RU" dirty="0"/>
              <a:t>, се </a:t>
            </a:r>
            <a:r>
              <a:rPr lang="ru-RU" dirty="0" err="1"/>
              <a:t>установява</a:t>
            </a:r>
            <a:r>
              <a:rPr lang="ru-RU" dirty="0"/>
              <a:t> </a:t>
            </a:r>
            <a:r>
              <a:rPr lang="ru-RU" dirty="0" err="1"/>
              <a:t>изоставане</a:t>
            </a:r>
            <a:r>
              <a:rPr lang="ru-RU" dirty="0"/>
              <a:t> в </a:t>
            </a:r>
            <a:r>
              <a:rPr lang="ru-RU" dirty="0" err="1"/>
              <a:t>развитието</a:t>
            </a:r>
            <a:r>
              <a:rPr lang="ru-RU" dirty="0"/>
              <a:t> на </a:t>
            </a:r>
            <a:r>
              <a:rPr lang="ru-RU" dirty="0" err="1"/>
              <a:t>детето</a:t>
            </a:r>
            <a:r>
              <a:rPr lang="ru-RU" dirty="0"/>
              <a:t>, </a:t>
            </a:r>
            <a:r>
              <a:rPr lang="ru-RU" dirty="0" err="1"/>
              <a:t>влошено</a:t>
            </a:r>
            <a:r>
              <a:rPr lang="ru-RU" dirty="0"/>
              <a:t> </a:t>
            </a:r>
            <a:r>
              <a:rPr lang="ru-RU" dirty="0" err="1"/>
              <a:t>общо</a:t>
            </a:r>
            <a:r>
              <a:rPr lang="ru-RU" dirty="0"/>
              <a:t> </a:t>
            </a:r>
            <a:r>
              <a:rPr lang="ru-RU" dirty="0" err="1"/>
              <a:t>състояние</a:t>
            </a:r>
            <a:r>
              <a:rPr lang="ru-RU" dirty="0"/>
              <a:t>. </a:t>
            </a:r>
          </a:p>
          <a:p>
            <a:r>
              <a:rPr lang="ru-RU" dirty="0" err="1"/>
              <a:t>Понякога</a:t>
            </a:r>
            <a:r>
              <a:rPr lang="ru-RU" dirty="0"/>
              <a:t> в хода на </a:t>
            </a:r>
            <a:r>
              <a:rPr lang="ru-RU" dirty="0" err="1"/>
              <a:t>заболяването</a:t>
            </a:r>
            <a:r>
              <a:rPr lang="ru-RU" dirty="0"/>
              <a:t> </a:t>
            </a:r>
            <a:r>
              <a:rPr lang="ru-RU" dirty="0" err="1"/>
              <a:t>може</a:t>
            </a:r>
            <a:r>
              <a:rPr lang="ru-RU" dirty="0"/>
              <a:t> да се установи анемия, </a:t>
            </a:r>
            <a:r>
              <a:rPr lang="ru-RU" dirty="0" err="1"/>
              <a:t>намаляване</a:t>
            </a:r>
            <a:r>
              <a:rPr lang="ru-RU" dirty="0"/>
              <a:t> на </a:t>
            </a:r>
            <a:r>
              <a:rPr lang="ru-RU" dirty="0" err="1"/>
              <a:t>общия</a:t>
            </a:r>
            <a:r>
              <a:rPr lang="ru-RU" dirty="0"/>
              <a:t> </a:t>
            </a:r>
            <a:r>
              <a:rPr lang="ru-RU" dirty="0" err="1"/>
              <a:t>белтък</a:t>
            </a:r>
            <a:r>
              <a:rPr lang="ru-RU" dirty="0"/>
              <a:t> в </a:t>
            </a:r>
            <a:r>
              <a:rPr lang="ru-RU" dirty="0" err="1"/>
              <a:t>кръвта</a:t>
            </a:r>
            <a:r>
              <a:rPr lang="ru-RU" dirty="0"/>
              <a:t>, но </a:t>
            </a:r>
            <a:r>
              <a:rPr lang="ru-RU" dirty="0" err="1"/>
              <a:t>това</a:t>
            </a:r>
            <a:r>
              <a:rPr lang="ru-RU" dirty="0"/>
              <a:t> </a:t>
            </a:r>
            <a:r>
              <a:rPr lang="ru-RU" dirty="0" err="1"/>
              <a:t>са</a:t>
            </a:r>
            <a:r>
              <a:rPr lang="ru-RU" dirty="0"/>
              <a:t> </a:t>
            </a:r>
            <a:r>
              <a:rPr lang="ru-RU" dirty="0" err="1"/>
              <a:t>вторични</a:t>
            </a:r>
            <a:r>
              <a:rPr lang="ru-RU" dirty="0"/>
              <a:t> прояви на </a:t>
            </a:r>
            <a:r>
              <a:rPr lang="ru-RU" dirty="0" err="1"/>
              <a:t>болестта</a:t>
            </a:r>
            <a:r>
              <a:rPr lang="ru-RU" dirty="0"/>
              <a:t>. </a:t>
            </a:r>
          </a:p>
          <a:p>
            <a:r>
              <a:rPr lang="ru-RU" dirty="0"/>
              <a:t>Чести усложнения на </a:t>
            </a:r>
            <a:r>
              <a:rPr lang="ru-RU" dirty="0" err="1"/>
              <a:t>заболяването</a:t>
            </a:r>
            <a:r>
              <a:rPr lang="ru-RU" dirty="0"/>
              <a:t> </a:t>
            </a:r>
            <a:r>
              <a:rPr lang="ru-RU" dirty="0" err="1"/>
              <a:t>са</a:t>
            </a:r>
            <a:r>
              <a:rPr lang="ru-RU" dirty="0"/>
              <a:t> </a:t>
            </a:r>
            <a:r>
              <a:rPr lang="ru-RU" dirty="0" err="1"/>
              <a:t>пневмоничните</a:t>
            </a:r>
            <a:r>
              <a:rPr lang="ru-RU" dirty="0"/>
              <a:t> </a:t>
            </a:r>
            <a:r>
              <a:rPr lang="ru-RU" dirty="0" err="1"/>
              <a:t>тласъци</a:t>
            </a:r>
            <a:r>
              <a:rPr lang="ru-RU" dirty="0"/>
              <a:t>, </a:t>
            </a:r>
            <a:r>
              <a:rPr lang="ru-RU" dirty="0" err="1"/>
              <a:t>развитието</a:t>
            </a:r>
            <a:r>
              <a:rPr lang="ru-RU" dirty="0"/>
              <a:t> на </a:t>
            </a:r>
            <a:r>
              <a:rPr lang="ru-RU" dirty="0" err="1"/>
              <a:t>абсцеси</a:t>
            </a:r>
            <a:r>
              <a:rPr lang="ru-RU" dirty="0"/>
              <a:t> и </a:t>
            </a:r>
            <a:r>
              <a:rPr lang="ru-RU" dirty="0" err="1"/>
              <a:t>емпиеми</a:t>
            </a:r>
            <a:r>
              <a:rPr lang="ru-RU" dirty="0"/>
              <a:t>, сепсис, </a:t>
            </a:r>
            <a:r>
              <a:rPr lang="ru-RU" dirty="0" err="1"/>
              <a:t>по-рядко</a:t>
            </a:r>
            <a:r>
              <a:rPr lang="ru-RU" dirty="0"/>
              <a:t> </a:t>
            </a:r>
            <a:r>
              <a:rPr lang="ru-RU" dirty="0" err="1"/>
              <a:t>метастатични</a:t>
            </a:r>
            <a:r>
              <a:rPr lang="ru-RU" dirty="0"/>
              <a:t> </a:t>
            </a:r>
            <a:r>
              <a:rPr lang="ru-RU" dirty="0" err="1"/>
              <a:t>абсцеси</a:t>
            </a:r>
            <a:r>
              <a:rPr lang="ru-RU" dirty="0"/>
              <a:t> в </a:t>
            </a:r>
            <a:r>
              <a:rPr lang="ru-RU" dirty="0" err="1"/>
              <a:t>други</a:t>
            </a:r>
            <a:r>
              <a:rPr lang="ru-RU" dirty="0"/>
              <a:t> </a:t>
            </a:r>
            <a:r>
              <a:rPr lang="ru-RU" dirty="0" err="1"/>
              <a:t>органи</a:t>
            </a:r>
            <a:r>
              <a:rPr lang="ru-RU" dirty="0"/>
              <a:t>.</a:t>
            </a:r>
            <a:endParaRPr lang="bg-BG" dirty="0"/>
          </a:p>
        </p:txBody>
      </p:sp>
    </p:spTree>
    <p:extLst>
      <p:ext uri="{BB962C8B-B14F-4D97-AF65-F5344CB8AC3E}">
        <p14:creationId xmlns:p14="http://schemas.microsoft.com/office/powerpoint/2010/main" val="30189554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bg-BG" dirty="0"/>
              <a:t>Диагноза</a:t>
            </a:r>
          </a:p>
        </p:txBody>
      </p:sp>
      <p:sp>
        <p:nvSpPr>
          <p:cNvPr id="3" name="Контейнер за съдържание 2"/>
          <p:cNvSpPr>
            <a:spLocks noGrp="1"/>
          </p:cNvSpPr>
          <p:nvPr>
            <p:ph idx="1"/>
          </p:nvPr>
        </p:nvSpPr>
        <p:spPr>
          <a:xfrm>
            <a:off x="179512" y="1600200"/>
            <a:ext cx="8856984" cy="5257800"/>
          </a:xfrm>
        </p:spPr>
        <p:txBody>
          <a:bodyPr>
            <a:normAutofit/>
          </a:bodyPr>
          <a:lstStyle/>
          <a:p>
            <a:r>
              <a:rPr lang="ru-RU" dirty="0" err="1"/>
              <a:t>Диагнозата</a:t>
            </a:r>
            <a:r>
              <a:rPr lang="ru-RU" dirty="0"/>
              <a:t> се </a:t>
            </a:r>
            <a:r>
              <a:rPr lang="ru-RU" dirty="0" err="1"/>
              <a:t>поставя</a:t>
            </a:r>
            <a:r>
              <a:rPr lang="ru-RU" dirty="0"/>
              <a:t> на </a:t>
            </a:r>
            <a:r>
              <a:rPr lang="ru-RU" dirty="0" err="1"/>
              <a:t>базата</a:t>
            </a:r>
            <a:r>
              <a:rPr lang="ru-RU" dirty="0"/>
              <a:t> на </a:t>
            </a:r>
            <a:r>
              <a:rPr lang="ru-RU" dirty="0" err="1"/>
              <a:t>клинични</a:t>
            </a:r>
            <a:r>
              <a:rPr lang="ru-RU" dirty="0"/>
              <a:t> и </a:t>
            </a:r>
            <a:r>
              <a:rPr lang="ru-RU" dirty="0" err="1"/>
              <a:t>инструментални</a:t>
            </a:r>
            <a:r>
              <a:rPr lang="ru-RU" dirty="0"/>
              <a:t> </a:t>
            </a:r>
            <a:r>
              <a:rPr lang="ru-RU" dirty="0" err="1"/>
              <a:t>методи</a:t>
            </a:r>
            <a:r>
              <a:rPr lang="ru-RU" dirty="0"/>
              <a:t>. </a:t>
            </a:r>
          </a:p>
          <a:p>
            <a:r>
              <a:rPr lang="ru-RU" dirty="0" err="1"/>
              <a:t>Установява</a:t>
            </a:r>
            <a:r>
              <a:rPr lang="ru-RU" dirty="0"/>
              <a:t> се </a:t>
            </a:r>
            <a:r>
              <a:rPr lang="ru-RU" dirty="0" err="1"/>
              <a:t>наличието</a:t>
            </a:r>
            <a:r>
              <a:rPr lang="ru-RU" dirty="0"/>
              <a:t> на множество </a:t>
            </a:r>
            <a:r>
              <a:rPr lang="ru-RU" dirty="0" err="1"/>
              <a:t>различни</a:t>
            </a:r>
            <a:r>
              <a:rPr lang="ru-RU" dirty="0"/>
              <a:t> по характеристика </a:t>
            </a:r>
            <a:r>
              <a:rPr lang="ru-RU" dirty="0" err="1"/>
              <a:t>хрипове</a:t>
            </a:r>
            <a:r>
              <a:rPr lang="ru-RU" dirty="0"/>
              <a:t>. </a:t>
            </a:r>
          </a:p>
          <a:p>
            <a:r>
              <a:rPr lang="ru-RU" dirty="0"/>
              <a:t>Бронхоскопия </a:t>
            </a:r>
          </a:p>
          <a:p>
            <a:r>
              <a:rPr lang="ru-RU" dirty="0"/>
              <a:t>С </a:t>
            </a:r>
            <a:r>
              <a:rPr lang="ru-RU" dirty="0" err="1"/>
              <a:t>навлизането</a:t>
            </a:r>
            <a:r>
              <a:rPr lang="ru-RU" dirty="0"/>
              <a:t> на </a:t>
            </a:r>
            <a:r>
              <a:rPr lang="ru-RU" dirty="0" err="1">
                <a:solidFill>
                  <a:srgbClr val="FF0000"/>
                </a:solidFill>
              </a:rPr>
              <a:t>компютърната</a:t>
            </a:r>
            <a:r>
              <a:rPr lang="ru-RU" dirty="0">
                <a:solidFill>
                  <a:srgbClr val="FF0000"/>
                </a:solidFill>
              </a:rPr>
              <a:t> томография с </a:t>
            </a:r>
            <a:r>
              <a:rPr lang="ru-RU" dirty="0" err="1">
                <a:solidFill>
                  <a:srgbClr val="FF0000"/>
                </a:solidFill>
              </a:rPr>
              <a:t>висока</a:t>
            </a:r>
            <a:r>
              <a:rPr lang="ru-RU" dirty="0">
                <a:solidFill>
                  <a:srgbClr val="FF0000"/>
                </a:solidFill>
              </a:rPr>
              <a:t> резолюция </a:t>
            </a:r>
            <a:r>
              <a:rPr lang="ru-RU" dirty="0"/>
              <a:t>(HRCT) и </a:t>
            </a:r>
            <a:r>
              <a:rPr lang="ru-RU" dirty="0">
                <a:solidFill>
                  <a:srgbClr val="FF0000"/>
                </a:solidFill>
              </a:rPr>
              <a:t>магнитно </a:t>
            </a:r>
            <a:r>
              <a:rPr lang="ru-RU" dirty="0" err="1">
                <a:solidFill>
                  <a:srgbClr val="FF0000"/>
                </a:solidFill>
              </a:rPr>
              <a:t>резонансното</a:t>
            </a:r>
            <a:r>
              <a:rPr lang="ru-RU" dirty="0">
                <a:solidFill>
                  <a:srgbClr val="FF0000"/>
                </a:solidFill>
              </a:rPr>
              <a:t> </a:t>
            </a:r>
            <a:r>
              <a:rPr lang="ru-RU" dirty="0" err="1">
                <a:solidFill>
                  <a:srgbClr val="FF0000"/>
                </a:solidFill>
              </a:rPr>
              <a:t>изобразяване</a:t>
            </a:r>
            <a:r>
              <a:rPr lang="ru-RU" dirty="0"/>
              <a:t> (MRI) се </a:t>
            </a:r>
            <a:r>
              <a:rPr lang="ru-RU" dirty="0" err="1"/>
              <a:t>подобри</a:t>
            </a:r>
            <a:r>
              <a:rPr lang="ru-RU" dirty="0"/>
              <a:t> </a:t>
            </a:r>
            <a:r>
              <a:rPr lang="ru-RU" dirty="0" err="1"/>
              <a:t>изобразяването</a:t>
            </a:r>
            <a:r>
              <a:rPr lang="ru-RU" dirty="0"/>
              <a:t> на </a:t>
            </a:r>
            <a:r>
              <a:rPr lang="ru-RU" dirty="0" err="1"/>
              <a:t>промените</a:t>
            </a:r>
            <a:r>
              <a:rPr lang="ru-RU" dirty="0"/>
              <a:t> в белите </a:t>
            </a:r>
            <a:r>
              <a:rPr lang="ru-RU" dirty="0" err="1"/>
              <a:t>дробове</a:t>
            </a:r>
            <a:r>
              <a:rPr lang="ru-RU" dirty="0"/>
              <a:t>, </a:t>
            </a:r>
            <a:r>
              <a:rPr lang="ru-RU" dirty="0" err="1"/>
              <a:t>което</a:t>
            </a:r>
            <a:r>
              <a:rPr lang="ru-RU" dirty="0"/>
              <a:t> </a:t>
            </a:r>
            <a:r>
              <a:rPr lang="ru-RU" dirty="0" err="1"/>
              <a:t>позволи</a:t>
            </a:r>
            <a:r>
              <a:rPr lang="ru-RU" dirty="0"/>
              <a:t> </a:t>
            </a:r>
            <a:r>
              <a:rPr lang="ru-RU" dirty="0" err="1"/>
              <a:t>замяната</a:t>
            </a:r>
            <a:r>
              <a:rPr lang="ru-RU" dirty="0"/>
              <a:t> на </a:t>
            </a:r>
            <a:r>
              <a:rPr lang="ru-RU" dirty="0" err="1"/>
              <a:t>бронхографията</a:t>
            </a:r>
            <a:r>
              <a:rPr lang="ru-RU" dirty="0"/>
              <a:t> </a:t>
            </a:r>
            <a:r>
              <a:rPr lang="ru-RU" dirty="0" err="1"/>
              <a:t>като</a:t>
            </a:r>
            <a:r>
              <a:rPr lang="ru-RU" dirty="0"/>
              <a:t> </a:t>
            </a:r>
            <a:r>
              <a:rPr lang="ru-RU" dirty="0" err="1"/>
              <a:t>златен</a:t>
            </a:r>
            <a:r>
              <a:rPr lang="ru-RU" dirty="0"/>
              <a:t> стандарт за </a:t>
            </a:r>
            <a:r>
              <a:rPr lang="ru-RU" dirty="0" err="1"/>
              <a:t>диагностициране</a:t>
            </a:r>
            <a:r>
              <a:rPr lang="ru-RU" dirty="0"/>
              <a:t> на </a:t>
            </a:r>
            <a:r>
              <a:rPr lang="ru-RU" dirty="0" err="1"/>
              <a:t>бронхиектазиите</a:t>
            </a:r>
            <a:r>
              <a:rPr lang="ru-RU" dirty="0"/>
              <a:t>. </a:t>
            </a:r>
            <a:endParaRPr lang="bg-BG" dirty="0"/>
          </a:p>
        </p:txBody>
      </p:sp>
    </p:spTree>
    <p:extLst>
      <p:ext uri="{BB962C8B-B14F-4D97-AF65-F5344CB8AC3E}">
        <p14:creationId xmlns:p14="http://schemas.microsoft.com/office/powerpoint/2010/main" val="354982085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bg-BG" dirty="0"/>
              <a:t>КАТ</a:t>
            </a:r>
          </a:p>
        </p:txBody>
      </p:sp>
      <p:pic>
        <p:nvPicPr>
          <p:cNvPr id="4" name="Контейнер за съдържание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5576" y="2348880"/>
            <a:ext cx="7560840" cy="4104456"/>
          </a:xfrm>
        </p:spPr>
      </p:pic>
    </p:spTree>
    <p:extLst>
      <p:ext uri="{BB962C8B-B14F-4D97-AF65-F5344CB8AC3E}">
        <p14:creationId xmlns:p14="http://schemas.microsoft.com/office/powerpoint/2010/main" val="38380055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bg-BG" dirty="0"/>
              <a:t>Бронхография</a:t>
            </a:r>
          </a:p>
        </p:txBody>
      </p:sp>
      <p:pic>
        <p:nvPicPr>
          <p:cNvPr id="5" name="Контейнер за съдържание 4"/>
          <p:cNvPicPr>
            <a:picLocks noGrp="1" noChangeAspect="1"/>
          </p:cNvPicPr>
          <p:nvPr>
            <p:ph sz="half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504" y="1556792"/>
            <a:ext cx="4388296" cy="4536504"/>
          </a:xfrm>
        </p:spPr>
      </p:pic>
      <p:pic>
        <p:nvPicPr>
          <p:cNvPr id="6" name="Контейнер за съдържание 5"/>
          <p:cNvPicPr>
            <a:picLocks noGrp="1" noChangeAspect="1"/>
          </p:cNvPicPr>
          <p:nvPr>
            <p:ph sz="half" idx="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48200" y="1556792"/>
            <a:ext cx="4316288" cy="4536504"/>
          </a:xfrm>
        </p:spPr>
      </p:pic>
    </p:spTree>
    <p:extLst>
      <p:ext uri="{BB962C8B-B14F-4D97-AF65-F5344CB8AC3E}">
        <p14:creationId xmlns:p14="http://schemas.microsoft.com/office/powerpoint/2010/main" val="137123358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/>
              <a:t>Лечение</a:t>
            </a:r>
            <a:br>
              <a:rPr lang="ru-RU" dirty="0"/>
            </a:br>
            <a:endParaRPr lang="bg-BG" dirty="0"/>
          </a:p>
        </p:txBody>
      </p:sp>
      <p:sp>
        <p:nvSpPr>
          <p:cNvPr id="3" name="Контейнер за съдържание 2"/>
          <p:cNvSpPr>
            <a:spLocks noGrp="1"/>
          </p:cNvSpPr>
          <p:nvPr>
            <p:ph idx="1"/>
          </p:nvPr>
        </p:nvSpPr>
        <p:spPr>
          <a:xfrm>
            <a:off x="0" y="1600200"/>
            <a:ext cx="9144000" cy="5257800"/>
          </a:xfrm>
        </p:spPr>
        <p:txBody>
          <a:bodyPr>
            <a:normAutofit/>
          </a:bodyPr>
          <a:lstStyle/>
          <a:p>
            <a:pPr marL="137160" indent="0">
              <a:buNone/>
            </a:pPr>
            <a:r>
              <a:rPr lang="ru-RU" dirty="0" err="1"/>
              <a:t>Целта</a:t>
            </a:r>
            <a:r>
              <a:rPr lang="ru-RU" dirty="0"/>
              <a:t> на </a:t>
            </a:r>
            <a:r>
              <a:rPr lang="ru-RU" dirty="0" err="1"/>
              <a:t>терапията</a:t>
            </a:r>
            <a:r>
              <a:rPr lang="ru-RU" dirty="0"/>
              <a:t> при </a:t>
            </a:r>
            <a:r>
              <a:rPr lang="ru-RU" dirty="0" err="1"/>
              <a:t>пациентите</a:t>
            </a:r>
            <a:r>
              <a:rPr lang="ru-RU" dirty="0"/>
              <a:t> с </a:t>
            </a:r>
            <a:r>
              <a:rPr lang="ru-RU" dirty="0" err="1"/>
              <a:t>бронхиектазии</a:t>
            </a:r>
            <a:r>
              <a:rPr lang="ru-RU" dirty="0"/>
              <a:t> е да се:</a:t>
            </a:r>
          </a:p>
          <a:p>
            <a:pPr marL="137160" indent="0">
              <a:buNone/>
            </a:pPr>
            <a:r>
              <a:rPr lang="ru-RU" dirty="0"/>
              <a:t>– </a:t>
            </a:r>
            <a:r>
              <a:rPr lang="ru-RU" dirty="0" err="1"/>
              <a:t>подобри</a:t>
            </a:r>
            <a:r>
              <a:rPr lang="ru-RU" dirty="0"/>
              <a:t> </a:t>
            </a:r>
            <a:r>
              <a:rPr lang="ru-RU" dirty="0" err="1"/>
              <a:t>клирънса</a:t>
            </a:r>
            <a:r>
              <a:rPr lang="ru-RU" dirty="0"/>
              <a:t> на </a:t>
            </a:r>
            <a:r>
              <a:rPr lang="ru-RU" dirty="0" err="1"/>
              <a:t>дихателните</a:t>
            </a:r>
            <a:r>
              <a:rPr lang="ru-RU" dirty="0"/>
              <a:t> </a:t>
            </a:r>
            <a:r>
              <a:rPr lang="ru-RU" dirty="0" err="1"/>
              <a:t>пътища</a:t>
            </a:r>
            <a:endParaRPr lang="ru-RU" dirty="0"/>
          </a:p>
          <a:p>
            <a:pPr marL="137160" indent="0">
              <a:buNone/>
            </a:pPr>
            <a:r>
              <a:rPr lang="ru-RU" dirty="0"/>
              <a:t>– </a:t>
            </a:r>
            <a:r>
              <a:rPr lang="ru-RU" dirty="0" err="1"/>
              <a:t>постигне</a:t>
            </a:r>
            <a:r>
              <a:rPr lang="ru-RU" dirty="0"/>
              <a:t> </a:t>
            </a:r>
            <a:r>
              <a:rPr lang="ru-RU" dirty="0" err="1"/>
              <a:t>облекчаване</a:t>
            </a:r>
            <a:r>
              <a:rPr lang="ru-RU" dirty="0"/>
              <a:t> на </a:t>
            </a:r>
            <a:r>
              <a:rPr lang="ru-RU" dirty="0" err="1"/>
              <a:t>симптомите</a:t>
            </a:r>
            <a:r>
              <a:rPr lang="ru-RU" dirty="0"/>
              <a:t> (</a:t>
            </a:r>
            <a:r>
              <a:rPr lang="ru-RU" dirty="0" err="1"/>
              <a:t>кашлица</a:t>
            </a:r>
            <a:r>
              <a:rPr lang="ru-RU" dirty="0"/>
              <a:t>, </a:t>
            </a:r>
            <a:r>
              <a:rPr lang="ru-RU" dirty="0" err="1"/>
              <a:t>експекторация</a:t>
            </a:r>
            <a:r>
              <a:rPr lang="ru-RU" dirty="0"/>
              <a:t> и </a:t>
            </a:r>
            <a:r>
              <a:rPr lang="ru-RU" dirty="0" err="1"/>
              <a:t>диспнея</a:t>
            </a:r>
            <a:r>
              <a:rPr lang="ru-RU" dirty="0"/>
              <a:t>)</a:t>
            </a:r>
          </a:p>
          <a:p>
            <a:pPr marL="137160" indent="0">
              <a:buNone/>
            </a:pPr>
            <a:r>
              <a:rPr lang="ru-RU" dirty="0"/>
              <a:t>– </a:t>
            </a:r>
            <a:r>
              <a:rPr lang="ru-RU" dirty="0" err="1"/>
              <a:t>контролира</a:t>
            </a:r>
            <a:r>
              <a:rPr lang="ru-RU" dirty="0"/>
              <a:t> </a:t>
            </a:r>
            <a:r>
              <a:rPr lang="ru-RU" dirty="0" err="1"/>
              <a:t>ендобронхиалната</a:t>
            </a:r>
            <a:r>
              <a:rPr lang="ru-RU" dirty="0"/>
              <a:t> инфекция</a:t>
            </a:r>
          </a:p>
          <a:p>
            <a:pPr marL="137160" indent="0">
              <a:buNone/>
            </a:pPr>
            <a:r>
              <a:rPr lang="ru-RU" dirty="0"/>
              <a:t>– </a:t>
            </a:r>
            <a:r>
              <a:rPr lang="ru-RU" dirty="0" err="1"/>
              <a:t>намали</a:t>
            </a:r>
            <a:r>
              <a:rPr lang="ru-RU" dirty="0"/>
              <a:t> </a:t>
            </a:r>
            <a:r>
              <a:rPr lang="ru-RU" dirty="0" err="1"/>
              <a:t>активността</a:t>
            </a:r>
            <a:r>
              <a:rPr lang="ru-RU" dirty="0"/>
              <a:t> на </a:t>
            </a:r>
            <a:r>
              <a:rPr lang="ru-RU" dirty="0" err="1"/>
              <a:t>възпалителния</a:t>
            </a:r>
            <a:r>
              <a:rPr lang="ru-RU" dirty="0"/>
              <a:t> </a:t>
            </a:r>
            <a:r>
              <a:rPr lang="ru-RU" dirty="0" err="1"/>
              <a:t>процес</a:t>
            </a:r>
            <a:r>
              <a:rPr lang="ru-RU" dirty="0"/>
              <a:t>, </a:t>
            </a:r>
            <a:r>
              <a:rPr lang="ru-RU" dirty="0" err="1"/>
              <a:t>водещ</a:t>
            </a:r>
            <a:r>
              <a:rPr lang="ru-RU" dirty="0"/>
              <a:t> до </a:t>
            </a:r>
            <a:r>
              <a:rPr lang="ru-RU" dirty="0" err="1"/>
              <a:t>прогресиране</a:t>
            </a:r>
            <a:r>
              <a:rPr lang="ru-RU" dirty="0"/>
              <a:t> на </a:t>
            </a:r>
            <a:r>
              <a:rPr lang="ru-RU" dirty="0" err="1"/>
              <a:t>структурните</a:t>
            </a:r>
            <a:r>
              <a:rPr lang="ru-RU" dirty="0"/>
              <a:t> </a:t>
            </a:r>
            <a:r>
              <a:rPr lang="ru-RU" dirty="0" err="1"/>
              <a:t>увреждания</a:t>
            </a:r>
            <a:r>
              <a:rPr lang="ru-RU" dirty="0"/>
              <a:t> на </a:t>
            </a:r>
            <a:r>
              <a:rPr lang="ru-RU" dirty="0" err="1"/>
              <a:t>дихателните</a:t>
            </a:r>
            <a:r>
              <a:rPr lang="ru-RU" dirty="0"/>
              <a:t> </a:t>
            </a:r>
            <a:r>
              <a:rPr lang="ru-RU" dirty="0" err="1"/>
              <a:t>пътища</a:t>
            </a:r>
            <a:r>
              <a:rPr lang="ru-RU" dirty="0"/>
              <a:t>.</a:t>
            </a:r>
          </a:p>
          <a:p>
            <a:pPr marL="137160" indent="0">
              <a:buNone/>
            </a:pPr>
            <a:endParaRPr lang="bg-BG" dirty="0"/>
          </a:p>
        </p:txBody>
      </p:sp>
    </p:spTree>
    <p:extLst>
      <p:ext uri="{BB962C8B-B14F-4D97-AF65-F5344CB8AC3E}">
        <p14:creationId xmlns:p14="http://schemas.microsoft.com/office/powerpoint/2010/main" val="2538617546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bg-BG" dirty="0"/>
              <a:t>Други изследвания</a:t>
            </a:r>
          </a:p>
        </p:txBody>
      </p:sp>
      <p:sp>
        <p:nvSpPr>
          <p:cNvPr id="3" name="Контейнер за съдържание 2"/>
          <p:cNvSpPr>
            <a:spLocks noGrp="1"/>
          </p:cNvSpPr>
          <p:nvPr>
            <p:ph idx="1"/>
          </p:nvPr>
        </p:nvSpPr>
        <p:spPr>
          <a:xfrm>
            <a:off x="0" y="1340768"/>
            <a:ext cx="9144000" cy="5517232"/>
          </a:xfrm>
        </p:spPr>
        <p:txBody>
          <a:bodyPr>
            <a:normAutofit fontScale="92500"/>
          </a:bodyPr>
          <a:lstStyle/>
          <a:p>
            <a:r>
              <a:rPr lang="ru-RU" dirty="0" err="1"/>
              <a:t>Лабораторни</a:t>
            </a:r>
            <a:r>
              <a:rPr lang="ru-RU" dirty="0"/>
              <a:t> </a:t>
            </a:r>
            <a:r>
              <a:rPr lang="ru-RU" dirty="0" err="1"/>
              <a:t>изследвания</a:t>
            </a:r>
            <a:r>
              <a:rPr lang="ru-RU" dirty="0"/>
              <a:t>. </a:t>
            </a:r>
          </a:p>
          <a:p>
            <a:pPr lvl="1"/>
            <a:r>
              <a:rPr lang="ru-RU" dirty="0" err="1"/>
              <a:t>Кръвната</a:t>
            </a:r>
            <a:r>
              <a:rPr lang="ru-RU" dirty="0"/>
              <a:t> картина по </a:t>
            </a:r>
            <a:r>
              <a:rPr lang="ru-RU" dirty="0" err="1"/>
              <a:t>време</a:t>
            </a:r>
            <a:r>
              <a:rPr lang="ru-RU" dirty="0"/>
              <a:t> на </a:t>
            </a:r>
            <a:r>
              <a:rPr lang="ru-RU" dirty="0" err="1"/>
              <a:t>тласък</a:t>
            </a:r>
            <a:r>
              <a:rPr lang="ru-RU" dirty="0"/>
              <a:t> </a:t>
            </a:r>
            <a:r>
              <a:rPr lang="ru-RU" dirty="0" err="1"/>
              <a:t>показва</a:t>
            </a:r>
            <a:r>
              <a:rPr lang="ru-RU" dirty="0"/>
              <a:t> ускорена СУЕ, </a:t>
            </a:r>
            <a:r>
              <a:rPr lang="ru-RU" dirty="0" err="1"/>
              <a:t>левкоцитоза</a:t>
            </a:r>
            <a:r>
              <a:rPr lang="ru-RU" dirty="0"/>
              <a:t> с </a:t>
            </a:r>
            <a:r>
              <a:rPr lang="ru-RU" dirty="0" err="1"/>
              <a:t>олевяване</a:t>
            </a:r>
            <a:r>
              <a:rPr lang="ru-RU" dirty="0"/>
              <a:t>. </a:t>
            </a:r>
          </a:p>
          <a:p>
            <a:pPr lvl="1"/>
            <a:r>
              <a:rPr lang="ru-RU" dirty="0"/>
              <a:t>В </a:t>
            </a:r>
            <a:r>
              <a:rPr lang="ru-RU" dirty="0" err="1"/>
              <a:t>напреднал</a:t>
            </a:r>
            <a:r>
              <a:rPr lang="ru-RU" dirty="0"/>
              <a:t> стадий </a:t>
            </a:r>
            <a:r>
              <a:rPr lang="ru-RU" dirty="0" err="1"/>
              <a:t>има</a:t>
            </a:r>
            <a:r>
              <a:rPr lang="ru-RU" dirty="0"/>
              <a:t> анемия и </a:t>
            </a:r>
            <a:r>
              <a:rPr lang="ru-RU" dirty="0" err="1"/>
              <a:t>хипопротеинемия</a:t>
            </a:r>
            <a:r>
              <a:rPr lang="ru-RU" dirty="0"/>
              <a:t>.</a:t>
            </a:r>
          </a:p>
          <a:p>
            <a:r>
              <a:rPr lang="ru-RU" dirty="0" err="1"/>
              <a:t>Функционално</a:t>
            </a:r>
            <a:r>
              <a:rPr lang="ru-RU" dirty="0"/>
              <a:t> </a:t>
            </a:r>
            <a:r>
              <a:rPr lang="ru-RU" dirty="0" err="1"/>
              <a:t>изследване</a:t>
            </a:r>
            <a:r>
              <a:rPr lang="ru-RU" dirty="0"/>
              <a:t> на </a:t>
            </a:r>
            <a:r>
              <a:rPr lang="ru-RU" dirty="0" err="1"/>
              <a:t>дишането</a:t>
            </a:r>
            <a:r>
              <a:rPr lang="ru-RU" dirty="0"/>
              <a:t>. </a:t>
            </a:r>
            <a:r>
              <a:rPr lang="ru-RU" dirty="0" err="1"/>
              <a:t>Установява</a:t>
            </a:r>
            <a:r>
              <a:rPr lang="ru-RU" dirty="0"/>
              <a:t> се снижен </a:t>
            </a:r>
            <a:r>
              <a:rPr lang="ru-RU" dirty="0" err="1"/>
              <a:t>витален</a:t>
            </a:r>
            <a:r>
              <a:rPr lang="ru-RU" dirty="0"/>
              <a:t> </a:t>
            </a:r>
            <a:r>
              <a:rPr lang="ru-RU" dirty="0" err="1"/>
              <a:t>капацитет</a:t>
            </a:r>
            <a:r>
              <a:rPr lang="ru-RU" dirty="0"/>
              <a:t> (ВК) и </a:t>
            </a:r>
            <a:r>
              <a:rPr lang="ru-RU" dirty="0" err="1"/>
              <a:t>форсиран</a:t>
            </a:r>
            <a:r>
              <a:rPr lang="ru-RU" dirty="0"/>
              <a:t> </a:t>
            </a:r>
            <a:r>
              <a:rPr lang="ru-RU" dirty="0" err="1"/>
              <a:t>експираторен</a:t>
            </a:r>
            <a:r>
              <a:rPr lang="ru-RU" dirty="0"/>
              <a:t> </a:t>
            </a:r>
            <a:r>
              <a:rPr lang="ru-RU" dirty="0" err="1"/>
              <a:t>обем</a:t>
            </a:r>
            <a:r>
              <a:rPr lang="ru-RU" dirty="0"/>
              <a:t> (ФЕО</a:t>
            </a:r>
            <a:r>
              <a:rPr lang="ru-RU" baseline="-25000" dirty="0"/>
              <a:t>1</a:t>
            </a:r>
            <a:r>
              <a:rPr lang="ru-RU" dirty="0"/>
              <a:t>).</a:t>
            </a:r>
          </a:p>
          <a:p>
            <a:r>
              <a:rPr lang="ru-RU" dirty="0" err="1"/>
              <a:t>Микробиологично</a:t>
            </a:r>
            <a:r>
              <a:rPr lang="ru-RU" dirty="0"/>
              <a:t> </a:t>
            </a:r>
            <a:r>
              <a:rPr lang="ru-RU" dirty="0" err="1"/>
              <a:t>изследване</a:t>
            </a:r>
            <a:r>
              <a:rPr lang="ru-RU" dirty="0"/>
              <a:t>. При </a:t>
            </a:r>
            <a:r>
              <a:rPr lang="ru-RU" dirty="0" err="1"/>
              <a:t>изследване</a:t>
            </a:r>
            <a:r>
              <a:rPr lang="ru-RU" dirty="0"/>
              <a:t> на </a:t>
            </a:r>
            <a:r>
              <a:rPr lang="ru-RU" dirty="0" err="1"/>
              <a:t>храчките</a:t>
            </a:r>
            <a:r>
              <a:rPr lang="ru-RU" dirty="0"/>
              <a:t> се </a:t>
            </a:r>
            <a:r>
              <a:rPr lang="ru-RU" dirty="0" err="1"/>
              <a:t>установяват</a:t>
            </a:r>
            <a:r>
              <a:rPr lang="ru-RU" dirty="0"/>
              <a:t> </a:t>
            </a:r>
            <a:r>
              <a:rPr lang="ru-RU" dirty="0" err="1"/>
              <a:t>най</a:t>
            </a:r>
            <a:r>
              <a:rPr lang="ru-RU" dirty="0"/>
              <a:t>-честите </a:t>
            </a:r>
            <a:r>
              <a:rPr lang="ru-RU" dirty="0" err="1"/>
              <a:t>причинители</a:t>
            </a:r>
            <a:r>
              <a:rPr lang="ru-RU" dirty="0"/>
              <a:t> – H. </a:t>
            </a:r>
            <a:r>
              <a:rPr lang="ru-RU" dirty="0" err="1"/>
              <a:t>influenzae</a:t>
            </a:r>
            <a:r>
              <a:rPr lang="ru-RU" dirty="0"/>
              <a:t>, </a:t>
            </a:r>
            <a:r>
              <a:rPr lang="ru-RU" dirty="0" err="1"/>
              <a:t>St</a:t>
            </a:r>
            <a:r>
              <a:rPr lang="ru-RU" dirty="0"/>
              <a:t>. </a:t>
            </a:r>
            <a:r>
              <a:rPr lang="ru-RU" dirty="0" err="1"/>
              <a:t>pneumoniae</a:t>
            </a:r>
            <a:r>
              <a:rPr lang="ru-RU" dirty="0"/>
              <a:t>, </a:t>
            </a:r>
            <a:r>
              <a:rPr lang="ru-RU" dirty="0" err="1"/>
              <a:t>Klebsiella</a:t>
            </a:r>
            <a:r>
              <a:rPr lang="ru-RU" dirty="0"/>
              <a:t> </a:t>
            </a:r>
            <a:r>
              <a:rPr lang="ru-RU" dirty="0" err="1"/>
              <a:t>pneumoniae</a:t>
            </a:r>
            <a:r>
              <a:rPr lang="ru-RU" dirty="0"/>
              <a:t>, </a:t>
            </a:r>
            <a:r>
              <a:rPr lang="ru-RU" dirty="0" err="1"/>
              <a:t>Proteus</a:t>
            </a:r>
            <a:r>
              <a:rPr lang="ru-RU" dirty="0"/>
              <a:t> и др. </a:t>
            </a:r>
          </a:p>
          <a:p>
            <a:r>
              <a:rPr lang="ru-RU" dirty="0"/>
              <a:t>При </a:t>
            </a:r>
            <a:r>
              <a:rPr lang="ru-RU" dirty="0" err="1"/>
              <a:t>изследване</a:t>
            </a:r>
            <a:r>
              <a:rPr lang="ru-RU" dirty="0"/>
              <a:t> на </a:t>
            </a:r>
            <a:r>
              <a:rPr lang="ru-RU" dirty="0" err="1"/>
              <a:t>бронхиален</a:t>
            </a:r>
            <a:r>
              <a:rPr lang="ru-RU" dirty="0"/>
              <a:t> секрет </a:t>
            </a:r>
            <a:r>
              <a:rPr lang="ru-RU" dirty="0" err="1"/>
              <a:t>може</a:t>
            </a:r>
            <a:r>
              <a:rPr lang="ru-RU" dirty="0"/>
              <a:t> да се установи </a:t>
            </a:r>
            <a:r>
              <a:rPr lang="ru-RU" dirty="0" err="1"/>
              <a:t>намаление</a:t>
            </a:r>
            <a:r>
              <a:rPr lang="ru-RU" dirty="0"/>
              <a:t> на </a:t>
            </a:r>
            <a:r>
              <a:rPr lang="ru-RU" dirty="0" err="1"/>
              <a:t>IgA</a:t>
            </a:r>
            <a:r>
              <a:rPr lang="ru-RU" dirty="0"/>
              <a:t>, </a:t>
            </a:r>
            <a:r>
              <a:rPr lang="ru-RU" dirty="0" err="1"/>
              <a:t>което</a:t>
            </a:r>
            <a:r>
              <a:rPr lang="ru-RU" dirty="0"/>
              <a:t> говори за понижена защита на </a:t>
            </a:r>
            <a:r>
              <a:rPr lang="ru-RU" dirty="0" err="1"/>
              <a:t>бронхиалната</a:t>
            </a:r>
            <a:r>
              <a:rPr lang="ru-RU" dirty="0"/>
              <a:t> </a:t>
            </a:r>
            <a:r>
              <a:rPr lang="ru-RU" dirty="0" err="1"/>
              <a:t>лигавица</a:t>
            </a:r>
            <a:r>
              <a:rPr lang="ru-RU" dirty="0"/>
              <a:t>.</a:t>
            </a:r>
            <a:endParaRPr lang="bg-BG" dirty="0"/>
          </a:p>
        </p:txBody>
      </p:sp>
    </p:spTree>
    <p:extLst>
      <p:ext uri="{BB962C8B-B14F-4D97-AF65-F5344CB8AC3E}">
        <p14:creationId xmlns:p14="http://schemas.microsoft.com/office/powerpoint/2010/main" val="3809587413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706090"/>
          </a:xfrm>
        </p:spPr>
        <p:txBody>
          <a:bodyPr>
            <a:normAutofit fontScale="90000"/>
          </a:bodyPr>
          <a:lstStyle/>
          <a:p>
            <a:r>
              <a:rPr lang="bg-BG" dirty="0"/>
              <a:t>Ваксини:</a:t>
            </a:r>
          </a:p>
        </p:txBody>
      </p:sp>
      <p:sp>
        <p:nvSpPr>
          <p:cNvPr id="3" name="Контейнер за съдържание 2"/>
          <p:cNvSpPr>
            <a:spLocks noGrp="1"/>
          </p:cNvSpPr>
          <p:nvPr>
            <p:ph idx="1"/>
          </p:nvPr>
        </p:nvSpPr>
        <p:spPr>
          <a:xfrm>
            <a:off x="107504" y="1600200"/>
            <a:ext cx="9036496" cy="4709160"/>
          </a:xfrm>
        </p:spPr>
        <p:txBody>
          <a:bodyPr>
            <a:normAutofit fontScale="92500" lnSpcReduction="10000"/>
          </a:bodyPr>
          <a:lstStyle/>
          <a:p>
            <a:r>
              <a:rPr lang="ru-RU" dirty="0" err="1">
                <a:solidFill>
                  <a:srgbClr val="FF0000"/>
                </a:solidFill>
              </a:rPr>
              <a:t>Противогрипната</a:t>
            </a:r>
            <a:r>
              <a:rPr lang="ru-RU" dirty="0">
                <a:solidFill>
                  <a:srgbClr val="FF0000"/>
                </a:solidFill>
              </a:rPr>
              <a:t> </a:t>
            </a:r>
            <a:r>
              <a:rPr lang="ru-RU" dirty="0" err="1">
                <a:solidFill>
                  <a:srgbClr val="FF0000"/>
                </a:solidFill>
              </a:rPr>
              <a:t>ваксина</a:t>
            </a:r>
            <a:r>
              <a:rPr lang="ru-RU" dirty="0">
                <a:solidFill>
                  <a:srgbClr val="FF0000"/>
                </a:solidFill>
              </a:rPr>
              <a:t> </a:t>
            </a:r>
            <a:r>
              <a:rPr lang="ru-RU" dirty="0"/>
              <a:t>е част от </a:t>
            </a:r>
            <a:r>
              <a:rPr lang="ru-RU" dirty="0" err="1"/>
              <a:t>рутинните</a:t>
            </a:r>
            <a:r>
              <a:rPr lang="ru-RU" dirty="0"/>
              <a:t> </a:t>
            </a:r>
            <a:r>
              <a:rPr lang="ru-RU" dirty="0" err="1"/>
              <a:t>имунизации</a:t>
            </a:r>
            <a:r>
              <a:rPr lang="ru-RU" dirty="0"/>
              <a:t>, </a:t>
            </a:r>
            <a:r>
              <a:rPr lang="ru-RU" dirty="0" err="1"/>
              <a:t>препоръчвани</a:t>
            </a:r>
            <a:r>
              <a:rPr lang="ru-RU" dirty="0"/>
              <a:t> при хора над 65 </a:t>
            </a:r>
            <a:r>
              <a:rPr lang="ru-RU" dirty="0" err="1"/>
              <a:t>години</a:t>
            </a:r>
            <a:r>
              <a:rPr lang="ru-RU" dirty="0"/>
              <a:t> или при </a:t>
            </a:r>
            <a:r>
              <a:rPr lang="ru-RU" dirty="0" err="1"/>
              <a:t>пациенти</a:t>
            </a:r>
            <a:r>
              <a:rPr lang="ru-RU" dirty="0"/>
              <a:t> с </a:t>
            </a:r>
            <a:r>
              <a:rPr lang="ru-RU" dirty="0" err="1"/>
              <a:t>хронични</a:t>
            </a:r>
            <a:r>
              <a:rPr lang="ru-RU" dirty="0"/>
              <a:t> </a:t>
            </a:r>
            <a:r>
              <a:rPr lang="ru-RU" dirty="0" err="1"/>
              <a:t>заболявания</a:t>
            </a:r>
            <a:r>
              <a:rPr lang="ru-RU" dirty="0"/>
              <a:t>, </a:t>
            </a:r>
            <a:r>
              <a:rPr lang="ru-RU" dirty="0" err="1"/>
              <a:t>включително</a:t>
            </a:r>
            <a:r>
              <a:rPr lang="ru-RU" dirty="0"/>
              <a:t> на </a:t>
            </a:r>
            <a:r>
              <a:rPr lang="ru-RU" dirty="0" err="1"/>
              <a:t>дихателните</a:t>
            </a:r>
            <a:r>
              <a:rPr lang="ru-RU" dirty="0"/>
              <a:t> </a:t>
            </a:r>
            <a:r>
              <a:rPr lang="ru-RU" dirty="0" err="1"/>
              <a:t>пътища</a:t>
            </a:r>
            <a:r>
              <a:rPr lang="ru-RU" dirty="0"/>
              <a:t>. </a:t>
            </a:r>
            <a:r>
              <a:rPr lang="ru-RU" dirty="0" err="1"/>
              <a:t>Въпреки</a:t>
            </a:r>
            <a:r>
              <a:rPr lang="ru-RU" dirty="0"/>
              <a:t> че до момента </a:t>
            </a:r>
            <a:r>
              <a:rPr lang="ru-RU" dirty="0" err="1"/>
              <a:t>няма</a:t>
            </a:r>
            <a:r>
              <a:rPr lang="ru-RU" dirty="0"/>
              <a:t> </a:t>
            </a:r>
            <a:r>
              <a:rPr lang="ru-RU" dirty="0" err="1"/>
              <a:t>рандомизирано</a:t>
            </a:r>
            <a:r>
              <a:rPr lang="ru-RU" dirty="0"/>
              <a:t> </a:t>
            </a:r>
            <a:r>
              <a:rPr lang="ru-RU" dirty="0" err="1"/>
              <a:t>клинично</a:t>
            </a:r>
            <a:r>
              <a:rPr lang="ru-RU" dirty="0"/>
              <a:t> </a:t>
            </a:r>
            <a:r>
              <a:rPr lang="ru-RU" dirty="0" err="1"/>
              <a:t>проучване</a:t>
            </a:r>
            <a:r>
              <a:rPr lang="ru-RU" dirty="0"/>
              <a:t>, </a:t>
            </a:r>
            <a:r>
              <a:rPr lang="ru-RU" dirty="0" err="1"/>
              <a:t>което</a:t>
            </a:r>
            <a:r>
              <a:rPr lang="ru-RU" dirty="0"/>
              <a:t> да </a:t>
            </a:r>
            <a:r>
              <a:rPr lang="ru-RU" dirty="0" err="1"/>
              <a:t>доказва</a:t>
            </a:r>
            <a:r>
              <a:rPr lang="ru-RU" dirty="0"/>
              <a:t> </a:t>
            </a:r>
            <a:r>
              <a:rPr lang="ru-RU" dirty="0" err="1"/>
              <a:t>ефективността</a:t>
            </a:r>
            <a:r>
              <a:rPr lang="ru-RU" dirty="0"/>
              <a:t> на </a:t>
            </a:r>
            <a:r>
              <a:rPr lang="ru-RU" dirty="0" err="1"/>
              <a:t>тази</a:t>
            </a:r>
            <a:r>
              <a:rPr lang="ru-RU" dirty="0"/>
              <a:t> активна профилактика специфично при </a:t>
            </a:r>
            <a:r>
              <a:rPr lang="ru-RU" dirty="0" err="1"/>
              <a:t>болни</a:t>
            </a:r>
            <a:r>
              <a:rPr lang="ru-RU" dirty="0"/>
              <a:t> с </a:t>
            </a:r>
            <a:r>
              <a:rPr lang="ru-RU" dirty="0" err="1"/>
              <a:t>бронхиектазии</a:t>
            </a:r>
            <a:r>
              <a:rPr lang="ru-RU" dirty="0"/>
              <a:t>, те </a:t>
            </a:r>
            <a:r>
              <a:rPr lang="ru-RU" dirty="0" err="1"/>
              <a:t>трябва</a:t>
            </a:r>
            <a:r>
              <a:rPr lang="ru-RU" dirty="0"/>
              <a:t> да </a:t>
            </a:r>
            <a:r>
              <a:rPr lang="ru-RU" dirty="0" err="1"/>
              <a:t>бъдат</a:t>
            </a:r>
            <a:r>
              <a:rPr lang="ru-RU" dirty="0"/>
              <a:t> </a:t>
            </a:r>
            <a:r>
              <a:rPr lang="ru-RU" dirty="0" err="1"/>
              <a:t>ваксинирани</a:t>
            </a:r>
            <a:r>
              <a:rPr lang="ru-RU" dirty="0"/>
              <a:t> </a:t>
            </a:r>
            <a:r>
              <a:rPr lang="ru-RU" dirty="0" err="1"/>
              <a:t>срещу</a:t>
            </a:r>
            <a:r>
              <a:rPr lang="ru-RU" dirty="0"/>
              <a:t> сезонен </a:t>
            </a:r>
            <a:r>
              <a:rPr lang="ru-RU" dirty="0" err="1"/>
              <a:t>грип</a:t>
            </a:r>
            <a:r>
              <a:rPr lang="ru-RU" dirty="0"/>
              <a:t> в </a:t>
            </a:r>
            <a:r>
              <a:rPr lang="ru-RU" dirty="0" err="1"/>
              <a:t>съответствие</a:t>
            </a:r>
            <a:r>
              <a:rPr lang="ru-RU" dirty="0"/>
              <a:t> с </a:t>
            </a:r>
            <a:r>
              <a:rPr lang="ru-RU" dirty="0" err="1"/>
              <a:t>общоприетите</a:t>
            </a:r>
            <a:r>
              <a:rPr lang="ru-RU" dirty="0"/>
              <a:t> указания.</a:t>
            </a:r>
          </a:p>
          <a:p>
            <a:r>
              <a:rPr lang="ru-RU" dirty="0" err="1"/>
              <a:t>Данните</a:t>
            </a:r>
            <a:r>
              <a:rPr lang="ru-RU" dirty="0"/>
              <a:t> за </a:t>
            </a:r>
            <a:r>
              <a:rPr lang="ru-RU" dirty="0" err="1"/>
              <a:t>ползата</a:t>
            </a:r>
            <a:r>
              <a:rPr lang="ru-RU" dirty="0"/>
              <a:t> от </a:t>
            </a:r>
            <a:r>
              <a:rPr lang="ru-RU" dirty="0">
                <a:solidFill>
                  <a:srgbClr val="FF0000"/>
                </a:solidFill>
              </a:rPr>
              <a:t>23-валентната </a:t>
            </a:r>
            <a:r>
              <a:rPr lang="ru-RU" dirty="0" err="1">
                <a:solidFill>
                  <a:srgbClr val="FF0000"/>
                </a:solidFill>
              </a:rPr>
              <a:t>пневмококова</a:t>
            </a:r>
            <a:r>
              <a:rPr lang="ru-RU" dirty="0">
                <a:solidFill>
                  <a:srgbClr val="FF0000"/>
                </a:solidFill>
              </a:rPr>
              <a:t> </a:t>
            </a:r>
            <a:r>
              <a:rPr lang="ru-RU" dirty="0" err="1">
                <a:solidFill>
                  <a:srgbClr val="FF0000"/>
                </a:solidFill>
              </a:rPr>
              <a:t>ваксина</a:t>
            </a:r>
            <a:r>
              <a:rPr lang="ru-RU" dirty="0">
                <a:solidFill>
                  <a:srgbClr val="FF0000"/>
                </a:solidFill>
              </a:rPr>
              <a:t> </a:t>
            </a:r>
            <a:r>
              <a:rPr lang="ru-RU" dirty="0" err="1"/>
              <a:t>като</a:t>
            </a:r>
            <a:r>
              <a:rPr lang="ru-RU" dirty="0"/>
              <a:t> рутинна </a:t>
            </a:r>
            <a:r>
              <a:rPr lang="ru-RU" dirty="0" err="1"/>
              <a:t>имунизация</a:t>
            </a:r>
            <a:r>
              <a:rPr lang="ru-RU" dirty="0"/>
              <a:t> при </a:t>
            </a:r>
            <a:r>
              <a:rPr lang="ru-RU" dirty="0" err="1"/>
              <a:t>деца</a:t>
            </a:r>
            <a:r>
              <a:rPr lang="ru-RU" dirty="0"/>
              <a:t> и </a:t>
            </a:r>
            <a:r>
              <a:rPr lang="ru-RU" dirty="0" err="1"/>
              <a:t>възрастни</a:t>
            </a:r>
            <a:r>
              <a:rPr lang="ru-RU" dirty="0"/>
              <a:t> с </a:t>
            </a:r>
            <a:r>
              <a:rPr lang="ru-RU" dirty="0" err="1"/>
              <a:t>бронхиектазии</a:t>
            </a:r>
            <a:r>
              <a:rPr lang="ru-RU" dirty="0"/>
              <a:t> </a:t>
            </a:r>
            <a:r>
              <a:rPr lang="ru-RU" dirty="0" err="1"/>
              <a:t>са</a:t>
            </a:r>
            <a:r>
              <a:rPr lang="ru-RU" dirty="0"/>
              <a:t> </a:t>
            </a:r>
            <a:r>
              <a:rPr lang="ru-RU" dirty="0" err="1"/>
              <a:t>ограничени</a:t>
            </a:r>
            <a:r>
              <a:rPr lang="ru-RU" dirty="0"/>
              <a:t>.</a:t>
            </a:r>
          </a:p>
          <a:p>
            <a:endParaRPr lang="bg-BG" dirty="0"/>
          </a:p>
        </p:txBody>
      </p:sp>
    </p:spTree>
    <p:extLst>
      <p:ext uri="{BB962C8B-B14F-4D97-AF65-F5344CB8AC3E}">
        <p14:creationId xmlns:p14="http://schemas.microsoft.com/office/powerpoint/2010/main" val="2937974427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bg-BG" dirty="0"/>
              <a:t>Секретолиза</a:t>
            </a:r>
          </a:p>
        </p:txBody>
      </p:sp>
      <p:sp>
        <p:nvSpPr>
          <p:cNvPr id="3" name="Контейнер за съдържание 2"/>
          <p:cNvSpPr>
            <a:spLocks noGrp="1"/>
          </p:cNvSpPr>
          <p:nvPr>
            <p:ph idx="1"/>
          </p:nvPr>
        </p:nvSpPr>
        <p:spPr>
          <a:xfrm>
            <a:off x="0" y="1600200"/>
            <a:ext cx="9144000" cy="4709160"/>
          </a:xfrm>
        </p:spPr>
        <p:txBody>
          <a:bodyPr>
            <a:normAutofit fontScale="92500" lnSpcReduction="20000"/>
          </a:bodyPr>
          <a:lstStyle/>
          <a:p>
            <a:r>
              <a:rPr lang="ru-RU" dirty="0"/>
              <a:t>За </a:t>
            </a:r>
            <a:r>
              <a:rPr lang="ru-RU" dirty="0" err="1"/>
              <a:t>повишаване</a:t>
            </a:r>
            <a:r>
              <a:rPr lang="ru-RU" dirty="0"/>
              <a:t> на </a:t>
            </a:r>
            <a:r>
              <a:rPr lang="ru-RU" dirty="0" err="1"/>
              <a:t>клирънса</a:t>
            </a:r>
            <a:r>
              <a:rPr lang="ru-RU" dirty="0"/>
              <a:t> на </a:t>
            </a:r>
            <a:r>
              <a:rPr lang="ru-RU" dirty="0" err="1"/>
              <a:t>бронхиалните</a:t>
            </a:r>
            <a:r>
              <a:rPr lang="ru-RU" dirty="0"/>
              <a:t> </a:t>
            </a:r>
            <a:r>
              <a:rPr lang="ru-RU" dirty="0" err="1"/>
              <a:t>секрети</a:t>
            </a:r>
            <a:r>
              <a:rPr lang="ru-RU" dirty="0"/>
              <a:t> се </a:t>
            </a:r>
            <a:r>
              <a:rPr lang="ru-RU" dirty="0" err="1"/>
              <a:t>прилагат</a:t>
            </a:r>
            <a:r>
              <a:rPr lang="ru-RU" dirty="0"/>
              <a:t> </a:t>
            </a:r>
            <a:r>
              <a:rPr lang="ru-RU" dirty="0" err="1"/>
              <a:t>различни</a:t>
            </a:r>
            <a:r>
              <a:rPr lang="ru-RU" dirty="0"/>
              <a:t> техники за дренаж (постурален дренаж, </a:t>
            </a:r>
            <a:r>
              <a:rPr lang="ru-RU" dirty="0" err="1"/>
              <a:t>перкусия</a:t>
            </a:r>
            <a:r>
              <a:rPr lang="ru-RU" dirty="0"/>
              <a:t>, </a:t>
            </a:r>
            <a:r>
              <a:rPr lang="ru-RU" dirty="0" err="1"/>
              <a:t>механични</a:t>
            </a:r>
            <a:r>
              <a:rPr lang="ru-RU" dirty="0"/>
              <a:t> устройства за </a:t>
            </a:r>
            <a:r>
              <a:rPr lang="ru-RU" dirty="0" err="1"/>
              <a:t>положително</a:t>
            </a:r>
            <a:r>
              <a:rPr lang="ru-RU" dirty="0"/>
              <a:t> </a:t>
            </a:r>
            <a:r>
              <a:rPr lang="ru-RU" dirty="0" err="1"/>
              <a:t>експираторно</a:t>
            </a:r>
            <a:r>
              <a:rPr lang="ru-RU" dirty="0"/>
              <a:t> </a:t>
            </a:r>
            <a:r>
              <a:rPr lang="ru-RU" dirty="0" err="1"/>
              <a:t>налягане</a:t>
            </a:r>
            <a:r>
              <a:rPr lang="ru-RU" dirty="0"/>
              <a:t>).</a:t>
            </a:r>
          </a:p>
          <a:p>
            <a:r>
              <a:rPr lang="ru-RU" dirty="0" err="1"/>
              <a:t>Липсват</a:t>
            </a:r>
            <a:r>
              <a:rPr lang="ru-RU" dirty="0"/>
              <a:t> </a:t>
            </a:r>
            <a:r>
              <a:rPr lang="ru-RU" dirty="0" err="1"/>
              <a:t>данни</a:t>
            </a:r>
            <a:r>
              <a:rPr lang="ru-RU" dirty="0"/>
              <a:t> от </a:t>
            </a:r>
            <a:r>
              <a:rPr lang="ru-RU" dirty="0" err="1"/>
              <a:t>рандомизирани</a:t>
            </a:r>
            <a:r>
              <a:rPr lang="ru-RU" dirty="0"/>
              <a:t> </a:t>
            </a:r>
            <a:r>
              <a:rPr lang="ru-RU" dirty="0" err="1"/>
              <a:t>клинични</a:t>
            </a:r>
            <a:r>
              <a:rPr lang="ru-RU" dirty="0"/>
              <a:t> </a:t>
            </a:r>
            <a:r>
              <a:rPr lang="ru-RU" dirty="0" err="1"/>
              <a:t>проучвания</a:t>
            </a:r>
            <a:r>
              <a:rPr lang="ru-RU" dirty="0"/>
              <a:t> за оценка на </a:t>
            </a:r>
            <a:r>
              <a:rPr lang="ru-RU" dirty="0" err="1"/>
              <a:t>ефективността</a:t>
            </a:r>
            <a:r>
              <a:rPr lang="ru-RU" dirty="0"/>
              <a:t> на </a:t>
            </a:r>
            <a:r>
              <a:rPr lang="ru-RU" dirty="0" err="1"/>
              <a:t>бронходитаторната</a:t>
            </a:r>
            <a:r>
              <a:rPr lang="ru-RU" dirty="0"/>
              <a:t> терапия с </a:t>
            </a:r>
            <a:r>
              <a:rPr lang="ru-RU" dirty="0" err="1"/>
              <a:t>инхалаторни</a:t>
            </a:r>
            <a:r>
              <a:rPr lang="ru-RU" dirty="0"/>
              <a:t> </a:t>
            </a:r>
            <a:r>
              <a:rPr lang="ru-RU" dirty="0" err="1"/>
              <a:t>бързо</a:t>
            </a:r>
            <a:r>
              <a:rPr lang="ru-RU" dirty="0"/>
              <a:t> или </a:t>
            </a:r>
            <a:r>
              <a:rPr lang="ru-RU" dirty="0" err="1"/>
              <a:t>дългодействащи</a:t>
            </a:r>
            <a:r>
              <a:rPr lang="ru-RU" dirty="0"/>
              <a:t> бета2 </a:t>
            </a:r>
            <a:r>
              <a:rPr lang="ru-RU" dirty="0" err="1"/>
              <a:t>адренергични</a:t>
            </a:r>
            <a:r>
              <a:rPr lang="ru-RU" dirty="0"/>
              <a:t> </a:t>
            </a:r>
            <a:r>
              <a:rPr lang="ru-RU" dirty="0" err="1"/>
              <a:t>рецепторни</a:t>
            </a:r>
            <a:r>
              <a:rPr lang="ru-RU" dirty="0"/>
              <a:t> </a:t>
            </a:r>
            <a:r>
              <a:rPr lang="ru-RU" dirty="0" err="1"/>
              <a:t>агонисти</a:t>
            </a:r>
            <a:r>
              <a:rPr lang="ru-RU" dirty="0"/>
              <a:t>, </a:t>
            </a:r>
            <a:r>
              <a:rPr lang="ru-RU" dirty="0" err="1"/>
              <a:t>антихолинергични</a:t>
            </a:r>
            <a:r>
              <a:rPr lang="ru-RU" dirty="0"/>
              <a:t> средства, </a:t>
            </a:r>
            <a:r>
              <a:rPr lang="ru-RU" dirty="0" err="1"/>
              <a:t>инхалаторни</a:t>
            </a:r>
            <a:r>
              <a:rPr lang="ru-RU" dirty="0"/>
              <a:t> </a:t>
            </a:r>
            <a:r>
              <a:rPr lang="ru-RU" dirty="0" err="1"/>
              <a:t>кортикостероиди</a:t>
            </a:r>
            <a:r>
              <a:rPr lang="ru-RU" dirty="0"/>
              <a:t>, </a:t>
            </a:r>
            <a:r>
              <a:rPr lang="ru-RU" dirty="0" err="1"/>
              <a:t>theophylline</a:t>
            </a:r>
            <a:r>
              <a:rPr lang="ru-RU" dirty="0"/>
              <a:t> и </a:t>
            </a:r>
            <a:r>
              <a:rPr lang="ru-RU" dirty="0" err="1"/>
              <a:t>левкотриенови</a:t>
            </a:r>
            <a:r>
              <a:rPr lang="ru-RU" dirty="0"/>
              <a:t> </a:t>
            </a:r>
            <a:r>
              <a:rPr lang="ru-RU" dirty="0" err="1"/>
              <a:t>антагонисти</a:t>
            </a:r>
            <a:r>
              <a:rPr lang="ru-RU" dirty="0"/>
              <a:t>.</a:t>
            </a:r>
          </a:p>
          <a:p>
            <a:r>
              <a:rPr lang="ru-RU" dirty="0" err="1"/>
              <a:t>Тъй</a:t>
            </a:r>
            <a:r>
              <a:rPr lang="ru-RU" dirty="0"/>
              <a:t> </a:t>
            </a:r>
            <a:r>
              <a:rPr lang="ru-RU" dirty="0" err="1"/>
              <a:t>като</a:t>
            </a:r>
            <a:r>
              <a:rPr lang="ru-RU" dirty="0"/>
              <a:t> </a:t>
            </a:r>
            <a:r>
              <a:rPr lang="ru-RU" dirty="0" err="1"/>
              <a:t>голяма</a:t>
            </a:r>
            <a:r>
              <a:rPr lang="ru-RU" dirty="0"/>
              <a:t> част от </a:t>
            </a:r>
            <a:r>
              <a:rPr lang="ru-RU" dirty="0" err="1"/>
              <a:t>пациентите</a:t>
            </a:r>
            <a:r>
              <a:rPr lang="ru-RU" dirty="0"/>
              <a:t> с </a:t>
            </a:r>
            <a:r>
              <a:rPr lang="ru-RU" dirty="0" err="1"/>
              <a:t>бронхиектазии</a:t>
            </a:r>
            <a:r>
              <a:rPr lang="ru-RU" dirty="0"/>
              <a:t> </a:t>
            </a:r>
            <a:r>
              <a:rPr lang="ru-RU" dirty="0" err="1"/>
              <a:t>имат</a:t>
            </a:r>
            <a:r>
              <a:rPr lang="ru-RU" dirty="0"/>
              <a:t> ХОББ или </a:t>
            </a:r>
            <a:r>
              <a:rPr lang="ru-RU" dirty="0" err="1"/>
              <a:t>бронхиална</a:t>
            </a:r>
            <a:r>
              <a:rPr lang="ru-RU" dirty="0"/>
              <a:t> </a:t>
            </a:r>
            <a:r>
              <a:rPr lang="ru-RU" dirty="0" err="1"/>
              <a:t>хиперреактивност</a:t>
            </a:r>
            <a:r>
              <a:rPr lang="ru-RU" dirty="0"/>
              <a:t> и </a:t>
            </a:r>
            <a:r>
              <a:rPr lang="ru-RU" dirty="0" err="1"/>
              <a:t>бронхиална</a:t>
            </a:r>
            <a:r>
              <a:rPr lang="ru-RU" dirty="0"/>
              <a:t> обструкция, то те </a:t>
            </a:r>
            <a:r>
              <a:rPr lang="ru-RU" dirty="0" err="1"/>
              <a:t>често</a:t>
            </a:r>
            <a:r>
              <a:rPr lang="ru-RU" dirty="0"/>
              <a:t> </a:t>
            </a:r>
            <a:r>
              <a:rPr lang="ru-RU" dirty="0" err="1"/>
              <a:t>получават</a:t>
            </a:r>
            <a:r>
              <a:rPr lang="ru-RU" dirty="0"/>
              <a:t> </a:t>
            </a:r>
            <a:r>
              <a:rPr lang="ru-RU" dirty="0" err="1"/>
              <a:t>посочените</a:t>
            </a:r>
            <a:r>
              <a:rPr lang="ru-RU" dirty="0"/>
              <a:t> </a:t>
            </a:r>
            <a:r>
              <a:rPr lang="ru-RU" dirty="0" err="1"/>
              <a:t>лекарствени</a:t>
            </a:r>
            <a:r>
              <a:rPr lang="ru-RU" dirty="0"/>
              <a:t> средства.</a:t>
            </a:r>
          </a:p>
          <a:p>
            <a:endParaRPr lang="bg-BG" dirty="0"/>
          </a:p>
        </p:txBody>
      </p:sp>
    </p:spTree>
    <p:extLst>
      <p:ext uri="{BB962C8B-B14F-4D97-AF65-F5344CB8AC3E}">
        <p14:creationId xmlns:p14="http://schemas.microsoft.com/office/powerpoint/2010/main" val="3507927148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562074"/>
          </a:xfrm>
        </p:spPr>
        <p:txBody>
          <a:bodyPr>
            <a:normAutofit fontScale="90000"/>
          </a:bodyPr>
          <a:lstStyle/>
          <a:p>
            <a:r>
              <a:rPr lang="bg-BG" dirty="0"/>
              <a:t>Друго лечение:</a:t>
            </a:r>
          </a:p>
        </p:txBody>
      </p:sp>
      <p:sp>
        <p:nvSpPr>
          <p:cNvPr id="3" name="Контейнер за съдържание 2"/>
          <p:cNvSpPr>
            <a:spLocks noGrp="1"/>
          </p:cNvSpPr>
          <p:nvPr>
            <p:ph idx="1"/>
          </p:nvPr>
        </p:nvSpPr>
        <p:spPr>
          <a:xfrm>
            <a:off x="0" y="1052736"/>
            <a:ext cx="8964488" cy="5805264"/>
          </a:xfrm>
        </p:spPr>
        <p:txBody>
          <a:bodyPr>
            <a:normAutofit fontScale="85000" lnSpcReduction="20000"/>
          </a:bodyPr>
          <a:lstStyle/>
          <a:p>
            <a:r>
              <a:rPr lang="ru-RU" dirty="0" err="1">
                <a:solidFill>
                  <a:srgbClr val="FF0000"/>
                </a:solidFill>
              </a:rPr>
              <a:t>Инхалациите</a:t>
            </a:r>
            <a:r>
              <a:rPr lang="ru-RU" dirty="0">
                <a:solidFill>
                  <a:srgbClr val="FF0000"/>
                </a:solidFill>
              </a:rPr>
              <a:t> </a:t>
            </a:r>
            <a:r>
              <a:rPr lang="ru-RU" dirty="0"/>
              <a:t>с </a:t>
            </a:r>
            <a:r>
              <a:rPr lang="ru-RU" dirty="0" err="1"/>
              <a:t>хипертоничен</a:t>
            </a:r>
            <a:r>
              <a:rPr lang="ru-RU" dirty="0"/>
              <a:t> </a:t>
            </a:r>
            <a:r>
              <a:rPr lang="ru-RU" dirty="0" err="1"/>
              <a:t>разтвор</a:t>
            </a:r>
            <a:r>
              <a:rPr lang="ru-RU" dirty="0"/>
              <a:t> на натриев хлорид (7%) и с </a:t>
            </a:r>
            <a:r>
              <a:rPr lang="ru-RU" dirty="0" err="1"/>
              <a:t>mannitol</a:t>
            </a:r>
            <a:r>
              <a:rPr lang="ru-RU" dirty="0"/>
              <a:t> все </a:t>
            </a:r>
            <a:r>
              <a:rPr lang="ru-RU" dirty="0" err="1"/>
              <a:t>по-често</a:t>
            </a:r>
            <a:r>
              <a:rPr lang="ru-RU" dirty="0"/>
              <a:t> се </a:t>
            </a:r>
            <a:r>
              <a:rPr lang="ru-RU" dirty="0" err="1"/>
              <a:t>прилагат</a:t>
            </a:r>
            <a:r>
              <a:rPr lang="ru-RU" dirty="0"/>
              <a:t> в </a:t>
            </a:r>
            <a:r>
              <a:rPr lang="ru-RU" dirty="0" err="1"/>
              <a:t>клиничната</a:t>
            </a:r>
            <a:r>
              <a:rPr lang="ru-RU" dirty="0"/>
              <a:t> практика, </a:t>
            </a:r>
            <a:r>
              <a:rPr lang="ru-RU" dirty="0" err="1"/>
              <a:t>тъй</a:t>
            </a:r>
            <a:r>
              <a:rPr lang="ru-RU" dirty="0"/>
              <a:t> </a:t>
            </a:r>
            <a:r>
              <a:rPr lang="ru-RU" dirty="0" err="1"/>
              <a:t>като</a:t>
            </a:r>
            <a:r>
              <a:rPr lang="ru-RU" dirty="0"/>
              <a:t> </a:t>
            </a:r>
            <a:r>
              <a:rPr lang="ru-RU" dirty="0" err="1"/>
              <a:t>подобряват</a:t>
            </a:r>
            <a:r>
              <a:rPr lang="ru-RU" dirty="0"/>
              <a:t> </a:t>
            </a:r>
            <a:r>
              <a:rPr lang="ru-RU" dirty="0" err="1"/>
              <a:t>хидратацията</a:t>
            </a:r>
            <a:r>
              <a:rPr lang="ru-RU" dirty="0"/>
              <a:t> на </a:t>
            </a:r>
            <a:r>
              <a:rPr lang="ru-RU" dirty="0" err="1"/>
              <a:t>мукуса</a:t>
            </a:r>
            <a:r>
              <a:rPr lang="ru-RU" dirty="0"/>
              <a:t> в </a:t>
            </a:r>
            <a:r>
              <a:rPr lang="ru-RU" dirty="0" err="1"/>
              <a:t>дихателните</a:t>
            </a:r>
            <a:r>
              <a:rPr lang="ru-RU" dirty="0"/>
              <a:t> </a:t>
            </a:r>
            <a:r>
              <a:rPr lang="ru-RU" dirty="0" err="1"/>
              <a:t>пътища</a:t>
            </a:r>
            <a:r>
              <a:rPr lang="ru-RU" dirty="0"/>
              <a:t> и </a:t>
            </a:r>
            <a:r>
              <a:rPr lang="ru-RU" dirty="0" err="1"/>
              <a:t>облекчават</a:t>
            </a:r>
            <a:r>
              <a:rPr lang="ru-RU" dirty="0"/>
              <a:t> </a:t>
            </a:r>
            <a:r>
              <a:rPr lang="ru-RU" dirty="0" err="1"/>
              <a:t>експекторацията</a:t>
            </a:r>
            <a:endParaRPr lang="ru-RU" dirty="0"/>
          </a:p>
          <a:p>
            <a:r>
              <a:rPr lang="ru-RU" dirty="0">
                <a:solidFill>
                  <a:srgbClr val="FF0000"/>
                </a:solidFill>
              </a:rPr>
              <a:t>АБ</a:t>
            </a:r>
            <a:r>
              <a:rPr lang="ru-RU" dirty="0"/>
              <a:t>:</a:t>
            </a:r>
          </a:p>
          <a:p>
            <a:pPr lvl="1"/>
            <a:r>
              <a:rPr lang="ru-RU" dirty="0"/>
              <a:t>При остра инфекция е необходимо да се </a:t>
            </a:r>
            <a:r>
              <a:rPr lang="ru-RU" dirty="0" err="1"/>
              <a:t>проведе</a:t>
            </a:r>
            <a:r>
              <a:rPr lang="ru-RU" dirty="0"/>
              <a:t> </a:t>
            </a:r>
            <a:r>
              <a:rPr lang="ru-RU" dirty="0" err="1"/>
              <a:t>антибактериално</a:t>
            </a:r>
            <a:r>
              <a:rPr lang="ru-RU" dirty="0"/>
              <a:t> лечение. </a:t>
            </a:r>
          </a:p>
          <a:p>
            <a:pPr lvl="1"/>
            <a:r>
              <a:rPr lang="ru-RU" dirty="0" err="1"/>
              <a:t>Изборът</a:t>
            </a:r>
            <a:r>
              <a:rPr lang="ru-RU" dirty="0"/>
              <a:t> на антибиотик </a:t>
            </a:r>
            <a:r>
              <a:rPr lang="ru-RU" dirty="0" err="1"/>
              <a:t>зависи</a:t>
            </a:r>
            <a:r>
              <a:rPr lang="ru-RU" dirty="0"/>
              <a:t> от </a:t>
            </a:r>
            <a:r>
              <a:rPr lang="ru-RU" dirty="0" err="1"/>
              <a:t>установения</a:t>
            </a:r>
            <a:r>
              <a:rPr lang="ru-RU" dirty="0"/>
              <a:t> </a:t>
            </a:r>
            <a:r>
              <a:rPr lang="ru-RU" dirty="0" err="1"/>
              <a:t>микроорганизъм</a:t>
            </a:r>
            <a:r>
              <a:rPr lang="ru-RU" dirty="0"/>
              <a:t>, </a:t>
            </a:r>
            <a:r>
              <a:rPr lang="ru-RU" dirty="0" err="1"/>
              <a:t>като</a:t>
            </a:r>
            <a:r>
              <a:rPr lang="ru-RU" dirty="0"/>
              <a:t> курс с </a:t>
            </a:r>
            <a:r>
              <a:rPr lang="ru-RU" dirty="0" err="1"/>
              <a:t>продължителност</a:t>
            </a:r>
            <a:r>
              <a:rPr lang="ru-RU" dirty="0"/>
              <a:t> 10-14 дни е </a:t>
            </a:r>
            <a:r>
              <a:rPr lang="ru-RU" dirty="0" err="1"/>
              <a:t>достатъчен</a:t>
            </a:r>
            <a:r>
              <a:rPr lang="ru-RU" dirty="0"/>
              <a:t>, за да се </a:t>
            </a:r>
            <a:r>
              <a:rPr lang="ru-RU" dirty="0" err="1"/>
              <a:t>постигне</a:t>
            </a:r>
            <a:r>
              <a:rPr lang="ru-RU" dirty="0"/>
              <a:t> </a:t>
            </a:r>
            <a:r>
              <a:rPr lang="ru-RU" dirty="0" err="1"/>
              <a:t>ерадикация</a:t>
            </a:r>
            <a:r>
              <a:rPr lang="ru-RU" dirty="0"/>
              <a:t>. </a:t>
            </a:r>
          </a:p>
          <a:p>
            <a:pPr lvl="1"/>
            <a:r>
              <a:rPr lang="ru-RU" dirty="0"/>
              <a:t>Да се </a:t>
            </a:r>
            <a:r>
              <a:rPr lang="ru-RU" dirty="0" err="1"/>
              <a:t>предпочитат</a:t>
            </a:r>
            <a:r>
              <a:rPr lang="ru-RU" dirty="0"/>
              <a:t> </a:t>
            </a:r>
            <a:r>
              <a:rPr lang="ru-RU" dirty="0" err="1"/>
              <a:t>медикаменти</a:t>
            </a:r>
            <a:r>
              <a:rPr lang="ru-RU" dirty="0"/>
              <a:t>, </a:t>
            </a:r>
            <a:r>
              <a:rPr lang="ru-RU" dirty="0" err="1"/>
              <a:t>които</a:t>
            </a:r>
            <a:r>
              <a:rPr lang="ru-RU" dirty="0"/>
              <a:t> </a:t>
            </a:r>
            <a:r>
              <a:rPr lang="ru-RU" dirty="0" err="1"/>
              <a:t>са</a:t>
            </a:r>
            <a:r>
              <a:rPr lang="ru-RU" dirty="0"/>
              <a:t> </a:t>
            </a:r>
            <a:r>
              <a:rPr lang="ru-RU" dirty="0" err="1"/>
              <a:t>активни</a:t>
            </a:r>
            <a:r>
              <a:rPr lang="ru-RU" dirty="0"/>
              <a:t> </a:t>
            </a:r>
            <a:r>
              <a:rPr lang="ru-RU" dirty="0" err="1"/>
              <a:t>срещу</a:t>
            </a:r>
            <a:r>
              <a:rPr lang="ru-RU" dirty="0"/>
              <a:t> H. </a:t>
            </a:r>
            <a:r>
              <a:rPr lang="ru-RU" dirty="0" err="1"/>
              <a:t>influenzae</a:t>
            </a:r>
            <a:r>
              <a:rPr lang="ru-RU" dirty="0"/>
              <a:t> и S. </a:t>
            </a:r>
            <a:r>
              <a:rPr lang="ru-RU" dirty="0" err="1"/>
              <a:t>aure</a:t>
            </a:r>
            <a:r>
              <a:rPr lang="en-US" dirty="0"/>
              <a:t>u</a:t>
            </a:r>
            <a:r>
              <a:rPr lang="ru-RU" dirty="0"/>
              <a:t>s.</a:t>
            </a:r>
          </a:p>
          <a:p>
            <a:r>
              <a:rPr lang="ru-RU" dirty="0" err="1">
                <a:solidFill>
                  <a:srgbClr val="FF0000"/>
                </a:solidFill>
              </a:rPr>
              <a:t>Хирургичното</a:t>
            </a:r>
            <a:r>
              <a:rPr lang="ru-RU" dirty="0">
                <a:solidFill>
                  <a:srgbClr val="FF0000"/>
                </a:solidFill>
              </a:rPr>
              <a:t> лечение </a:t>
            </a:r>
            <a:r>
              <a:rPr lang="ru-RU" dirty="0"/>
              <a:t>е показано при наличие на </a:t>
            </a:r>
            <a:r>
              <a:rPr lang="ru-RU" dirty="0" err="1"/>
              <a:t>локализирани</a:t>
            </a:r>
            <a:r>
              <a:rPr lang="ru-RU" dirty="0"/>
              <a:t> </a:t>
            </a:r>
            <a:r>
              <a:rPr lang="ru-RU" dirty="0" err="1"/>
              <a:t>кистозни</a:t>
            </a:r>
            <a:r>
              <a:rPr lang="ru-RU" dirty="0"/>
              <a:t> </a:t>
            </a:r>
            <a:r>
              <a:rPr lang="ru-RU" dirty="0" err="1"/>
              <a:t>бронхиектазии</a:t>
            </a:r>
            <a:r>
              <a:rPr lang="ru-RU" dirty="0"/>
              <a:t> и симптоматика, </a:t>
            </a:r>
            <a:r>
              <a:rPr lang="ru-RU" dirty="0" err="1"/>
              <a:t>която</a:t>
            </a:r>
            <a:r>
              <a:rPr lang="ru-RU" dirty="0"/>
              <a:t> не се </a:t>
            </a:r>
            <a:r>
              <a:rPr lang="ru-RU" dirty="0" err="1"/>
              <a:t>подобрява</a:t>
            </a:r>
            <a:r>
              <a:rPr lang="ru-RU" dirty="0"/>
              <a:t> след медикаментозно лечение, </a:t>
            </a:r>
            <a:r>
              <a:rPr lang="ru-RU" dirty="0" err="1"/>
              <a:t>както</a:t>
            </a:r>
            <a:r>
              <a:rPr lang="ru-RU" dirty="0"/>
              <a:t> и при </a:t>
            </a:r>
            <a:r>
              <a:rPr lang="ru-RU" dirty="0" err="1"/>
              <a:t>животозастрашаващи</a:t>
            </a:r>
            <a:r>
              <a:rPr lang="ru-RU" dirty="0"/>
              <a:t> </a:t>
            </a:r>
            <a:r>
              <a:rPr lang="ru-RU" dirty="0" err="1"/>
              <a:t>състояния</a:t>
            </a:r>
            <a:r>
              <a:rPr lang="ru-RU" dirty="0"/>
              <a:t> </a:t>
            </a:r>
            <a:r>
              <a:rPr lang="ru-RU" dirty="0" err="1"/>
              <a:t>като</a:t>
            </a:r>
            <a:r>
              <a:rPr lang="ru-RU" dirty="0"/>
              <a:t> </a:t>
            </a:r>
            <a:r>
              <a:rPr lang="ru-RU" dirty="0" err="1"/>
              <a:t>неконтролирана</a:t>
            </a:r>
            <a:r>
              <a:rPr lang="ru-RU" dirty="0"/>
              <a:t> </a:t>
            </a:r>
            <a:r>
              <a:rPr lang="ru-RU" dirty="0" err="1"/>
              <a:t>хемоптиза</a:t>
            </a:r>
            <a:r>
              <a:rPr lang="ru-RU" dirty="0"/>
              <a:t> или </a:t>
            </a:r>
            <a:r>
              <a:rPr lang="ru-RU" dirty="0" err="1"/>
              <a:t>белодробен</a:t>
            </a:r>
            <a:r>
              <a:rPr lang="ru-RU" dirty="0"/>
              <a:t> </a:t>
            </a:r>
            <a:r>
              <a:rPr lang="ru-RU" dirty="0" err="1"/>
              <a:t>абсцес</a:t>
            </a:r>
            <a:r>
              <a:rPr lang="ru-RU" dirty="0"/>
              <a:t>.</a:t>
            </a:r>
          </a:p>
          <a:p>
            <a:r>
              <a:rPr lang="ru-RU" dirty="0" err="1">
                <a:solidFill>
                  <a:srgbClr val="FF0000"/>
                </a:solidFill>
              </a:rPr>
              <a:t>Спиране</a:t>
            </a:r>
            <a:r>
              <a:rPr lang="ru-RU" dirty="0">
                <a:solidFill>
                  <a:srgbClr val="FF0000"/>
                </a:solidFill>
              </a:rPr>
              <a:t> на </a:t>
            </a:r>
            <a:r>
              <a:rPr lang="ru-RU" dirty="0" err="1">
                <a:solidFill>
                  <a:srgbClr val="FF0000"/>
                </a:solidFill>
              </a:rPr>
              <a:t>тютюнопушенето</a:t>
            </a:r>
            <a:endParaRPr lang="bg-BG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39525324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bg-BG" dirty="0"/>
              <a:t>Белодробен абсцес</a:t>
            </a:r>
          </a:p>
        </p:txBody>
      </p:sp>
      <p:sp>
        <p:nvSpPr>
          <p:cNvPr id="3" name="Контейнер за съдържани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fontAlgn="base"/>
            <a:r>
              <a:rPr lang="ru-RU" dirty="0" err="1"/>
              <a:t>Аbscessus</a:t>
            </a:r>
            <a:r>
              <a:rPr lang="ru-RU" dirty="0"/>
              <a:t> </a:t>
            </a:r>
            <a:r>
              <a:rPr lang="ru-RU" dirty="0" err="1"/>
              <a:t>рulmonis</a:t>
            </a:r>
            <a:r>
              <a:rPr lang="ru-RU" dirty="0"/>
              <a:t>(лат).</a:t>
            </a:r>
          </a:p>
          <a:p>
            <a:pPr fontAlgn="base"/>
            <a:r>
              <a:rPr lang="ru-RU" b="1" dirty="0"/>
              <a:t>Определение:</a:t>
            </a:r>
            <a:r>
              <a:rPr lang="ru-RU" dirty="0"/>
              <a:t> </a:t>
            </a:r>
            <a:r>
              <a:rPr lang="ru-RU" dirty="0" err="1"/>
              <a:t>Белодробният</a:t>
            </a:r>
            <a:r>
              <a:rPr lang="ru-RU" dirty="0"/>
              <a:t> </a:t>
            </a:r>
            <a:r>
              <a:rPr lang="ru-RU" dirty="0" err="1"/>
              <a:t>абсцес</a:t>
            </a:r>
            <a:r>
              <a:rPr lang="ru-RU" dirty="0"/>
              <a:t> </a:t>
            </a:r>
            <a:r>
              <a:rPr lang="ru-RU" dirty="0" err="1"/>
              <a:t>представлява</a:t>
            </a:r>
            <a:r>
              <a:rPr lang="ru-RU" dirty="0"/>
              <a:t> ограничено гнойно </a:t>
            </a:r>
            <a:r>
              <a:rPr lang="ru-RU" dirty="0" err="1"/>
              <a:t>възпаление</a:t>
            </a:r>
            <a:r>
              <a:rPr lang="ru-RU" dirty="0"/>
              <a:t> на </a:t>
            </a:r>
            <a:r>
              <a:rPr lang="ru-RU" dirty="0" err="1"/>
              <a:t>белия</a:t>
            </a:r>
            <a:r>
              <a:rPr lang="ru-RU" dirty="0"/>
              <a:t> </a:t>
            </a:r>
            <a:r>
              <a:rPr lang="ru-RU" dirty="0" err="1"/>
              <a:t>дроб</a:t>
            </a:r>
            <a:r>
              <a:rPr lang="ru-RU" dirty="0"/>
              <a:t>. </a:t>
            </a:r>
          </a:p>
          <a:p>
            <a:pPr fontAlgn="base"/>
            <a:r>
              <a:rPr lang="ru-RU" dirty="0" err="1"/>
              <a:t>Среща</a:t>
            </a:r>
            <a:r>
              <a:rPr lang="ru-RU" dirty="0"/>
              <a:t> се </a:t>
            </a:r>
            <a:r>
              <a:rPr lang="ru-RU" dirty="0" err="1"/>
              <a:t>по-често</a:t>
            </a:r>
            <a:r>
              <a:rPr lang="ru-RU" dirty="0"/>
              <a:t> у </a:t>
            </a:r>
            <a:r>
              <a:rPr lang="ru-RU" dirty="0" err="1"/>
              <a:t>мъже</a:t>
            </a:r>
            <a:r>
              <a:rPr lang="ru-RU" dirty="0"/>
              <a:t> на </a:t>
            </a:r>
            <a:r>
              <a:rPr lang="ru-RU" dirty="0" err="1"/>
              <a:t>възраст</a:t>
            </a:r>
            <a:r>
              <a:rPr lang="ru-RU" dirty="0"/>
              <a:t> между 20 и 50 </a:t>
            </a:r>
            <a:r>
              <a:rPr lang="ru-RU" dirty="0" err="1"/>
              <a:t>години</a:t>
            </a:r>
            <a:r>
              <a:rPr lang="ru-RU" dirty="0"/>
              <a:t>.</a:t>
            </a:r>
          </a:p>
          <a:p>
            <a:endParaRPr lang="bg-BG" dirty="0"/>
          </a:p>
        </p:txBody>
      </p:sp>
    </p:spTree>
    <p:extLst>
      <p:ext uri="{BB962C8B-B14F-4D97-AF65-F5344CB8AC3E}">
        <p14:creationId xmlns:p14="http://schemas.microsoft.com/office/powerpoint/2010/main" val="2404997895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bg-BG" dirty="0"/>
              <a:t>Етиология:</a:t>
            </a:r>
          </a:p>
        </p:txBody>
      </p:sp>
      <p:sp>
        <p:nvSpPr>
          <p:cNvPr id="3" name="Контейнер за съдържание 2"/>
          <p:cNvSpPr>
            <a:spLocks noGrp="1"/>
          </p:cNvSpPr>
          <p:nvPr>
            <p:ph idx="1"/>
          </p:nvPr>
        </p:nvSpPr>
        <p:spPr>
          <a:xfrm>
            <a:off x="0" y="1600200"/>
            <a:ext cx="9144000" cy="4709160"/>
          </a:xfrm>
        </p:spPr>
        <p:txBody>
          <a:bodyPr/>
          <a:lstStyle/>
          <a:p>
            <a:r>
              <a:rPr lang="bg-BG" dirty="0"/>
              <a:t> Най-честите причинители са: Грам-положителни бактерии (стафилококи, по-рядко  пневмококи) и Грам-отрицателни бактерии (</a:t>
            </a:r>
            <a:r>
              <a:rPr lang="en-GB" dirty="0" err="1"/>
              <a:t>Klebsiella</a:t>
            </a:r>
            <a:r>
              <a:rPr lang="en-GB" dirty="0"/>
              <a:t> </a:t>
            </a:r>
            <a:r>
              <a:rPr lang="en-GB" dirty="0" err="1"/>
              <a:t>pneumoniae</a:t>
            </a:r>
            <a:r>
              <a:rPr lang="en-GB" dirty="0"/>
              <a:t>, Proteus, </a:t>
            </a:r>
            <a:r>
              <a:rPr lang="en-GB" dirty="0" err="1"/>
              <a:t>E.coli</a:t>
            </a:r>
            <a:r>
              <a:rPr lang="en-GB" dirty="0"/>
              <a:t> </a:t>
            </a:r>
            <a:r>
              <a:rPr lang="bg-BG" dirty="0"/>
              <a:t>и др.). </a:t>
            </a:r>
          </a:p>
          <a:p>
            <a:r>
              <a:rPr lang="bg-BG" dirty="0"/>
              <a:t>Съществена </a:t>
            </a:r>
            <a:r>
              <a:rPr lang="en-GB" dirty="0"/>
              <a:t>e </a:t>
            </a:r>
            <a:r>
              <a:rPr lang="bg-BG" dirty="0"/>
              <a:t>ролята на анаеробните бактерии – </a:t>
            </a:r>
            <a:r>
              <a:rPr lang="en-GB" dirty="0" err="1"/>
              <a:t>Bacteroides</a:t>
            </a:r>
            <a:r>
              <a:rPr lang="en-GB" dirty="0"/>
              <a:t> </a:t>
            </a:r>
            <a:r>
              <a:rPr lang="en-GB" dirty="0" err="1"/>
              <a:t>fragilis</a:t>
            </a:r>
            <a:r>
              <a:rPr lang="en-GB" dirty="0"/>
              <a:t>, </a:t>
            </a:r>
            <a:r>
              <a:rPr lang="en-GB" dirty="0" err="1"/>
              <a:t>Fusobacterium</a:t>
            </a:r>
            <a:r>
              <a:rPr lang="en-GB" dirty="0"/>
              <a:t>, </a:t>
            </a:r>
            <a:r>
              <a:rPr lang="en-GB" dirty="0" err="1"/>
              <a:t>Peptostreptococcus</a:t>
            </a:r>
            <a:r>
              <a:rPr lang="en-GB" dirty="0"/>
              <a:t> </a:t>
            </a:r>
            <a:r>
              <a:rPr lang="bg-BG" dirty="0"/>
              <a:t>при путридните абсцеси. </a:t>
            </a:r>
          </a:p>
          <a:p>
            <a:r>
              <a:rPr lang="bg-BG" dirty="0"/>
              <a:t>По-редки причинители са някои гъби и паразити.</a:t>
            </a:r>
          </a:p>
        </p:txBody>
      </p:sp>
    </p:spTree>
    <p:extLst>
      <p:ext uri="{BB962C8B-B14F-4D97-AF65-F5344CB8AC3E}">
        <p14:creationId xmlns:p14="http://schemas.microsoft.com/office/powerpoint/2010/main" val="3405008846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Патогенеза:</a:t>
            </a:r>
            <a:endParaRPr lang="bg-BG" dirty="0"/>
          </a:p>
        </p:txBody>
      </p:sp>
      <p:sp>
        <p:nvSpPr>
          <p:cNvPr id="3" name="Контейнер за съдържание 2"/>
          <p:cNvSpPr>
            <a:spLocks noGrp="1"/>
          </p:cNvSpPr>
          <p:nvPr>
            <p:ph idx="1"/>
          </p:nvPr>
        </p:nvSpPr>
        <p:spPr>
          <a:xfrm>
            <a:off x="107504" y="1600200"/>
            <a:ext cx="9036496" cy="4709160"/>
          </a:xfrm>
        </p:spPr>
        <p:txBody>
          <a:bodyPr/>
          <a:lstStyle/>
          <a:p>
            <a:pPr marL="137160" indent="0">
              <a:buNone/>
            </a:pPr>
            <a:r>
              <a:rPr lang="ru-RU" dirty="0"/>
              <a:t>За </a:t>
            </a:r>
            <a:r>
              <a:rPr lang="ru-RU" dirty="0" err="1"/>
              <a:t>развитието</a:t>
            </a:r>
            <a:r>
              <a:rPr lang="ru-RU" dirty="0"/>
              <a:t> на </a:t>
            </a:r>
            <a:r>
              <a:rPr lang="ru-RU" dirty="0" err="1"/>
              <a:t>белодробния</a:t>
            </a:r>
            <a:r>
              <a:rPr lang="ru-RU" dirty="0"/>
              <a:t> </a:t>
            </a:r>
            <a:r>
              <a:rPr lang="ru-RU" dirty="0" err="1"/>
              <a:t>абсцес</a:t>
            </a:r>
            <a:r>
              <a:rPr lang="ru-RU" dirty="0"/>
              <a:t> значение </a:t>
            </a:r>
            <a:r>
              <a:rPr lang="ru-RU" dirty="0" err="1"/>
              <a:t>имат</a:t>
            </a:r>
            <a:r>
              <a:rPr lang="ru-RU" dirty="0"/>
              <a:t> </a:t>
            </a:r>
            <a:r>
              <a:rPr lang="ru-RU" dirty="0">
                <a:solidFill>
                  <a:srgbClr val="FF0000"/>
                </a:solidFill>
              </a:rPr>
              <a:t>три </a:t>
            </a:r>
            <a:r>
              <a:rPr lang="ru-RU" dirty="0" err="1">
                <a:solidFill>
                  <a:srgbClr val="FF0000"/>
                </a:solidFill>
              </a:rPr>
              <a:t>главни</a:t>
            </a:r>
            <a:r>
              <a:rPr lang="ru-RU" dirty="0">
                <a:solidFill>
                  <a:srgbClr val="FF0000"/>
                </a:solidFill>
              </a:rPr>
              <a:t> </a:t>
            </a:r>
            <a:r>
              <a:rPr lang="ru-RU" dirty="0" err="1">
                <a:solidFill>
                  <a:srgbClr val="FF0000"/>
                </a:solidFill>
              </a:rPr>
              <a:t>патогенетични</a:t>
            </a:r>
            <a:r>
              <a:rPr lang="ru-RU" dirty="0">
                <a:solidFill>
                  <a:srgbClr val="FF0000"/>
                </a:solidFill>
              </a:rPr>
              <a:t> механизма</a:t>
            </a:r>
            <a:r>
              <a:rPr lang="ru-RU" dirty="0"/>
              <a:t>:</a:t>
            </a:r>
          </a:p>
          <a:p>
            <a:pPr marL="457200" lvl="1" indent="0">
              <a:buNone/>
            </a:pPr>
            <a:br>
              <a:rPr lang="ru-RU" dirty="0"/>
            </a:br>
            <a:r>
              <a:rPr lang="ru-RU" dirty="0"/>
              <a:t>1. Наличие на </a:t>
            </a:r>
            <a:r>
              <a:rPr lang="ru-RU" dirty="0" err="1"/>
              <a:t>остър</a:t>
            </a:r>
            <a:r>
              <a:rPr lang="ru-RU" dirty="0"/>
              <a:t> </a:t>
            </a:r>
            <a:r>
              <a:rPr lang="ru-RU" dirty="0" err="1"/>
              <a:t>възпалителен</a:t>
            </a:r>
            <a:r>
              <a:rPr lang="ru-RU" dirty="0"/>
              <a:t> </a:t>
            </a:r>
            <a:r>
              <a:rPr lang="ru-RU" dirty="0" err="1"/>
              <a:t>процес</a:t>
            </a:r>
            <a:r>
              <a:rPr lang="ru-RU" dirty="0"/>
              <a:t>.</a:t>
            </a:r>
          </a:p>
          <a:p>
            <a:pPr marL="457200" lvl="1" indent="0">
              <a:buNone/>
            </a:pPr>
            <a:br>
              <a:rPr lang="ru-RU" dirty="0"/>
            </a:br>
            <a:r>
              <a:rPr lang="ru-RU" dirty="0"/>
              <a:t>2. Нарушена </a:t>
            </a:r>
            <a:r>
              <a:rPr lang="ru-RU" dirty="0" err="1"/>
              <a:t>бронхиална</a:t>
            </a:r>
            <a:r>
              <a:rPr lang="ru-RU" dirty="0"/>
              <a:t> </a:t>
            </a:r>
            <a:r>
              <a:rPr lang="ru-RU" dirty="0" err="1"/>
              <a:t>проходимост</a:t>
            </a:r>
            <a:r>
              <a:rPr lang="ru-RU" dirty="0"/>
              <a:t> (</a:t>
            </a:r>
            <a:r>
              <a:rPr lang="ru-RU" dirty="0" err="1"/>
              <a:t>бронхиална</a:t>
            </a:r>
            <a:r>
              <a:rPr lang="ru-RU" dirty="0"/>
              <a:t> обструкция).</a:t>
            </a:r>
          </a:p>
          <a:p>
            <a:pPr marL="457200" lvl="1" indent="0">
              <a:buNone/>
            </a:pPr>
            <a:br>
              <a:rPr lang="ru-RU" dirty="0"/>
            </a:br>
            <a:r>
              <a:rPr lang="ru-RU" dirty="0"/>
              <a:t>3. Нарушение на </a:t>
            </a:r>
            <a:r>
              <a:rPr lang="ru-RU" dirty="0" err="1"/>
              <a:t>кръвоснабдяването</a:t>
            </a:r>
            <a:r>
              <a:rPr lang="ru-RU" dirty="0"/>
              <a:t> на </a:t>
            </a:r>
            <a:r>
              <a:rPr lang="ru-RU" dirty="0" err="1"/>
              <a:t>белодробната</a:t>
            </a:r>
            <a:r>
              <a:rPr lang="ru-RU" dirty="0"/>
              <a:t> </a:t>
            </a:r>
            <a:r>
              <a:rPr lang="ru-RU" dirty="0" err="1"/>
              <a:t>тъкан</a:t>
            </a:r>
            <a:r>
              <a:rPr lang="ru-RU" dirty="0"/>
              <a:t> с </a:t>
            </a:r>
            <a:r>
              <a:rPr lang="ru-RU" dirty="0" err="1"/>
              <a:t>последваща</a:t>
            </a:r>
            <a:r>
              <a:rPr lang="ru-RU" dirty="0"/>
              <a:t> некроза.</a:t>
            </a:r>
            <a:endParaRPr lang="bg-BG" dirty="0"/>
          </a:p>
        </p:txBody>
      </p:sp>
    </p:spTree>
    <p:extLst>
      <p:ext uri="{BB962C8B-B14F-4D97-AF65-F5344CB8AC3E}">
        <p14:creationId xmlns:p14="http://schemas.microsoft.com/office/powerpoint/2010/main" val="340754101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 err="1"/>
              <a:t>Предразполагащи</a:t>
            </a:r>
            <a:r>
              <a:rPr lang="ru-RU" dirty="0"/>
              <a:t> </a:t>
            </a:r>
            <a:r>
              <a:rPr lang="ru-RU" dirty="0" err="1"/>
              <a:t>фактори</a:t>
            </a:r>
            <a:r>
              <a:rPr lang="ru-RU" dirty="0"/>
              <a:t>:</a:t>
            </a:r>
            <a:br>
              <a:rPr lang="ru-RU" dirty="0"/>
            </a:br>
            <a:endParaRPr lang="bg-BG" dirty="0"/>
          </a:p>
        </p:txBody>
      </p:sp>
      <p:sp>
        <p:nvSpPr>
          <p:cNvPr id="3" name="Контейнер за съдържание 2"/>
          <p:cNvSpPr>
            <a:spLocks noGrp="1"/>
          </p:cNvSpPr>
          <p:nvPr>
            <p:ph idx="1"/>
          </p:nvPr>
        </p:nvSpPr>
        <p:spPr>
          <a:xfrm>
            <a:off x="107504" y="1600200"/>
            <a:ext cx="9036496" cy="4709160"/>
          </a:xfrm>
        </p:spPr>
        <p:txBody>
          <a:bodyPr>
            <a:normAutofit/>
          </a:bodyPr>
          <a:lstStyle/>
          <a:p>
            <a:pPr marL="137160" indent="0">
              <a:buNone/>
            </a:pPr>
            <a:r>
              <a:rPr lang="ru-RU" dirty="0"/>
              <a:t>1. Аспирация на </a:t>
            </a:r>
            <a:r>
              <a:rPr lang="ru-RU" dirty="0" err="1"/>
              <a:t>инфектиран</a:t>
            </a:r>
            <a:r>
              <a:rPr lang="ru-RU" dirty="0"/>
              <a:t> материал – </a:t>
            </a:r>
            <a:r>
              <a:rPr lang="ru-RU" dirty="0" err="1"/>
              <a:t>слуз</a:t>
            </a:r>
            <a:r>
              <a:rPr lang="ru-RU" dirty="0"/>
              <a:t>, </a:t>
            </a:r>
            <a:r>
              <a:rPr lang="ru-RU" dirty="0" err="1"/>
              <a:t>кръв</a:t>
            </a:r>
            <a:r>
              <a:rPr lang="ru-RU" dirty="0"/>
              <a:t>, гной.</a:t>
            </a:r>
            <a:br>
              <a:rPr lang="ru-RU" dirty="0"/>
            </a:br>
            <a:r>
              <a:rPr lang="ru-RU" dirty="0"/>
              <a:t>2. </a:t>
            </a:r>
            <a:r>
              <a:rPr lang="ru-RU" dirty="0" err="1"/>
              <a:t>Локални</a:t>
            </a:r>
            <a:r>
              <a:rPr lang="ru-RU" dirty="0"/>
              <a:t> </a:t>
            </a:r>
            <a:r>
              <a:rPr lang="ru-RU" dirty="0" err="1"/>
              <a:t>фактори</a:t>
            </a:r>
            <a:r>
              <a:rPr lang="ru-RU" dirty="0"/>
              <a:t> – пневмонии, </a:t>
            </a:r>
            <a:r>
              <a:rPr lang="ru-RU" dirty="0" err="1"/>
              <a:t>бронхиектазии</a:t>
            </a:r>
            <a:r>
              <a:rPr lang="ru-RU" dirty="0"/>
              <a:t>, кисти, </a:t>
            </a:r>
            <a:r>
              <a:rPr lang="ru-RU" dirty="0" err="1"/>
              <a:t>тумори</a:t>
            </a:r>
            <a:r>
              <a:rPr lang="ru-RU" dirty="0"/>
              <a:t>, </a:t>
            </a:r>
            <a:r>
              <a:rPr lang="ru-RU" dirty="0" err="1"/>
              <a:t>белодробен</a:t>
            </a:r>
            <a:r>
              <a:rPr lang="ru-RU" dirty="0"/>
              <a:t> инфаркт.</a:t>
            </a:r>
            <a:br>
              <a:rPr lang="ru-RU" dirty="0"/>
            </a:br>
            <a:r>
              <a:rPr lang="ru-RU" dirty="0"/>
              <a:t>3. Обструкция на бронх от чуждо </a:t>
            </a:r>
            <a:r>
              <a:rPr lang="ru-RU" dirty="0" err="1"/>
              <a:t>тяло</a:t>
            </a:r>
            <a:r>
              <a:rPr lang="ru-RU" dirty="0"/>
              <a:t> или тумор.</a:t>
            </a:r>
            <a:br>
              <a:rPr lang="ru-RU" dirty="0"/>
            </a:br>
            <a:r>
              <a:rPr lang="ru-RU" dirty="0"/>
              <a:t>4. </a:t>
            </a:r>
            <a:r>
              <a:rPr lang="ru-RU" dirty="0" err="1"/>
              <a:t>Травми</a:t>
            </a:r>
            <a:r>
              <a:rPr lang="ru-RU" dirty="0"/>
              <a:t> на </a:t>
            </a:r>
            <a:r>
              <a:rPr lang="ru-RU" dirty="0" err="1"/>
              <a:t>белия</a:t>
            </a:r>
            <a:r>
              <a:rPr lang="ru-RU" dirty="0"/>
              <a:t> </a:t>
            </a:r>
            <a:r>
              <a:rPr lang="ru-RU" dirty="0" err="1"/>
              <a:t>дроб</a:t>
            </a:r>
            <a:r>
              <a:rPr lang="ru-RU" dirty="0"/>
              <a:t>.</a:t>
            </a:r>
            <a:br>
              <a:rPr lang="ru-RU" dirty="0"/>
            </a:br>
            <a:r>
              <a:rPr lang="ru-RU" dirty="0"/>
              <a:t>5. </a:t>
            </a:r>
            <a:r>
              <a:rPr lang="ru-RU" dirty="0" err="1"/>
              <a:t>Хематогенни</a:t>
            </a:r>
            <a:r>
              <a:rPr lang="ru-RU" dirty="0"/>
              <a:t> </a:t>
            </a:r>
            <a:r>
              <a:rPr lang="ru-RU" dirty="0" err="1"/>
              <a:t>абсцеси</a:t>
            </a:r>
            <a:r>
              <a:rPr lang="ru-RU" dirty="0"/>
              <a:t> се </a:t>
            </a:r>
            <a:r>
              <a:rPr lang="ru-RU" dirty="0" err="1"/>
              <a:t>развиват</a:t>
            </a:r>
            <a:r>
              <a:rPr lang="ru-RU" dirty="0"/>
              <a:t> при </a:t>
            </a:r>
            <a:r>
              <a:rPr lang="ru-RU" dirty="0" err="1"/>
              <a:t>инфекциозен</a:t>
            </a:r>
            <a:r>
              <a:rPr lang="ru-RU" dirty="0"/>
              <a:t> </a:t>
            </a:r>
            <a:r>
              <a:rPr lang="ru-RU" dirty="0" err="1"/>
              <a:t>ендокардит</a:t>
            </a:r>
            <a:r>
              <a:rPr lang="ru-RU" dirty="0"/>
              <a:t>, тромбофлебит, остеомиелит, сепсис.</a:t>
            </a:r>
            <a:br>
              <a:rPr lang="ru-RU" dirty="0"/>
            </a:br>
            <a:r>
              <a:rPr lang="ru-RU" dirty="0"/>
              <a:t>6. Общи </a:t>
            </a:r>
            <a:r>
              <a:rPr lang="ru-RU" dirty="0" err="1"/>
              <a:t>предразполагащи</a:t>
            </a:r>
            <a:r>
              <a:rPr lang="ru-RU" dirty="0"/>
              <a:t> </a:t>
            </a:r>
            <a:r>
              <a:rPr lang="ru-RU" dirty="0" err="1"/>
              <a:t>фактори</a:t>
            </a:r>
            <a:r>
              <a:rPr lang="ru-RU" dirty="0"/>
              <a:t> </a:t>
            </a:r>
            <a:r>
              <a:rPr lang="ru-RU" dirty="0" err="1"/>
              <a:t>са</a:t>
            </a:r>
            <a:r>
              <a:rPr lang="ru-RU" dirty="0"/>
              <a:t> диабет, </a:t>
            </a:r>
            <a:r>
              <a:rPr lang="ru-RU" dirty="0" err="1"/>
              <a:t>тумори</a:t>
            </a:r>
            <a:r>
              <a:rPr lang="ru-RU" dirty="0"/>
              <a:t>, </a:t>
            </a:r>
            <a:r>
              <a:rPr lang="ru-RU" dirty="0" err="1"/>
              <a:t>оперативни</a:t>
            </a:r>
            <a:r>
              <a:rPr lang="ru-RU" dirty="0"/>
              <a:t> интервенции, </a:t>
            </a:r>
            <a:r>
              <a:rPr lang="ru-RU" dirty="0" err="1"/>
              <a:t>имуносупресивно</a:t>
            </a:r>
            <a:r>
              <a:rPr lang="ru-RU" dirty="0"/>
              <a:t> лечение</a:t>
            </a:r>
            <a:endParaRPr lang="bg-BG" dirty="0"/>
          </a:p>
        </p:txBody>
      </p:sp>
    </p:spTree>
    <p:extLst>
      <p:ext uri="{BB962C8B-B14F-4D97-AF65-F5344CB8AC3E}">
        <p14:creationId xmlns:p14="http://schemas.microsoft.com/office/powerpoint/2010/main" val="2067702227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err="1"/>
              <a:t>Патоанатомия</a:t>
            </a:r>
            <a:r>
              <a:rPr lang="ru-RU" dirty="0"/>
              <a:t>:</a:t>
            </a:r>
            <a:endParaRPr lang="bg-BG" dirty="0"/>
          </a:p>
        </p:txBody>
      </p:sp>
      <p:sp>
        <p:nvSpPr>
          <p:cNvPr id="3" name="Контейнер за съдържание 2"/>
          <p:cNvSpPr>
            <a:spLocks noGrp="1"/>
          </p:cNvSpPr>
          <p:nvPr>
            <p:ph idx="1"/>
          </p:nvPr>
        </p:nvSpPr>
        <p:spPr>
          <a:xfrm>
            <a:off x="0" y="1600200"/>
            <a:ext cx="9144000" cy="4709160"/>
          </a:xfrm>
        </p:spPr>
        <p:txBody>
          <a:bodyPr>
            <a:normAutofit lnSpcReduction="10000"/>
          </a:bodyPr>
          <a:lstStyle/>
          <a:p>
            <a:r>
              <a:rPr lang="ru-RU" dirty="0" err="1"/>
              <a:t>Белодробният</a:t>
            </a:r>
            <a:r>
              <a:rPr lang="ru-RU" dirty="0"/>
              <a:t> </a:t>
            </a:r>
            <a:r>
              <a:rPr lang="ru-RU" dirty="0" err="1"/>
              <a:t>абсцес</a:t>
            </a:r>
            <a:r>
              <a:rPr lang="ru-RU" dirty="0"/>
              <a:t> </a:t>
            </a:r>
            <a:r>
              <a:rPr lang="ru-RU" dirty="0" err="1"/>
              <a:t>представлява</a:t>
            </a:r>
            <a:r>
              <a:rPr lang="ru-RU" dirty="0"/>
              <a:t> </a:t>
            </a:r>
            <a:r>
              <a:rPr lang="ru-RU" dirty="0" err="1"/>
              <a:t>кухина</a:t>
            </a:r>
            <a:r>
              <a:rPr lang="ru-RU" dirty="0"/>
              <a:t>, </a:t>
            </a:r>
            <a:r>
              <a:rPr lang="ru-RU" dirty="0" err="1"/>
              <a:t>изпълнена</a:t>
            </a:r>
            <a:r>
              <a:rPr lang="ru-RU" dirty="0"/>
              <a:t> с гной и </a:t>
            </a:r>
            <a:r>
              <a:rPr lang="ru-RU" dirty="0" err="1"/>
              <a:t>некротична</a:t>
            </a:r>
            <a:r>
              <a:rPr lang="ru-RU" dirty="0"/>
              <a:t> материя. </a:t>
            </a:r>
          </a:p>
          <a:p>
            <a:r>
              <a:rPr lang="ru-RU" dirty="0"/>
              <a:t>Около </a:t>
            </a:r>
            <a:r>
              <a:rPr lang="ru-RU" dirty="0" err="1"/>
              <a:t>кухината</a:t>
            </a:r>
            <a:r>
              <a:rPr lang="ru-RU" dirty="0"/>
              <a:t> се </a:t>
            </a:r>
            <a:r>
              <a:rPr lang="ru-RU" dirty="0" err="1"/>
              <a:t>образува</a:t>
            </a:r>
            <a:r>
              <a:rPr lang="ru-RU" dirty="0"/>
              <a:t> </a:t>
            </a:r>
            <a:r>
              <a:rPr lang="ru-RU" dirty="0" err="1"/>
              <a:t>фиброзна</a:t>
            </a:r>
            <a:r>
              <a:rPr lang="ru-RU" dirty="0"/>
              <a:t> капсула. </a:t>
            </a:r>
          </a:p>
          <a:p>
            <a:r>
              <a:rPr lang="ru-RU" dirty="0" err="1"/>
              <a:t>Абсцесите</a:t>
            </a:r>
            <a:r>
              <a:rPr lang="ru-RU" dirty="0"/>
              <a:t> </a:t>
            </a:r>
            <a:r>
              <a:rPr lang="ru-RU" dirty="0" err="1"/>
              <a:t>магат</a:t>
            </a:r>
            <a:r>
              <a:rPr lang="ru-RU" dirty="0"/>
              <a:t> да </a:t>
            </a:r>
            <a:r>
              <a:rPr lang="ru-RU" dirty="0" err="1"/>
              <a:t>бъдат</a:t>
            </a:r>
            <a:r>
              <a:rPr lang="ru-RU" dirty="0"/>
              <a:t> </a:t>
            </a:r>
            <a:r>
              <a:rPr lang="ru-RU" dirty="0" err="1"/>
              <a:t>единични</a:t>
            </a:r>
            <a:r>
              <a:rPr lang="ru-RU" dirty="0"/>
              <a:t> или </a:t>
            </a:r>
            <a:r>
              <a:rPr lang="ru-RU" dirty="0" err="1"/>
              <a:t>множествени</a:t>
            </a:r>
            <a:r>
              <a:rPr lang="ru-RU" dirty="0"/>
              <a:t>, </a:t>
            </a:r>
            <a:r>
              <a:rPr lang="ru-RU" dirty="0" err="1"/>
              <a:t>по-често</a:t>
            </a:r>
            <a:r>
              <a:rPr lang="ru-RU" dirty="0"/>
              <a:t> </a:t>
            </a:r>
            <a:r>
              <a:rPr lang="ru-RU" dirty="0" err="1"/>
              <a:t>са</a:t>
            </a:r>
            <a:r>
              <a:rPr lang="ru-RU" dirty="0"/>
              <a:t> в </a:t>
            </a:r>
            <a:r>
              <a:rPr lang="ru-RU" dirty="0" err="1"/>
              <a:t>десния</a:t>
            </a:r>
            <a:r>
              <a:rPr lang="ru-RU" dirty="0"/>
              <a:t> долен </a:t>
            </a:r>
            <a:r>
              <a:rPr lang="ru-RU" dirty="0" err="1"/>
              <a:t>дял</a:t>
            </a:r>
            <a:r>
              <a:rPr lang="ru-RU" dirty="0"/>
              <a:t>.</a:t>
            </a:r>
          </a:p>
          <a:p>
            <a:r>
              <a:rPr lang="ru-RU" dirty="0"/>
              <a:t>В </a:t>
            </a:r>
            <a:r>
              <a:rPr lang="ru-RU" dirty="0" err="1"/>
              <a:t>развитието</a:t>
            </a:r>
            <a:r>
              <a:rPr lang="ru-RU" dirty="0"/>
              <a:t> на </a:t>
            </a:r>
            <a:r>
              <a:rPr lang="ru-RU" dirty="0" err="1"/>
              <a:t>белодробния</a:t>
            </a:r>
            <a:r>
              <a:rPr lang="ru-RU" dirty="0"/>
              <a:t> </a:t>
            </a:r>
            <a:r>
              <a:rPr lang="ru-RU" dirty="0" err="1"/>
              <a:t>абсцес</a:t>
            </a:r>
            <a:r>
              <a:rPr lang="ru-RU" dirty="0"/>
              <a:t> се </a:t>
            </a:r>
            <a:r>
              <a:rPr lang="ru-RU" dirty="0" err="1"/>
              <a:t>различават</a:t>
            </a:r>
            <a:r>
              <a:rPr lang="ru-RU" dirty="0"/>
              <a:t> два стадия:</a:t>
            </a:r>
          </a:p>
          <a:p>
            <a:pPr lvl="1"/>
            <a:r>
              <a:rPr lang="ru-RU" dirty="0"/>
              <a:t>І стадий (</a:t>
            </a:r>
            <a:r>
              <a:rPr lang="ru-RU" dirty="0" err="1"/>
              <a:t>пневмоничен</a:t>
            </a:r>
            <a:r>
              <a:rPr lang="ru-RU" dirty="0"/>
              <a:t> стадий) – до </a:t>
            </a:r>
            <a:r>
              <a:rPr lang="ru-RU" dirty="0" err="1"/>
              <a:t>пробива</a:t>
            </a:r>
            <a:r>
              <a:rPr lang="ru-RU" dirty="0"/>
              <a:t> на </a:t>
            </a:r>
            <a:r>
              <a:rPr lang="ru-RU" dirty="0" err="1"/>
              <a:t>абсцеса</a:t>
            </a:r>
            <a:r>
              <a:rPr lang="ru-RU" dirty="0"/>
              <a:t> в бронх;</a:t>
            </a:r>
          </a:p>
          <a:p>
            <a:pPr lvl="1"/>
            <a:r>
              <a:rPr lang="ru-RU" dirty="0"/>
              <a:t>ІІ стадий (стадий на </a:t>
            </a:r>
            <a:r>
              <a:rPr lang="ru-RU" dirty="0" err="1"/>
              <a:t>открит</a:t>
            </a:r>
            <a:r>
              <a:rPr lang="ru-RU" dirty="0"/>
              <a:t> гнойник) – след пробив в бронха се </a:t>
            </a:r>
            <a:r>
              <a:rPr lang="ru-RU" dirty="0" err="1"/>
              <a:t>образува</a:t>
            </a:r>
            <a:r>
              <a:rPr lang="ru-RU" dirty="0"/>
              <a:t> </a:t>
            </a:r>
            <a:r>
              <a:rPr lang="ru-RU" dirty="0" err="1"/>
              <a:t>кухина</a:t>
            </a:r>
            <a:r>
              <a:rPr lang="ru-RU" dirty="0"/>
              <a:t>, </a:t>
            </a:r>
            <a:r>
              <a:rPr lang="ru-RU" dirty="0" err="1"/>
              <a:t>изпълнена</a:t>
            </a:r>
            <a:r>
              <a:rPr lang="ru-RU" dirty="0"/>
              <a:t> с гной и </a:t>
            </a:r>
            <a:r>
              <a:rPr lang="ru-RU" dirty="0" err="1"/>
              <a:t>некротични</a:t>
            </a:r>
            <a:r>
              <a:rPr lang="ru-RU" dirty="0"/>
              <a:t> материи.</a:t>
            </a:r>
            <a:endParaRPr lang="bg-BG" dirty="0"/>
          </a:p>
        </p:txBody>
      </p:sp>
    </p:spTree>
    <p:extLst>
      <p:ext uri="{BB962C8B-B14F-4D97-AF65-F5344CB8AC3E}">
        <p14:creationId xmlns:p14="http://schemas.microsoft.com/office/powerpoint/2010/main" val="3877039905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512" y="1772816"/>
            <a:ext cx="3960440" cy="381642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0" y="1772816"/>
            <a:ext cx="4248472" cy="381642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139374351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err="1"/>
              <a:t>Класификация</a:t>
            </a:r>
            <a:r>
              <a:rPr lang="ru-RU" dirty="0"/>
              <a:t>:</a:t>
            </a:r>
            <a:endParaRPr lang="bg-BG" dirty="0"/>
          </a:p>
        </p:txBody>
      </p:sp>
      <p:sp>
        <p:nvSpPr>
          <p:cNvPr id="3" name="Контейнер за съдържание 2"/>
          <p:cNvSpPr>
            <a:spLocks noGrp="1"/>
          </p:cNvSpPr>
          <p:nvPr>
            <p:ph idx="1"/>
          </p:nvPr>
        </p:nvSpPr>
        <p:spPr>
          <a:xfrm>
            <a:off x="0" y="1340768"/>
            <a:ext cx="9036496" cy="5517232"/>
          </a:xfrm>
        </p:spPr>
        <p:txBody>
          <a:bodyPr>
            <a:normAutofit/>
          </a:bodyPr>
          <a:lstStyle/>
          <a:p>
            <a:pPr marL="137160" indent="0">
              <a:buNone/>
            </a:pPr>
            <a:r>
              <a:rPr lang="ru-RU" dirty="0"/>
              <a:t>І. В </a:t>
            </a:r>
            <a:r>
              <a:rPr lang="ru-RU" dirty="0" err="1"/>
              <a:t>зависимост</a:t>
            </a:r>
            <a:r>
              <a:rPr lang="ru-RU" dirty="0"/>
              <a:t> от </a:t>
            </a:r>
            <a:r>
              <a:rPr lang="ru-RU" dirty="0" err="1"/>
              <a:t>пътя</a:t>
            </a:r>
            <a:r>
              <a:rPr lang="ru-RU" dirty="0"/>
              <a:t> на </a:t>
            </a:r>
            <a:r>
              <a:rPr lang="ru-RU" dirty="0" err="1"/>
              <a:t>проникване</a:t>
            </a:r>
            <a:r>
              <a:rPr lang="ru-RU" dirty="0"/>
              <a:t> на </a:t>
            </a:r>
            <a:r>
              <a:rPr lang="ru-RU" dirty="0" err="1"/>
              <a:t>инфекцията</a:t>
            </a:r>
            <a:r>
              <a:rPr lang="ru-RU" dirty="0"/>
              <a:t> </a:t>
            </a:r>
            <a:r>
              <a:rPr lang="ru-RU" dirty="0" err="1"/>
              <a:t>абсцесите</a:t>
            </a:r>
            <a:r>
              <a:rPr lang="ru-RU" dirty="0"/>
              <a:t> </a:t>
            </a:r>
            <a:r>
              <a:rPr lang="ru-RU" dirty="0" err="1"/>
              <a:t>биват</a:t>
            </a:r>
            <a:r>
              <a:rPr lang="ru-RU" dirty="0"/>
              <a:t>:</a:t>
            </a:r>
            <a:br>
              <a:rPr lang="ru-RU" dirty="0"/>
            </a:br>
            <a:r>
              <a:rPr lang="ru-RU" dirty="0"/>
              <a:t>1. </a:t>
            </a:r>
            <a:r>
              <a:rPr lang="ru-RU" dirty="0" err="1"/>
              <a:t>Аспирационни</a:t>
            </a:r>
            <a:r>
              <a:rPr lang="ru-RU" dirty="0"/>
              <a:t> (</a:t>
            </a:r>
            <a:r>
              <a:rPr lang="ru-RU" dirty="0" err="1"/>
              <a:t>бронхогенни</a:t>
            </a:r>
            <a:r>
              <a:rPr lang="ru-RU" dirty="0"/>
              <a:t>);</a:t>
            </a:r>
            <a:br>
              <a:rPr lang="ru-RU" dirty="0"/>
            </a:br>
            <a:r>
              <a:rPr lang="ru-RU" dirty="0"/>
              <a:t>2. </a:t>
            </a:r>
            <a:r>
              <a:rPr lang="ru-RU" dirty="0" err="1"/>
              <a:t>Хематогенно-емболични</a:t>
            </a:r>
            <a:r>
              <a:rPr lang="ru-RU" dirty="0"/>
              <a:t>;</a:t>
            </a:r>
            <a:br>
              <a:rPr lang="ru-RU" dirty="0"/>
            </a:br>
            <a:r>
              <a:rPr lang="ru-RU" dirty="0"/>
              <a:t>3. </a:t>
            </a:r>
            <a:r>
              <a:rPr lang="ru-RU" dirty="0" err="1"/>
              <a:t>Травматични</a:t>
            </a:r>
            <a:r>
              <a:rPr lang="ru-RU" dirty="0"/>
              <a:t>;</a:t>
            </a:r>
            <a:br>
              <a:rPr lang="ru-RU" dirty="0"/>
            </a:br>
            <a:r>
              <a:rPr lang="ru-RU" dirty="0"/>
              <a:t>4. </a:t>
            </a:r>
            <a:r>
              <a:rPr lang="ru-RU" dirty="0" err="1"/>
              <a:t>Метапневмонични</a:t>
            </a:r>
            <a:r>
              <a:rPr lang="ru-RU" dirty="0"/>
              <a:t>;</a:t>
            </a:r>
            <a:br>
              <a:rPr lang="ru-RU" dirty="0"/>
            </a:br>
            <a:r>
              <a:rPr lang="ru-RU" dirty="0"/>
              <a:t>5. </a:t>
            </a:r>
            <a:r>
              <a:rPr lang="ru-RU" dirty="0" err="1"/>
              <a:t>Други</a:t>
            </a:r>
            <a:r>
              <a:rPr lang="ru-RU" dirty="0"/>
              <a:t> – при </a:t>
            </a:r>
            <a:r>
              <a:rPr lang="ru-RU" dirty="0" err="1"/>
              <a:t>бронхиектазии</a:t>
            </a:r>
            <a:r>
              <a:rPr lang="ru-RU" dirty="0"/>
              <a:t>, </a:t>
            </a:r>
            <a:r>
              <a:rPr lang="ru-RU" dirty="0" err="1"/>
              <a:t>тумори</a:t>
            </a:r>
            <a:r>
              <a:rPr lang="ru-RU" dirty="0"/>
              <a:t>, </a:t>
            </a:r>
            <a:r>
              <a:rPr lang="ru-RU" dirty="0" err="1"/>
              <a:t>белодробен</a:t>
            </a:r>
            <a:r>
              <a:rPr lang="ru-RU" dirty="0"/>
              <a:t> инфаркт, </a:t>
            </a:r>
            <a:r>
              <a:rPr lang="ru-RU" dirty="0" err="1"/>
              <a:t>гнойни</a:t>
            </a:r>
            <a:r>
              <a:rPr lang="ru-RU" dirty="0"/>
              <a:t> </a:t>
            </a:r>
            <a:r>
              <a:rPr lang="ru-RU" dirty="0" err="1"/>
              <a:t>процеси</a:t>
            </a:r>
            <a:r>
              <a:rPr lang="ru-RU" dirty="0"/>
              <a:t> в </a:t>
            </a:r>
            <a:r>
              <a:rPr lang="ru-RU" dirty="0" err="1"/>
              <a:t>коремната</a:t>
            </a:r>
            <a:r>
              <a:rPr lang="ru-RU" dirty="0"/>
              <a:t> </a:t>
            </a:r>
            <a:r>
              <a:rPr lang="ru-RU" dirty="0" err="1"/>
              <a:t>кухина</a:t>
            </a:r>
            <a:r>
              <a:rPr lang="ru-RU" dirty="0"/>
              <a:t> и под </a:t>
            </a:r>
            <a:r>
              <a:rPr lang="ru-RU" dirty="0" err="1"/>
              <a:t>диафрагмата</a:t>
            </a:r>
            <a:r>
              <a:rPr lang="ru-RU" dirty="0"/>
              <a:t>.</a:t>
            </a:r>
            <a:br>
              <a:rPr lang="ru-RU" dirty="0"/>
            </a:br>
            <a:r>
              <a:rPr lang="ru-RU" dirty="0"/>
              <a:t>ІІ. По </a:t>
            </a:r>
            <a:r>
              <a:rPr lang="ru-RU" dirty="0" err="1"/>
              <a:t>протичане</a:t>
            </a:r>
            <a:r>
              <a:rPr lang="ru-RU" dirty="0"/>
              <a:t> се </a:t>
            </a:r>
            <a:r>
              <a:rPr lang="ru-RU" dirty="0" err="1"/>
              <a:t>различават</a:t>
            </a:r>
            <a:r>
              <a:rPr lang="ru-RU" dirty="0"/>
              <a:t>:</a:t>
            </a:r>
            <a:br>
              <a:rPr lang="ru-RU" dirty="0"/>
            </a:br>
            <a:r>
              <a:rPr lang="ru-RU" dirty="0"/>
              <a:t>1. </a:t>
            </a:r>
            <a:r>
              <a:rPr lang="ru-RU" dirty="0" err="1"/>
              <a:t>Остър</a:t>
            </a:r>
            <a:r>
              <a:rPr lang="ru-RU" dirty="0"/>
              <a:t> </a:t>
            </a:r>
            <a:r>
              <a:rPr lang="ru-RU" dirty="0" err="1"/>
              <a:t>абсцес</a:t>
            </a:r>
            <a:r>
              <a:rPr lang="ru-RU" dirty="0"/>
              <a:t> на </a:t>
            </a:r>
            <a:r>
              <a:rPr lang="ru-RU" dirty="0" err="1"/>
              <a:t>белия</a:t>
            </a:r>
            <a:r>
              <a:rPr lang="ru-RU" dirty="0"/>
              <a:t> </a:t>
            </a:r>
            <a:r>
              <a:rPr lang="ru-RU" dirty="0" err="1"/>
              <a:t>дроб</a:t>
            </a:r>
            <a:r>
              <a:rPr lang="ru-RU" dirty="0"/>
              <a:t>;</a:t>
            </a:r>
            <a:br>
              <a:rPr lang="ru-RU" dirty="0"/>
            </a:br>
            <a:r>
              <a:rPr lang="ru-RU" dirty="0"/>
              <a:t>2. </a:t>
            </a:r>
            <a:r>
              <a:rPr lang="ru-RU" dirty="0" err="1"/>
              <a:t>Хроничен</a:t>
            </a:r>
            <a:r>
              <a:rPr lang="ru-RU" dirty="0"/>
              <a:t> </a:t>
            </a:r>
            <a:r>
              <a:rPr lang="ru-RU" dirty="0" err="1"/>
              <a:t>абсцес</a:t>
            </a:r>
            <a:r>
              <a:rPr lang="ru-RU" dirty="0"/>
              <a:t> на </a:t>
            </a:r>
            <a:r>
              <a:rPr lang="ru-RU" dirty="0" err="1"/>
              <a:t>белия</a:t>
            </a:r>
            <a:r>
              <a:rPr lang="ru-RU" dirty="0"/>
              <a:t> </a:t>
            </a:r>
            <a:r>
              <a:rPr lang="ru-RU" dirty="0" err="1"/>
              <a:t>дроб</a:t>
            </a:r>
            <a:r>
              <a:rPr lang="ru-RU" dirty="0"/>
              <a:t>.</a:t>
            </a:r>
            <a:endParaRPr lang="bg-BG" dirty="0"/>
          </a:p>
        </p:txBody>
      </p:sp>
    </p:spTree>
    <p:extLst>
      <p:ext uri="{BB962C8B-B14F-4D97-AF65-F5344CB8AC3E}">
        <p14:creationId xmlns:p14="http://schemas.microsoft.com/office/powerpoint/2010/main" val="1821886145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Клиника:</a:t>
            </a:r>
            <a:endParaRPr lang="bg-BG" dirty="0"/>
          </a:p>
        </p:txBody>
      </p:sp>
      <p:sp>
        <p:nvSpPr>
          <p:cNvPr id="3" name="Контейнер за съдържание 2"/>
          <p:cNvSpPr>
            <a:spLocks noGrp="1"/>
          </p:cNvSpPr>
          <p:nvPr>
            <p:ph idx="1"/>
          </p:nvPr>
        </p:nvSpPr>
        <p:spPr>
          <a:xfrm>
            <a:off x="0" y="1600200"/>
            <a:ext cx="9144000" cy="5141168"/>
          </a:xfrm>
        </p:spPr>
        <p:txBody>
          <a:bodyPr>
            <a:normAutofit fontScale="77500" lnSpcReduction="20000"/>
          </a:bodyPr>
          <a:lstStyle/>
          <a:p>
            <a:r>
              <a:rPr lang="ru-RU" dirty="0"/>
              <a:t>В </a:t>
            </a:r>
            <a:r>
              <a:rPr lang="ru-RU" dirty="0" err="1"/>
              <a:t>началния</a:t>
            </a:r>
            <a:r>
              <a:rPr lang="ru-RU" dirty="0"/>
              <a:t> период </a:t>
            </a:r>
            <a:r>
              <a:rPr lang="ru-RU" dirty="0" err="1"/>
              <a:t>заболяването</a:t>
            </a:r>
            <a:r>
              <a:rPr lang="ru-RU" dirty="0"/>
              <a:t> </a:t>
            </a:r>
            <a:r>
              <a:rPr lang="ru-RU" dirty="0" err="1"/>
              <a:t>протича</a:t>
            </a:r>
            <a:r>
              <a:rPr lang="ru-RU" dirty="0"/>
              <a:t> с </a:t>
            </a:r>
            <a:r>
              <a:rPr lang="ru-RU" dirty="0" err="1"/>
              <a:t>клиниката</a:t>
            </a:r>
            <a:r>
              <a:rPr lang="ru-RU" dirty="0"/>
              <a:t> на остра пневмония. </a:t>
            </a:r>
            <a:r>
              <a:rPr lang="ru-RU" dirty="0" err="1"/>
              <a:t>Има</a:t>
            </a:r>
            <a:r>
              <a:rPr lang="ru-RU" dirty="0"/>
              <a:t> </a:t>
            </a:r>
            <a:r>
              <a:rPr lang="ru-RU" dirty="0" err="1"/>
              <a:t>тежко</a:t>
            </a:r>
            <a:r>
              <a:rPr lang="ru-RU" dirty="0"/>
              <a:t> </a:t>
            </a:r>
            <a:r>
              <a:rPr lang="ru-RU" dirty="0" err="1"/>
              <a:t>общо</a:t>
            </a:r>
            <a:r>
              <a:rPr lang="ru-RU" dirty="0"/>
              <a:t> </a:t>
            </a:r>
            <a:r>
              <a:rPr lang="ru-RU" dirty="0" err="1"/>
              <a:t>състояние</a:t>
            </a:r>
            <a:r>
              <a:rPr lang="ru-RU" dirty="0"/>
              <a:t>, </a:t>
            </a:r>
            <a:r>
              <a:rPr lang="ru-RU" dirty="0" err="1"/>
              <a:t>висока</a:t>
            </a:r>
            <a:r>
              <a:rPr lang="ru-RU" dirty="0"/>
              <a:t> температура, </a:t>
            </a:r>
            <a:r>
              <a:rPr lang="ru-RU" dirty="0" err="1"/>
              <a:t>задух</a:t>
            </a:r>
            <a:r>
              <a:rPr lang="ru-RU" dirty="0"/>
              <a:t>, цианоза, </a:t>
            </a:r>
            <a:r>
              <a:rPr lang="ru-RU" dirty="0" err="1"/>
              <a:t>кашлица</a:t>
            </a:r>
            <a:r>
              <a:rPr lang="ru-RU" dirty="0"/>
              <a:t>, </a:t>
            </a:r>
            <a:r>
              <a:rPr lang="ru-RU" dirty="0" err="1"/>
              <a:t>гнойна</a:t>
            </a:r>
            <a:r>
              <a:rPr lang="ru-RU" dirty="0"/>
              <a:t> </a:t>
            </a:r>
            <a:r>
              <a:rPr lang="ru-RU" dirty="0" err="1"/>
              <a:t>експекторация</a:t>
            </a:r>
            <a:r>
              <a:rPr lang="ru-RU" dirty="0"/>
              <a:t>, </a:t>
            </a:r>
            <a:r>
              <a:rPr lang="ru-RU" dirty="0" err="1"/>
              <a:t>болки</a:t>
            </a:r>
            <a:r>
              <a:rPr lang="ru-RU" dirty="0"/>
              <a:t> в </a:t>
            </a:r>
            <a:r>
              <a:rPr lang="ru-RU" dirty="0" err="1"/>
              <a:t>гърдите</a:t>
            </a:r>
            <a:r>
              <a:rPr lang="ru-RU" dirty="0"/>
              <a:t>.</a:t>
            </a:r>
          </a:p>
          <a:p>
            <a:r>
              <a:rPr lang="ru-RU" dirty="0"/>
              <a:t>Около три </a:t>
            </a:r>
            <a:r>
              <a:rPr lang="ru-RU" dirty="0" err="1"/>
              <a:t>седмици</a:t>
            </a:r>
            <a:r>
              <a:rPr lang="ru-RU" dirty="0"/>
              <a:t> след </a:t>
            </a:r>
            <a:r>
              <a:rPr lang="ru-RU" dirty="0" err="1"/>
              <a:t>първите</a:t>
            </a:r>
            <a:r>
              <a:rPr lang="ru-RU" dirty="0"/>
              <a:t> </a:t>
            </a:r>
            <a:r>
              <a:rPr lang="ru-RU" dirty="0" err="1"/>
              <a:t>признаци</a:t>
            </a:r>
            <a:r>
              <a:rPr lang="ru-RU" dirty="0"/>
              <a:t> на </a:t>
            </a:r>
            <a:r>
              <a:rPr lang="ru-RU" dirty="0" err="1"/>
              <a:t>възпалителния</a:t>
            </a:r>
            <a:r>
              <a:rPr lang="ru-RU" dirty="0"/>
              <a:t> </a:t>
            </a:r>
            <a:r>
              <a:rPr lang="ru-RU" dirty="0" err="1"/>
              <a:t>процес</a:t>
            </a:r>
            <a:r>
              <a:rPr lang="ru-RU" dirty="0"/>
              <a:t> </a:t>
            </a:r>
            <a:r>
              <a:rPr lang="ru-RU" dirty="0" err="1"/>
              <a:t>настъпва</a:t>
            </a:r>
            <a:r>
              <a:rPr lang="ru-RU" dirty="0"/>
              <a:t> пробив на </a:t>
            </a:r>
            <a:r>
              <a:rPr lang="ru-RU" dirty="0" err="1"/>
              <a:t>абсцеса</a:t>
            </a:r>
            <a:r>
              <a:rPr lang="ru-RU" dirty="0"/>
              <a:t> в бронх. </a:t>
            </a:r>
          </a:p>
          <a:p>
            <a:pPr lvl="1"/>
            <a:r>
              <a:rPr lang="ru-RU" dirty="0" err="1"/>
              <a:t>Вторият</a:t>
            </a:r>
            <a:r>
              <a:rPr lang="ru-RU" dirty="0"/>
              <a:t> стадий на </a:t>
            </a:r>
            <a:r>
              <a:rPr lang="ru-RU" dirty="0" err="1"/>
              <a:t>открит</a:t>
            </a:r>
            <a:r>
              <a:rPr lang="ru-RU" dirty="0"/>
              <a:t> гнойник се </a:t>
            </a:r>
            <a:r>
              <a:rPr lang="ru-RU" dirty="0" err="1"/>
              <a:t>характеризира</a:t>
            </a:r>
            <a:r>
              <a:rPr lang="ru-RU" dirty="0"/>
              <a:t> с </a:t>
            </a:r>
            <a:r>
              <a:rPr lang="ru-RU" dirty="0" err="1"/>
              <a:t>изхрачване</a:t>
            </a:r>
            <a:r>
              <a:rPr lang="ru-RU" dirty="0"/>
              <a:t> на </a:t>
            </a:r>
            <a:r>
              <a:rPr lang="ru-RU" dirty="0" err="1"/>
              <a:t>обилно</a:t>
            </a:r>
            <a:r>
              <a:rPr lang="ru-RU" dirty="0"/>
              <a:t> количество </a:t>
            </a:r>
            <a:r>
              <a:rPr lang="ru-RU" dirty="0" err="1"/>
              <a:t>гнойни</a:t>
            </a:r>
            <a:r>
              <a:rPr lang="ru-RU" dirty="0"/>
              <a:t> </a:t>
            </a:r>
            <a:r>
              <a:rPr lang="ru-RU" dirty="0" err="1"/>
              <a:t>храчки</a:t>
            </a:r>
            <a:r>
              <a:rPr lang="ru-RU" dirty="0"/>
              <a:t>, </a:t>
            </a:r>
            <a:r>
              <a:rPr lang="ru-RU" dirty="0" err="1"/>
              <a:t>т.нар</a:t>
            </a:r>
            <a:r>
              <a:rPr lang="ru-RU" dirty="0"/>
              <a:t>. “</a:t>
            </a:r>
            <a:r>
              <a:rPr lang="ru-RU" dirty="0" err="1"/>
              <a:t>вомик</a:t>
            </a:r>
            <a:r>
              <a:rPr lang="ru-RU" dirty="0"/>
              <a:t>”. </a:t>
            </a:r>
          </a:p>
          <a:p>
            <a:pPr lvl="1"/>
            <a:r>
              <a:rPr lang="ru-RU" dirty="0" err="1"/>
              <a:t>Днес</a:t>
            </a:r>
            <a:r>
              <a:rPr lang="ru-RU" dirty="0"/>
              <a:t> </a:t>
            </a:r>
            <a:r>
              <a:rPr lang="ru-RU" dirty="0" err="1"/>
              <a:t>по-често</a:t>
            </a:r>
            <a:r>
              <a:rPr lang="ru-RU" dirty="0"/>
              <a:t> се </a:t>
            </a:r>
            <a:r>
              <a:rPr lang="ru-RU" dirty="0" err="1"/>
              <a:t>наблюдава</a:t>
            </a:r>
            <a:r>
              <a:rPr lang="ru-RU" dirty="0"/>
              <a:t> </a:t>
            </a:r>
            <a:r>
              <a:rPr lang="ru-RU" dirty="0" err="1"/>
              <a:t>т.нар</a:t>
            </a:r>
            <a:r>
              <a:rPr lang="ru-RU" dirty="0"/>
              <a:t>. “</a:t>
            </a:r>
            <a:r>
              <a:rPr lang="ru-RU" dirty="0" err="1"/>
              <a:t>фракциониран</a:t>
            </a:r>
            <a:r>
              <a:rPr lang="ru-RU" dirty="0"/>
              <a:t> </a:t>
            </a:r>
            <a:r>
              <a:rPr lang="ru-RU" dirty="0" err="1"/>
              <a:t>вомик</a:t>
            </a:r>
            <a:r>
              <a:rPr lang="ru-RU" dirty="0"/>
              <a:t>” – </a:t>
            </a:r>
            <a:r>
              <a:rPr lang="ru-RU" dirty="0" err="1"/>
              <a:t>неколкократно</a:t>
            </a:r>
            <a:r>
              <a:rPr lang="ru-RU" dirty="0"/>
              <a:t> </a:t>
            </a:r>
            <a:r>
              <a:rPr lang="ru-RU" dirty="0" err="1"/>
              <a:t>отделяне</a:t>
            </a:r>
            <a:r>
              <a:rPr lang="ru-RU" dirty="0"/>
              <a:t> на малки количества </a:t>
            </a:r>
            <a:r>
              <a:rPr lang="ru-RU" dirty="0" err="1"/>
              <a:t>храчки</a:t>
            </a:r>
            <a:r>
              <a:rPr lang="ru-RU" dirty="0"/>
              <a:t> в </a:t>
            </a:r>
            <a:r>
              <a:rPr lang="ru-RU" dirty="0" err="1"/>
              <a:t>продължение</a:t>
            </a:r>
            <a:r>
              <a:rPr lang="ru-RU" dirty="0"/>
              <a:t> на 2-3 дни.</a:t>
            </a:r>
          </a:p>
          <a:p>
            <a:pPr lvl="1"/>
            <a:r>
              <a:rPr lang="ru-RU" dirty="0" err="1"/>
              <a:t>Храчките</a:t>
            </a:r>
            <a:r>
              <a:rPr lang="ru-RU" dirty="0"/>
              <a:t> </a:t>
            </a:r>
            <a:r>
              <a:rPr lang="ru-RU" dirty="0" err="1"/>
              <a:t>имат</a:t>
            </a:r>
            <a:r>
              <a:rPr lang="ru-RU" dirty="0"/>
              <a:t> три слоя – </a:t>
            </a:r>
            <a:r>
              <a:rPr lang="ru-RU" dirty="0" err="1"/>
              <a:t>пенест</a:t>
            </a:r>
            <a:r>
              <a:rPr lang="ru-RU" dirty="0"/>
              <a:t>, </a:t>
            </a:r>
            <a:r>
              <a:rPr lang="ru-RU" dirty="0" err="1"/>
              <a:t>воднист</a:t>
            </a:r>
            <a:r>
              <a:rPr lang="ru-RU" dirty="0"/>
              <a:t> и гноен. Те </a:t>
            </a:r>
            <a:r>
              <a:rPr lang="ru-RU" dirty="0" err="1"/>
              <a:t>съдържат</a:t>
            </a:r>
            <a:r>
              <a:rPr lang="ru-RU" dirty="0"/>
              <a:t> </a:t>
            </a:r>
            <a:r>
              <a:rPr lang="ru-RU" dirty="0" err="1"/>
              <a:t>левкоцити</a:t>
            </a:r>
            <a:r>
              <a:rPr lang="ru-RU" dirty="0"/>
              <a:t>, </a:t>
            </a:r>
            <a:r>
              <a:rPr lang="ru-RU" dirty="0" err="1"/>
              <a:t>еластични</a:t>
            </a:r>
            <a:r>
              <a:rPr lang="ru-RU" dirty="0"/>
              <a:t> </a:t>
            </a:r>
            <a:r>
              <a:rPr lang="ru-RU" dirty="0" err="1"/>
              <a:t>влакна</a:t>
            </a:r>
            <a:r>
              <a:rPr lang="ru-RU" dirty="0"/>
              <a:t>, </a:t>
            </a:r>
            <a:r>
              <a:rPr lang="ru-RU" dirty="0" err="1"/>
              <a:t>еритроцити</a:t>
            </a:r>
            <a:r>
              <a:rPr lang="ru-RU" dirty="0"/>
              <a:t>. </a:t>
            </a:r>
          </a:p>
          <a:p>
            <a:pPr lvl="1"/>
            <a:r>
              <a:rPr lang="ru-RU" dirty="0"/>
              <a:t>След </a:t>
            </a:r>
            <a:r>
              <a:rPr lang="ru-RU" dirty="0" err="1"/>
              <a:t>изхрачването</a:t>
            </a:r>
            <a:r>
              <a:rPr lang="ru-RU" dirty="0"/>
              <a:t> </a:t>
            </a:r>
            <a:r>
              <a:rPr lang="ru-RU" dirty="0" err="1"/>
              <a:t>температурата</a:t>
            </a:r>
            <a:r>
              <a:rPr lang="ru-RU" dirty="0"/>
              <a:t> се </a:t>
            </a:r>
            <a:r>
              <a:rPr lang="ru-RU" dirty="0" err="1"/>
              <a:t>понижава</a:t>
            </a:r>
            <a:r>
              <a:rPr lang="ru-RU" dirty="0"/>
              <a:t> и </a:t>
            </a:r>
            <a:r>
              <a:rPr lang="ru-RU" dirty="0" err="1"/>
              <a:t>общото</a:t>
            </a:r>
            <a:r>
              <a:rPr lang="ru-RU" dirty="0"/>
              <a:t> </a:t>
            </a:r>
            <a:r>
              <a:rPr lang="ru-RU" dirty="0" err="1"/>
              <a:t>състояние</a:t>
            </a:r>
            <a:r>
              <a:rPr lang="ru-RU" dirty="0"/>
              <a:t> се </a:t>
            </a:r>
            <a:r>
              <a:rPr lang="ru-RU" dirty="0" err="1"/>
              <a:t>подобрява</a:t>
            </a:r>
            <a:r>
              <a:rPr lang="ru-RU" dirty="0"/>
              <a:t>.</a:t>
            </a:r>
          </a:p>
          <a:p>
            <a:r>
              <a:rPr lang="ru-RU" dirty="0"/>
              <a:t>При </a:t>
            </a:r>
            <a:r>
              <a:rPr lang="ru-RU" dirty="0" err="1"/>
              <a:t>физикалното</a:t>
            </a:r>
            <a:r>
              <a:rPr lang="ru-RU" dirty="0"/>
              <a:t> </a:t>
            </a:r>
            <a:r>
              <a:rPr lang="ru-RU" dirty="0" err="1"/>
              <a:t>изследване</a:t>
            </a:r>
            <a:r>
              <a:rPr lang="ru-RU" dirty="0"/>
              <a:t> се </a:t>
            </a:r>
            <a:r>
              <a:rPr lang="ru-RU" dirty="0" err="1"/>
              <a:t>установява</a:t>
            </a:r>
            <a:r>
              <a:rPr lang="ru-RU" dirty="0"/>
              <a:t> </a:t>
            </a:r>
            <a:r>
              <a:rPr lang="ru-RU" dirty="0" err="1"/>
              <a:t>притъпено-тимпаничен</a:t>
            </a:r>
            <a:r>
              <a:rPr lang="ru-RU" dirty="0"/>
              <a:t> тон, </a:t>
            </a:r>
            <a:r>
              <a:rPr lang="ru-RU" dirty="0" err="1"/>
              <a:t>бронхиално</a:t>
            </a:r>
            <a:r>
              <a:rPr lang="ru-RU" dirty="0"/>
              <a:t> </a:t>
            </a:r>
            <a:r>
              <a:rPr lang="ru-RU" dirty="0" err="1"/>
              <a:t>дишане</a:t>
            </a:r>
            <a:r>
              <a:rPr lang="ru-RU" dirty="0"/>
              <a:t>, при </a:t>
            </a:r>
            <a:r>
              <a:rPr lang="ru-RU" dirty="0" err="1"/>
              <a:t>по-голяма</a:t>
            </a:r>
            <a:r>
              <a:rPr lang="ru-RU" dirty="0"/>
              <a:t> </a:t>
            </a:r>
            <a:r>
              <a:rPr lang="ru-RU" dirty="0" err="1"/>
              <a:t>кухина</a:t>
            </a:r>
            <a:r>
              <a:rPr lang="ru-RU" dirty="0"/>
              <a:t> – </a:t>
            </a:r>
            <a:r>
              <a:rPr lang="ru-RU" dirty="0" err="1"/>
              <a:t>амфорично</a:t>
            </a:r>
            <a:r>
              <a:rPr lang="ru-RU" dirty="0"/>
              <a:t> </a:t>
            </a:r>
            <a:r>
              <a:rPr lang="ru-RU" dirty="0" err="1"/>
              <a:t>дишане</a:t>
            </a:r>
            <a:r>
              <a:rPr lang="ru-RU" dirty="0"/>
              <a:t>, </a:t>
            </a:r>
            <a:r>
              <a:rPr lang="ru-RU" dirty="0" err="1"/>
              <a:t>средни</a:t>
            </a:r>
            <a:r>
              <a:rPr lang="ru-RU" dirty="0"/>
              <a:t> и </a:t>
            </a:r>
            <a:r>
              <a:rPr lang="ru-RU" dirty="0" err="1"/>
              <a:t>едри</a:t>
            </a:r>
            <a:r>
              <a:rPr lang="ru-RU" dirty="0"/>
              <a:t> </a:t>
            </a:r>
            <a:r>
              <a:rPr lang="ru-RU" dirty="0" err="1"/>
              <a:t>влажни</a:t>
            </a:r>
            <a:r>
              <a:rPr lang="ru-RU" dirty="0"/>
              <a:t> </a:t>
            </a:r>
            <a:r>
              <a:rPr lang="ru-RU" dirty="0" err="1"/>
              <a:t>хрипове</a:t>
            </a:r>
            <a:r>
              <a:rPr lang="ru-RU" dirty="0"/>
              <a:t>.</a:t>
            </a:r>
            <a:endParaRPr lang="bg-BG" dirty="0"/>
          </a:p>
        </p:txBody>
      </p:sp>
    </p:spTree>
    <p:extLst>
      <p:ext uri="{BB962C8B-B14F-4D97-AF65-F5344CB8AC3E}">
        <p14:creationId xmlns:p14="http://schemas.microsoft.com/office/powerpoint/2010/main" val="1546532690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err="1"/>
              <a:t>Изследвания</a:t>
            </a:r>
            <a:r>
              <a:rPr lang="ru-RU" dirty="0"/>
              <a:t>:</a:t>
            </a:r>
            <a:endParaRPr lang="bg-BG" dirty="0"/>
          </a:p>
        </p:txBody>
      </p:sp>
      <p:sp>
        <p:nvSpPr>
          <p:cNvPr id="3" name="Контейнер за съдържани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/>
              <a:t>1. </a:t>
            </a:r>
            <a:r>
              <a:rPr lang="ru-RU" dirty="0" err="1"/>
              <a:t>Лабораторни</a:t>
            </a:r>
            <a:r>
              <a:rPr lang="ru-RU" dirty="0"/>
              <a:t> </a:t>
            </a:r>
            <a:r>
              <a:rPr lang="ru-RU" dirty="0" err="1"/>
              <a:t>изследвания</a:t>
            </a:r>
            <a:r>
              <a:rPr lang="ru-RU" dirty="0"/>
              <a:t>. </a:t>
            </a:r>
            <a:r>
              <a:rPr lang="ru-RU" dirty="0" err="1"/>
              <a:t>Кръвната</a:t>
            </a:r>
            <a:r>
              <a:rPr lang="ru-RU" dirty="0"/>
              <a:t> картина </a:t>
            </a:r>
            <a:r>
              <a:rPr lang="ru-RU" dirty="0" err="1"/>
              <a:t>показва</a:t>
            </a:r>
            <a:r>
              <a:rPr lang="ru-RU" dirty="0"/>
              <a:t> </a:t>
            </a:r>
            <a:r>
              <a:rPr lang="ru-RU" dirty="0" err="1"/>
              <a:t>левкоцитоза</a:t>
            </a:r>
            <a:r>
              <a:rPr lang="ru-RU" dirty="0"/>
              <a:t> с </a:t>
            </a:r>
            <a:r>
              <a:rPr lang="ru-RU" dirty="0" err="1"/>
              <a:t>олевяване</a:t>
            </a:r>
            <a:r>
              <a:rPr lang="ru-RU" dirty="0"/>
              <a:t>, ускорена СУЕ.</a:t>
            </a:r>
            <a:br>
              <a:rPr lang="ru-RU" dirty="0"/>
            </a:br>
            <a:endParaRPr lang="ru-RU" dirty="0"/>
          </a:p>
          <a:p>
            <a:r>
              <a:rPr lang="ru-RU" dirty="0"/>
              <a:t>2. </a:t>
            </a:r>
            <a:r>
              <a:rPr lang="ru-RU" dirty="0" err="1"/>
              <a:t>Микробиологично</a:t>
            </a:r>
            <a:r>
              <a:rPr lang="ru-RU" dirty="0"/>
              <a:t> </a:t>
            </a:r>
            <a:r>
              <a:rPr lang="ru-RU" dirty="0" err="1"/>
              <a:t>изследване</a:t>
            </a:r>
            <a:r>
              <a:rPr lang="ru-RU" dirty="0"/>
              <a:t>. В </a:t>
            </a:r>
            <a:r>
              <a:rPr lang="ru-RU" dirty="0" err="1"/>
              <a:t>храчките</a:t>
            </a:r>
            <a:r>
              <a:rPr lang="ru-RU" dirty="0"/>
              <a:t> се </a:t>
            </a:r>
            <a:r>
              <a:rPr lang="ru-RU" dirty="0" err="1"/>
              <a:t>откриват</a:t>
            </a:r>
            <a:r>
              <a:rPr lang="ru-RU" dirty="0"/>
              <a:t> </a:t>
            </a:r>
            <a:r>
              <a:rPr lang="ru-RU" dirty="0" err="1"/>
              <a:t>причинителите</a:t>
            </a:r>
            <a:r>
              <a:rPr lang="ru-RU" dirty="0"/>
              <a:t> на </a:t>
            </a:r>
            <a:r>
              <a:rPr lang="ru-RU" dirty="0" err="1"/>
              <a:t>инфекцията</a:t>
            </a:r>
            <a:r>
              <a:rPr lang="ru-RU" dirty="0"/>
              <a:t>.</a:t>
            </a:r>
            <a:br>
              <a:rPr lang="ru-RU" dirty="0"/>
            </a:br>
            <a:endParaRPr lang="ru-RU" dirty="0"/>
          </a:p>
          <a:p>
            <a:r>
              <a:rPr lang="ru-RU" dirty="0"/>
              <a:t>3. Рентгеново </a:t>
            </a:r>
            <a:r>
              <a:rPr lang="ru-RU" dirty="0" err="1"/>
              <a:t>изследване</a:t>
            </a:r>
            <a:r>
              <a:rPr lang="ru-RU" dirty="0"/>
              <a:t>. </a:t>
            </a:r>
            <a:r>
              <a:rPr lang="ru-RU" dirty="0" err="1"/>
              <a:t>Установява</a:t>
            </a:r>
            <a:r>
              <a:rPr lang="ru-RU" dirty="0"/>
              <a:t> се </a:t>
            </a:r>
            <a:r>
              <a:rPr lang="ru-RU" dirty="0" err="1"/>
              <a:t>една</a:t>
            </a:r>
            <a:r>
              <a:rPr lang="ru-RU" dirty="0"/>
              <a:t> или </a:t>
            </a:r>
            <a:r>
              <a:rPr lang="ru-RU" dirty="0" err="1"/>
              <a:t>няколко</a:t>
            </a:r>
            <a:r>
              <a:rPr lang="ru-RU" dirty="0"/>
              <a:t> </a:t>
            </a:r>
            <a:r>
              <a:rPr lang="ru-RU" dirty="0" err="1"/>
              <a:t>хидроаерични</a:t>
            </a:r>
            <a:r>
              <a:rPr lang="ru-RU" dirty="0"/>
              <a:t> </a:t>
            </a:r>
            <a:r>
              <a:rPr lang="ru-RU" dirty="0" err="1"/>
              <a:t>сянки</a:t>
            </a:r>
            <a:r>
              <a:rPr lang="ru-RU" dirty="0"/>
              <a:t> с гладки </a:t>
            </a:r>
            <a:r>
              <a:rPr lang="ru-RU" dirty="0" err="1"/>
              <a:t>външни</a:t>
            </a:r>
            <a:r>
              <a:rPr lang="ru-RU" dirty="0"/>
              <a:t> и </a:t>
            </a:r>
            <a:r>
              <a:rPr lang="ru-RU" dirty="0" err="1"/>
              <a:t>вътрешни</a:t>
            </a:r>
            <a:r>
              <a:rPr lang="ru-RU" dirty="0"/>
              <a:t> очертания.</a:t>
            </a:r>
            <a:endParaRPr lang="bg-BG" dirty="0"/>
          </a:p>
        </p:txBody>
      </p:sp>
    </p:spTree>
    <p:extLst>
      <p:ext uri="{BB962C8B-B14F-4D97-AF65-F5344CB8AC3E}">
        <p14:creationId xmlns:p14="http://schemas.microsoft.com/office/powerpoint/2010/main" val="187474067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Усложнения: </a:t>
            </a:r>
            <a:endParaRPr lang="bg-BG" dirty="0"/>
          </a:p>
        </p:txBody>
      </p:sp>
      <p:sp>
        <p:nvSpPr>
          <p:cNvPr id="3" name="Контейнер за съдържани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/>
              <a:t>1. </a:t>
            </a:r>
            <a:r>
              <a:rPr lang="ru-RU" dirty="0" err="1"/>
              <a:t>Тежки</a:t>
            </a:r>
            <a:r>
              <a:rPr lang="ru-RU" dirty="0"/>
              <a:t> </a:t>
            </a:r>
            <a:r>
              <a:rPr lang="ru-RU" dirty="0" err="1"/>
              <a:t>кръвоизливи</a:t>
            </a:r>
            <a:r>
              <a:rPr lang="ru-RU" dirty="0"/>
              <a:t> при </a:t>
            </a:r>
            <a:r>
              <a:rPr lang="ru-RU" dirty="0" err="1"/>
              <a:t>увреждане</a:t>
            </a:r>
            <a:r>
              <a:rPr lang="ru-RU" dirty="0"/>
              <a:t> на </a:t>
            </a:r>
            <a:r>
              <a:rPr lang="ru-RU" dirty="0" err="1"/>
              <a:t>голям</a:t>
            </a:r>
            <a:r>
              <a:rPr lang="ru-RU" dirty="0"/>
              <a:t> </a:t>
            </a:r>
            <a:r>
              <a:rPr lang="ru-RU" dirty="0" err="1"/>
              <a:t>кръвоносен</a:t>
            </a:r>
            <a:r>
              <a:rPr lang="ru-RU" dirty="0"/>
              <a:t> </a:t>
            </a:r>
            <a:r>
              <a:rPr lang="ru-RU" dirty="0" err="1"/>
              <a:t>съд</a:t>
            </a:r>
            <a:r>
              <a:rPr lang="ru-RU" dirty="0"/>
              <a:t>;</a:t>
            </a:r>
            <a:br>
              <a:rPr lang="ru-RU" dirty="0"/>
            </a:br>
            <a:endParaRPr lang="ru-RU" dirty="0"/>
          </a:p>
          <a:p>
            <a:r>
              <a:rPr lang="ru-RU" dirty="0"/>
              <a:t>2. Пробив в </a:t>
            </a:r>
            <a:r>
              <a:rPr lang="ru-RU" dirty="0" err="1"/>
              <a:t>плевралната</a:t>
            </a:r>
            <a:r>
              <a:rPr lang="ru-RU" dirty="0"/>
              <a:t> </a:t>
            </a:r>
            <a:r>
              <a:rPr lang="ru-RU" dirty="0" err="1"/>
              <a:t>кухина</a:t>
            </a:r>
            <a:r>
              <a:rPr lang="ru-RU" dirty="0"/>
              <a:t> – </a:t>
            </a:r>
            <a:r>
              <a:rPr lang="ru-RU" dirty="0" err="1"/>
              <a:t>развива</a:t>
            </a:r>
            <a:r>
              <a:rPr lang="ru-RU" dirty="0"/>
              <a:t> се </a:t>
            </a:r>
            <a:r>
              <a:rPr lang="ru-RU" dirty="0" err="1"/>
              <a:t>емпием</a:t>
            </a:r>
            <a:r>
              <a:rPr lang="ru-RU" dirty="0"/>
              <a:t>, </a:t>
            </a:r>
            <a:r>
              <a:rPr lang="ru-RU" dirty="0" err="1"/>
              <a:t>пиопневмоторакс</a:t>
            </a:r>
            <a:r>
              <a:rPr lang="ru-RU" dirty="0"/>
              <a:t>;</a:t>
            </a:r>
            <a:br>
              <a:rPr lang="ru-RU" dirty="0"/>
            </a:br>
            <a:endParaRPr lang="ru-RU" dirty="0"/>
          </a:p>
          <a:p>
            <a:r>
              <a:rPr lang="ru-RU" dirty="0"/>
              <a:t>3. Сепсис и </a:t>
            </a:r>
            <a:r>
              <a:rPr lang="ru-RU" dirty="0" err="1"/>
              <a:t>метастатични</a:t>
            </a:r>
            <a:r>
              <a:rPr lang="ru-RU" dirty="0"/>
              <a:t> </a:t>
            </a:r>
            <a:r>
              <a:rPr lang="ru-RU" dirty="0" err="1"/>
              <a:t>абсцеси</a:t>
            </a:r>
            <a:r>
              <a:rPr lang="ru-RU" dirty="0"/>
              <a:t> в </a:t>
            </a:r>
            <a:r>
              <a:rPr lang="ru-RU" dirty="0" err="1"/>
              <a:t>мозък</a:t>
            </a:r>
            <a:r>
              <a:rPr lang="ru-RU" dirty="0"/>
              <a:t>, черен </a:t>
            </a:r>
            <a:r>
              <a:rPr lang="ru-RU" dirty="0" err="1"/>
              <a:t>дроб</a:t>
            </a:r>
            <a:r>
              <a:rPr lang="ru-RU" dirty="0"/>
              <a:t>, </a:t>
            </a:r>
            <a:r>
              <a:rPr lang="ru-RU" dirty="0" err="1"/>
              <a:t>бъбрек</a:t>
            </a:r>
            <a:r>
              <a:rPr lang="ru-RU" dirty="0"/>
              <a:t>.</a:t>
            </a:r>
            <a:endParaRPr lang="bg-BG" dirty="0"/>
          </a:p>
        </p:txBody>
      </p:sp>
    </p:spTree>
    <p:extLst>
      <p:ext uri="{BB962C8B-B14F-4D97-AF65-F5344CB8AC3E}">
        <p14:creationId xmlns:p14="http://schemas.microsoft.com/office/powerpoint/2010/main" val="4213856750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err="1"/>
              <a:t>Диференциална</a:t>
            </a:r>
            <a:r>
              <a:rPr lang="ru-RU" dirty="0"/>
              <a:t> диагноза: </a:t>
            </a:r>
            <a:endParaRPr lang="bg-BG" dirty="0"/>
          </a:p>
        </p:txBody>
      </p:sp>
      <p:sp>
        <p:nvSpPr>
          <p:cNvPr id="3" name="Контейнер за съдържание 2"/>
          <p:cNvSpPr>
            <a:spLocks noGrp="1"/>
          </p:cNvSpPr>
          <p:nvPr>
            <p:ph idx="1"/>
          </p:nvPr>
        </p:nvSpPr>
        <p:spPr>
          <a:xfrm>
            <a:off x="457200" y="1988840"/>
            <a:ext cx="8229600" cy="4320520"/>
          </a:xfrm>
        </p:spPr>
        <p:txBody>
          <a:bodyPr/>
          <a:lstStyle/>
          <a:p>
            <a:r>
              <a:rPr lang="ru-RU" dirty="0" err="1"/>
              <a:t>разпаднал</a:t>
            </a:r>
            <a:r>
              <a:rPr lang="ru-RU" dirty="0"/>
              <a:t> се </a:t>
            </a:r>
            <a:r>
              <a:rPr lang="ru-RU" dirty="0" err="1"/>
              <a:t>белодробен</a:t>
            </a:r>
            <a:r>
              <a:rPr lang="ru-RU" dirty="0"/>
              <a:t> карцином, </a:t>
            </a:r>
          </a:p>
          <a:p>
            <a:r>
              <a:rPr lang="ru-RU" dirty="0" err="1"/>
              <a:t>инфектирани</a:t>
            </a:r>
            <a:r>
              <a:rPr lang="ru-RU" dirty="0"/>
              <a:t> </a:t>
            </a:r>
            <a:r>
              <a:rPr lang="ru-RU" dirty="0" err="1"/>
              <a:t>белодробни</a:t>
            </a:r>
            <a:r>
              <a:rPr lang="ru-RU" dirty="0"/>
              <a:t> кисти, </a:t>
            </a:r>
          </a:p>
          <a:p>
            <a:r>
              <a:rPr lang="ru-RU" dirty="0" err="1"/>
              <a:t>кавернозна</a:t>
            </a:r>
            <a:r>
              <a:rPr lang="ru-RU" dirty="0"/>
              <a:t> </a:t>
            </a:r>
            <a:r>
              <a:rPr lang="ru-RU" dirty="0" err="1"/>
              <a:t>туберкулоза</a:t>
            </a:r>
            <a:r>
              <a:rPr lang="ru-RU" dirty="0"/>
              <a:t> на </a:t>
            </a:r>
            <a:r>
              <a:rPr lang="ru-RU" dirty="0" err="1"/>
              <a:t>белия</a:t>
            </a:r>
            <a:r>
              <a:rPr lang="ru-RU" dirty="0"/>
              <a:t> </a:t>
            </a:r>
            <a:r>
              <a:rPr lang="ru-RU" dirty="0" err="1"/>
              <a:t>дроб</a:t>
            </a:r>
            <a:r>
              <a:rPr lang="ru-RU" dirty="0"/>
              <a:t>, </a:t>
            </a:r>
          </a:p>
          <a:p>
            <a:r>
              <a:rPr lang="ru-RU" dirty="0" err="1"/>
              <a:t>инкапсулиран</a:t>
            </a:r>
            <a:r>
              <a:rPr lang="ru-RU" dirty="0"/>
              <a:t> </a:t>
            </a:r>
            <a:r>
              <a:rPr lang="ru-RU" dirty="0" err="1"/>
              <a:t>емпием</a:t>
            </a:r>
            <a:r>
              <a:rPr lang="ru-RU" dirty="0"/>
              <a:t>, </a:t>
            </a:r>
          </a:p>
          <a:p>
            <a:r>
              <a:rPr lang="ru-RU" dirty="0"/>
              <a:t>актиномикоза на </a:t>
            </a:r>
            <a:r>
              <a:rPr lang="ru-RU" dirty="0" err="1"/>
              <a:t>белия</a:t>
            </a:r>
            <a:r>
              <a:rPr lang="ru-RU" dirty="0"/>
              <a:t> </a:t>
            </a:r>
            <a:r>
              <a:rPr lang="ru-RU" dirty="0" err="1"/>
              <a:t>дроб</a:t>
            </a:r>
            <a:r>
              <a:rPr lang="ru-RU" dirty="0"/>
              <a:t> и др.</a:t>
            </a:r>
            <a:endParaRPr lang="bg-BG" dirty="0"/>
          </a:p>
        </p:txBody>
      </p:sp>
    </p:spTree>
    <p:extLst>
      <p:ext uri="{BB962C8B-B14F-4D97-AF65-F5344CB8AC3E}">
        <p14:creationId xmlns:p14="http://schemas.microsoft.com/office/powerpoint/2010/main" val="2112922533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562074"/>
          </a:xfrm>
        </p:spPr>
        <p:txBody>
          <a:bodyPr>
            <a:normAutofit fontScale="90000"/>
          </a:bodyPr>
          <a:lstStyle/>
          <a:p>
            <a:r>
              <a:rPr lang="bg-BG" dirty="0"/>
              <a:t>Лечение:</a:t>
            </a:r>
          </a:p>
        </p:txBody>
      </p:sp>
      <p:sp>
        <p:nvSpPr>
          <p:cNvPr id="3" name="Контейнер за съдържание 2"/>
          <p:cNvSpPr>
            <a:spLocks noGrp="1"/>
          </p:cNvSpPr>
          <p:nvPr>
            <p:ph idx="1"/>
          </p:nvPr>
        </p:nvSpPr>
        <p:spPr>
          <a:xfrm>
            <a:off x="0" y="1052736"/>
            <a:ext cx="9144000" cy="5805264"/>
          </a:xfrm>
        </p:spPr>
        <p:txBody>
          <a:bodyPr>
            <a:normAutofit fontScale="85000" lnSpcReduction="10000"/>
          </a:bodyPr>
          <a:lstStyle/>
          <a:p>
            <a:r>
              <a:rPr lang="bg-BG" dirty="0"/>
              <a:t>І. Консервативно лечение.</a:t>
            </a:r>
          </a:p>
          <a:p>
            <a:pPr lvl="1"/>
            <a:r>
              <a:rPr lang="bg-BG" dirty="0"/>
              <a:t>1. Антибиотично лечение.</a:t>
            </a:r>
            <a:br>
              <a:rPr lang="bg-BG" dirty="0"/>
            </a:br>
            <a:r>
              <a:rPr lang="bg-BG" dirty="0"/>
              <a:t>– при стафилококова инфекция се прилагат полусинтетични пеницилини (</a:t>
            </a:r>
            <a:r>
              <a:rPr lang="en-GB" dirty="0" err="1"/>
              <a:t>Oxacillin</a:t>
            </a:r>
            <a:r>
              <a:rPr lang="en-GB" dirty="0"/>
              <a:t>, </a:t>
            </a:r>
            <a:r>
              <a:rPr lang="en-GB" dirty="0" err="1"/>
              <a:t>Flucloxacillin</a:t>
            </a:r>
            <a:r>
              <a:rPr lang="en-GB" dirty="0"/>
              <a:t>), </a:t>
            </a:r>
            <a:r>
              <a:rPr lang="bg-BG" dirty="0"/>
              <a:t>цефалоспорини (</a:t>
            </a:r>
            <a:r>
              <a:rPr lang="en-GB" dirty="0" err="1"/>
              <a:t>Cefalotin</a:t>
            </a:r>
            <a:r>
              <a:rPr lang="en-GB" dirty="0"/>
              <a:t>, </a:t>
            </a:r>
            <a:r>
              <a:rPr lang="en-GB" dirty="0" err="1"/>
              <a:t>Zinacef</a:t>
            </a:r>
            <a:r>
              <a:rPr lang="en-GB" dirty="0"/>
              <a:t>, </a:t>
            </a:r>
            <a:r>
              <a:rPr lang="en-GB" dirty="0" err="1"/>
              <a:t>Rocefin</a:t>
            </a:r>
            <a:r>
              <a:rPr lang="en-GB" dirty="0"/>
              <a:t>).</a:t>
            </a:r>
            <a:br>
              <a:rPr lang="en-GB" dirty="0"/>
            </a:br>
            <a:r>
              <a:rPr lang="en-GB" dirty="0"/>
              <a:t>– </a:t>
            </a:r>
            <a:r>
              <a:rPr lang="bg-BG" dirty="0"/>
              <a:t>при Грам-отрицателна флора се прилагат аминоглюкозиди (</a:t>
            </a:r>
            <a:r>
              <a:rPr lang="en-GB" dirty="0"/>
              <a:t>Gentamycin, Tobramycin), </a:t>
            </a:r>
            <a:r>
              <a:rPr lang="bg-BG" dirty="0"/>
              <a:t>ацилуреидопеницилини (</a:t>
            </a:r>
            <a:r>
              <a:rPr lang="en-GB" dirty="0" err="1"/>
              <a:t>Azlocillin</a:t>
            </a:r>
            <a:r>
              <a:rPr lang="en-GB" dirty="0"/>
              <a:t>, </a:t>
            </a:r>
            <a:r>
              <a:rPr lang="en-GB" dirty="0" err="1"/>
              <a:t>Piperacillin</a:t>
            </a:r>
            <a:r>
              <a:rPr lang="en-GB" dirty="0"/>
              <a:t>).</a:t>
            </a:r>
            <a:br>
              <a:rPr lang="en-GB" dirty="0"/>
            </a:br>
            <a:r>
              <a:rPr lang="en-GB" dirty="0"/>
              <a:t>– </a:t>
            </a:r>
            <a:r>
              <a:rPr lang="bg-BG" dirty="0"/>
              <a:t>при инфекция с анаеробни бактерии се прилагат </a:t>
            </a:r>
            <a:r>
              <a:rPr lang="en-GB" dirty="0" err="1"/>
              <a:t>Clindamycine</a:t>
            </a:r>
            <a:r>
              <a:rPr lang="en-GB" dirty="0"/>
              <a:t> (</a:t>
            </a:r>
            <a:r>
              <a:rPr lang="en-GB" dirty="0" err="1"/>
              <a:t>Dalacin</a:t>
            </a:r>
            <a:r>
              <a:rPr lang="en-GB" dirty="0"/>
              <a:t> C), </a:t>
            </a:r>
            <a:r>
              <a:rPr lang="en-GB" dirty="0" err="1"/>
              <a:t>Metronidazol</a:t>
            </a:r>
            <a:r>
              <a:rPr lang="en-GB" dirty="0"/>
              <a:t> (</a:t>
            </a:r>
            <a:r>
              <a:rPr lang="en-GB" dirty="0" err="1"/>
              <a:t>Flagyl</a:t>
            </a:r>
            <a:r>
              <a:rPr lang="en-GB" dirty="0"/>
              <a:t>).</a:t>
            </a:r>
            <a:endParaRPr lang="bg-BG" dirty="0"/>
          </a:p>
          <a:p>
            <a:pPr lvl="1"/>
            <a:r>
              <a:rPr lang="en-GB" dirty="0"/>
              <a:t>2. </a:t>
            </a:r>
            <a:r>
              <a:rPr lang="bg-BG" dirty="0"/>
              <a:t>Прилагат се глюкозо-солеви разтвори, антистафилококова плазма, антистафилококов гамаглобулин (</a:t>
            </a:r>
            <a:r>
              <a:rPr lang="en-GB" dirty="0" err="1"/>
              <a:t>Staphovenin</a:t>
            </a:r>
            <a:r>
              <a:rPr lang="en-GB" dirty="0"/>
              <a:t>).</a:t>
            </a:r>
            <a:endParaRPr lang="bg-BG" dirty="0"/>
          </a:p>
          <a:p>
            <a:pPr lvl="1"/>
            <a:r>
              <a:rPr lang="en-GB" dirty="0"/>
              <a:t>3. </a:t>
            </a:r>
            <a:r>
              <a:rPr lang="bg-BG" dirty="0"/>
              <a:t>Физикална терапия – постурален дренаж – болният заема положени, определено от локализацията на огнището в белия дроб: ако е в горните лобове – седнал, ако е в долните – главата трябва да е надолу. Цели се изтласкване на секрецията от белия дроб към трахеята.</a:t>
            </a:r>
          </a:p>
          <a:p>
            <a:r>
              <a:rPr lang="bg-BG" dirty="0"/>
              <a:t>ІІ. Оперативно лечение. Провежда се при неуспех от консервативното лечение или при обилно кървене. Извършва се белодробна резекция.</a:t>
            </a:r>
          </a:p>
        </p:txBody>
      </p:sp>
    </p:spTree>
    <p:extLst>
      <p:ext uri="{BB962C8B-B14F-4D97-AF65-F5344CB8AC3E}">
        <p14:creationId xmlns:p14="http://schemas.microsoft.com/office/powerpoint/2010/main" val="3941064180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634082"/>
          </a:xfrm>
        </p:spPr>
        <p:txBody>
          <a:bodyPr>
            <a:normAutofit fontScale="90000"/>
          </a:bodyPr>
          <a:lstStyle/>
          <a:p>
            <a:r>
              <a:rPr lang="ru-RU" dirty="0" err="1"/>
              <a:t>Хроничен</a:t>
            </a:r>
            <a:r>
              <a:rPr lang="ru-RU" dirty="0"/>
              <a:t> </a:t>
            </a:r>
            <a:r>
              <a:rPr lang="ru-RU" dirty="0" err="1"/>
              <a:t>абсцес</a:t>
            </a:r>
            <a:r>
              <a:rPr lang="ru-RU" dirty="0"/>
              <a:t> на </a:t>
            </a:r>
            <a:r>
              <a:rPr lang="ru-RU" dirty="0" err="1"/>
              <a:t>белия</a:t>
            </a:r>
            <a:r>
              <a:rPr lang="ru-RU" dirty="0"/>
              <a:t> </a:t>
            </a:r>
            <a:r>
              <a:rPr lang="ru-RU" dirty="0" err="1"/>
              <a:t>дроб</a:t>
            </a:r>
            <a:br>
              <a:rPr lang="ru-RU" dirty="0"/>
            </a:br>
            <a:endParaRPr lang="bg-BG" dirty="0"/>
          </a:p>
        </p:txBody>
      </p:sp>
      <p:sp>
        <p:nvSpPr>
          <p:cNvPr id="3" name="Контейнер за съдържание 2"/>
          <p:cNvSpPr>
            <a:spLocks noGrp="1"/>
          </p:cNvSpPr>
          <p:nvPr>
            <p:ph idx="1"/>
          </p:nvPr>
        </p:nvSpPr>
        <p:spPr>
          <a:xfrm>
            <a:off x="0" y="1484784"/>
            <a:ext cx="9036496" cy="5373216"/>
          </a:xfrm>
        </p:spPr>
        <p:txBody>
          <a:bodyPr>
            <a:normAutofit/>
          </a:bodyPr>
          <a:lstStyle/>
          <a:p>
            <a:pPr fontAlgn="base"/>
            <a:r>
              <a:rPr lang="ru-RU" b="1" dirty="0"/>
              <a:t>Определение:</a:t>
            </a:r>
            <a:r>
              <a:rPr lang="ru-RU" dirty="0"/>
              <a:t> За </a:t>
            </a:r>
            <a:r>
              <a:rPr lang="ru-RU" dirty="0" err="1"/>
              <a:t>хроничен</a:t>
            </a:r>
            <a:r>
              <a:rPr lang="ru-RU" dirty="0"/>
              <a:t> </a:t>
            </a:r>
            <a:r>
              <a:rPr lang="ru-RU" dirty="0" err="1"/>
              <a:t>абсцес</a:t>
            </a:r>
            <a:r>
              <a:rPr lang="ru-RU" dirty="0"/>
              <a:t> на </a:t>
            </a:r>
            <a:r>
              <a:rPr lang="ru-RU" dirty="0" err="1"/>
              <a:t>белия</a:t>
            </a:r>
            <a:r>
              <a:rPr lang="ru-RU" dirty="0"/>
              <a:t> </a:t>
            </a:r>
            <a:r>
              <a:rPr lang="ru-RU" dirty="0" err="1"/>
              <a:t>дроб</a:t>
            </a:r>
            <a:r>
              <a:rPr lang="ru-RU" dirty="0"/>
              <a:t> се говори, </a:t>
            </a:r>
            <a:r>
              <a:rPr lang="ru-RU" dirty="0" err="1"/>
              <a:t>когато</a:t>
            </a:r>
            <a:r>
              <a:rPr lang="ru-RU" dirty="0"/>
              <a:t> един </a:t>
            </a:r>
            <a:r>
              <a:rPr lang="ru-RU" dirty="0" err="1"/>
              <a:t>остър</a:t>
            </a:r>
            <a:r>
              <a:rPr lang="ru-RU" dirty="0"/>
              <a:t> </a:t>
            </a:r>
            <a:r>
              <a:rPr lang="ru-RU" dirty="0" err="1"/>
              <a:t>абсцес</a:t>
            </a:r>
            <a:r>
              <a:rPr lang="ru-RU" dirty="0"/>
              <a:t> </a:t>
            </a:r>
            <a:r>
              <a:rPr lang="ru-RU" dirty="0" err="1"/>
              <a:t>персистира</a:t>
            </a:r>
            <a:r>
              <a:rPr lang="ru-RU" dirty="0"/>
              <a:t> </a:t>
            </a:r>
            <a:r>
              <a:rPr lang="ru-RU" dirty="0" err="1"/>
              <a:t>повече</a:t>
            </a:r>
            <a:r>
              <a:rPr lang="ru-RU" dirty="0"/>
              <a:t> от три </a:t>
            </a:r>
            <a:r>
              <a:rPr lang="ru-RU" dirty="0" err="1"/>
              <a:t>месеца</a:t>
            </a:r>
            <a:r>
              <a:rPr lang="ru-RU" dirty="0"/>
              <a:t>.</a:t>
            </a:r>
          </a:p>
          <a:p>
            <a:pPr fontAlgn="base"/>
            <a:endParaRPr lang="ru-RU" dirty="0"/>
          </a:p>
          <a:p>
            <a:pPr fontAlgn="base"/>
            <a:endParaRPr lang="ru-RU" dirty="0"/>
          </a:p>
          <a:p>
            <a:pPr fontAlgn="base"/>
            <a:r>
              <a:rPr lang="ru-RU" b="1" dirty="0" err="1"/>
              <a:t>Етиология</a:t>
            </a:r>
            <a:r>
              <a:rPr lang="ru-RU" b="1" dirty="0"/>
              <a:t>:</a:t>
            </a:r>
            <a:r>
              <a:rPr lang="ru-RU" dirty="0"/>
              <a:t> </a:t>
            </a:r>
            <a:r>
              <a:rPr lang="ru-RU" dirty="0" err="1"/>
              <a:t>Най</a:t>
            </a:r>
            <a:r>
              <a:rPr lang="ru-RU" dirty="0"/>
              <a:t>-честите причини за </a:t>
            </a:r>
            <a:r>
              <a:rPr lang="ru-RU" dirty="0" err="1"/>
              <a:t>хронифициране</a:t>
            </a:r>
            <a:r>
              <a:rPr lang="ru-RU" dirty="0"/>
              <a:t> </a:t>
            </a:r>
            <a:r>
              <a:rPr lang="ru-RU" dirty="0" err="1"/>
              <a:t>са</a:t>
            </a:r>
            <a:r>
              <a:rPr lang="ru-RU" dirty="0"/>
              <a:t>: </a:t>
            </a:r>
          </a:p>
          <a:p>
            <a:pPr lvl="1" fontAlgn="base"/>
            <a:r>
              <a:rPr lang="ru-RU" dirty="0" err="1"/>
              <a:t>неправилно</a:t>
            </a:r>
            <a:r>
              <a:rPr lang="ru-RU" dirty="0"/>
              <a:t> или </a:t>
            </a:r>
            <a:r>
              <a:rPr lang="ru-RU" dirty="0" err="1"/>
              <a:t>късно</a:t>
            </a:r>
            <a:r>
              <a:rPr lang="ru-RU" dirty="0"/>
              <a:t> </a:t>
            </a:r>
            <a:r>
              <a:rPr lang="ru-RU" dirty="0" err="1"/>
              <a:t>започнало</a:t>
            </a:r>
            <a:r>
              <a:rPr lang="ru-RU" dirty="0"/>
              <a:t> лечение на острия </a:t>
            </a:r>
            <a:r>
              <a:rPr lang="ru-RU" dirty="0" err="1"/>
              <a:t>абсцес</a:t>
            </a:r>
            <a:r>
              <a:rPr lang="ru-RU" dirty="0"/>
              <a:t>, </a:t>
            </a:r>
          </a:p>
          <a:p>
            <a:pPr lvl="1" fontAlgn="base"/>
            <a:r>
              <a:rPr lang="ru-RU" dirty="0" err="1"/>
              <a:t>понижени</a:t>
            </a:r>
            <a:r>
              <a:rPr lang="ru-RU" dirty="0"/>
              <a:t> </a:t>
            </a:r>
            <a:r>
              <a:rPr lang="ru-RU" dirty="0" err="1"/>
              <a:t>защитни</a:t>
            </a:r>
            <a:r>
              <a:rPr lang="ru-RU" dirty="0"/>
              <a:t> </a:t>
            </a:r>
            <a:r>
              <a:rPr lang="ru-RU" dirty="0" err="1"/>
              <a:t>сили</a:t>
            </a:r>
            <a:r>
              <a:rPr lang="ru-RU" dirty="0"/>
              <a:t>, </a:t>
            </a:r>
          </a:p>
          <a:p>
            <a:pPr lvl="1" fontAlgn="base"/>
            <a:r>
              <a:rPr lang="ru-RU" dirty="0" err="1"/>
              <a:t>голяма</a:t>
            </a:r>
            <a:r>
              <a:rPr lang="ru-RU" dirty="0"/>
              <a:t> </a:t>
            </a:r>
            <a:r>
              <a:rPr lang="ru-RU" dirty="0" err="1"/>
              <a:t>абсцесна</a:t>
            </a:r>
            <a:r>
              <a:rPr lang="ru-RU" dirty="0"/>
              <a:t> </a:t>
            </a:r>
            <a:r>
              <a:rPr lang="ru-RU" dirty="0" err="1"/>
              <a:t>кухина</a:t>
            </a:r>
            <a:r>
              <a:rPr lang="ru-RU" dirty="0"/>
              <a:t>, </a:t>
            </a:r>
          </a:p>
          <a:p>
            <a:pPr lvl="1" fontAlgn="base"/>
            <a:r>
              <a:rPr lang="ru-RU" dirty="0"/>
              <a:t>дебела </a:t>
            </a:r>
            <a:r>
              <a:rPr lang="ru-RU" dirty="0" err="1"/>
              <a:t>пиогенна</a:t>
            </a:r>
            <a:r>
              <a:rPr lang="ru-RU" dirty="0"/>
              <a:t> мембрана и др.</a:t>
            </a:r>
          </a:p>
        </p:txBody>
      </p:sp>
    </p:spTree>
    <p:extLst>
      <p:ext uri="{BB962C8B-B14F-4D97-AF65-F5344CB8AC3E}">
        <p14:creationId xmlns:p14="http://schemas.microsoft.com/office/powerpoint/2010/main" val="3713844184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 err="1"/>
              <a:t>Хроничен</a:t>
            </a:r>
            <a:r>
              <a:rPr lang="ru-RU" dirty="0"/>
              <a:t> </a:t>
            </a:r>
            <a:r>
              <a:rPr lang="ru-RU" dirty="0" err="1"/>
              <a:t>абсцес</a:t>
            </a:r>
            <a:r>
              <a:rPr lang="ru-RU" dirty="0"/>
              <a:t> на </a:t>
            </a:r>
            <a:r>
              <a:rPr lang="ru-RU" dirty="0" err="1"/>
              <a:t>белия</a:t>
            </a:r>
            <a:r>
              <a:rPr lang="ru-RU" dirty="0"/>
              <a:t> </a:t>
            </a:r>
            <a:r>
              <a:rPr lang="ru-RU" dirty="0" err="1"/>
              <a:t>дроб</a:t>
            </a:r>
            <a:endParaRPr lang="bg-BG" dirty="0"/>
          </a:p>
        </p:txBody>
      </p:sp>
      <p:sp>
        <p:nvSpPr>
          <p:cNvPr id="3" name="Контейнер за съдържание 2"/>
          <p:cNvSpPr>
            <a:spLocks noGrp="1"/>
          </p:cNvSpPr>
          <p:nvPr>
            <p:ph idx="1"/>
          </p:nvPr>
        </p:nvSpPr>
        <p:spPr>
          <a:xfrm>
            <a:off x="179512" y="1600200"/>
            <a:ext cx="8964488" cy="4709160"/>
          </a:xfrm>
        </p:spPr>
        <p:txBody>
          <a:bodyPr>
            <a:normAutofit lnSpcReduction="10000"/>
          </a:bodyPr>
          <a:lstStyle/>
          <a:p>
            <a:pPr fontAlgn="base"/>
            <a:r>
              <a:rPr lang="ru-RU" b="1" dirty="0"/>
              <a:t>Клиника:</a:t>
            </a:r>
            <a:r>
              <a:rPr lang="ru-RU" dirty="0"/>
              <a:t> </a:t>
            </a:r>
          </a:p>
          <a:p>
            <a:pPr lvl="1" fontAlgn="base"/>
            <a:r>
              <a:rPr lang="ru-RU" dirty="0" err="1"/>
              <a:t>Заболяването</a:t>
            </a:r>
            <a:r>
              <a:rPr lang="ru-RU" dirty="0"/>
              <a:t> </a:t>
            </a:r>
            <a:r>
              <a:rPr lang="ru-RU" dirty="0" err="1"/>
              <a:t>протича</a:t>
            </a:r>
            <a:r>
              <a:rPr lang="ru-RU" dirty="0"/>
              <a:t> с </a:t>
            </a:r>
            <a:r>
              <a:rPr lang="ru-RU" dirty="0" err="1"/>
              <a:t>периоди</a:t>
            </a:r>
            <a:r>
              <a:rPr lang="ru-RU" dirty="0"/>
              <a:t> на </a:t>
            </a:r>
            <a:r>
              <a:rPr lang="ru-RU" dirty="0" err="1"/>
              <a:t>изостряния</a:t>
            </a:r>
            <a:r>
              <a:rPr lang="ru-RU" dirty="0"/>
              <a:t> и на </a:t>
            </a:r>
            <a:r>
              <a:rPr lang="ru-RU" dirty="0" err="1"/>
              <a:t>ремисии</a:t>
            </a:r>
            <a:r>
              <a:rPr lang="ru-RU" dirty="0"/>
              <a:t>. </a:t>
            </a:r>
          </a:p>
          <a:p>
            <a:pPr lvl="1" fontAlgn="base"/>
            <a:r>
              <a:rPr lang="ru-RU" dirty="0" err="1"/>
              <a:t>Налице</a:t>
            </a:r>
            <a:r>
              <a:rPr lang="ru-RU" dirty="0"/>
              <a:t> е </a:t>
            </a:r>
            <a:r>
              <a:rPr lang="ru-RU" dirty="0" err="1"/>
              <a:t>хронична</a:t>
            </a:r>
            <a:r>
              <a:rPr lang="ru-RU" dirty="0"/>
              <a:t> </a:t>
            </a:r>
            <a:r>
              <a:rPr lang="ru-RU" dirty="0" err="1"/>
              <a:t>кашлица</a:t>
            </a:r>
            <a:r>
              <a:rPr lang="ru-RU" dirty="0"/>
              <a:t>, </a:t>
            </a:r>
            <a:r>
              <a:rPr lang="ru-RU" dirty="0" err="1"/>
              <a:t>гнойна</a:t>
            </a:r>
            <a:r>
              <a:rPr lang="ru-RU" dirty="0"/>
              <a:t> </a:t>
            </a:r>
            <a:r>
              <a:rPr lang="ru-RU" dirty="0" err="1"/>
              <a:t>експекторация</a:t>
            </a:r>
            <a:r>
              <a:rPr lang="ru-RU" dirty="0"/>
              <a:t> с </a:t>
            </a:r>
            <a:r>
              <a:rPr lang="ru-RU" dirty="0" err="1"/>
              <a:t>примес</a:t>
            </a:r>
            <a:r>
              <a:rPr lang="ru-RU" dirty="0"/>
              <a:t> на </a:t>
            </a:r>
            <a:r>
              <a:rPr lang="ru-RU" dirty="0" err="1"/>
              <a:t>кръв</a:t>
            </a:r>
            <a:r>
              <a:rPr lang="ru-RU" dirty="0"/>
              <a:t>. </a:t>
            </a:r>
          </a:p>
          <a:p>
            <a:pPr lvl="1" fontAlgn="base"/>
            <a:r>
              <a:rPr lang="ru-RU" dirty="0" err="1"/>
              <a:t>По-късно</a:t>
            </a:r>
            <a:r>
              <a:rPr lang="ru-RU" dirty="0"/>
              <a:t> се </a:t>
            </a:r>
            <a:r>
              <a:rPr lang="ru-RU" dirty="0" err="1"/>
              <a:t>развива</a:t>
            </a:r>
            <a:r>
              <a:rPr lang="ru-RU" dirty="0"/>
              <a:t> анемия, </a:t>
            </a:r>
            <a:r>
              <a:rPr lang="ru-RU" dirty="0" err="1"/>
              <a:t>хипопротеинемия</a:t>
            </a:r>
            <a:r>
              <a:rPr lang="ru-RU" dirty="0"/>
              <a:t>, </a:t>
            </a:r>
            <a:r>
              <a:rPr lang="ru-RU" dirty="0" err="1"/>
              <a:t>барабанни</a:t>
            </a:r>
            <a:r>
              <a:rPr lang="ru-RU" dirty="0"/>
              <a:t> </a:t>
            </a:r>
            <a:r>
              <a:rPr lang="ru-RU" dirty="0" err="1"/>
              <a:t>пръсти</a:t>
            </a:r>
            <a:r>
              <a:rPr lang="ru-RU" dirty="0"/>
              <a:t>, амилоидоза.</a:t>
            </a:r>
            <a:br>
              <a:rPr lang="ru-RU" dirty="0"/>
            </a:br>
            <a:endParaRPr lang="ru-RU" dirty="0"/>
          </a:p>
          <a:p>
            <a:pPr fontAlgn="base"/>
            <a:r>
              <a:rPr lang="ru-RU" dirty="0"/>
              <a:t>При </a:t>
            </a:r>
            <a:r>
              <a:rPr lang="ru-RU" dirty="0" err="1"/>
              <a:t>рентгенологичното</a:t>
            </a:r>
            <a:r>
              <a:rPr lang="ru-RU" dirty="0"/>
              <a:t> </a:t>
            </a:r>
            <a:r>
              <a:rPr lang="ru-RU" dirty="0" err="1"/>
              <a:t>изследване</a:t>
            </a:r>
            <a:r>
              <a:rPr lang="ru-RU" dirty="0"/>
              <a:t> се </a:t>
            </a:r>
            <a:r>
              <a:rPr lang="ru-RU" dirty="0" err="1"/>
              <a:t>установява</a:t>
            </a:r>
            <a:r>
              <a:rPr lang="ru-RU" dirty="0"/>
              <a:t> </a:t>
            </a:r>
            <a:r>
              <a:rPr lang="ru-RU" dirty="0" err="1"/>
              <a:t>кухина</a:t>
            </a:r>
            <a:r>
              <a:rPr lang="ru-RU" dirty="0"/>
              <a:t> с </a:t>
            </a:r>
            <a:r>
              <a:rPr lang="ru-RU" dirty="0" err="1"/>
              <a:t>неравни</a:t>
            </a:r>
            <a:r>
              <a:rPr lang="ru-RU" dirty="0"/>
              <a:t> очертания.</a:t>
            </a:r>
          </a:p>
          <a:p>
            <a:pPr fontAlgn="base"/>
            <a:r>
              <a:rPr lang="ru-RU" b="1" dirty="0"/>
              <a:t>Лечение:</a:t>
            </a:r>
            <a:r>
              <a:rPr lang="ru-RU" dirty="0"/>
              <a:t> </a:t>
            </a:r>
            <a:r>
              <a:rPr lang="ru-RU" dirty="0" err="1"/>
              <a:t>Лечението</a:t>
            </a:r>
            <a:r>
              <a:rPr lang="ru-RU" dirty="0"/>
              <a:t> е оперативно. </a:t>
            </a:r>
            <a:r>
              <a:rPr lang="ru-RU" dirty="0" err="1"/>
              <a:t>Извършва</a:t>
            </a:r>
            <a:r>
              <a:rPr lang="ru-RU" dirty="0"/>
              <a:t> се </a:t>
            </a:r>
            <a:r>
              <a:rPr lang="ru-RU" dirty="0" err="1"/>
              <a:t>белодробна</a:t>
            </a:r>
            <a:r>
              <a:rPr lang="ru-RU" dirty="0"/>
              <a:t> резекция или </a:t>
            </a:r>
            <a:r>
              <a:rPr lang="ru-RU" dirty="0" err="1"/>
              <a:t>лобектомия</a:t>
            </a:r>
            <a:r>
              <a:rPr lang="ru-RU" dirty="0"/>
              <a:t>.</a:t>
            </a:r>
          </a:p>
          <a:p>
            <a:endParaRPr lang="bg-BG" dirty="0"/>
          </a:p>
        </p:txBody>
      </p:sp>
    </p:spTree>
    <p:extLst>
      <p:ext uri="{BB962C8B-B14F-4D97-AF65-F5344CB8AC3E}">
        <p14:creationId xmlns:p14="http://schemas.microsoft.com/office/powerpoint/2010/main" val="134479520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87624" y="1196752"/>
            <a:ext cx="6696744" cy="504056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689146009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Връх">
  <a:themeElements>
    <a:clrScheme name="Връх">
      <a:dk1>
        <a:sysClr val="windowText" lastClr="000000"/>
      </a:dk1>
      <a:lt1>
        <a:sysClr val="window" lastClr="FFFFFF"/>
      </a:lt1>
      <a:dk2>
        <a:srgbClr val="69676D"/>
      </a:dk2>
      <a:lt2>
        <a:srgbClr val="C9C2D1"/>
      </a:lt2>
      <a:accent1>
        <a:srgbClr val="CEB966"/>
      </a:accent1>
      <a:accent2>
        <a:srgbClr val="9CB084"/>
      </a:accent2>
      <a:accent3>
        <a:srgbClr val="6BB1C9"/>
      </a:accent3>
      <a:accent4>
        <a:srgbClr val="6585CF"/>
      </a:accent4>
      <a:accent5>
        <a:srgbClr val="7E6BC9"/>
      </a:accent5>
      <a:accent6>
        <a:srgbClr val="A379BB"/>
      </a:accent6>
      <a:hlink>
        <a:srgbClr val="410082"/>
      </a:hlink>
      <a:folHlink>
        <a:srgbClr val="932968"/>
      </a:folHlink>
    </a:clrScheme>
    <a:fontScheme name="Връх">
      <a:majorFont>
        <a:latin typeface="Lucida Sans"/>
        <a:ea typeface=""/>
        <a:cs typeface=""/>
        <a:font script="Grek" typeface="Arial"/>
        <a:font script="Cyrl" typeface="Arial"/>
        <a:font script="Jpan" typeface="HG丸ｺﾞｼｯｸM-PRO"/>
        <a:font script="Hang" typeface="휴먼옛체"/>
        <a:font script="Hans" typeface="黑体"/>
        <a:font script="Hant" typeface="微軟正黑體"/>
        <a:font script="Arab" typeface="Tahoma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Book Antiqua"/>
        <a:ea typeface=""/>
        <a:cs typeface=""/>
        <a:font script="Grek" typeface="Times New Roman"/>
        <a:font script="Cyrl" typeface="Times New Roman"/>
        <a:font script="Jpan" typeface="HG明朝B"/>
        <a:font script="Hang" typeface="돋움"/>
        <a:font script="Hans" typeface="宋体"/>
        <a:font script="Hant" typeface="新細明體"/>
        <a:font script="Arab" typeface="Times New Roman"/>
        <a:font script="Hebr" typeface="David"/>
        <a:font script="Thai" typeface="Eucrosia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Връх">
      <a:fillStyleLst>
        <a:solidFill>
          <a:schemeClr val="phClr"/>
        </a:solidFill>
        <a:gradFill rotWithShape="1">
          <a:gsLst>
            <a:gs pos="20000">
              <a:schemeClr val="phClr">
                <a:tint val="9000"/>
              </a:schemeClr>
            </a:gs>
            <a:gs pos="100000">
              <a:schemeClr val="phClr">
                <a:tint val="70000"/>
                <a:satMod val="100000"/>
              </a:schemeClr>
            </a:gs>
          </a:gsLst>
          <a:path path="circle">
            <a:fillToRect l="-15000" t="-15000" r="115000" b="115000"/>
          </a:path>
        </a:gradFill>
        <a:gradFill rotWithShape="1">
          <a:gsLst>
            <a:gs pos="0">
              <a:schemeClr val="phClr">
                <a:shade val="60000"/>
              </a:schemeClr>
            </a:gs>
            <a:gs pos="33000">
              <a:schemeClr val="phClr">
                <a:tint val="86500"/>
              </a:schemeClr>
            </a:gs>
            <a:gs pos="46750">
              <a:schemeClr val="phClr">
                <a:tint val="71000"/>
                <a:satMod val="112000"/>
              </a:schemeClr>
            </a:gs>
            <a:gs pos="53000">
              <a:schemeClr val="phClr">
                <a:tint val="71000"/>
                <a:satMod val="112000"/>
              </a:schemeClr>
            </a:gs>
            <a:gs pos="68000">
              <a:schemeClr val="phClr">
                <a:tint val="86000"/>
              </a:schemeClr>
            </a:gs>
            <a:gs pos="100000">
              <a:schemeClr val="phClr">
                <a:shade val="60000"/>
              </a:schemeClr>
            </a:gs>
          </a:gsLst>
          <a:lin ang="8350000" scaled="1"/>
        </a:gradFill>
      </a:fillStyleLst>
      <a:lnStyleLst>
        <a:ln w="9525" cap="flat" cmpd="sng" algn="ctr">
          <a:solidFill>
            <a:schemeClr val="phClr">
              <a:shade val="48000"/>
              <a:satMod val="11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130000" dist="101600" dir="2700000" algn="tl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190500" dist="228600" dir="2700000" sy="90000" rotWithShape="0">
              <a:srgbClr val="000000">
                <a:alpha val="25500"/>
              </a:srgbClr>
            </a:outerShdw>
          </a:effectLst>
        </a:effectStyle>
        <a:effectStyle>
          <a:effectLst>
            <a:outerShdw blurRad="190500" dist="228600" dir="2700000" sy="90000" rotWithShape="0">
              <a:srgbClr val="000000">
                <a:alpha val="25500"/>
              </a:srgbClr>
            </a:outerShdw>
          </a:effectLst>
          <a:scene3d>
            <a:camera prst="orthographicFront" fov="0">
              <a:rot lat="0" lon="0" rev="0"/>
            </a:camera>
            <a:lightRig rig="soft" dir="tl">
              <a:rot lat="0" lon="0" rev="20100000"/>
            </a:lightRig>
          </a:scene3d>
          <a:sp3d>
            <a:bevelT w="50800" h="508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180000"/>
              </a:schemeClr>
            </a:gs>
            <a:gs pos="100000">
              <a:schemeClr val="phClr">
                <a:shade val="45000"/>
                <a:satMod val="120000"/>
              </a:schemeClr>
            </a:gs>
          </a:gsLst>
          <a:path path="circle">
            <a:fillToRect r="10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3000"/>
                <a:satMod val="110000"/>
              </a:schemeClr>
              <a:schemeClr val="phClr">
                <a:tint val="60000"/>
                <a:satMod val="425000"/>
              </a:schemeClr>
            </a:duotone>
          </a:blip>
          <a:stretch>
            <a:fillRect/>
          </a:stretch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Apex</Template>
  <TotalTime>1742</TotalTime>
  <Words>1962</Words>
  <Application>Microsoft Office PowerPoint</Application>
  <PresentationFormat>Презентация на цял екран (4:3)</PresentationFormat>
  <Paragraphs>134</Paragraphs>
  <Slides>30</Slides>
  <Notes>0</Notes>
  <HiddenSlides>0</HiddenSlides>
  <MMClips>0</MMClips>
  <ScaleCrop>false</ScaleCrop>
  <HeadingPairs>
    <vt:vector size="6" baseType="variant">
      <vt:variant>
        <vt:lpstr>Използвани шрифтове</vt:lpstr>
      </vt:variant>
      <vt:variant>
        <vt:i4>7</vt:i4>
      </vt:variant>
      <vt:variant>
        <vt:lpstr>Тема</vt:lpstr>
      </vt:variant>
      <vt:variant>
        <vt:i4>1</vt:i4>
      </vt:variant>
      <vt:variant>
        <vt:lpstr>Заглавия на слайдовете</vt:lpstr>
      </vt:variant>
      <vt:variant>
        <vt:i4>30</vt:i4>
      </vt:variant>
    </vt:vector>
  </HeadingPairs>
  <TitlesOfParts>
    <vt:vector size="38" baseType="lpstr">
      <vt:lpstr>Arial</vt:lpstr>
      <vt:lpstr>Book Antiqua</vt:lpstr>
      <vt:lpstr>Lucida Sans</vt:lpstr>
      <vt:lpstr>Times New Roman</vt:lpstr>
      <vt:lpstr>Wingdings</vt:lpstr>
      <vt:lpstr>Wingdings 2</vt:lpstr>
      <vt:lpstr>Wingdings 3</vt:lpstr>
      <vt:lpstr>Връх</vt:lpstr>
      <vt:lpstr>Брохиектазии, белодробен абсцес</vt:lpstr>
      <vt:lpstr>Определение</vt:lpstr>
      <vt:lpstr>Етиология</vt:lpstr>
      <vt:lpstr>Патогенеза</vt:lpstr>
      <vt:lpstr>В зависимост от формата,  бронхиектазиите биват: </vt:lpstr>
      <vt:lpstr>Презентация на PowerPoint</vt:lpstr>
      <vt:lpstr>Клиника:</vt:lpstr>
      <vt:lpstr>Диагноза</vt:lpstr>
      <vt:lpstr>КАТ</vt:lpstr>
      <vt:lpstr>Бронхография</vt:lpstr>
      <vt:lpstr>Лечение </vt:lpstr>
      <vt:lpstr>Други изследвания</vt:lpstr>
      <vt:lpstr>Ваксини:</vt:lpstr>
      <vt:lpstr>Секретолиза</vt:lpstr>
      <vt:lpstr>Друго лечение:</vt:lpstr>
      <vt:lpstr>Белодробен абсцес</vt:lpstr>
      <vt:lpstr>Етиология:</vt:lpstr>
      <vt:lpstr>Патогенеза:</vt:lpstr>
      <vt:lpstr>Предразполагащи фактори: </vt:lpstr>
      <vt:lpstr>Патоанатомия:</vt:lpstr>
      <vt:lpstr>Презентация на PowerPoint</vt:lpstr>
      <vt:lpstr>Класификация:</vt:lpstr>
      <vt:lpstr>Клиника:</vt:lpstr>
      <vt:lpstr>Изследвания:</vt:lpstr>
      <vt:lpstr>Усложнения: </vt:lpstr>
      <vt:lpstr>Диференциална диагноза: </vt:lpstr>
      <vt:lpstr>Лечение:</vt:lpstr>
      <vt:lpstr>Хроничен абсцес на белия дроб </vt:lpstr>
      <vt:lpstr>Хроничен абсцес на белия дроб</vt:lpstr>
      <vt:lpstr>Презентация на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на PowerPoint</dc:title>
  <dc:creator>BG</dc:creator>
  <cp:lastModifiedBy>fandango</cp:lastModifiedBy>
  <cp:revision>93</cp:revision>
  <dcterms:created xsi:type="dcterms:W3CDTF">2016-08-07T14:16:13Z</dcterms:created>
  <dcterms:modified xsi:type="dcterms:W3CDTF">2023-03-01T09:51:04Z</dcterms:modified>
</cp:coreProperties>
</file>