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15" r:id="rId4"/>
    <p:sldId id="259" r:id="rId5"/>
    <p:sldId id="258" r:id="rId6"/>
    <p:sldId id="260" r:id="rId7"/>
    <p:sldId id="262" r:id="rId8"/>
    <p:sldId id="261" r:id="rId9"/>
    <p:sldId id="263" r:id="rId10"/>
    <p:sldId id="264" r:id="rId11"/>
    <p:sldId id="266" r:id="rId12"/>
    <p:sldId id="265" r:id="rId13"/>
    <p:sldId id="31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317" r:id="rId25"/>
    <p:sldId id="282" r:id="rId26"/>
    <p:sldId id="277" r:id="rId27"/>
    <p:sldId id="278" r:id="rId28"/>
    <p:sldId id="279" r:id="rId29"/>
    <p:sldId id="280" r:id="rId30"/>
    <p:sldId id="281" r:id="rId31"/>
    <p:sldId id="283" r:id="rId32"/>
    <p:sldId id="284" r:id="rId33"/>
    <p:sldId id="285" r:id="rId34"/>
    <p:sldId id="286" r:id="rId35"/>
    <p:sldId id="312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9" r:id="rId57"/>
    <p:sldId id="310" r:id="rId58"/>
    <p:sldId id="314" r:id="rId59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подзаглавията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/>
              <a:t>Придобити пороци на митрална и аортна клапа</a:t>
            </a:r>
          </a:p>
        </p:txBody>
      </p:sp>
      <p:sp>
        <p:nvSpPr>
          <p:cNvPr id="5" name="Подзаглавие 4">
            <a:extLst>
              <a:ext uri="{FF2B5EF4-FFF2-40B4-BE49-F238E27FC236}">
                <a16:creationId xmlns:a16="http://schemas.microsoft.com/office/drawing/2014/main" id="{5E9CE7D4-6A90-1735-0256-02B1DF17EE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173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bg-BG" dirty="0"/>
              <a:t>Сърдечни клапи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980728"/>
            <a:ext cx="9128026" cy="5976664"/>
          </a:xfrm>
        </p:spPr>
        <p:txBody>
          <a:bodyPr>
            <a:normAutofit/>
          </a:bodyPr>
          <a:lstStyle/>
          <a:p>
            <a:r>
              <a:rPr lang="ru-RU" dirty="0" err="1"/>
              <a:t>Клапният</a:t>
            </a:r>
            <a:r>
              <a:rPr lang="ru-RU" dirty="0"/>
              <a:t> </a:t>
            </a:r>
            <a:r>
              <a:rPr lang="ru-RU" dirty="0" err="1"/>
              <a:t>апарат</a:t>
            </a:r>
            <a:r>
              <a:rPr lang="ru-RU" dirty="0"/>
              <a:t> на </a:t>
            </a:r>
            <a:r>
              <a:rPr lang="ru-RU" dirty="0" err="1"/>
              <a:t>сърцето</a:t>
            </a:r>
            <a:r>
              <a:rPr lang="ru-RU" dirty="0"/>
              <a:t> се </a:t>
            </a:r>
            <a:r>
              <a:rPr lang="ru-RU" dirty="0" err="1"/>
              <a:t>състои</a:t>
            </a:r>
            <a:r>
              <a:rPr lang="ru-RU" dirty="0"/>
              <a:t> от </a:t>
            </a:r>
            <a:r>
              <a:rPr lang="ru-RU" dirty="0" err="1"/>
              <a:t>четири</a:t>
            </a:r>
            <a:r>
              <a:rPr lang="ru-RU" dirty="0"/>
              <a:t> на </a:t>
            </a:r>
            <a:r>
              <a:rPr lang="ru-RU" dirty="0" err="1"/>
              <a:t>брой</a:t>
            </a:r>
            <a:r>
              <a:rPr lang="ru-RU" dirty="0"/>
              <a:t> </a:t>
            </a:r>
            <a:r>
              <a:rPr lang="ru-RU" dirty="0" err="1"/>
              <a:t>клапи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осигуряват</a:t>
            </a:r>
            <a:r>
              <a:rPr lang="ru-RU" dirty="0"/>
              <a:t> </a:t>
            </a:r>
            <a:r>
              <a:rPr lang="ru-RU" dirty="0" err="1"/>
              <a:t>правилния</a:t>
            </a:r>
            <a:r>
              <a:rPr lang="ru-RU" dirty="0"/>
              <a:t> поток на </a:t>
            </a:r>
            <a:r>
              <a:rPr lang="ru-RU" dirty="0" err="1"/>
              <a:t>кръвта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сърдечните</a:t>
            </a:r>
            <a:r>
              <a:rPr lang="ru-RU" dirty="0"/>
              <a:t> </a:t>
            </a:r>
            <a:r>
              <a:rPr lang="ru-RU" dirty="0" err="1"/>
              <a:t>кухини</a:t>
            </a:r>
            <a:r>
              <a:rPr lang="ru-RU" dirty="0"/>
              <a:t> и в </a:t>
            </a:r>
            <a:r>
              <a:rPr lang="ru-RU" dirty="0" err="1"/>
              <a:t>посока</a:t>
            </a:r>
            <a:r>
              <a:rPr lang="ru-RU" dirty="0"/>
              <a:t> </a:t>
            </a:r>
            <a:r>
              <a:rPr lang="ru-RU" dirty="0" err="1"/>
              <a:t>големите</a:t>
            </a:r>
            <a:r>
              <a:rPr lang="ru-RU" dirty="0"/>
              <a:t> </a:t>
            </a:r>
            <a:r>
              <a:rPr lang="ru-RU" dirty="0" err="1"/>
              <a:t>кръвоносни</a:t>
            </a:r>
            <a:r>
              <a:rPr lang="ru-RU" dirty="0"/>
              <a:t> </a:t>
            </a:r>
            <a:r>
              <a:rPr lang="ru-RU" dirty="0" err="1"/>
              <a:t>съдове</a:t>
            </a:r>
            <a:r>
              <a:rPr lang="ru-RU" dirty="0"/>
              <a:t>(артерии). </a:t>
            </a:r>
          </a:p>
          <a:p>
            <a:pPr lvl="1"/>
            <a:r>
              <a:rPr lang="ru-RU" dirty="0" err="1">
                <a:solidFill>
                  <a:srgbClr val="FF0000"/>
                </a:solidFill>
              </a:rPr>
              <a:t>митралната</a:t>
            </a:r>
            <a:r>
              <a:rPr lang="ru-RU" dirty="0"/>
              <a:t> </a:t>
            </a:r>
            <a:r>
              <a:rPr lang="ru-RU" dirty="0" err="1"/>
              <a:t>клапа</a:t>
            </a:r>
            <a:r>
              <a:rPr lang="ru-RU" dirty="0"/>
              <a:t> (</a:t>
            </a:r>
            <a:r>
              <a:rPr lang="ru-RU" dirty="0" err="1"/>
              <a:t>разположена</a:t>
            </a:r>
            <a:r>
              <a:rPr lang="ru-RU" dirty="0"/>
              <a:t> между </a:t>
            </a:r>
            <a:r>
              <a:rPr lang="ru-RU" dirty="0" err="1"/>
              <a:t>лявото</a:t>
            </a:r>
            <a:r>
              <a:rPr lang="ru-RU" dirty="0"/>
              <a:t> </a:t>
            </a:r>
            <a:r>
              <a:rPr lang="ru-RU" dirty="0" err="1"/>
              <a:t>предсърдия</a:t>
            </a:r>
            <a:r>
              <a:rPr lang="ru-RU" dirty="0"/>
              <a:t> и </a:t>
            </a:r>
            <a:r>
              <a:rPr lang="ru-RU" dirty="0" err="1"/>
              <a:t>лявата</a:t>
            </a:r>
            <a:r>
              <a:rPr lang="ru-RU" dirty="0"/>
              <a:t> камера), </a:t>
            </a:r>
          </a:p>
          <a:p>
            <a:pPr lvl="1"/>
            <a:r>
              <a:rPr lang="ru-RU" dirty="0" err="1">
                <a:solidFill>
                  <a:srgbClr val="FF0000"/>
                </a:solidFill>
              </a:rPr>
              <a:t>трикуспидалната</a:t>
            </a:r>
            <a:r>
              <a:rPr lang="ru-RU" dirty="0"/>
              <a:t> </a:t>
            </a:r>
            <a:r>
              <a:rPr lang="ru-RU" dirty="0" err="1"/>
              <a:t>клапа</a:t>
            </a:r>
            <a:r>
              <a:rPr lang="ru-RU" dirty="0"/>
              <a:t> (</a:t>
            </a:r>
            <a:r>
              <a:rPr lang="ru-RU" dirty="0" err="1"/>
              <a:t>разположена</a:t>
            </a:r>
            <a:r>
              <a:rPr lang="ru-RU" dirty="0"/>
              <a:t> между </a:t>
            </a:r>
            <a:r>
              <a:rPr lang="ru-RU" dirty="0" err="1"/>
              <a:t>дясното</a:t>
            </a:r>
            <a:r>
              <a:rPr lang="ru-RU" dirty="0"/>
              <a:t> </a:t>
            </a:r>
            <a:r>
              <a:rPr lang="ru-RU" dirty="0" err="1"/>
              <a:t>предсърдие</a:t>
            </a:r>
            <a:r>
              <a:rPr lang="ru-RU" dirty="0"/>
              <a:t> и </a:t>
            </a:r>
            <a:r>
              <a:rPr lang="ru-RU" dirty="0" err="1"/>
              <a:t>дясната</a:t>
            </a:r>
            <a:r>
              <a:rPr lang="ru-RU" dirty="0"/>
              <a:t> камера), </a:t>
            </a:r>
          </a:p>
          <a:p>
            <a:pPr lvl="1"/>
            <a:r>
              <a:rPr lang="ru-RU" dirty="0" err="1">
                <a:solidFill>
                  <a:srgbClr val="FF0000"/>
                </a:solidFill>
              </a:rPr>
              <a:t>аортната</a:t>
            </a:r>
            <a:r>
              <a:rPr lang="ru-RU" dirty="0"/>
              <a:t> </a:t>
            </a:r>
            <a:r>
              <a:rPr lang="ru-RU" dirty="0" err="1"/>
              <a:t>клапа</a:t>
            </a:r>
            <a:r>
              <a:rPr lang="ru-RU" dirty="0"/>
              <a:t> (</a:t>
            </a:r>
            <a:r>
              <a:rPr lang="ru-RU" dirty="0" err="1"/>
              <a:t>разположена</a:t>
            </a:r>
            <a:r>
              <a:rPr lang="ru-RU" dirty="0"/>
              <a:t> на </a:t>
            </a:r>
            <a:r>
              <a:rPr lang="ru-RU" dirty="0" err="1"/>
              <a:t>изхода</a:t>
            </a:r>
            <a:r>
              <a:rPr lang="ru-RU" dirty="0"/>
              <a:t> на </a:t>
            </a:r>
            <a:r>
              <a:rPr lang="ru-RU" dirty="0" err="1"/>
              <a:t>лявата</a:t>
            </a:r>
            <a:r>
              <a:rPr lang="ru-RU" dirty="0"/>
              <a:t> камера),</a:t>
            </a:r>
          </a:p>
          <a:p>
            <a:pPr lvl="1"/>
            <a:r>
              <a:rPr lang="ru-RU" dirty="0" err="1">
                <a:solidFill>
                  <a:srgbClr val="FF0000"/>
                </a:solidFill>
              </a:rPr>
              <a:t>пулмоналната</a:t>
            </a:r>
            <a:r>
              <a:rPr lang="ru-RU" dirty="0"/>
              <a:t> </a:t>
            </a:r>
            <a:r>
              <a:rPr lang="ru-RU" dirty="0" err="1"/>
              <a:t>клапа</a:t>
            </a:r>
            <a:r>
              <a:rPr lang="ru-RU" dirty="0"/>
              <a:t> (</a:t>
            </a:r>
            <a:r>
              <a:rPr lang="ru-RU" dirty="0" err="1"/>
              <a:t>разположена</a:t>
            </a:r>
            <a:r>
              <a:rPr lang="ru-RU" dirty="0"/>
              <a:t> на </a:t>
            </a:r>
            <a:r>
              <a:rPr lang="ru-RU" dirty="0" err="1"/>
              <a:t>изхода</a:t>
            </a:r>
            <a:r>
              <a:rPr lang="ru-RU" dirty="0"/>
              <a:t> на </a:t>
            </a:r>
            <a:r>
              <a:rPr lang="ru-RU" dirty="0" err="1"/>
              <a:t>дясната</a:t>
            </a:r>
            <a:r>
              <a:rPr lang="ru-RU" dirty="0"/>
              <a:t> камера).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3539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Анатомичната</a:t>
            </a:r>
            <a:r>
              <a:rPr lang="ru-RU" dirty="0"/>
              <a:t> и </a:t>
            </a:r>
            <a:r>
              <a:rPr lang="ru-RU" dirty="0" err="1"/>
              <a:t>функционална</a:t>
            </a:r>
            <a:r>
              <a:rPr lang="ru-RU" dirty="0"/>
              <a:t> </a:t>
            </a:r>
            <a:r>
              <a:rPr lang="ru-RU" dirty="0" err="1"/>
              <a:t>цялост</a:t>
            </a:r>
            <a:r>
              <a:rPr lang="ru-RU" dirty="0"/>
              <a:t> на </a:t>
            </a:r>
            <a:r>
              <a:rPr lang="ru-RU" dirty="0" err="1"/>
              <a:t>сърдечните</a:t>
            </a:r>
            <a:r>
              <a:rPr lang="ru-RU" dirty="0"/>
              <a:t> </a:t>
            </a:r>
            <a:r>
              <a:rPr lang="ru-RU" dirty="0" err="1"/>
              <a:t>клапи</a:t>
            </a:r>
            <a:r>
              <a:rPr lang="ru-RU" dirty="0"/>
              <a:t> е </a:t>
            </a:r>
            <a:r>
              <a:rPr lang="ru-RU" dirty="0" err="1"/>
              <a:t>задължително</a:t>
            </a:r>
            <a:r>
              <a:rPr lang="ru-RU" dirty="0"/>
              <a:t> условие за </a:t>
            </a:r>
            <a:r>
              <a:rPr lang="ru-RU" dirty="0" err="1"/>
              <a:t>осигуряване</a:t>
            </a:r>
            <a:r>
              <a:rPr lang="ru-RU" dirty="0"/>
              <a:t> на </a:t>
            </a:r>
            <a:r>
              <a:rPr lang="ru-RU" dirty="0" err="1"/>
              <a:t>еднопосочно</a:t>
            </a:r>
            <a:r>
              <a:rPr lang="ru-RU" dirty="0"/>
              <a:t> движение на </a:t>
            </a:r>
            <a:r>
              <a:rPr lang="ru-RU" dirty="0" err="1"/>
              <a:t>кръвта</a:t>
            </a:r>
            <a:r>
              <a:rPr lang="ru-RU" dirty="0"/>
              <a:t> по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систолата</a:t>
            </a:r>
            <a:r>
              <a:rPr lang="ru-RU" dirty="0"/>
              <a:t> и диастола.</a:t>
            </a:r>
          </a:p>
          <a:p>
            <a:r>
              <a:rPr lang="ru-RU" dirty="0" err="1"/>
              <a:t>Нарушените</a:t>
            </a:r>
            <a:r>
              <a:rPr lang="ru-RU" dirty="0"/>
              <a:t> функции на </a:t>
            </a:r>
            <a:r>
              <a:rPr lang="ru-RU" dirty="0" err="1"/>
              <a:t>сърдечните</a:t>
            </a:r>
            <a:r>
              <a:rPr lang="ru-RU" dirty="0"/>
              <a:t> </a:t>
            </a:r>
            <a:r>
              <a:rPr lang="ru-RU" dirty="0" err="1"/>
              <a:t>клапи</a:t>
            </a:r>
            <a:r>
              <a:rPr lang="ru-RU" dirty="0"/>
              <a:t> (</a:t>
            </a:r>
            <a:r>
              <a:rPr lang="ru-RU" dirty="0" err="1"/>
              <a:t>клапни</a:t>
            </a:r>
            <a:r>
              <a:rPr lang="ru-RU" dirty="0"/>
              <a:t> </a:t>
            </a:r>
            <a:r>
              <a:rPr lang="ru-RU" dirty="0" err="1"/>
              <a:t>пороци</a:t>
            </a:r>
            <a:r>
              <a:rPr lang="ru-RU" dirty="0"/>
              <a:t>) се </a:t>
            </a:r>
            <a:r>
              <a:rPr lang="ru-RU" dirty="0" err="1"/>
              <a:t>класифицират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стеснение на </a:t>
            </a:r>
            <a:r>
              <a:rPr lang="ru-RU" dirty="0" err="1"/>
              <a:t>отвора</a:t>
            </a:r>
            <a:r>
              <a:rPr lang="ru-RU" dirty="0"/>
              <a:t> (стеноза) или </a:t>
            </a:r>
            <a:r>
              <a:rPr lang="ru-RU" dirty="0" err="1"/>
              <a:t>недостатъчното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</a:t>
            </a:r>
            <a:r>
              <a:rPr lang="ru-RU" dirty="0" err="1"/>
              <a:t>затваряне</a:t>
            </a:r>
            <a:r>
              <a:rPr lang="ru-RU" dirty="0"/>
              <a:t> (</a:t>
            </a:r>
            <a:r>
              <a:rPr lang="ru-RU" dirty="0" err="1"/>
              <a:t>инсуфициенция</a:t>
            </a:r>
            <a:r>
              <a:rPr lang="ru-RU" dirty="0"/>
              <a:t>, </a:t>
            </a:r>
            <a:r>
              <a:rPr lang="ru-RU" dirty="0" err="1"/>
              <a:t>регургитация</a:t>
            </a:r>
            <a:r>
              <a:rPr lang="ru-RU" dirty="0"/>
              <a:t>), но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съществуват</a:t>
            </a:r>
            <a:r>
              <a:rPr lang="ru-RU" dirty="0"/>
              <a:t> </a:t>
            </a:r>
            <a:r>
              <a:rPr lang="ru-RU" dirty="0" err="1"/>
              <a:t>едновременно</a:t>
            </a:r>
            <a:r>
              <a:rPr lang="ru-RU" dirty="0"/>
              <a:t> стеноза и </a:t>
            </a:r>
            <a:r>
              <a:rPr lang="ru-RU" dirty="0" err="1"/>
              <a:t>инсуфициенция</a:t>
            </a:r>
            <a:r>
              <a:rPr lang="ru-RU" dirty="0"/>
              <a:t> на </a:t>
            </a:r>
            <a:r>
              <a:rPr lang="ru-RU" dirty="0" err="1"/>
              <a:t>една</a:t>
            </a:r>
            <a:r>
              <a:rPr lang="ru-RU" dirty="0"/>
              <a:t> и </a:t>
            </a:r>
            <a:r>
              <a:rPr lang="ru-RU" dirty="0" err="1"/>
              <a:t>съща</a:t>
            </a:r>
            <a:r>
              <a:rPr lang="ru-RU" dirty="0"/>
              <a:t> </a:t>
            </a:r>
            <a:r>
              <a:rPr lang="ru-RU" dirty="0" err="1"/>
              <a:t>клапа</a:t>
            </a:r>
            <a:r>
              <a:rPr lang="ru-RU" dirty="0"/>
              <a:t>. </a:t>
            </a:r>
          </a:p>
          <a:p>
            <a:r>
              <a:rPr lang="ru-RU" dirty="0" err="1"/>
              <a:t>Порокът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едноклапен</a:t>
            </a:r>
            <a:r>
              <a:rPr lang="ru-RU" dirty="0"/>
              <a:t> или </a:t>
            </a:r>
            <a:r>
              <a:rPr lang="ru-RU" dirty="0" err="1"/>
              <a:t>поликлапен</a:t>
            </a:r>
            <a:r>
              <a:rPr lang="ru-RU" dirty="0"/>
              <a:t>, </a:t>
            </a:r>
            <a:r>
              <a:rPr lang="ru-RU" dirty="0" err="1"/>
              <a:t>вроден</a:t>
            </a:r>
            <a:r>
              <a:rPr lang="ru-RU" dirty="0"/>
              <a:t> или </a:t>
            </a:r>
            <a:r>
              <a:rPr lang="ru-RU" dirty="0" err="1"/>
              <a:t>придобит</a:t>
            </a:r>
            <a:r>
              <a:rPr lang="ru-RU" dirty="0"/>
              <a:t>. </a:t>
            </a:r>
          </a:p>
          <a:p>
            <a:r>
              <a:rPr lang="ru-RU" dirty="0" err="1"/>
              <a:t>Вродените</a:t>
            </a:r>
            <a:r>
              <a:rPr lang="ru-RU" dirty="0"/>
              <a:t> </a:t>
            </a:r>
            <a:r>
              <a:rPr lang="ru-RU" dirty="0" err="1"/>
              <a:t>сърдечни</a:t>
            </a:r>
            <a:r>
              <a:rPr lang="ru-RU" dirty="0"/>
              <a:t> </a:t>
            </a:r>
            <a:r>
              <a:rPr lang="ru-RU" dirty="0" err="1"/>
              <a:t>клапни</a:t>
            </a:r>
            <a:r>
              <a:rPr lang="ru-RU" dirty="0"/>
              <a:t> </a:t>
            </a:r>
            <a:r>
              <a:rPr lang="ru-RU" dirty="0" err="1"/>
              <a:t>пороци</a:t>
            </a:r>
            <a:r>
              <a:rPr lang="ru-RU" dirty="0"/>
              <a:t> </a:t>
            </a:r>
            <a:r>
              <a:rPr lang="ru-RU" dirty="0" err="1"/>
              <a:t>засягат</a:t>
            </a:r>
            <a:r>
              <a:rPr lang="ru-RU" dirty="0"/>
              <a:t> </a:t>
            </a:r>
            <a:r>
              <a:rPr lang="ru-RU" dirty="0" err="1"/>
              <a:t>предимно</a:t>
            </a:r>
            <a:r>
              <a:rPr lang="ru-RU" dirty="0"/>
              <a:t> </a:t>
            </a:r>
            <a:r>
              <a:rPr lang="ru-RU" dirty="0" err="1"/>
              <a:t>трикуспидалната</a:t>
            </a:r>
            <a:r>
              <a:rPr lang="ru-RU" dirty="0"/>
              <a:t> и </a:t>
            </a:r>
            <a:r>
              <a:rPr lang="ru-RU" dirty="0" err="1"/>
              <a:t>белодробната</a:t>
            </a:r>
            <a:r>
              <a:rPr lang="ru-RU" dirty="0"/>
              <a:t> </a:t>
            </a:r>
            <a:r>
              <a:rPr lang="ru-RU" dirty="0" err="1"/>
              <a:t>клапи</a:t>
            </a:r>
            <a:r>
              <a:rPr lang="ru-RU" dirty="0"/>
              <a:t>, </a:t>
            </a:r>
            <a:r>
              <a:rPr lang="ru-RU" dirty="0" err="1"/>
              <a:t>често</a:t>
            </a:r>
            <a:r>
              <a:rPr lang="ru-RU" dirty="0"/>
              <a:t> се </a:t>
            </a:r>
            <a:r>
              <a:rPr lang="ru-RU" dirty="0" err="1"/>
              <a:t>съчетават</a:t>
            </a:r>
            <a:r>
              <a:rPr lang="ru-RU" dirty="0"/>
              <a:t> с </a:t>
            </a:r>
            <a:r>
              <a:rPr lang="ru-RU" dirty="0" err="1"/>
              <a:t>други</a:t>
            </a:r>
            <a:r>
              <a:rPr lang="ru-RU" dirty="0"/>
              <a:t> аномалии и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относително</a:t>
            </a:r>
            <a:r>
              <a:rPr lang="ru-RU" dirty="0"/>
              <a:t> редки, а </a:t>
            </a:r>
            <a:r>
              <a:rPr lang="ru-RU" dirty="0" err="1"/>
              <a:t>придобитите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най-често</a:t>
            </a:r>
            <a:r>
              <a:rPr lang="ru-RU" dirty="0"/>
              <a:t> на </a:t>
            </a:r>
            <a:r>
              <a:rPr lang="ru-RU" dirty="0" err="1"/>
              <a:t>митралната</a:t>
            </a:r>
            <a:r>
              <a:rPr lang="ru-RU" dirty="0"/>
              <a:t> и </a:t>
            </a:r>
            <a:r>
              <a:rPr lang="ru-RU" dirty="0" err="1"/>
              <a:t>аортната</a:t>
            </a:r>
            <a:r>
              <a:rPr lang="ru-RU" dirty="0"/>
              <a:t> </a:t>
            </a:r>
            <a:r>
              <a:rPr lang="ru-RU" dirty="0" err="1"/>
              <a:t>клапи</a:t>
            </a:r>
            <a:r>
              <a:rPr lang="ru-RU" dirty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748116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Причини за придобити пороци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/>
              <a:t>Ревматизъм </a:t>
            </a:r>
          </a:p>
          <a:p>
            <a:r>
              <a:rPr lang="bg-BG" dirty="0"/>
              <a:t>ИЕ</a:t>
            </a:r>
          </a:p>
          <a:p>
            <a:r>
              <a:rPr lang="bg-BG" dirty="0"/>
              <a:t>ИБС-МтИ заради исхемия или руптура на папиларен мускул</a:t>
            </a:r>
          </a:p>
          <a:p>
            <a:r>
              <a:rPr lang="bg-BG" dirty="0"/>
              <a:t>Кардиомиопатии</a:t>
            </a:r>
          </a:p>
          <a:p>
            <a:r>
              <a:rPr lang="bg-BG" dirty="0"/>
              <a:t>АХ</a:t>
            </a:r>
          </a:p>
        </p:txBody>
      </p:sp>
    </p:spTree>
    <p:extLst>
      <p:ext uri="{BB962C8B-B14F-4D97-AF65-F5344CB8AC3E}">
        <p14:creationId xmlns:p14="http://schemas.microsoft.com/office/powerpoint/2010/main" val="30582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Честота на пороците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5257800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Европейско </a:t>
            </a:r>
            <a:r>
              <a:rPr lang="ru-RU" dirty="0" err="1"/>
              <a:t>епидемиологично</a:t>
            </a:r>
            <a:r>
              <a:rPr lang="ru-RU" dirty="0"/>
              <a:t> </a:t>
            </a:r>
            <a:r>
              <a:rPr lang="ru-RU" dirty="0" err="1"/>
              <a:t>проучване</a:t>
            </a:r>
            <a:r>
              <a:rPr lang="ru-RU" dirty="0"/>
              <a:t> установило, че </a:t>
            </a:r>
            <a:r>
              <a:rPr lang="ru-RU" dirty="0" err="1"/>
              <a:t>най-честата</a:t>
            </a:r>
            <a:r>
              <a:rPr lang="ru-RU" dirty="0"/>
              <a:t> единична </a:t>
            </a:r>
            <a:r>
              <a:rPr lang="ru-RU" dirty="0" err="1"/>
              <a:t>клапна</a:t>
            </a:r>
            <a:r>
              <a:rPr lang="ru-RU" dirty="0"/>
              <a:t> </a:t>
            </a:r>
            <a:r>
              <a:rPr lang="ru-RU" dirty="0" err="1"/>
              <a:t>лезия</a:t>
            </a:r>
            <a:r>
              <a:rPr lang="ru-RU" dirty="0"/>
              <a:t> била </a:t>
            </a:r>
            <a:r>
              <a:rPr lang="ru-RU" dirty="0" err="1"/>
              <a:t>аортна</a:t>
            </a:r>
            <a:r>
              <a:rPr lang="ru-RU" dirty="0"/>
              <a:t> стеноза - 43%, </a:t>
            </a:r>
            <a:r>
              <a:rPr lang="ru-RU" dirty="0" err="1"/>
              <a:t>следвана</a:t>
            </a:r>
            <a:r>
              <a:rPr lang="ru-RU" dirty="0"/>
              <a:t> от </a:t>
            </a:r>
            <a:r>
              <a:rPr lang="ru-RU" dirty="0" err="1"/>
              <a:t>митрална</a:t>
            </a:r>
            <a:r>
              <a:rPr lang="ru-RU" dirty="0"/>
              <a:t> </a:t>
            </a:r>
            <a:r>
              <a:rPr lang="ru-RU" dirty="0" err="1"/>
              <a:t>регургитация</a:t>
            </a:r>
            <a:r>
              <a:rPr lang="ru-RU" dirty="0"/>
              <a:t> - 32%. </a:t>
            </a:r>
          </a:p>
          <a:p>
            <a:r>
              <a:rPr lang="ru-RU" dirty="0" err="1"/>
              <a:t>Аортната</a:t>
            </a:r>
            <a:r>
              <a:rPr lang="ru-RU" dirty="0"/>
              <a:t> </a:t>
            </a:r>
            <a:r>
              <a:rPr lang="ru-RU" dirty="0" err="1"/>
              <a:t>регургитация</a:t>
            </a:r>
            <a:r>
              <a:rPr lang="ru-RU" dirty="0"/>
              <a:t> и </a:t>
            </a:r>
            <a:r>
              <a:rPr lang="ru-RU" dirty="0" err="1"/>
              <a:t>митрална</a:t>
            </a:r>
            <a:r>
              <a:rPr lang="ru-RU" dirty="0"/>
              <a:t> стеноза </a:t>
            </a:r>
            <a:r>
              <a:rPr lang="ru-RU" dirty="0" err="1"/>
              <a:t>имали</a:t>
            </a:r>
            <a:r>
              <a:rPr lang="ru-RU" dirty="0"/>
              <a:t> </a:t>
            </a:r>
            <a:r>
              <a:rPr lang="ru-RU" dirty="0" err="1"/>
              <a:t>приблизително</a:t>
            </a:r>
            <a:r>
              <a:rPr lang="ru-RU" dirty="0"/>
              <a:t> </a:t>
            </a:r>
            <a:r>
              <a:rPr lang="ru-RU" dirty="0" err="1"/>
              <a:t>еднаква</a:t>
            </a:r>
            <a:r>
              <a:rPr lang="ru-RU" dirty="0"/>
              <a:t> </a:t>
            </a:r>
            <a:r>
              <a:rPr lang="ru-RU" dirty="0" err="1"/>
              <a:t>честота</a:t>
            </a:r>
            <a:r>
              <a:rPr lang="ru-RU" dirty="0"/>
              <a:t>, </a:t>
            </a:r>
            <a:r>
              <a:rPr lang="ru-RU" dirty="0" err="1"/>
              <a:t>съответно</a:t>
            </a:r>
            <a:r>
              <a:rPr lang="ru-RU" dirty="0"/>
              <a:t> 13% и 12%. </a:t>
            </a:r>
          </a:p>
          <a:p>
            <a:r>
              <a:rPr lang="ru-RU" dirty="0" err="1"/>
              <a:t>Преобладаващата</a:t>
            </a:r>
            <a:r>
              <a:rPr lang="ru-RU" dirty="0"/>
              <a:t> причина за </a:t>
            </a:r>
            <a:r>
              <a:rPr lang="ru-RU" dirty="0" err="1"/>
              <a:t>възникване</a:t>
            </a:r>
            <a:r>
              <a:rPr lang="ru-RU" dirty="0"/>
              <a:t> на </a:t>
            </a:r>
            <a:r>
              <a:rPr lang="ru-RU" dirty="0" err="1"/>
              <a:t>аортна</a:t>
            </a:r>
            <a:r>
              <a:rPr lang="ru-RU" dirty="0"/>
              <a:t> стеноза, </a:t>
            </a:r>
            <a:r>
              <a:rPr lang="ru-RU" dirty="0" err="1"/>
              <a:t>аортна</a:t>
            </a:r>
            <a:r>
              <a:rPr lang="ru-RU" dirty="0"/>
              <a:t> </a:t>
            </a:r>
            <a:r>
              <a:rPr lang="ru-RU" dirty="0" err="1"/>
              <a:t>регургитация</a:t>
            </a:r>
            <a:r>
              <a:rPr lang="ru-RU" dirty="0"/>
              <a:t> и </a:t>
            </a:r>
            <a:r>
              <a:rPr lang="ru-RU" dirty="0" err="1"/>
              <a:t>митрална</a:t>
            </a:r>
            <a:r>
              <a:rPr lang="ru-RU" dirty="0"/>
              <a:t> </a:t>
            </a:r>
            <a:r>
              <a:rPr lang="ru-RU" dirty="0" err="1"/>
              <a:t>регургитация</a:t>
            </a:r>
            <a:r>
              <a:rPr lang="ru-RU" dirty="0"/>
              <a:t> била </a:t>
            </a:r>
            <a:r>
              <a:rPr lang="ru-RU" dirty="0" err="1"/>
              <a:t>настъпване</a:t>
            </a:r>
            <a:r>
              <a:rPr lang="ru-RU" dirty="0"/>
              <a:t> на </a:t>
            </a:r>
            <a:r>
              <a:rPr lang="ru-RU" dirty="0" err="1">
                <a:solidFill>
                  <a:srgbClr val="FF0000"/>
                </a:solidFill>
              </a:rPr>
              <a:t>дегенеративни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промени</a:t>
            </a:r>
            <a:r>
              <a:rPr lang="ru-RU" dirty="0">
                <a:solidFill>
                  <a:srgbClr val="FF0000"/>
                </a:solidFill>
              </a:rPr>
              <a:t> по </a:t>
            </a:r>
            <a:r>
              <a:rPr lang="ru-RU" dirty="0" err="1">
                <a:solidFill>
                  <a:srgbClr val="FF0000"/>
                </a:solidFill>
              </a:rPr>
              <a:t>клапите</a:t>
            </a:r>
            <a:r>
              <a:rPr lang="ru-RU" dirty="0"/>
              <a:t>, </a:t>
            </a:r>
            <a:r>
              <a:rPr lang="ru-RU" dirty="0" err="1"/>
              <a:t>докато</a:t>
            </a:r>
            <a:r>
              <a:rPr lang="ru-RU" dirty="0"/>
              <a:t> </a:t>
            </a:r>
            <a:r>
              <a:rPr lang="ru-RU" dirty="0" err="1"/>
              <a:t>възникването</a:t>
            </a:r>
            <a:r>
              <a:rPr lang="ru-RU" dirty="0"/>
              <a:t> на </a:t>
            </a:r>
            <a:r>
              <a:rPr lang="ru-RU" dirty="0" err="1"/>
              <a:t>митрална</a:t>
            </a:r>
            <a:r>
              <a:rPr lang="ru-RU" dirty="0"/>
              <a:t> стеноза в 85% от </a:t>
            </a:r>
            <a:r>
              <a:rPr lang="ru-RU" dirty="0" err="1"/>
              <a:t>случаите</a:t>
            </a:r>
            <a:r>
              <a:rPr lang="ru-RU" dirty="0"/>
              <a:t> се </a:t>
            </a:r>
            <a:r>
              <a:rPr lang="ru-RU" dirty="0" err="1"/>
              <a:t>дължало</a:t>
            </a:r>
            <a:r>
              <a:rPr lang="ru-RU" dirty="0"/>
              <a:t> на </a:t>
            </a:r>
            <a:r>
              <a:rPr lang="ru-RU" dirty="0" err="1">
                <a:solidFill>
                  <a:srgbClr val="FF0000"/>
                </a:solidFill>
              </a:rPr>
              <a:t>ревматична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болест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на </a:t>
            </a:r>
            <a:r>
              <a:rPr lang="ru-RU" dirty="0" err="1"/>
              <a:t>сърцето</a:t>
            </a:r>
            <a:r>
              <a:rPr lang="ru-RU" dirty="0"/>
              <a:t>.</a:t>
            </a:r>
          </a:p>
          <a:p>
            <a:r>
              <a:rPr lang="ru-RU" dirty="0"/>
              <a:t>С </a:t>
            </a:r>
            <a:r>
              <a:rPr lang="ru-RU" dirty="0" err="1"/>
              <a:t>възрастта</a:t>
            </a:r>
            <a:r>
              <a:rPr lang="ru-RU" dirty="0"/>
              <a:t> се </a:t>
            </a:r>
            <a:r>
              <a:rPr lang="ru-RU" dirty="0" err="1"/>
              <a:t>увеличава</a:t>
            </a:r>
            <a:r>
              <a:rPr lang="ru-RU" dirty="0"/>
              <a:t> </a:t>
            </a:r>
            <a:r>
              <a:rPr lang="ru-RU" dirty="0" err="1"/>
              <a:t>честотата</a:t>
            </a:r>
            <a:r>
              <a:rPr lang="ru-RU" dirty="0"/>
              <a:t> на </a:t>
            </a:r>
            <a:r>
              <a:rPr lang="ru-RU" dirty="0" err="1"/>
              <a:t>клапните</a:t>
            </a:r>
            <a:r>
              <a:rPr lang="ru-RU" dirty="0"/>
              <a:t> </a:t>
            </a:r>
            <a:r>
              <a:rPr lang="ru-RU" dirty="0" err="1"/>
              <a:t>пороци</a:t>
            </a:r>
            <a:r>
              <a:rPr lang="ru-RU" dirty="0"/>
              <a:t> с </a:t>
            </a:r>
            <a:r>
              <a:rPr lang="ru-RU" dirty="0" err="1"/>
              <a:t>честота</a:t>
            </a:r>
            <a:r>
              <a:rPr lang="ru-RU" dirty="0"/>
              <a:t> от 0,7% </a:t>
            </a:r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възрастовата</a:t>
            </a:r>
            <a:r>
              <a:rPr lang="ru-RU" dirty="0"/>
              <a:t> </a:t>
            </a:r>
            <a:r>
              <a:rPr lang="ru-RU" dirty="0" err="1"/>
              <a:t>група</a:t>
            </a:r>
            <a:r>
              <a:rPr lang="ru-RU" dirty="0"/>
              <a:t> 18-44 </a:t>
            </a:r>
            <a:r>
              <a:rPr lang="ru-RU" dirty="0" err="1"/>
              <a:t>години</a:t>
            </a:r>
            <a:r>
              <a:rPr lang="ru-RU" dirty="0"/>
              <a:t> до 13% в </a:t>
            </a:r>
            <a:r>
              <a:rPr lang="ru-RU" dirty="0" err="1"/>
              <a:t>групата</a:t>
            </a:r>
            <a:r>
              <a:rPr lang="ru-RU" dirty="0"/>
              <a:t> над 75 </a:t>
            </a:r>
            <a:r>
              <a:rPr lang="ru-RU" dirty="0" err="1"/>
              <a:t>години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24176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Мт-клапна анатомия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err="1"/>
              <a:t>Митралната</a:t>
            </a:r>
            <a:r>
              <a:rPr lang="ru-RU" dirty="0"/>
              <a:t> </a:t>
            </a:r>
            <a:r>
              <a:rPr lang="ru-RU" dirty="0" err="1"/>
              <a:t>клапа</a:t>
            </a:r>
            <a:r>
              <a:rPr lang="ru-RU" dirty="0"/>
              <a:t> </a:t>
            </a:r>
            <a:r>
              <a:rPr lang="ru-RU" dirty="0" err="1"/>
              <a:t>представлява</a:t>
            </a:r>
            <a:r>
              <a:rPr lang="ru-RU" dirty="0"/>
              <a:t> сложна </a:t>
            </a:r>
            <a:r>
              <a:rPr lang="ru-RU" dirty="0" err="1"/>
              <a:t>сърдечна</a:t>
            </a:r>
            <a:r>
              <a:rPr lang="ru-RU" dirty="0"/>
              <a:t> структура, </a:t>
            </a:r>
            <a:r>
              <a:rPr lang="ru-RU" dirty="0" err="1"/>
              <a:t>състояща</a:t>
            </a:r>
            <a:r>
              <a:rPr lang="ru-RU" dirty="0"/>
              <a:t> се от:</a:t>
            </a:r>
          </a:p>
          <a:p>
            <a:pPr lvl="1"/>
            <a:r>
              <a:rPr lang="ru-RU" dirty="0" err="1"/>
              <a:t>клапен</a:t>
            </a:r>
            <a:r>
              <a:rPr lang="ru-RU" dirty="0"/>
              <a:t> </a:t>
            </a:r>
            <a:r>
              <a:rPr lang="ru-RU" dirty="0" err="1"/>
              <a:t>пръстен</a:t>
            </a:r>
            <a:r>
              <a:rPr lang="ru-RU" dirty="0"/>
              <a:t> (</a:t>
            </a:r>
            <a:r>
              <a:rPr lang="ru-RU" dirty="0" err="1"/>
              <a:t>анулус</a:t>
            </a:r>
            <a:r>
              <a:rPr lang="ru-RU" dirty="0"/>
              <a:t>) с две части - </a:t>
            </a:r>
            <a:r>
              <a:rPr lang="ru-RU" dirty="0" err="1"/>
              <a:t>предна</a:t>
            </a:r>
            <a:r>
              <a:rPr lang="ru-RU" dirty="0"/>
              <a:t> и </a:t>
            </a:r>
            <a:r>
              <a:rPr lang="ru-RU" dirty="0" err="1"/>
              <a:t>задна</a:t>
            </a:r>
            <a:r>
              <a:rPr lang="ru-RU" dirty="0"/>
              <a:t>, </a:t>
            </a:r>
          </a:p>
          <a:p>
            <a:pPr lvl="1"/>
            <a:r>
              <a:rPr lang="ru-RU" dirty="0"/>
              <a:t>платна - </a:t>
            </a:r>
            <a:r>
              <a:rPr lang="ru-RU" dirty="0" err="1"/>
              <a:t>предно</a:t>
            </a:r>
            <a:r>
              <a:rPr lang="ru-RU" dirty="0"/>
              <a:t> и </a:t>
            </a:r>
            <a:r>
              <a:rPr lang="ru-RU" dirty="0" err="1"/>
              <a:t>задно</a:t>
            </a:r>
            <a:r>
              <a:rPr lang="ru-RU" dirty="0"/>
              <a:t>, </a:t>
            </a:r>
          </a:p>
          <a:p>
            <a:pPr lvl="1"/>
            <a:r>
              <a:rPr lang="ru-RU" dirty="0" err="1"/>
              <a:t>комисури</a:t>
            </a:r>
            <a:r>
              <a:rPr lang="ru-RU" dirty="0"/>
              <a:t> - </a:t>
            </a:r>
            <a:r>
              <a:rPr lang="ru-RU" dirty="0" err="1"/>
              <a:t>предномедиална</a:t>
            </a:r>
            <a:r>
              <a:rPr lang="ru-RU" dirty="0"/>
              <a:t> и </a:t>
            </a:r>
            <a:r>
              <a:rPr lang="ru-RU" dirty="0" err="1"/>
              <a:t>заднолатерална</a:t>
            </a:r>
            <a:r>
              <a:rPr lang="ru-RU" dirty="0"/>
              <a:t>, </a:t>
            </a:r>
          </a:p>
          <a:p>
            <a:pPr lvl="1"/>
            <a:r>
              <a:rPr lang="ru-RU" dirty="0" err="1"/>
              <a:t>хорди</a:t>
            </a:r>
            <a:r>
              <a:rPr lang="ru-RU" dirty="0"/>
              <a:t> и </a:t>
            </a:r>
            <a:r>
              <a:rPr lang="ru-RU" dirty="0" err="1"/>
              <a:t>папиларни</a:t>
            </a:r>
            <a:r>
              <a:rPr lang="ru-RU" dirty="0"/>
              <a:t> </a:t>
            </a:r>
            <a:r>
              <a:rPr lang="ru-RU" dirty="0" err="1"/>
              <a:t>мускули</a:t>
            </a:r>
            <a:r>
              <a:rPr lang="ru-RU" dirty="0"/>
              <a:t> - </a:t>
            </a:r>
            <a:r>
              <a:rPr lang="ru-RU" dirty="0" err="1"/>
              <a:t>преден</a:t>
            </a:r>
            <a:r>
              <a:rPr lang="ru-RU" dirty="0"/>
              <a:t> и </a:t>
            </a:r>
            <a:r>
              <a:rPr lang="ru-RU" dirty="0" err="1"/>
              <a:t>заден</a:t>
            </a:r>
            <a:r>
              <a:rPr lang="ru-RU" dirty="0"/>
              <a:t>, </a:t>
            </a:r>
          </a:p>
          <a:p>
            <a:pPr lvl="1"/>
            <a:r>
              <a:rPr lang="ru-RU" dirty="0" err="1"/>
              <a:t>поддържащи</a:t>
            </a:r>
            <a:r>
              <a:rPr lang="ru-RU" dirty="0"/>
              <a:t> </a:t>
            </a:r>
            <a:r>
              <a:rPr lang="ru-RU" dirty="0" err="1"/>
              <a:t>клапата</a:t>
            </a:r>
            <a:r>
              <a:rPr lang="ru-RU" dirty="0"/>
              <a:t> </a:t>
            </a:r>
            <a:r>
              <a:rPr lang="ru-RU" dirty="0" err="1"/>
              <a:t>контактни</a:t>
            </a:r>
            <a:r>
              <a:rPr lang="ru-RU" dirty="0"/>
              <a:t> части от </a:t>
            </a:r>
            <a:r>
              <a:rPr lang="ru-RU" dirty="0" err="1"/>
              <a:t>левокамерния</a:t>
            </a:r>
            <a:r>
              <a:rPr lang="ru-RU" dirty="0"/>
              <a:t> миокард и от </a:t>
            </a:r>
            <a:r>
              <a:rPr lang="ru-RU" dirty="0" err="1"/>
              <a:t>лявото</a:t>
            </a:r>
            <a:r>
              <a:rPr lang="ru-RU" dirty="0"/>
              <a:t> </a:t>
            </a:r>
            <a:r>
              <a:rPr lang="ru-RU" dirty="0" err="1"/>
              <a:t>предсърдие</a:t>
            </a:r>
            <a:r>
              <a:rPr lang="ru-RU" dirty="0"/>
              <a:t>, </a:t>
            </a:r>
            <a:r>
              <a:rPr lang="ru-RU" dirty="0" err="1"/>
              <a:t>както</a:t>
            </a:r>
            <a:r>
              <a:rPr lang="ru-RU" dirty="0"/>
              <a:t> и от </a:t>
            </a:r>
            <a:r>
              <a:rPr lang="ru-RU" dirty="0" err="1"/>
              <a:t>аортната</a:t>
            </a:r>
            <a:r>
              <a:rPr lang="ru-RU" dirty="0"/>
              <a:t> стена (</a:t>
            </a:r>
            <a:r>
              <a:rPr lang="ru-RU" dirty="0" err="1"/>
              <a:t>митро-аортен</a:t>
            </a:r>
            <a:r>
              <a:rPr lang="ru-RU" dirty="0"/>
              <a:t> </a:t>
            </a:r>
            <a:r>
              <a:rPr lang="ru-RU" dirty="0" err="1"/>
              <a:t>преход</a:t>
            </a:r>
            <a:r>
              <a:rPr lang="ru-RU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786231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Мт-клапна анатомия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772" y="1776010"/>
            <a:ext cx="4320480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76010"/>
            <a:ext cx="4499244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8130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Мт-стеноза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Нормалната</a:t>
            </a:r>
            <a:r>
              <a:rPr lang="ru-RU" dirty="0"/>
              <a:t> </a:t>
            </a:r>
            <a:r>
              <a:rPr lang="ru-RU" dirty="0" err="1"/>
              <a:t>площ</a:t>
            </a:r>
            <a:r>
              <a:rPr lang="ru-RU" dirty="0"/>
              <a:t> на </a:t>
            </a:r>
            <a:r>
              <a:rPr lang="ru-RU" dirty="0" err="1"/>
              <a:t>митралния</a:t>
            </a:r>
            <a:r>
              <a:rPr lang="ru-RU" dirty="0"/>
              <a:t> </a:t>
            </a:r>
            <a:r>
              <a:rPr lang="ru-RU" dirty="0" err="1"/>
              <a:t>клапен</a:t>
            </a:r>
            <a:r>
              <a:rPr lang="ru-RU" dirty="0"/>
              <a:t> </a:t>
            </a:r>
            <a:r>
              <a:rPr lang="ru-RU" dirty="0" err="1"/>
              <a:t>отвор</a:t>
            </a:r>
            <a:r>
              <a:rPr lang="ru-RU" dirty="0"/>
              <a:t> е 4-6 </a:t>
            </a:r>
            <a:r>
              <a:rPr lang="ru-RU" dirty="0" err="1"/>
              <a:t>кв.см</a:t>
            </a:r>
            <a:r>
              <a:rPr lang="ru-RU" dirty="0"/>
              <a:t>. </a:t>
            </a:r>
          </a:p>
          <a:p>
            <a:r>
              <a:rPr lang="ru-RU" dirty="0" err="1"/>
              <a:t>Митралната</a:t>
            </a:r>
            <a:r>
              <a:rPr lang="ru-RU" dirty="0"/>
              <a:t> стеноза </a:t>
            </a:r>
            <a:r>
              <a:rPr lang="ru-RU" dirty="0" err="1"/>
              <a:t>представлява</a:t>
            </a:r>
            <a:r>
              <a:rPr lang="ru-RU" dirty="0"/>
              <a:t> стеснение на </a:t>
            </a:r>
            <a:r>
              <a:rPr lang="ru-RU" dirty="0" err="1"/>
              <a:t>отвора</a:t>
            </a:r>
            <a:r>
              <a:rPr lang="ru-RU" dirty="0"/>
              <a:t> на </a:t>
            </a:r>
            <a:r>
              <a:rPr lang="ru-RU" dirty="0" err="1"/>
              <a:t>митралната</a:t>
            </a:r>
            <a:r>
              <a:rPr lang="ru-RU" dirty="0"/>
              <a:t> </a:t>
            </a:r>
            <a:r>
              <a:rPr lang="ru-RU" dirty="0" err="1"/>
              <a:t>клапа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затруднява</a:t>
            </a:r>
            <a:r>
              <a:rPr lang="ru-RU" dirty="0"/>
              <a:t> </a:t>
            </a:r>
            <a:r>
              <a:rPr lang="ru-RU" dirty="0" err="1"/>
              <a:t>пълненето</a:t>
            </a:r>
            <a:r>
              <a:rPr lang="ru-RU" dirty="0"/>
              <a:t> на </a:t>
            </a:r>
            <a:r>
              <a:rPr lang="ru-RU" dirty="0" err="1"/>
              <a:t>лявата</a:t>
            </a:r>
            <a:r>
              <a:rPr lang="ru-RU" dirty="0"/>
              <a:t> камера по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диастолата</a:t>
            </a:r>
            <a:r>
              <a:rPr lang="ru-RU" dirty="0"/>
              <a:t> и </a:t>
            </a:r>
            <a:r>
              <a:rPr lang="ru-RU" dirty="0" err="1"/>
              <a:t>предизвикващо</a:t>
            </a:r>
            <a:r>
              <a:rPr lang="ru-RU" dirty="0"/>
              <a:t> </a:t>
            </a:r>
            <a:r>
              <a:rPr lang="ru-RU" dirty="0" err="1"/>
              <a:t>обременяване</a:t>
            </a:r>
            <a:r>
              <a:rPr lang="ru-RU" dirty="0"/>
              <a:t> на </a:t>
            </a:r>
            <a:r>
              <a:rPr lang="ru-RU" dirty="0" err="1"/>
              <a:t>лявото</a:t>
            </a:r>
            <a:r>
              <a:rPr lang="ru-RU" dirty="0"/>
              <a:t> </a:t>
            </a:r>
            <a:r>
              <a:rPr lang="ru-RU" dirty="0" err="1"/>
              <a:t>предсърдие</a:t>
            </a:r>
            <a:r>
              <a:rPr lang="ru-RU" dirty="0"/>
              <a:t>.  </a:t>
            </a:r>
          </a:p>
          <a:p>
            <a:pPr lvl="1"/>
            <a:r>
              <a:rPr lang="ru-RU" dirty="0"/>
              <a:t>2,5-4 </a:t>
            </a:r>
            <a:r>
              <a:rPr lang="ru-RU" dirty="0" err="1"/>
              <a:t>кв</a:t>
            </a:r>
            <a:r>
              <a:rPr lang="ru-RU" dirty="0"/>
              <a:t> см </a:t>
            </a:r>
            <a:r>
              <a:rPr lang="ru-RU" dirty="0" err="1"/>
              <a:t>най-често</a:t>
            </a:r>
            <a:r>
              <a:rPr lang="ru-RU" dirty="0"/>
              <a:t> с </a:t>
            </a:r>
            <a:r>
              <a:rPr lang="ru-RU" dirty="0" err="1"/>
              <a:t>безсимптомно</a:t>
            </a:r>
            <a:r>
              <a:rPr lang="ru-RU" dirty="0"/>
              <a:t> </a:t>
            </a:r>
            <a:r>
              <a:rPr lang="ru-RU" dirty="0" err="1"/>
              <a:t>протичане</a:t>
            </a:r>
            <a:r>
              <a:rPr lang="ru-RU" dirty="0"/>
              <a:t>,</a:t>
            </a:r>
            <a:endParaRPr lang="en-US" dirty="0"/>
          </a:p>
          <a:p>
            <a:pPr lvl="1"/>
            <a:r>
              <a:rPr lang="ru-RU" dirty="0"/>
              <a:t>под 2,5 </a:t>
            </a:r>
            <a:r>
              <a:rPr lang="ru-RU" dirty="0" err="1"/>
              <a:t>кв.см</a:t>
            </a:r>
            <a:r>
              <a:rPr lang="ru-RU" dirty="0"/>
              <a:t> се </a:t>
            </a:r>
            <a:r>
              <a:rPr lang="ru-RU" dirty="0" err="1"/>
              <a:t>появяват</a:t>
            </a:r>
            <a:r>
              <a:rPr lang="ru-RU" dirty="0"/>
              <a:t> и </a:t>
            </a:r>
            <a:r>
              <a:rPr lang="ru-RU" dirty="0" err="1"/>
              <a:t>субективни</a:t>
            </a:r>
            <a:r>
              <a:rPr lang="ru-RU" dirty="0"/>
              <a:t> </a:t>
            </a:r>
            <a:r>
              <a:rPr lang="ru-RU" dirty="0" err="1"/>
              <a:t>оплаквания</a:t>
            </a:r>
            <a:r>
              <a:rPr lang="ru-RU" dirty="0"/>
              <a:t>.</a:t>
            </a:r>
          </a:p>
          <a:p>
            <a:r>
              <a:rPr lang="ru-RU" dirty="0" err="1"/>
              <a:t>Според</a:t>
            </a:r>
            <a:r>
              <a:rPr lang="ru-RU" dirty="0"/>
              <a:t> </a:t>
            </a:r>
            <a:r>
              <a:rPr lang="ru-RU" dirty="0" err="1"/>
              <a:t>степента</a:t>
            </a:r>
            <a:r>
              <a:rPr lang="ru-RU" dirty="0"/>
              <a:t> на стеснение на </a:t>
            </a:r>
            <a:r>
              <a:rPr lang="ru-RU" dirty="0" err="1"/>
              <a:t>митралния</a:t>
            </a:r>
            <a:r>
              <a:rPr lang="ru-RU" dirty="0"/>
              <a:t> </a:t>
            </a:r>
            <a:r>
              <a:rPr lang="ru-RU" dirty="0" err="1"/>
              <a:t>клапен</a:t>
            </a:r>
            <a:r>
              <a:rPr lang="ru-RU" dirty="0"/>
              <a:t> </a:t>
            </a:r>
            <a:r>
              <a:rPr lang="ru-RU" dirty="0" err="1"/>
              <a:t>отвор</a:t>
            </a:r>
            <a:r>
              <a:rPr lang="ru-RU" dirty="0"/>
              <a:t> </a:t>
            </a:r>
            <a:r>
              <a:rPr lang="ru-RU" dirty="0" err="1"/>
              <a:t>порокът</a:t>
            </a:r>
            <a:r>
              <a:rPr lang="ru-RU" dirty="0"/>
              <a:t> се приема за</a:t>
            </a:r>
            <a:r>
              <a:rPr lang="en-US" dirty="0"/>
              <a:t>:</a:t>
            </a:r>
          </a:p>
          <a:p>
            <a:pPr lvl="1"/>
            <a:r>
              <a:rPr lang="ru-RU" dirty="0" err="1"/>
              <a:t>лекостепенен</a:t>
            </a:r>
            <a:r>
              <a:rPr lang="ru-RU" dirty="0"/>
              <a:t> при </a:t>
            </a:r>
            <a:r>
              <a:rPr lang="ru-RU" dirty="0" err="1"/>
              <a:t>площ</a:t>
            </a:r>
            <a:r>
              <a:rPr lang="ru-RU" dirty="0"/>
              <a:t> над 1,5 </a:t>
            </a:r>
            <a:r>
              <a:rPr lang="ru-RU" dirty="0" err="1"/>
              <a:t>кв.см</a:t>
            </a:r>
            <a:r>
              <a:rPr lang="ru-RU" dirty="0"/>
              <a:t>, </a:t>
            </a:r>
            <a:endParaRPr lang="en-US" dirty="0"/>
          </a:p>
          <a:p>
            <a:pPr lvl="1"/>
            <a:r>
              <a:rPr lang="ru-RU" dirty="0"/>
              <a:t>умерено </a:t>
            </a:r>
            <a:r>
              <a:rPr lang="ru-RU" dirty="0" err="1"/>
              <a:t>тежък</a:t>
            </a:r>
            <a:r>
              <a:rPr lang="ru-RU" dirty="0"/>
              <a:t> - 1-1,5 </a:t>
            </a:r>
            <a:r>
              <a:rPr lang="ru-RU" dirty="0" err="1"/>
              <a:t>кв.см</a:t>
            </a:r>
            <a:r>
              <a:rPr lang="en-US" dirty="0"/>
              <a:t>;</a:t>
            </a:r>
          </a:p>
          <a:p>
            <a:pPr lvl="1"/>
            <a:r>
              <a:rPr lang="ru-RU" dirty="0" err="1"/>
              <a:t>тежкостепенен</a:t>
            </a:r>
            <a:r>
              <a:rPr lang="ru-RU" dirty="0"/>
              <a:t> - под 1 </a:t>
            </a:r>
            <a:r>
              <a:rPr lang="ru-RU" dirty="0" err="1"/>
              <a:t>кв.см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35380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Мт-стеноза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/>
              <a:t>Изолирана</a:t>
            </a:r>
            <a:r>
              <a:rPr lang="ru-RU" dirty="0"/>
              <a:t> </a:t>
            </a:r>
            <a:r>
              <a:rPr lang="ru-RU" dirty="0" err="1"/>
              <a:t>митрална</a:t>
            </a:r>
            <a:r>
              <a:rPr lang="ru-RU" dirty="0"/>
              <a:t> стеноза се </a:t>
            </a:r>
            <a:r>
              <a:rPr lang="ru-RU" dirty="0" err="1"/>
              <a:t>среща</a:t>
            </a:r>
            <a:r>
              <a:rPr lang="ru-RU" dirty="0"/>
              <a:t> в около 25% от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пациенти</a:t>
            </a:r>
            <a:r>
              <a:rPr lang="ru-RU" dirty="0"/>
              <a:t> с </a:t>
            </a:r>
            <a:r>
              <a:rPr lang="ru-RU" dirty="0" err="1"/>
              <a:t>ревматични</a:t>
            </a:r>
            <a:r>
              <a:rPr lang="ru-RU" dirty="0"/>
              <a:t> </a:t>
            </a:r>
            <a:r>
              <a:rPr lang="ru-RU" dirty="0" err="1"/>
              <a:t>сърдечни</a:t>
            </a:r>
            <a:r>
              <a:rPr lang="ru-RU" dirty="0"/>
              <a:t> </a:t>
            </a:r>
            <a:r>
              <a:rPr lang="ru-RU" dirty="0" err="1"/>
              <a:t>пороци</a:t>
            </a:r>
            <a:r>
              <a:rPr lang="ru-RU" dirty="0"/>
              <a:t>. </a:t>
            </a:r>
          </a:p>
          <a:p>
            <a:r>
              <a:rPr lang="ru-RU" dirty="0" err="1"/>
              <a:t>Комбинираният</a:t>
            </a:r>
            <a:r>
              <a:rPr lang="ru-RU" dirty="0"/>
              <a:t> митрален порок </a:t>
            </a:r>
            <a:r>
              <a:rPr lang="ru-RU" dirty="0" err="1"/>
              <a:t>със</a:t>
            </a:r>
            <a:r>
              <a:rPr lang="ru-RU" dirty="0"/>
              <a:t> стеноза и </a:t>
            </a:r>
            <a:r>
              <a:rPr lang="ru-RU" dirty="0" err="1"/>
              <a:t>инсуфициенция</a:t>
            </a:r>
            <a:r>
              <a:rPr lang="ru-RU" dirty="0"/>
              <a:t> се </a:t>
            </a:r>
            <a:r>
              <a:rPr lang="ru-RU" dirty="0" err="1"/>
              <a:t>среща</a:t>
            </a:r>
            <a:r>
              <a:rPr lang="ru-RU" dirty="0"/>
              <a:t> </a:t>
            </a:r>
            <a:r>
              <a:rPr lang="ru-RU" dirty="0" err="1"/>
              <a:t>приблизително</a:t>
            </a:r>
            <a:r>
              <a:rPr lang="ru-RU" dirty="0"/>
              <a:t> при 40% от </a:t>
            </a:r>
            <a:r>
              <a:rPr lang="ru-RU" dirty="0" err="1"/>
              <a:t>болните</a:t>
            </a:r>
            <a:r>
              <a:rPr lang="ru-RU" dirty="0"/>
              <a:t> с </a:t>
            </a:r>
            <a:r>
              <a:rPr lang="ru-RU" dirty="0" err="1"/>
              <a:t>ревматично</a:t>
            </a:r>
            <a:r>
              <a:rPr lang="ru-RU" dirty="0"/>
              <a:t> </a:t>
            </a:r>
            <a:r>
              <a:rPr lang="ru-RU" dirty="0" err="1"/>
              <a:t>клапно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. </a:t>
            </a:r>
          </a:p>
          <a:p>
            <a:r>
              <a:rPr lang="ru-RU" dirty="0" err="1"/>
              <a:t>Някои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, </a:t>
            </a:r>
            <a:r>
              <a:rPr lang="ru-RU" dirty="0" err="1"/>
              <a:t>създаващи</a:t>
            </a:r>
            <a:r>
              <a:rPr lang="ru-RU" dirty="0"/>
              <a:t> обструкция при </a:t>
            </a:r>
            <a:r>
              <a:rPr lang="ru-RU" dirty="0" err="1"/>
              <a:t>пълненето</a:t>
            </a:r>
            <a:r>
              <a:rPr lang="ru-RU" dirty="0"/>
              <a:t> на </a:t>
            </a:r>
            <a:r>
              <a:rPr lang="ru-RU" dirty="0" err="1"/>
              <a:t>лявата</a:t>
            </a:r>
            <a:r>
              <a:rPr lang="ru-RU" dirty="0"/>
              <a:t> камера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имитират</a:t>
            </a:r>
            <a:r>
              <a:rPr lang="ru-RU" dirty="0"/>
              <a:t> </a:t>
            </a:r>
            <a:r>
              <a:rPr lang="ru-RU" dirty="0" err="1"/>
              <a:t>митрална</a:t>
            </a:r>
            <a:r>
              <a:rPr lang="ru-RU" dirty="0"/>
              <a:t> стеноза (</a:t>
            </a:r>
            <a:r>
              <a:rPr lang="ru-RU" dirty="0">
                <a:solidFill>
                  <a:srgbClr val="FF0000"/>
                </a:solidFill>
              </a:rPr>
              <a:t>вторична </a:t>
            </a:r>
            <a:r>
              <a:rPr lang="ru-RU" dirty="0" err="1">
                <a:solidFill>
                  <a:srgbClr val="FF0000"/>
                </a:solidFill>
              </a:rPr>
              <a:t>митрална</a:t>
            </a:r>
            <a:r>
              <a:rPr lang="ru-RU" dirty="0">
                <a:solidFill>
                  <a:srgbClr val="FF0000"/>
                </a:solidFill>
              </a:rPr>
              <a:t> стеноза</a:t>
            </a:r>
            <a:r>
              <a:rPr lang="ru-RU" dirty="0"/>
              <a:t>) -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тежка</a:t>
            </a:r>
            <a:r>
              <a:rPr lang="ru-RU" dirty="0"/>
              <a:t> </a:t>
            </a:r>
            <a:r>
              <a:rPr lang="ru-RU" dirty="0" err="1"/>
              <a:t>калциноза</a:t>
            </a:r>
            <a:r>
              <a:rPr lang="ru-RU" dirty="0"/>
              <a:t> на </a:t>
            </a:r>
            <a:r>
              <a:rPr lang="ru-RU" dirty="0" err="1"/>
              <a:t>митралния</a:t>
            </a:r>
            <a:r>
              <a:rPr lang="ru-RU" dirty="0"/>
              <a:t> </a:t>
            </a:r>
            <a:r>
              <a:rPr lang="ru-RU" dirty="0" err="1"/>
              <a:t>клапен</a:t>
            </a:r>
            <a:r>
              <a:rPr lang="ru-RU" dirty="0"/>
              <a:t> </a:t>
            </a:r>
            <a:r>
              <a:rPr lang="ru-RU" dirty="0" err="1"/>
              <a:t>пръстен</a:t>
            </a:r>
            <a:r>
              <a:rPr lang="ru-RU" dirty="0"/>
              <a:t>, </a:t>
            </a:r>
            <a:r>
              <a:rPr lang="ru-RU" dirty="0" err="1"/>
              <a:t>миксом</a:t>
            </a:r>
            <a:r>
              <a:rPr lang="ru-RU" dirty="0"/>
              <a:t> на </a:t>
            </a:r>
            <a:r>
              <a:rPr lang="ru-RU" dirty="0" err="1"/>
              <a:t>лявопредсърдната</a:t>
            </a:r>
            <a:r>
              <a:rPr lang="ru-RU" dirty="0"/>
              <a:t> стена или </a:t>
            </a:r>
            <a:r>
              <a:rPr lang="ru-RU" dirty="0" err="1"/>
              <a:t>тежка</a:t>
            </a:r>
            <a:r>
              <a:rPr lang="ru-RU" dirty="0"/>
              <a:t> </a:t>
            </a:r>
            <a:r>
              <a:rPr lang="ru-RU" dirty="0" err="1"/>
              <a:t>аортна</a:t>
            </a:r>
            <a:r>
              <a:rPr lang="ru-RU" dirty="0"/>
              <a:t> </a:t>
            </a:r>
            <a:r>
              <a:rPr lang="ru-RU" dirty="0" err="1"/>
              <a:t>регургитация</a:t>
            </a:r>
            <a:r>
              <a:rPr lang="ru-RU" dirty="0"/>
              <a:t>. </a:t>
            </a:r>
          </a:p>
          <a:p>
            <a:r>
              <a:rPr lang="ru-RU" dirty="0"/>
              <a:t>2/3 от </a:t>
            </a:r>
            <a:r>
              <a:rPr lang="ru-RU" dirty="0" err="1"/>
              <a:t>болните</a:t>
            </a:r>
            <a:r>
              <a:rPr lang="ru-RU" dirty="0"/>
              <a:t> с </a:t>
            </a:r>
            <a:r>
              <a:rPr lang="ru-RU" dirty="0" err="1"/>
              <a:t>митрална</a:t>
            </a:r>
            <a:r>
              <a:rPr lang="ru-RU" dirty="0"/>
              <a:t> стеноза </a:t>
            </a:r>
            <a:r>
              <a:rPr lang="ru-RU" dirty="0" err="1"/>
              <a:t>са</a:t>
            </a:r>
            <a:r>
              <a:rPr lang="ru-RU" dirty="0"/>
              <a:t> жени, </a:t>
            </a:r>
            <a:r>
              <a:rPr lang="ru-RU" dirty="0" err="1"/>
              <a:t>като</a:t>
            </a:r>
            <a:r>
              <a:rPr lang="ru-RU" dirty="0"/>
              <a:t> 60% от </a:t>
            </a:r>
            <a:r>
              <a:rPr lang="ru-RU" dirty="0" err="1"/>
              <a:t>тях</a:t>
            </a:r>
            <a:r>
              <a:rPr lang="ru-RU" dirty="0"/>
              <a:t> </a:t>
            </a:r>
            <a:r>
              <a:rPr lang="ru-RU" dirty="0" err="1"/>
              <a:t>имат</a:t>
            </a:r>
            <a:r>
              <a:rPr lang="ru-RU" dirty="0"/>
              <a:t> </a:t>
            </a:r>
            <a:r>
              <a:rPr lang="ru-RU" dirty="0" err="1"/>
              <a:t>преживян</a:t>
            </a:r>
            <a:r>
              <a:rPr lang="ru-RU" dirty="0"/>
              <a:t> </a:t>
            </a:r>
            <a:r>
              <a:rPr lang="ru-RU" dirty="0" err="1"/>
              <a:t>поне</a:t>
            </a:r>
            <a:r>
              <a:rPr lang="ru-RU" dirty="0"/>
              <a:t> един </a:t>
            </a:r>
            <a:r>
              <a:rPr lang="ru-RU" dirty="0" err="1"/>
              <a:t>ревматичен</a:t>
            </a:r>
            <a:r>
              <a:rPr lang="ru-RU" dirty="0"/>
              <a:t> </a:t>
            </a:r>
            <a:r>
              <a:rPr lang="ru-RU" dirty="0" err="1"/>
              <a:t>пристъп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08131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bg-BG" dirty="0"/>
              <a:t>Патофизиология на Мт-стеноза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340768"/>
            <a:ext cx="9036496" cy="5517232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Митралната</a:t>
            </a:r>
            <a:r>
              <a:rPr lang="ru-RU" dirty="0"/>
              <a:t> стеноза </a:t>
            </a:r>
            <a:r>
              <a:rPr lang="ru-RU" dirty="0" err="1"/>
              <a:t>представлява</a:t>
            </a:r>
            <a:r>
              <a:rPr lang="ru-RU" dirty="0"/>
              <a:t> механична </a:t>
            </a:r>
            <a:r>
              <a:rPr lang="ru-RU" dirty="0" err="1"/>
              <a:t>пречка</a:t>
            </a:r>
            <a:r>
              <a:rPr lang="ru-RU" dirty="0"/>
              <a:t> за </a:t>
            </a:r>
            <a:r>
              <a:rPr lang="ru-RU" dirty="0" err="1"/>
              <a:t>кръвотока</a:t>
            </a:r>
            <a:r>
              <a:rPr lang="ru-RU" dirty="0"/>
              <a:t> от </a:t>
            </a:r>
            <a:r>
              <a:rPr lang="ru-RU" dirty="0" err="1"/>
              <a:t>лявото</a:t>
            </a:r>
            <a:r>
              <a:rPr lang="ru-RU" dirty="0"/>
              <a:t> </a:t>
            </a:r>
            <a:r>
              <a:rPr lang="ru-RU" dirty="0" err="1"/>
              <a:t>предсърдие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лявата</a:t>
            </a:r>
            <a:r>
              <a:rPr lang="ru-RU" dirty="0"/>
              <a:t> камера по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диастолата</a:t>
            </a:r>
            <a:r>
              <a:rPr lang="ru-RU" dirty="0"/>
              <a:t>. </a:t>
            </a:r>
          </a:p>
          <a:p>
            <a:r>
              <a:rPr lang="ru-RU" dirty="0"/>
              <a:t>За да се </a:t>
            </a:r>
            <a:r>
              <a:rPr lang="ru-RU" dirty="0" err="1"/>
              <a:t>запази</a:t>
            </a:r>
            <a:r>
              <a:rPr lang="ru-RU" dirty="0"/>
              <a:t> постоянен </a:t>
            </a:r>
            <a:r>
              <a:rPr lang="ru-RU" dirty="0" err="1"/>
              <a:t>обемът</a:t>
            </a:r>
            <a:r>
              <a:rPr lang="ru-RU" dirty="0"/>
              <a:t> на </a:t>
            </a:r>
            <a:r>
              <a:rPr lang="ru-RU" dirty="0" err="1"/>
              <a:t>преминаващата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стеснения </a:t>
            </a:r>
            <a:r>
              <a:rPr lang="ru-RU" dirty="0" err="1"/>
              <a:t>отвор</a:t>
            </a:r>
            <a:r>
              <a:rPr lang="ru-RU" dirty="0"/>
              <a:t> </a:t>
            </a:r>
            <a:r>
              <a:rPr lang="ru-RU" dirty="0" err="1"/>
              <a:t>кръв</a:t>
            </a:r>
            <a:r>
              <a:rPr lang="ru-RU" dirty="0"/>
              <a:t>,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необходимост</a:t>
            </a:r>
            <a:r>
              <a:rPr lang="ru-RU" dirty="0"/>
              <a:t> от </a:t>
            </a:r>
            <a:r>
              <a:rPr lang="ru-RU" dirty="0" err="1"/>
              <a:t>повишаване</a:t>
            </a:r>
            <a:r>
              <a:rPr lang="ru-RU" dirty="0"/>
              <a:t> </a:t>
            </a:r>
            <a:r>
              <a:rPr lang="ru-RU" dirty="0" err="1"/>
              <a:t>налягането</a:t>
            </a:r>
            <a:r>
              <a:rPr lang="ru-RU" dirty="0"/>
              <a:t> в </a:t>
            </a:r>
            <a:r>
              <a:rPr lang="ru-RU" dirty="0" err="1"/>
              <a:t>лявото</a:t>
            </a:r>
            <a:r>
              <a:rPr lang="ru-RU" dirty="0"/>
              <a:t> </a:t>
            </a:r>
            <a:r>
              <a:rPr lang="ru-RU" dirty="0" err="1"/>
              <a:t>предсърдие</a:t>
            </a:r>
            <a:r>
              <a:rPr lang="ru-RU" dirty="0"/>
              <a:t>. </a:t>
            </a:r>
          </a:p>
          <a:p>
            <a:r>
              <a:rPr lang="ru-RU" dirty="0" err="1"/>
              <a:t>Това</a:t>
            </a:r>
            <a:r>
              <a:rPr lang="ru-RU" dirty="0"/>
              <a:t> води до </a:t>
            </a:r>
            <a:r>
              <a:rPr lang="ru-RU" dirty="0" err="1"/>
              <a:t>възникване</a:t>
            </a:r>
            <a:r>
              <a:rPr lang="ru-RU" dirty="0"/>
              <a:t> на патологична </a:t>
            </a:r>
            <a:r>
              <a:rPr lang="ru-RU" dirty="0" err="1"/>
              <a:t>разлика</a:t>
            </a:r>
            <a:r>
              <a:rPr lang="ru-RU" dirty="0"/>
              <a:t> (градиент) между </a:t>
            </a:r>
            <a:r>
              <a:rPr lang="ru-RU" dirty="0" err="1"/>
              <a:t>наляганията</a:t>
            </a:r>
            <a:r>
              <a:rPr lang="ru-RU" dirty="0"/>
              <a:t> в </a:t>
            </a:r>
            <a:r>
              <a:rPr lang="ru-RU" dirty="0" err="1"/>
              <a:t>лявото</a:t>
            </a:r>
            <a:r>
              <a:rPr lang="ru-RU" dirty="0"/>
              <a:t> </a:t>
            </a:r>
            <a:r>
              <a:rPr lang="ru-RU" dirty="0" err="1"/>
              <a:t>предсърдие</a:t>
            </a:r>
            <a:r>
              <a:rPr lang="ru-RU" dirty="0"/>
              <a:t> и </a:t>
            </a:r>
            <a:r>
              <a:rPr lang="ru-RU" dirty="0" err="1"/>
              <a:t>лявата</a:t>
            </a:r>
            <a:r>
              <a:rPr lang="ru-RU" dirty="0"/>
              <a:t> камера, ретроградно се </a:t>
            </a:r>
            <a:r>
              <a:rPr lang="ru-RU" dirty="0" err="1"/>
              <a:t>повишава</a:t>
            </a:r>
            <a:r>
              <a:rPr lang="ru-RU" dirty="0"/>
              <a:t> </a:t>
            </a:r>
            <a:r>
              <a:rPr lang="ru-RU" dirty="0" err="1"/>
              <a:t>налягането</a:t>
            </a:r>
            <a:r>
              <a:rPr lang="ru-RU" dirty="0"/>
              <a:t> в </a:t>
            </a:r>
            <a:r>
              <a:rPr lang="ru-RU" dirty="0" err="1"/>
              <a:t>белодробните</a:t>
            </a:r>
            <a:r>
              <a:rPr lang="ru-RU" dirty="0"/>
              <a:t> </a:t>
            </a:r>
            <a:r>
              <a:rPr lang="ru-RU" dirty="0" err="1"/>
              <a:t>вени</a:t>
            </a:r>
            <a:r>
              <a:rPr lang="ru-RU" dirty="0"/>
              <a:t> и </a:t>
            </a:r>
            <a:r>
              <a:rPr lang="ru-RU" dirty="0" err="1"/>
              <a:t>капилярната</a:t>
            </a:r>
            <a:r>
              <a:rPr lang="ru-RU" dirty="0"/>
              <a:t> система (</a:t>
            </a:r>
            <a:r>
              <a:rPr lang="ru-RU" dirty="0" err="1"/>
              <a:t>пулмокапилярно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). </a:t>
            </a:r>
          </a:p>
          <a:p>
            <a:r>
              <a:rPr lang="ru-RU" dirty="0" err="1"/>
              <a:t>Белодробен</a:t>
            </a:r>
            <a:r>
              <a:rPr lang="ru-RU" dirty="0"/>
              <a:t> </a:t>
            </a:r>
            <a:r>
              <a:rPr lang="ru-RU" dirty="0" err="1"/>
              <a:t>оток</a:t>
            </a:r>
            <a:r>
              <a:rPr lang="ru-RU" dirty="0"/>
              <a:t> се </a:t>
            </a:r>
            <a:r>
              <a:rPr lang="ru-RU" dirty="0" err="1"/>
              <a:t>явява</a:t>
            </a:r>
            <a:r>
              <a:rPr lang="ru-RU" dirty="0"/>
              <a:t>,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белодробното</a:t>
            </a:r>
            <a:r>
              <a:rPr lang="ru-RU" dirty="0"/>
              <a:t> венозно </a:t>
            </a:r>
            <a:r>
              <a:rPr lang="ru-RU" dirty="0" err="1"/>
              <a:t>налягане</a:t>
            </a:r>
            <a:r>
              <a:rPr lang="ru-RU" dirty="0"/>
              <a:t> стане </a:t>
            </a:r>
            <a:r>
              <a:rPr lang="ru-RU" dirty="0" err="1"/>
              <a:t>по-високо</a:t>
            </a:r>
            <a:r>
              <a:rPr lang="ru-RU" dirty="0"/>
              <a:t> от </a:t>
            </a:r>
            <a:r>
              <a:rPr lang="ru-RU" dirty="0" err="1"/>
              <a:t>плазменото</a:t>
            </a:r>
            <a:r>
              <a:rPr lang="ru-RU" dirty="0"/>
              <a:t> </a:t>
            </a:r>
            <a:r>
              <a:rPr lang="ru-RU" dirty="0" err="1"/>
              <a:t>онкотично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, </a:t>
            </a:r>
            <a:r>
              <a:rPr lang="ru-RU" dirty="0" err="1"/>
              <a:t>тогава</a:t>
            </a:r>
            <a:r>
              <a:rPr lang="ru-RU" dirty="0"/>
              <a:t> </a:t>
            </a:r>
            <a:r>
              <a:rPr lang="ru-RU" dirty="0" err="1"/>
              <a:t>намалява</a:t>
            </a:r>
            <a:r>
              <a:rPr lang="ru-RU" dirty="0"/>
              <a:t> </a:t>
            </a:r>
            <a:r>
              <a:rPr lang="ru-RU" dirty="0" err="1"/>
              <a:t>минутния</a:t>
            </a:r>
            <a:r>
              <a:rPr lang="ru-RU" dirty="0"/>
              <a:t> </a:t>
            </a:r>
            <a:r>
              <a:rPr lang="ru-RU" dirty="0" err="1"/>
              <a:t>обем</a:t>
            </a:r>
            <a:r>
              <a:rPr lang="ru-RU" dirty="0"/>
              <a:t> на </a:t>
            </a:r>
            <a:r>
              <a:rPr lang="ru-RU" dirty="0" err="1"/>
              <a:t>сърцето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376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Патофизиология на Мт-стеноза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892474"/>
            <a:ext cx="5868144" cy="5357192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Основните</a:t>
            </a:r>
            <a:r>
              <a:rPr lang="ru-RU" dirty="0"/>
              <a:t> </a:t>
            </a:r>
            <a:r>
              <a:rPr lang="ru-RU" dirty="0" err="1"/>
              <a:t>компенсаторни</a:t>
            </a:r>
            <a:r>
              <a:rPr lang="ru-RU" dirty="0"/>
              <a:t> </a:t>
            </a:r>
            <a:r>
              <a:rPr lang="ru-RU" dirty="0" err="1"/>
              <a:t>механизми</a:t>
            </a:r>
            <a:r>
              <a:rPr lang="ru-RU" dirty="0"/>
              <a:t>, </a:t>
            </a:r>
            <a:r>
              <a:rPr lang="ru-RU" dirty="0" err="1"/>
              <a:t>наблюдавани</a:t>
            </a:r>
            <a:r>
              <a:rPr lang="ru-RU" dirty="0"/>
              <a:t> при </a:t>
            </a:r>
            <a:r>
              <a:rPr lang="ru-RU" dirty="0" err="1"/>
              <a:t>митрална</a:t>
            </a:r>
            <a:r>
              <a:rPr lang="ru-RU" dirty="0"/>
              <a:t> стеноза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хипертрофия</a:t>
            </a:r>
            <a:r>
              <a:rPr lang="ru-RU" dirty="0"/>
              <a:t> и дилатация на </a:t>
            </a:r>
            <a:r>
              <a:rPr lang="ru-RU" dirty="0" err="1"/>
              <a:t>лявото</a:t>
            </a:r>
            <a:r>
              <a:rPr lang="ru-RU" dirty="0"/>
              <a:t> </a:t>
            </a:r>
            <a:r>
              <a:rPr lang="ru-RU" dirty="0" err="1"/>
              <a:t>предсърдие</a:t>
            </a:r>
            <a:r>
              <a:rPr lang="ru-RU" dirty="0"/>
              <a:t> и </a:t>
            </a:r>
            <a:r>
              <a:rPr lang="ru-RU" dirty="0" err="1"/>
              <a:t>белодробна</a:t>
            </a:r>
            <a:r>
              <a:rPr lang="ru-RU" dirty="0"/>
              <a:t> </a:t>
            </a:r>
            <a:r>
              <a:rPr lang="ru-RU" dirty="0" err="1"/>
              <a:t>артериоларна</a:t>
            </a:r>
            <a:r>
              <a:rPr lang="ru-RU" dirty="0"/>
              <a:t> </a:t>
            </a:r>
            <a:r>
              <a:rPr lang="ru-RU" dirty="0" err="1"/>
              <a:t>констрикция</a:t>
            </a:r>
            <a:r>
              <a:rPr lang="ru-RU" dirty="0"/>
              <a:t>. </a:t>
            </a:r>
            <a:r>
              <a:rPr lang="ru-RU" dirty="0" err="1"/>
              <a:t>Последната</a:t>
            </a:r>
            <a:r>
              <a:rPr lang="ru-RU" dirty="0"/>
              <a:t> води в </a:t>
            </a:r>
            <a:r>
              <a:rPr lang="ru-RU" dirty="0" err="1"/>
              <a:t>началото</a:t>
            </a:r>
            <a:r>
              <a:rPr lang="ru-RU" dirty="0"/>
              <a:t> до обратима (без фиброза), а </a:t>
            </a:r>
            <a:r>
              <a:rPr lang="ru-RU" dirty="0" err="1"/>
              <a:t>впоследствие</a:t>
            </a:r>
            <a:r>
              <a:rPr lang="ru-RU" dirty="0"/>
              <a:t> и до необратима (</a:t>
            </a:r>
            <a:r>
              <a:rPr lang="ru-RU" dirty="0" err="1"/>
              <a:t>фиксирана</a:t>
            </a:r>
            <a:r>
              <a:rPr lang="ru-RU" dirty="0"/>
              <a:t>) </a:t>
            </a:r>
            <a:r>
              <a:rPr lang="ru-RU" dirty="0" err="1"/>
              <a:t>белодробна</a:t>
            </a:r>
            <a:r>
              <a:rPr lang="ru-RU" dirty="0"/>
              <a:t> </a:t>
            </a:r>
            <a:r>
              <a:rPr lang="ru-RU" dirty="0" err="1"/>
              <a:t>артериална</a:t>
            </a:r>
            <a:r>
              <a:rPr lang="ru-RU" dirty="0"/>
              <a:t> </a:t>
            </a:r>
            <a:r>
              <a:rPr lang="ru-RU" dirty="0" err="1"/>
              <a:t>хипертония</a:t>
            </a:r>
            <a:r>
              <a:rPr lang="ru-RU" dirty="0"/>
              <a:t>. </a:t>
            </a:r>
          </a:p>
          <a:p>
            <a:r>
              <a:rPr lang="ru-RU" dirty="0"/>
              <a:t>БАХ от своя страна води до </a:t>
            </a:r>
            <a:r>
              <a:rPr lang="ru-RU" dirty="0" err="1"/>
              <a:t>обременяване</a:t>
            </a:r>
            <a:r>
              <a:rPr lang="ru-RU" dirty="0"/>
              <a:t> на </a:t>
            </a:r>
            <a:r>
              <a:rPr lang="ru-RU" dirty="0" err="1"/>
              <a:t>дясната</a:t>
            </a:r>
            <a:r>
              <a:rPr lang="ru-RU" dirty="0"/>
              <a:t> камера, </a:t>
            </a:r>
            <a:r>
              <a:rPr lang="ru-RU" dirty="0" err="1"/>
              <a:t>която</a:t>
            </a:r>
            <a:r>
              <a:rPr lang="ru-RU" dirty="0"/>
              <a:t> </a:t>
            </a:r>
            <a:r>
              <a:rPr lang="ru-RU" dirty="0" err="1"/>
              <a:t>хипертрофира</a:t>
            </a:r>
            <a:r>
              <a:rPr lang="ru-RU" dirty="0"/>
              <a:t> и </a:t>
            </a:r>
            <a:r>
              <a:rPr lang="ru-RU" dirty="0" err="1"/>
              <a:t>дилатира</a:t>
            </a:r>
            <a:r>
              <a:rPr lang="ru-RU" dirty="0"/>
              <a:t>. </a:t>
            </a:r>
            <a:r>
              <a:rPr lang="ru-RU" dirty="0" err="1"/>
              <a:t>Дясното</a:t>
            </a:r>
            <a:r>
              <a:rPr lang="ru-RU" dirty="0"/>
              <a:t> </a:t>
            </a:r>
            <a:r>
              <a:rPr lang="ru-RU" dirty="0" err="1"/>
              <a:t>предсърдие</a:t>
            </a:r>
            <a:r>
              <a:rPr lang="ru-RU" dirty="0"/>
              <a:t> </a:t>
            </a:r>
            <a:r>
              <a:rPr lang="ru-RU" dirty="0" err="1"/>
              <a:t>също</a:t>
            </a:r>
            <a:r>
              <a:rPr lang="ru-RU" dirty="0"/>
              <a:t> се </a:t>
            </a:r>
            <a:r>
              <a:rPr lang="ru-RU" dirty="0" err="1"/>
              <a:t>разширява</a:t>
            </a:r>
            <a:r>
              <a:rPr lang="ru-RU" dirty="0"/>
              <a:t>, </a:t>
            </a:r>
            <a:r>
              <a:rPr lang="ru-RU" dirty="0" err="1"/>
              <a:t>получава</a:t>
            </a:r>
            <a:r>
              <a:rPr lang="ru-RU" dirty="0"/>
              <a:t> се вторична </a:t>
            </a:r>
            <a:r>
              <a:rPr lang="ru-RU" dirty="0" err="1"/>
              <a:t>трикуспидална</a:t>
            </a:r>
            <a:r>
              <a:rPr lang="ru-RU" dirty="0"/>
              <a:t> </a:t>
            </a:r>
            <a:r>
              <a:rPr lang="ru-RU" dirty="0" err="1"/>
              <a:t>регургитация</a:t>
            </a:r>
            <a:r>
              <a:rPr lang="ru-RU" dirty="0"/>
              <a:t> и </a:t>
            </a:r>
            <a:r>
              <a:rPr lang="ru-RU" dirty="0" err="1"/>
              <a:t>настъпва</a:t>
            </a:r>
            <a:r>
              <a:rPr lang="ru-RU" dirty="0"/>
              <a:t> </a:t>
            </a:r>
            <a:r>
              <a:rPr lang="ru-RU" dirty="0" err="1"/>
              <a:t>десностранна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.</a:t>
            </a:r>
          </a:p>
          <a:p>
            <a:endParaRPr lang="bg-BG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916832"/>
            <a:ext cx="2736304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0917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Клиника на Мт-стеноза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268760"/>
            <a:ext cx="9036496" cy="5589240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/>
              <a:t>Клиничните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при </a:t>
            </a:r>
            <a:r>
              <a:rPr lang="ru-RU" dirty="0" err="1"/>
              <a:t>митрална</a:t>
            </a:r>
            <a:r>
              <a:rPr lang="ru-RU" dirty="0"/>
              <a:t> стеноза зависят от стадия на </a:t>
            </a:r>
            <a:r>
              <a:rPr lang="ru-RU" dirty="0" err="1"/>
              <a:t>заболяването</a:t>
            </a:r>
            <a:r>
              <a:rPr lang="ru-RU" dirty="0"/>
              <a:t>. </a:t>
            </a:r>
          </a:p>
          <a:p>
            <a:r>
              <a:rPr lang="ru-RU" dirty="0"/>
              <a:t>При </a:t>
            </a:r>
            <a:r>
              <a:rPr lang="ru-RU" dirty="0">
                <a:solidFill>
                  <a:srgbClr val="FF0000"/>
                </a:solidFill>
              </a:rPr>
              <a:t>лека стеноза </a:t>
            </a:r>
            <a:r>
              <a:rPr lang="ru-RU" dirty="0" err="1"/>
              <a:t>първоначално</a:t>
            </a:r>
            <a:r>
              <a:rPr lang="ru-RU" dirty="0"/>
              <a:t> </a:t>
            </a:r>
            <a:r>
              <a:rPr lang="ru-RU" dirty="0" err="1"/>
              <a:t>липсват</a:t>
            </a:r>
            <a:r>
              <a:rPr lang="ru-RU" dirty="0"/>
              <a:t> </a:t>
            </a:r>
            <a:r>
              <a:rPr lang="ru-RU" dirty="0" err="1"/>
              <a:t>оплаквания</a:t>
            </a:r>
            <a:r>
              <a:rPr lang="ru-RU" dirty="0"/>
              <a:t>. </a:t>
            </a:r>
            <a:r>
              <a:rPr lang="ru-RU" dirty="0" err="1"/>
              <a:t>По-късно</a:t>
            </a:r>
            <a:r>
              <a:rPr lang="ru-RU" dirty="0"/>
              <a:t> се </a:t>
            </a:r>
            <a:r>
              <a:rPr lang="ru-RU" dirty="0" err="1"/>
              <a:t>наблюдава</a:t>
            </a:r>
            <a:r>
              <a:rPr lang="ru-RU" dirty="0"/>
              <a:t> </a:t>
            </a:r>
            <a:r>
              <a:rPr lang="ru-RU" dirty="0" err="1"/>
              <a:t>намаляване</a:t>
            </a:r>
            <a:r>
              <a:rPr lang="ru-RU" dirty="0"/>
              <a:t> на </a:t>
            </a:r>
            <a:r>
              <a:rPr lang="ru-RU" dirty="0" err="1"/>
              <a:t>физическия</a:t>
            </a:r>
            <a:r>
              <a:rPr lang="ru-RU" dirty="0"/>
              <a:t> </a:t>
            </a:r>
            <a:r>
              <a:rPr lang="ru-RU" dirty="0" err="1"/>
              <a:t>капацитет</a:t>
            </a:r>
            <a:r>
              <a:rPr lang="ru-RU" dirty="0"/>
              <a:t> и </a:t>
            </a:r>
            <a:r>
              <a:rPr lang="ru-RU" dirty="0" err="1"/>
              <a:t>пациентът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съобщи</a:t>
            </a:r>
            <a:r>
              <a:rPr lang="ru-RU" dirty="0"/>
              <a:t> за наличие на </a:t>
            </a:r>
            <a:r>
              <a:rPr lang="ru-RU" dirty="0" err="1"/>
              <a:t>задух</a:t>
            </a:r>
            <a:r>
              <a:rPr lang="ru-RU" dirty="0"/>
              <a:t>, </a:t>
            </a:r>
            <a:r>
              <a:rPr lang="ru-RU" dirty="0" err="1"/>
              <a:t>кашлица</a:t>
            </a:r>
            <a:r>
              <a:rPr lang="ru-RU" dirty="0"/>
              <a:t>, </a:t>
            </a:r>
            <a:r>
              <a:rPr lang="ru-RU" dirty="0" err="1"/>
              <a:t>тежест</a:t>
            </a:r>
            <a:r>
              <a:rPr lang="ru-RU" dirty="0"/>
              <a:t> в </a:t>
            </a:r>
            <a:r>
              <a:rPr lang="ru-RU" dirty="0" err="1"/>
              <a:t>гърдите</a:t>
            </a:r>
            <a:r>
              <a:rPr lang="ru-RU" dirty="0"/>
              <a:t> и </a:t>
            </a:r>
            <a:r>
              <a:rPr lang="ru-RU" dirty="0" err="1"/>
              <a:t>сърцебиене</a:t>
            </a:r>
            <a:r>
              <a:rPr lang="ru-RU" dirty="0"/>
              <a:t>. </a:t>
            </a:r>
          </a:p>
          <a:p>
            <a:r>
              <a:rPr lang="ru-RU" dirty="0"/>
              <a:t>При </a:t>
            </a:r>
            <a:r>
              <a:rPr lang="ru-RU" dirty="0" err="1">
                <a:solidFill>
                  <a:srgbClr val="FF0000"/>
                </a:solidFill>
              </a:rPr>
              <a:t>по-тежка</a:t>
            </a:r>
            <a:r>
              <a:rPr lang="ru-RU" dirty="0">
                <a:solidFill>
                  <a:srgbClr val="FF0000"/>
                </a:solidFill>
              </a:rPr>
              <a:t> стеноза </a:t>
            </a:r>
            <a:r>
              <a:rPr lang="ru-RU" dirty="0" err="1"/>
              <a:t>изразеността</a:t>
            </a:r>
            <a:r>
              <a:rPr lang="ru-RU" dirty="0"/>
              <a:t> на </a:t>
            </a:r>
            <a:r>
              <a:rPr lang="ru-RU" dirty="0" err="1"/>
              <a:t>задуха</a:t>
            </a:r>
            <a:r>
              <a:rPr lang="ru-RU" dirty="0"/>
              <a:t> </a:t>
            </a:r>
            <a:r>
              <a:rPr lang="ru-RU" dirty="0" err="1"/>
              <a:t>нараства</a:t>
            </a:r>
            <a:r>
              <a:rPr lang="ru-RU" dirty="0"/>
              <a:t>, </a:t>
            </a:r>
            <a:r>
              <a:rPr lang="ru-RU" dirty="0" err="1"/>
              <a:t>появяват</a:t>
            </a:r>
            <a:r>
              <a:rPr lang="ru-RU" dirty="0"/>
              <a:t> се </a:t>
            </a:r>
            <a:r>
              <a:rPr lang="ru-RU" dirty="0" err="1"/>
              <a:t>пристъпи</a:t>
            </a:r>
            <a:r>
              <a:rPr lang="ru-RU" dirty="0"/>
              <a:t> на </a:t>
            </a:r>
            <a:r>
              <a:rPr lang="ru-RU" dirty="0" err="1"/>
              <a:t>нощен</a:t>
            </a:r>
            <a:r>
              <a:rPr lang="ru-RU" dirty="0"/>
              <a:t> </a:t>
            </a:r>
            <a:r>
              <a:rPr lang="ru-RU" dirty="0" err="1"/>
              <a:t>задух</a:t>
            </a:r>
            <a:r>
              <a:rPr lang="ru-RU" dirty="0"/>
              <a:t> (</a:t>
            </a:r>
            <a:r>
              <a:rPr lang="ru-RU" dirty="0" err="1"/>
              <a:t>кардиална</a:t>
            </a:r>
            <a:r>
              <a:rPr lang="ru-RU" dirty="0"/>
              <a:t> астма), </a:t>
            </a:r>
            <a:r>
              <a:rPr lang="ru-RU" dirty="0" err="1"/>
              <a:t>епизоди</a:t>
            </a:r>
            <a:r>
              <a:rPr lang="ru-RU" dirty="0"/>
              <a:t> на </a:t>
            </a:r>
            <a:r>
              <a:rPr lang="ru-RU" dirty="0" err="1"/>
              <a:t>белодробен</a:t>
            </a:r>
            <a:r>
              <a:rPr lang="ru-RU" dirty="0"/>
              <a:t> </a:t>
            </a:r>
            <a:r>
              <a:rPr lang="ru-RU" dirty="0" err="1"/>
              <a:t>оток</a:t>
            </a:r>
            <a:r>
              <a:rPr lang="ru-RU" dirty="0"/>
              <a:t>, </a:t>
            </a:r>
            <a:r>
              <a:rPr lang="ru-RU" dirty="0" err="1"/>
              <a:t>хемоптиза</a:t>
            </a:r>
            <a:r>
              <a:rPr lang="ru-RU" dirty="0"/>
              <a:t> (</a:t>
            </a:r>
            <a:r>
              <a:rPr lang="ru-RU" dirty="0" err="1"/>
              <a:t>кръвохрак</a:t>
            </a:r>
            <a:r>
              <a:rPr lang="ru-RU" dirty="0"/>
              <a:t>). </a:t>
            </a:r>
          </a:p>
          <a:p>
            <a:r>
              <a:rPr lang="ru-RU" dirty="0"/>
              <a:t>При </a:t>
            </a:r>
            <a:r>
              <a:rPr lang="ru-RU" dirty="0">
                <a:solidFill>
                  <a:srgbClr val="FF0000"/>
                </a:solidFill>
              </a:rPr>
              <a:t>развитие на </a:t>
            </a:r>
            <a:r>
              <a:rPr lang="ru-RU" b="1" dirty="0" err="1">
                <a:solidFill>
                  <a:srgbClr val="FF0000"/>
                </a:solidFill>
              </a:rPr>
              <a:t>десностранна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сърдечна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недостатъчност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dirty="0"/>
              <a:t>се </a:t>
            </a:r>
            <a:r>
              <a:rPr lang="ru-RU" dirty="0" err="1"/>
              <a:t>появяват</a:t>
            </a:r>
            <a:r>
              <a:rPr lang="ru-RU" dirty="0"/>
              <a:t> </a:t>
            </a:r>
            <a:r>
              <a:rPr lang="ru-RU" dirty="0" err="1"/>
              <a:t>периферни</a:t>
            </a:r>
            <a:r>
              <a:rPr lang="ru-RU" dirty="0"/>
              <a:t> </a:t>
            </a:r>
            <a:r>
              <a:rPr lang="ru-RU" dirty="0" err="1"/>
              <a:t>отоци</a:t>
            </a:r>
            <a:r>
              <a:rPr lang="ru-RU" dirty="0"/>
              <a:t>, </a:t>
            </a:r>
            <a:r>
              <a:rPr lang="ru-RU" dirty="0" err="1"/>
              <a:t>никтурия</a:t>
            </a:r>
            <a:r>
              <a:rPr lang="ru-RU" dirty="0"/>
              <a:t> (нощно </a:t>
            </a:r>
            <a:r>
              <a:rPr lang="ru-RU" dirty="0" err="1"/>
              <a:t>уриниране</a:t>
            </a:r>
            <a:r>
              <a:rPr lang="ru-RU" dirty="0"/>
              <a:t>), </a:t>
            </a:r>
            <a:r>
              <a:rPr lang="ru-RU" dirty="0" err="1"/>
              <a:t>плеврални</a:t>
            </a:r>
            <a:r>
              <a:rPr lang="ru-RU" dirty="0"/>
              <a:t> </a:t>
            </a:r>
            <a:r>
              <a:rPr lang="ru-RU" dirty="0" err="1"/>
              <a:t>изливи</a:t>
            </a:r>
            <a:r>
              <a:rPr lang="ru-RU" dirty="0"/>
              <a:t>, </a:t>
            </a:r>
            <a:r>
              <a:rPr lang="ru-RU" dirty="0" err="1"/>
              <a:t>тежест</a:t>
            </a:r>
            <a:r>
              <a:rPr lang="ru-RU" dirty="0"/>
              <a:t> в </a:t>
            </a:r>
            <a:r>
              <a:rPr lang="ru-RU" dirty="0" err="1"/>
              <a:t>дясно</a:t>
            </a:r>
            <a:r>
              <a:rPr lang="ru-RU" dirty="0"/>
              <a:t> </a:t>
            </a:r>
            <a:r>
              <a:rPr lang="ru-RU" dirty="0" err="1"/>
              <a:t>подребрие</a:t>
            </a:r>
            <a:r>
              <a:rPr lang="ru-RU" dirty="0"/>
              <a:t> (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хепатомегалия</a:t>
            </a:r>
            <a:r>
              <a:rPr lang="ru-RU" dirty="0"/>
              <a:t>), асцит.</a:t>
            </a:r>
          </a:p>
        </p:txBody>
      </p:sp>
    </p:spTree>
    <p:extLst>
      <p:ext uri="{BB962C8B-B14F-4D97-AF65-F5344CB8AC3E}">
        <p14:creationId xmlns:p14="http://schemas.microsoft.com/office/powerpoint/2010/main" val="23176620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Клиника на </a:t>
            </a:r>
            <a:r>
              <a:rPr lang="bg-BG" dirty="0" err="1"/>
              <a:t>Мт-стеноза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err="1">
                <a:solidFill>
                  <a:srgbClr val="FF0000"/>
                </a:solidFill>
              </a:rPr>
              <a:t>Задухът</a:t>
            </a:r>
            <a:r>
              <a:rPr lang="ru-RU" dirty="0"/>
              <a:t> </a:t>
            </a:r>
            <a:r>
              <a:rPr lang="ru-RU" dirty="0" err="1"/>
              <a:t>представлява</a:t>
            </a:r>
            <a:r>
              <a:rPr lang="ru-RU" dirty="0"/>
              <a:t> </a:t>
            </a:r>
            <a:r>
              <a:rPr lang="ru-RU" dirty="0" err="1"/>
              <a:t>основният</a:t>
            </a:r>
            <a:r>
              <a:rPr lang="ru-RU" dirty="0"/>
              <a:t> симптом на </a:t>
            </a:r>
            <a:r>
              <a:rPr lang="ru-RU" dirty="0" err="1"/>
              <a:t>митралната</a:t>
            </a:r>
            <a:r>
              <a:rPr lang="ru-RU" dirty="0"/>
              <a:t> стеноза. </a:t>
            </a:r>
            <a:endParaRPr lang="en-US" dirty="0"/>
          </a:p>
          <a:p>
            <a:pPr lvl="1"/>
            <a:r>
              <a:rPr lang="ru-RU" dirty="0" err="1"/>
              <a:t>Дължи</a:t>
            </a:r>
            <a:r>
              <a:rPr lang="ru-RU" dirty="0"/>
              <a:t> се </a:t>
            </a:r>
            <a:r>
              <a:rPr lang="ru-RU" dirty="0" err="1"/>
              <a:t>основно</a:t>
            </a:r>
            <a:r>
              <a:rPr lang="ru-RU" dirty="0"/>
              <a:t> на </a:t>
            </a:r>
            <a:r>
              <a:rPr lang="ru-RU" dirty="0" err="1"/>
              <a:t>намаления</a:t>
            </a:r>
            <a:r>
              <a:rPr lang="ru-RU" dirty="0"/>
              <a:t> </a:t>
            </a:r>
            <a:r>
              <a:rPr lang="ru-RU" dirty="0" err="1"/>
              <a:t>белодробен</a:t>
            </a:r>
            <a:r>
              <a:rPr lang="ru-RU" dirty="0"/>
              <a:t> </a:t>
            </a:r>
            <a:r>
              <a:rPr lang="ru-RU" dirty="0" err="1"/>
              <a:t>комплайънс</a:t>
            </a:r>
            <a:r>
              <a:rPr lang="ru-RU" dirty="0"/>
              <a:t> вследствие на </a:t>
            </a:r>
            <a:r>
              <a:rPr lang="ru-RU" dirty="0" err="1"/>
              <a:t>повишеното</a:t>
            </a:r>
            <a:r>
              <a:rPr lang="ru-RU" dirty="0"/>
              <a:t> </a:t>
            </a:r>
            <a:r>
              <a:rPr lang="ru-RU" dirty="0" err="1"/>
              <a:t>белодробно</a:t>
            </a:r>
            <a:r>
              <a:rPr lang="ru-RU" dirty="0"/>
              <a:t> </a:t>
            </a:r>
            <a:r>
              <a:rPr lang="ru-RU" dirty="0" err="1"/>
              <a:t>венозно</a:t>
            </a:r>
            <a:r>
              <a:rPr lang="ru-RU" dirty="0"/>
              <a:t> и </a:t>
            </a:r>
            <a:r>
              <a:rPr lang="ru-RU" dirty="0" err="1"/>
              <a:t>капилярно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. </a:t>
            </a:r>
            <a:endParaRPr lang="en-US" dirty="0"/>
          </a:p>
          <a:p>
            <a:pPr lvl="1"/>
            <a:r>
              <a:rPr lang="ru-RU" dirty="0" err="1"/>
              <a:t>Според</a:t>
            </a:r>
            <a:r>
              <a:rPr lang="ru-RU" dirty="0"/>
              <a:t> </a:t>
            </a:r>
            <a:r>
              <a:rPr lang="ru-RU" dirty="0" err="1"/>
              <a:t>тежестта</a:t>
            </a:r>
            <a:r>
              <a:rPr lang="ru-RU" dirty="0"/>
              <a:t> на </a:t>
            </a:r>
            <a:r>
              <a:rPr lang="ru-RU" dirty="0" err="1"/>
              <a:t>стенозата</a:t>
            </a:r>
            <a:r>
              <a:rPr lang="ru-RU" dirty="0"/>
              <a:t>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бъдат</a:t>
            </a:r>
            <a:r>
              <a:rPr lang="ru-RU" dirty="0"/>
              <a:t> </a:t>
            </a:r>
            <a:r>
              <a:rPr lang="ru-RU" dirty="0" err="1"/>
              <a:t>наблюдавани</a:t>
            </a:r>
            <a:r>
              <a:rPr lang="ru-RU" dirty="0"/>
              <a:t>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на </a:t>
            </a:r>
            <a:r>
              <a:rPr lang="ru-RU" dirty="0" err="1"/>
              <a:t>изявата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- </a:t>
            </a:r>
            <a:r>
              <a:rPr lang="ru-RU" dirty="0" err="1"/>
              <a:t>задух</a:t>
            </a:r>
            <a:r>
              <a:rPr lang="ru-RU" dirty="0"/>
              <a:t> при физически усилия, </a:t>
            </a:r>
            <a:r>
              <a:rPr lang="ru-RU" dirty="0" err="1"/>
              <a:t>задух</a:t>
            </a:r>
            <a:r>
              <a:rPr lang="ru-RU" dirty="0"/>
              <a:t> в покой, </a:t>
            </a:r>
            <a:r>
              <a:rPr lang="ru-RU" dirty="0" err="1"/>
              <a:t>пристъпи</a:t>
            </a:r>
            <a:r>
              <a:rPr lang="ru-RU" dirty="0"/>
              <a:t> на </a:t>
            </a:r>
            <a:r>
              <a:rPr lang="ru-RU" dirty="0" err="1"/>
              <a:t>нощен</a:t>
            </a:r>
            <a:r>
              <a:rPr lang="ru-RU" dirty="0"/>
              <a:t> </a:t>
            </a:r>
            <a:r>
              <a:rPr lang="ru-RU" dirty="0" err="1"/>
              <a:t>задух</a:t>
            </a:r>
            <a:r>
              <a:rPr lang="ru-RU" dirty="0"/>
              <a:t> (</a:t>
            </a:r>
            <a:r>
              <a:rPr lang="ru-RU" dirty="0" err="1"/>
              <a:t>кардиална</a:t>
            </a:r>
            <a:r>
              <a:rPr lang="ru-RU" dirty="0"/>
              <a:t> астма) и </a:t>
            </a:r>
            <a:r>
              <a:rPr lang="ru-RU" dirty="0" err="1"/>
              <a:t>белодробен</a:t>
            </a:r>
            <a:r>
              <a:rPr lang="ru-RU" dirty="0"/>
              <a:t> </a:t>
            </a:r>
            <a:r>
              <a:rPr lang="ru-RU" dirty="0" err="1"/>
              <a:t>оток</a:t>
            </a:r>
            <a:r>
              <a:rPr lang="ru-RU" dirty="0"/>
              <a:t>. </a:t>
            </a:r>
          </a:p>
          <a:p>
            <a:r>
              <a:rPr lang="ru-RU" dirty="0"/>
              <a:t>При развитие на </a:t>
            </a:r>
            <a:r>
              <a:rPr lang="ru-RU" dirty="0" err="1"/>
              <a:t>деснокамерна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при </a:t>
            </a:r>
            <a:r>
              <a:rPr lang="ru-RU" dirty="0" err="1"/>
              <a:t>значително</a:t>
            </a:r>
            <a:r>
              <a:rPr lang="ru-RU" dirty="0"/>
              <a:t> </a:t>
            </a:r>
            <a:r>
              <a:rPr lang="ru-RU" dirty="0" err="1"/>
              <a:t>повишено</a:t>
            </a:r>
            <a:r>
              <a:rPr lang="ru-RU" dirty="0"/>
              <a:t> </a:t>
            </a:r>
            <a:r>
              <a:rPr lang="ru-RU" dirty="0" err="1"/>
              <a:t>белодробно</a:t>
            </a:r>
            <a:r>
              <a:rPr lang="ru-RU" dirty="0"/>
              <a:t> </a:t>
            </a:r>
            <a:r>
              <a:rPr lang="ru-RU" dirty="0" err="1"/>
              <a:t>съдово</a:t>
            </a:r>
            <a:r>
              <a:rPr lang="ru-RU" dirty="0"/>
              <a:t> </a:t>
            </a:r>
            <a:r>
              <a:rPr lang="ru-RU" dirty="0" err="1"/>
              <a:t>съпротивление</a:t>
            </a:r>
            <a:r>
              <a:rPr lang="ru-RU" dirty="0"/>
              <a:t> </a:t>
            </a:r>
            <a:r>
              <a:rPr lang="ru-RU" dirty="0" err="1"/>
              <a:t>честотата</a:t>
            </a:r>
            <a:r>
              <a:rPr lang="ru-RU" dirty="0"/>
              <a:t> на </a:t>
            </a:r>
            <a:r>
              <a:rPr lang="ru-RU" dirty="0" err="1"/>
              <a:t>белодробния</a:t>
            </a:r>
            <a:r>
              <a:rPr lang="ru-RU" dirty="0"/>
              <a:t> </a:t>
            </a:r>
            <a:r>
              <a:rPr lang="ru-RU" dirty="0" err="1"/>
              <a:t>оток</a:t>
            </a:r>
            <a:r>
              <a:rPr lang="ru-RU" dirty="0"/>
              <a:t> </a:t>
            </a:r>
            <a:r>
              <a:rPr lang="ru-RU" dirty="0" err="1"/>
              <a:t>намалява</a:t>
            </a:r>
            <a:r>
              <a:rPr lang="ru-RU" dirty="0"/>
              <a:t>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по-малкия</a:t>
            </a:r>
            <a:r>
              <a:rPr lang="ru-RU" dirty="0"/>
              <a:t> дебит на </a:t>
            </a:r>
            <a:r>
              <a:rPr lang="ru-RU" dirty="0" err="1"/>
              <a:t>дясна</a:t>
            </a:r>
            <a:r>
              <a:rPr lang="ru-RU" dirty="0"/>
              <a:t> камера. 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0982937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4711" y="0"/>
            <a:ext cx="9036496" cy="6381328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>
                <a:solidFill>
                  <a:srgbClr val="FF0000"/>
                </a:solidFill>
              </a:rPr>
              <a:t>Кашлицата</a:t>
            </a:r>
            <a:r>
              <a:rPr lang="ru-RU" dirty="0"/>
              <a:t> при </a:t>
            </a:r>
            <a:r>
              <a:rPr lang="ru-RU" dirty="0" err="1"/>
              <a:t>пациентите</a:t>
            </a:r>
            <a:r>
              <a:rPr lang="ru-RU" dirty="0"/>
              <a:t> с </a:t>
            </a:r>
            <a:r>
              <a:rPr lang="ru-RU" dirty="0" err="1"/>
              <a:t>митрална</a:t>
            </a:r>
            <a:r>
              <a:rPr lang="ru-RU" dirty="0"/>
              <a:t> стеноза </a:t>
            </a:r>
            <a:r>
              <a:rPr lang="ru-RU" dirty="0" err="1"/>
              <a:t>също</a:t>
            </a:r>
            <a:r>
              <a:rPr lang="ru-RU" dirty="0"/>
              <a:t> се </a:t>
            </a:r>
            <a:r>
              <a:rPr lang="ru-RU" dirty="0" err="1"/>
              <a:t>получава</a:t>
            </a:r>
            <a:r>
              <a:rPr lang="ru-RU" dirty="0"/>
              <a:t> вследствие на застоя на </a:t>
            </a:r>
            <a:r>
              <a:rPr lang="ru-RU" dirty="0" err="1"/>
              <a:t>кръв</a:t>
            </a:r>
            <a:r>
              <a:rPr lang="ru-RU" dirty="0"/>
              <a:t> в белите </a:t>
            </a:r>
            <a:r>
              <a:rPr lang="ru-RU" dirty="0" err="1"/>
              <a:t>дробове</a:t>
            </a:r>
            <a:r>
              <a:rPr lang="ru-RU" dirty="0"/>
              <a:t>. </a:t>
            </a:r>
            <a:r>
              <a:rPr lang="ru-RU" dirty="0" err="1"/>
              <a:t>Провокира</a:t>
            </a:r>
            <a:r>
              <a:rPr lang="ru-RU" dirty="0"/>
              <a:t> се от физически усилия и </a:t>
            </a:r>
            <a:r>
              <a:rPr lang="ru-RU" dirty="0" err="1"/>
              <a:t>легнало</a:t>
            </a:r>
            <a:r>
              <a:rPr lang="ru-RU" dirty="0"/>
              <a:t> положение.</a:t>
            </a:r>
          </a:p>
          <a:p>
            <a:r>
              <a:rPr lang="ru-RU" dirty="0" err="1">
                <a:solidFill>
                  <a:srgbClr val="FF0000"/>
                </a:solidFill>
              </a:rPr>
              <a:t>Хемоптиза</a:t>
            </a:r>
            <a:r>
              <a:rPr lang="ru-RU" dirty="0">
                <a:solidFill>
                  <a:srgbClr val="FF0000"/>
                </a:solidFill>
              </a:rPr>
              <a:t> (</a:t>
            </a:r>
            <a:r>
              <a:rPr lang="ru-RU" dirty="0" err="1">
                <a:solidFill>
                  <a:srgbClr val="FF0000"/>
                </a:solidFill>
              </a:rPr>
              <a:t>кръвохрак</a:t>
            </a:r>
            <a:r>
              <a:rPr lang="ru-RU" dirty="0"/>
              <a:t>) при </a:t>
            </a:r>
            <a:r>
              <a:rPr lang="ru-RU" dirty="0" err="1"/>
              <a:t>митрална</a:t>
            </a:r>
            <a:r>
              <a:rPr lang="ru-RU" dirty="0"/>
              <a:t> стеноза се </a:t>
            </a:r>
            <a:r>
              <a:rPr lang="ru-RU" dirty="0" err="1"/>
              <a:t>среща</a:t>
            </a:r>
            <a:r>
              <a:rPr lang="ru-RU" dirty="0"/>
              <a:t> при </a:t>
            </a:r>
            <a:r>
              <a:rPr lang="ru-RU" dirty="0" err="1"/>
              <a:t>руптура</a:t>
            </a:r>
            <a:r>
              <a:rPr lang="ru-RU" dirty="0"/>
              <a:t> на </a:t>
            </a:r>
            <a:r>
              <a:rPr lang="ru-RU" dirty="0" err="1"/>
              <a:t>разширени</a:t>
            </a:r>
            <a:r>
              <a:rPr lang="ru-RU" dirty="0"/>
              <a:t> </a:t>
            </a:r>
            <a:r>
              <a:rPr lang="ru-RU" dirty="0" err="1"/>
              <a:t>бронхиални</a:t>
            </a:r>
            <a:r>
              <a:rPr lang="ru-RU" dirty="0"/>
              <a:t> </a:t>
            </a:r>
            <a:r>
              <a:rPr lang="ru-RU" dirty="0" err="1"/>
              <a:t>венозни</a:t>
            </a:r>
            <a:r>
              <a:rPr lang="ru-RU" dirty="0"/>
              <a:t> </a:t>
            </a:r>
            <a:r>
              <a:rPr lang="ru-RU" dirty="0" err="1"/>
              <a:t>съдове</a:t>
            </a:r>
            <a:r>
              <a:rPr lang="ru-RU" dirty="0"/>
              <a:t>, </a:t>
            </a:r>
            <a:r>
              <a:rPr lang="ru-RU" dirty="0" err="1"/>
              <a:t>пристъпи</a:t>
            </a:r>
            <a:r>
              <a:rPr lang="ru-RU" dirty="0"/>
              <a:t> на </a:t>
            </a:r>
            <a:r>
              <a:rPr lang="ru-RU" dirty="0" err="1"/>
              <a:t>кардиална</a:t>
            </a:r>
            <a:r>
              <a:rPr lang="ru-RU" dirty="0"/>
              <a:t> астма с </a:t>
            </a:r>
            <a:r>
              <a:rPr lang="ru-RU" dirty="0" err="1"/>
              <a:t>отделяне</a:t>
            </a:r>
            <a:r>
              <a:rPr lang="ru-RU" dirty="0"/>
              <a:t> на </a:t>
            </a:r>
            <a:r>
              <a:rPr lang="ru-RU" dirty="0" err="1"/>
              <a:t>съдържащи</a:t>
            </a:r>
            <a:r>
              <a:rPr lang="ru-RU" dirty="0"/>
              <a:t> </a:t>
            </a:r>
            <a:r>
              <a:rPr lang="ru-RU" dirty="0" err="1"/>
              <a:t>кръв</a:t>
            </a:r>
            <a:r>
              <a:rPr lang="ru-RU" dirty="0"/>
              <a:t> </a:t>
            </a:r>
            <a:r>
              <a:rPr lang="ru-RU" dirty="0" err="1"/>
              <a:t>храчки</a:t>
            </a:r>
            <a:r>
              <a:rPr lang="ru-RU" dirty="0"/>
              <a:t>, </a:t>
            </a:r>
            <a:r>
              <a:rPr lang="ru-RU" dirty="0" err="1"/>
              <a:t>пристъпи</a:t>
            </a:r>
            <a:r>
              <a:rPr lang="ru-RU" dirty="0"/>
              <a:t> на </a:t>
            </a:r>
            <a:r>
              <a:rPr lang="ru-RU" dirty="0" err="1"/>
              <a:t>белодробен</a:t>
            </a:r>
            <a:r>
              <a:rPr lang="ru-RU" dirty="0"/>
              <a:t> </a:t>
            </a:r>
            <a:r>
              <a:rPr lang="ru-RU" dirty="0" err="1"/>
              <a:t>оток</a:t>
            </a:r>
            <a:r>
              <a:rPr lang="ru-RU" dirty="0"/>
              <a:t> с </a:t>
            </a:r>
            <a:r>
              <a:rPr lang="ru-RU" dirty="0" err="1"/>
              <a:t>отхрачване</a:t>
            </a:r>
            <a:r>
              <a:rPr lang="ru-RU" dirty="0"/>
              <a:t> на розово </a:t>
            </a:r>
            <a:r>
              <a:rPr lang="ru-RU" dirty="0" err="1"/>
              <a:t>оцветени</a:t>
            </a:r>
            <a:r>
              <a:rPr lang="ru-RU" dirty="0"/>
              <a:t>, </a:t>
            </a:r>
            <a:r>
              <a:rPr lang="ru-RU" dirty="0" err="1"/>
              <a:t>пенести</a:t>
            </a:r>
            <a:r>
              <a:rPr lang="ru-RU" dirty="0"/>
              <a:t> </a:t>
            </a:r>
            <a:r>
              <a:rPr lang="ru-RU" dirty="0" err="1"/>
              <a:t>храчки</a:t>
            </a:r>
            <a:r>
              <a:rPr lang="ru-RU" dirty="0"/>
              <a:t>, </a:t>
            </a:r>
            <a:r>
              <a:rPr lang="ru-RU" dirty="0" err="1"/>
              <a:t>белодробен</a:t>
            </a:r>
            <a:r>
              <a:rPr lang="ru-RU" dirty="0"/>
              <a:t> инфаркт и </a:t>
            </a:r>
            <a:r>
              <a:rPr lang="ru-RU" dirty="0" err="1"/>
              <a:t>придружаващ</a:t>
            </a:r>
            <a:r>
              <a:rPr lang="ru-RU" dirty="0"/>
              <a:t> </a:t>
            </a:r>
            <a:r>
              <a:rPr lang="ru-RU" dirty="0" err="1"/>
              <a:t>хроничен</a:t>
            </a:r>
            <a:r>
              <a:rPr lang="ru-RU" dirty="0"/>
              <a:t> бронхит.</a:t>
            </a:r>
          </a:p>
          <a:p>
            <a:r>
              <a:rPr lang="ru-RU" dirty="0" err="1">
                <a:solidFill>
                  <a:srgbClr val="FF0000"/>
                </a:solidFill>
              </a:rPr>
              <a:t>Гръдна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болка</a:t>
            </a:r>
            <a:r>
              <a:rPr lang="ru-RU" dirty="0">
                <a:solidFill>
                  <a:srgbClr val="FF0000"/>
                </a:solidFill>
              </a:rPr>
              <a:t> или дискомфорт</a:t>
            </a:r>
            <a:r>
              <a:rPr lang="ru-RU" dirty="0"/>
              <a:t>, </a:t>
            </a:r>
            <a:r>
              <a:rPr lang="ru-RU" dirty="0" err="1"/>
              <a:t>наподобяващи</a:t>
            </a:r>
            <a:r>
              <a:rPr lang="ru-RU" dirty="0"/>
              <a:t> стенокардия, се </a:t>
            </a:r>
            <a:r>
              <a:rPr lang="ru-RU" dirty="0" err="1"/>
              <a:t>наблюдават</a:t>
            </a:r>
            <a:r>
              <a:rPr lang="ru-RU" dirty="0"/>
              <a:t> при </a:t>
            </a:r>
            <a:r>
              <a:rPr lang="ru-RU" dirty="0" err="1"/>
              <a:t>малък</a:t>
            </a:r>
            <a:r>
              <a:rPr lang="ru-RU" dirty="0"/>
              <a:t> процент от </a:t>
            </a:r>
            <a:r>
              <a:rPr lang="ru-RU" dirty="0" err="1"/>
              <a:t>болните</a:t>
            </a:r>
            <a:r>
              <a:rPr lang="ru-RU" dirty="0"/>
              <a:t> с </a:t>
            </a:r>
            <a:r>
              <a:rPr lang="ru-RU" dirty="0" err="1"/>
              <a:t>митрална</a:t>
            </a:r>
            <a:r>
              <a:rPr lang="ru-RU" dirty="0"/>
              <a:t> стеноза. </a:t>
            </a:r>
            <a:r>
              <a:rPr lang="ru-RU" dirty="0" err="1"/>
              <a:t>Дължат</a:t>
            </a:r>
            <a:r>
              <a:rPr lang="ru-RU" dirty="0"/>
              <a:t> се на </a:t>
            </a:r>
            <a:r>
              <a:rPr lang="ru-RU" dirty="0" err="1"/>
              <a:t>белодробна</a:t>
            </a:r>
            <a:r>
              <a:rPr lang="ru-RU" dirty="0"/>
              <a:t> </a:t>
            </a:r>
            <a:r>
              <a:rPr lang="ru-RU" dirty="0" err="1"/>
              <a:t>хипертония</a:t>
            </a:r>
            <a:r>
              <a:rPr lang="ru-RU" dirty="0"/>
              <a:t>, </a:t>
            </a:r>
            <a:r>
              <a:rPr lang="ru-RU" dirty="0" err="1"/>
              <a:t>исхемична</a:t>
            </a:r>
            <a:r>
              <a:rPr lang="ru-RU" dirty="0"/>
              <a:t> </a:t>
            </a:r>
            <a:r>
              <a:rPr lang="ru-RU" dirty="0" err="1"/>
              <a:t>болест</a:t>
            </a:r>
            <a:r>
              <a:rPr lang="ru-RU" dirty="0"/>
              <a:t> на </a:t>
            </a:r>
            <a:r>
              <a:rPr lang="ru-RU" dirty="0" err="1"/>
              <a:t>сърцето</a:t>
            </a:r>
            <a:r>
              <a:rPr lang="ru-RU" dirty="0"/>
              <a:t> или </a:t>
            </a:r>
            <a:r>
              <a:rPr lang="ru-RU" dirty="0" err="1"/>
              <a:t>коронарни</a:t>
            </a:r>
            <a:r>
              <a:rPr lang="ru-RU" dirty="0"/>
              <a:t> </a:t>
            </a:r>
            <a:r>
              <a:rPr lang="ru-RU" dirty="0" err="1"/>
              <a:t>емболии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920619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476672"/>
            <a:ext cx="8856984" cy="6120680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/>
              <a:t>Обременяването</a:t>
            </a:r>
            <a:r>
              <a:rPr lang="ru-RU" dirty="0"/>
              <a:t> на </a:t>
            </a:r>
            <a:r>
              <a:rPr lang="ru-RU" dirty="0" err="1"/>
              <a:t>лявото</a:t>
            </a:r>
            <a:r>
              <a:rPr lang="ru-RU" dirty="0"/>
              <a:t> </a:t>
            </a:r>
            <a:r>
              <a:rPr lang="ru-RU" dirty="0" err="1"/>
              <a:t>предсърдие</a:t>
            </a:r>
            <a:r>
              <a:rPr lang="ru-RU" dirty="0"/>
              <a:t> с развитие на </a:t>
            </a:r>
            <a:r>
              <a:rPr lang="ru-RU" dirty="0" err="1"/>
              <a:t>структурни</a:t>
            </a:r>
            <a:r>
              <a:rPr lang="ru-RU" dirty="0"/>
              <a:t> и </a:t>
            </a:r>
            <a:r>
              <a:rPr lang="ru-RU" dirty="0" err="1"/>
              <a:t>електрофизиологични</a:t>
            </a:r>
            <a:r>
              <a:rPr lang="ru-RU" dirty="0"/>
              <a:t> </a:t>
            </a:r>
            <a:r>
              <a:rPr lang="ru-RU" dirty="0" err="1"/>
              <a:t>промени</a:t>
            </a:r>
            <a:r>
              <a:rPr lang="ru-RU" dirty="0"/>
              <a:t> в него води до </a:t>
            </a:r>
            <a:r>
              <a:rPr lang="ru-RU" dirty="0" err="1"/>
              <a:t>поява</a:t>
            </a:r>
            <a:r>
              <a:rPr lang="ru-RU" dirty="0"/>
              <a:t> на </a:t>
            </a:r>
            <a:r>
              <a:rPr lang="ru-RU" dirty="0" err="1">
                <a:solidFill>
                  <a:srgbClr val="FF0000"/>
                </a:solidFill>
              </a:rPr>
              <a:t>предсърдно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мъждене</a:t>
            </a:r>
            <a:r>
              <a:rPr lang="ru-RU" dirty="0"/>
              <a:t>. В </a:t>
            </a:r>
            <a:r>
              <a:rPr lang="ru-RU" dirty="0" err="1"/>
              <a:t>някои</a:t>
            </a:r>
            <a:r>
              <a:rPr lang="ru-RU" dirty="0"/>
              <a:t> случаи то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първата</a:t>
            </a:r>
            <a:r>
              <a:rPr lang="ru-RU" dirty="0"/>
              <a:t> </a:t>
            </a:r>
            <a:r>
              <a:rPr lang="ru-RU" dirty="0" err="1"/>
              <a:t>клинична</a:t>
            </a:r>
            <a:r>
              <a:rPr lang="ru-RU" dirty="0"/>
              <a:t> </a:t>
            </a:r>
            <a:r>
              <a:rPr lang="ru-RU" dirty="0" err="1"/>
              <a:t>изява</a:t>
            </a:r>
            <a:r>
              <a:rPr lang="ru-RU" dirty="0"/>
              <a:t> на </a:t>
            </a:r>
            <a:r>
              <a:rPr lang="ru-RU" dirty="0" err="1"/>
              <a:t>митралната</a:t>
            </a:r>
            <a:r>
              <a:rPr lang="ru-RU" dirty="0"/>
              <a:t> стеноза. </a:t>
            </a:r>
          </a:p>
          <a:p>
            <a:r>
              <a:rPr lang="ru-RU" dirty="0" err="1"/>
              <a:t>Отпадането</a:t>
            </a:r>
            <a:r>
              <a:rPr lang="ru-RU" dirty="0"/>
              <a:t> на </a:t>
            </a:r>
            <a:r>
              <a:rPr lang="ru-RU" dirty="0" err="1"/>
              <a:t>предсърдното</a:t>
            </a:r>
            <a:r>
              <a:rPr lang="ru-RU" dirty="0"/>
              <a:t> </a:t>
            </a:r>
            <a:r>
              <a:rPr lang="ru-RU" dirty="0" err="1"/>
              <a:t>съкращение</a:t>
            </a:r>
            <a:r>
              <a:rPr lang="ru-RU" dirty="0"/>
              <a:t> и </a:t>
            </a:r>
            <a:r>
              <a:rPr lang="ru-RU" dirty="0" err="1"/>
              <a:t>скъсяването</a:t>
            </a:r>
            <a:r>
              <a:rPr lang="ru-RU" dirty="0"/>
              <a:t> на </a:t>
            </a:r>
            <a:r>
              <a:rPr lang="ru-RU" dirty="0" err="1"/>
              <a:t>диастолата</a:t>
            </a:r>
            <a:r>
              <a:rPr lang="ru-RU" dirty="0"/>
              <a:t> при развитие на </a:t>
            </a:r>
            <a:r>
              <a:rPr lang="ru-RU" dirty="0" err="1"/>
              <a:t>предсърдно</a:t>
            </a:r>
            <a:r>
              <a:rPr lang="ru-RU" dirty="0"/>
              <a:t> </a:t>
            </a:r>
            <a:r>
              <a:rPr lang="ru-RU" dirty="0" err="1"/>
              <a:t>мъждене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причина за </a:t>
            </a:r>
            <a:r>
              <a:rPr lang="ru-RU" dirty="0" err="1"/>
              <a:t>намаляване</a:t>
            </a:r>
            <a:r>
              <a:rPr lang="ru-RU" dirty="0"/>
              <a:t> на </a:t>
            </a:r>
            <a:r>
              <a:rPr lang="ru-RU" dirty="0" err="1"/>
              <a:t>камерното</a:t>
            </a:r>
            <a:r>
              <a:rPr lang="ru-RU" dirty="0"/>
              <a:t> </a:t>
            </a:r>
            <a:r>
              <a:rPr lang="ru-RU" dirty="0" err="1"/>
              <a:t>пълнене</a:t>
            </a:r>
            <a:r>
              <a:rPr lang="ru-RU" dirty="0"/>
              <a:t>.</a:t>
            </a:r>
          </a:p>
          <a:p>
            <a:r>
              <a:rPr lang="ru-RU" dirty="0"/>
              <a:t>Проявите на </a:t>
            </a:r>
            <a:r>
              <a:rPr lang="ru-RU" dirty="0" err="1"/>
              <a:t>десностранна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се </a:t>
            </a:r>
            <a:r>
              <a:rPr lang="ru-RU" dirty="0" err="1"/>
              <a:t>развиват</a:t>
            </a:r>
            <a:r>
              <a:rPr lang="ru-RU" dirty="0"/>
              <a:t> в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/>
              <a:t>обременяването</a:t>
            </a:r>
            <a:r>
              <a:rPr lang="ru-RU" dirty="0"/>
              <a:t> на </a:t>
            </a:r>
            <a:r>
              <a:rPr lang="ru-RU" dirty="0" err="1"/>
              <a:t>дясната</a:t>
            </a:r>
            <a:r>
              <a:rPr lang="ru-RU" dirty="0"/>
              <a:t> камера при наличие на </a:t>
            </a:r>
            <a:r>
              <a:rPr lang="ru-RU" dirty="0" err="1"/>
              <a:t>значителна</a:t>
            </a:r>
            <a:r>
              <a:rPr lang="ru-RU" dirty="0"/>
              <a:t> </a:t>
            </a:r>
            <a:r>
              <a:rPr lang="ru-RU" dirty="0" err="1"/>
              <a:t>белодробна</a:t>
            </a:r>
            <a:r>
              <a:rPr lang="ru-RU" dirty="0"/>
              <a:t> </a:t>
            </a:r>
            <a:r>
              <a:rPr lang="ru-RU" dirty="0" err="1"/>
              <a:t>артериална</a:t>
            </a:r>
            <a:r>
              <a:rPr lang="ru-RU" dirty="0"/>
              <a:t> </a:t>
            </a:r>
            <a:r>
              <a:rPr lang="ru-RU" dirty="0" err="1"/>
              <a:t>хипертония</a:t>
            </a:r>
            <a:r>
              <a:rPr lang="ru-RU" dirty="0"/>
              <a:t>. </a:t>
            </a:r>
            <a:r>
              <a:rPr lang="ru-RU" dirty="0" err="1"/>
              <a:t>Появяват</a:t>
            </a:r>
            <a:r>
              <a:rPr lang="ru-RU" dirty="0"/>
              <a:t> се </a:t>
            </a:r>
            <a:r>
              <a:rPr lang="ru-RU" dirty="0" err="1"/>
              <a:t>разширени</a:t>
            </a:r>
            <a:r>
              <a:rPr lang="ru-RU" dirty="0"/>
              <a:t> </a:t>
            </a:r>
            <a:r>
              <a:rPr lang="ru-RU" dirty="0" err="1"/>
              <a:t>шийни</a:t>
            </a:r>
            <a:r>
              <a:rPr lang="ru-RU" dirty="0"/>
              <a:t> </a:t>
            </a:r>
            <a:r>
              <a:rPr lang="ru-RU" dirty="0" err="1"/>
              <a:t>вени</a:t>
            </a:r>
            <a:r>
              <a:rPr lang="ru-RU" dirty="0"/>
              <a:t>, </a:t>
            </a:r>
            <a:r>
              <a:rPr lang="ru-RU" dirty="0" err="1"/>
              <a:t>периферни</a:t>
            </a:r>
            <a:r>
              <a:rPr lang="ru-RU" dirty="0"/>
              <a:t> </a:t>
            </a:r>
            <a:r>
              <a:rPr lang="ru-RU" dirty="0" err="1"/>
              <a:t>отоци</a:t>
            </a:r>
            <a:r>
              <a:rPr lang="ru-RU" dirty="0"/>
              <a:t>, </a:t>
            </a:r>
            <a:r>
              <a:rPr lang="ru-RU" dirty="0" err="1"/>
              <a:t>никтурия</a:t>
            </a:r>
            <a:r>
              <a:rPr lang="ru-RU" dirty="0"/>
              <a:t>, </a:t>
            </a:r>
            <a:r>
              <a:rPr lang="ru-RU" dirty="0" err="1"/>
              <a:t>плеврални</a:t>
            </a:r>
            <a:r>
              <a:rPr lang="ru-RU" dirty="0"/>
              <a:t> </a:t>
            </a:r>
            <a:r>
              <a:rPr lang="ru-RU" dirty="0" err="1"/>
              <a:t>изливи</a:t>
            </a:r>
            <a:r>
              <a:rPr lang="ru-RU" dirty="0"/>
              <a:t>, увеличен черен </a:t>
            </a:r>
            <a:r>
              <a:rPr lang="ru-RU" dirty="0" err="1"/>
              <a:t>дроб</a:t>
            </a:r>
            <a:r>
              <a:rPr lang="ru-RU" dirty="0"/>
              <a:t> с </a:t>
            </a:r>
            <a:r>
              <a:rPr lang="ru-RU" dirty="0" err="1"/>
              <a:t>тежест</a:t>
            </a:r>
            <a:r>
              <a:rPr lang="ru-RU" dirty="0"/>
              <a:t> в </a:t>
            </a:r>
            <a:r>
              <a:rPr lang="ru-RU" dirty="0" err="1"/>
              <a:t>дясното</a:t>
            </a:r>
            <a:r>
              <a:rPr lang="ru-RU" dirty="0"/>
              <a:t> </a:t>
            </a:r>
            <a:r>
              <a:rPr lang="ru-RU" dirty="0" err="1"/>
              <a:t>подребрие</a:t>
            </a:r>
            <a:r>
              <a:rPr lang="ru-RU" dirty="0"/>
              <a:t> и в </a:t>
            </a:r>
            <a:r>
              <a:rPr lang="ru-RU" dirty="0" err="1"/>
              <a:t>терминалния</a:t>
            </a:r>
            <a:r>
              <a:rPr lang="ru-RU" dirty="0"/>
              <a:t> стадий на </a:t>
            </a:r>
            <a:r>
              <a:rPr lang="ru-RU" dirty="0" err="1"/>
              <a:t>заболяването</a:t>
            </a:r>
            <a:r>
              <a:rPr lang="ru-RU" dirty="0"/>
              <a:t> - асцит.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83342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Митрален фациес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851920" y="1600200"/>
            <a:ext cx="5292080" cy="4525963"/>
          </a:xfrm>
        </p:spPr>
        <p:txBody>
          <a:bodyPr>
            <a:normAutofit/>
          </a:bodyPr>
          <a:lstStyle/>
          <a:p>
            <a:r>
              <a:rPr lang="ru-RU" dirty="0" err="1"/>
              <a:t>Митралното</a:t>
            </a:r>
            <a:r>
              <a:rPr lang="ru-RU" dirty="0"/>
              <a:t> лице се </a:t>
            </a:r>
            <a:r>
              <a:rPr lang="ru-RU" dirty="0" err="1"/>
              <a:t>характеризира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зачервени</a:t>
            </a:r>
            <a:r>
              <a:rPr lang="ru-RU" dirty="0"/>
              <a:t> бузи с </a:t>
            </a:r>
            <a:r>
              <a:rPr lang="ru-RU" dirty="0" err="1"/>
              <a:t>лилав</a:t>
            </a:r>
            <a:r>
              <a:rPr lang="ru-RU" dirty="0"/>
              <a:t> </a:t>
            </a:r>
            <a:r>
              <a:rPr lang="ru-RU" dirty="0" err="1"/>
              <a:t>оттенък</a:t>
            </a:r>
            <a:r>
              <a:rPr lang="ru-RU" dirty="0"/>
              <a:t>. </a:t>
            </a:r>
            <a:r>
              <a:rPr lang="ru-RU" dirty="0" err="1"/>
              <a:t>Установява</a:t>
            </a:r>
            <a:r>
              <a:rPr lang="ru-RU" dirty="0"/>
              <a:t> се при </a:t>
            </a:r>
            <a:r>
              <a:rPr lang="ru-RU" dirty="0" err="1"/>
              <a:t>пациенти</a:t>
            </a:r>
            <a:r>
              <a:rPr lang="ru-RU" dirty="0"/>
              <a:t> с умерена и </a:t>
            </a:r>
            <a:r>
              <a:rPr lang="ru-RU" dirty="0" err="1"/>
              <a:t>тежка</a:t>
            </a:r>
            <a:r>
              <a:rPr lang="ru-RU" dirty="0"/>
              <a:t> </a:t>
            </a:r>
            <a:r>
              <a:rPr lang="ru-RU" dirty="0" err="1"/>
              <a:t>митрална</a:t>
            </a:r>
            <a:r>
              <a:rPr lang="ru-RU" dirty="0"/>
              <a:t> стеноза.</a:t>
            </a:r>
          </a:p>
          <a:p>
            <a:r>
              <a:rPr lang="ru-RU" dirty="0"/>
              <a:t>Специфична </a:t>
            </a:r>
            <a:r>
              <a:rPr lang="ru-RU" dirty="0" err="1"/>
              <a:t>аускултация</a:t>
            </a:r>
            <a:r>
              <a:rPr lang="ru-RU" dirty="0"/>
              <a:t>- </a:t>
            </a:r>
            <a:r>
              <a:rPr lang="ru-RU" dirty="0" err="1"/>
              <a:t>диастолен</a:t>
            </a:r>
            <a:r>
              <a:rPr lang="ru-RU" dirty="0"/>
              <a:t> шум, ТОМ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44824"/>
            <a:ext cx="3456384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2932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Допълнителни изследвания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/>
              <a:t>ЕКГ</a:t>
            </a:r>
          </a:p>
          <a:p>
            <a:r>
              <a:rPr lang="bg-BG" dirty="0"/>
              <a:t>Рентгеново изследване</a:t>
            </a:r>
          </a:p>
          <a:p>
            <a:r>
              <a:rPr lang="bg-BG" dirty="0"/>
              <a:t>ЕхоКГ</a:t>
            </a:r>
          </a:p>
          <a:p>
            <a:r>
              <a:rPr lang="bg-BG" dirty="0"/>
              <a:t>Инвазивна оценка- преди решението за клапно протезиране</a:t>
            </a:r>
          </a:p>
        </p:txBody>
      </p:sp>
    </p:spTree>
    <p:extLst>
      <p:ext uri="{BB962C8B-B14F-4D97-AF65-F5344CB8AC3E}">
        <p14:creationId xmlns:p14="http://schemas.microsoft.com/office/powerpoint/2010/main" val="1319461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Лечение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/>
              <a:t>Консервативно:</a:t>
            </a:r>
          </a:p>
          <a:p>
            <a:pPr lvl="1"/>
            <a:r>
              <a:rPr lang="bg-BG" dirty="0"/>
              <a:t>На СН</a:t>
            </a:r>
          </a:p>
          <a:p>
            <a:pPr lvl="1"/>
            <a:r>
              <a:rPr lang="bg-BG" dirty="0"/>
              <a:t>На ритъмни нарушения</a:t>
            </a:r>
          </a:p>
          <a:p>
            <a:pPr lvl="1"/>
            <a:r>
              <a:rPr lang="bg-BG" dirty="0"/>
              <a:t>Емболии</a:t>
            </a:r>
          </a:p>
          <a:p>
            <a:r>
              <a:rPr lang="bg-BG" dirty="0"/>
              <a:t>Балонна дилатация</a:t>
            </a:r>
          </a:p>
          <a:p>
            <a:r>
              <a:rPr lang="bg-BG" dirty="0"/>
              <a:t>Оперативно- механична или биологична протеза</a:t>
            </a:r>
          </a:p>
        </p:txBody>
      </p:sp>
    </p:spTree>
    <p:extLst>
      <p:ext uri="{BB962C8B-B14F-4D97-AF65-F5344CB8AC3E}">
        <p14:creationId xmlns:p14="http://schemas.microsoft.com/office/powerpoint/2010/main" val="37660940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Митрална регургитация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8964488" cy="5069160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Митралната</a:t>
            </a:r>
            <a:r>
              <a:rPr lang="ru-RU" dirty="0"/>
              <a:t> </a:t>
            </a:r>
            <a:r>
              <a:rPr lang="ru-RU" dirty="0" err="1"/>
              <a:t>инсуфициенция</a:t>
            </a:r>
            <a:r>
              <a:rPr lang="ru-RU" dirty="0"/>
              <a:t> (</a:t>
            </a:r>
            <a:r>
              <a:rPr lang="ru-RU" dirty="0" err="1"/>
              <a:t>регургитация</a:t>
            </a:r>
            <a:r>
              <a:rPr lang="ru-RU" dirty="0"/>
              <a:t>) </a:t>
            </a:r>
            <a:r>
              <a:rPr lang="ru-RU" dirty="0" err="1"/>
              <a:t>представлява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се </a:t>
            </a:r>
            <a:r>
              <a:rPr lang="ru-RU" dirty="0" err="1"/>
              <a:t>характеризира</a:t>
            </a:r>
            <a:r>
              <a:rPr lang="ru-RU" dirty="0"/>
              <a:t> с </a:t>
            </a:r>
            <a:r>
              <a:rPr lang="ru-RU" dirty="0" err="1"/>
              <a:t>непълно</a:t>
            </a:r>
            <a:r>
              <a:rPr lang="ru-RU" dirty="0"/>
              <a:t> </a:t>
            </a:r>
            <a:r>
              <a:rPr lang="ru-RU" dirty="0" err="1"/>
              <a:t>затваряне</a:t>
            </a:r>
            <a:r>
              <a:rPr lang="ru-RU" dirty="0"/>
              <a:t> на </a:t>
            </a:r>
            <a:r>
              <a:rPr lang="ru-RU" dirty="0" err="1"/>
              <a:t>митралната</a:t>
            </a:r>
            <a:r>
              <a:rPr lang="ru-RU" dirty="0"/>
              <a:t> </a:t>
            </a:r>
            <a:r>
              <a:rPr lang="ru-RU" dirty="0" err="1"/>
              <a:t>клапа</a:t>
            </a:r>
            <a:r>
              <a:rPr lang="ru-RU" dirty="0"/>
              <a:t> по </a:t>
            </a:r>
            <a:r>
              <a:rPr lang="ru-RU" dirty="0" err="1">
                <a:solidFill>
                  <a:srgbClr val="FF0000"/>
                </a:solidFill>
              </a:rPr>
              <a:t>време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систолата</a:t>
            </a:r>
            <a:r>
              <a:rPr lang="ru-RU" dirty="0">
                <a:solidFill>
                  <a:srgbClr val="FF0000"/>
                </a:solidFill>
              </a:rPr>
              <a:t> с </a:t>
            </a:r>
            <a:r>
              <a:rPr lang="ru-RU" dirty="0" err="1">
                <a:solidFill>
                  <a:srgbClr val="FF0000"/>
                </a:solidFill>
              </a:rPr>
              <a:t>резултат</a:t>
            </a:r>
            <a:r>
              <a:rPr lang="ru-RU" dirty="0">
                <a:solidFill>
                  <a:srgbClr val="FF0000"/>
                </a:solidFill>
              </a:rPr>
              <a:t> обратно </a:t>
            </a:r>
            <a:r>
              <a:rPr lang="ru-RU" dirty="0" err="1">
                <a:solidFill>
                  <a:srgbClr val="FF0000"/>
                </a:solidFill>
              </a:rPr>
              <a:t>връщане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кръв</a:t>
            </a:r>
            <a:r>
              <a:rPr lang="ru-RU" dirty="0">
                <a:solidFill>
                  <a:srgbClr val="FF0000"/>
                </a:solidFill>
              </a:rPr>
              <a:t> от </a:t>
            </a:r>
            <a:r>
              <a:rPr lang="ru-RU" dirty="0" err="1">
                <a:solidFill>
                  <a:srgbClr val="FF0000"/>
                </a:solidFill>
              </a:rPr>
              <a:t>лявата</a:t>
            </a:r>
            <a:r>
              <a:rPr lang="ru-RU" dirty="0">
                <a:solidFill>
                  <a:srgbClr val="FF0000"/>
                </a:solidFill>
              </a:rPr>
              <a:t> камера </a:t>
            </a:r>
            <a:r>
              <a:rPr lang="ru-RU" dirty="0" err="1">
                <a:solidFill>
                  <a:srgbClr val="FF0000"/>
                </a:solidFill>
              </a:rPr>
              <a:t>към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лявото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предсърдие</a:t>
            </a:r>
            <a:r>
              <a:rPr lang="ru-RU" dirty="0">
                <a:solidFill>
                  <a:srgbClr val="FF0000"/>
                </a:solidFill>
              </a:rPr>
              <a:t>.</a:t>
            </a:r>
          </a:p>
          <a:p>
            <a:r>
              <a:rPr lang="ru-RU" dirty="0"/>
              <a:t>В </a:t>
            </a:r>
            <a:r>
              <a:rPr lang="ru-RU" dirty="0" err="1"/>
              <a:t>зависимост</a:t>
            </a:r>
            <a:r>
              <a:rPr lang="ru-RU" dirty="0"/>
              <a:t> от </a:t>
            </a:r>
            <a:r>
              <a:rPr lang="ru-RU" dirty="0" err="1"/>
              <a:t>локализацията</a:t>
            </a:r>
            <a:r>
              <a:rPr lang="ru-RU" dirty="0"/>
              <a:t> на </a:t>
            </a:r>
            <a:r>
              <a:rPr lang="ru-RU" dirty="0" err="1"/>
              <a:t>патологичните</a:t>
            </a:r>
            <a:r>
              <a:rPr lang="ru-RU" dirty="0"/>
              <a:t> </a:t>
            </a:r>
            <a:r>
              <a:rPr lang="ru-RU" dirty="0" err="1"/>
              <a:t>промени</a:t>
            </a:r>
            <a:r>
              <a:rPr lang="ru-RU" dirty="0"/>
              <a:t> в </a:t>
            </a:r>
            <a:r>
              <a:rPr lang="ru-RU" dirty="0" err="1"/>
              <a:t>клапата</a:t>
            </a:r>
            <a:r>
              <a:rPr lang="ru-RU" dirty="0"/>
              <a:t> </a:t>
            </a:r>
            <a:r>
              <a:rPr lang="ru-RU" dirty="0" err="1"/>
              <a:t>митралната</a:t>
            </a:r>
            <a:r>
              <a:rPr lang="ru-RU" dirty="0"/>
              <a:t> </a:t>
            </a:r>
            <a:r>
              <a:rPr lang="ru-RU" dirty="0" err="1"/>
              <a:t>регургитация</a:t>
            </a:r>
            <a:r>
              <a:rPr lang="ru-RU" dirty="0"/>
              <a:t> </a:t>
            </a:r>
            <a:r>
              <a:rPr lang="ru-RU" dirty="0" err="1"/>
              <a:t>бива</a:t>
            </a:r>
            <a:r>
              <a:rPr lang="ru-RU" dirty="0"/>
              <a:t>:</a:t>
            </a:r>
          </a:p>
          <a:p>
            <a:pPr lvl="1"/>
            <a:r>
              <a:rPr lang="ru-RU" dirty="0" err="1">
                <a:solidFill>
                  <a:srgbClr val="FF0000"/>
                </a:solidFill>
              </a:rPr>
              <a:t>първична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(органична, с </a:t>
            </a:r>
            <a:r>
              <a:rPr lang="ru-RU" dirty="0" err="1"/>
              <a:t>промени</a:t>
            </a:r>
            <a:r>
              <a:rPr lang="ru-RU" dirty="0"/>
              <a:t> в </a:t>
            </a:r>
            <a:r>
              <a:rPr lang="ru-RU" dirty="0" err="1"/>
              <a:t>клапните</a:t>
            </a:r>
            <a:r>
              <a:rPr lang="ru-RU" dirty="0"/>
              <a:t> </a:t>
            </a:r>
            <a:r>
              <a:rPr lang="ru-RU" dirty="0" err="1"/>
              <a:t>структури</a:t>
            </a:r>
            <a:r>
              <a:rPr lang="ru-RU" dirty="0"/>
              <a:t> - </a:t>
            </a:r>
            <a:r>
              <a:rPr lang="ru-RU" dirty="0" err="1"/>
              <a:t>най</a:t>
            </a:r>
            <a:r>
              <a:rPr lang="ru-RU" dirty="0"/>
              <a:t>-вече в </a:t>
            </a:r>
            <a:r>
              <a:rPr lang="ru-RU" dirty="0" err="1"/>
              <a:t>платната</a:t>
            </a:r>
            <a:r>
              <a:rPr lang="ru-RU" dirty="0"/>
              <a:t>) </a:t>
            </a:r>
          </a:p>
          <a:p>
            <a:pPr lvl="1"/>
            <a:r>
              <a:rPr lang="ru-RU" dirty="0">
                <a:solidFill>
                  <a:srgbClr val="FF0000"/>
                </a:solidFill>
              </a:rPr>
              <a:t>вторична</a:t>
            </a:r>
            <a:r>
              <a:rPr lang="ru-RU" dirty="0"/>
              <a:t> (</a:t>
            </a:r>
            <a:r>
              <a:rPr lang="ru-RU" dirty="0" err="1"/>
              <a:t>функционална</a:t>
            </a:r>
            <a:r>
              <a:rPr lang="ru-RU" dirty="0"/>
              <a:t>, </a:t>
            </a:r>
            <a:r>
              <a:rPr lang="ru-RU" dirty="0" err="1"/>
              <a:t>релативна</a:t>
            </a:r>
            <a:r>
              <a:rPr lang="ru-RU" dirty="0"/>
              <a:t>, с </a:t>
            </a:r>
            <a:r>
              <a:rPr lang="ru-RU" dirty="0" err="1"/>
              <a:t>промени</a:t>
            </a:r>
            <a:r>
              <a:rPr lang="ru-RU" dirty="0"/>
              <a:t> в </a:t>
            </a:r>
            <a:r>
              <a:rPr lang="ru-RU" dirty="0" err="1"/>
              <a:t>околоклапните</a:t>
            </a:r>
            <a:r>
              <a:rPr lang="ru-RU" dirty="0"/>
              <a:t> части на </a:t>
            </a:r>
            <a:r>
              <a:rPr lang="ru-RU" dirty="0" err="1"/>
              <a:t>сърцето</a:t>
            </a:r>
            <a:r>
              <a:rPr lang="ru-R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338943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Степен на </a:t>
            </a:r>
            <a:r>
              <a:rPr lang="ru-RU" dirty="0" err="1"/>
              <a:t>митралната</a:t>
            </a:r>
            <a:r>
              <a:rPr lang="ru-RU" dirty="0"/>
              <a:t> </a:t>
            </a:r>
            <a:r>
              <a:rPr lang="ru-RU" dirty="0" err="1"/>
              <a:t>регургитация</a:t>
            </a:r>
            <a:r>
              <a:rPr lang="ru-RU" dirty="0"/>
              <a:t>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036496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Определя</a:t>
            </a:r>
            <a:r>
              <a:rPr lang="ru-RU" dirty="0"/>
              <a:t> се чрез </a:t>
            </a:r>
            <a:r>
              <a:rPr lang="ru-RU" dirty="0" err="1">
                <a:solidFill>
                  <a:srgbClr val="FF0000"/>
                </a:solidFill>
              </a:rPr>
              <a:t>митралната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регургитационна</a:t>
            </a:r>
            <a:r>
              <a:rPr lang="ru-RU" dirty="0">
                <a:solidFill>
                  <a:srgbClr val="FF0000"/>
                </a:solidFill>
              </a:rPr>
              <a:t> фракция</a:t>
            </a:r>
            <a:r>
              <a:rPr lang="ru-RU" dirty="0"/>
              <a:t>, </a:t>
            </a:r>
            <a:r>
              <a:rPr lang="ru-RU" dirty="0" err="1"/>
              <a:t>представляваща</a:t>
            </a:r>
            <a:r>
              <a:rPr lang="ru-RU" dirty="0"/>
              <a:t> </a:t>
            </a:r>
            <a:r>
              <a:rPr lang="ru-RU" dirty="0" err="1"/>
              <a:t>отношението</a:t>
            </a:r>
            <a:r>
              <a:rPr lang="ru-RU" dirty="0"/>
              <a:t> на </a:t>
            </a:r>
            <a:r>
              <a:rPr lang="ru-RU" dirty="0" err="1"/>
              <a:t>обема</a:t>
            </a:r>
            <a:r>
              <a:rPr lang="ru-RU" dirty="0"/>
              <a:t> на </a:t>
            </a:r>
            <a:r>
              <a:rPr lang="ru-RU" dirty="0" err="1"/>
              <a:t>регургитиралата</a:t>
            </a:r>
            <a:r>
              <a:rPr lang="ru-RU" dirty="0"/>
              <a:t> </a:t>
            </a:r>
            <a:r>
              <a:rPr lang="ru-RU" dirty="0" err="1"/>
              <a:t>кръв</a:t>
            </a:r>
            <a:r>
              <a:rPr lang="ru-RU" dirty="0"/>
              <a:t> при </a:t>
            </a:r>
            <a:r>
              <a:rPr lang="ru-RU" dirty="0" err="1"/>
              <a:t>едно</a:t>
            </a:r>
            <a:r>
              <a:rPr lang="ru-RU" dirty="0"/>
              <a:t> </a:t>
            </a:r>
            <a:r>
              <a:rPr lang="ru-RU" dirty="0" err="1"/>
              <a:t>съкращение</a:t>
            </a:r>
            <a:r>
              <a:rPr lang="ru-RU" dirty="0"/>
              <a:t> на </a:t>
            </a:r>
            <a:r>
              <a:rPr lang="ru-RU" dirty="0" err="1"/>
              <a:t>сърцето</a:t>
            </a:r>
            <a:r>
              <a:rPr lang="ru-RU" dirty="0"/>
              <a:t> (</a:t>
            </a:r>
            <a:r>
              <a:rPr lang="ru-RU" dirty="0" err="1"/>
              <a:t>регургитационен</a:t>
            </a:r>
            <a:r>
              <a:rPr lang="ru-RU" dirty="0"/>
              <a:t>, ударен, </a:t>
            </a:r>
            <a:r>
              <a:rPr lang="ru-RU" dirty="0" err="1"/>
              <a:t>обем</a:t>
            </a:r>
            <a:r>
              <a:rPr lang="ru-RU" dirty="0"/>
              <a:t>) </a:t>
            </a:r>
            <a:r>
              <a:rPr lang="ru-RU" dirty="0" err="1"/>
              <a:t>спрямо</a:t>
            </a:r>
            <a:r>
              <a:rPr lang="ru-RU" dirty="0"/>
              <a:t> </a:t>
            </a:r>
            <a:r>
              <a:rPr lang="ru-RU" dirty="0" err="1"/>
              <a:t>общия</a:t>
            </a:r>
            <a:r>
              <a:rPr lang="ru-RU" dirty="0"/>
              <a:t> </a:t>
            </a:r>
            <a:r>
              <a:rPr lang="ru-RU" dirty="0" err="1"/>
              <a:t>левокамерен</a:t>
            </a:r>
            <a:r>
              <a:rPr lang="ru-RU" dirty="0"/>
              <a:t> ударен </a:t>
            </a:r>
            <a:r>
              <a:rPr lang="ru-RU" dirty="0" err="1"/>
              <a:t>обем</a:t>
            </a:r>
            <a:r>
              <a:rPr lang="ru-RU" dirty="0"/>
              <a:t> при </a:t>
            </a:r>
            <a:r>
              <a:rPr lang="ru-RU" dirty="0" err="1"/>
              <a:t>същото</a:t>
            </a:r>
            <a:r>
              <a:rPr lang="ru-RU" dirty="0"/>
              <a:t> </a:t>
            </a:r>
            <a:r>
              <a:rPr lang="ru-RU" dirty="0" err="1"/>
              <a:t>съкращение</a:t>
            </a:r>
            <a:r>
              <a:rPr lang="ru-RU" dirty="0"/>
              <a:t>. </a:t>
            </a:r>
          </a:p>
          <a:p>
            <a:r>
              <a:rPr lang="ru-RU" dirty="0" err="1"/>
              <a:t>Въз</a:t>
            </a:r>
            <a:r>
              <a:rPr lang="ru-RU" dirty="0"/>
              <a:t> основа на </a:t>
            </a:r>
            <a:r>
              <a:rPr lang="ru-RU" dirty="0" err="1"/>
              <a:t>митралната</a:t>
            </a:r>
            <a:r>
              <a:rPr lang="ru-RU" dirty="0"/>
              <a:t> </a:t>
            </a:r>
            <a:r>
              <a:rPr lang="ru-RU" dirty="0" err="1"/>
              <a:t>регургитационна</a:t>
            </a:r>
            <a:r>
              <a:rPr lang="ru-RU" dirty="0"/>
              <a:t> фракция </a:t>
            </a:r>
            <a:r>
              <a:rPr lang="ru-RU" dirty="0" err="1"/>
              <a:t>митралната</a:t>
            </a:r>
            <a:r>
              <a:rPr lang="ru-RU" dirty="0"/>
              <a:t> </a:t>
            </a:r>
            <a:r>
              <a:rPr lang="ru-RU" dirty="0" err="1"/>
              <a:t>инсуфициенция</a:t>
            </a:r>
            <a:r>
              <a:rPr lang="ru-RU" dirty="0"/>
              <a:t> се дели на:</a:t>
            </a:r>
          </a:p>
          <a:p>
            <a:pPr lvl="1"/>
            <a:r>
              <a:rPr lang="ru-RU" dirty="0"/>
              <a:t>лека (МРФ &lt; 0,3), </a:t>
            </a:r>
          </a:p>
          <a:p>
            <a:pPr lvl="1"/>
            <a:r>
              <a:rPr lang="ru-RU" dirty="0"/>
              <a:t>умерена (МРФ = 0,3-0,5),</a:t>
            </a:r>
          </a:p>
          <a:p>
            <a:pPr lvl="1"/>
            <a:r>
              <a:rPr lang="ru-RU" dirty="0" err="1"/>
              <a:t>тежка</a:t>
            </a:r>
            <a:r>
              <a:rPr lang="ru-RU" dirty="0"/>
              <a:t> (МРФ &gt; 0,5).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540774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3204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bg-BG" dirty="0"/>
              <a:t>Причини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980729"/>
            <a:ext cx="8856984" cy="5877272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При </a:t>
            </a:r>
            <a:r>
              <a:rPr lang="ru-RU" b="1" dirty="0" err="1">
                <a:solidFill>
                  <a:srgbClr val="FF0000"/>
                </a:solidFill>
              </a:rPr>
              <a:t>възпалителен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произход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dirty="0"/>
              <a:t>на </a:t>
            </a:r>
            <a:r>
              <a:rPr lang="ru-RU" dirty="0" err="1"/>
              <a:t>митралната</a:t>
            </a:r>
            <a:r>
              <a:rPr lang="ru-RU" dirty="0"/>
              <a:t> </a:t>
            </a:r>
            <a:r>
              <a:rPr lang="ru-RU" dirty="0" err="1"/>
              <a:t>регургитация</a:t>
            </a:r>
            <a:r>
              <a:rPr lang="ru-RU" dirty="0"/>
              <a:t> </a:t>
            </a:r>
            <a:r>
              <a:rPr lang="ru-RU" dirty="0" err="1"/>
              <a:t>най-честата</a:t>
            </a:r>
            <a:r>
              <a:rPr lang="ru-RU" dirty="0"/>
              <a:t> причина </a:t>
            </a:r>
            <a:r>
              <a:rPr lang="ru-RU" dirty="0" err="1"/>
              <a:t>остава</a:t>
            </a:r>
            <a:r>
              <a:rPr lang="ru-RU" dirty="0"/>
              <a:t> </a:t>
            </a:r>
            <a:r>
              <a:rPr lang="ru-RU" dirty="0" err="1"/>
              <a:t>ревматичния</a:t>
            </a:r>
            <a:r>
              <a:rPr lang="ru-RU" dirty="0"/>
              <a:t> </a:t>
            </a:r>
            <a:r>
              <a:rPr lang="ru-RU" dirty="0" err="1"/>
              <a:t>ендокардит</a:t>
            </a:r>
            <a:r>
              <a:rPr lang="ru-RU" dirty="0"/>
              <a:t> (30-40%), </a:t>
            </a:r>
            <a:r>
              <a:rPr lang="ru-RU" dirty="0" err="1"/>
              <a:t>последван</a:t>
            </a:r>
            <a:r>
              <a:rPr lang="ru-RU" dirty="0"/>
              <a:t> от </a:t>
            </a:r>
            <a:r>
              <a:rPr lang="ru-RU" dirty="0" err="1"/>
              <a:t>инфекциозния</a:t>
            </a:r>
            <a:r>
              <a:rPr lang="ru-RU" dirty="0"/>
              <a:t> </a:t>
            </a:r>
            <a:r>
              <a:rPr lang="ru-RU" dirty="0" err="1"/>
              <a:t>ендокардит</a:t>
            </a:r>
            <a:r>
              <a:rPr lang="ru-RU" dirty="0"/>
              <a:t> (10-12 %) и </a:t>
            </a:r>
            <a:r>
              <a:rPr lang="ru-RU" dirty="0" err="1"/>
              <a:t>заболяванията</a:t>
            </a:r>
            <a:r>
              <a:rPr lang="ru-RU" dirty="0"/>
              <a:t> на </a:t>
            </a:r>
            <a:r>
              <a:rPr lang="ru-RU" dirty="0" err="1"/>
              <a:t>съединителната</a:t>
            </a:r>
            <a:r>
              <a:rPr lang="ru-RU" dirty="0"/>
              <a:t> </a:t>
            </a:r>
            <a:r>
              <a:rPr lang="ru-RU" dirty="0" err="1"/>
              <a:t>тъкан</a:t>
            </a:r>
            <a:r>
              <a:rPr lang="ru-RU" dirty="0"/>
              <a:t> (</a:t>
            </a:r>
            <a:r>
              <a:rPr lang="ru-RU" dirty="0" err="1"/>
              <a:t>лупус</a:t>
            </a:r>
            <a:r>
              <a:rPr lang="ru-RU" dirty="0"/>
              <a:t> </a:t>
            </a:r>
            <a:r>
              <a:rPr lang="ru-RU" dirty="0" err="1"/>
              <a:t>еритематозус</a:t>
            </a:r>
            <a:r>
              <a:rPr lang="ru-RU" dirty="0"/>
              <a:t>, склеродермия 1-4%).</a:t>
            </a:r>
          </a:p>
          <a:p>
            <a:pPr lvl="1"/>
            <a:r>
              <a:rPr lang="ru-RU" dirty="0" err="1"/>
              <a:t>Ревматичното</a:t>
            </a:r>
            <a:r>
              <a:rPr lang="ru-RU" dirty="0"/>
              <a:t> </a:t>
            </a:r>
            <a:r>
              <a:rPr lang="ru-RU" dirty="0" err="1"/>
              <a:t>увреждане</a:t>
            </a:r>
            <a:r>
              <a:rPr lang="ru-RU" dirty="0"/>
              <a:t> на </a:t>
            </a:r>
            <a:r>
              <a:rPr lang="ru-RU" dirty="0" err="1"/>
              <a:t>клапата</a:t>
            </a:r>
            <a:r>
              <a:rPr lang="ru-RU" dirty="0"/>
              <a:t> се </a:t>
            </a:r>
            <a:r>
              <a:rPr lang="ru-RU" dirty="0" err="1"/>
              <a:t>изразява</a:t>
            </a:r>
            <a:r>
              <a:rPr lang="ru-RU" dirty="0"/>
              <a:t> </a:t>
            </a:r>
            <a:r>
              <a:rPr lang="ru-RU" dirty="0" err="1"/>
              <a:t>във</a:t>
            </a:r>
            <a:r>
              <a:rPr lang="ru-RU" dirty="0"/>
              <a:t> фиброза, </a:t>
            </a:r>
            <a:r>
              <a:rPr lang="ru-RU" dirty="0" err="1"/>
              <a:t>калциноза</a:t>
            </a:r>
            <a:r>
              <a:rPr lang="ru-RU" dirty="0"/>
              <a:t>, </a:t>
            </a:r>
            <a:r>
              <a:rPr lang="ru-RU" dirty="0" err="1"/>
              <a:t>скъсяване</a:t>
            </a:r>
            <a:r>
              <a:rPr lang="ru-RU" dirty="0"/>
              <a:t> и деформация на </a:t>
            </a:r>
            <a:r>
              <a:rPr lang="ru-RU" dirty="0" err="1"/>
              <a:t>елементи</a:t>
            </a:r>
            <a:r>
              <a:rPr lang="ru-RU" dirty="0"/>
              <a:t> от </a:t>
            </a:r>
            <a:r>
              <a:rPr lang="ru-RU" dirty="0" err="1"/>
              <a:t>клапния</a:t>
            </a:r>
            <a:r>
              <a:rPr lang="ru-RU" dirty="0"/>
              <a:t> аппарат. </a:t>
            </a:r>
          </a:p>
          <a:p>
            <a:r>
              <a:rPr lang="ru-RU" b="1" dirty="0" err="1">
                <a:solidFill>
                  <a:srgbClr val="FF0000"/>
                </a:solidFill>
              </a:rPr>
              <a:t>Невъзпалителни</a:t>
            </a:r>
            <a:r>
              <a:rPr lang="ru-RU" b="1" dirty="0">
                <a:solidFill>
                  <a:srgbClr val="FF0000"/>
                </a:solidFill>
              </a:rPr>
              <a:t> причини </a:t>
            </a:r>
            <a:r>
              <a:rPr lang="ru-RU" dirty="0"/>
              <a:t>за </a:t>
            </a:r>
            <a:r>
              <a:rPr lang="ru-RU" dirty="0" err="1"/>
              <a:t>формиране</a:t>
            </a:r>
            <a:r>
              <a:rPr lang="ru-RU" dirty="0"/>
              <a:t> на </a:t>
            </a:r>
            <a:r>
              <a:rPr lang="ru-RU" dirty="0" err="1"/>
              <a:t>невъзпалителна</a:t>
            </a:r>
            <a:r>
              <a:rPr lang="ru-RU" dirty="0"/>
              <a:t> </a:t>
            </a:r>
            <a:r>
              <a:rPr lang="ru-RU" dirty="0" err="1"/>
              <a:t>митрална</a:t>
            </a:r>
            <a:r>
              <a:rPr lang="ru-RU" dirty="0"/>
              <a:t> </a:t>
            </a:r>
            <a:r>
              <a:rPr lang="ru-RU" dirty="0" err="1"/>
              <a:t>инсуфициенция</a:t>
            </a:r>
            <a:r>
              <a:rPr lang="ru-RU" dirty="0"/>
              <a:t> </a:t>
            </a:r>
            <a:r>
              <a:rPr lang="ru-RU" dirty="0" err="1"/>
              <a:t>включват</a:t>
            </a:r>
            <a:r>
              <a:rPr lang="ru-RU" dirty="0"/>
              <a:t> </a:t>
            </a:r>
          </a:p>
          <a:p>
            <a:pPr lvl="1"/>
            <a:r>
              <a:rPr lang="ru-RU" dirty="0" err="1"/>
              <a:t>промени</a:t>
            </a:r>
            <a:r>
              <a:rPr lang="ru-RU" dirty="0"/>
              <a:t> в </a:t>
            </a:r>
            <a:r>
              <a:rPr lang="ru-RU" dirty="0" err="1"/>
              <a:t>клапните</a:t>
            </a:r>
            <a:r>
              <a:rPr lang="ru-RU" dirty="0"/>
              <a:t> платна - пролапс на </a:t>
            </a:r>
            <a:r>
              <a:rPr lang="ru-RU" dirty="0" err="1"/>
              <a:t>едното</a:t>
            </a:r>
            <a:r>
              <a:rPr lang="ru-RU" dirty="0"/>
              <a:t> или </a:t>
            </a:r>
            <a:r>
              <a:rPr lang="ru-RU" dirty="0" err="1"/>
              <a:t>двете</a:t>
            </a:r>
            <a:r>
              <a:rPr lang="ru-RU" dirty="0"/>
              <a:t> платна в </a:t>
            </a:r>
            <a:r>
              <a:rPr lang="ru-RU" dirty="0" err="1"/>
              <a:t>кухината</a:t>
            </a:r>
            <a:r>
              <a:rPr lang="ru-RU" dirty="0"/>
              <a:t> на </a:t>
            </a:r>
            <a:r>
              <a:rPr lang="ru-RU" dirty="0" err="1"/>
              <a:t>лявото</a:t>
            </a:r>
            <a:r>
              <a:rPr lang="ru-RU" dirty="0"/>
              <a:t> </a:t>
            </a:r>
            <a:r>
              <a:rPr lang="ru-RU" dirty="0" err="1"/>
              <a:t>предсърдие</a:t>
            </a:r>
            <a:r>
              <a:rPr lang="ru-RU" dirty="0"/>
              <a:t>, </a:t>
            </a:r>
            <a:r>
              <a:rPr lang="ru-RU" dirty="0" err="1"/>
              <a:t>травматични</a:t>
            </a:r>
            <a:r>
              <a:rPr lang="ru-RU" dirty="0"/>
              <a:t> </a:t>
            </a:r>
            <a:r>
              <a:rPr lang="ru-RU" dirty="0" err="1"/>
              <a:t>руптури</a:t>
            </a:r>
            <a:r>
              <a:rPr lang="ru-RU" dirty="0"/>
              <a:t>, </a:t>
            </a:r>
            <a:r>
              <a:rPr lang="ru-RU" dirty="0" err="1"/>
              <a:t>миксоматозна</a:t>
            </a:r>
            <a:r>
              <a:rPr lang="ru-RU" dirty="0"/>
              <a:t> дегенерация, синдром на </a:t>
            </a:r>
            <a:r>
              <a:rPr lang="ru-RU" dirty="0" err="1"/>
              <a:t>Марфан</a:t>
            </a:r>
            <a:r>
              <a:rPr lang="ru-RU" dirty="0"/>
              <a:t>, </a:t>
            </a:r>
            <a:r>
              <a:rPr lang="ru-RU" dirty="0" err="1"/>
              <a:t>карциноид</a:t>
            </a:r>
            <a:r>
              <a:rPr lang="ru-RU" dirty="0"/>
              <a:t>; </a:t>
            </a:r>
          </a:p>
          <a:p>
            <a:pPr lvl="1"/>
            <a:r>
              <a:rPr lang="ru-RU" dirty="0" err="1"/>
              <a:t>промени</a:t>
            </a:r>
            <a:r>
              <a:rPr lang="ru-RU" dirty="0"/>
              <a:t> в </a:t>
            </a:r>
            <a:r>
              <a:rPr lang="ru-RU" dirty="0" err="1"/>
              <a:t>клапния</a:t>
            </a:r>
            <a:r>
              <a:rPr lang="ru-RU" dirty="0"/>
              <a:t> </a:t>
            </a:r>
            <a:r>
              <a:rPr lang="ru-RU" dirty="0" err="1"/>
              <a:t>пръстен</a:t>
            </a:r>
            <a:r>
              <a:rPr lang="ru-RU" dirty="0"/>
              <a:t> - </a:t>
            </a:r>
            <a:r>
              <a:rPr lang="ru-RU" dirty="0" err="1"/>
              <a:t>калцификация</a:t>
            </a:r>
            <a:r>
              <a:rPr lang="ru-RU" dirty="0"/>
              <a:t>, дилатация на </a:t>
            </a:r>
            <a:r>
              <a:rPr lang="ru-RU" dirty="0" err="1"/>
              <a:t>лява</a:t>
            </a:r>
            <a:r>
              <a:rPr lang="ru-RU" dirty="0"/>
              <a:t> камера при миокардит, </a:t>
            </a:r>
            <a:r>
              <a:rPr lang="ru-RU" dirty="0" err="1"/>
              <a:t>кардиомиопатия</a:t>
            </a:r>
            <a:r>
              <a:rPr lang="ru-RU" dirty="0"/>
              <a:t> и </a:t>
            </a:r>
            <a:r>
              <a:rPr lang="ru-RU" dirty="0" err="1"/>
              <a:t>левокамерна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; </a:t>
            </a:r>
          </a:p>
          <a:p>
            <a:pPr lvl="1"/>
            <a:r>
              <a:rPr lang="ru-RU" dirty="0" err="1"/>
              <a:t>промени</a:t>
            </a:r>
            <a:r>
              <a:rPr lang="ru-RU" dirty="0"/>
              <a:t> в </a:t>
            </a:r>
            <a:r>
              <a:rPr lang="ru-RU" dirty="0" err="1"/>
              <a:t>хордите</a:t>
            </a:r>
            <a:r>
              <a:rPr lang="ru-RU" dirty="0"/>
              <a:t> - </a:t>
            </a:r>
            <a:r>
              <a:rPr lang="ru-RU" dirty="0" err="1"/>
              <a:t>миксоматозна</a:t>
            </a:r>
            <a:r>
              <a:rPr lang="ru-RU" dirty="0"/>
              <a:t> дегенерация, синдром на </a:t>
            </a:r>
            <a:r>
              <a:rPr lang="ru-RU" dirty="0" err="1"/>
              <a:t>Марфан</a:t>
            </a:r>
            <a:r>
              <a:rPr lang="ru-RU" dirty="0"/>
              <a:t>; </a:t>
            </a:r>
          </a:p>
          <a:p>
            <a:pPr lvl="1"/>
            <a:r>
              <a:rPr lang="ru-RU" dirty="0" err="1"/>
              <a:t>промени</a:t>
            </a:r>
            <a:r>
              <a:rPr lang="ru-RU" dirty="0"/>
              <a:t> в </a:t>
            </a:r>
            <a:r>
              <a:rPr lang="ru-RU" dirty="0" err="1"/>
              <a:t>папиларните</a:t>
            </a:r>
            <a:r>
              <a:rPr lang="ru-RU" dirty="0"/>
              <a:t> </a:t>
            </a:r>
            <a:r>
              <a:rPr lang="ru-RU" dirty="0" err="1"/>
              <a:t>мускули</a:t>
            </a:r>
            <a:r>
              <a:rPr lang="ru-RU" dirty="0"/>
              <a:t> - дисфункция при </a:t>
            </a:r>
            <a:r>
              <a:rPr lang="ru-RU" dirty="0" err="1"/>
              <a:t>исхемия</a:t>
            </a:r>
            <a:r>
              <a:rPr lang="ru-RU" dirty="0"/>
              <a:t> или след </a:t>
            </a:r>
            <a:r>
              <a:rPr lang="ru-RU" dirty="0" err="1"/>
              <a:t>миокарден</a:t>
            </a:r>
            <a:r>
              <a:rPr lang="ru-RU" dirty="0"/>
              <a:t> инфаркт, </a:t>
            </a:r>
            <a:r>
              <a:rPr lang="ru-RU" dirty="0" err="1"/>
              <a:t>руптура</a:t>
            </a:r>
            <a:r>
              <a:rPr lang="ru-RU" dirty="0"/>
              <a:t> при </a:t>
            </a:r>
            <a:r>
              <a:rPr lang="ru-RU" dirty="0" err="1"/>
              <a:t>миокарден</a:t>
            </a:r>
            <a:r>
              <a:rPr lang="ru-RU" dirty="0"/>
              <a:t> инфаркт, </a:t>
            </a:r>
            <a:r>
              <a:rPr lang="ru-RU" dirty="0" err="1"/>
              <a:t>хипертрофична</a:t>
            </a:r>
            <a:r>
              <a:rPr lang="ru-RU" dirty="0"/>
              <a:t> </a:t>
            </a:r>
            <a:r>
              <a:rPr lang="ru-RU" dirty="0" err="1"/>
              <a:t>кардиомиопатия</a:t>
            </a:r>
            <a:r>
              <a:rPr lang="ru-RU" dirty="0"/>
              <a:t>, </a:t>
            </a:r>
            <a:r>
              <a:rPr lang="ru-RU" dirty="0" err="1"/>
              <a:t>инфилтративни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 на миокарда,</a:t>
            </a:r>
          </a:p>
          <a:p>
            <a:pPr lvl="1"/>
            <a:r>
              <a:rPr lang="ru-RU" dirty="0" err="1"/>
              <a:t>комплексни</a:t>
            </a:r>
            <a:r>
              <a:rPr lang="ru-RU" dirty="0"/>
              <a:t> причини.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48417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bg-BG" dirty="0"/>
              <a:t>Патофизиология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616624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При наличие на </a:t>
            </a:r>
            <a:r>
              <a:rPr lang="ru-RU" dirty="0" err="1"/>
              <a:t>митрална</a:t>
            </a:r>
            <a:r>
              <a:rPr lang="ru-RU" dirty="0"/>
              <a:t> </a:t>
            </a:r>
            <a:r>
              <a:rPr lang="ru-RU" dirty="0" err="1"/>
              <a:t>инсуфициенция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по </a:t>
            </a:r>
            <a:r>
              <a:rPr lang="ru-RU" dirty="0" err="1">
                <a:solidFill>
                  <a:srgbClr val="FF0000"/>
                </a:solidFill>
              </a:rPr>
              <a:t>време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систолата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лява</a:t>
            </a:r>
            <a:r>
              <a:rPr lang="ru-RU" dirty="0">
                <a:solidFill>
                  <a:srgbClr val="FF0000"/>
                </a:solidFill>
              </a:rPr>
              <a:t> камера се </a:t>
            </a:r>
            <a:r>
              <a:rPr lang="ru-RU" dirty="0" err="1">
                <a:solidFill>
                  <a:srgbClr val="FF0000"/>
                </a:solidFill>
              </a:rPr>
              <a:t>изтласква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кръв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през</a:t>
            </a:r>
            <a:r>
              <a:rPr lang="ru-RU" dirty="0">
                <a:solidFill>
                  <a:srgbClr val="FF0000"/>
                </a:solidFill>
              </a:rPr>
              <a:t> два </a:t>
            </a:r>
            <a:r>
              <a:rPr lang="ru-RU" dirty="0" err="1">
                <a:solidFill>
                  <a:srgbClr val="FF0000"/>
                </a:solidFill>
              </a:rPr>
              <a:t>отвора</a:t>
            </a:r>
            <a:r>
              <a:rPr lang="ru-RU" dirty="0"/>
              <a:t> -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аортната</a:t>
            </a:r>
            <a:r>
              <a:rPr lang="ru-RU" dirty="0"/>
              <a:t> </a:t>
            </a:r>
            <a:r>
              <a:rPr lang="ru-RU" dirty="0" err="1"/>
              <a:t>клапа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аортата</a:t>
            </a:r>
            <a:r>
              <a:rPr lang="ru-RU" dirty="0"/>
              <a:t> и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ненапълно</a:t>
            </a:r>
            <a:r>
              <a:rPr lang="ru-RU" dirty="0"/>
              <a:t> </a:t>
            </a:r>
            <a:r>
              <a:rPr lang="ru-RU" dirty="0" err="1"/>
              <a:t>затворената</a:t>
            </a:r>
            <a:r>
              <a:rPr lang="ru-RU" dirty="0"/>
              <a:t> </a:t>
            </a:r>
            <a:r>
              <a:rPr lang="ru-RU" dirty="0" err="1"/>
              <a:t>митрална</a:t>
            </a:r>
            <a:r>
              <a:rPr lang="ru-RU" dirty="0"/>
              <a:t> </a:t>
            </a:r>
            <a:r>
              <a:rPr lang="ru-RU" dirty="0" err="1"/>
              <a:t>клапа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лявото</a:t>
            </a:r>
            <a:r>
              <a:rPr lang="ru-RU" dirty="0"/>
              <a:t> </a:t>
            </a:r>
            <a:r>
              <a:rPr lang="ru-RU" dirty="0" err="1"/>
              <a:t>предсърдие</a:t>
            </a:r>
            <a:r>
              <a:rPr lang="ru-RU" dirty="0"/>
              <a:t>. </a:t>
            </a:r>
          </a:p>
          <a:p>
            <a:r>
              <a:rPr lang="ru-RU" dirty="0" err="1"/>
              <a:t>Връщането</a:t>
            </a:r>
            <a:r>
              <a:rPr lang="ru-RU" dirty="0"/>
              <a:t> на </a:t>
            </a:r>
            <a:r>
              <a:rPr lang="ru-RU" dirty="0" err="1"/>
              <a:t>кръв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лявото</a:t>
            </a:r>
            <a:r>
              <a:rPr lang="ru-RU" dirty="0"/>
              <a:t> </a:t>
            </a:r>
            <a:r>
              <a:rPr lang="ru-RU" dirty="0" err="1"/>
              <a:t>предсърдие</a:t>
            </a:r>
            <a:r>
              <a:rPr lang="ru-RU" dirty="0"/>
              <a:t> води до </a:t>
            </a:r>
            <a:r>
              <a:rPr lang="ru-RU" dirty="0" err="1"/>
              <a:t>обемно</a:t>
            </a:r>
            <a:r>
              <a:rPr lang="ru-RU" dirty="0"/>
              <a:t> </a:t>
            </a:r>
            <a:r>
              <a:rPr lang="ru-RU" dirty="0" err="1"/>
              <a:t>обременяване</a:t>
            </a:r>
            <a:r>
              <a:rPr lang="ru-RU" dirty="0"/>
              <a:t> на </a:t>
            </a:r>
            <a:r>
              <a:rPr lang="ru-RU" dirty="0" err="1"/>
              <a:t>предсърдието</a:t>
            </a:r>
            <a:r>
              <a:rPr lang="ru-RU" dirty="0"/>
              <a:t>. По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диастолата</a:t>
            </a:r>
            <a:r>
              <a:rPr lang="ru-RU" dirty="0"/>
              <a:t> </a:t>
            </a:r>
            <a:r>
              <a:rPr lang="ru-RU" dirty="0" err="1"/>
              <a:t>съответно</a:t>
            </a:r>
            <a:r>
              <a:rPr lang="ru-RU" dirty="0"/>
              <a:t> </a:t>
            </a:r>
            <a:r>
              <a:rPr lang="ru-RU" dirty="0" err="1"/>
              <a:t>по-голям</a:t>
            </a:r>
            <a:r>
              <a:rPr lang="ru-RU" dirty="0"/>
              <a:t> </a:t>
            </a:r>
            <a:r>
              <a:rPr lang="ru-RU" dirty="0" err="1"/>
              <a:t>обем</a:t>
            </a:r>
            <a:r>
              <a:rPr lang="ru-RU" dirty="0"/>
              <a:t> </a:t>
            </a:r>
            <a:r>
              <a:rPr lang="ru-RU" dirty="0" err="1"/>
              <a:t>кръв</a:t>
            </a:r>
            <a:r>
              <a:rPr lang="ru-RU" dirty="0"/>
              <a:t> </a:t>
            </a:r>
            <a:r>
              <a:rPr lang="ru-RU" dirty="0" err="1"/>
              <a:t>навлиза</a:t>
            </a:r>
            <a:r>
              <a:rPr lang="ru-RU" dirty="0"/>
              <a:t> от </a:t>
            </a:r>
            <a:r>
              <a:rPr lang="ru-RU" dirty="0" err="1"/>
              <a:t>лявото</a:t>
            </a:r>
            <a:r>
              <a:rPr lang="ru-RU" dirty="0"/>
              <a:t> </a:t>
            </a:r>
            <a:r>
              <a:rPr lang="ru-RU" dirty="0" err="1"/>
              <a:t>предсърдие</a:t>
            </a:r>
            <a:r>
              <a:rPr lang="ru-RU" dirty="0"/>
              <a:t> в </a:t>
            </a:r>
            <a:r>
              <a:rPr lang="ru-RU" dirty="0" err="1"/>
              <a:t>лявата</a:t>
            </a:r>
            <a:r>
              <a:rPr lang="ru-RU" dirty="0"/>
              <a:t> камера с </a:t>
            </a:r>
            <a:r>
              <a:rPr lang="ru-RU" dirty="0" err="1"/>
              <a:t>резултат</a:t>
            </a:r>
            <a:r>
              <a:rPr lang="ru-RU" dirty="0"/>
              <a:t> - </a:t>
            </a:r>
            <a:r>
              <a:rPr lang="ru-RU" dirty="0" err="1"/>
              <a:t>обемно</a:t>
            </a:r>
            <a:r>
              <a:rPr lang="ru-RU" dirty="0"/>
              <a:t> </a:t>
            </a:r>
            <a:r>
              <a:rPr lang="ru-RU" dirty="0" err="1"/>
              <a:t>обременяване</a:t>
            </a:r>
            <a:r>
              <a:rPr lang="ru-RU" dirty="0"/>
              <a:t> на </a:t>
            </a:r>
            <a:r>
              <a:rPr lang="ru-RU" dirty="0" err="1"/>
              <a:t>камерата</a:t>
            </a:r>
            <a:r>
              <a:rPr lang="ru-RU" dirty="0"/>
              <a:t>.</a:t>
            </a:r>
          </a:p>
          <a:p>
            <a:r>
              <a:rPr lang="ru-RU" dirty="0" err="1"/>
              <a:t>Обемното</a:t>
            </a:r>
            <a:r>
              <a:rPr lang="ru-RU" dirty="0"/>
              <a:t> </a:t>
            </a:r>
            <a:r>
              <a:rPr lang="ru-RU" dirty="0" err="1"/>
              <a:t>обременяване</a:t>
            </a:r>
            <a:r>
              <a:rPr lang="ru-RU" dirty="0"/>
              <a:t> на </a:t>
            </a:r>
            <a:r>
              <a:rPr lang="ru-RU" dirty="0" err="1"/>
              <a:t>двете</a:t>
            </a:r>
            <a:r>
              <a:rPr lang="ru-RU" dirty="0"/>
              <a:t> </a:t>
            </a:r>
            <a:r>
              <a:rPr lang="ru-RU" dirty="0" err="1"/>
              <a:t>кухини</a:t>
            </a:r>
            <a:r>
              <a:rPr lang="ru-RU" dirty="0"/>
              <a:t> води до развитие на характерна картина с </a:t>
            </a:r>
            <a:r>
              <a:rPr lang="ru-RU" dirty="0">
                <a:solidFill>
                  <a:srgbClr val="FF0000"/>
                </a:solidFill>
              </a:rPr>
              <a:t>дилатация на </a:t>
            </a:r>
            <a:r>
              <a:rPr lang="ru-RU" dirty="0" err="1">
                <a:solidFill>
                  <a:srgbClr val="FF0000"/>
                </a:solidFill>
              </a:rPr>
              <a:t>лявото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предсърдие</a:t>
            </a:r>
            <a:r>
              <a:rPr lang="ru-RU" dirty="0">
                <a:solidFill>
                  <a:srgbClr val="FF0000"/>
                </a:solidFill>
              </a:rPr>
              <a:t> и </a:t>
            </a:r>
            <a:r>
              <a:rPr lang="ru-RU" dirty="0" err="1">
                <a:solidFill>
                  <a:srgbClr val="FF0000"/>
                </a:solidFill>
              </a:rPr>
              <a:t>лявата</a:t>
            </a:r>
            <a:r>
              <a:rPr lang="ru-RU" dirty="0">
                <a:solidFill>
                  <a:srgbClr val="FF0000"/>
                </a:solidFill>
              </a:rPr>
              <a:t> камера</a:t>
            </a:r>
            <a:r>
              <a:rPr lang="ru-RU" dirty="0"/>
              <a:t>. </a:t>
            </a:r>
            <a:endParaRPr lang="en-US" dirty="0"/>
          </a:p>
          <a:p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промени</a:t>
            </a:r>
            <a:r>
              <a:rPr lang="ru-RU" dirty="0"/>
              <a:t> се </a:t>
            </a:r>
            <a:r>
              <a:rPr lang="ru-RU" dirty="0" err="1"/>
              <a:t>установяват</a:t>
            </a:r>
            <a:r>
              <a:rPr lang="ru-RU" dirty="0"/>
              <a:t> при </a:t>
            </a:r>
            <a:r>
              <a:rPr lang="ru-RU" b="1" dirty="0" err="1">
                <a:solidFill>
                  <a:srgbClr val="FF0000"/>
                </a:solidFill>
              </a:rPr>
              <a:t>хронична</a:t>
            </a:r>
            <a:r>
              <a:rPr lang="ru-RU" b="1" dirty="0">
                <a:solidFill>
                  <a:srgbClr val="FF0000"/>
                </a:solidFill>
              </a:rPr>
              <a:t>, </a:t>
            </a:r>
            <a:r>
              <a:rPr lang="ru-RU" b="1" dirty="0" err="1">
                <a:solidFill>
                  <a:srgbClr val="FF0000"/>
                </a:solidFill>
              </a:rPr>
              <a:t>бавно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развиваща</a:t>
            </a:r>
            <a:r>
              <a:rPr lang="ru-RU" b="1" dirty="0">
                <a:solidFill>
                  <a:srgbClr val="FF0000"/>
                </a:solidFill>
              </a:rPr>
              <a:t> се </a:t>
            </a:r>
            <a:r>
              <a:rPr lang="ru-RU" b="1" dirty="0" err="1">
                <a:solidFill>
                  <a:srgbClr val="FF0000"/>
                </a:solidFill>
              </a:rPr>
              <a:t>митрална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регургитация</a:t>
            </a:r>
            <a:r>
              <a:rPr lang="ru-RU" b="1" dirty="0"/>
              <a:t>.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93264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-6052"/>
            <a:ext cx="8229600" cy="914772"/>
          </a:xfrm>
        </p:spPr>
        <p:txBody>
          <a:bodyPr/>
          <a:lstStyle/>
          <a:p>
            <a:r>
              <a:rPr lang="ru-RU" dirty="0"/>
              <a:t>Остра </a:t>
            </a:r>
            <a:r>
              <a:rPr lang="ru-RU" dirty="0" err="1"/>
              <a:t>митрална</a:t>
            </a:r>
            <a:r>
              <a:rPr lang="ru-RU" dirty="0"/>
              <a:t> </a:t>
            </a:r>
            <a:r>
              <a:rPr lang="ru-RU" dirty="0" err="1"/>
              <a:t>регургитация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/>
          </a:bodyPr>
          <a:lstStyle/>
          <a:p>
            <a:r>
              <a:rPr lang="ru-RU" dirty="0" err="1"/>
              <a:t>настъпва</a:t>
            </a:r>
            <a:r>
              <a:rPr lang="ru-RU" dirty="0"/>
              <a:t> </a:t>
            </a:r>
            <a:r>
              <a:rPr lang="ru-RU" dirty="0" err="1"/>
              <a:t>бързо</a:t>
            </a:r>
            <a:r>
              <a:rPr lang="ru-RU" dirty="0"/>
              <a:t> </a:t>
            </a:r>
            <a:r>
              <a:rPr lang="ru-RU" dirty="0" err="1"/>
              <a:t>повишаване</a:t>
            </a:r>
            <a:r>
              <a:rPr lang="ru-RU" dirty="0"/>
              <a:t> на </a:t>
            </a:r>
            <a:r>
              <a:rPr lang="ru-RU" dirty="0" err="1"/>
              <a:t>налягането</a:t>
            </a:r>
            <a:r>
              <a:rPr lang="ru-RU" dirty="0"/>
              <a:t> в </a:t>
            </a:r>
            <a:r>
              <a:rPr lang="ru-RU" dirty="0" err="1"/>
              <a:t>лявото</a:t>
            </a:r>
            <a:r>
              <a:rPr lang="ru-RU" dirty="0"/>
              <a:t> </a:t>
            </a:r>
            <a:r>
              <a:rPr lang="ru-RU" dirty="0" err="1"/>
              <a:t>предсърдие</a:t>
            </a:r>
            <a:r>
              <a:rPr lang="ru-RU" dirty="0"/>
              <a:t> с </a:t>
            </a:r>
            <a:r>
              <a:rPr lang="ru-RU" dirty="0" err="1"/>
              <a:t>малко</a:t>
            </a:r>
            <a:r>
              <a:rPr lang="ru-RU" dirty="0"/>
              <a:t> </a:t>
            </a:r>
            <a:r>
              <a:rPr lang="ru-RU" dirty="0" err="1"/>
              <a:t>увеличаване</a:t>
            </a:r>
            <a:r>
              <a:rPr lang="ru-RU" dirty="0"/>
              <a:t> на </a:t>
            </a:r>
            <a:r>
              <a:rPr lang="ru-RU" dirty="0" err="1"/>
              <a:t>обема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се </a:t>
            </a:r>
            <a:r>
              <a:rPr lang="ru-RU" dirty="0" err="1"/>
              <a:t>дължи</a:t>
            </a:r>
            <a:r>
              <a:rPr lang="ru-RU" dirty="0"/>
              <a:t> на </a:t>
            </a:r>
            <a:r>
              <a:rPr lang="ru-RU" dirty="0" err="1"/>
              <a:t>нормалния</a:t>
            </a:r>
            <a:r>
              <a:rPr lang="ru-RU" dirty="0"/>
              <a:t> </a:t>
            </a:r>
            <a:r>
              <a:rPr lang="ru-RU" dirty="0" err="1"/>
              <a:t>левопредсърден</a:t>
            </a:r>
            <a:r>
              <a:rPr lang="ru-RU" dirty="0"/>
              <a:t> </a:t>
            </a:r>
            <a:r>
              <a:rPr lang="ru-RU" dirty="0" err="1"/>
              <a:t>комплайънс</a:t>
            </a:r>
            <a:r>
              <a:rPr lang="ru-RU" dirty="0"/>
              <a:t>. </a:t>
            </a:r>
          </a:p>
          <a:p>
            <a:r>
              <a:rPr lang="ru-RU" dirty="0" err="1"/>
              <a:t>Повишеното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 в </a:t>
            </a:r>
            <a:r>
              <a:rPr lang="ru-RU" dirty="0" err="1"/>
              <a:t>лявото</a:t>
            </a:r>
            <a:r>
              <a:rPr lang="ru-RU" dirty="0"/>
              <a:t> </a:t>
            </a:r>
            <a:r>
              <a:rPr lang="ru-RU" dirty="0" err="1"/>
              <a:t>предсърдие</a:t>
            </a:r>
            <a:r>
              <a:rPr lang="ru-RU" dirty="0"/>
              <a:t> и </a:t>
            </a:r>
            <a:r>
              <a:rPr lang="ru-RU" dirty="0" err="1"/>
              <a:t>венозното</a:t>
            </a:r>
            <a:r>
              <a:rPr lang="ru-RU" dirty="0"/>
              <a:t> </a:t>
            </a:r>
            <a:r>
              <a:rPr lang="ru-RU" dirty="0" err="1"/>
              <a:t>белодробно</a:t>
            </a:r>
            <a:r>
              <a:rPr lang="ru-RU" dirty="0"/>
              <a:t> русло при остра </a:t>
            </a:r>
            <a:r>
              <a:rPr lang="ru-RU" dirty="0" err="1"/>
              <a:t>митрална</a:t>
            </a:r>
            <a:r>
              <a:rPr lang="ru-RU" dirty="0"/>
              <a:t> </a:t>
            </a:r>
            <a:r>
              <a:rPr lang="ru-RU" dirty="0" err="1"/>
              <a:t>инсуфициенция</a:t>
            </a:r>
            <a:r>
              <a:rPr lang="ru-RU" dirty="0"/>
              <a:t>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доведат</a:t>
            </a:r>
            <a:r>
              <a:rPr lang="ru-RU" dirty="0"/>
              <a:t> до </a:t>
            </a:r>
            <a:r>
              <a:rPr lang="ru-RU" dirty="0" err="1">
                <a:solidFill>
                  <a:srgbClr val="FF0000"/>
                </a:solidFill>
              </a:rPr>
              <a:t>бързо</a:t>
            </a:r>
            <a:r>
              <a:rPr lang="ru-RU" dirty="0">
                <a:solidFill>
                  <a:srgbClr val="FF0000"/>
                </a:solidFill>
              </a:rPr>
              <a:t> развитие на </a:t>
            </a:r>
            <a:r>
              <a:rPr lang="ru-RU" dirty="0" err="1">
                <a:solidFill>
                  <a:srgbClr val="FF0000"/>
                </a:solidFill>
              </a:rPr>
              <a:t>белодробен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оток</a:t>
            </a:r>
            <a:r>
              <a:rPr lang="ru-RU" dirty="0"/>
              <a:t>.  </a:t>
            </a:r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836534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/>
              <a:t>Патофизиология</a:t>
            </a:r>
            <a:r>
              <a:rPr lang="en-US" dirty="0"/>
              <a:t> </a:t>
            </a:r>
            <a:r>
              <a:rPr lang="bg-BG" dirty="0"/>
              <a:t>на </a:t>
            </a:r>
            <a:r>
              <a:rPr lang="ru-RU" dirty="0" err="1"/>
              <a:t>митралната</a:t>
            </a:r>
            <a:r>
              <a:rPr lang="ru-RU" dirty="0"/>
              <a:t> </a:t>
            </a:r>
            <a:r>
              <a:rPr lang="ru-RU" dirty="0" err="1"/>
              <a:t>регургитация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err="1"/>
              <a:t>Обемът</a:t>
            </a:r>
            <a:r>
              <a:rPr lang="ru-RU" dirty="0"/>
              <a:t> на </a:t>
            </a:r>
            <a:r>
              <a:rPr lang="ru-RU" dirty="0" err="1"/>
              <a:t>митралната</a:t>
            </a:r>
            <a:r>
              <a:rPr lang="ru-RU" dirty="0"/>
              <a:t> </a:t>
            </a:r>
            <a:r>
              <a:rPr lang="ru-RU" dirty="0" err="1"/>
              <a:t>регургитация</a:t>
            </a:r>
            <a:r>
              <a:rPr lang="ru-RU" dirty="0"/>
              <a:t> </a:t>
            </a:r>
            <a:r>
              <a:rPr lang="ru-RU" dirty="0" err="1"/>
              <a:t>зависи</a:t>
            </a:r>
            <a:r>
              <a:rPr lang="ru-RU" dirty="0"/>
              <a:t> от </a:t>
            </a:r>
            <a:r>
              <a:rPr lang="ru-RU" dirty="0" err="1"/>
              <a:t>големината</a:t>
            </a:r>
            <a:r>
              <a:rPr lang="ru-RU" dirty="0"/>
              <a:t> на </a:t>
            </a:r>
            <a:r>
              <a:rPr lang="ru-RU" dirty="0" err="1"/>
              <a:t>патологичния</a:t>
            </a:r>
            <a:r>
              <a:rPr lang="ru-RU" dirty="0"/>
              <a:t> </a:t>
            </a:r>
            <a:r>
              <a:rPr lang="ru-RU" dirty="0" err="1"/>
              <a:t>систолен</a:t>
            </a:r>
            <a:r>
              <a:rPr lang="ru-RU" dirty="0"/>
              <a:t> митрален </a:t>
            </a:r>
            <a:r>
              <a:rPr lang="ru-RU" dirty="0" err="1"/>
              <a:t>отвор</a:t>
            </a:r>
            <a:r>
              <a:rPr lang="ru-RU" dirty="0"/>
              <a:t> и </a:t>
            </a:r>
            <a:r>
              <a:rPr lang="ru-RU" dirty="0" err="1"/>
              <a:t>съпротивлението</a:t>
            </a:r>
            <a:r>
              <a:rPr lang="ru-RU" dirty="0"/>
              <a:t> </a:t>
            </a:r>
            <a:r>
              <a:rPr lang="ru-RU" dirty="0" err="1"/>
              <a:t>спрямо</a:t>
            </a:r>
            <a:r>
              <a:rPr lang="ru-RU" dirty="0"/>
              <a:t> </a:t>
            </a:r>
            <a:r>
              <a:rPr lang="ru-RU" dirty="0" err="1"/>
              <a:t>изтласкването</a:t>
            </a:r>
            <a:r>
              <a:rPr lang="ru-RU" dirty="0"/>
              <a:t> на </a:t>
            </a:r>
            <a:r>
              <a:rPr lang="ru-RU" dirty="0" err="1"/>
              <a:t>кръвта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аортната</a:t>
            </a:r>
            <a:r>
              <a:rPr lang="ru-RU" dirty="0"/>
              <a:t> </a:t>
            </a:r>
            <a:r>
              <a:rPr lang="ru-RU" dirty="0" err="1"/>
              <a:t>клапа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Колкото</a:t>
            </a:r>
            <a:r>
              <a:rPr lang="ru-RU" dirty="0"/>
              <a:t> </a:t>
            </a:r>
            <a:r>
              <a:rPr lang="ru-RU" dirty="0" err="1"/>
              <a:t>по-голям</a:t>
            </a:r>
            <a:r>
              <a:rPr lang="ru-RU" dirty="0"/>
              <a:t> е </a:t>
            </a:r>
            <a:r>
              <a:rPr lang="ru-RU" dirty="0" err="1"/>
              <a:t>регургитационния</a:t>
            </a:r>
            <a:r>
              <a:rPr lang="ru-RU" dirty="0"/>
              <a:t> </a:t>
            </a:r>
            <a:r>
              <a:rPr lang="ru-RU" dirty="0" err="1"/>
              <a:t>отвор</a:t>
            </a:r>
            <a:r>
              <a:rPr lang="ru-RU" dirty="0"/>
              <a:t> на </a:t>
            </a:r>
            <a:r>
              <a:rPr lang="ru-RU" dirty="0" err="1"/>
              <a:t>митралната</a:t>
            </a:r>
            <a:r>
              <a:rPr lang="ru-RU" dirty="0"/>
              <a:t> </a:t>
            </a:r>
            <a:r>
              <a:rPr lang="ru-RU" dirty="0" err="1"/>
              <a:t>клапа</a:t>
            </a:r>
            <a:r>
              <a:rPr lang="ru-RU" dirty="0"/>
              <a:t>, толкова </a:t>
            </a:r>
            <a:r>
              <a:rPr lang="ru-RU" dirty="0" err="1"/>
              <a:t>по-голям</a:t>
            </a:r>
            <a:r>
              <a:rPr lang="ru-RU" dirty="0"/>
              <a:t> е </a:t>
            </a:r>
            <a:r>
              <a:rPr lang="ru-RU" dirty="0" err="1"/>
              <a:t>обемът</a:t>
            </a:r>
            <a:r>
              <a:rPr lang="ru-RU" dirty="0"/>
              <a:t> на </a:t>
            </a:r>
            <a:r>
              <a:rPr lang="ru-RU" dirty="0" err="1"/>
              <a:t>регургитацията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Колкото</a:t>
            </a:r>
            <a:r>
              <a:rPr lang="ru-RU" dirty="0"/>
              <a:t> </a:t>
            </a:r>
            <a:r>
              <a:rPr lang="ru-RU" dirty="0" err="1"/>
              <a:t>по-голямо</a:t>
            </a:r>
            <a:r>
              <a:rPr lang="ru-RU" dirty="0"/>
              <a:t> е </a:t>
            </a:r>
            <a:r>
              <a:rPr lang="ru-RU" dirty="0" err="1"/>
              <a:t>съпротивлението</a:t>
            </a:r>
            <a:r>
              <a:rPr lang="ru-RU" dirty="0"/>
              <a:t> </a:t>
            </a:r>
            <a:r>
              <a:rPr lang="ru-RU" dirty="0" err="1"/>
              <a:t>спрямо</a:t>
            </a:r>
            <a:r>
              <a:rPr lang="ru-RU" dirty="0"/>
              <a:t> </a:t>
            </a:r>
            <a:r>
              <a:rPr lang="ru-RU" dirty="0" err="1"/>
              <a:t>изтласкването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аортната</a:t>
            </a:r>
            <a:r>
              <a:rPr lang="ru-RU" dirty="0"/>
              <a:t> </a:t>
            </a:r>
            <a:r>
              <a:rPr lang="ru-RU" dirty="0" err="1"/>
              <a:t>клапа</a:t>
            </a:r>
            <a:r>
              <a:rPr lang="ru-RU" dirty="0"/>
              <a:t>, толкова </a:t>
            </a:r>
            <a:r>
              <a:rPr lang="ru-RU" dirty="0" err="1"/>
              <a:t>по-голяма</a:t>
            </a:r>
            <a:r>
              <a:rPr lang="ru-RU" dirty="0"/>
              <a:t> е </a:t>
            </a:r>
            <a:r>
              <a:rPr lang="ru-RU" dirty="0" err="1"/>
              <a:t>регургитацията</a:t>
            </a:r>
            <a:r>
              <a:rPr lang="ru-RU" dirty="0"/>
              <a:t> (например при </a:t>
            </a:r>
            <a:r>
              <a:rPr lang="ru-RU" dirty="0" err="1"/>
              <a:t>аортна</a:t>
            </a:r>
            <a:r>
              <a:rPr lang="ru-RU" dirty="0"/>
              <a:t> стеноза).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9219772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55976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128" y="25524"/>
            <a:ext cx="4780012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3" y="4077072"/>
            <a:ext cx="7056784" cy="2794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71337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-25102"/>
            <a:ext cx="8229600" cy="717798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Клинична</a:t>
            </a:r>
            <a:r>
              <a:rPr lang="ru-RU" dirty="0"/>
              <a:t> картина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Autofit/>
          </a:bodyPr>
          <a:lstStyle/>
          <a:p>
            <a:r>
              <a:rPr lang="ru-RU" dirty="0" err="1"/>
              <a:t>Зависи</a:t>
            </a:r>
            <a:r>
              <a:rPr lang="ru-RU" dirty="0"/>
              <a:t> от </a:t>
            </a:r>
            <a:r>
              <a:rPr lang="ru-RU" dirty="0" err="1"/>
              <a:t>времето</a:t>
            </a:r>
            <a:r>
              <a:rPr lang="ru-RU" dirty="0"/>
              <a:t> за </a:t>
            </a:r>
            <a:r>
              <a:rPr lang="ru-RU" dirty="0" err="1"/>
              <a:t>формиране</a:t>
            </a:r>
            <a:r>
              <a:rPr lang="ru-RU" dirty="0"/>
              <a:t> на порока, </a:t>
            </a:r>
            <a:r>
              <a:rPr lang="ru-RU" dirty="0" err="1"/>
              <a:t>тежестта</a:t>
            </a:r>
            <a:r>
              <a:rPr lang="ru-RU" dirty="0"/>
              <a:t> и, </a:t>
            </a:r>
            <a:r>
              <a:rPr lang="ru-RU" dirty="0" err="1"/>
              <a:t>основното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, </a:t>
            </a:r>
            <a:r>
              <a:rPr lang="ru-RU" dirty="0" err="1"/>
              <a:t>придружаващите</a:t>
            </a:r>
            <a:r>
              <a:rPr lang="ru-RU" dirty="0"/>
              <a:t> </a:t>
            </a:r>
            <a:r>
              <a:rPr lang="ru-RU" dirty="0" err="1"/>
              <a:t>клапни</a:t>
            </a:r>
            <a:r>
              <a:rPr lang="ru-RU" dirty="0"/>
              <a:t> и </a:t>
            </a:r>
            <a:r>
              <a:rPr lang="ru-RU" dirty="0" err="1"/>
              <a:t>миокардни</a:t>
            </a:r>
            <a:r>
              <a:rPr lang="ru-RU" dirty="0"/>
              <a:t> </a:t>
            </a:r>
            <a:r>
              <a:rPr lang="ru-RU" dirty="0" err="1"/>
              <a:t>промени</a:t>
            </a:r>
            <a:r>
              <a:rPr lang="ru-RU" dirty="0"/>
              <a:t>. </a:t>
            </a:r>
          </a:p>
          <a:p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развитието</a:t>
            </a:r>
            <a:r>
              <a:rPr lang="ru-RU" dirty="0"/>
              <a:t> на </a:t>
            </a:r>
            <a:r>
              <a:rPr lang="ru-RU" dirty="0" err="1"/>
              <a:t>клапното</a:t>
            </a:r>
            <a:r>
              <a:rPr lang="ru-RU" dirty="0"/>
              <a:t> </a:t>
            </a:r>
            <a:r>
              <a:rPr lang="ru-RU" dirty="0" err="1"/>
              <a:t>увреждане</a:t>
            </a:r>
            <a:r>
              <a:rPr lang="ru-RU" dirty="0"/>
              <a:t> е </a:t>
            </a:r>
            <a:r>
              <a:rPr lang="ru-RU" dirty="0" err="1"/>
              <a:t>бавно</a:t>
            </a:r>
            <a:r>
              <a:rPr lang="ru-RU" dirty="0"/>
              <a:t>, </a:t>
            </a:r>
            <a:r>
              <a:rPr lang="ru-RU" dirty="0" err="1"/>
              <a:t>субективната</a:t>
            </a:r>
            <a:r>
              <a:rPr lang="ru-RU" dirty="0"/>
              <a:t> симптоматика е сходна с </a:t>
            </a:r>
            <a:r>
              <a:rPr lang="ru-RU" dirty="0" err="1"/>
              <a:t>тази</a:t>
            </a:r>
            <a:r>
              <a:rPr lang="ru-RU" dirty="0"/>
              <a:t> при </a:t>
            </a:r>
            <a:r>
              <a:rPr lang="ru-RU" dirty="0" err="1"/>
              <a:t>митрална</a:t>
            </a:r>
            <a:r>
              <a:rPr lang="ru-RU" dirty="0"/>
              <a:t> стеноза. </a:t>
            </a:r>
            <a:r>
              <a:rPr lang="ru-RU" dirty="0" err="1"/>
              <a:t>Налице</a:t>
            </a:r>
            <a:r>
              <a:rPr lang="ru-RU" dirty="0"/>
              <a:t> е тенденция за </a:t>
            </a:r>
            <a:r>
              <a:rPr lang="ru-RU" dirty="0" err="1"/>
              <a:t>по-късна</a:t>
            </a:r>
            <a:r>
              <a:rPr lang="ru-RU" dirty="0"/>
              <a:t> </a:t>
            </a:r>
            <a:r>
              <a:rPr lang="ru-RU" dirty="0" err="1"/>
              <a:t>поява</a:t>
            </a:r>
            <a:r>
              <a:rPr lang="ru-RU" dirty="0"/>
              <a:t> на </a:t>
            </a:r>
            <a:r>
              <a:rPr lang="ru-RU" dirty="0" err="1"/>
              <a:t>оплакванията</a:t>
            </a:r>
            <a:r>
              <a:rPr lang="ru-RU" dirty="0"/>
              <a:t> (при развитие на </a:t>
            </a:r>
            <a:r>
              <a:rPr lang="ru-RU" dirty="0" err="1"/>
              <a:t>левокамерна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37088328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332656"/>
            <a:ext cx="8928992" cy="6264696"/>
          </a:xfrm>
        </p:spPr>
        <p:txBody>
          <a:bodyPr>
            <a:normAutofit fontScale="92500" lnSpcReduction="10000"/>
          </a:bodyPr>
          <a:lstStyle/>
          <a:p>
            <a:r>
              <a:rPr lang="ru-RU" sz="2600" dirty="0" err="1"/>
              <a:t>Симптомите</a:t>
            </a:r>
            <a:r>
              <a:rPr lang="ru-RU" sz="2600" dirty="0"/>
              <a:t> при </a:t>
            </a:r>
            <a:r>
              <a:rPr lang="ru-RU" sz="2600" dirty="0" err="1"/>
              <a:t>митрална</a:t>
            </a:r>
            <a:r>
              <a:rPr lang="ru-RU" sz="2600" dirty="0"/>
              <a:t> </a:t>
            </a:r>
            <a:r>
              <a:rPr lang="ru-RU" sz="2600" dirty="0" err="1"/>
              <a:t>инсуфициенция</a:t>
            </a:r>
            <a:r>
              <a:rPr lang="ru-RU" sz="2600" dirty="0"/>
              <a:t> </a:t>
            </a:r>
            <a:r>
              <a:rPr lang="ru-RU" sz="2600" dirty="0" err="1"/>
              <a:t>включват</a:t>
            </a:r>
            <a:r>
              <a:rPr lang="ru-RU" sz="2600" dirty="0"/>
              <a:t> прояви на:</a:t>
            </a:r>
          </a:p>
          <a:p>
            <a:pPr lvl="1"/>
            <a:r>
              <a:rPr lang="ru-RU" sz="2600" dirty="0" err="1">
                <a:solidFill>
                  <a:srgbClr val="FF0000"/>
                </a:solidFill>
              </a:rPr>
              <a:t>венозна</a:t>
            </a:r>
            <a:r>
              <a:rPr lang="ru-RU" sz="2600" dirty="0">
                <a:solidFill>
                  <a:srgbClr val="FF0000"/>
                </a:solidFill>
              </a:rPr>
              <a:t> </a:t>
            </a:r>
            <a:r>
              <a:rPr lang="ru-RU" sz="2600" dirty="0" err="1">
                <a:solidFill>
                  <a:srgbClr val="FF0000"/>
                </a:solidFill>
              </a:rPr>
              <a:t>белодробна</a:t>
            </a:r>
            <a:r>
              <a:rPr lang="ru-RU" sz="2600" dirty="0">
                <a:solidFill>
                  <a:srgbClr val="FF0000"/>
                </a:solidFill>
              </a:rPr>
              <a:t> </a:t>
            </a:r>
            <a:r>
              <a:rPr lang="ru-RU" sz="2600" dirty="0" err="1">
                <a:solidFill>
                  <a:srgbClr val="FF0000"/>
                </a:solidFill>
              </a:rPr>
              <a:t>хипертония</a:t>
            </a:r>
            <a:r>
              <a:rPr lang="ru-RU" sz="2600" dirty="0">
                <a:solidFill>
                  <a:srgbClr val="FF0000"/>
                </a:solidFill>
              </a:rPr>
              <a:t> </a:t>
            </a:r>
            <a:r>
              <a:rPr lang="ru-RU" sz="2600" dirty="0"/>
              <a:t>с постепенно </a:t>
            </a:r>
            <a:r>
              <a:rPr lang="ru-RU" sz="2600" dirty="0" err="1"/>
              <a:t>напредващ</a:t>
            </a:r>
            <a:r>
              <a:rPr lang="ru-RU" sz="2600" dirty="0"/>
              <a:t> </a:t>
            </a:r>
            <a:r>
              <a:rPr lang="ru-RU" sz="2600" dirty="0" err="1"/>
              <a:t>задух</a:t>
            </a:r>
            <a:r>
              <a:rPr lang="ru-RU" sz="2600" dirty="0"/>
              <a:t>, </a:t>
            </a:r>
            <a:r>
              <a:rPr lang="ru-RU" sz="2600" dirty="0" err="1"/>
              <a:t>достигащ</a:t>
            </a:r>
            <a:r>
              <a:rPr lang="ru-RU" sz="2600" dirty="0"/>
              <a:t> до степен на </a:t>
            </a:r>
            <a:r>
              <a:rPr lang="ru-RU" sz="2600" dirty="0" err="1"/>
              <a:t>белодробен</a:t>
            </a:r>
            <a:r>
              <a:rPr lang="ru-RU" sz="2600" dirty="0"/>
              <a:t> </a:t>
            </a:r>
            <a:r>
              <a:rPr lang="ru-RU" sz="2600" dirty="0" err="1"/>
              <a:t>оток</a:t>
            </a:r>
            <a:r>
              <a:rPr lang="ru-RU" sz="2600" dirty="0"/>
              <a:t> при </a:t>
            </a:r>
            <a:r>
              <a:rPr lang="ru-RU" sz="2600" dirty="0" err="1"/>
              <a:t>тежка</a:t>
            </a:r>
            <a:r>
              <a:rPr lang="ru-RU" sz="2600" dirty="0"/>
              <a:t> </a:t>
            </a:r>
            <a:r>
              <a:rPr lang="ru-RU" sz="2600" dirty="0" err="1"/>
              <a:t>сърдечна</a:t>
            </a:r>
            <a:r>
              <a:rPr lang="ru-RU" sz="2600" dirty="0"/>
              <a:t> </a:t>
            </a:r>
            <a:r>
              <a:rPr lang="ru-RU" sz="2600" dirty="0" err="1"/>
              <a:t>недостатъчност</a:t>
            </a:r>
            <a:r>
              <a:rPr lang="ru-RU" sz="2600" dirty="0"/>
              <a:t> и/или </a:t>
            </a:r>
            <a:r>
              <a:rPr lang="ru-RU" sz="2600" dirty="0" err="1"/>
              <a:t>въздействие</a:t>
            </a:r>
            <a:r>
              <a:rPr lang="ru-RU" sz="2600" dirty="0"/>
              <a:t> на </a:t>
            </a:r>
            <a:r>
              <a:rPr lang="ru-RU" sz="2600" dirty="0" err="1"/>
              <a:t>провокиращи</a:t>
            </a:r>
            <a:r>
              <a:rPr lang="ru-RU" sz="2600" dirty="0"/>
              <a:t> </a:t>
            </a:r>
            <a:r>
              <a:rPr lang="ru-RU" sz="2600" dirty="0" err="1"/>
              <a:t>фактори</a:t>
            </a:r>
            <a:r>
              <a:rPr lang="ru-RU" sz="2600" dirty="0"/>
              <a:t> (</a:t>
            </a:r>
            <a:r>
              <a:rPr lang="ru-RU" sz="2600" dirty="0" err="1"/>
              <a:t>тахиаритмии</a:t>
            </a:r>
            <a:r>
              <a:rPr lang="ru-RU" sz="2600" dirty="0"/>
              <a:t>, </a:t>
            </a:r>
            <a:r>
              <a:rPr lang="ru-RU" sz="2600" dirty="0" err="1"/>
              <a:t>бременност</a:t>
            </a:r>
            <a:r>
              <a:rPr lang="ru-RU" sz="2600" dirty="0"/>
              <a:t>, физическо </a:t>
            </a:r>
            <a:r>
              <a:rPr lang="ru-RU" sz="2600" dirty="0" err="1"/>
              <a:t>натоварване</a:t>
            </a:r>
            <a:r>
              <a:rPr lang="ru-RU" sz="2600" dirty="0"/>
              <a:t>), </a:t>
            </a:r>
            <a:r>
              <a:rPr lang="ru-RU" sz="2600" dirty="0" err="1"/>
              <a:t>застойна</a:t>
            </a:r>
            <a:r>
              <a:rPr lang="ru-RU" sz="2600" dirty="0"/>
              <a:t> </a:t>
            </a:r>
            <a:r>
              <a:rPr lang="ru-RU" sz="2600" dirty="0" err="1"/>
              <a:t>кашлица</a:t>
            </a:r>
            <a:r>
              <a:rPr lang="ru-RU" sz="2600" dirty="0"/>
              <a:t>;</a:t>
            </a:r>
          </a:p>
          <a:p>
            <a:pPr lvl="1"/>
            <a:r>
              <a:rPr lang="ru-RU" sz="2600" dirty="0" err="1">
                <a:solidFill>
                  <a:srgbClr val="FF0000"/>
                </a:solidFill>
              </a:rPr>
              <a:t>намален</a:t>
            </a:r>
            <a:r>
              <a:rPr lang="ru-RU" sz="2600" dirty="0">
                <a:solidFill>
                  <a:srgbClr val="FF0000"/>
                </a:solidFill>
              </a:rPr>
              <a:t> </a:t>
            </a:r>
            <a:r>
              <a:rPr lang="ru-RU" sz="2600" dirty="0" err="1">
                <a:solidFill>
                  <a:srgbClr val="FF0000"/>
                </a:solidFill>
              </a:rPr>
              <a:t>сърдечен</a:t>
            </a:r>
            <a:r>
              <a:rPr lang="ru-RU" sz="2600" dirty="0">
                <a:solidFill>
                  <a:srgbClr val="FF0000"/>
                </a:solidFill>
              </a:rPr>
              <a:t> дебит </a:t>
            </a:r>
            <a:r>
              <a:rPr lang="ru-RU" sz="2600" dirty="0"/>
              <a:t>(</a:t>
            </a:r>
            <a:r>
              <a:rPr lang="ru-RU" sz="2600" dirty="0" err="1"/>
              <a:t>слабост</a:t>
            </a:r>
            <a:r>
              <a:rPr lang="ru-RU" sz="2600" dirty="0"/>
              <a:t>, </a:t>
            </a:r>
            <a:r>
              <a:rPr lang="ru-RU" sz="2600" dirty="0" err="1"/>
              <a:t>лесна</a:t>
            </a:r>
            <a:r>
              <a:rPr lang="ru-RU" sz="2600" dirty="0"/>
              <a:t> </a:t>
            </a:r>
            <a:r>
              <a:rPr lang="ru-RU" sz="2600" dirty="0" err="1"/>
              <a:t>уморяемост</a:t>
            </a:r>
            <a:r>
              <a:rPr lang="ru-RU" sz="2600" dirty="0"/>
              <a:t>), </a:t>
            </a:r>
            <a:r>
              <a:rPr lang="ru-RU" sz="2600" dirty="0" err="1"/>
              <a:t>които</a:t>
            </a:r>
            <a:r>
              <a:rPr lang="ru-RU" sz="2600" dirty="0"/>
              <a:t> се </a:t>
            </a:r>
            <a:r>
              <a:rPr lang="ru-RU" sz="2600" dirty="0" err="1"/>
              <a:t>установяват</a:t>
            </a:r>
            <a:r>
              <a:rPr lang="ru-RU" sz="2600" dirty="0"/>
              <a:t> </a:t>
            </a:r>
            <a:r>
              <a:rPr lang="ru-RU" sz="2600" dirty="0" err="1"/>
              <a:t>по-често</a:t>
            </a:r>
            <a:r>
              <a:rPr lang="ru-RU" sz="2600" dirty="0"/>
              <a:t>, </a:t>
            </a:r>
            <a:r>
              <a:rPr lang="ru-RU" sz="2600" dirty="0" err="1"/>
              <a:t>отколкото</a:t>
            </a:r>
            <a:r>
              <a:rPr lang="ru-RU" sz="2600" dirty="0"/>
              <a:t> при </a:t>
            </a:r>
            <a:r>
              <a:rPr lang="ru-RU" sz="2600" dirty="0" err="1"/>
              <a:t>митрална</a:t>
            </a:r>
            <a:r>
              <a:rPr lang="ru-RU" sz="2600" dirty="0"/>
              <a:t> стеноза;</a:t>
            </a:r>
          </a:p>
          <a:p>
            <a:pPr lvl="1"/>
            <a:r>
              <a:rPr lang="ru-RU" sz="2600" dirty="0" err="1">
                <a:solidFill>
                  <a:srgbClr val="FF0000"/>
                </a:solidFill>
              </a:rPr>
              <a:t>десностранна</a:t>
            </a:r>
            <a:r>
              <a:rPr lang="ru-RU" sz="2600" dirty="0">
                <a:solidFill>
                  <a:srgbClr val="FF0000"/>
                </a:solidFill>
              </a:rPr>
              <a:t> </a:t>
            </a:r>
            <a:r>
              <a:rPr lang="ru-RU" sz="2600" dirty="0" err="1">
                <a:solidFill>
                  <a:srgbClr val="FF0000"/>
                </a:solidFill>
              </a:rPr>
              <a:t>сърдечна</a:t>
            </a:r>
            <a:r>
              <a:rPr lang="ru-RU" sz="2600" dirty="0">
                <a:solidFill>
                  <a:srgbClr val="FF0000"/>
                </a:solidFill>
              </a:rPr>
              <a:t> </a:t>
            </a:r>
            <a:r>
              <a:rPr lang="ru-RU" sz="2600" dirty="0" err="1">
                <a:solidFill>
                  <a:srgbClr val="FF0000"/>
                </a:solidFill>
              </a:rPr>
              <a:t>недостатъчност</a:t>
            </a:r>
            <a:r>
              <a:rPr lang="ru-RU" sz="2600" dirty="0">
                <a:solidFill>
                  <a:srgbClr val="FF0000"/>
                </a:solidFill>
              </a:rPr>
              <a:t> </a:t>
            </a:r>
            <a:r>
              <a:rPr lang="ru-RU" sz="2600" dirty="0"/>
              <a:t>с </a:t>
            </a:r>
            <a:r>
              <a:rPr lang="ru-RU" sz="2600" dirty="0" err="1"/>
              <a:t>набъбнали</a:t>
            </a:r>
            <a:r>
              <a:rPr lang="ru-RU" sz="2600" dirty="0"/>
              <a:t> </a:t>
            </a:r>
            <a:r>
              <a:rPr lang="ru-RU" sz="2600" dirty="0" err="1"/>
              <a:t>шийни</a:t>
            </a:r>
            <a:r>
              <a:rPr lang="ru-RU" sz="2600" dirty="0"/>
              <a:t> </a:t>
            </a:r>
            <a:r>
              <a:rPr lang="ru-RU" sz="2600" dirty="0" err="1"/>
              <a:t>вени</a:t>
            </a:r>
            <a:r>
              <a:rPr lang="ru-RU" sz="2600" dirty="0"/>
              <a:t>, </a:t>
            </a:r>
            <a:r>
              <a:rPr lang="ru-RU" sz="2600" dirty="0" err="1"/>
              <a:t>тежест</a:t>
            </a:r>
            <a:r>
              <a:rPr lang="ru-RU" sz="2600" dirty="0"/>
              <a:t> в </a:t>
            </a:r>
            <a:r>
              <a:rPr lang="ru-RU" sz="2600" dirty="0" err="1"/>
              <a:t>дясното</a:t>
            </a:r>
            <a:r>
              <a:rPr lang="ru-RU" sz="2600" dirty="0"/>
              <a:t> </a:t>
            </a:r>
            <a:r>
              <a:rPr lang="ru-RU" sz="2600" dirty="0" err="1"/>
              <a:t>подребрие</a:t>
            </a:r>
            <a:r>
              <a:rPr lang="ru-RU" sz="2600" dirty="0"/>
              <a:t> вследствие на увеличен черен </a:t>
            </a:r>
            <a:r>
              <a:rPr lang="ru-RU" sz="2600" dirty="0" err="1"/>
              <a:t>дроб</a:t>
            </a:r>
            <a:r>
              <a:rPr lang="ru-RU" sz="2600" dirty="0"/>
              <a:t>, </a:t>
            </a:r>
            <a:r>
              <a:rPr lang="ru-RU" sz="2600" dirty="0" err="1"/>
              <a:t>периферни</a:t>
            </a:r>
            <a:r>
              <a:rPr lang="ru-RU" sz="2600" dirty="0"/>
              <a:t> </a:t>
            </a:r>
            <a:r>
              <a:rPr lang="ru-RU" sz="2600" dirty="0" err="1"/>
              <a:t>отоци</a:t>
            </a:r>
            <a:r>
              <a:rPr lang="ru-RU" sz="2600" dirty="0"/>
              <a:t>, асцит;</a:t>
            </a:r>
          </a:p>
          <a:p>
            <a:pPr lvl="1"/>
            <a:r>
              <a:rPr lang="ru-RU" sz="2600" dirty="0" err="1">
                <a:solidFill>
                  <a:srgbClr val="FF0000"/>
                </a:solidFill>
              </a:rPr>
              <a:t>ритъмни</a:t>
            </a:r>
            <a:r>
              <a:rPr lang="ru-RU" sz="2600" dirty="0">
                <a:solidFill>
                  <a:srgbClr val="FF0000"/>
                </a:solidFill>
              </a:rPr>
              <a:t> нарушения </a:t>
            </a:r>
            <a:r>
              <a:rPr lang="ru-RU" sz="2600" dirty="0"/>
              <a:t>(</a:t>
            </a:r>
            <a:r>
              <a:rPr lang="ru-RU" sz="2600" dirty="0" err="1"/>
              <a:t>предсърдни</a:t>
            </a:r>
            <a:r>
              <a:rPr lang="ru-RU" sz="2600" dirty="0"/>
              <a:t> </a:t>
            </a:r>
            <a:r>
              <a:rPr lang="ru-RU" sz="2600" dirty="0" err="1"/>
              <a:t>тахиаритмии</a:t>
            </a:r>
            <a:r>
              <a:rPr lang="ru-RU" sz="2600" dirty="0"/>
              <a:t>) и увеличен ударен </a:t>
            </a:r>
            <a:r>
              <a:rPr lang="ru-RU" sz="2600" dirty="0" err="1"/>
              <a:t>обем</a:t>
            </a:r>
            <a:r>
              <a:rPr lang="ru-RU" sz="2600" dirty="0"/>
              <a:t> с </a:t>
            </a:r>
            <a:r>
              <a:rPr lang="ru-RU" sz="2600" dirty="0" err="1"/>
              <a:t>палпитации</a:t>
            </a:r>
            <a:r>
              <a:rPr lang="ru-RU" sz="2600" dirty="0"/>
              <a:t>.</a:t>
            </a:r>
          </a:p>
          <a:p>
            <a:r>
              <a:rPr lang="ru-RU" sz="2600" dirty="0" err="1"/>
              <a:t>Клиничната</a:t>
            </a:r>
            <a:r>
              <a:rPr lang="ru-RU" sz="2600" dirty="0"/>
              <a:t> картина на </a:t>
            </a:r>
            <a:r>
              <a:rPr lang="ru-RU" sz="2600" b="1" dirty="0" err="1">
                <a:solidFill>
                  <a:srgbClr val="FF0000"/>
                </a:solidFill>
              </a:rPr>
              <a:t>острата</a:t>
            </a:r>
            <a:r>
              <a:rPr lang="ru-RU" sz="2600" b="1" dirty="0">
                <a:solidFill>
                  <a:srgbClr val="FF0000"/>
                </a:solidFill>
              </a:rPr>
              <a:t> </a:t>
            </a:r>
            <a:r>
              <a:rPr lang="ru-RU" sz="2600" b="1" dirty="0" err="1">
                <a:solidFill>
                  <a:srgbClr val="FF0000"/>
                </a:solidFill>
              </a:rPr>
              <a:t>митрална</a:t>
            </a:r>
            <a:r>
              <a:rPr lang="ru-RU" sz="2600" b="1" dirty="0">
                <a:solidFill>
                  <a:srgbClr val="FF0000"/>
                </a:solidFill>
              </a:rPr>
              <a:t> </a:t>
            </a:r>
            <a:r>
              <a:rPr lang="ru-RU" sz="2600" b="1" dirty="0" err="1">
                <a:solidFill>
                  <a:srgbClr val="FF0000"/>
                </a:solidFill>
              </a:rPr>
              <a:t>инсуфициенция</a:t>
            </a:r>
            <a:r>
              <a:rPr lang="ru-RU" sz="2600" b="1" dirty="0">
                <a:solidFill>
                  <a:srgbClr val="FF0000"/>
                </a:solidFill>
              </a:rPr>
              <a:t> </a:t>
            </a:r>
            <a:r>
              <a:rPr lang="ru-RU" sz="2600" dirty="0"/>
              <a:t>е </a:t>
            </a:r>
            <a:r>
              <a:rPr lang="ru-RU" sz="2600" dirty="0" err="1"/>
              <a:t>по-различна</a:t>
            </a:r>
            <a:r>
              <a:rPr lang="ru-RU" sz="2600" dirty="0"/>
              <a:t>, </a:t>
            </a:r>
            <a:r>
              <a:rPr lang="ru-RU" sz="2600" dirty="0" err="1"/>
              <a:t>тя</a:t>
            </a:r>
            <a:r>
              <a:rPr lang="ru-RU" sz="2600" dirty="0"/>
              <a:t> </a:t>
            </a:r>
            <a:r>
              <a:rPr lang="ru-RU" sz="2600" dirty="0" err="1"/>
              <a:t>бързо</a:t>
            </a:r>
            <a:r>
              <a:rPr lang="ru-RU" sz="2600" dirty="0"/>
              <a:t> води до </a:t>
            </a:r>
            <a:r>
              <a:rPr lang="ru-RU" sz="2600" dirty="0">
                <a:solidFill>
                  <a:srgbClr val="FF0000"/>
                </a:solidFill>
              </a:rPr>
              <a:t>остра </a:t>
            </a:r>
            <a:r>
              <a:rPr lang="ru-RU" sz="2600" dirty="0" err="1">
                <a:solidFill>
                  <a:srgbClr val="FF0000"/>
                </a:solidFill>
              </a:rPr>
              <a:t>левостранна</a:t>
            </a:r>
            <a:r>
              <a:rPr lang="ru-RU" sz="2600" dirty="0">
                <a:solidFill>
                  <a:srgbClr val="FF0000"/>
                </a:solidFill>
              </a:rPr>
              <a:t> </a:t>
            </a:r>
            <a:r>
              <a:rPr lang="ru-RU" sz="2600" dirty="0" err="1">
                <a:solidFill>
                  <a:srgbClr val="FF0000"/>
                </a:solidFill>
              </a:rPr>
              <a:t>застойна</a:t>
            </a:r>
            <a:r>
              <a:rPr lang="ru-RU" sz="2600" dirty="0">
                <a:solidFill>
                  <a:srgbClr val="FF0000"/>
                </a:solidFill>
              </a:rPr>
              <a:t> </a:t>
            </a:r>
            <a:r>
              <a:rPr lang="ru-RU" sz="2600" dirty="0" err="1">
                <a:solidFill>
                  <a:srgbClr val="FF0000"/>
                </a:solidFill>
              </a:rPr>
              <a:t>сърдечна</a:t>
            </a:r>
            <a:r>
              <a:rPr lang="ru-RU" sz="2600" dirty="0">
                <a:solidFill>
                  <a:srgbClr val="FF0000"/>
                </a:solidFill>
              </a:rPr>
              <a:t> </a:t>
            </a:r>
            <a:r>
              <a:rPr lang="ru-RU" sz="2600" dirty="0" err="1">
                <a:solidFill>
                  <a:srgbClr val="FF0000"/>
                </a:solidFill>
              </a:rPr>
              <a:t>недостатъчност</a:t>
            </a:r>
            <a:r>
              <a:rPr lang="ru-RU" sz="2600" dirty="0"/>
              <a:t> (</a:t>
            </a:r>
            <a:r>
              <a:rPr lang="ru-RU" sz="2600" dirty="0" err="1"/>
              <a:t>кардиална</a:t>
            </a:r>
            <a:r>
              <a:rPr lang="ru-RU" sz="2600" dirty="0"/>
              <a:t> астма, </a:t>
            </a:r>
            <a:r>
              <a:rPr lang="ru-RU" sz="2600" dirty="0" err="1"/>
              <a:t>белодробен</a:t>
            </a:r>
            <a:r>
              <a:rPr lang="ru-RU" sz="2600" dirty="0"/>
              <a:t> </a:t>
            </a:r>
            <a:r>
              <a:rPr lang="ru-RU" sz="2600" dirty="0" err="1"/>
              <a:t>оток</a:t>
            </a:r>
            <a:r>
              <a:rPr lang="ru-RU" sz="2600" dirty="0"/>
              <a:t>), а </a:t>
            </a:r>
            <a:r>
              <a:rPr lang="ru-RU" sz="2600" dirty="0" err="1"/>
              <a:t>минутният</a:t>
            </a:r>
            <a:r>
              <a:rPr lang="ru-RU" sz="2600" dirty="0"/>
              <a:t> </a:t>
            </a:r>
            <a:r>
              <a:rPr lang="ru-RU" sz="2600" dirty="0" err="1"/>
              <a:t>обем</a:t>
            </a:r>
            <a:r>
              <a:rPr lang="ru-RU" sz="2600" dirty="0"/>
              <a:t> на </a:t>
            </a:r>
            <a:r>
              <a:rPr lang="ru-RU" sz="2600" dirty="0" err="1"/>
              <a:t>сърцето</a:t>
            </a:r>
            <a:r>
              <a:rPr lang="ru-RU" sz="2600" dirty="0"/>
              <a:t> е </a:t>
            </a:r>
            <a:r>
              <a:rPr lang="ru-RU" sz="2600" dirty="0" err="1"/>
              <a:t>редуциран-</a:t>
            </a:r>
            <a:r>
              <a:rPr lang="ru-RU" sz="2600" dirty="0" err="1">
                <a:solidFill>
                  <a:srgbClr val="FF0000"/>
                </a:solidFill>
              </a:rPr>
              <a:t>хиподебит</a:t>
            </a:r>
            <a:r>
              <a:rPr lang="ru-RU" sz="26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72052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Физикален преглед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997152"/>
          </a:xfrm>
        </p:spPr>
        <p:txBody>
          <a:bodyPr>
            <a:normAutofit fontScale="92500"/>
          </a:bodyPr>
          <a:lstStyle/>
          <a:p>
            <a:r>
              <a:rPr lang="ru-RU" dirty="0" err="1"/>
              <a:t>Рядко</a:t>
            </a:r>
            <a:r>
              <a:rPr lang="ru-RU" dirty="0"/>
              <a:t>-митрален </a:t>
            </a:r>
            <a:r>
              <a:rPr lang="ru-RU" dirty="0" err="1"/>
              <a:t>фациес</a:t>
            </a:r>
            <a:endParaRPr lang="ru-RU" dirty="0"/>
          </a:p>
          <a:p>
            <a:r>
              <a:rPr lang="ru-RU" dirty="0"/>
              <a:t>При </a:t>
            </a:r>
            <a:r>
              <a:rPr lang="ru-RU" dirty="0" err="1"/>
              <a:t>прегледа</a:t>
            </a:r>
            <a:r>
              <a:rPr lang="ru-RU" dirty="0"/>
              <a:t> на </a:t>
            </a:r>
            <a:r>
              <a:rPr lang="ru-RU" dirty="0" err="1"/>
              <a:t>болния</a:t>
            </a:r>
            <a:r>
              <a:rPr lang="ru-RU" dirty="0"/>
              <a:t> се </a:t>
            </a:r>
            <a:r>
              <a:rPr lang="ru-RU" dirty="0" err="1"/>
              <a:t>установява</a:t>
            </a:r>
            <a:r>
              <a:rPr lang="ru-RU" dirty="0"/>
              <a:t>, че </a:t>
            </a:r>
            <a:r>
              <a:rPr lang="ru-RU" dirty="0" err="1"/>
              <a:t>върховият</a:t>
            </a:r>
            <a:r>
              <a:rPr lang="ru-RU" dirty="0"/>
              <a:t> удар е </a:t>
            </a:r>
            <a:r>
              <a:rPr lang="ru-RU" dirty="0" err="1"/>
              <a:t>изместен</a:t>
            </a:r>
            <a:r>
              <a:rPr lang="ru-RU" dirty="0"/>
              <a:t> </a:t>
            </a:r>
            <a:r>
              <a:rPr lang="ru-RU" dirty="0" err="1"/>
              <a:t>наляво</a:t>
            </a:r>
            <a:r>
              <a:rPr lang="ru-RU" dirty="0"/>
              <a:t>, </a:t>
            </a:r>
            <a:r>
              <a:rPr lang="ru-RU" dirty="0" err="1"/>
              <a:t>разширен</a:t>
            </a:r>
            <a:r>
              <a:rPr lang="ru-RU" dirty="0"/>
              <a:t> и </a:t>
            </a:r>
            <a:r>
              <a:rPr lang="ru-RU" dirty="0" err="1"/>
              <a:t>повдигащ</a:t>
            </a:r>
            <a:r>
              <a:rPr lang="ru-RU" dirty="0"/>
              <a:t>. </a:t>
            </a:r>
            <a:r>
              <a:rPr lang="ru-RU" dirty="0" err="1"/>
              <a:t>Това</a:t>
            </a:r>
            <a:r>
              <a:rPr lang="ru-RU" dirty="0"/>
              <a:t> се </a:t>
            </a:r>
            <a:r>
              <a:rPr lang="ru-RU" dirty="0" err="1"/>
              <a:t>дължи</a:t>
            </a:r>
            <a:r>
              <a:rPr lang="ru-RU" dirty="0"/>
              <a:t> на </a:t>
            </a:r>
            <a:r>
              <a:rPr lang="ru-RU" dirty="0" err="1"/>
              <a:t>разширената</a:t>
            </a:r>
            <a:r>
              <a:rPr lang="ru-RU" dirty="0"/>
              <a:t> </a:t>
            </a:r>
            <a:r>
              <a:rPr lang="ru-RU" dirty="0" err="1"/>
              <a:t>лява</a:t>
            </a:r>
            <a:r>
              <a:rPr lang="ru-RU" dirty="0"/>
              <a:t> камера, </a:t>
            </a:r>
            <a:r>
              <a:rPr lang="ru-RU" dirty="0" err="1"/>
              <a:t>която</a:t>
            </a:r>
            <a:r>
              <a:rPr lang="ru-RU" dirty="0"/>
              <a:t> </a:t>
            </a:r>
            <a:r>
              <a:rPr lang="ru-RU" dirty="0" err="1"/>
              <a:t>измества</a:t>
            </a:r>
            <a:r>
              <a:rPr lang="ru-RU" dirty="0"/>
              <a:t> </a:t>
            </a:r>
            <a:r>
              <a:rPr lang="ru-RU" dirty="0" err="1"/>
              <a:t>лявата</a:t>
            </a:r>
            <a:r>
              <a:rPr lang="ru-RU" dirty="0"/>
              <a:t> граница на </a:t>
            </a:r>
            <a:r>
              <a:rPr lang="ru-RU" dirty="0" err="1"/>
              <a:t>сърдечното</a:t>
            </a:r>
            <a:r>
              <a:rPr lang="ru-RU" dirty="0"/>
              <a:t> </a:t>
            </a:r>
            <a:r>
              <a:rPr lang="ru-RU" dirty="0" err="1"/>
              <a:t>притъпление</a:t>
            </a:r>
            <a:r>
              <a:rPr lang="ru-RU" dirty="0"/>
              <a:t> </a:t>
            </a:r>
            <a:r>
              <a:rPr lang="ru-RU" dirty="0" err="1"/>
              <a:t>наляво</a:t>
            </a:r>
            <a:r>
              <a:rPr lang="ru-RU" dirty="0"/>
              <a:t>. </a:t>
            </a:r>
          </a:p>
          <a:p>
            <a:r>
              <a:rPr lang="ru-RU" dirty="0" err="1"/>
              <a:t>Аускултаторната</a:t>
            </a:r>
            <a:r>
              <a:rPr lang="ru-RU" dirty="0"/>
              <a:t> находка при </a:t>
            </a:r>
            <a:r>
              <a:rPr lang="ru-RU" dirty="0" err="1"/>
              <a:t>митрална</a:t>
            </a:r>
            <a:r>
              <a:rPr lang="ru-RU" dirty="0"/>
              <a:t> </a:t>
            </a:r>
            <a:r>
              <a:rPr lang="ru-RU" dirty="0" err="1"/>
              <a:t>инсуфициенция</a:t>
            </a:r>
            <a:r>
              <a:rPr lang="ru-RU" dirty="0"/>
              <a:t> </a:t>
            </a:r>
            <a:r>
              <a:rPr lang="ru-RU" dirty="0" err="1"/>
              <a:t>включва</a:t>
            </a:r>
            <a:r>
              <a:rPr lang="ru-RU" dirty="0"/>
              <a:t> </a:t>
            </a:r>
            <a:r>
              <a:rPr lang="ru-RU" dirty="0" err="1"/>
              <a:t>систолен</a:t>
            </a:r>
            <a:r>
              <a:rPr lang="ru-RU" dirty="0"/>
              <a:t> шум на </a:t>
            </a:r>
            <a:r>
              <a:rPr lang="ru-RU" dirty="0" err="1"/>
              <a:t>сърдечния</a:t>
            </a:r>
            <a:r>
              <a:rPr lang="ru-RU" dirty="0"/>
              <a:t> </a:t>
            </a:r>
            <a:r>
              <a:rPr lang="ru-RU" dirty="0" err="1"/>
              <a:t>връх</a:t>
            </a:r>
            <a:r>
              <a:rPr lang="ru-RU" dirty="0"/>
              <a:t>, </a:t>
            </a:r>
            <a:r>
              <a:rPr lang="ru-RU" dirty="0" err="1"/>
              <a:t>отслабен</a:t>
            </a:r>
            <a:r>
              <a:rPr lang="ru-RU" dirty="0"/>
              <a:t> </a:t>
            </a:r>
            <a:r>
              <a:rPr lang="ru-RU" dirty="0" err="1"/>
              <a:t>първи</a:t>
            </a:r>
            <a:r>
              <a:rPr lang="ru-RU" dirty="0"/>
              <a:t> тон, патологично раздвоен </a:t>
            </a:r>
            <a:r>
              <a:rPr lang="ru-RU" dirty="0" err="1"/>
              <a:t>втори</a:t>
            </a:r>
            <a:r>
              <a:rPr lang="ru-RU" dirty="0"/>
              <a:t> тон и патологичен трети тон.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905643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Изследвания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/>
              <a:t>ЕКГ</a:t>
            </a:r>
          </a:p>
          <a:p>
            <a:r>
              <a:rPr lang="bg-BG" dirty="0"/>
              <a:t>Рентген	</a:t>
            </a:r>
          </a:p>
          <a:p>
            <a:r>
              <a:rPr lang="bg-BG" dirty="0"/>
              <a:t>ЕхоКГ</a:t>
            </a:r>
          </a:p>
          <a:p>
            <a:r>
              <a:rPr lang="bg-BG" dirty="0"/>
              <a:t>Сърдечна катетеризация</a:t>
            </a:r>
          </a:p>
        </p:txBody>
      </p:sp>
    </p:spTree>
    <p:extLst>
      <p:ext uri="{BB962C8B-B14F-4D97-AF65-F5344CB8AC3E}">
        <p14:creationId xmlns:p14="http://schemas.microsoft.com/office/powerpoint/2010/main" val="8573547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1143000"/>
          </a:xfrm>
        </p:spPr>
        <p:txBody>
          <a:bodyPr>
            <a:normAutofit/>
          </a:bodyPr>
          <a:lstStyle/>
          <a:p>
            <a:r>
              <a:rPr lang="bg-BG" dirty="0"/>
              <a:t>Лечение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51520" y="692696"/>
            <a:ext cx="8229600" cy="2692896"/>
          </a:xfrm>
        </p:spPr>
        <p:txBody>
          <a:bodyPr>
            <a:normAutofit fontScale="92500" lnSpcReduction="20000"/>
          </a:bodyPr>
          <a:lstStyle/>
          <a:p>
            <a:r>
              <a:rPr lang="bg-BG" dirty="0"/>
              <a:t>Консервативно</a:t>
            </a:r>
          </a:p>
          <a:p>
            <a:pPr lvl="1"/>
            <a:r>
              <a:rPr lang="bg-BG" dirty="0"/>
              <a:t>СН</a:t>
            </a:r>
          </a:p>
          <a:p>
            <a:pPr lvl="1"/>
            <a:r>
              <a:rPr lang="bg-BG" dirty="0"/>
              <a:t>Аритмии</a:t>
            </a:r>
          </a:p>
          <a:p>
            <a:pPr lvl="1"/>
            <a:r>
              <a:rPr lang="bg-BG" dirty="0"/>
              <a:t>ИБС</a:t>
            </a:r>
          </a:p>
          <a:p>
            <a:r>
              <a:rPr lang="bg-BG" dirty="0"/>
              <a:t>Хирургично- валвалопластика или протезиране на клапата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068960"/>
            <a:ext cx="5976664" cy="3749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9161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Ао-стеноза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600200"/>
            <a:ext cx="8712968" cy="5141168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Аортната</a:t>
            </a:r>
            <a:r>
              <a:rPr lang="ru-RU" dirty="0"/>
              <a:t> стеноза </a:t>
            </a:r>
            <a:r>
              <a:rPr lang="ru-RU" dirty="0" err="1"/>
              <a:t>представлява</a:t>
            </a:r>
            <a:r>
              <a:rPr lang="ru-RU" dirty="0"/>
              <a:t> </a:t>
            </a:r>
            <a:r>
              <a:rPr lang="ru-RU" dirty="0" err="1"/>
              <a:t>клапен</a:t>
            </a:r>
            <a:r>
              <a:rPr lang="ru-RU" dirty="0"/>
              <a:t> порок, </a:t>
            </a:r>
            <a:r>
              <a:rPr lang="ru-RU" dirty="0" err="1"/>
              <a:t>който</a:t>
            </a:r>
            <a:r>
              <a:rPr lang="ru-RU" dirty="0"/>
              <a:t> се </a:t>
            </a:r>
            <a:r>
              <a:rPr lang="ru-RU" dirty="0" err="1"/>
              <a:t>характеризира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стеснение на </a:t>
            </a:r>
            <a:r>
              <a:rPr lang="ru-RU" dirty="0" err="1"/>
              <a:t>отвора</a:t>
            </a:r>
            <a:r>
              <a:rPr lang="ru-RU" dirty="0"/>
              <a:t> на </a:t>
            </a:r>
            <a:r>
              <a:rPr lang="ru-RU" dirty="0" err="1"/>
              <a:t>аортната</a:t>
            </a:r>
            <a:r>
              <a:rPr lang="ru-RU" dirty="0"/>
              <a:t> </a:t>
            </a:r>
            <a:r>
              <a:rPr lang="ru-RU" dirty="0" err="1"/>
              <a:t>клапа</a:t>
            </a:r>
            <a:r>
              <a:rPr lang="ru-RU" dirty="0"/>
              <a:t>, </a:t>
            </a:r>
            <a:r>
              <a:rPr lang="ru-RU" dirty="0" err="1"/>
              <a:t>затрудняващо</a:t>
            </a:r>
            <a:r>
              <a:rPr lang="ru-RU" dirty="0"/>
              <a:t> </a:t>
            </a:r>
            <a:r>
              <a:rPr lang="ru-RU" dirty="0" err="1"/>
              <a:t>изтласкването</a:t>
            </a:r>
            <a:r>
              <a:rPr lang="ru-RU" dirty="0"/>
              <a:t> на </a:t>
            </a:r>
            <a:r>
              <a:rPr lang="ru-RU" dirty="0" err="1"/>
              <a:t>кръв</a:t>
            </a:r>
            <a:r>
              <a:rPr lang="ru-RU" dirty="0"/>
              <a:t> от </a:t>
            </a:r>
            <a:r>
              <a:rPr lang="ru-RU" dirty="0" err="1"/>
              <a:t>лявата</a:t>
            </a:r>
            <a:r>
              <a:rPr lang="ru-RU" dirty="0"/>
              <a:t> камера по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систолата</a:t>
            </a:r>
            <a:r>
              <a:rPr lang="ru-RU" dirty="0"/>
              <a:t>. </a:t>
            </a:r>
          </a:p>
          <a:p>
            <a:r>
              <a:rPr lang="ru-RU" dirty="0" err="1"/>
              <a:t>Класификация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В </a:t>
            </a:r>
            <a:r>
              <a:rPr lang="ru-RU" dirty="0" err="1"/>
              <a:t>зависимост</a:t>
            </a:r>
            <a:r>
              <a:rPr lang="ru-RU" dirty="0"/>
              <a:t> от </a:t>
            </a:r>
            <a:r>
              <a:rPr lang="ru-RU" dirty="0" err="1">
                <a:solidFill>
                  <a:srgbClr val="FF0000"/>
                </a:solidFill>
              </a:rPr>
              <a:t>локализацията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стеснението</a:t>
            </a:r>
            <a:r>
              <a:rPr lang="ru-RU" dirty="0"/>
              <a:t>, </a:t>
            </a:r>
            <a:r>
              <a:rPr lang="ru-RU" dirty="0" err="1"/>
              <a:t>обструкцията</a:t>
            </a:r>
            <a:r>
              <a:rPr lang="ru-RU" dirty="0"/>
              <a:t> на </a:t>
            </a:r>
            <a:r>
              <a:rPr lang="ru-RU" dirty="0" err="1"/>
              <a:t>кръвотока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на </a:t>
            </a:r>
            <a:r>
              <a:rPr lang="ru-RU" dirty="0" err="1"/>
              <a:t>ниво</a:t>
            </a:r>
            <a:r>
              <a:rPr lang="ru-RU" dirty="0"/>
              <a:t> на </a:t>
            </a:r>
            <a:r>
              <a:rPr lang="ru-RU" dirty="0" err="1"/>
              <a:t>аортната</a:t>
            </a:r>
            <a:r>
              <a:rPr lang="ru-RU" dirty="0"/>
              <a:t> </a:t>
            </a:r>
            <a:r>
              <a:rPr lang="ru-RU" dirty="0" err="1"/>
              <a:t>клапа</a:t>
            </a:r>
            <a:r>
              <a:rPr lang="ru-RU" dirty="0"/>
              <a:t> (</a:t>
            </a:r>
            <a:r>
              <a:rPr lang="ru-RU" dirty="0" err="1"/>
              <a:t>надклапна</a:t>
            </a:r>
            <a:r>
              <a:rPr lang="ru-RU" dirty="0"/>
              <a:t> стеноза), на </a:t>
            </a:r>
            <a:r>
              <a:rPr lang="ru-RU" dirty="0" err="1"/>
              <a:t>ниво</a:t>
            </a:r>
            <a:r>
              <a:rPr lang="ru-RU" dirty="0"/>
              <a:t> </a:t>
            </a:r>
            <a:r>
              <a:rPr lang="ru-RU" dirty="0" err="1"/>
              <a:t>аортна</a:t>
            </a:r>
            <a:r>
              <a:rPr lang="ru-RU" dirty="0"/>
              <a:t> </a:t>
            </a:r>
            <a:r>
              <a:rPr lang="ru-RU" dirty="0" err="1"/>
              <a:t>клапа</a:t>
            </a:r>
            <a:r>
              <a:rPr lang="ru-RU" dirty="0"/>
              <a:t> (</a:t>
            </a:r>
            <a:r>
              <a:rPr lang="ru-RU" dirty="0" err="1"/>
              <a:t>клапна</a:t>
            </a:r>
            <a:r>
              <a:rPr lang="ru-RU" dirty="0"/>
              <a:t> </a:t>
            </a:r>
            <a:r>
              <a:rPr lang="ru-RU" dirty="0" err="1"/>
              <a:t>аортна</a:t>
            </a:r>
            <a:r>
              <a:rPr lang="ru-RU" dirty="0"/>
              <a:t> стеноза) или под </a:t>
            </a:r>
            <a:r>
              <a:rPr lang="ru-RU" dirty="0" err="1"/>
              <a:t>аортна</a:t>
            </a:r>
            <a:r>
              <a:rPr lang="ru-RU" dirty="0"/>
              <a:t> </a:t>
            </a:r>
            <a:r>
              <a:rPr lang="ru-RU" dirty="0" err="1"/>
              <a:t>клапа</a:t>
            </a:r>
            <a:r>
              <a:rPr lang="ru-RU" dirty="0"/>
              <a:t> (</a:t>
            </a:r>
            <a:r>
              <a:rPr lang="ru-RU" dirty="0" err="1"/>
              <a:t>подклапна</a:t>
            </a:r>
            <a:r>
              <a:rPr lang="ru-RU" dirty="0"/>
              <a:t> стеноза). </a:t>
            </a:r>
          </a:p>
          <a:p>
            <a:pPr lvl="1"/>
            <a:r>
              <a:rPr lang="ru-RU" dirty="0" err="1"/>
              <a:t>Аортната</a:t>
            </a:r>
            <a:r>
              <a:rPr lang="ru-RU" dirty="0"/>
              <a:t> стеноза се </a:t>
            </a:r>
            <a:r>
              <a:rPr lang="ru-RU" dirty="0" err="1"/>
              <a:t>среща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вродено</a:t>
            </a:r>
            <a:r>
              <a:rPr lang="ru-RU" dirty="0"/>
              <a:t> и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придобито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/>
              <a:t>заболяване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064428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bg-BG" dirty="0"/>
              <a:t>Етиология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069160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Придобитата</a:t>
            </a:r>
            <a:r>
              <a:rPr lang="ru-RU" dirty="0"/>
              <a:t> </a:t>
            </a:r>
            <a:r>
              <a:rPr lang="ru-RU" dirty="0" err="1"/>
              <a:t>аортна</a:t>
            </a:r>
            <a:r>
              <a:rPr lang="ru-RU" dirty="0"/>
              <a:t> стеноза </a:t>
            </a:r>
            <a:r>
              <a:rPr lang="ru-RU" dirty="0" err="1"/>
              <a:t>може</a:t>
            </a:r>
            <a:r>
              <a:rPr lang="ru-RU" dirty="0"/>
              <a:t> да се </a:t>
            </a:r>
            <a:r>
              <a:rPr lang="ru-RU" dirty="0" err="1"/>
              <a:t>дължи</a:t>
            </a:r>
            <a:r>
              <a:rPr lang="ru-RU" dirty="0"/>
              <a:t> на </a:t>
            </a:r>
            <a:r>
              <a:rPr lang="ru-RU" dirty="0" err="1"/>
              <a:t>ревматично</a:t>
            </a:r>
            <a:r>
              <a:rPr lang="ru-RU" dirty="0"/>
              <a:t> </a:t>
            </a:r>
            <a:r>
              <a:rPr lang="ru-RU" dirty="0" err="1"/>
              <a:t>увреждане</a:t>
            </a:r>
            <a:r>
              <a:rPr lang="ru-RU" dirty="0"/>
              <a:t> на </a:t>
            </a:r>
            <a:r>
              <a:rPr lang="ru-RU" dirty="0" err="1"/>
              <a:t>клапата</a:t>
            </a:r>
            <a:r>
              <a:rPr lang="ru-RU" dirty="0"/>
              <a:t>, </a:t>
            </a:r>
            <a:r>
              <a:rPr lang="ru-RU" dirty="0" err="1"/>
              <a:t>дегенеративни</a:t>
            </a:r>
            <a:r>
              <a:rPr lang="ru-RU" dirty="0"/>
              <a:t> </a:t>
            </a:r>
            <a:r>
              <a:rPr lang="ru-RU" dirty="0" err="1"/>
              <a:t>промени</a:t>
            </a:r>
            <a:r>
              <a:rPr lang="ru-RU" dirty="0"/>
              <a:t> с </a:t>
            </a:r>
            <a:r>
              <a:rPr lang="ru-RU" dirty="0" err="1"/>
              <a:t>калциеви</a:t>
            </a:r>
            <a:r>
              <a:rPr lang="ru-RU" dirty="0"/>
              <a:t> </a:t>
            </a:r>
            <a:r>
              <a:rPr lang="ru-RU" dirty="0" err="1"/>
              <a:t>отлагания</a:t>
            </a:r>
            <a:r>
              <a:rPr lang="ru-RU" dirty="0"/>
              <a:t> по </a:t>
            </a:r>
            <a:r>
              <a:rPr lang="ru-RU" dirty="0" err="1"/>
              <a:t>клапата</a:t>
            </a:r>
            <a:r>
              <a:rPr lang="ru-RU" dirty="0"/>
              <a:t> (</a:t>
            </a:r>
            <a:r>
              <a:rPr lang="ru-RU" dirty="0" err="1"/>
              <a:t>сенилна</a:t>
            </a:r>
            <a:r>
              <a:rPr lang="ru-RU" dirty="0"/>
              <a:t>, </a:t>
            </a:r>
            <a:r>
              <a:rPr lang="ru-RU" dirty="0" err="1"/>
              <a:t>калциева</a:t>
            </a:r>
            <a:r>
              <a:rPr lang="ru-RU" dirty="0"/>
              <a:t> </a:t>
            </a:r>
            <a:r>
              <a:rPr lang="ru-RU" dirty="0" err="1"/>
              <a:t>аортна</a:t>
            </a:r>
            <a:r>
              <a:rPr lang="ru-RU" dirty="0"/>
              <a:t> стеноза) на </a:t>
            </a:r>
            <a:r>
              <a:rPr lang="ru-RU" dirty="0" err="1"/>
              <a:t>първоначално</a:t>
            </a:r>
            <a:r>
              <a:rPr lang="ru-RU" dirty="0"/>
              <a:t> </a:t>
            </a:r>
            <a:r>
              <a:rPr lang="ru-RU" dirty="0" err="1"/>
              <a:t>интактна</a:t>
            </a:r>
            <a:r>
              <a:rPr lang="ru-RU" dirty="0"/>
              <a:t> </a:t>
            </a:r>
            <a:r>
              <a:rPr lang="ru-RU" dirty="0" err="1"/>
              <a:t>клапа</a:t>
            </a:r>
            <a:r>
              <a:rPr lang="ru-RU" dirty="0"/>
              <a:t>, атеросклероза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засягане</a:t>
            </a:r>
            <a:r>
              <a:rPr lang="ru-RU" dirty="0"/>
              <a:t> на </a:t>
            </a:r>
            <a:r>
              <a:rPr lang="ru-RU" dirty="0" err="1"/>
              <a:t>аортната</a:t>
            </a:r>
            <a:r>
              <a:rPr lang="ru-RU" dirty="0"/>
              <a:t> </a:t>
            </a:r>
            <a:r>
              <a:rPr lang="ru-RU" dirty="0" err="1"/>
              <a:t>клапа</a:t>
            </a:r>
            <a:r>
              <a:rPr lang="ru-RU" dirty="0"/>
              <a:t>, </a:t>
            </a:r>
            <a:r>
              <a:rPr lang="ru-RU" dirty="0" err="1"/>
              <a:t>инфекциозен</a:t>
            </a:r>
            <a:r>
              <a:rPr lang="ru-RU" dirty="0"/>
              <a:t> </a:t>
            </a:r>
            <a:r>
              <a:rPr lang="ru-RU" dirty="0" err="1"/>
              <a:t>ендокардит</a:t>
            </a:r>
            <a:r>
              <a:rPr lang="ru-RU" dirty="0"/>
              <a:t>. </a:t>
            </a:r>
          </a:p>
          <a:p>
            <a:r>
              <a:rPr lang="ru-RU" dirty="0" err="1"/>
              <a:t>Наличието</a:t>
            </a:r>
            <a:r>
              <a:rPr lang="ru-RU" dirty="0"/>
              <a:t> на </a:t>
            </a:r>
            <a:r>
              <a:rPr lang="ru-RU" dirty="0" err="1"/>
              <a:t>бикуспидна</a:t>
            </a:r>
            <a:r>
              <a:rPr lang="ru-RU" dirty="0"/>
              <a:t> </a:t>
            </a:r>
            <a:r>
              <a:rPr lang="ru-RU" dirty="0" err="1"/>
              <a:t>клапа</a:t>
            </a:r>
            <a:r>
              <a:rPr lang="ru-RU" dirty="0"/>
              <a:t> с </a:t>
            </a:r>
            <a:r>
              <a:rPr lang="ru-RU" dirty="0" err="1"/>
              <a:t>калциноза</a:t>
            </a:r>
            <a:r>
              <a:rPr lang="ru-RU" dirty="0"/>
              <a:t> е </a:t>
            </a:r>
            <a:r>
              <a:rPr lang="ru-RU" dirty="0" err="1"/>
              <a:t>една</a:t>
            </a:r>
            <a:r>
              <a:rPr lang="ru-RU" dirty="0"/>
              <a:t> от </a:t>
            </a:r>
            <a:r>
              <a:rPr lang="ru-RU" dirty="0" err="1"/>
              <a:t>най</a:t>
            </a:r>
            <a:r>
              <a:rPr lang="ru-RU" dirty="0"/>
              <a:t>-честите причини за </a:t>
            </a:r>
            <a:r>
              <a:rPr lang="ru-RU" dirty="0" err="1"/>
              <a:t>аортна</a:t>
            </a:r>
            <a:r>
              <a:rPr lang="ru-RU" dirty="0"/>
              <a:t> стеноза, </a:t>
            </a:r>
            <a:r>
              <a:rPr lang="ru-RU" dirty="0" err="1"/>
              <a:t>изискваща</a:t>
            </a:r>
            <a:r>
              <a:rPr lang="ru-RU" dirty="0"/>
              <a:t> оперативно лечение при </a:t>
            </a:r>
            <a:r>
              <a:rPr lang="ru-RU" dirty="0" err="1"/>
              <a:t>пациенти</a:t>
            </a:r>
            <a:r>
              <a:rPr lang="ru-RU" dirty="0"/>
              <a:t> под 70 </a:t>
            </a:r>
            <a:r>
              <a:rPr lang="ru-RU" dirty="0" err="1"/>
              <a:t>годишна</a:t>
            </a:r>
            <a:r>
              <a:rPr lang="ru-RU" dirty="0"/>
              <a:t> </a:t>
            </a:r>
            <a:r>
              <a:rPr lang="ru-RU" dirty="0" err="1"/>
              <a:t>възраст</a:t>
            </a:r>
            <a:r>
              <a:rPr lang="ru-RU" dirty="0"/>
              <a:t>. </a:t>
            </a:r>
          </a:p>
          <a:p>
            <a:r>
              <a:rPr lang="ru-RU" dirty="0"/>
              <a:t>Над </a:t>
            </a:r>
            <a:r>
              <a:rPr lang="ru-RU" dirty="0" err="1"/>
              <a:t>тази</a:t>
            </a:r>
            <a:r>
              <a:rPr lang="ru-RU" dirty="0"/>
              <a:t> </a:t>
            </a:r>
            <a:r>
              <a:rPr lang="ru-RU" dirty="0" err="1"/>
              <a:t>възраст</a:t>
            </a:r>
            <a:r>
              <a:rPr lang="ru-RU" dirty="0"/>
              <a:t> </a:t>
            </a:r>
            <a:r>
              <a:rPr lang="ru-RU" dirty="0" err="1"/>
              <a:t>най-честа</a:t>
            </a:r>
            <a:r>
              <a:rPr lang="ru-RU" dirty="0"/>
              <a:t> е </a:t>
            </a:r>
            <a:r>
              <a:rPr lang="ru-RU" dirty="0" err="1"/>
              <a:t>сенилната</a:t>
            </a:r>
            <a:r>
              <a:rPr lang="ru-RU" dirty="0"/>
              <a:t> </a:t>
            </a:r>
            <a:r>
              <a:rPr lang="ru-RU" dirty="0" err="1"/>
              <a:t>калциева</a:t>
            </a:r>
            <a:r>
              <a:rPr lang="ru-RU" dirty="0"/>
              <a:t> форма.</a:t>
            </a:r>
          </a:p>
        </p:txBody>
      </p:sp>
    </p:spTree>
    <p:extLst>
      <p:ext uri="{BB962C8B-B14F-4D97-AF65-F5344CB8AC3E}">
        <p14:creationId xmlns:p14="http://schemas.microsoft.com/office/powerpoint/2010/main" val="1877383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50106"/>
          </a:xfrm>
        </p:spPr>
        <p:txBody>
          <a:bodyPr/>
          <a:lstStyle/>
          <a:p>
            <a:r>
              <a:rPr lang="bg-BG" dirty="0"/>
              <a:t>Епидемиология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тежката</a:t>
            </a:r>
            <a:r>
              <a:rPr lang="ru-RU" dirty="0"/>
              <a:t> </a:t>
            </a:r>
            <a:r>
              <a:rPr lang="ru-RU" dirty="0" err="1"/>
              <a:t>аортна</a:t>
            </a:r>
            <a:r>
              <a:rPr lang="ru-RU" dirty="0"/>
              <a:t> стеноза се </a:t>
            </a:r>
            <a:r>
              <a:rPr lang="ru-RU" dirty="0" err="1"/>
              <a:t>среща</a:t>
            </a:r>
            <a:r>
              <a:rPr lang="ru-RU" dirty="0"/>
              <a:t> </a:t>
            </a:r>
            <a:r>
              <a:rPr lang="ru-RU" dirty="0" err="1"/>
              <a:t>рядко</a:t>
            </a:r>
            <a:r>
              <a:rPr lang="ru-RU" dirty="0"/>
              <a:t> в </a:t>
            </a:r>
            <a:r>
              <a:rPr lang="ru-RU" dirty="0" err="1"/>
              <a:t>детството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честота</a:t>
            </a:r>
            <a:r>
              <a:rPr lang="ru-RU" dirty="0"/>
              <a:t> и е 0,33% при </a:t>
            </a:r>
            <a:r>
              <a:rPr lang="ru-RU" dirty="0" err="1"/>
              <a:t>живородените</a:t>
            </a:r>
            <a:r>
              <a:rPr lang="ru-RU" dirty="0"/>
              <a:t>, и се </a:t>
            </a:r>
            <a:r>
              <a:rPr lang="ru-RU" dirty="0" err="1"/>
              <a:t>дължи</a:t>
            </a:r>
            <a:r>
              <a:rPr lang="ru-RU" dirty="0"/>
              <a:t> на </a:t>
            </a:r>
            <a:r>
              <a:rPr lang="ru-RU" dirty="0" err="1"/>
              <a:t>уникуспидна</a:t>
            </a:r>
            <a:r>
              <a:rPr lang="ru-RU" dirty="0"/>
              <a:t> или </a:t>
            </a:r>
            <a:r>
              <a:rPr lang="ru-RU" dirty="0" err="1"/>
              <a:t>бикуспидна</a:t>
            </a:r>
            <a:r>
              <a:rPr lang="ru-RU" dirty="0"/>
              <a:t> </a:t>
            </a:r>
            <a:r>
              <a:rPr lang="ru-RU" dirty="0" err="1"/>
              <a:t>клапа</a:t>
            </a:r>
            <a:r>
              <a:rPr lang="ru-RU" dirty="0"/>
              <a:t>. </a:t>
            </a:r>
            <a:r>
              <a:rPr lang="ru-RU" dirty="0" err="1"/>
              <a:t>Повечето</a:t>
            </a:r>
            <a:r>
              <a:rPr lang="ru-RU" dirty="0"/>
              <a:t> </a:t>
            </a:r>
            <a:r>
              <a:rPr lang="ru-RU" dirty="0" err="1"/>
              <a:t>пациенти</a:t>
            </a:r>
            <a:r>
              <a:rPr lang="ru-RU" dirty="0"/>
              <a:t> с </a:t>
            </a:r>
            <a:r>
              <a:rPr lang="ru-RU" dirty="0" err="1"/>
              <a:t>вродена</a:t>
            </a:r>
            <a:r>
              <a:rPr lang="ru-RU" dirty="0"/>
              <a:t> </a:t>
            </a:r>
            <a:r>
              <a:rPr lang="ru-RU" dirty="0" err="1"/>
              <a:t>бикуспидна</a:t>
            </a:r>
            <a:r>
              <a:rPr lang="ru-RU" dirty="0"/>
              <a:t> </a:t>
            </a:r>
            <a:r>
              <a:rPr lang="ru-RU" dirty="0" err="1"/>
              <a:t>аортна</a:t>
            </a:r>
            <a:r>
              <a:rPr lang="ru-RU" dirty="0"/>
              <a:t> </a:t>
            </a:r>
            <a:r>
              <a:rPr lang="ru-RU" dirty="0" err="1"/>
              <a:t>клапа</a:t>
            </a:r>
            <a:r>
              <a:rPr lang="ru-RU" dirty="0"/>
              <a:t> </a:t>
            </a:r>
            <a:r>
              <a:rPr lang="ru-RU" dirty="0" err="1"/>
              <a:t>развиват</a:t>
            </a:r>
            <a:r>
              <a:rPr lang="ru-RU" dirty="0"/>
              <a:t> </a:t>
            </a:r>
            <a:r>
              <a:rPr lang="ru-RU" dirty="0" err="1"/>
              <a:t>клинична</a:t>
            </a:r>
            <a:r>
              <a:rPr lang="ru-RU" dirty="0"/>
              <a:t> симптоматика едва в </a:t>
            </a:r>
            <a:r>
              <a:rPr lang="ru-RU" dirty="0" err="1"/>
              <a:t>средна</a:t>
            </a:r>
            <a:r>
              <a:rPr lang="ru-RU" dirty="0"/>
              <a:t> или </a:t>
            </a:r>
            <a:r>
              <a:rPr lang="ru-RU" dirty="0" err="1"/>
              <a:t>напреднала</a:t>
            </a:r>
            <a:r>
              <a:rPr lang="ru-RU" dirty="0"/>
              <a:t> </a:t>
            </a:r>
            <a:r>
              <a:rPr lang="ru-RU" dirty="0" err="1"/>
              <a:t>възраст</a:t>
            </a:r>
            <a:r>
              <a:rPr lang="ru-RU" dirty="0"/>
              <a:t>. </a:t>
            </a:r>
          </a:p>
          <a:p>
            <a:r>
              <a:rPr lang="ru-RU" dirty="0" err="1"/>
              <a:t>Пациентите</a:t>
            </a:r>
            <a:r>
              <a:rPr lang="ru-RU" dirty="0"/>
              <a:t> с </a:t>
            </a:r>
            <a:r>
              <a:rPr lang="ru-RU" dirty="0" err="1"/>
              <a:t>ревматична</a:t>
            </a:r>
            <a:r>
              <a:rPr lang="ru-RU" dirty="0"/>
              <a:t> </a:t>
            </a:r>
            <a:r>
              <a:rPr lang="ru-RU" dirty="0" err="1"/>
              <a:t>аортна</a:t>
            </a:r>
            <a:r>
              <a:rPr lang="ru-RU" dirty="0"/>
              <a:t> стеноза </a:t>
            </a:r>
            <a:r>
              <a:rPr lang="ru-RU" dirty="0" err="1"/>
              <a:t>обикновено</a:t>
            </a:r>
            <a:r>
              <a:rPr lang="ru-RU" dirty="0"/>
              <a:t> </a:t>
            </a:r>
            <a:r>
              <a:rPr lang="ru-RU" dirty="0" err="1"/>
              <a:t>стават</a:t>
            </a:r>
            <a:r>
              <a:rPr lang="ru-RU" dirty="0"/>
              <a:t> </a:t>
            </a:r>
            <a:r>
              <a:rPr lang="ru-RU" dirty="0" err="1"/>
              <a:t>симптоматични</a:t>
            </a:r>
            <a:r>
              <a:rPr lang="ru-RU" dirty="0"/>
              <a:t> след </a:t>
            </a:r>
            <a:r>
              <a:rPr lang="ru-RU" dirty="0" err="1"/>
              <a:t>шестото</a:t>
            </a:r>
            <a:r>
              <a:rPr lang="ru-RU" dirty="0"/>
              <a:t> </a:t>
            </a:r>
            <a:r>
              <a:rPr lang="ru-RU" dirty="0" err="1"/>
              <a:t>десетилетие</a:t>
            </a:r>
            <a:r>
              <a:rPr lang="ru-RU" dirty="0"/>
              <a:t> от живота.</a:t>
            </a:r>
          </a:p>
          <a:p>
            <a:r>
              <a:rPr lang="ru-RU" dirty="0" err="1"/>
              <a:t>Аортната</a:t>
            </a:r>
            <a:r>
              <a:rPr lang="ru-RU" dirty="0"/>
              <a:t> склероза (</a:t>
            </a:r>
            <a:r>
              <a:rPr lang="ru-RU" dirty="0" err="1"/>
              <a:t>калцификация</a:t>
            </a:r>
            <a:r>
              <a:rPr lang="ru-RU" dirty="0"/>
              <a:t> на </a:t>
            </a:r>
            <a:r>
              <a:rPr lang="ru-RU" dirty="0" err="1"/>
              <a:t>аортната</a:t>
            </a:r>
            <a:r>
              <a:rPr lang="ru-RU" dirty="0"/>
              <a:t> </a:t>
            </a:r>
            <a:r>
              <a:rPr lang="ru-RU" dirty="0" err="1"/>
              <a:t>клапа</a:t>
            </a:r>
            <a:r>
              <a:rPr lang="ru-RU" dirty="0"/>
              <a:t> без обструкция на </a:t>
            </a:r>
            <a:r>
              <a:rPr lang="ru-RU" dirty="0" err="1"/>
              <a:t>кръвотока</a:t>
            </a:r>
            <a:r>
              <a:rPr lang="ru-RU" dirty="0"/>
              <a:t>, считана за </a:t>
            </a:r>
            <a:r>
              <a:rPr lang="ru-RU" dirty="0" err="1"/>
              <a:t>прекурсор</a:t>
            </a:r>
            <a:r>
              <a:rPr lang="ru-RU" dirty="0"/>
              <a:t> на </a:t>
            </a:r>
            <a:r>
              <a:rPr lang="ru-RU" dirty="0" err="1"/>
              <a:t>дегенеративната</a:t>
            </a:r>
            <a:r>
              <a:rPr lang="ru-RU" dirty="0"/>
              <a:t> </a:t>
            </a:r>
            <a:r>
              <a:rPr lang="ru-RU" dirty="0" err="1"/>
              <a:t>калцифицираща</a:t>
            </a:r>
            <a:r>
              <a:rPr lang="ru-RU" dirty="0"/>
              <a:t> </a:t>
            </a:r>
            <a:r>
              <a:rPr lang="ru-RU" dirty="0" err="1"/>
              <a:t>аортна</a:t>
            </a:r>
            <a:r>
              <a:rPr lang="ru-RU" dirty="0"/>
              <a:t> стеноза) </a:t>
            </a:r>
            <a:r>
              <a:rPr lang="ru-RU" dirty="0" err="1"/>
              <a:t>увеличава</a:t>
            </a:r>
            <a:r>
              <a:rPr lang="ru-RU" dirty="0"/>
              <a:t> </a:t>
            </a:r>
            <a:r>
              <a:rPr lang="ru-RU" dirty="0" err="1"/>
              <a:t>своята</a:t>
            </a:r>
            <a:r>
              <a:rPr lang="ru-RU" dirty="0"/>
              <a:t> </a:t>
            </a:r>
            <a:r>
              <a:rPr lang="ru-RU" dirty="0" err="1"/>
              <a:t>честота</a:t>
            </a:r>
            <a:r>
              <a:rPr lang="ru-RU" dirty="0"/>
              <a:t> с </a:t>
            </a:r>
            <a:r>
              <a:rPr lang="ru-RU" dirty="0" err="1"/>
              <a:t>напредването</a:t>
            </a:r>
            <a:r>
              <a:rPr lang="ru-RU" dirty="0"/>
              <a:t> на </a:t>
            </a:r>
            <a:r>
              <a:rPr lang="ru-RU" dirty="0" err="1"/>
              <a:t>възрастта</a:t>
            </a:r>
            <a:r>
              <a:rPr lang="ru-RU" dirty="0"/>
              <a:t> и се </a:t>
            </a:r>
            <a:r>
              <a:rPr lang="ru-RU" dirty="0" err="1"/>
              <a:t>среща</a:t>
            </a:r>
            <a:r>
              <a:rPr lang="ru-RU" dirty="0"/>
              <a:t> при 29% от </a:t>
            </a:r>
            <a:r>
              <a:rPr lang="ru-RU" dirty="0" err="1"/>
              <a:t>индивидите</a:t>
            </a:r>
            <a:r>
              <a:rPr lang="ru-RU" dirty="0"/>
              <a:t> на </a:t>
            </a:r>
            <a:r>
              <a:rPr lang="ru-RU" dirty="0" err="1"/>
              <a:t>възраст</a:t>
            </a:r>
            <a:r>
              <a:rPr lang="ru-RU" dirty="0"/>
              <a:t> над 65 </a:t>
            </a:r>
            <a:r>
              <a:rPr lang="ru-RU" dirty="0" err="1"/>
              <a:t>години</a:t>
            </a:r>
            <a:r>
              <a:rPr lang="ru-RU" dirty="0"/>
              <a:t> и в 37% при </a:t>
            </a:r>
            <a:r>
              <a:rPr lang="ru-RU" dirty="0" err="1"/>
              <a:t>индивидите</a:t>
            </a:r>
            <a:r>
              <a:rPr lang="ru-RU" dirty="0"/>
              <a:t> над 75 </a:t>
            </a:r>
            <a:r>
              <a:rPr lang="ru-RU" dirty="0" err="1"/>
              <a:t>години</a:t>
            </a:r>
            <a:r>
              <a:rPr lang="ru-RU" dirty="0"/>
              <a:t>. </a:t>
            </a:r>
          </a:p>
          <a:p>
            <a:r>
              <a:rPr lang="ru-RU" dirty="0"/>
              <a:t>При </a:t>
            </a:r>
            <a:r>
              <a:rPr lang="ru-RU" dirty="0" err="1"/>
              <a:t>възрастни</a:t>
            </a:r>
            <a:r>
              <a:rPr lang="ru-RU" dirty="0"/>
              <a:t> хора, </a:t>
            </a:r>
            <a:r>
              <a:rPr lang="ru-RU" dirty="0" err="1"/>
              <a:t>честотата</a:t>
            </a:r>
            <a:r>
              <a:rPr lang="ru-RU" dirty="0"/>
              <a:t> на </a:t>
            </a:r>
            <a:r>
              <a:rPr lang="ru-RU" dirty="0" err="1"/>
              <a:t>аортна</a:t>
            </a:r>
            <a:r>
              <a:rPr lang="ru-RU" dirty="0"/>
              <a:t> стеноза </a:t>
            </a:r>
            <a:r>
              <a:rPr lang="ru-RU" dirty="0" err="1"/>
              <a:t>варира</a:t>
            </a:r>
            <a:r>
              <a:rPr lang="ru-RU" dirty="0"/>
              <a:t> между 2% и 9%. </a:t>
            </a:r>
            <a:r>
              <a:rPr lang="ru-RU" dirty="0" err="1"/>
              <a:t>Дегенеративната</a:t>
            </a:r>
            <a:r>
              <a:rPr lang="ru-RU" dirty="0"/>
              <a:t> </a:t>
            </a:r>
            <a:r>
              <a:rPr lang="ru-RU" dirty="0" err="1"/>
              <a:t>калцифицираща</a:t>
            </a:r>
            <a:r>
              <a:rPr lang="ru-RU" dirty="0"/>
              <a:t> </a:t>
            </a:r>
            <a:r>
              <a:rPr lang="ru-RU" dirty="0" err="1"/>
              <a:t>аортна</a:t>
            </a:r>
            <a:r>
              <a:rPr lang="ru-RU" dirty="0"/>
              <a:t> стеноза </a:t>
            </a:r>
            <a:r>
              <a:rPr lang="ru-RU" dirty="0" err="1"/>
              <a:t>обикновено</a:t>
            </a:r>
            <a:r>
              <a:rPr lang="ru-RU" dirty="0"/>
              <a:t> се </a:t>
            </a:r>
            <a:r>
              <a:rPr lang="ru-RU" dirty="0" err="1"/>
              <a:t>изявява</a:t>
            </a:r>
            <a:r>
              <a:rPr lang="ru-RU" dirty="0"/>
              <a:t> при </a:t>
            </a:r>
            <a:r>
              <a:rPr lang="ru-RU" dirty="0" err="1"/>
              <a:t>индивиди</a:t>
            </a:r>
            <a:r>
              <a:rPr lang="ru-RU" dirty="0"/>
              <a:t> над 75 </a:t>
            </a:r>
            <a:r>
              <a:rPr lang="ru-RU" dirty="0" err="1"/>
              <a:t>години</a:t>
            </a:r>
            <a:r>
              <a:rPr lang="ru-RU" dirty="0"/>
              <a:t> и </a:t>
            </a:r>
            <a:r>
              <a:rPr lang="ru-RU" dirty="0" err="1"/>
              <a:t>настъпва</a:t>
            </a:r>
            <a:r>
              <a:rPr lang="ru-RU" dirty="0"/>
              <a:t> </a:t>
            </a:r>
            <a:r>
              <a:rPr lang="ru-RU" dirty="0" err="1"/>
              <a:t>по-често</a:t>
            </a:r>
            <a:r>
              <a:rPr lang="ru-RU" dirty="0"/>
              <a:t> при </a:t>
            </a:r>
            <a:r>
              <a:rPr lang="ru-RU" dirty="0" err="1"/>
              <a:t>индивиди</a:t>
            </a:r>
            <a:r>
              <a:rPr lang="ru-RU" dirty="0"/>
              <a:t> от </a:t>
            </a:r>
            <a:r>
              <a:rPr lang="ru-RU" dirty="0" err="1"/>
              <a:t>мъжки</a:t>
            </a:r>
            <a:r>
              <a:rPr lang="ru-RU" dirty="0"/>
              <a:t> пол.</a:t>
            </a:r>
          </a:p>
        </p:txBody>
      </p:sp>
    </p:spTree>
    <p:extLst>
      <p:ext uri="{BB962C8B-B14F-4D97-AF65-F5344CB8AC3E}">
        <p14:creationId xmlns:p14="http://schemas.microsoft.com/office/powerpoint/2010/main" val="35428624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bg-BG" dirty="0"/>
              <a:t>Патофизиология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052736"/>
            <a:ext cx="9036496" cy="2232247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При стеноза на </a:t>
            </a:r>
            <a:r>
              <a:rPr lang="ru-RU" dirty="0" err="1"/>
              <a:t>аортната</a:t>
            </a:r>
            <a:r>
              <a:rPr lang="ru-RU" dirty="0"/>
              <a:t> </a:t>
            </a:r>
            <a:r>
              <a:rPr lang="ru-RU" dirty="0" err="1"/>
              <a:t>клапа</a:t>
            </a:r>
            <a:r>
              <a:rPr lang="ru-RU" dirty="0"/>
              <a:t>, се </a:t>
            </a:r>
            <a:r>
              <a:rPr lang="ru-RU" dirty="0" err="1"/>
              <a:t>появява</a:t>
            </a:r>
            <a:r>
              <a:rPr lang="ru-RU" dirty="0"/>
              <a:t> </a:t>
            </a:r>
            <a:r>
              <a:rPr lang="ru-RU" dirty="0" err="1"/>
              <a:t>съпротивление</a:t>
            </a:r>
            <a:r>
              <a:rPr lang="ru-RU" dirty="0"/>
              <a:t> на </a:t>
            </a:r>
            <a:r>
              <a:rPr lang="ru-RU" dirty="0" err="1"/>
              <a:t>систоличното</a:t>
            </a:r>
            <a:r>
              <a:rPr lang="ru-RU" dirty="0"/>
              <a:t> </a:t>
            </a:r>
            <a:r>
              <a:rPr lang="ru-RU" dirty="0" err="1"/>
              <a:t>изтласкване</a:t>
            </a:r>
            <a:r>
              <a:rPr lang="ru-RU" dirty="0"/>
              <a:t> на </a:t>
            </a:r>
            <a:r>
              <a:rPr lang="ru-RU" dirty="0" err="1"/>
              <a:t>кръвта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лявата</a:t>
            </a:r>
            <a:r>
              <a:rPr lang="ru-RU" dirty="0"/>
              <a:t> камера и се </a:t>
            </a:r>
            <a:r>
              <a:rPr lang="ru-RU" dirty="0" err="1"/>
              <a:t>създава</a:t>
            </a:r>
            <a:r>
              <a:rPr lang="ru-RU" dirty="0"/>
              <a:t> градиент на </a:t>
            </a:r>
            <a:r>
              <a:rPr lang="ru-RU" dirty="0" err="1"/>
              <a:t>налягането</a:t>
            </a:r>
            <a:r>
              <a:rPr lang="ru-RU" dirty="0"/>
              <a:t> между </a:t>
            </a:r>
            <a:r>
              <a:rPr lang="ru-RU" dirty="0" err="1"/>
              <a:t>лявата</a:t>
            </a:r>
            <a:r>
              <a:rPr lang="ru-RU" dirty="0"/>
              <a:t> камера и </a:t>
            </a:r>
            <a:r>
              <a:rPr lang="ru-RU" dirty="0" err="1"/>
              <a:t>аортата</a:t>
            </a:r>
            <a:r>
              <a:rPr lang="ru-RU" dirty="0"/>
              <a:t>. </a:t>
            </a:r>
          </a:p>
          <a:p>
            <a:r>
              <a:rPr lang="ru-RU" dirty="0" err="1"/>
              <a:t>Обструкцията</a:t>
            </a:r>
            <a:r>
              <a:rPr lang="ru-RU" dirty="0"/>
              <a:t> на </a:t>
            </a:r>
            <a:r>
              <a:rPr lang="ru-RU" dirty="0" err="1"/>
              <a:t>изхода</a:t>
            </a:r>
            <a:r>
              <a:rPr lang="ru-RU" dirty="0"/>
              <a:t> на </a:t>
            </a:r>
            <a:r>
              <a:rPr lang="ru-RU" dirty="0" err="1"/>
              <a:t>лява</a:t>
            </a:r>
            <a:r>
              <a:rPr lang="ru-RU" dirty="0"/>
              <a:t> камера води до </a:t>
            </a:r>
            <a:r>
              <a:rPr lang="ru-RU" dirty="0" err="1"/>
              <a:t>повишаване</a:t>
            </a:r>
            <a:r>
              <a:rPr lang="ru-RU" dirty="0"/>
              <a:t> на </a:t>
            </a:r>
            <a:r>
              <a:rPr lang="ru-RU" dirty="0" err="1"/>
              <a:t>систоличното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.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3" y="3284983"/>
            <a:ext cx="8497887" cy="3573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38829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Патофизиология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Като </a:t>
            </a:r>
            <a:r>
              <a:rPr lang="ru-RU" dirty="0" err="1"/>
              <a:t>компенсаторен</a:t>
            </a:r>
            <a:r>
              <a:rPr lang="ru-RU" dirty="0"/>
              <a:t> </a:t>
            </a:r>
            <a:r>
              <a:rPr lang="ru-RU" dirty="0" err="1"/>
              <a:t>механизъм</a:t>
            </a:r>
            <a:r>
              <a:rPr lang="ru-RU" dirty="0"/>
              <a:t>, </a:t>
            </a:r>
            <a:r>
              <a:rPr lang="ru-RU" dirty="0" err="1"/>
              <a:t>настъпва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увеличаване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масата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лявокамерната</a:t>
            </a:r>
            <a:r>
              <a:rPr lang="ru-RU" dirty="0">
                <a:solidFill>
                  <a:srgbClr val="FF0000"/>
                </a:solidFill>
              </a:rPr>
              <a:t> стена</a:t>
            </a:r>
            <a:r>
              <a:rPr lang="ru-RU" dirty="0"/>
              <a:t> чрез </a:t>
            </a:r>
            <a:r>
              <a:rPr lang="ru-RU" dirty="0" err="1"/>
              <a:t>успоредна</a:t>
            </a:r>
            <a:r>
              <a:rPr lang="ru-RU" dirty="0"/>
              <a:t> репликация на </a:t>
            </a:r>
            <a:r>
              <a:rPr lang="ru-RU" dirty="0" err="1"/>
              <a:t>саркомерите</a:t>
            </a:r>
            <a:r>
              <a:rPr lang="ru-RU" dirty="0"/>
              <a:t>, </a:t>
            </a:r>
            <a:r>
              <a:rPr lang="ru-RU" dirty="0" err="1"/>
              <a:t>водещо</a:t>
            </a:r>
            <a:r>
              <a:rPr lang="ru-RU" dirty="0"/>
              <a:t> до концентрична </a:t>
            </a:r>
            <a:r>
              <a:rPr lang="ru-RU" dirty="0" err="1"/>
              <a:t>хипертрофия</a:t>
            </a:r>
            <a:r>
              <a:rPr lang="ru-RU" dirty="0"/>
              <a:t>. </a:t>
            </a:r>
          </a:p>
          <a:p>
            <a:r>
              <a:rPr lang="ru-RU" dirty="0"/>
              <a:t>В </a:t>
            </a:r>
            <a:r>
              <a:rPr lang="ru-RU" dirty="0" err="1"/>
              <a:t>този</a:t>
            </a:r>
            <a:r>
              <a:rPr lang="ru-RU" dirty="0"/>
              <a:t> стадий </a:t>
            </a:r>
            <a:r>
              <a:rPr lang="ru-RU" dirty="0" err="1"/>
              <a:t>лявата</a:t>
            </a:r>
            <a:r>
              <a:rPr lang="ru-RU" dirty="0"/>
              <a:t> камера не е </a:t>
            </a:r>
            <a:r>
              <a:rPr lang="ru-RU" dirty="0" err="1"/>
              <a:t>дилатирана</a:t>
            </a:r>
            <a:r>
              <a:rPr lang="ru-RU" dirty="0"/>
              <a:t> и </a:t>
            </a:r>
            <a:r>
              <a:rPr lang="ru-RU" dirty="0" err="1"/>
              <a:t>нейната</a:t>
            </a:r>
            <a:r>
              <a:rPr lang="ru-RU" dirty="0"/>
              <a:t> функция е </a:t>
            </a:r>
            <a:r>
              <a:rPr lang="ru-RU" dirty="0" err="1"/>
              <a:t>запазена</a:t>
            </a:r>
            <a:r>
              <a:rPr lang="ru-RU" dirty="0"/>
              <a:t>, </a:t>
            </a:r>
            <a:r>
              <a:rPr lang="ru-RU" dirty="0" err="1"/>
              <a:t>въпреки</a:t>
            </a:r>
            <a:r>
              <a:rPr lang="ru-RU" dirty="0"/>
              <a:t> че се </a:t>
            </a:r>
            <a:r>
              <a:rPr lang="ru-RU" dirty="0" err="1"/>
              <a:t>наблюдава</a:t>
            </a:r>
            <a:r>
              <a:rPr lang="ru-RU" dirty="0"/>
              <a:t> понижение на </a:t>
            </a:r>
            <a:r>
              <a:rPr lang="ru-RU" dirty="0" err="1"/>
              <a:t>диастолния</a:t>
            </a:r>
            <a:r>
              <a:rPr lang="ru-RU" dirty="0"/>
              <a:t> </a:t>
            </a:r>
            <a:r>
              <a:rPr lang="ru-RU" dirty="0" err="1"/>
              <a:t>комплайънс</a:t>
            </a:r>
            <a:r>
              <a:rPr lang="ru-RU" dirty="0"/>
              <a:t>. </a:t>
            </a:r>
            <a:r>
              <a:rPr lang="ru-RU" dirty="0" err="1"/>
              <a:t>Въпреки</a:t>
            </a:r>
            <a:r>
              <a:rPr lang="ru-RU" dirty="0"/>
              <a:t> че </a:t>
            </a:r>
            <a:r>
              <a:rPr lang="ru-RU" dirty="0" err="1"/>
              <a:t>сърдечния</a:t>
            </a:r>
            <a:r>
              <a:rPr lang="ru-RU" dirty="0"/>
              <a:t> дебит е нормален в покой, </a:t>
            </a:r>
            <a:r>
              <a:rPr lang="ru-RU" dirty="0" err="1"/>
              <a:t>често</a:t>
            </a:r>
            <a:r>
              <a:rPr lang="ru-RU" dirty="0"/>
              <a:t> се не </a:t>
            </a:r>
            <a:r>
              <a:rPr lang="ru-RU" dirty="0" err="1"/>
              <a:t>може</a:t>
            </a:r>
            <a:r>
              <a:rPr lang="ru-RU" dirty="0"/>
              <a:t> да се </a:t>
            </a:r>
            <a:r>
              <a:rPr lang="ru-RU" dirty="0" err="1"/>
              <a:t>увеличи</a:t>
            </a:r>
            <a:r>
              <a:rPr lang="ru-RU" dirty="0"/>
              <a:t> адекватно по </a:t>
            </a:r>
            <a:r>
              <a:rPr lang="ru-RU" dirty="0" err="1"/>
              <a:t>време</a:t>
            </a:r>
            <a:r>
              <a:rPr lang="ru-RU" dirty="0"/>
              <a:t> на физическо </a:t>
            </a:r>
            <a:r>
              <a:rPr lang="ru-RU" dirty="0" err="1"/>
              <a:t>натоварване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доведе</a:t>
            </a:r>
            <a:r>
              <a:rPr lang="ru-RU" dirty="0"/>
              <a:t> до </a:t>
            </a:r>
            <a:r>
              <a:rPr lang="ru-RU" dirty="0" err="1"/>
              <a:t>поява</a:t>
            </a:r>
            <a:r>
              <a:rPr lang="ru-RU" dirty="0"/>
              <a:t> на </a:t>
            </a:r>
            <a:r>
              <a:rPr lang="ru-RU" dirty="0" err="1"/>
              <a:t>симптоми</a:t>
            </a:r>
            <a:r>
              <a:rPr lang="ru-RU" dirty="0"/>
              <a:t>.</a:t>
            </a:r>
          </a:p>
          <a:p>
            <a:r>
              <a:rPr lang="ru-RU" dirty="0" err="1"/>
              <a:t>Миокардният</a:t>
            </a:r>
            <a:r>
              <a:rPr lang="ru-RU" dirty="0"/>
              <a:t> </a:t>
            </a:r>
            <a:r>
              <a:rPr lang="ru-RU" dirty="0" err="1"/>
              <a:t>контрактилитет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също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понижен,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допълнително</a:t>
            </a:r>
            <a:r>
              <a:rPr lang="ru-RU" dirty="0"/>
              <a:t> води до </a:t>
            </a:r>
            <a:r>
              <a:rPr lang="ru-RU" dirty="0" err="1"/>
              <a:t>понижаване</a:t>
            </a:r>
            <a:r>
              <a:rPr lang="ru-RU" dirty="0"/>
              <a:t> </a:t>
            </a:r>
            <a:r>
              <a:rPr lang="ru-RU" dirty="0" err="1"/>
              <a:t>сърдечния</a:t>
            </a:r>
            <a:r>
              <a:rPr lang="ru-RU" dirty="0"/>
              <a:t> дебит,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настъпване</a:t>
            </a:r>
            <a:r>
              <a:rPr lang="ru-RU" dirty="0"/>
              <a:t> на </a:t>
            </a:r>
            <a:r>
              <a:rPr lang="ru-RU" dirty="0" err="1"/>
              <a:t>систолна</a:t>
            </a:r>
            <a:r>
              <a:rPr lang="ru-RU" dirty="0"/>
              <a:t> дисфункция.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991860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052736"/>
          </a:xfrm>
        </p:spPr>
        <p:txBody>
          <a:bodyPr/>
          <a:lstStyle/>
          <a:p>
            <a:r>
              <a:rPr lang="bg-BG" dirty="0"/>
              <a:t>Патофизиология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Увеличената</a:t>
            </a:r>
            <a:r>
              <a:rPr lang="ru-RU" dirty="0"/>
              <a:t> </a:t>
            </a:r>
            <a:r>
              <a:rPr lang="ru-RU" dirty="0" err="1"/>
              <a:t>левокамерна</a:t>
            </a:r>
            <a:r>
              <a:rPr lang="ru-RU" dirty="0"/>
              <a:t> </a:t>
            </a:r>
            <a:r>
              <a:rPr lang="ru-RU" dirty="0" err="1"/>
              <a:t>маса</a:t>
            </a:r>
            <a:r>
              <a:rPr lang="ru-RU" dirty="0"/>
              <a:t>, </a:t>
            </a:r>
            <a:r>
              <a:rPr lang="ru-RU" dirty="0" err="1"/>
              <a:t>увеличеното</a:t>
            </a:r>
            <a:r>
              <a:rPr lang="ru-RU" dirty="0"/>
              <a:t> </a:t>
            </a:r>
            <a:r>
              <a:rPr lang="ru-RU" dirty="0" err="1"/>
              <a:t>систолно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 и </a:t>
            </a:r>
            <a:r>
              <a:rPr lang="ru-RU" dirty="0" err="1"/>
              <a:t>удължаването</a:t>
            </a:r>
            <a:r>
              <a:rPr lang="ru-RU" dirty="0"/>
              <a:t> на </a:t>
            </a:r>
            <a:r>
              <a:rPr lang="ru-RU" dirty="0" err="1"/>
              <a:t>систоличното</a:t>
            </a:r>
            <a:r>
              <a:rPr lang="ru-RU" dirty="0"/>
              <a:t> </a:t>
            </a:r>
            <a:r>
              <a:rPr lang="ru-RU" dirty="0" err="1"/>
              <a:t>изтласкване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увеличават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нуждите</a:t>
            </a:r>
            <a:r>
              <a:rPr lang="ru-RU" dirty="0">
                <a:solidFill>
                  <a:srgbClr val="FF0000"/>
                </a:solidFill>
              </a:rPr>
              <a:t> от кислород на миокарда</a:t>
            </a:r>
            <a:r>
              <a:rPr lang="ru-RU" dirty="0"/>
              <a:t>, </a:t>
            </a:r>
            <a:r>
              <a:rPr lang="ru-RU" dirty="0" err="1"/>
              <a:t>особено</a:t>
            </a:r>
            <a:r>
              <a:rPr lang="ru-RU" dirty="0"/>
              <a:t> в </a:t>
            </a:r>
            <a:r>
              <a:rPr lang="ru-RU" dirty="0" err="1"/>
              <a:t>субендокардната</a:t>
            </a:r>
            <a:r>
              <a:rPr lang="ru-RU" dirty="0"/>
              <a:t> зона. </a:t>
            </a:r>
            <a:r>
              <a:rPr lang="ru-RU" dirty="0" err="1"/>
              <a:t>Въпреки</a:t>
            </a:r>
            <a:r>
              <a:rPr lang="ru-RU" dirty="0"/>
              <a:t> че </a:t>
            </a:r>
            <a:r>
              <a:rPr lang="ru-RU" dirty="0" err="1"/>
              <a:t>коронарния</a:t>
            </a:r>
            <a:r>
              <a:rPr lang="ru-RU" dirty="0"/>
              <a:t> </a:t>
            </a:r>
            <a:r>
              <a:rPr lang="ru-RU" dirty="0" err="1"/>
              <a:t>кръвоток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нормален, отнесен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увеличената</a:t>
            </a:r>
            <a:r>
              <a:rPr lang="ru-RU" dirty="0"/>
              <a:t> </a:t>
            </a:r>
            <a:r>
              <a:rPr lang="ru-RU" dirty="0" err="1"/>
              <a:t>левокамерна</a:t>
            </a:r>
            <a:r>
              <a:rPr lang="ru-RU" dirty="0"/>
              <a:t> </a:t>
            </a:r>
            <a:r>
              <a:rPr lang="ru-RU" dirty="0" err="1"/>
              <a:t>маса</a:t>
            </a:r>
            <a:r>
              <a:rPr lang="ru-RU" dirty="0"/>
              <a:t>, той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недостатъчен</a:t>
            </a:r>
            <a:r>
              <a:rPr lang="ru-RU" dirty="0"/>
              <a:t>. </a:t>
            </a:r>
          </a:p>
          <a:p>
            <a:endParaRPr lang="ru-RU" dirty="0"/>
          </a:p>
          <a:p>
            <a:r>
              <a:rPr lang="ru-RU" dirty="0" err="1">
                <a:solidFill>
                  <a:srgbClr val="FF0000"/>
                </a:solidFill>
              </a:rPr>
              <a:t>Ангинозната</a:t>
            </a:r>
            <a:r>
              <a:rPr lang="ru-RU" dirty="0">
                <a:solidFill>
                  <a:srgbClr val="FF0000"/>
                </a:solidFill>
              </a:rPr>
              <a:t> симптоматика </a:t>
            </a:r>
            <a:r>
              <a:rPr lang="ru-RU" dirty="0"/>
              <a:t>се </a:t>
            </a:r>
            <a:r>
              <a:rPr lang="ru-RU" dirty="0" err="1"/>
              <a:t>появява</a:t>
            </a:r>
            <a:r>
              <a:rPr lang="ru-RU" dirty="0"/>
              <a:t>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едновременното</a:t>
            </a:r>
            <a:r>
              <a:rPr lang="ru-RU" dirty="0"/>
              <a:t> </a:t>
            </a:r>
            <a:r>
              <a:rPr lang="ru-RU" dirty="0" err="1"/>
              <a:t>настъпване</a:t>
            </a:r>
            <a:r>
              <a:rPr lang="ru-RU" dirty="0"/>
              <a:t> на </a:t>
            </a:r>
            <a:r>
              <a:rPr lang="ru-RU" dirty="0" err="1"/>
              <a:t>повишени</a:t>
            </a:r>
            <a:r>
              <a:rPr lang="ru-RU" dirty="0"/>
              <a:t> </a:t>
            </a:r>
            <a:r>
              <a:rPr lang="ru-RU" dirty="0" err="1"/>
              <a:t>нужди</a:t>
            </a:r>
            <a:r>
              <a:rPr lang="ru-RU" dirty="0"/>
              <a:t> от кислород от </a:t>
            </a:r>
            <a:r>
              <a:rPr lang="ru-RU" dirty="0" err="1"/>
              <a:t>хипертрофиралия</a:t>
            </a:r>
            <a:r>
              <a:rPr lang="ru-RU" dirty="0"/>
              <a:t> миокард и </a:t>
            </a:r>
            <a:r>
              <a:rPr lang="ru-RU" dirty="0" err="1"/>
              <a:t>понижената</a:t>
            </a:r>
            <a:r>
              <a:rPr lang="ru-RU" dirty="0"/>
              <a:t> доставка на кислород </a:t>
            </a:r>
            <a:r>
              <a:rPr lang="ru-RU" dirty="0" err="1"/>
              <a:t>поради</a:t>
            </a:r>
            <a:r>
              <a:rPr lang="ru-RU" dirty="0"/>
              <a:t> понижения </a:t>
            </a:r>
            <a:r>
              <a:rPr lang="ru-RU" dirty="0" err="1"/>
              <a:t>коронарен</a:t>
            </a:r>
            <a:r>
              <a:rPr lang="ru-RU" dirty="0"/>
              <a:t> резерв, </a:t>
            </a:r>
            <a:r>
              <a:rPr lang="ru-RU" dirty="0" err="1"/>
              <a:t>намалено</a:t>
            </a:r>
            <a:r>
              <a:rPr lang="ru-RU" dirty="0"/>
              <a:t> </a:t>
            </a:r>
            <a:r>
              <a:rPr lang="ru-RU" dirty="0" err="1"/>
              <a:t>диастолно</a:t>
            </a:r>
            <a:r>
              <a:rPr lang="ru-RU" dirty="0"/>
              <a:t> </a:t>
            </a:r>
            <a:r>
              <a:rPr lang="ru-RU" dirty="0" err="1"/>
              <a:t>перфузионно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 и </a:t>
            </a:r>
            <a:r>
              <a:rPr lang="ru-RU" dirty="0" err="1"/>
              <a:t>релативна</a:t>
            </a:r>
            <a:r>
              <a:rPr lang="ru-RU" dirty="0"/>
              <a:t> </a:t>
            </a:r>
            <a:r>
              <a:rPr lang="ru-RU" dirty="0" err="1"/>
              <a:t>субендокардна</a:t>
            </a:r>
            <a:r>
              <a:rPr lang="ru-RU" dirty="0"/>
              <a:t> </a:t>
            </a:r>
            <a:r>
              <a:rPr lang="ru-RU" dirty="0" err="1"/>
              <a:t>миокардна</a:t>
            </a:r>
            <a:r>
              <a:rPr lang="ru-RU" dirty="0"/>
              <a:t> </a:t>
            </a:r>
            <a:r>
              <a:rPr lang="ru-RU" dirty="0" err="1"/>
              <a:t>исхемия</a:t>
            </a:r>
            <a:r>
              <a:rPr lang="ru-RU" dirty="0"/>
              <a:t>. </a:t>
            </a:r>
          </a:p>
          <a:p>
            <a:endParaRPr lang="ru-RU" dirty="0"/>
          </a:p>
          <a:p>
            <a:r>
              <a:rPr lang="ru-RU" dirty="0" err="1"/>
              <a:t>Структурните</a:t>
            </a:r>
            <a:r>
              <a:rPr lang="ru-RU" dirty="0"/>
              <a:t> </a:t>
            </a:r>
            <a:r>
              <a:rPr lang="ru-RU" dirty="0" err="1"/>
              <a:t>промени</a:t>
            </a:r>
            <a:r>
              <a:rPr lang="ru-RU" dirty="0"/>
              <a:t> в миокарда при </a:t>
            </a:r>
            <a:r>
              <a:rPr lang="ru-RU" dirty="0" err="1"/>
              <a:t>хипертрофията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и </a:t>
            </a:r>
            <a:r>
              <a:rPr lang="ru-RU" dirty="0" err="1"/>
              <a:t>миокардната</a:t>
            </a:r>
            <a:r>
              <a:rPr lang="ru-RU" dirty="0"/>
              <a:t> </a:t>
            </a:r>
            <a:r>
              <a:rPr lang="ru-RU" dirty="0" err="1"/>
              <a:t>исхемия</a:t>
            </a:r>
            <a:r>
              <a:rPr lang="ru-RU" dirty="0"/>
              <a:t> стоят в </a:t>
            </a:r>
            <a:r>
              <a:rPr lang="ru-RU" dirty="0" err="1"/>
              <a:t>основата</a:t>
            </a:r>
            <a:r>
              <a:rPr lang="ru-RU" dirty="0"/>
              <a:t> на </a:t>
            </a:r>
            <a:r>
              <a:rPr lang="ru-RU" dirty="0" err="1"/>
              <a:t>камерни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ритъмни</a:t>
            </a:r>
            <a:r>
              <a:rPr lang="ru-RU" dirty="0">
                <a:solidFill>
                  <a:srgbClr val="FF0000"/>
                </a:solidFill>
              </a:rPr>
              <a:t> нарушения </a:t>
            </a:r>
            <a:r>
              <a:rPr lang="ru-RU" dirty="0"/>
              <a:t>при </a:t>
            </a:r>
            <a:r>
              <a:rPr lang="ru-RU" dirty="0" err="1"/>
              <a:t>болните</a:t>
            </a:r>
            <a:r>
              <a:rPr lang="ru-RU" dirty="0"/>
              <a:t> с </a:t>
            </a:r>
            <a:r>
              <a:rPr lang="ru-RU" dirty="0" err="1"/>
              <a:t>аортна</a:t>
            </a:r>
            <a:r>
              <a:rPr lang="ru-RU" dirty="0"/>
              <a:t> стеноза. </a:t>
            </a:r>
          </a:p>
          <a:p>
            <a:endParaRPr lang="ru-RU" dirty="0"/>
          </a:p>
          <a:p>
            <a:r>
              <a:rPr lang="ru-RU" dirty="0"/>
              <a:t>При </a:t>
            </a:r>
            <a:r>
              <a:rPr lang="ru-RU" dirty="0" err="1"/>
              <a:t>болните</a:t>
            </a:r>
            <a:r>
              <a:rPr lang="ru-RU" dirty="0"/>
              <a:t> с </a:t>
            </a:r>
            <a:r>
              <a:rPr lang="ru-RU" dirty="0" err="1"/>
              <a:t>калциева</a:t>
            </a:r>
            <a:r>
              <a:rPr lang="ru-RU" dirty="0"/>
              <a:t> </a:t>
            </a:r>
            <a:r>
              <a:rPr lang="ru-RU" dirty="0" err="1"/>
              <a:t>аортна</a:t>
            </a:r>
            <a:r>
              <a:rPr lang="ru-RU" dirty="0"/>
              <a:t> стеноза </a:t>
            </a:r>
            <a:r>
              <a:rPr lang="ru-RU" dirty="0" err="1"/>
              <a:t>навлизането</a:t>
            </a:r>
            <a:r>
              <a:rPr lang="ru-RU" dirty="0"/>
              <a:t> на </a:t>
            </a:r>
            <a:r>
              <a:rPr lang="ru-RU" dirty="0" err="1"/>
              <a:t>калций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проводната</a:t>
            </a:r>
            <a:r>
              <a:rPr lang="ru-RU" dirty="0"/>
              <a:t> система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доведе</a:t>
            </a:r>
            <a:r>
              <a:rPr lang="ru-RU" dirty="0"/>
              <a:t> до развитие на </a:t>
            </a:r>
            <a:r>
              <a:rPr lang="ru-RU" dirty="0" err="1">
                <a:solidFill>
                  <a:srgbClr val="FF0000"/>
                </a:solidFill>
              </a:rPr>
              <a:t>проводни</a:t>
            </a:r>
            <a:r>
              <a:rPr lang="ru-RU" dirty="0">
                <a:solidFill>
                  <a:srgbClr val="FF0000"/>
                </a:solidFill>
              </a:rPr>
              <a:t> нарушения</a:t>
            </a:r>
            <a:r>
              <a:rPr lang="ru-RU" dirty="0"/>
              <a:t> на </a:t>
            </a:r>
            <a:r>
              <a:rPr lang="ru-RU" dirty="0" err="1"/>
              <a:t>ниво</a:t>
            </a:r>
            <a:r>
              <a:rPr lang="ru-RU" dirty="0"/>
              <a:t> </a:t>
            </a:r>
            <a:r>
              <a:rPr lang="ru-RU" dirty="0" err="1"/>
              <a:t>атриовентрикуларно</a:t>
            </a:r>
            <a:r>
              <a:rPr lang="ru-RU" dirty="0"/>
              <a:t> </a:t>
            </a:r>
            <a:r>
              <a:rPr lang="ru-RU" dirty="0" err="1"/>
              <a:t>съединение</a:t>
            </a:r>
            <a:r>
              <a:rPr lang="ru-RU" dirty="0"/>
              <a:t> и под него.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87786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bg-BG" dirty="0"/>
              <a:t>Клиника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124744"/>
            <a:ext cx="8856984" cy="5616624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Аортната</a:t>
            </a:r>
            <a:r>
              <a:rPr lang="ru-RU" dirty="0"/>
              <a:t> стеноза </a:t>
            </a:r>
            <a:r>
              <a:rPr lang="ru-RU" dirty="0" err="1"/>
              <a:t>обикновено</a:t>
            </a:r>
            <a:r>
              <a:rPr lang="ru-RU" dirty="0"/>
              <a:t>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асимптоматичен</a:t>
            </a:r>
            <a:r>
              <a:rPr lang="ru-RU" dirty="0"/>
              <a:t> латентен период от 10-20 </a:t>
            </a:r>
            <a:r>
              <a:rPr lang="ru-RU" dirty="0" err="1"/>
              <a:t>години</a:t>
            </a:r>
            <a:r>
              <a:rPr lang="ru-RU" dirty="0"/>
              <a:t>.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този</a:t>
            </a:r>
            <a:r>
              <a:rPr lang="ru-RU" dirty="0"/>
              <a:t> период, </a:t>
            </a:r>
            <a:r>
              <a:rPr lang="ru-RU" dirty="0" err="1"/>
              <a:t>обструкцията</a:t>
            </a:r>
            <a:r>
              <a:rPr lang="ru-RU" dirty="0"/>
              <a:t> на </a:t>
            </a:r>
            <a:r>
              <a:rPr lang="ru-RU" dirty="0" err="1"/>
              <a:t>изхода</a:t>
            </a:r>
            <a:r>
              <a:rPr lang="ru-RU" dirty="0"/>
              <a:t> на </a:t>
            </a:r>
            <a:r>
              <a:rPr lang="ru-RU" dirty="0" err="1"/>
              <a:t>лява</a:t>
            </a:r>
            <a:r>
              <a:rPr lang="ru-RU" dirty="0"/>
              <a:t> камера и </a:t>
            </a:r>
            <a:r>
              <a:rPr lang="ru-RU" dirty="0" err="1"/>
              <a:t>налягането</a:t>
            </a:r>
            <a:r>
              <a:rPr lang="ru-RU" dirty="0"/>
              <a:t> </a:t>
            </a:r>
            <a:r>
              <a:rPr lang="ru-RU" dirty="0" err="1"/>
              <a:t>върху</a:t>
            </a:r>
            <a:r>
              <a:rPr lang="ru-RU" dirty="0"/>
              <a:t> </a:t>
            </a:r>
            <a:r>
              <a:rPr lang="ru-RU" dirty="0" err="1"/>
              <a:t>левокамерния</a:t>
            </a:r>
            <a:r>
              <a:rPr lang="ru-RU" dirty="0"/>
              <a:t> миокард постепенно се </a:t>
            </a:r>
            <a:r>
              <a:rPr lang="ru-RU" dirty="0" err="1"/>
              <a:t>увеличават</a:t>
            </a:r>
            <a:r>
              <a:rPr lang="ru-RU" dirty="0"/>
              <a:t>. </a:t>
            </a:r>
          </a:p>
          <a:p>
            <a:r>
              <a:rPr lang="ru-RU" dirty="0" err="1"/>
              <a:t>Симптомите</a:t>
            </a:r>
            <a:r>
              <a:rPr lang="ru-RU" dirty="0"/>
              <a:t> се </a:t>
            </a:r>
            <a:r>
              <a:rPr lang="ru-RU" dirty="0" err="1"/>
              <a:t>развиват</a:t>
            </a:r>
            <a:r>
              <a:rPr lang="ru-RU" dirty="0"/>
              <a:t> постепенно. </a:t>
            </a:r>
          </a:p>
          <a:p>
            <a:pPr lvl="1"/>
            <a:r>
              <a:rPr lang="ru-RU" dirty="0" err="1"/>
              <a:t>Задух</a:t>
            </a:r>
            <a:r>
              <a:rPr lang="ru-RU" dirty="0"/>
              <a:t> при усилие е </a:t>
            </a:r>
            <a:r>
              <a:rPr lang="ru-RU" dirty="0" err="1"/>
              <a:t>най-честото</a:t>
            </a:r>
            <a:r>
              <a:rPr lang="ru-RU" dirty="0"/>
              <a:t> </a:t>
            </a:r>
            <a:r>
              <a:rPr lang="ru-RU" dirty="0" err="1"/>
              <a:t>първоначално</a:t>
            </a:r>
            <a:r>
              <a:rPr lang="ru-RU" dirty="0"/>
              <a:t> </a:t>
            </a:r>
            <a:r>
              <a:rPr lang="ru-RU" dirty="0" err="1"/>
              <a:t>оплакване</a:t>
            </a:r>
            <a:r>
              <a:rPr lang="ru-RU" dirty="0"/>
              <a:t>, </a:t>
            </a:r>
            <a:r>
              <a:rPr lang="ru-RU" dirty="0" err="1"/>
              <a:t>дори</a:t>
            </a:r>
            <a:r>
              <a:rPr lang="ru-RU" dirty="0"/>
              <a:t> при </a:t>
            </a:r>
            <a:r>
              <a:rPr lang="ru-RU" dirty="0" err="1"/>
              <a:t>пациенти</a:t>
            </a:r>
            <a:r>
              <a:rPr lang="ru-RU" dirty="0"/>
              <a:t> с </a:t>
            </a:r>
            <a:r>
              <a:rPr lang="ru-RU" dirty="0" err="1"/>
              <a:t>нормална</a:t>
            </a:r>
            <a:r>
              <a:rPr lang="ru-RU" dirty="0"/>
              <a:t> </a:t>
            </a:r>
            <a:r>
              <a:rPr lang="ru-RU" dirty="0" err="1"/>
              <a:t>левокамерна</a:t>
            </a:r>
            <a:r>
              <a:rPr lang="ru-RU" dirty="0"/>
              <a:t> </a:t>
            </a:r>
            <a:r>
              <a:rPr lang="ru-RU" dirty="0" err="1"/>
              <a:t>систолна</a:t>
            </a:r>
            <a:r>
              <a:rPr lang="ru-RU" dirty="0"/>
              <a:t> функция, и </a:t>
            </a:r>
            <a:r>
              <a:rPr lang="ru-RU" dirty="0" err="1"/>
              <a:t>често</a:t>
            </a:r>
            <a:r>
              <a:rPr lang="ru-RU" dirty="0"/>
              <a:t> се </a:t>
            </a:r>
            <a:r>
              <a:rPr lang="ru-RU" dirty="0" err="1"/>
              <a:t>съпровожда</a:t>
            </a:r>
            <a:r>
              <a:rPr lang="ru-RU" dirty="0"/>
              <a:t> с нарушена </a:t>
            </a:r>
            <a:r>
              <a:rPr lang="ru-RU" dirty="0" err="1"/>
              <a:t>диастолна</a:t>
            </a:r>
            <a:r>
              <a:rPr lang="ru-RU" dirty="0"/>
              <a:t> функция. </a:t>
            </a:r>
          </a:p>
          <a:p>
            <a:pPr lvl="1"/>
            <a:r>
              <a:rPr lang="ru-RU" dirty="0"/>
              <a:t>В </a:t>
            </a:r>
            <a:r>
              <a:rPr lang="ru-RU" dirty="0" err="1"/>
              <a:t>допълнение</a:t>
            </a:r>
            <a:r>
              <a:rPr lang="ru-RU" dirty="0"/>
              <a:t>, </a:t>
            </a:r>
            <a:r>
              <a:rPr lang="ru-RU" dirty="0" err="1"/>
              <a:t>пациентите</a:t>
            </a:r>
            <a:r>
              <a:rPr lang="ru-RU" dirty="0"/>
              <a:t>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усетят</a:t>
            </a:r>
            <a:r>
              <a:rPr lang="ru-RU" dirty="0"/>
              <a:t> </a:t>
            </a:r>
            <a:r>
              <a:rPr lang="ru-RU" dirty="0" err="1"/>
              <a:t>болка</a:t>
            </a:r>
            <a:r>
              <a:rPr lang="ru-RU" dirty="0"/>
              <a:t> в </a:t>
            </a:r>
            <a:r>
              <a:rPr lang="ru-RU" dirty="0" err="1"/>
              <a:t>гърдите</a:t>
            </a:r>
            <a:r>
              <a:rPr lang="ru-RU" dirty="0"/>
              <a:t> при физическо </a:t>
            </a:r>
            <a:r>
              <a:rPr lang="ru-RU" dirty="0" err="1"/>
              <a:t>натоварване</a:t>
            </a:r>
            <a:r>
              <a:rPr lang="ru-RU" dirty="0"/>
              <a:t>, </a:t>
            </a:r>
            <a:r>
              <a:rPr lang="ru-RU" dirty="0" err="1"/>
              <a:t>замайване</a:t>
            </a:r>
            <a:r>
              <a:rPr lang="ru-RU" dirty="0"/>
              <a:t> или </a:t>
            </a:r>
            <a:r>
              <a:rPr lang="ru-RU" dirty="0" err="1"/>
              <a:t>причерняване</a:t>
            </a:r>
            <a:r>
              <a:rPr lang="ru-RU" dirty="0"/>
              <a:t> при усилие, </a:t>
            </a:r>
            <a:r>
              <a:rPr lang="ru-RU" dirty="0" err="1"/>
              <a:t>лесна</a:t>
            </a:r>
            <a:r>
              <a:rPr lang="ru-RU" dirty="0"/>
              <a:t> умора и </a:t>
            </a:r>
            <a:r>
              <a:rPr lang="ru-RU" dirty="0" err="1"/>
              <a:t>прогресивно</a:t>
            </a:r>
            <a:r>
              <a:rPr lang="ru-RU" dirty="0"/>
              <a:t> </a:t>
            </a:r>
            <a:r>
              <a:rPr lang="ru-RU" dirty="0" err="1"/>
              <a:t>понижаване</a:t>
            </a:r>
            <a:r>
              <a:rPr lang="ru-RU" dirty="0"/>
              <a:t> на </a:t>
            </a:r>
            <a:r>
              <a:rPr lang="ru-RU" dirty="0" err="1"/>
              <a:t>функционалния</a:t>
            </a:r>
            <a:r>
              <a:rPr lang="ru-RU" dirty="0"/>
              <a:t> </a:t>
            </a:r>
            <a:r>
              <a:rPr lang="ru-RU" dirty="0" err="1"/>
              <a:t>капацитет</a:t>
            </a:r>
            <a:r>
              <a:rPr lang="ru-RU" dirty="0"/>
              <a:t>.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737900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Клиника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ru-RU" b="1" dirty="0" err="1"/>
              <a:t>Класическата</a:t>
            </a:r>
            <a:r>
              <a:rPr lang="ru-RU" b="1" dirty="0"/>
              <a:t> триада </a:t>
            </a:r>
            <a:r>
              <a:rPr lang="ru-RU" dirty="0"/>
              <a:t>при </a:t>
            </a:r>
            <a:r>
              <a:rPr lang="ru-RU" dirty="0" err="1"/>
              <a:t>аортна</a:t>
            </a:r>
            <a:r>
              <a:rPr lang="ru-RU" dirty="0"/>
              <a:t> стеноза </a:t>
            </a:r>
            <a:r>
              <a:rPr lang="ru-RU" dirty="0" err="1"/>
              <a:t>включва</a:t>
            </a:r>
            <a:r>
              <a:rPr lang="ru-RU" dirty="0"/>
              <a:t> </a:t>
            </a:r>
            <a:r>
              <a:rPr lang="ru-RU" dirty="0" err="1"/>
              <a:t>болка</a:t>
            </a:r>
            <a:r>
              <a:rPr lang="ru-RU" dirty="0"/>
              <a:t> в </a:t>
            </a:r>
            <a:r>
              <a:rPr lang="ru-RU" dirty="0" err="1"/>
              <a:t>гърдите</a:t>
            </a:r>
            <a:r>
              <a:rPr lang="ru-RU" dirty="0"/>
              <a:t>,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и синкоп.</a:t>
            </a:r>
            <a:endParaRPr lang="bg-BG" dirty="0"/>
          </a:p>
          <a:p>
            <a:r>
              <a:rPr lang="ru-RU" b="1" dirty="0"/>
              <a:t>Ангина</a:t>
            </a:r>
            <a:r>
              <a:rPr lang="ru-RU" dirty="0"/>
              <a:t>- </a:t>
            </a:r>
            <a:r>
              <a:rPr lang="ru-RU" dirty="0" err="1"/>
              <a:t>среща</a:t>
            </a:r>
            <a:r>
              <a:rPr lang="ru-RU" dirty="0"/>
              <a:t> се при </a:t>
            </a:r>
            <a:r>
              <a:rPr lang="ru-RU" dirty="0" err="1"/>
              <a:t>болни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или без </a:t>
            </a:r>
            <a:r>
              <a:rPr lang="ru-RU" dirty="0" err="1"/>
              <a:t>стенотични</a:t>
            </a:r>
            <a:r>
              <a:rPr lang="ru-RU" dirty="0"/>
              <a:t> </a:t>
            </a:r>
            <a:r>
              <a:rPr lang="ru-RU" dirty="0" err="1"/>
              <a:t>промени</a:t>
            </a:r>
            <a:r>
              <a:rPr lang="ru-RU" dirty="0"/>
              <a:t> в </a:t>
            </a:r>
            <a:r>
              <a:rPr lang="ru-RU" dirty="0" err="1"/>
              <a:t>коронарните</a:t>
            </a:r>
            <a:r>
              <a:rPr lang="ru-RU" dirty="0"/>
              <a:t> </a:t>
            </a:r>
            <a:r>
              <a:rPr lang="ru-RU" dirty="0" err="1"/>
              <a:t>съдове</a:t>
            </a:r>
            <a:r>
              <a:rPr lang="ru-RU" dirty="0"/>
              <a:t>. </a:t>
            </a:r>
            <a:r>
              <a:rPr lang="ru-RU" dirty="0" err="1"/>
              <a:t>Дължи</a:t>
            </a:r>
            <a:r>
              <a:rPr lang="ru-RU" dirty="0"/>
              <a:t> се на дисбаланса между </a:t>
            </a:r>
            <a:r>
              <a:rPr lang="ru-RU" dirty="0" err="1"/>
              <a:t>нуждите</a:t>
            </a:r>
            <a:r>
              <a:rPr lang="ru-RU" dirty="0"/>
              <a:t> и </a:t>
            </a:r>
            <a:r>
              <a:rPr lang="ru-RU" dirty="0" err="1"/>
              <a:t>доставянето</a:t>
            </a:r>
            <a:r>
              <a:rPr lang="ru-RU" dirty="0"/>
              <a:t> на кислород за миокарда.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285224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bg-BG" dirty="0"/>
              <a:t>Синкоп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Синкопът</a:t>
            </a:r>
            <a:r>
              <a:rPr lang="ru-RU" dirty="0"/>
              <a:t>, причинен от </a:t>
            </a:r>
            <a:r>
              <a:rPr lang="ru-RU" dirty="0" err="1"/>
              <a:t>аортна</a:t>
            </a:r>
            <a:r>
              <a:rPr lang="ru-RU" dirty="0"/>
              <a:t> стеноза, </a:t>
            </a:r>
            <a:r>
              <a:rPr lang="ru-RU" dirty="0" err="1"/>
              <a:t>често</a:t>
            </a:r>
            <a:r>
              <a:rPr lang="ru-RU" dirty="0"/>
              <a:t> </a:t>
            </a:r>
            <a:r>
              <a:rPr lang="ru-RU" dirty="0" err="1"/>
              <a:t>настъпва</a:t>
            </a:r>
            <a:r>
              <a:rPr lang="ru-RU" dirty="0"/>
              <a:t> по </a:t>
            </a:r>
            <a:r>
              <a:rPr lang="ru-RU" dirty="0" err="1"/>
              <a:t>време</a:t>
            </a:r>
            <a:r>
              <a:rPr lang="ru-RU" dirty="0"/>
              <a:t> на физическо усилие,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системната</a:t>
            </a:r>
            <a:r>
              <a:rPr lang="ru-RU" dirty="0"/>
              <a:t> </a:t>
            </a:r>
            <a:r>
              <a:rPr lang="ru-RU" dirty="0" err="1"/>
              <a:t>вазодилатация</a:t>
            </a:r>
            <a:r>
              <a:rPr lang="ru-RU" dirty="0"/>
              <a:t> при наличие на </a:t>
            </a:r>
            <a:r>
              <a:rPr lang="ru-RU" dirty="0" err="1"/>
              <a:t>предварително</a:t>
            </a:r>
            <a:r>
              <a:rPr lang="ru-RU" dirty="0"/>
              <a:t> </a:t>
            </a:r>
            <a:r>
              <a:rPr lang="ru-RU" dirty="0" err="1"/>
              <a:t>фиксиран</a:t>
            </a:r>
            <a:r>
              <a:rPr lang="ru-RU" dirty="0"/>
              <a:t> ударен </a:t>
            </a:r>
            <a:r>
              <a:rPr lang="ru-RU" dirty="0" err="1"/>
              <a:t>обем</a:t>
            </a:r>
            <a:r>
              <a:rPr lang="ru-RU" dirty="0"/>
              <a:t>, води до </a:t>
            </a:r>
            <a:r>
              <a:rPr lang="ru-RU" dirty="0" err="1"/>
              <a:t>понижаване</a:t>
            </a:r>
            <a:r>
              <a:rPr lang="ru-RU" dirty="0"/>
              <a:t> на </a:t>
            </a:r>
            <a:r>
              <a:rPr lang="ru-RU" dirty="0" err="1"/>
              <a:t>систолното</a:t>
            </a:r>
            <a:r>
              <a:rPr lang="ru-RU" dirty="0"/>
              <a:t> </a:t>
            </a:r>
            <a:r>
              <a:rPr lang="ru-RU" dirty="0" err="1"/>
              <a:t>артериално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Синкопът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причинен и от </a:t>
            </a:r>
            <a:r>
              <a:rPr lang="ru-RU" dirty="0" err="1"/>
              <a:t>предсърдни</a:t>
            </a:r>
            <a:r>
              <a:rPr lang="ru-RU" dirty="0"/>
              <a:t> или </a:t>
            </a:r>
            <a:r>
              <a:rPr lang="ru-RU" dirty="0" err="1"/>
              <a:t>камерни</a:t>
            </a:r>
            <a:r>
              <a:rPr lang="ru-RU" dirty="0"/>
              <a:t> аритмии. Синкоп при покой </a:t>
            </a:r>
            <a:r>
              <a:rPr lang="ru-RU" dirty="0" err="1"/>
              <a:t>може</a:t>
            </a:r>
            <a:r>
              <a:rPr lang="ru-RU" dirty="0"/>
              <a:t> да се </a:t>
            </a:r>
            <a:r>
              <a:rPr lang="ru-RU" dirty="0" err="1"/>
              <a:t>дължи</a:t>
            </a:r>
            <a:r>
              <a:rPr lang="ru-RU" dirty="0"/>
              <a:t> на </a:t>
            </a:r>
            <a:r>
              <a:rPr lang="ru-RU" dirty="0" err="1"/>
              <a:t>преходна</a:t>
            </a:r>
            <a:r>
              <a:rPr lang="ru-RU" dirty="0"/>
              <a:t> камерна тахикардия, </a:t>
            </a:r>
            <a:r>
              <a:rPr lang="ru-RU" dirty="0" err="1"/>
              <a:t>предсърдно</a:t>
            </a:r>
            <a:r>
              <a:rPr lang="ru-RU" dirty="0"/>
              <a:t> </a:t>
            </a:r>
            <a:r>
              <a:rPr lang="ru-RU" dirty="0" err="1"/>
              <a:t>мъждене</a:t>
            </a:r>
            <a:r>
              <a:rPr lang="ru-RU" dirty="0"/>
              <a:t> или (</a:t>
            </a:r>
            <a:r>
              <a:rPr lang="ru-RU" dirty="0" err="1"/>
              <a:t>ако</a:t>
            </a:r>
            <a:r>
              <a:rPr lang="ru-RU" dirty="0"/>
              <a:t> </a:t>
            </a:r>
            <a:r>
              <a:rPr lang="ru-RU" dirty="0" err="1"/>
              <a:t>калцификацията</a:t>
            </a:r>
            <a:r>
              <a:rPr lang="ru-RU" dirty="0"/>
              <a:t> по </a:t>
            </a:r>
            <a:r>
              <a:rPr lang="ru-RU" dirty="0" err="1"/>
              <a:t>клапата</a:t>
            </a:r>
            <a:r>
              <a:rPr lang="ru-RU" dirty="0"/>
              <a:t> се </a:t>
            </a:r>
            <a:r>
              <a:rPr lang="ru-RU" dirty="0" err="1"/>
              <a:t>разпространи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проводната</a:t>
            </a:r>
            <a:r>
              <a:rPr lang="ru-RU" dirty="0"/>
              <a:t> система на </a:t>
            </a:r>
            <a:r>
              <a:rPr lang="ru-RU" dirty="0" err="1"/>
              <a:t>сърцето</a:t>
            </a:r>
            <a:r>
              <a:rPr lang="ru-RU" dirty="0"/>
              <a:t>) </a:t>
            </a:r>
            <a:r>
              <a:rPr lang="ru-RU" dirty="0" err="1"/>
              <a:t>атриовентрикуларен</a:t>
            </a:r>
            <a:r>
              <a:rPr lang="ru-RU" dirty="0"/>
              <a:t> блок. </a:t>
            </a:r>
          </a:p>
          <a:p>
            <a:pPr lvl="1"/>
            <a:r>
              <a:rPr lang="ru-RU" dirty="0"/>
              <a:t>Друга причина за синкоп е абнормален </a:t>
            </a:r>
            <a:r>
              <a:rPr lang="ru-RU" dirty="0" err="1"/>
              <a:t>вазодепресорен</a:t>
            </a:r>
            <a:r>
              <a:rPr lang="ru-RU" dirty="0"/>
              <a:t> рефлекс </a:t>
            </a:r>
            <a:r>
              <a:rPr lang="ru-RU" dirty="0" err="1"/>
              <a:t>поради</a:t>
            </a:r>
            <a:r>
              <a:rPr lang="ru-RU" dirty="0"/>
              <a:t> увеличено </a:t>
            </a:r>
            <a:r>
              <a:rPr lang="ru-RU" dirty="0" err="1"/>
              <a:t>налягане</a:t>
            </a:r>
            <a:r>
              <a:rPr lang="ru-RU" dirty="0"/>
              <a:t> в </a:t>
            </a:r>
            <a:r>
              <a:rPr lang="ru-RU" dirty="0" err="1"/>
              <a:t>кухината</a:t>
            </a:r>
            <a:r>
              <a:rPr lang="ru-RU" dirty="0"/>
              <a:t> на </a:t>
            </a:r>
            <a:r>
              <a:rPr lang="ru-RU" dirty="0" err="1"/>
              <a:t>лява</a:t>
            </a:r>
            <a:r>
              <a:rPr lang="ru-RU" dirty="0"/>
              <a:t> камера (</a:t>
            </a:r>
            <a:r>
              <a:rPr lang="ru-RU" dirty="0" err="1"/>
              <a:t>вазодепресорен</a:t>
            </a:r>
            <a:r>
              <a:rPr lang="ru-RU" dirty="0"/>
              <a:t> синкоп). </a:t>
            </a:r>
          </a:p>
          <a:p>
            <a:r>
              <a:rPr lang="ru-RU" dirty="0" err="1"/>
              <a:t>Синкопът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придружен</a:t>
            </a:r>
            <a:r>
              <a:rPr lang="ru-RU" dirty="0"/>
              <a:t> от </a:t>
            </a:r>
            <a:r>
              <a:rPr lang="ru-RU" dirty="0" err="1"/>
              <a:t>конвулсии</a:t>
            </a:r>
            <a:r>
              <a:rPr lang="ru-RU" dirty="0"/>
              <a:t>. </a:t>
            </a:r>
          </a:p>
          <a:p>
            <a:r>
              <a:rPr lang="ru-RU" dirty="0" err="1"/>
              <a:t>Пациентите</a:t>
            </a:r>
            <a:r>
              <a:rPr lang="ru-RU" dirty="0"/>
              <a:t> с </a:t>
            </a:r>
            <a:r>
              <a:rPr lang="ru-RU" dirty="0" err="1"/>
              <a:t>аортна</a:t>
            </a:r>
            <a:r>
              <a:rPr lang="ru-RU" dirty="0"/>
              <a:t> стеноза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имат</a:t>
            </a:r>
            <a:r>
              <a:rPr lang="ru-RU" dirty="0"/>
              <a:t> </a:t>
            </a:r>
            <a:r>
              <a:rPr lang="ru-RU" dirty="0" err="1"/>
              <a:t>по-висока</a:t>
            </a:r>
            <a:r>
              <a:rPr lang="ru-RU" dirty="0"/>
              <a:t> </a:t>
            </a:r>
            <a:r>
              <a:rPr lang="ru-RU" dirty="0" err="1"/>
              <a:t>честота</a:t>
            </a:r>
            <a:r>
              <a:rPr lang="ru-RU" dirty="0"/>
              <a:t> на </a:t>
            </a:r>
            <a:r>
              <a:rPr lang="ru-RU" b="1" dirty="0"/>
              <a:t>синкоп, причинен от нитроглицерин</a:t>
            </a:r>
            <a:r>
              <a:rPr lang="ru-RU" dirty="0"/>
              <a:t>, в сравнение с </a:t>
            </a:r>
            <a:r>
              <a:rPr lang="ru-RU" dirty="0" err="1"/>
              <a:t>общата</a:t>
            </a:r>
            <a:r>
              <a:rPr lang="ru-RU" dirty="0"/>
              <a:t> </a:t>
            </a:r>
            <a:r>
              <a:rPr lang="ru-RU" dirty="0" err="1"/>
              <a:t>популация</a:t>
            </a:r>
            <a:r>
              <a:rPr lang="ru-RU" dirty="0"/>
              <a:t>. </a:t>
            </a:r>
            <a:r>
              <a:rPr lang="ru-RU" dirty="0" err="1"/>
              <a:t>Винаги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се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предвид</a:t>
            </a:r>
            <a:r>
              <a:rPr lang="ru-RU" dirty="0"/>
              <a:t> наличие на </a:t>
            </a:r>
            <a:r>
              <a:rPr lang="ru-RU" dirty="0" err="1"/>
              <a:t>митрална</a:t>
            </a:r>
            <a:r>
              <a:rPr lang="ru-RU" dirty="0"/>
              <a:t> стеноза при </a:t>
            </a:r>
            <a:r>
              <a:rPr lang="ru-RU" dirty="0" err="1"/>
              <a:t>пациенти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се представят с </a:t>
            </a:r>
            <a:r>
              <a:rPr lang="ru-RU" dirty="0" err="1"/>
              <a:t>хемодинамични</a:t>
            </a:r>
            <a:r>
              <a:rPr lang="ru-RU" dirty="0"/>
              <a:t> нарушения при </a:t>
            </a:r>
            <a:r>
              <a:rPr lang="ru-RU" dirty="0" err="1"/>
              <a:t>употреба</a:t>
            </a:r>
            <a:r>
              <a:rPr lang="ru-RU" dirty="0"/>
              <a:t> на нитрат.</a:t>
            </a:r>
          </a:p>
        </p:txBody>
      </p:sp>
    </p:spTree>
    <p:extLst>
      <p:ext uri="{BB962C8B-B14F-4D97-AF65-F5344CB8AC3E}">
        <p14:creationId xmlns:p14="http://schemas.microsoft.com/office/powerpoint/2010/main" val="21198250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412776"/>
            <a:ext cx="9125272" cy="5445224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В </a:t>
            </a:r>
            <a:r>
              <a:rPr lang="ru-RU" dirty="0" err="1"/>
              <a:t>зависимост</a:t>
            </a:r>
            <a:r>
              <a:rPr lang="ru-RU" dirty="0"/>
              <a:t> от </a:t>
            </a:r>
            <a:r>
              <a:rPr lang="ru-RU" dirty="0" err="1"/>
              <a:t>тежестта</a:t>
            </a:r>
            <a:r>
              <a:rPr lang="ru-RU" dirty="0"/>
              <a:t> на </a:t>
            </a:r>
            <a:r>
              <a:rPr lang="ru-RU" dirty="0" err="1"/>
              <a:t>венозната</a:t>
            </a:r>
            <a:r>
              <a:rPr lang="ru-RU" dirty="0"/>
              <a:t> </a:t>
            </a:r>
            <a:r>
              <a:rPr lang="ru-RU" dirty="0" err="1"/>
              <a:t>белодробна</a:t>
            </a:r>
            <a:r>
              <a:rPr lang="ru-RU" dirty="0"/>
              <a:t> </a:t>
            </a:r>
            <a:r>
              <a:rPr lang="ru-RU" dirty="0" err="1"/>
              <a:t>хипертония</a:t>
            </a:r>
            <a:r>
              <a:rPr lang="ru-RU" dirty="0"/>
              <a:t> </a:t>
            </a:r>
            <a:r>
              <a:rPr lang="ru-RU" dirty="0" err="1"/>
              <a:t>късно</a:t>
            </a:r>
            <a:r>
              <a:rPr lang="ru-RU" dirty="0"/>
              <a:t> в хода на </a:t>
            </a:r>
            <a:r>
              <a:rPr lang="ru-RU" dirty="0" err="1"/>
              <a:t>заболяването</a:t>
            </a:r>
            <a:r>
              <a:rPr lang="ru-RU" dirty="0"/>
              <a:t> </a:t>
            </a:r>
            <a:r>
              <a:rPr lang="ru-RU" dirty="0" err="1"/>
              <a:t>могат</a:t>
            </a:r>
            <a:r>
              <a:rPr lang="ru-RU" dirty="0"/>
              <a:t> да се </a:t>
            </a:r>
            <a:r>
              <a:rPr lang="ru-RU" dirty="0" err="1"/>
              <a:t>наблюдават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задух</a:t>
            </a:r>
            <a:r>
              <a:rPr lang="ru-RU" dirty="0"/>
              <a:t> при физически усилия, </a:t>
            </a:r>
            <a:r>
              <a:rPr lang="ru-RU" dirty="0" err="1"/>
              <a:t>ортопнея</a:t>
            </a:r>
            <a:r>
              <a:rPr lang="ru-RU" dirty="0"/>
              <a:t>, </a:t>
            </a:r>
            <a:r>
              <a:rPr lang="ru-RU" dirty="0" err="1"/>
              <a:t>пристъпен</a:t>
            </a:r>
            <a:r>
              <a:rPr lang="ru-RU" dirty="0"/>
              <a:t> </a:t>
            </a:r>
            <a:r>
              <a:rPr lang="ru-RU" dirty="0" err="1"/>
              <a:t>нощен</a:t>
            </a:r>
            <a:r>
              <a:rPr lang="ru-RU" dirty="0"/>
              <a:t> </a:t>
            </a:r>
            <a:r>
              <a:rPr lang="ru-RU" dirty="0" err="1"/>
              <a:t>задух</a:t>
            </a:r>
            <a:r>
              <a:rPr lang="ru-RU" dirty="0"/>
              <a:t> и </a:t>
            </a:r>
            <a:r>
              <a:rPr lang="ru-RU" dirty="0" err="1"/>
              <a:t>белодробен</a:t>
            </a:r>
            <a:r>
              <a:rPr lang="ru-RU" dirty="0"/>
              <a:t> </a:t>
            </a:r>
            <a:r>
              <a:rPr lang="ru-RU" dirty="0" err="1"/>
              <a:t>оток</a:t>
            </a:r>
            <a:r>
              <a:rPr lang="ru-RU" dirty="0"/>
              <a:t>. </a:t>
            </a:r>
          </a:p>
          <a:p>
            <a:r>
              <a:rPr lang="ru-RU" dirty="0" err="1"/>
              <a:t>Още</a:t>
            </a:r>
            <a:r>
              <a:rPr lang="ru-RU" dirty="0"/>
              <a:t> </a:t>
            </a:r>
            <a:r>
              <a:rPr lang="ru-RU" dirty="0" err="1"/>
              <a:t>по-късно</a:t>
            </a:r>
            <a:r>
              <a:rPr lang="ru-RU" dirty="0"/>
              <a:t> се </a:t>
            </a:r>
            <a:r>
              <a:rPr lang="ru-RU" dirty="0" err="1"/>
              <a:t>появяват</a:t>
            </a:r>
            <a:r>
              <a:rPr lang="ru-RU" dirty="0"/>
              <a:t> </a:t>
            </a:r>
            <a:r>
              <a:rPr lang="ru-RU" dirty="0" err="1"/>
              <a:t>признаци</a:t>
            </a:r>
            <a:r>
              <a:rPr lang="ru-RU" dirty="0"/>
              <a:t> на </a:t>
            </a:r>
            <a:r>
              <a:rPr lang="ru-RU" dirty="0" err="1">
                <a:solidFill>
                  <a:srgbClr val="FF0000"/>
                </a:solidFill>
              </a:rPr>
              <a:t>намален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сърдечен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минутен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обем</a:t>
            </a:r>
            <a:r>
              <a:rPr lang="ru-RU" dirty="0"/>
              <a:t> - </a:t>
            </a:r>
            <a:r>
              <a:rPr lang="ru-RU" dirty="0" err="1"/>
              <a:t>лесна</a:t>
            </a:r>
            <a:r>
              <a:rPr lang="ru-RU" dirty="0"/>
              <a:t> </a:t>
            </a:r>
            <a:r>
              <a:rPr lang="ru-RU" dirty="0" err="1"/>
              <a:t>уморяемост</a:t>
            </a:r>
            <a:r>
              <a:rPr lang="ru-RU" dirty="0"/>
              <a:t>, </a:t>
            </a:r>
            <a:r>
              <a:rPr lang="ru-RU" dirty="0" err="1"/>
              <a:t>слабост</a:t>
            </a:r>
            <a:r>
              <a:rPr lang="ru-RU" dirty="0"/>
              <a:t>, </a:t>
            </a:r>
            <a:r>
              <a:rPr lang="ru-RU" dirty="0" err="1"/>
              <a:t>периферна</a:t>
            </a:r>
            <a:r>
              <a:rPr lang="ru-RU" dirty="0"/>
              <a:t> цианоза. </a:t>
            </a:r>
          </a:p>
          <a:p>
            <a:r>
              <a:rPr lang="ru-RU" dirty="0" err="1"/>
              <a:t>Най-късно</a:t>
            </a:r>
            <a:r>
              <a:rPr lang="ru-RU" dirty="0"/>
              <a:t> се </a:t>
            </a:r>
            <a:r>
              <a:rPr lang="ru-RU" dirty="0" err="1"/>
              <a:t>развиват</a:t>
            </a:r>
            <a:r>
              <a:rPr lang="ru-RU" dirty="0"/>
              <a:t> прояви на </a:t>
            </a:r>
            <a:r>
              <a:rPr lang="ru-RU" dirty="0" err="1">
                <a:solidFill>
                  <a:srgbClr val="FF0000"/>
                </a:solidFill>
              </a:rPr>
              <a:t>деснокамерна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недостатъчност</a:t>
            </a:r>
            <a:r>
              <a:rPr lang="ru-RU" dirty="0"/>
              <a:t>. </a:t>
            </a:r>
          </a:p>
          <a:p>
            <a:r>
              <a:rPr lang="ru-RU" dirty="0"/>
              <a:t>Много </a:t>
            </a:r>
            <a:r>
              <a:rPr lang="ru-RU" dirty="0" err="1"/>
              <a:t>рядко</a:t>
            </a:r>
            <a:r>
              <a:rPr lang="ru-RU" dirty="0"/>
              <a:t> </a:t>
            </a:r>
            <a:r>
              <a:rPr lang="ru-RU" dirty="0" err="1"/>
              <a:t>деснокамерната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</a:t>
            </a:r>
            <a:r>
              <a:rPr lang="ru-RU" dirty="0" err="1"/>
              <a:t>предшества</a:t>
            </a:r>
            <a:r>
              <a:rPr lang="ru-RU" dirty="0"/>
              <a:t> </a:t>
            </a:r>
            <a:r>
              <a:rPr lang="ru-RU" dirty="0" err="1"/>
              <a:t>левокамерната</a:t>
            </a:r>
            <a:r>
              <a:rPr lang="ru-RU" dirty="0"/>
              <a:t>. </a:t>
            </a:r>
            <a:r>
              <a:rPr lang="ru-RU" dirty="0" err="1"/>
              <a:t>Причината</a:t>
            </a:r>
            <a:r>
              <a:rPr lang="ru-RU" dirty="0"/>
              <a:t> за </a:t>
            </a:r>
            <a:r>
              <a:rPr lang="ru-RU" dirty="0" err="1"/>
              <a:t>такава</a:t>
            </a:r>
            <a:r>
              <a:rPr lang="ru-RU" dirty="0"/>
              <a:t> </a:t>
            </a:r>
            <a:r>
              <a:rPr lang="ru-RU" dirty="0" err="1"/>
              <a:t>последователност</a:t>
            </a:r>
            <a:r>
              <a:rPr lang="ru-RU" dirty="0"/>
              <a:t> е в </a:t>
            </a:r>
            <a:r>
              <a:rPr lang="ru-RU" dirty="0" err="1"/>
              <a:t>т.нар</a:t>
            </a:r>
            <a:r>
              <a:rPr lang="ru-RU" dirty="0"/>
              <a:t>. </a:t>
            </a:r>
            <a:r>
              <a:rPr lang="ru-RU" dirty="0" err="1"/>
              <a:t>ефект</a:t>
            </a:r>
            <a:r>
              <a:rPr lang="ru-RU" dirty="0"/>
              <a:t> на </a:t>
            </a:r>
            <a:r>
              <a:rPr lang="ru-RU" dirty="0" err="1"/>
              <a:t>Bernheim</a:t>
            </a:r>
            <a:r>
              <a:rPr lang="ru-RU" dirty="0"/>
              <a:t>, при </a:t>
            </a:r>
            <a:r>
              <a:rPr lang="ru-RU" dirty="0" err="1"/>
              <a:t>който</a:t>
            </a:r>
            <a:r>
              <a:rPr lang="ru-RU" dirty="0"/>
              <a:t> </a:t>
            </a:r>
            <a:r>
              <a:rPr lang="ru-RU" dirty="0" err="1"/>
              <a:t>хипертрофиралата</a:t>
            </a:r>
            <a:r>
              <a:rPr lang="ru-RU" dirty="0"/>
              <a:t> </a:t>
            </a:r>
            <a:r>
              <a:rPr lang="ru-RU" dirty="0" err="1"/>
              <a:t>междукамерна</a:t>
            </a:r>
            <a:r>
              <a:rPr lang="ru-RU" dirty="0"/>
              <a:t> преграда </a:t>
            </a:r>
            <a:r>
              <a:rPr lang="ru-RU" dirty="0" err="1"/>
              <a:t>изпъква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кухината</a:t>
            </a:r>
            <a:r>
              <a:rPr lang="ru-RU" dirty="0"/>
              <a:t> на </a:t>
            </a:r>
            <a:r>
              <a:rPr lang="ru-RU" dirty="0" err="1"/>
              <a:t>дясната</a:t>
            </a:r>
            <a:r>
              <a:rPr lang="ru-RU" dirty="0"/>
              <a:t> камера и </a:t>
            </a:r>
            <a:r>
              <a:rPr lang="ru-RU" dirty="0" err="1"/>
              <a:t>затруднява</a:t>
            </a:r>
            <a:r>
              <a:rPr lang="ru-RU" dirty="0"/>
              <a:t> </a:t>
            </a:r>
            <a:r>
              <a:rPr lang="ru-RU" dirty="0" err="1"/>
              <a:t>пълненето</a:t>
            </a:r>
            <a:r>
              <a:rPr lang="ru-RU" dirty="0"/>
              <a:t> и.</a:t>
            </a:r>
          </a:p>
        </p:txBody>
      </p:sp>
    </p:spTree>
    <p:extLst>
      <p:ext uri="{BB962C8B-B14F-4D97-AF65-F5344CB8AC3E}">
        <p14:creationId xmlns:p14="http://schemas.microsoft.com/office/powerpoint/2010/main" val="25042220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dirty="0" err="1"/>
              <a:t>Други</a:t>
            </a:r>
            <a:r>
              <a:rPr lang="ru-RU" dirty="0"/>
              <a:t> прояви при </a:t>
            </a:r>
            <a:r>
              <a:rPr lang="ru-RU" dirty="0" err="1"/>
              <a:t>Ао</a:t>
            </a:r>
            <a:r>
              <a:rPr lang="ru-RU" dirty="0"/>
              <a:t>-стеноза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51520" y="1268760"/>
            <a:ext cx="8784976" cy="5589240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Гастроинтестинално</a:t>
            </a:r>
            <a:r>
              <a:rPr lang="ru-RU" dirty="0"/>
              <a:t> </a:t>
            </a:r>
            <a:r>
              <a:rPr lang="ru-RU" dirty="0" err="1"/>
              <a:t>кървене</a:t>
            </a:r>
            <a:r>
              <a:rPr lang="ru-RU" dirty="0"/>
              <a:t>, </a:t>
            </a:r>
            <a:r>
              <a:rPr lang="ru-RU" dirty="0" err="1"/>
              <a:t>дължащо</a:t>
            </a:r>
            <a:r>
              <a:rPr lang="ru-RU" dirty="0"/>
              <a:t> се на </a:t>
            </a:r>
            <a:r>
              <a:rPr lang="ru-RU" dirty="0" err="1"/>
              <a:t>ангиодисплазия</a:t>
            </a:r>
            <a:r>
              <a:rPr lang="ru-RU" dirty="0"/>
              <a:t> или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съдови</a:t>
            </a:r>
            <a:r>
              <a:rPr lang="ru-RU" dirty="0"/>
              <a:t> </a:t>
            </a:r>
            <a:r>
              <a:rPr lang="ru-RU" dirty="0" err="1"/>
              <a:t>малформации</a:t>
            </a:r>
            <a:r>
              <a:rPr lang="ru-RU" dirty="0"/>
              <a:t>, се </a:t>
            </a:r>
            <a:r>
              <a:rPr lang="ru-RU" dirty="0" err="1"/>
              <a:t>среща</a:t>
            </a:r>
            <a:r>
              <a:rPr lang="ru-RU" dirty="0"/>
              <a:t> в </a:t>
            </a:r>
            <a:r>
              <a:rPr lang="ru-RU" dirty="0" err="1"/>
              <a:t>по-висока</a:t>
            </a:r>
            <a:r>
              <a:rPr lang="ru-RU" dirty="0"/>
              <a:t> </a:t>
            </a:r>
            <a:r>
              <a:rPr lang="ru-RU" dirty="0" err="1"/>
              <a:t>честота</a:t>
            </a:r>
            <a:r>
              <a:rPr lang="ru-RU" dirty="0"/>
              <a:t> от </a:t>
            </a:r>
            <a:r>
              <a:rPr lang="ru-RU" dirty="0" err="1"/>
              <a:t>очакваното</a:t>
            </a:r>
            <a:r>
              <a:rPr lang="ru-RU" dirty="0"/>
              <a:t> при </a:t>
            </a:r>
            <a:r>
              <a:rPr lang="ru-RU" dirty="0" err="1"/>
              <a:t>пациенти</a:t>
            </a:r>
            <a:r>
              <a:rPr lang="ru-RU" dirty="0"/>
              <a:t> с </a:t>
            </a:r>
            <a:r>
              <a:rPr lang="ru-RU" dirty="0" err="1"/>
              <a:t>калциева</a:t>
            </a:r>
            <a:r>
              <a:rPr lang="ru-RU" dirty="0"/>
              <a:t> </a:t>
            </a:r>
            <a:r>
              <a:rPr lang="ru-RU" dirty="0" err="1"/>
              <a:t>аортна</a:t>
            </a:r>
            <a:r>
              <a:rPr lang="ru-RU" dirty="0"/>
              <a:t> стеноза. </a:t>
            </a:r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малформации</a:t>
            </a:r>
            <a:r>
              <a:rPr lang="ru-RU" dirty="0"/>
              <a:t> </a:t>
            </a:r>
            <a:r>
              <a:rPr lang="ru-RU" dirty="0" err="1"/>
              <a:t>обикновено</a:t>
            </a:r>
            <a:r>
              <a:rPr lang="ru-RU" dirty="0"/>
              <a:t> не </a:t>
            </a:r>
            <a:r>
              <a:rPr lang="ru-RU" dirty="0" err="1"/>
              <a:t>дават</a:t>
            </a:r>
            <a:r>
              <a:rPr lang="ru-RU" dirty="0"/>
              <a:t> симптоматика след оперативна </a:t>
            </a:r>
            <a:r>
              <a:rPr lang="ru-RU" dirty="0" err="1"/>
              <a:t>корекция</a:t>
            </a:r>
            <a:r>
              <a:rPr lang="ru-RU" dirty="0"/>
              <a:t> на </a:t>
            </a:r>
            <a:r>
              <a:rPr lang="ru-RU" dirty="0" err="1"/>
              <a:t>аортния</a:t>
            </a:r>
            <a:r>
              <a:rPr lang="ru-RU" dirty="0"/>
              <a:t> порок.</a:t>
            </a:r>
          </a:p>
          <a:p>
            <a:endParaRPr lang="ru-RU" dirty="0"/>
          </a:p>
          <a:p>
            <a:r>
              <a:rPr lang="ru-RU" dirty="0" err="1"/>
              <a:t>Инфекциозен</a:t>
            </a:r>
            <a:r>
              <a:rPr lang="ru-RU" dirty="0"/>
              <a:t> </a:t>
            </a:r>
            <a:r>
              <a:rPr lang="ru-RU" dirty="0" err="1"/>
              <a:t>ендокардит</a:t>
            </a:r>
            <a:r>
              <a:rPr lang="ru-RU" dirty="0"/>
              <a:t> (треска, умора, </a:t>
            </a:r>
            <a:r>
              <a:rPr lang="ru-RU" dirty="0" err="1"/>
              <a:t>безапетитие</a:t>
            </a:r>
            <a:r>
              <a:rPr lang="ru-RU" dirty="0"/>
              <a:t>, </a:t>
            </a:r>
            <a:r>
              <a:rPr lang="ru-RU" dirty="0" err="1"/>
              <a:t>загуба</a:t>
            </a:r>
            <a:r>
              <a:rPr lang="ru-RU" dirty="0"/>
              <a:t> на </a:t>
            </a:r>
            <a:r>
              <a:rPr lang="ru-RU" dirty="0" err="1"/>
              <a:t>тегло</a:t>
            </a:r>
            <a:r>
              <a:rPr lang="ru-RU" dirty="0"/>
              <a:t>). </a:t>
            </a:r>
            <a:r>
              <a:rPr lang="ru-RU" dirty="0" err="1"/>
              <a:t>Рискът</a:t>
            </a:r>
            <a:r>
              <a:rPr lang="ru-RU" dirty="0"/>
              <a:t> от развитие на </a:t>
            </a:r>
            <a:r>
              <a:rPr lang="ru-RU" dirty="0" err="1"/>
              <a:t>инфекциозен</a:t>
            </a:r>
            <a:r>
              <a:rPr lang="ru-RU" dirty="0"/>
              <a:t> </a:t>
            </a:r>
            <a:r>
              <a:rPr lang="ru-RU" dirty="0" err="1"/>
              <a:t>ендокардит</a:t>
            </a:r>
            <a:r>
              <a:rPr lang="ru-RU" dirty="0"/>
              <a:t> е </a:t>
            </a:r>
            <a:r>
              <a:rPr lang="ru-RU" dirty="0" err="1"/>
              <a:t>по-висок</a:t>
            </a:r>
            <a:r>
              <a:rPr lang="ru-RU" dirty="0"/>
              <a:t> при </a:t>
            </a:r>
            <a:r>
              <a:rPr lang="ru-RU" dirty="0" err="1"/>
              <a:t>млади</a:t>
            </a:r>
            <a:r>
              <a:rPr lang="ru-RU" dirty="0"/>
              <a:t> </a:t>
            </a:r>
            <a:r>
              <a:rPr lang="ru-RU" dirty="0" err="1"/>
              <a:t>пациенти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среден</a:t>
            </a:r>
            <a:r>
              <a:rPr lang="ru-RU" dirty="0"/>
              <a:t> </a:t>
            </a:r>
            <a:r>
              <a:rPr lang="ru-RU" dirty="0" err="1"/>
              <a:t>дефомитет</a:t>
            </a:r>
            <a:r>
              <a:rPr lang="ru-RU" dirty="0"/>
              <a:t> на </a:t>
            </a:r>
            <a:r>
              <a:rPr lang="ru-RU" dirty="0" err="1"/>
              <a:t>клапата</a:t>
            </a:r>
            <a:r>
              <a:rPr lang="ru-RU" dirty="0"/>
              <a:t>, </a:t>
            </a:r>
            <a:r>
              <a:rPr lang="ru-RU" dirty="0" err="1"/>
              <a:t>отколкото</a:t>
            </a:r>
            <a:r>
              <a:rPr lang="ru-RU" dirty="0"/>
              <a:t> при </a:t>
            </a:r>
            <a:r>
              <a:rPr lang="ru-RU" dirty="0" err="1"/>
              <a:t>възрастни</a:t>
            </a:r>
            <a:r>
              <a:rPr lang="ru-RU" dirty="0"/>
              <a:t> </a:t>
            </a:r>
            <a:r>
              <a:rPr lang="ru-RU" dirty="0" err="1"/>
              <a:t>пациенти</a:t>
            </a:r>
            <a:r>
              <a:rPr lang="ru-RU" dirty="0"/>
              <a:t> с </a:t>
            </a:r>
            <a:r>
              <a:rPr lang="ru-RU" dirty="0" err="1"/>
              <a:t>калцифициращи</a:t>
            </a:r>
            <a:r>
              <a:rPr lang="ru-RU" dirty="0"/>
              <a:t> </a:t>
            </a:r>
            <a:r>
              <a:rPr lang="ru-RU" dirty="0" err="1"/>
              <a:t>дегенеративни</a:t>
            </a:r>
            <a:r>
              <a:rPr lang="ru-RU" dirty="0"/>
              <a:t> нарушения на </a:t>
            </a:r>
            <a:r>
              <a:rPr lang="ru-RU" dirty="0" err="1"/>
              <a:t>аортната</a:t>
            </a:r>
            <a:r>
              <a:rPr lang="ru-RU" dirty="0"/>
              <a:t> </a:t>
            </a:r>
            <a:r>
              <a:rPr lang="ru-RU" dirty="0" err="1"/>
              <a:t>клапа</a:t>
            </a:r>
            <a:r>
              <a:rPr lang="ru-RU" dirty="0"/>
              <a:t>. </a:t>
            </a:r>
          </a:p>
          <a:p>
            <a:endParaRPr lang="ru-RU" dirty="0"/>
          </a:p>
          <a:p>
            <a:r>
              <a:rPr lang="ru-RU" dirty="0" err="1"/>
              <a:t>Могат</a:t>
            </a:r>
            <a:r>
              <a:rPr lang="ru-RU" dirty="0"/>
              <a:t> да се </a:t>
            </a:r>
            <a:r>
              <a:rPr lang="ru-RU" dirty="0" err="1"/>
              <a:t>изявят</a:t>
            </a:r>
            <a:r>
              <a:rPr lang="ru-RU" dirty="0"/>
              <a:t> </a:t>
            </a:r>
            <a:r>
              <a:rPr lang="ru-RU" dirty="0" err="1"/>
              <a:t>преходни</a:t>
            </a:r>
            <a:r>
              <a:rPr lang="ru-RU" dirty="0"/>
              <a:t> нарушения на </a:t>
            </a:r>
            <a:r>
              <a:rPr lang="ru-RU" dirty="0" err="1"/>
              <a:t>мозъчното</a:t>
            </a:r>
            <a:r>
              <a:rPr lang="ru-RU" dirty="0"/>
              <a:t> </a:t>
            </a:r>
            <a:r>
              <a:rPr lang="ru-RU" dirty="0" err="1"/>
              <a:t>кръвообращение</a:t>
            </a:r>
            <a:r>
              <a:rPr lang="ru-RU" dirty="0"/>
              <a:t> или </a:t>
            </a:r>
            <a:r>
              <a:rPr lang="ru-RU" dirty="0" err="1"/>
              <a:t>исхемични</a:t>
            </a:r>
            <a:r>
              <a:rPr lang="ru-RU" dirty="0"/>
              <a:t> </a:t>
            </a:r>
            <a:r>
              <a:rPr lang="ru-RU" dirty="0" err="1"/>
              <a:t>инсулти</a:t>
            </a:r>
            <a:r>
              <a:rPr lang="ru-RU" dirty="0"/>
              <a:t>. </a:t>
            </a:r>
            <a:r>
              <a:rPr lang="ru-RU" dirty="0" err="1"/>
              <a:t>Дължат</a:t>
            </a:r>
            <a:r>
              <a:rPr lang="ru-RU" dirty="0"/>
              <a:t> се на </a:t>
            </a:r>
            <a:r>
              <a:rPr lang="ru-RU" dirty="0" err="1"/>
              <a:t>калциеви</a:t>
            </a:r>
            <a:r>
              <a:rPr lang="ru-RU" dirty="0"/>
              <a:t> </a:t>
            </a:r>
            <a:r>
              <a:rPr lang="ru-RU" dirty="0" err="1"/>
              <a:t>емболии</a:t>
            </a:r>
            <a:r>
              <a:rPr lang="ru-RU" dirty="0"/>
              <a:t>, </a:t>
            </a:r>
            <a:r>
              <a:rPr lang="ru-RU" dirty="0" err="1"/>
              <a:t>изхождащи</a:t>
            </a:r>
            <a:r>
              <a:rPr lang="ru-RU" dirty="0"/>
              <a:t> от </a:t>
            </a:r>
            <a:r>
              <a:rPr lang="ru-RU" dirty="0" err="1"/>
              <a:t>калцифициралата</a:t>
            </a:r>
            <a:r>
              <a:rPr lang="ru-RU" dirty="0"/>
              <a:t> </a:t>
            </a:r>
            <a:r>
              <a:rPr lang="ru-RU" dirty="0" err="1"/>
              <a:t>клапа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79139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bg-BG" dirty="0"/>
              <a:t>Клиника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4929411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Обективните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</a:t>
            </a:r>
            <a:r>
              <a:rPr lang="ru-RU" dirty="0" err="1"/>
              <a:t>включват</a:t>
            </a:r>
            <a:r>
              <a:rPr lang="ru-RU" dirty="0"/>
              <a:t> </a:t>
            </a:r>
            <a:r>
              <a:rPr lang="ru-RU" dirty="0" err="1"/>
              <a:t>промени</a:t>
            </a:r>
            <a:r>
              <a:rPr lang="ru-RU" dirty="0"/>
              <a:t>: </a:t>
            </a:r>
          </a:p>
          <a:p>
            <a:pPr lvl="1"/>
            <a:r>
              <a:rPr lang="ru-RU" dirty="0"/>
              <a:t>в </a:t>
            </a:r>
            <a:r>
              <a:rPr lang="ru-RU" dirty="0" err="1"/>
              <a:t>артериалния</a:t>
            </a:r>
            <a:r>
              <a:rPr lang="ru-RU" dirty="0"/>
              <a:t> </a:t>
            </a:r>
            <a:r>
              <a:rPr lang="ru-RU" dirty="0" err="1"/>
              <a:t>пулс</a:t>
            </a:r>
            <a:r>
              <a:rPr lang="ru-RU" dirty="0"/>
              <a:t>-</a:t>
            </a:r>
            <a:r>
              <a:rPr lang="en-US" dirty="0" err="1"/>
              <a:t>parvus</a:t>
            </a:r>
            <a:r>
              <a:rPr lang="en-US" dirty="0"/>
              <a:t> et </a:t>
            </a:r>
            <a:r>
              <a:rPr lang="en-US" dirty="0" err="1"/>
              <a:t>tardus</a:t>
            </a:r>
            <a:r>
              <a:rPr lang="en-US" dirty="0"/>
              <a:t>(</a:t>
            </a:r>
            <a:r>
              <a:rPr lang="bg-BG" dirty="0"/>
              <a:t>бавно издигане с ниска амплитуда)</a:t>
            </a:r>
            <a:r>
              <a:rPr lang="ru-RU" dirty="0"/>
              <a:t>;</a:t>
            </a:r>
          </a:p>
          <a:p>
            <a:pPr lvl="1"/>
            <a:r>
              <a:rPr lang="ru-RU" dirty="0"/>
              <a:t>В </a:t>
            </a:r>
            <a:r>
              <a:rPr lang="ru-RU" dirty="0" err="1"/>
              <a:t>артериалното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- САН и </a:t>
            </a:r>
            <a:r>
              <a:rPr lang="ru-RU" dirty="0" err="1"/>
              <a:t>пулсовата</a:t>
            </a:r>
            <a:r>
              <a:rPr lang="ru-RU" dirty="0"/>
              <a:t> амплитуда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понижени</a:t>
            </a:r>
            <a:r>
              <a:rPr lang="ru-RU" dirty="0"/>
              <a:t> в различна степен</a:t>
            </a:r>
          </a:p>
          <a:p>
            <a:pPr lvl="1"/>
            <a:r>
              <a:rPr lang="ru-RU" dirty="0" err="1"/>
              <a:t>аускултаторна</a:t>
            </a:r>
            <a:r>
              <a:rPr lang="ru-RU" dirty="0"/>
              <a:t> находка с </a:t>
            </a:r>
            <a:r>
              <a:rPr lang="ru-RU" dirty="0" err="1"/>
              <a:t>основен</a:t>
            </a:r>
            <a:r>
              <a:rPr lang="ru-RU" dirty="0"/>
              <a:t> признак - </a:t>
            </a:r>
            <a:r>
              <a:rPr lang="ru-RU" dirty="0" err="1"/>
              <a:t>аортен</a:t>
            </a:r>
            <a:r>
              <a:rPr lang="ru-RU" dirty="0"/>
              <a:t> </a:t>
            </a:r>
            <a:r>
              <a:rPr lang="ru-RU" dirty="0" err="1"/>
              <a:t>систолен</a:t>
            </a:r>
            <a:r>
              <a:rPr lang="ru-RU" dirty="0"/>
              <a:t> шум на </a:t>
            </a:r>
            <a:r>
              <a:rPr lang="ru-RU" dirty="0" err="1"/>
              <a:t>изтласкване</a:t>
            </a:r>
            <a:r>
              <a:rPr lang="ru-RU" dirty="0"/>
              <a:t>; </a:t>
            </a:r>
          </a:p>
          <a:p>
            <a:pPr lvl="1"/>
            <a:r>
              <a:rPr lang="ru-RU" dirty="0"/>
              <a:t>прояви на </a:t>
            </a:r>
            <a:r>
              <a:rPr lang="ru-RU" dirty="0" err="1"/>
              <a:t>хипертрофия</a:t>
            </a:r>
            <a:r>
              <a:rPr lang="ru-RU" dirty="0"/>
              <a:t> на </a:t>
            </a:r>
            <a:r>
              <a:rPr lang="ru-RU" dirty="0" err="1"/>
              <a:t>лявата</a:t>
            </a:r>
            <a:r>
              <a:rPr lang="ru-RU" dirty="0"/>
              <a:t> камера- </a:t>
            </a:r>
            <a:r>
              <a:rPr lang="ru-RU" dirty="0" err="1"/>
              <a:t>палпацията</a:t>
            </a:r>
            <a:r>
              <a:rPr lang="ru-RU" dirty="0"/>
              <a:t> в </a:t>
            </a:r>
            <a:r>
              <a:rPr lang="ru-RU" dirty="0" err="1"/>
              <a:t>областта</a:t>
            </a:r>
            <a:r>
              <a:rPr lang="ru-RU" dirty="0"/>
              <a:t> на </a:t>
            </a:r>
            <a:r>
              <a:rPr lang="ru-RU" dirty="0" err="1"/>
              <a:t>сърдечния</a:t>
            </a:r>
            <a:r>
              <a:rPr lang="ru-RU" dirty="0"/>
              <a:t> </a:t>
            </a:r>
            <a:r>
              <a:rPr lang="ru-RU" dirty="0" err="1"/>
              <a:t>връх</a:t>
            </a:r>
            <a:r>
              <a:rPr lang="ru-RU" dirty="0"/>
              <a:t> </a:t>
            </a:r>
            <a:r>
              <a:rPr lang="ru-RU" dirty="0" err="1"/>
              <a:t>показва</a:t>
            </a:r>
            <a:r>
              <a:rPr lang="ru-RU" dirty="0"/>
              <a:t> усилен, </a:t>
            </a:r>
            <a:r>
              <a:rPr lang="ru-RU" dirty="0" err="1"/>
              <a:t>разширен</a:t>
            </a:r>
            <a:r>
              <a:rPr lang="ru-RU" dirty="0"/>
              <a:t>, </a:t>
            </a:r>
            <a:r>
              <a:rPr lang="ru-RU" dirty="0" err="1"/>
              <a:t>продължителен</a:t>
            </a:r>
            <a:r>
              <a:rPr lang="ru-RU" dirty="0"/>
              <a:t> </a:t>
            </a:r>
            <a:r>
              <a:rPr lang="ru-RU" dirty="0" err="1"/>
              <a:t>върхов</a:t>
            </a:r>
            <a:r>
              <a:rPr lang="ru-RU" dirty="0"/>
              <a:t> удар</a:t>
            </a:r>
          </a:p>
          <a:p>
            <a:pPr lvl="1"/>
            <a:r>
              <a:rPr lang="ru-RU" dirty="0"/>
              <a:t>в </a:t>
            </a:r>
            <a:r>
              <a:rPr lang="ru-RU" dirty="0" err="1"/>
              <a:t>късната</a:t>
            </a:r>
            <a:r>
              <a:rPr lang="ru-RU" dirty="0"/>
              <a:t> фаза прояви на </a:t>
            </a:r>
            <a:r>
              <a:rPr lang="ru-RU" dirty="0" err="1"/>
              <a:t>левокамерна</a:t>
            </a:r>
            <a:r>
              <a:rPr lang="ru-RU" dirty="0"/>
              <a:t>, </a:t>
            </a:r>
            <a:r>
              <a:rPr lang="ru-RU" dirty="0" err="1"/>
              <a:t>последвана</a:t>
            </a:r>
            <a:r>
              <a:rPr lang="ru-RU" dirty="0"/>
              <a:t> от </a:t>
            </a:r>
            <a:r>
              <a:rPr lang="ru-RU" dirty="0" err="1"/>
              <a:t>деснокамерна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27371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Изследвания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/>
              <a:t>ЕКГ</a:t>
            </a:r>
          </a:p>
          <a:p>
            <a:r>
              <a:rPr lang="bg-BG" dirty="0"/>
              <a:t>Рентген	</a:t>
            </a:r>
          </a:p>
          <a:p>
            <a:r>
              <a:rPr lang="bg-BG" dirty="0"/>
              <a:t>ЕхоКГ</a:t>
            </a:r>
          </a:p>
          <a:p>
            <a:r>
              <a:rPr lang="bg-BG" dirty="0"/>
              <a:t>Сърдечна катетеризация</a:t>
            </a:r>
          </a:p>
        </p:txBody>
      </p:sp>
    </p:spTree>
    <p:extLst>
      <p:ext uri="{BB962C8B-B14F-4D97-AF65-F5344CB8AC3E}">
        <p14:creationId xmlns:p14="http://schemas.microsoft.com/office/powerpoint/2010/main" val="10236005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/>
              <a:t>Лечение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/>
              <a:t>Консервативно</a:t>
            </a:r>
          </a:p>
          <a:p>
            <a:pPr lvl="1"/>
            <a:r>
              <a:rPr lang="bg-BG" dirty="0"/>
              <a:t>СН</a:t>
            </a:r>
          </a:p>
          <a:p>
            <a:pPr lvl="1"/>
            <a:r>
              <a:rPr lang="bg-BG" dirty="0"/>
              <a:t>Аритмии</a:t>
            </a:r>
          </a:p>
          <a:p>
            <a:pPr lvl="1"/>
            <a:r>
              <a:rPr lang="bg-BG" dirty="0"/>
              <a:t>ИБС</a:t>
            </a:r>
          </a:p>
          <a:p>
            <a:pPr lvl="1"/>
            <a:r>
              <a:rPr lang="bg-BG" dirty="0"/>
              <a:t>синкопи</a:t>
            </a:r>
          </a:p>
          <a:p>
            <a:r>
              <a:rPr lang="bg-BG" dirty="0"/>
              <a:t>Хирургично- валвалопластика(рядко) или протезиране на клапата</a:t>
            </a:r>
          </a:p>
        </p:txBody>
      </p:sp>
    </p:spTree>
    <p:extLst>
      <p:ext uri="{BB962C8B-B14F-4D97-AF65-F5344CB8AC3E}">
        <p14:creationId xmlns:p14="http://schemas.microsoft.com/office/powerpoint/2010/main" val="4428111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Аортна</a:t>
            </a:r>
            <a:r>
              <a:rPr lang="ru-RU" dirty="0"/>
              <a:t> </a:t>
            </a:r>
            <a:r>
              <a:rPr lang="ru-RU" dirty="0" err="1"/>
              <a:t>инсуфициенция</a:t>
            </a:r>
            <a:r>
              <a:rPr lang="ru-RU" dirty="0"/>
              <a:t>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err="1"/>
              <a:t>Клапен</a:t>
            </a:r>
            <a:r>
              <a:rPr lang="ru-RU" dirty="0"/>
              <a:t> порок, </a:t>
            </a:r>
            <a:r>
              <a:rPr lang="ru-RU" dirty="0" err="1"/>
              <a:t>който</a:t>
            </a:r>
            <a:r>
              <a:rPr lang="ru-RU" dirty="0"/>
              <a:t> се </a:t>
            </a:r>
            <a:r>
              <a:rPr lang="ru-RU" dirty="0" err="1"/>
              <a:t>характеризира</a:t>
            </a:r>
            <a:r>
              <a:rPr lang="ru-RU" dirty="0"/>
              <a:t> с </a:t>
            </a:r>
            <a:r>
              <a:rPr lang="ru-RU" dirty="0" err="1"/>
              <a:t>регургитирането</a:t>
            </a:r>
            <a:r>
              <a:rPr lang="ru-RU" dirty="0"/>
              <a:t> (</a:t>
            </a:r>
            <a:r>
              <a:rPr lang="ru-RU" dirty="0" err="1"/>
              <a:t>връщането</a:t>
            </a:r>
            <a:r>
              <a:rPr lang="ru-RU" dirty="0"/>
              <a:t>) на известно количество </a:t>
            </a:r>
            <a:r>
              <a:rPr lang="ru-RU" dirty="0" err="1"/>
              <a:t>кръв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аортната</a:t>
            </a:r>
            <a:r>
              <a:rPr lang="ru-RU" dirty="0"/>
              <a:t> </a:t>
            </a:r>
            <a:r>
              <a:rPr lang="ru-RU" dirty="0" err="1"/>
              <a:t>клапа</a:t>
            </a:r>
            <a:r>
              <a:rPr lang="ru-RU" dirty="0"/>
              <a:t> в </a:t>
            </a:r>
            <a:r>
              <a:rPr lang="ru-RU" dirty="0" err="1"/>
              <a:t>лявата</a:t>
            </a:r>
            <a:r>
              <a:rPr lang="ru-RU" dirty="0"/>
              <a:t> камера, по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диастолата</a:t>
            </a:r>
            <a:r>
              <a:rPr lang="ru-RU" dirty="0"/>
              <a:t>. </a:t>
            </a:r>
          </a:p>
          <a:p>
            <a:r>
              <a:rPr lang="ru-RU" dirty="0" err="1"/>
              <a:t>Порокът</a:t>
            </a:r>
            <a:r>
              <a:rPr lang="ru-RU" dirty="0"/>
              <a:t> се </a:t>
            </a:r>
            <a:r>
              <a:rPr lang="ru-RU" dirty="0" err="1"/>
              <a:t>дължи</a:t>
            </a:r>
            <a:r>
              <a:rPr lang="ru-RU" dirty="0"/>
              <a:t> на дисфункция на </a:t>
            </a:r>
            <a:r>
              <a:rPr lang="ru-RU" dirty="0" err="1"/>
              <a:t>аортната</a:t>
            </a:r>
            <a:r>
              <a:rPr lang="ru-RU" dirty="0"/>
              <a:t> </a:t>
            </a:r>
            <a:r>
              <a:rPr lang="ru-RU" dirty="0" err="1"/>
              <a:t>клапа</a:t>
            </a:r>
            <a:r>
              <a:rPr lang="ru-RU" dirty="0"/>
              <a:t> или на </a:t>
            </a:r>
            <a:r>
              <a:rPr lang="ru-RU" dirty="0" err="1"/>
              <a:t>някои</a:t>
            </a:r>
            <a:r>
              <a:rPr lang="ru-RU" dirty="0"/>
              <a:t> </a:t>
            </a:r>
            <a:r>
              <a:rPr lang="ru-RU" dirty="0" err="1"/>
              <a:t>елементи</a:t>
            </a:r>
            <a:r>
              <a:rPr lang="ru-RU" dirty="0"/>
              <a:t> от </a:t>
            </a:r>
            <a:r>
              <a:rPr lang="ru-RU" dirty="0" err="1"/>
              <a:t>клапния</a:t>
            </a:r>
            <a:r>
              <a:rPr lang="ru-RU" dirty="0"/>
              <a:t> </a:t>
            </a:r>
            <a:r>
              <a:rPr lang="ru-RU" dirty="0" err="1"/>
              <a:t>апарат</a:t>
            </a:r>
            <a:r>
              <a:rPr lang="ru-RU" dirty="0"/>
              <a:t> (платна, </a:t>
            </a:r>
            <a:r>
              <a:rPr lang="ru-RU" dirty="0" err="1"/>
              <a:t>анулус</a:t>
            </a:r>
            <a:r>
              <a:rPr lang="ru-RU" dirty="0"/>
              <a:t>).</a:t>
            </a:r>
          </a:p>
          <a:p>
            <a:r>
              <a:rPr lang="ru-RU" dirty="0" err="1"/>
              <a:t>Аортната</a:t>
            </a:r>
            <a:r>
              <a:rPr lang="ru-RU" dirty="0"/>
              <a:t> </a:t>
            </a:r>
            <a:r>
              <a:rPr lang="ru-RU" dirty="0" err="1"/>
              <a:t>регургитация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вродена</a:t>
            </a:r>
            <a:r>
              <a:rPr lang="ru-RU" dirty="0"/>
              <a:t> или </a:t>
            </a:r>
            <a:r>
              <a:rPr lang="ru-RU" dirty="0" err="1"/>
              <a:t>придобита</a:t>
            </a:r>
            <a:r>
              <a:rPr lang="ru-RU" dirty="0"/>
              <a:t>, остра или </a:t>
            </a:r>
            <a:r>
              <a:rPr lang="ru-RU" dirty="0" err="1"/>
              <a:t>хронична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592116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bg-BG" dirty="0"/>
              <a:t>Прогноза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Прогнозата</a:t>
            </a:r>
            <a:r>
              <a:rPr lang="ru-RU" dirty="0"/>
              <a:t> на </a:t>
            </a:r>
            <a:r>
              <a:rPr lang="ru-RU" dirty="0" err="1"/>
              <a:t>аортната</a:t>
            </a:r>
            <a:r>
              <a:rPr lang="ru-RU" dirty="0"/>
              <a:t> </a:t>
            </a:r>
            <a:r>
              <a:rPr lang="ru-RU" dirty="0" err="1"/>
              <a:t>инсуфициенция</a:t>
            </a:r>
            <a:r>
              <a:rPr lang="ru-RU" dirty="0"/>
              <a:t> при </a:t>
            </a:r>
            <a:r>
              <a:rPr lang="ru-RU" dirty="0" err="1"/>
              <a:t>пациенти</a:t>
            </a:r>
            <a:r>
              <a:rPr lang="ru-RU" dirty="0"/>
              <a:t> с </a:t>
            </a:r>
            <a:r>
              <a:rPr lang="ru-RU" dirty="0" err="1"/>
              <a:t>тежък</a:t>
            </a:r>
            <a:r>
              <a:rPr lang="ru-RU" dirty="0"/>
              <a:t> </a:t>
            </a:r>
            <a:r>
              <a:rPr lang="ru-RU" dirty="0" err="1"/>
              <a:t>клапен</a:t>
            </a:r>
            <a:r>
              <a:rPr lang="ru-RU" dirty="0"/>
              <a:t> порок </a:t>
            </a:r>
            <a:r>
              <a:rPr lang="ru-RU" dirty="0" err="1"/>
              <a:t>зависи</a:t>
            </a:r>
            <a:r>
              <a:rPr lang="ru-RU" dirty="0"/>
              <a:t> от </a:t>
            </a:r>
            <a:r>
              <a:rPr lang="ru-RU" dirty="0" err="1"/>
              <a:t>наличието</a:t>
            </a:r>
            <a:r>
              <a:rPr lang="ru-RU" dirty="0"/>
              <a:t> или </a:t>
            </a:r>
            <a:r>
              <a:rPr lang="ru-RU" dirty="0" err="1"/>
              <a:t>отсъствието</a:t>
            </a:r>
            <a:r>
              <a:rPr lang="ru-RU" dirty="0"/>
              <a:t> на </a:t>
            </a:r>
            <a:r>
              <a:rPr lang="ru-RU" dirty="0" err="1"/>
              <a:t>левокамерна</a:t>
            </a:r>
            <a:r>
              <a:rPr lang="ru-RU" dirty="0"/>
              <a:t> дисфункция и симптоматика. </a:t>
            </a:r>
          </a:p>
          <a:p>
            <a:pPr lvl="1"/>
            <a:r>
              <a:rPr lang="ru-RU" dirty="0"/>
              <a:t>При </a:t>
            </a:r>
            <a:r>
              <a:rPr lang="ru-RU" dirty="0" err="1"/>
              <a:t>симптоматични</a:t>
            </a:r>
            <a:r>
              <a:rPr lang="ru-RU" dirty="0"/>
              <a:t> </a:t>
            </a:r>
            <a:r>
              <a:rPr lang="ru-RU" dirty="0" err="1"/>
              <a:t>пациенти</a:t>
            </a:r>
            <a:r>
              <a:rPr lang="ru-RU" dirty="0"/>
              <a:t> с </a:t>
            </a:r>
            <a:r>
              <a:rPr lang="ru-RU" dirty="0" err="1"/>
              <a:t>нормална</a:t>
            </a:r>
            <a:r>
              <a:rPr lang="ru-RU" dirty="0"/>
              <a:t> фракция на </a:t>
            </a:r>
            <a:r>
              <a:rPr lang="ru-RU" dirty="0" err="1"/>
              <a:t>изтласкване</a:t>
            </a:r>
            <a:r>
              <a:rPr lang="ru-RU" dirty="0"/>
              <a:t> </a:t>
            </a:r>
            <a:r>
              <a:rPr lang="ru-RU" dirty="0" err="1"/>
              <a:t>прогнозата</a:t>
            </a:r>
            <a:r>
              <a:rPr lang="ru-RU" dirty="0"/>
              <a:t> е </a:t>
            </a:r>
            <a:r>
              <a:rPr lang="ru-RU" dirty="0" err="1"/>
              <a:t>относително</a:t>
            </a:r>
            <a:r>
              <a:rPr lang="ru-RU" dirty="0"/>
              <a:t> добра; </a:t>
            </a:r>
          </a:p>
          <a:p>
            <a:pPr lvl="1"/>
            <a:r>
              <a:rPr lang="ru-RU" dirty="0"/>
              <a:t>При </a:t>
            </a:r>
            <a:r>
              <a:rPr lang="ru-RU" dirty="0" err="1"/>
              <a:t>асимптоматични</a:t>
            </a:r>
            <a:r>
              <a:rPr lang="ru-RU" dirty="0"/>
              <a:t> </a:t>
            </a:r>
            <a:r>
              <a:rPr lang="ru-RU" dirty="0" err="1"/>
              <a:t>пациенти</a:t>
            </a:r>
            <a:r>
              <a:rPr lang="ru-RU" dirty="0"/>
              <a:t> с </a:t>
            </a:r>
            <a:r>
              <a:rPr lang="ru-RU" dirty="0" err="1"/>
              <a:t>намалена</a:t>
            </a:r>
            <a:r>
              <a:rPr lang="ru-RU" dirty="0"/>
              <a:t> фракция на </a:t>
            </a:r>
            <a:r>
              <a:rPr lang="ru-RU" dirty="0" err="1"/>
              <a:t>изтласкване</a:t>
            </a:r>
            <a:r>
              <a:rPr lang="ru-RU" dirty="0"/>
              <a:t>, </a:t>
            </a:r>
            <a:r>
              <a:rPr lang="ru-RU" dirty="0" err="1"/>
              <a:t>прогресиране</a:t>
            </a:r>
            <a:r>
              <a:rPr lang="ru-RU" dirty="0"/>
              <a:t> на </a:t>
            </a:r>
            <a:r>
              <a:rPr lang="ru-RU" dirty="0" err="1"/>
              <a:t>заболяването</a:t>
            </a:r>
            <a:r>
              <a:rPr lang="ru-RU" dirty="0"/>
              <a:t> до </a:t>
            </a:r>
            <a:r>
              <a:rPr lang="ru-RU" dirty="0" err="1"/>
              <a:t>поява</a:t>
            </a:r>
            <a:r>
              <a:rPr lang="ru-RU" dirty="0"/>
              <a:t> на </a:t>
            </a:r>
            <a:r>
              <a:rPr lang="ru-RU" dirty="0" err="1"/>
              <a:t>симптоми</a:t>
            </a:r>
            <a:r>
              <a:rPr lang="ru-RU" dirty="0"/>
              <a:t> става в </a:t>
            </a:r>
            <a:r>
              <a:rPr lang="ru-RU" dirty="0" err="1"/>
              <a:t>повече</a:t>
            </a:r>
            <a:r>
              <a:rPr lang="ru-RU" dirty="0"/>
              <a:t> от 25% от </a:t>
            </a:r>
            <a:r>
              <a:rPr lang="ru-RU" dirty="0" err="1"/>
              <a:t>случаите</a:t>
            </a:r>
            <a:r>
              <a:rPr lang="ru-RU" dirty="0"/>
              <a:t> в </a:t>
            </a:r>
            <a:r>
              <a:rPr lang="ru-RU" dirty="0" err="1"/>
              <a:t>рамките</a:t>
            </a:r>
            <a:r>
              <a:rPr lang="ru-RU" dirty="0"/>
              <a:t> на година;</a:t>
            </a:r>
          </a:p>
          <a:p>
            <a:pPr lvl="1"/>
            <a:r>
              <a:rPr lang="ru-RU" dirty="0" err="1"/>
              <a:t>Годишната</a:t>
            </a:r>
            <a:r>
              <a:rPr lang="ru-RU" dirty="0"/>
              <a:t> </a:t>
            </a:r>
            <a:r>
              <a:rPr lang="ru-RU" dirty="0" err="1"/>
              <a:t>смъртност</a:t>
            </a:r>
            <a:r>
              <a:rPr lang="ru-RU" dirty="0"/>
              <a:t> при </a:t>
            </a:r>
            <a:r>
              <a:rPr lang="ru-RU" dirty="0" err="1"/>
              <a:t>симптоматични</a:t>
            </a:r>
            <a:r>
              <a:rPr lang="ru-RU" dirty="0"/>
              <a:t> </a:t>
            </a:r>
            <a:r>
              <a:rPr lang="ru-RU" dirty="0" err="1"/>
              <a:t>пациенти</a:t>
            </a:r>
            <a:r>
              <a:rPr lang="ru-RU" dirty="0"/>
              <a:t> </a:t>
            </a:r>
            <a:r>
              <a:rPr lang="ru-RU" dirty="0" err="1"/>
              <a:t>надвишава</a:t>
            </a:r>
            <a:r>
              <a:rPr lang="ru-RU" dirty="0"/>
              <a:t> 10%.</a:t>
            </a:r>
          </a:p>
        </p:txBody>
      </p:sp>
    </p:spTree>
    <p:extLst>
      <p:ext uri="{BB962C8B-B14F-4D97-AF65-F5344CB8AC3E}">
        <p14:creationId xmlns:p14="http://schemas.microsoft.com/office/powerpoint/2010/main" val="5753978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-20910"/>
            <a:ext cx="8229600" cy="1143000"/>
          </a:xfrm>
        </p:spPr>
        <p:txBody>
          <a:bodyPr/>
          <a:lstStyle/>
          <a:p>
            <a:r>
              <a:rPr lang="bg-BG" dirty="0"/>
              <a:t>Етиология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 fontScale="85000" lnSpcReduction="10000"/>
          </a:bodyPr>
          <a:lstStyle/>
          <a:p>
            <a:r>
              <a:rPr lang="bg-BG" dirty="0"/>
              <a:t>Придобитата аортна регургитация може да се дължи на ревматизъм, инфекциозен ендокардит, колагенози на кръвоносните съдове, дегенеративно заболяване на аортната клапа, травматично увреждане на аортната клапа, след хирургична интервенция (например след </a:t>
            </a:r>
            <a:r>
              <a:rPr lang="en-GB" dirty="0"/>
              <a:t>TAVI - </a:t>
            </a:r>
            <a:r>
              <a:rPr lang="en-GB" dirty="0" err="1"/>
              <a:t>transcatheter</a:t>
            </a:r>
            <a:r>
              <a:rPr lang="en-GB" dirty="0"/>
              <a:t> aortic valve implantation).</a:t>
            </a:r>
            <a:endParaRPr lang="bg-BG" dirty="0"/>
          </a:p>
          <a:p>
            <a:pPr marL="0" indent="0">
              <a:buNone/>
            </a:pPr>
            <a:endParaRPr lang="bg-BG" dirty="0"/>
          </a:p>
          <a:p>
            <a:r>
              <a:rPr lang="ru-RU" dirty="0" err="1"/>
              <a:t>Някои</a:t>
            </a:r>
            <a:r>
              <a:rPr lang="ru-RU" dirty="0"/>
              <a:t> нарушения на </a:t>
            </a:r>
            <a:r>
              <a:rPr lang="ru-RU" dirty="0" err="1"/>
              <a:t>възходящата</a:t>
            </a:r>
            <a:r>
              <a:rPr lang="ru-RU" dirty="0"/>
              <a:t> аорта, при </a:t>
            </a:r>
            <a:r>
              <a:rPr lang="ru-RU" dirty="0" err="1"/>
              <a:t>отсъствие</a:t>
            </a:r>
            <a:r>
              <a:rPr lang="ru-RU" dirty="0"/>
              <a:t> на </a:t>
            </a:r>
            <a:r>
              <a:rPr lang="ru-RU" dirty="0" err="1"/>
              <a:t>клапно</a:t>
            </a:r>
            <a:r>
              <a:rPr lang="ru-RU" dirty="0"/>
              <a:t> </a:t>
            </a:r>
            <a:r>
              <a:rPr lang="ru-RU" dirty="0" err="1"/>
              <a:t>увреждане</a:t>
            </a:r>
            <a:r>
              <a:rPr lang="ru-RU" dirty="0"/>
              <a:t>,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също</a:t>
            </a:r>
            <a:r>
              <a:rPr lang="ru-RU" dirty="0"/>
              <a:t> да </a:t>
            </a:r>
            <a:r>
              <a:rPr lang="ru-RU" dirty="0" err="1"/>
              <a:t>доведе</a:t>
            </a:r>
            <a:r>
              <a:rPr lang="ru-RU" dirty="0"/>
              <a:t> до </a:t>
            </a:r>
            <a:r>
              <a:rPr lang="ru-RU" dirty="0" err="1"/>
              <a:t>аортна</a:t>
            </a:r>
            <a:r>
              <a:rPr lang="ru-RU" dirty="0"/>
              <a:t> </a:t>
            </a:r>
            <a:r>
              <a:rPr lang="ru-RU" dirty="0" err="1"/>
              <a:t>регургитация</a:t>
            </a:r>
            <a:r>
              <a:rPr lang="ru-RU" dirty="0"/>
              <a:t>. </a:t>
            </a:r>
            <a:r>
              <a:rPr lang="ru-RU" dirty="0" err="1"/>
              <a:t>Такива</a:t>
            </a:r>
            <a:r>
              <a:rPr lang="ru-RU" dirty="0"/>
              <a:t> нарушения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бъдат</a:t>
            </a:r>
            <a:r>
              <a:rPr lang="ru-RU" dirty="0"/>
              <a:t> </a:t>
            </a:r>
            <a:r>
              <a:rPr lang="ru-RU" dirty="0" err="1"/>
              <a:t>продължителна</a:t>
            </a:r>
            <a:r>
              <a:rPr lang="ru-RU" dirty="0"/>
              <a:t> </a:t>
            </a:r>
            <a:r>
              <a:rPr lang="ru-RU" dirty="0" err="1"/>
              <a:t>тежка</a:t>
            </a:r>
            <a:r>
              <a:rPr lang="ru-RU" dirty="0"/>
              <a:t> </a:t>
            </a:r>
            <a:r>
              <a:rPr lang="ru-RU" dirty="0" err="1"/>
              <a:t>хипертония</a:t>
            </a:r>
            <a:r>
              <a:rPr lang="ru-RU" dirty="0"/>
              <a:t>, синдром на </a:t>
            </a:r>
            <a:r>
              <a:rPr lang="ru-RU" dirty="0" err="1"/>
              <a:t>Марфан</a:t>
            </a:r>
            <a:r>
              <a:rPr lang="ru-RU" dirty="0"/>
              <a:t>, </a:t>
            </a:r>
            <a:r>
              <a:rPr lang="ru-RU" dirty="0" err="1"/>
              <a:t>идиопатична</a:t>
            </a:r>
            <a:r>
              <a:rPr lang="ru-RU" dirty="0"/>
              <a:t> </a:t>
            </a:r>
            <a:r>
              <a:rPr lang="ru-RU" dirty="0" err="1"/>
              <a:t>аортна</a:t>
            </a:r>
            <a:r>
              <a:rPr lang="ru-RU" dirty="0"/>
              <a:t> дилатация, </a:t>
            </a:r>
            <a:r>
              <a:rPr lang="ru-RU" dirty="0" err="1"/>
              <a:t>сенилна</a:t>
            </a:r>
            <a:r>
              <a:rPr lang="ru-RU" dirty="0"/>
              <a:t> </a:t>
            </a:r>
            <a:r>
              <a:rPr lang="ru-RU" dirty="0" err="1"/>
              <a:t>аортна</a:t>
            </a:r>
            <a:r>
              <a:rPr lang="ru-RU" dirty="0"/>
              <a:t> </a:t>
            </a:r>
            <a:r>
              <a:rPr lang="ru-RU" dirty="0" err="1"/>
              <a:t>ектазия</a:t>
            </a:r>
            <a:r>
              <a:rPr lang="ru-RU" dirty="0"/>
              <a:t> и дилатация, сифилис на </a:t>
            </a:r>
            <a:r>
              <a:rPr lang="ru-RU" dirty="0" err="1"/>
              <a:t>аортата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754245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bg-BG" dirty="0"/>
              <a:t>Епидемиология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Въпреки</a:t>
            </a:r>
            <a:r>
              <a:rPr lang="ru-RU" dirty="0"/>
              <a:t> че </a:t>
            </a:r>
            <a:r>
              <a:rPr lang="ru-RU" dirty="0" err="1"/>
              <a:t>ревматичната</a:t>
            </a:r>
            <a:r>
              <a:rPr lang="ru-RU" dirty="0"/>
              <a:t> </a:t>
            </a:r>
            <a:r>
              <a:rPr lang="ru-RU" dirty="0" err="1"/>
              <a:t>болест</a:t>
            </a:r>
            <a:r>
              <a:rPr lang="ru-RU" dirty="0"/>
              <a:t> на </a:t>
            </a:r>
            <a:r>
              <a:rPr lang="ru-RU" dirty="0" err="1"/>
              <a:t>сърцето</a:t>
            </a:r>
            <a:r>
              <a:rPr lang="ru-RU" dirty="0"/>
              <a:t> е </a:t>
            </a:r>
            <a:r>
              <a:rPr lang="ru-RU" dirty="0" err="1"/>
              <a:t>най-честата</a:t>
            </a:r>
            <a:r>
              <a:rPr lang="ru-RU" dirty="0"/>
              <a:t> причина за </a:t>
            </a:r>
            <a:r>
              <a:rPr lang="ru-RU" dirty="0" err="1"/>
              <a:t>поява</a:t>
            </a:r>
            <a:r>
              <a:rPr lang="ru-RU" dirty="0"/>
              <a:t> на </a:t>
            </a:r>
            <a:r>
              <a:rPr lang="ru-RU" dirty="0" err="1"/>
              <a:t>аортна</a:t>
            </a:r>
            <a:r>
              <a:rPr lang="ru-RU" dirty="0"/>
              <a:t> </a:t>
            </a:r>
            <a:r>
              <a:rPr lang="ru-RU" dirty="0" err="1"/>
              <a:t>регургитация</a:t>
            </a:r>
            <a:r>
              <a:rPr lang="ru-RU" dirty="0"/>
              <a:t> в </a:t>
            </a:r>
            <a:r>
              <a:rPr lang="ru-RU" dirty="0" err="1"/>
              <a:t>световен</a:t>
            </a:r>
            <a:r>
              <a:rPr lang="ru-RU" dirty="0"/>
              <a:t> </a:t>
            </a:r>
            <a:r>
              <a:rPr lang="ru-RU" dirty="0" err="1"/>
              <a:t>мащаб</a:t>
            </a:r>
            <a:r>
              <a:rPr lang="ru-RU" dirty="0"/>
              <a:t>, </a:t>
            </a:r>
            <a:r>
              <a:rPr lang="ru-RU" dirty="0" err="1"/>
              <a:t>вродените</a:t>
            </a:r>
            <a:r>
              <a:rPr lang="ru-RU" dirty="0"/>
              <a:t> и </a:t>
            </a:r>
            <a:r>
              <a:rPr lang="ru-RU" dirty="0" err="1"/>
              <a:t>дегенеративните</a:t>
            </a:r>
            <a:r>
              <a:rPr lang="ru-RU" dirty="0"/>
              <a:t> </a:t>
            </a:r>
            <a:r>
              <a:rPr lang="ru-RU" dirty="0" err="1"/>
              <a:t>клапни</a:t>
            </a:r>
            <a:r>
              <a:rPr lang="ru-RU" dirty="0"/>
              <a:t> аномалии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най</a:t>
            </a:r>
            <a:r>
              <a:rPr lang="ru-RU" dirty="0"/>
              <a:t>-честите </a:t>
            </a:r>
            <a:r>
              <a:rPr lang="ru-RU" dirty="0" err="1"/>
              <a:t>причинители</a:t>
            </a:r>
            <a:r>
              <a:rPr lang="ru-RU" dirty="0"/>
              <a:t> на </a:t>
            </a:r>
            <a:r>
              <a:rPr lang="ru-RU" dirty="0" err="1"/>
              <a:t>аортна</a:t>
            </a:r>
            <a:r>
              <a:rPr lang="ru-RU" dirty="0"/>
              <a:t> </a:t>
            </a:r>
            <a:r>
              <a:rPr lang="ru-RU" dirty="0" err="1"/>
              <a:t>инсуфициенция</a:t>
            </a:r>
            <a:r>
              <a:rPr lang="ru-RU" dirty="0"/>
              <a:t> в </a:t>
            </a:r>
            <a:r>
              <a:rPr lang="ru-RU" dirty="0" err="1"/>
              <a:t>Съединените</a:t>
            </a:r>
            <a:r>
              <a:rPr lang="ru-RU" dirty="0"/>
              <a:t> </a:t>
            </a:r>
            <a:r>
              <a:rPr lang="ru-RU" dirty="0" err="1"/>
              <a:t>щати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най-често</a:t>
            </a:r>
            <a:r>
              <a:rPr lang="ru-RU" dirty="0"/>
              <a:t> се </a:t>
            </a:r>
            <a:r>
              <a:rPr lang="ru-RU" dirty="0" err="1"/>
              <a:t>диагностицира</a:t>
            </a:r>
            <a:r>
              <a:rPr lang="ru-RU" dirty="0"/>
              <a:t> </a:t>
            </a:r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възрастовата</a:t>
            </a:r>
            <a:r>
              <a:rPr lang="ru-RU" dirty="0"/>
              <a:t> </a:t>
            </a:r>
            <a:r>
              <a:rPr lang="ru-RU" dirty="0" err="1"/>
              <a:t>група</a:t>
            </a:r>
            <a:r>
              <a:rPr lang="ru-RU" dirty="0"/>
              <a:t> 40-60 </a:t>
            </a:r>
            <a:r>
              <a:rPr lang="ru-RU" dirty="0" err="1"/>
              <a:t>години</a:t>
            </a:r>
            <a:r>
              <a:rPr lang="ru-RU" dirty="0"/>
              <a:t>. </a:t>
            </a:r>
          </a:p>
          <a:p>
            <a:r>
              <a:rPr lang="ru-RU" dirty="0" err="1"/>
              <a:t>Предполагаемата</a:t>
            </a:r>
            <a:r>
              <a:rPr lang="ru-RU" dirty="0"/>
              <a:t> </a:t>
            </a:r>
            <a:r>
              <a:rPr lang="ru-RU" dirty="0" err="1"/>
              <a:t>честота</a:t>
            </a:r>
            <a:r>
              <a:rPr lang="ru-RU" dirty="0"/>
              <a:t> на </a:t>
            </a:r>
            <a:r>
              <a:rPr lang="ru-RU" dirty="0" err="1"/>
              <a:t>аортна</a:t>
            </a:r>
            <a:r>
              <a:rPr lang="ru-RU" dirty="0"/>
              <a:t> </a:t>
            </a:r>
            <a:r>
              <a:rPr lang="ru-RU" dirty="0" err="1"/>
              <a:t>инсуфициенция</a:t>
            </a:r>
            <a:r>
              <a:rPr lang="ru-RU" dirty="0"/>
              <a:t>, независимо от </a:t>
            </a:r>
            <a:r>
              <a:rPr lang="ru-RU" dirty="0" err="1"/>
              <a:t>нейната</a:t>
            </a:r>
            <a:r>
              <a:rPr lang="ru-RU" dirty="0"/>
              <a:t> </a:t>
            </a:r>
            <a:r>
              <a:rPr lang="ru-RU" dirty="0" err="1"/>
              <a:t>тежест</a:t>
            </a:r>
            <a:r>
              <a:rPr lang="ru-RU" dirty="0"/>
              <a:t>, е в </a:t>
            </a:r>
            <a:r>
              <a:rPr lang="ru-RU" dirty="0" err="1"/>
              <a:t>границите</a:t>
            </a:r>
            <a:r>
              <a:rPr lang="ru-RU" dirty="0"/>
              <a:t> между 2-30%, но само 5-10% от </a:t>
            </a:r>
            <a:r>
              <a:rPr lang="ru-RU" dirty="0" err="1"/>
              <a:t>пациентите</a:t>
            </a:r>
            <a:r>
              <a:rPr lang="ru-RU" dirty="0"/>
              <a:t> с </a:t>
            </a:r>
            <a:r>
              <a:rPr lang="ru-RU" dirty="0" err="1"/>
              <a:t>този</a:t>
            </a:r>
            <a:r>
              <a:rPr lang="ru-RU" dirty="0"/>
              <a:t> порок </a:t>
            </a:r>
            <a:r>
              <a:rPr lang="ru-RU" dirty="0" err="1"/>
              <a:t>имат</a:t>
            </a:r>
            <a:r>
              <a:rPr lang="ru-RU" dirty="0"/>
              <a:t> </a:t>
            </a:r>
            <a:r>
              <a:rPr lang="ru-RU" dirty="0" err="1"/>
              <a:t>тежко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води до </a:t>
            </a:r>
            <a:r>
              <a:rPr lang="ru-RU" dirty="0" err="1">
                <a:solidFill>
                  <a:srgbClr val="FF0000"/>
                </a:solidFill>
              </a:rPr>
              <a:t>честота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тежка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аортна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регургитация</a:t>
            </a:r>
            <a:r>
              <a:rPr lang="ru-RU" dirty="0">
                <a:solidFill>
                  <a:srgbClr val="FF0000"/>
                </a:solidFill>
              </a:rPr>
              <a:t> в </a:t>
            </a:r>
            <a:r>
              <a:rPr lang="ru-RU" dirty="0" err="1">
                <a:solidFill>
                  <a:srgbClr val="FF0000"/>
                </a:solidFill>
              </a:rPr>
              <a:t>общата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популация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по-малко</a:t>
            </a:r>
            <a:r>
              <a:rPr lang="ru-RU" dirty="0">
                <a:solidFill>
                  <a:srgbClr val="FF0000"/>
                </a:solidFill>
              </a:rPr>
              <a:t> от 1%. </a:t>
            </a:r>
          </a:p>
          <a:p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Фрамингамското</a:t>
            </a:r>
            <a:r>
              <a:rPr lang="ru-RU" dirty="0"/>
              <a:t> </a:t>
            </a:r>
            <a:r>
              <a:rPr lang="ru-RU" dirty="0" err="1"/>
              <a:t>проучване</a:t>
            </a:r>
            <a:r>
              <a:rPr lang="ru-RU" dirty="0"/>
              <a:t>, </a:t>
            </a:r>
            <a:r>
              <a:rPr lang="ru-RU" dirty="0" err="1"/>
              <a:t>честотата</a:t>
            </a:r>
            <a:r>
              <a:rPr lang="ru-RU" dirty="0"/>
              <a:t> на </a:t>
            </a:r>
            <a:r>
              <a:rPr lang="ru-RU" dirty="0" err="1"/>
              <a:t>аортна</a:t>
            </a:r>
            <a:r>
              <a:rPr lang="ru-RU" dirty="0"/>
              <a:t> </a:t>
            </a:r>
            <a:r>
              <a:rPr lang="ru-RU" dirty="0" err="1"/>
              <a:t>регургитация</a:t>
            </a:r>
            <a:r>
              <a:rPr lang="ru-RU" dirty="0"/>
              <a:t> била 13% при </a:t>
            </a:r>
            <a:r>
              <a:rPr lang="ru-RU" dirty="0" err="1"/>
              <a:t>мъжете</a:t>
            </a:r>
            <a:r>
              <a:rPr lang="ru-RU" dirty="0"/>
              <a:t> и 8,5% при жените. </a:t>
            </a:r>
          </a:p>
          <a:p>
            <a:r>
              <a:rPr lang="ru-RU" dirty="0" err="1"/>
              <a:t>Честотата</a:t>
            </a:r>
            <a:r>
              <a:rPr lang="ru-RU" dirty="0"/>
              <a:t> и </a:t>
            </a:r>
            <a:r>
              <a:rPr lang="ru-RU" dirty="0" err="1"/>
              <a:t>тежестта</a:t>
            </a:r>
            <a:r>
              <a:rPr lang="ru-RU" dirty="0"/>
              <a:t> на </a:t>
            </a:r>
            <a:r>
              <a:rPr lang="ru-RU" dirty="0" err="1"/>
              <a:t>заболяването</a:t>
            </a:r>
            <a:r>
              <a:rPr lang="ru-RU" dirty="0"/>
              <a:t> се </a:t>
            </a:r>
            <a:r>
              <a:rPr lang="ru-RU" dirty="0" err="1"/>
              <a:t>увеличавали</a:t>
            </a:r>
            <a:r>
              <a:rPr lang="ru-RU" dirty="0"/>
              <a:t> с </a:t>
            </a:r>
            <a:r>
              <a:rPr lang="ru-RU" dirty="0" err="1"/>
              <a:t>възрастта</a:t>
            </a:r>
            <a:r>
              <a:rPr lang="ru-RU" dirty="0"/>
              <a:t>.  </a:t>
            </a:r>
          </a:p>
          <a:p>
            <a:r>
              <a:rPr lang="ru-RU" dirty="0" err="1"/>
              <a:t>Аортната</a:t>
            </a:r>
            <a:r>
              <a:rPr lang="ru-RU" dirty="0"/>
              <a:t> </a:t>
            </a:r>
            <a:r>
              <a:rPr lang="ru-RU" dirty="0" err="1"/>
              <a:t>инсуфициенция</a:t>
            </a:r>
            <a:r>
              <a:rPr lang="ru-RU" dirty="0"/>
              <a:t> се </a:t>
            </a:r>
            <a:r>
              <a:rPr lang="ru-RU" dirty="0" err="1"/>
              <a:t>среща</a:t>
            </a:r>
            <a:r>
              <a:rPr lang="ru-RU" dirty="0"/>
              <a:t> </a:t>
            </a:r>
            <a:r>
              <a:rPr lang="ru-RU" dirty="0" err="1"/>
              <a:t>по-често</a:t>
            </a:r>
            <a:r>
              <a:rPr lang="ru-RU" dirty="0"/>
              <a:t> при </a:t>
            </a:r>
            <a:r>
              <a:rPr lang="ru-RU" dirty="0" err="1"/>
              <a:t>мъже</a:t>
            </a:r>
            <a:r>
              <a:rPr lang="ru-RU" dirty="0"/>
              <a:t>, </a:t>
            </a:r>
            <a:r>
              <a:rPr lang="ru-RU" dirty="0" err="1"/>
              <a:t>отколкото</a:t>
            </a:r>
            <a:r>
              <a:rPr lang="ru-RU" dirty="0"/>
              <a:t> при жени. </a:t>
            </a:r>
          </a:p>
        </p:txBody>
      </p:sp>
    </p:spTree>
    <p:extLst>
      <p:ext uri="{BB962C8B-B14F-4D97-AF65-F5344CB8AC3E}">
        <p14:creationId xmlns:p14="http://schemas.microsoft.com/office/powerpoint/2010/main" val="27965476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Патофизиология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Диастолния</a:t>
            </a:r>
            <a:r>
              <a:rPr lang="ru-RU" dirty="0"/>
              <a:t> </a:t>
            </a:r>
            <a:r>
              <a:rPr lang="ru-RU" dirty="0" err="1"/>
              <a:t>рефлукс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аортната</a:t>
            </a:r>
            <a:r>
              <a:rPr lang="ru-RU" dirty="0"/>
              <a:t> </a:t>
            </a:r>
            <a:r>
              <a:rPr lang="ru-RU" dirty="0" err="1"/>
              <a:t>клапа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доведе</a:t>
            </a:r>
            <a:r>
              <a:rPr lang="ru-RU" dirty="0"/>
              <a:t> до </a:t>
            </a:r>
            <a:r>
              <a:rPr lang="ru-RU" dirty="0" err="1"/>
              <a:t>обемно</a:t>
            </a:r>
            <a:r>
              <a:rPr lang="ru-RU" dirty="0"/>
              <a:t> </a:t>
            </a:r>
            <a:r>
              <a:rPr lang="ru-RU" dirty="0" err="1"/>
              <a:t>обременяване</a:t>
            </a:r>
            <a:r>
              <a:rPr lang="ru-RU" dirty="0"/>
              <a:t> на </a:t>
            </a:r>
            <a:r>
              <a:rPr lang="ru-RU" dirty="0" err="1"/>
              <a:t>лява</a:t>
            </a:r>
            <a:r>
              <a:rPr lang="ru-RU" dirty="0"/>
              <a:t> камера. </a:t>
            </a:r>
            <a:r>
              <a:rPr lang="ru-RU" dirty="0" err="1"/>
              <a:t>Повишаване</a:t>
            </a:r>
            <a:r>
              <a:rPr lang="ru-RU" dirty="0"/>
              <a:t> на </a:t>
            </a:r>
            <a:r>
              <a:rPr lang="ru-RU" dirty="0" err="1"/>
              <a:t>систолния</a:t>
            </a:r>
            <a:r>
              <a:rPr lang="ru-RU" dirty="0"/>
              <a:t> ударен </a:t>
            </a:r>
            <a:r>
              <a:rPr lang="ru-RU" dirty="0" err="1"/>
              <a:t>обем</a:t>
            </a:r>
            <a:r>
              <a:rPr lang="ru-RU" dirty="0"/>
              <a:t> и </a:t>
            </a:r>
            <a:r>
              <a:rPr lang="ru-RU" dirty="0" err="1"/>
              <a:t>ниско</a:t>
            </a:r>
            <a:r>
              <a:rPr lang="ru-RU" dirty="0"/>
              <a:t> </a:t>
            </a:r>
            <a:r>
              <a:rPr lang="ru-RU" dirty="0" err="1"/>
              <a:t>диастолно</a:t>
            </a:r>
            <a:r>
              <a:rPr lang="ru-RU" dirty="0"/>
              <a:t> </a:t>
            </a:r>
            <a:r>
              <a:rPr lang="ru-RU" dirty="0" err="1"/>
              <a:t>аортно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 води до </a:t>
            </a:r>
            <a:r>
              <a:rPr lang="ru-RU" dirty="0" err="1"/>
              <a:t>увеличаване</a:t>
            </a:r>
            <a:r>
              <a:rPr lang="ru-RU" dirty="0"/>
              <a:t> на </a:t>
            </a:r>
            <a:r>
              <a:rPr lang="ru-RU" dirty="0" err="1"/>
              <a:t>пулсовото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. </a:t>
            </a:r>
          </a:p>
          <a:p>
            <a:r>
              <a:rPr lang="ru-RU" dirty="0" err="1"/>
              <a:t>Тежестта</a:t>
            </a:r>
            <a:r>
              <a:rPr lang="ru-RU" dirty="0"/>
              <a:t> на </a:t>
            </a:r>
            <a:r>
              <a:rPr lang="ru-RU" dirty="0" err="1"/>
              <a:t>аортната</a:t>
            </a:r>
            <a:r>
              <a:rPr lang="ru-RU" dirty="0"/>
              <a:t> </a:t>
            </a:r>
            <a:r>
              <a:rPr lang="ru-RU" dirty="0" err="1"/>
              <a:t>регургитация</a:t>
            </a:r>
            <a:r>
              <a:rPr lang="ru-RU" dirty="0"/>
              <a:t> се </a:t>
            </a:r>
            <a:r>
              <a:rPr lang="ru-RU" dirty="0" err="1"/>
              <a:t>определя</a:t>
            </a:r>
            <a:r>
              <a:rPr lang="ru-RU" dirty="0"/>
              <a:t> от:</a:t>
            </a:r>
          </a:p>
          <a:p>
            <a:pPr lvl="1"/>
            <a:r>
              <a:rPr lang="ru-RU" dirty="0" err="1"/>
              <a:t>големината</a:t>
            </a:r>
            <a:r>
              <a:rPr lang="ru-RU" dirty="0"/>
              <a:t> на </a:t>
            </a:r>
            <a:r>
              <a:rPr lang="ru-RU" dirty="0" err="1"/>
              <a:t>регургитационната</a:t>
            </a:r>
            <a:r>
              <a:rPr lang="ru-RU" dirty="0"/>
              <a:t> </a:t>
            </a:r>
            <a:r>
              <a:rPr lang="ru-RU" dirty="0" err="1"/>
              <a:t>площ</a:t>
            </a:r>
            <a:r>
              <a:rPr lang="ru-RU" dirty="0"/>
              <a:t> на </a:t>
            </a:r>
            <a:r>
              <a:rPr lang="ru-RU" dirty="0" err="1"/>
              <a:t>аортната</a:t>
            </a:r>
            <a:r>
              <a:rPr lang="ru-RU" dirty="0"/>
              <a:t> </a:t>
            </a:r>
            <a:r>
              <a:rPr lang="ru-RU" dirty="0" err="1"/>
              <a:t>клапа</a:t>
            </a:r>
            <a:r>
              <a:rPr lang="ru-RU" dirty="0"/>
              <a:t>, </a:t>
            </a:r>
          </a:p>
          <a:p>
            <a:pPr lvl="1"/>
            <a:r>
              <a:rPr lang="ru-RU" dirty="0" err="1"/>
              <a:t>диастоличния</a:t>
            </a:r>
            <a:r>
              <a:rPr lang="ru-RU" dirty="0"/>
              <a:t> градиент между </a:t>
            </a:r>
            <a:r>
              <a:rPr lang="ru-RU" dirty="0" err="1"/>
              <a:t>аортата</a:t>
            </a:r>
            <a:r>
              <a:rPr lang="ru-RU" dirty="0"/>
              <a:t> и </a:t>
            </a:r>
            <a:r>
              <a:rPr lang="ru-RU" dirty="0" err="1"/>
              <a:t>лявата</a:t>
            </a:r>
            <a:r>
              <a:rPr lang="ru-RU" dirty="0"/>
              <a:t> камера,</a:t>
            </a:r>
          </a:p>
          <a:p>
            <a:pPr lvl="1"/>
            <a:r>
              <a:rPr lang="ru-RU" dirty="0" err="1"/>
              <a:t>продължителността</a:t>
            </a:r>
            <a:r>
              <a:rPr lang="ru-RU" dirty="0"/>
              <a:t> на </a:t>
            </a:r>
            <a:r>
              <a:rPr lang="ru-RU" dirty="0" err="1"/>
              <a:t>диастолата</a:t>
            </a:r>
            <a:r>
              <a:rPr lang="ru-RU" dirty="0"/>
              <a:t>. </a:t>
            </a:r>
          </a:p>
          <a:p>
            <a:r>
              <a:rPr lang="ru-RU" dirty="0" err="1"/>
              <a:t>Патофизиологията</a:t>
            </a:r>
            <a:r>
              <a:rPr lang="ru-RU" dirty="0"/>
              <a:t> при </a:t>
            </a:r>
            <a:r>
              <a:rPr lang="ru-RU" dirty="0" err="1"/>
              <a:t>аортната</a:t>
            </a:r>
            <a:r>
              <a:rPr lang="ru-RU" dirty="0"/>
              <a:t> </a:t>
            </a:r>
            <a:r>
              <a:rPr lang="ru-RU" dirty="0" err="1"/>
              <a:t>инсуфициенция</a:t>
            </a:r>
            <a:r>
              <a:rPr lang="ru-RU" dirty="0"/>
              <a:t> </a:t>
            </a:r>
            <a:r>
              <a:rPr lang="ru-RU" dirty="0" err="1"/>
              <a:t>зависи</a:t>
            </a:r>
            <a:r>
              <a:rPr lang="ru-RU" dirty="0"/>
              <a:t> от </a:t>
            </a:r>
            <a:r>
              <a:rPr lang="ru-RU" dirty="0" err="1"/>
              <a:t>това</a:t>
            </a:r>
            <a:r>
              <a:rPr lang="ru-RU" dirty="0"/>
              <a:t> дали </a:t>
            </a:r>
            <a:r>
              <a:rPr lang="ru-RU" dirty="0" err="1"/>
              <a:t>тя</a:t>
            </a:r>
            <a:r>
              <a:rPr lang="ru-RU" dirty="0"/>
              <a:t> е остра или </a:t>
            </a:r>
            <a:r>
              <a:rPr lang="ru-RU" dirty="0" err="1"/>
              <a:t>хронична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При </a:t>
            </a:r>
            <a:r>
              <a:rPr lang="ru-RU" dirty="0" err="1"/>
              <a:t>острата</a:t>
            </a:r>
            <a:r>
              <a:rPr lang="ru-RU" dirty="0"/>
              <a:t> </a:t>
            </a:r>
            <a:r>
              <a:rPr lang="ru-RU" dirty="0" err="1"/>
              <a:t>аортна</a:t>
            </a:r>
            <a:r>
              <a:rPr lang="ru-RU" dirty="0"/>
              <a:t> </a:t>
            </a:r>
            <a:r>
              <a:rPr lang="ru-RU" dirty="0" err="1"/>
              <a:t>регургитация</a:t>
            </a:r>
            <a:r>
              <a:rPr lang="ru-RU" dirty="0"/>
              <a:t>, </a:t>
            </a:r>
            <a:r>
              <a:rPr lang="ru-RU" dirty="0" err="1"/>
              <a:t>лявата</a:t>
            </a:r>
            <a:r>
              <a:rPr lang="ru-RU" dirty="0"/>
              <a:t> камера </a:t>
            </a:r>
            <a:r>
              <a:rPr lang="ru-RU" dirty="0" err="1"/>
              <a:t>няма</a:t>
            </a:r>
            <a:r>
              <a:rPr lang="ru-RU" dirty="0"/>
              <a:t> </a:t>
            </a:r>
            <a:r>
              <a:rPr lang="ru-RU" dirty="0" err="1"/>
              <a:t>достатъчно</a:t>
            </a:r>
            <a:r>
              <a:rPr lang="ru-RU" dirty="0"/>
              <a:t> </a:t>
            </a:r>
            <a:r>
              <a:rPr lang="ru-RU" dirty="0" err="1"/>
              <a:t>време</a:t>
            </a:r>
            <a:r>
              <a:rPr lang="ru-RU" dirty="0"/>
              <a:t> за дилатация в отговор на </a:t>
            </a:r>
            <a:r>
              <a:rPr lang="ru-RU" dirty="0" err="1"/>
              <a:t>повишено</a:t>
            </a:r>
            <a:r>
              <a:rPr lang="ru-RU" dirty="0"/>
              <a:t> </a:t>
            </a:r>
            <a:r>
              <a:rPr lang="ru-RU" dirty="0" err="1"/>
              <a:t>обемно</a:t>
            </a:r>
            <a:r>
              <a:rPr lang="ru-RU" dirty="0"/>
              <a:t> </a:t>
            </a:r>
            <a:r>
              <a:rPr lang="ru-RU" dirty="0" err="1"/>
              <a:t>натоварване</a:t>
            </a:r>
            <a:r>
              <a:rPr lang="ru-RU" dirty="0"/>
              <a:t>, </a:t>
            </a:r>
            <a:r>
              <a:rPr lang="ru-RU" dirty="0" err="1"/>
              <a:t>докато</a:t>
            </a:r>
            <a:r>
              <a:rPr lang="ru-RU" dirty="0"/>
              <a:t> при </a:t>
            </a:r>
            <a:r>
              <a:rPr lang="ru-RU" dirty="0" err="1"/>
              <a:t>хроничната</a:t>
            </a:r>
            <a:r>
              <a:rPr lang="ru-RU" dirty="0"/>
              <a:t> </a:t>
            </a:r>
            <a:r>
              <a:rPr lang="ru-RU" dirty="0" err="1"/>
              <a:t>аортна</a:t>
            </a:r>
            <a:r>
              <a:rPr lang="ru-RU" dirty="0"/>
              <a:t> </a:t>
            </a:r>
            <a:r>
              <a:rPr lang="ru-RU" dirty="0" err="1"/>
              <a:t>инсуфициенция</a:t>
            </a:r>
            <a:r>
              <a:rPr lang="ru-RU" dirty="0"/>
              <a:t>, </a:t>
            </a:r>
            <a:r>
              <a:rPr lang="ru-RU" dirty="0" err="1"/>
              <a:t>лявата</a:t>
            </a:r>
            <a:r>
              <a:rPr lang="ru-RU" dirty="0"/>
              <a:t> камера </a:t>
            </a:r>
            <a:r>
              <a:rPr lang="ru-RU" dirty="0" err="1"/>
              <a:t>преминава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редица</a:t>
            </a:r>
            <a:r>
              <a:rPr lang="ru-RU" dirty="0"/>
              <a:t> </a:t>
            </a:r>
            <a:r>
              <a:rPr lang="ru-RU" dirty="0" err="1"/>
              <a:t>компенсаторни</a:t>
            </a:r>
            <a:r>
              <a:rPr lang="ru-RU" dirty="0"/>
              <a:t> </a:t>
            </a:r>
            <a:r>
              <a:rPr lang="ru-RU" dirty="0" err="1"/>
              <a:t>механизми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44117043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/>
          <a:lstStyle/>
          <a:p>
            <a:r>
              <a:rPr lang="ru-RU" dirty="0"/>
              <a:t>Остра </a:t>
            </a:r>
            <a:r>
              <a:rPr lang="ru-RU" dirty="0" err="1"/>
              <a:t>аортна</a:t>
            </a:r>
            <a:r>
              <a:rPr lang="ru-RU" dirty="0"/>
              <a:t> </a:t>
            </a:r>
            <a:r>
              <a:rPr lang="ru-RU" dirty="0" err="1"/>
              <a:t>регургитация</a:t>
            </a:r>
            <a:r>
              <a:rPr lang="ru-RU" dirty="0"/>
              <a:t>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Остра </a:t>
            </a:r>
            <a:r>
              <a:rPr lang="ru-RU" dirty="0" err="1"/>
              <a:t>аортна</a:t>
            </a:r>
            <a:r>
              <a:rPr lang="ru-RU" dirty="0"/>
              <a:t> </a:t>
            </a:r>
            <a:r>
              <a:rPr lang="ru-RU" dirty="0" err="1"/>
              <a:t>регургитация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сигнификантна</a:t>
            </a:r>
            <a:r>
              <a:rPr lang="ru-RU" dirty="0"/>
              <a:t> </a:t>
            </a:r>
            <a:r>
              <a:rPr lang="ru-RU" dirty="0" err="1"/>
              <a:t>тежест</a:t>
            </a:r>
            <a:r>
              <a:rPr lang="ru-RU" dirty="0"/>
              <a:t> води до </a:t>
            </a:r>
            <a:r>
              <a:rPr lang="ru-RU" dirty="0" err="1"/>
              <a:t>увеличаване</a:t>
            </a:r>
            <a:r>
              <a:rPr lang="ru-RU" dirty="0"/>
              <a:t> </a:t>
            </a:r>
            <a:r>
              <a:rPr lang="ru-RU" dirty="0" err="1"/>
              <a:t>обема</a:t>
            </a:r>
            <a:r>
              <a:rPr lang="ru-RU" dirty="0"/>
              <a:t> на </a:t>
            </a:r>
            <a:r>
              <a:rPr lang="ru-RU" dirty="0" err="1"/>
              <a:t>постъпващата</a:t>
            </a:r>
            <a:r>
              <a:rPr lang="ru-RU" dirty="0"/>
              <a:t> </a:t>
            </a:r>
            <a:r>
              <a:rPr lang="ru-RU" dirty="0" err="1"/>
              <a:t>кръв</a:t>
            </a:r>
            <a:r>
              <a:rPr lang="ru-RU" dirty="0"/>
              <a:t> по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диастолата</a:t>
            </a:r>
            <a:r>
              <a:rPr lang="ru-RU" dirty="0"/>
              <a:t>. </a:t>
            </a:r>
          </a:p>
          <a:p>
            <a:r>
              <a:rPr lang="ru-RU" dirty="0" err="1"/>
              <a:t>Лявата</a:t>
            </a:r>
            <a:r>
              <a:rPr lang="ru-RU" dirty="0"/>
              <a:t> камера </a:t>
            </a:r>
            <a:r>
              <a:rPr lang="ru-RU" dirty="0" err="1"/>
              <a:t>няма</a:t>
            </a:r>
            <a:r>
              <a:rPr lang="ru-RU" dirty="0"/>
              <a:t> </a:t>
            </a:r>
            <a:r>
              <a:rPr lang="ru-RU" dirty="0" err="1"/>
              <a:t>достатъчно</a:t>
            </a:r>
            <a:r>
              <a:rPr lang="ru-RU" dirty="0"/>
              <a:t> </a:t>
            </a:r>
            <a:r>
              <a:rPr lang="ru-RU" dirty="0" err="1"/>
              <a:t>време</a:t>
            </a:r>
            <a:r>
              <a:rPr lang="ru-RU" dirty="0"/>
              <a:t> да се </a:t>
            </a:r>
            <a:r>
              <a:rPr lang="ru-RU" dirty="0" err="1"/>
              <a:t>дилатира</a:t>
            </a:r>
            <a:r>
              <a:rPr lang="ru-RU" dirty="0"/>
              <a:t> в отговор на </a:t>
            </a:r>
            <a:r>
              <a:rPr lang="ru-RU" dirty="0" err="1"/>
              <a:t>това</a:t>
            </a:r>
            <a:r>
              <a:rPr lang="ru-RU" dirty="0"/>
              <a:t> внезапно </a:t>
            </a:r>
            <a:r>
              <a:rPr lang="ru-RU" dirty="0" err="1"/>
              <a:t>свръхобременяване</a:t>
            </a:r>
            <a:r>
              <a:rPr lang="ru-RU" dirty="0"/>
              <a:t>. </a:t>
            </a:r>
          </a:p>
          <a:p>
            <a:r>
              <a:rPr lang="ru-RU" dirty="0"/>
              <a:t>В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/>
              <a:t>това</a:t>
            </a:r>
            <a:r>
              <a:rPr lang="ru-RU" dirty="0"/>
              <a:t>, </a:t>
            </a:r>
            <a:r>
              <a:rPr lang="ru-RU" dirty="0" err="1"/>
              <a:t>теледиастолното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 в </a:t>
            </a:r>
            <a:r>
              <a:rPr lang="ru-RU" dirty="0" err="1"/>
              <a:t>лява</a:t>
            </a:r>
            <a:r>
              <a:rPr lang="ru-RU" dirty="0"/>
              <a:t> камера </a:t>
            </a:r>
            <a:r>
              <a:rPr lang="ru-RU" dirty="0" err="1"/>
              <a:t>бързо</a:t>
            </a:r>
            <a:r>
              <a:rPr lang="ru-RU" dirty="0"/>
              <a:t> се </a:t>
            </a:r>
            <a:r>
              <a:rPr lang="ru-RU" dirty="0" err="1"/>
              <a:t>увеличава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води до </a:t>
            </a:r>
            <a:r>
              <a:rPr lang="ru-RU" dirty="0" err="1"/>
              <a:t>повишаване</a:t>
            </a:r>
            <a:r>
              <a:rPr lang="ru-RU" dirty="0"/>
              <a:t> на </a:t>
            </a:r>
            <a:r>
              <a:rPr lang="ru-RU" dirty="0" err="1"/>
              <a:t>налягането</a:t>
            </a:r>
            <a:r>
              <a:rPr lang="ru-RU" dirty="0"/>
              <a:t> в </a:t>
            </a:r>
            <a:r>
              <a:rPr lang="ru-RU" dirty="0" err="1"/>
              <a:t>белодробните</a:t>
            </a:r>
            <a:r>
              <a:rPr lang="ru-RU" dirty="0"/>
              <a:t> </a:t>
            </a:r>
            <a:r>
              <a:rPr lang="ru-RU" dirty="0" err="1"/>
              <a:t>вени</a:t>
            </a:r>
            <a:r>
              <a:rPr lang="ru-RU" dirty="0"/>
              <a:t> и </a:t>
            </a:r>
            <a:r>
              <a:rPr lang="ru-RU" dirty="0" err="1"/>
              <a:t>нарушаване</a:t>
            </a:r>
            <a:r>
              <a:rPr lang="ru-RU" dirty="0"/>
              <a:t> </a:t>
            </a:r>
            <a:r>
              <a:rPr lang="ru-RU" dirty="0" err="1"/>
              <a:t>динамиката</a:t>
            </a:r>
            <a:r>
              <a:rPr lang="ru-RU" dirty="0"/>
              <a:t> на </a:t>
            </a:r>
            <a:r>
              <a:rPr lang="ru-RU" dirty="0" err="1"/>
              <a:t>коронарния</a:t>
            </a:r>
            <a:r>
              <a:rPr lang="ru-RU" dirty="0"/>
              <a:t> </a:t>
            </a:r>
            <a:r>
              <a:rPr lang="ru-RU" dirty="0" err="1"/>
              <a:t>кръвоток</a:t>
            </a:r>
            <a:r>
              <a:rPr lang="ru-RU" dirty="0"/>
              <a:t>. </a:t>
            </a:r>
          </a:p>
          <a:p>
            <a:r>
              <a:rPr lang="ru-RU" dirty="0"/>
              <a:t>С </a:t>
            </a:r>
            <a:r>
              <a:rPr lang="ru-RU" dirty="0" err="1"/>
              <a:t>повишаване</a:t>
            </a:r>
            <a:r>
              <a:rPr lang="ru-RU" dirty="0"/>
              <a:t> на </a:t>
            </a:r>
            <a:r>
              <a:rPr lang="ru-RU" dirty="0" err="1"/>
              <a:t>налягането</a:t>
            </a:r>
            <a:r>
              <a:rPr lang="ru-RU" dirty="0"/>
              <a:t> в </a:t>
            </a:r>
            <a:r>
              <a:rPr lang="ru-RU" dirty="0" err="1"/>
              <a:t>белодробното</a:t>
            </a:r>
            <a:r>
              <a:rPr lang="ru-RU" dirty="0"/>
              <a:t> </a:t>
            </a:r>
            <a:r>
              <a:rPr lang="ru-RU" dirty="0" err="1"/>
              <a:t>кръвообращение</a:t>
            </a:r>
            <a:r>
              <a:rPr lang="ru-RU" dirty="0"/>
              <a:t>, </a:t>
            </a:r>
            <a:r>
              <a:rPr lang="ru-RU" dirty="0" err="1"/>
              <a:t>пациентите</a:t>
            </a:r>
            <a:r>
              <a:rPr lang="ru-RU" dirty="0"/>
              <a:t> постепенно </a:t>
            </a:r>
            <a:r>
              <a:rPr lang="ru-RU" dirty="0" err="1"/>
              <a:t>развиват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белодробен</a:t>
            </a:r>
            <a:r>
              <a:rPr lang="ru-RU" dirty="0">
                <a:solidFill>
                  <a:srgbClr val="FF0000"/>
                </a:solidFill>
              </a:rPr>
              <a:t> застой и </a:t>
            </a:r>
            <a:r>
              <a:rPr lang="ru-RU" dirty="0" err="1">
                <a:solidFill>
                  <a:srgbClr val="FF0000"/>
                </a:solidFill>
              </a:rPr>
              <a:t>оток</a:t>
            </a:r>
            <a:r>
              <a:rPr lang="ru-RU" dirty="0"/>
              <a:t>. </a:t>
            </a:r>
          </a:p>
          <a:p>
            <a:r>
              <a:rPr lang="ru-RU" dirty="0"/>
              <a:t>В </a:t>
            </a:r>
            <a:r>
              <a:rPr lang="ru-RU" dirty="0" err="1"/>
              <a:t>тежките</a:t>
            </a:r>
            <a:r>
              <a:rPr lang="ru-RU" dirty="0"/>
              <a:t> случаи е </a:t>
            </a:r>
            <a:r>
              <a:rPr lang="ru-RU" dirty="0" err="1"/>
              <a:t>възможно</a:t>
            </a:r>
            <a:r>
              <a:rPr lang="ru-RU" dirty="0"/>
              <a:t> </a:t>
            </a:r>
            <a:r>
              <a:rPr lang="ru-RU" dirty="0" err="1"/>
              <a:t>възникване</a:t>
            </a:r>
            <a:r>
              <a:rPr lang="ru-RU" dirty="0"/>
              <a:t> на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и </a:t>
            </a:r>
            <a:r>
              <a:rPr lang="ru-RU" dirty="0" err="1"/>
              <a:t>евентуално</a:t>
            </a:r>
            <a:r>
              <a:rPr lang="ru-RU" dirty="0"/>
              <a:t> да </a:t>
            </a:r>
            <a:r>
              <a:rPr lang="ru-RU" dirty="0" err="1"/>
              <a:t>доведе</a:t>
            </a:r>
            <a:r>
              <a:rPr lang="ru-RU" dirty="0"/>
              <a:t> до </a:t>
            </a:r>
            <a:r>
              <a:rPr lang="ru-RU" dirty="0">
                <a:solidFill>
                  <a:srgbClr val="FF0000"/>
                </a:solidFill>
              </a:rPr>
              <a:t>кардиогенен шок</a:t>
            </a:r>
            <a:r>
              <a:rPr lang="ru-RU" dirty="0"/>
              <a:t>. </a:t>
            </a:r>
          </a:p>
          <a:p>
            <a:r>
              <a:rPr lang="ru-RU" dirty="0" err="1"/>
              <a:t>Намалената</a:t>
            </a:r>
            <a:r>
              <a:rPr lang="ru-RU" dirty="0"/>
              <a:t> </a:t>
            </a:r>
            <a:r>
              <a:rPr lang="ru-RU" dirty="0" err="1"/>
              <a:t>миокардна</a:t>
            </a:r>
            <a:r>
              <a:rPr lang="ru-RU" dirty="0"/>
              <a:t> перфузия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доведе</a:t>
            </a:r>
            <a:r>
              <a:rPr lang="ru-RU" dirty="0"/>
              <a:t> до </a:t>
            </a:r>
            <a:r>
              <a:rPr lang="ru-RU" dirty="0" err="1"/>
              <a:t>миокардна</a:t>
            </a:r>
            <a:r>
              <a:rPr lang="ru-RU" dirty="0"/>
              <a:t> </a:t>
            </a:r>
            <a:r>
              <a:rPr lang="ru-RU" dirty="0" err="1"/>
              <a:t>исхемия</a:t>
            </a:r>
            <a:r>
              <a:rPr lang="ru-RU" dirty="0"/>
              <a:t>. </a:t>
            </a:r>
          </a:p>
          <a:p>
            <a:r>
              <a:rPr lang="ru-RU" dirty="0"/>
              <a:t>В </a:t>
            </a:r>
            <a:r>
              <a:rPr lang="ru-RU" dirty="0" err="1"/>
              <a:t>тези</a:t>
            </a:r>
            <a:r>
              <a:rPr lang="ru-RU" dirty="0"/>
              <a:t> случаи </a:t>
            </a:r>
            <a:r>
              <a:rPr lang="ru-RU" dirty="0" err="1"/>
              <a:t>трябва</a:t>
            </a:r>
            <a:r>
              <a:rPr lang="ru-RU" dirty="0"/>
              <a:t> да се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предвид</a:t>
            </a:r>
            <a:r>
              <a:rPr lang="ru-RU" dirty="0"/>
              <a:t> </a:t>
            </a:r>
            <a:r>
              <a:rPr lang="ru-RU" dirty="0" err="1"/>
              <a:t>ранната</a:t>
            </a:r>
            <a:r>
              <a:rPr lang="ru-RU" dirty="0"/>
              <a:t> </a:t>
            </a:r>
            <a:r>
              <a:rPr lang="ru-RU" dirty="0" err="1"/>
              <a:t>хирургична</a:t>
            </a:r>
            <a:r>
              <a:rPr lang="ru-RU" dirty="0"/>
              <a:t> интервенция (</a:t>
            </a:r>
            <a:r>
              <a:rPr lang="ru-RU" dirty="0" err="1"/>
              <a:t>особено</a:t>
            </a:r>
            <a:r>
              <a:rPr lang="ru-RU" dirty="0"/>
              <a:t> при </a:t>
            </a:r>
            <a:r>
              <a:rPr lang="ru-RU" dirty="0" err="1"/>
              <a:t>аортна</a:t>
            </a:r>
            <a:r>
              <a:rPr lang="ru-RU" dirty="0"/>
              <a:t> </a:t>
            </a:r>
            <a:r>
              <a:rPr lang="ru-RU" dirty="0" err="1"/>
              <a:t>инсуфициенция</a:t>
            </a:r>
            <a:r>
              <a:rPr lang="ru-RU" dirty="0"/>
              <a:t>, </a:t>
            </a:r>
            <a:r>
              <a:rPr lang="ru-RU" dirty="0" err="1"/>
              <a:t>дължаща</a:t>
            </a:r>
            <a:r>
              <a:rPr lang="ru-RU" dirty="0"/>
              <a:t> се на </a:t>
            </a:r>
            <a:r>
              <a:rPr lang="ru-RU" dirty="0" err="1">
                <a:solidFill>
                  <a:srgbClr val="FF0000"/>
                </a:solidFill>
              </a:rPr>
              <a:t>аортна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дисекация</a:t>
            </a:r>
            <a:r>
              <a:rPr lang="ru-RU" dirty="0"/>
              <a:t>, </a:t>
            </a:r>
            <a:r>
              <a:rPr lang="ru-RU" dirty="0" err="1"/>
              <a:t>хирургичното</a:t>
            </a:r>
            <a:r>
              <a:rPr lang="ru-RU" dirty="0"/>
              <a:t> лечение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незабавно</a:t>
            </a:r>
            <a:r>
              <a:rPr lang="ru-RU" dirty="0"/>
              <a:t>).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385919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Хронична</a:t>
            </a:r>
            <a:r>
              <a:rPr lang="ru-RU" dirty="0"/>
              <a:t> </a:t>
            </a:r>
            <a:r>
              <a:rPr lang="ru-RU" dirty="0" err="1"/>
              <a:t>аортна</a:t>
            </a:r>
            <a:r>
              <a:rPr lang="ru-RU" dirty="0"/>
              <a:t> </a:t>
            </a:r>
            <a:r>
              <a:rPr lang="ru-RU" dirty="0" err="1"/>
              <a:t>регургитация</a:t>
            </a:r>
            <a:r>
              <a:rPr lang="ru-RU" dirty="0"/>
              <a:t>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908720"/>
            <a:ext cx="9036496" cy="5949280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Предизвиква</a:t>
            </a:r>
            <a:r>
              <a:rPr lang="ru-RU" dirty="0"/>
              <a:t> постепенно </a:t>
            </a:r>
            <a:r>
              <a:rPr lang="ru-RU" dirty="0" err="1"/>
              <a:t>обемно</a:t>
            </a:r>
            <a:r>
              <a:rPr lang="ru-RU" dirty="0"/>
              <a:t> </a:t>
            </a:r>
            <a:r>
              <a:rPr lang="ru-RU" dirty="0" err="1"/>
              <a:t>обременяване</a:t>
            </a:r>
            <a:r>
              <a:rPr lang="ru-RU" dirty="0"/>
              <a:t> на </a:t>
            </a:r>
            <a:r>
              <a:rPr lang="ru-RU" dirty="0" err="1"/>
              <a:t>лява</a:t>
            </a:r>
            <a:r>
              <a:rPr lang="ru-RU" dirty="0"/>
              <a:t> камера, </a:t>
            </a:r>
            <a:r>
              <a:rPr lang="ru-RU" dirty="0" err="1"/>
              <a:t>което</a:t>
            </a:r>
            <a:r>
              <a:rPr lang="ru-RU" dirty="0"/>
              <a:t> води до </a:t>
            </a:r>
            <a:r>
              <a:rPr lang="ru-RU" dirty="0" err="1"/>
              <a:t>редица</a:t>
            </a:r>
            <a:r>
              <a:rPr lang="ru-RU" dirty="0"/>
              <a:t> </a:t>
            </a:r>
            <a:r>
              <a:rPr lang="ru-RU" dirty="0" err="1"/>
              <a:t>компенсаторни</a:t>
            </a:r>
            <a:r>
              <a:rPr lang="ru-RU" dirty="0"/>
              <a:t> </a:t>
            </a:r>
            <a:r>
              <a:rPr lang="ru-RU" dirty="0" err="1"/>
              <a:t>промени</a:t>
            </a:r>
            <a:r>
              <a:rPr lang="ru-RU" dirty="0"/>
              <a:t>, </a:t>
            </a:r>
            <a:r>
              <a:rPr lang="ru-RU" dirty="0" err="1"/>
              <a:t>включително</a:t>
            </a:r>
            <a:r>
              <a:rPr lang="ru-RU" dirty="0"/>
              <a:t> </a:t>
            </a:r>
            <a:r>
              <a:rPr lang="ru-RU" dirty="0" err="1"/>
              <a:t>левокамерна</a:t>
            </a:r>
            <a:r>
              <a:rPr lang="ru-RU" dirty="0"/>
              <a:t> дилатация и </a:t>
            </a:r>
            <a:r>
              <a:rPr lang="ru-RU" dirty="0" err="1"/>
              <a:t>ексцентрична</a:t>
            </a:r>
            <a:r>
              <a:rPr lang="ru-RU" dirty="0"/>
              <a:t> </a:t>
            </a:r>
            <a:r>
              <a:rPr lang="ru-RU" dirty="0" err="1"/>
              <a:t>хипертрофия</a:t>
            </a:r>
            <a:r>
              <a:rPr lang="ru-RU" dirty="0"/>
              <a:t>. </a:t>
            </a:r>
          </a:p>
          <a:p>
            <a:r>
              <a:rPr lang="ru-RU" dirty="0"/>
              <a:t>В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/>
              <a:t>това</a:t>
            </a:r>
            <a:r>
              <a:rPr lang="ru-RU" dirty="0"/>
              <a:t>, </a:t>
            </a:r>
            <a:r>
              <a:rPr lang="ru-RU" dirty="0" err="1"/>
              <a:t>лявата</a:t>
            </a:r>
            <a:r>
              <a:rPr lang="ru-RU" dirty="0"/>
              <a:t> камера става </a:t>
            </a:r>
            <a:r>
              <a:rPr lang="ru-RU" dirty="0" err="1"/>
              <a:t>по-голяма</a:t>
            </a:r>
            <a:r>
              <a:rPr lang="ru-RU" dirty="0"/>
              <a:t> и с увеличен </a:t>
            </a:r>
            <a:r>
              <a:rPr lang="ru-RU" dirty="0" err="1"/>
              <a:t>комплайънс</a:t>
            </a:r>
            <a:r>
              <a:rPr lang="ru-RU" dirty="0"/>
              <a:t>, с </a:t>
            </a:r>
            <a:r>
              <a:rPr lang="ru-RU" dirty="0" err="1"/>
              <a:t>по-големи</a:t>
            </a:r>
            <a:r>
              <a:rPr lang="ru-RU" dirty="0"/>
              <a:t> </a:t>
            </a:r>
            <a:r>
              <a:rPr lang="ru-RU" dirty="0" err="1"/>
              <a:t>възможности</a:t>
            </a:r>
            <a:r>
              <a:rPr lang="ru-RU" dirty="0"/>
              <a:t> за </a:t>
            </a:r>
            <a:r>
              <a:rPr lang="ru-RU" dirty="0" err="1"/>
              <a:t>доставяне</a:t>
            </a:r>
            <a:r>
              <a:rPr lang="ru-RU" dirty="0"/>
              <a:t> на </a:t>
            </a:r>
            <a:r>
              <a:rPr lang="ru-RU" dirty="0" err="1"/>
              <a:t>голям</a:t>
            </a:r>
            <a:r>
              <a:rPr lang="ru-RU" dirty="0"/>
              <a:t> ударен </a:t>
            </a:r>
            <a:r>
              <a:rPr lang="ru-RU" dirty="0" err="1"/>
              <a:t>обем</a:t>
            </a:r>
            <a:r>
              <a:rPr lang="ru-RU" dirty="0"/>
              <a:t>, </a:t>
            </a:r>
            <a:r>
              <a:rPr lang="ru-RU" dirty="0" err="1"/>
              <a:t>който</a:t>
            </a:r>
            <a:r>
              <a:rPr lang="ru-RU" dirty="0"/>
              <a:t> да </a:t>
            </a:r>
            <a:r>
              <a:rPr lang="ru-RU" dirty="0" err="1"/>
              <a:t>компенсира</a:t>
            </a:r>
            <a:r>
              <a:rPr lang="ru-RU" dirty="0"/>
              <a:t> </a:t>
            </a:r>
            <a:r>
              <a:rPr lang="ru-RU" dirty="0" err="1"/>
              <a:t>регургитационния</a:t>
            </a:r>
            <a:r>
              <a:rPr lang="ru-RU" dirty="0"/>
              <a:t> </a:t>
            </a:r>
            <a:r>
              <a:rPr lang="ru-RU" dirty="0" err="1"/>
              <a:t>обем</a:t>
            </a:r>
            <a:r>
              <a:rPr lang="ru-RU" dirty="0"/>
              <a:t>. </a:t>
            </a:r>
            <a:r>
              <a:rPr lang="ru-RU" dirty="0" err="1"/>
              <a:t>Последвалата</a:t>
            </a:r>
            <a:r>
              <a:rPr lang="ru-RU" dirty="0"/>
              <a:t> </a:t>
            </a:r>
            <a:r>
              <a:rPr lang="ru-RU" dirty="0" err="1"/>
              <a:t>хипертрофия</a:t>
            </a:r>
            <a:r>
              <a:rPr lang="ru-RU" dirty="0"/>
              <a:t> на </a:t>
            </a:r>
            <a:r>
              <a:rPr lang="ru-RU" dirty="0" err="1"/>
              <a:t>стената</a:t>
            </a:r>
            <a:r>
              <a:rPr lang="ru-RU" dirty="0"/>
              <a:t> </a:t>
            </a:r>
            <a:r>
              <a:rPr lang="ru-RU" dirty="0" err="1"/>
              <a:t>възниква</a:t>
            </a:r>
            <a:r>
              <a:rPr lang="ru-RU" dirty="0"/>
              <a:t> в </a:t>
            </a:r>
            <a:r>
              <a:rPr lang="ru-RU" dirty="0" err="1"/>
              <a:t>съответствие</a:t>
            </a:r>
            <a:r>
              <a:rPr lang="ru-RU" dirty="0"/>
              <a:t> на </a:t>
            </a:r>
            <a:r>
              <a:rPr lang="ru-RU" dirty="0" err="1"/>
              <a:t>увеличените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 и </a:t>
            </a:r>
            <a:r>
              <a:rPr lang="ru-RU" dirty="0" err="1"/>
              <a:t>стрес</a:t>
            </a:r>
            <a:r>
              <a:rPr lang="ru-RU" dirty="0"/>
              <a:t>, </a:t>
            </a:r>
            <a:r>
              <a:rPr lang="ru-RU" dirty="0" err="1"/>
              <a:t>получени</a:t>
            </a:r>
            <a:r>
              <a:rPr lang="ru-RU" dirty="0"/>
              <a:t> при </a:t>
            </a:r>
            <a:r>
              <a:rPr lang="ru-RU" dirty="0" err="1"/>
              <a:t>левокамерната</a:t>
            </a:r>
            <a:r>
              <a:rPr lang="ru-RU" dirty="0"/>
              <a:t> дилатация. </a:t>
            </a:r>
          </a:p>
          <a:p>
            <a:r>
              <a:rPr lang="ru-RU" dirty="0" err="1">
                <a:solidFill>
                  <a:srgbClr val="FF0000"/>
                </a:solidFill>
              </a:rPr>
              <a:t>През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ранните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фази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хроничната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аортна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регургитация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>
                <a:solidFill>
                  <a:srgbClr val="FF0000"/>
                </a:solidFill>
              </a:rPr>
              <a:t>фракцията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изтласкване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лява</a:t>
            </a:r>
            <a:r>
              <a:rPr lang="ru-RU" dirty="0">
                <a:solidFill>
                  <a:srgbClr val="FF0000"/>
                </a:solidFill>
              </a:rPr>
              <a:t> камера е </a:t>
            </a:r>
            <a:r>
              <a:rPr lang="ru-RU" dirty="0" err="1">
                <a:solidFill>
                  <a:srgbClr val="FF0000"/>
                </a:solidFill>
              </a:rPr>
              <a:t>нормална</a:t>
            </a:r>
            <a:r>
              <a:rPr lang="ru-RU" dirty="0">
                <a:solidFill>
                  <a:srgbClr val="FF0000"/>
                </a:solidFill>
              </a:rPr>
              <a:t> или </a:t>
            </a:r>
            <a:r>
              <a:rPr lang="ru-RU" dirty="0" err="1">
                <a:solidFill>
                  <a:srgbClr val="FF0000"/>
                </a:solidFill>
              </a:rPr>
              <a:t>дори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повишена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(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увеличеното</a:t>
            </a:r>
            <a:r>
              <a:rPr lang="ru-RU" dirty="0"/>
              <a:t> </a:t>
            </a:r>
            <a:r>
              <a:rPr lang="ru-RU" dirty="0" err="1"/>
              <a:t>преднатоварване</a:t>
            </a:r>
            <a:r>
              <a:rPr lang="ru-RU" dirty="0"/>
              <a:t> и </a:t>
            </a:r>
            <a:r>
              <a:rPr lang="ru-RU" dirty="0" err="1"/>
              <a:t>механизмът</a:t>
            </a:r>
            <a:r>
              <a:rPr lang="ru-RU" dirty="0"/>
              <a:t> на Франк-</a:t>
            </a:r>
            <a:r>
              <a:rPr lang="ru-RU" dirty="0" err="1"/>
              <a:t>Старлинг</a:t>
            </a:r>
            <a:r>
              <a:rPr lang="ru-RU" dirty="0"/>
              <a:t>). В </a:t>
            </a:r>
            <a:r>
              <a:rPr lang="ru-RU" dirty="0" err="1"/>
              <a:t>този</a:t>
            </a:r>
            <a:r>
              <a:rPr lang="ru-RU" dirty="0"/>
              <a:t> период </a:t>
            </a:r>
            <a:r>
              <a:rPr lang="ru-RU" dirty="0" err="1"/>
              <a:t>пациентите</a:t>
            </a:r>
            <a:r>
              <a:rPr lang="ru-RU" dirty="0"/>
              <a:t>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останат</a:t>
            </a:r>
            <a:r>
              <a:rPr lang="ru-RU" dirty="0"/>
              <a:t> </a:t>
            </a:r>
            <a:r>
              <a:rPr lang="ru-RU" dirty="0" err="1"/>
              <a:t>асимптоматични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46947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Хронична</a:t>
            </a:r>
            <a:r>
              <a:rPr lang="ru-RU" dirty="0"/>
              <a:t> </a:t>
            </a:r>
            <a:r>
              <a:rPr lang="ru-RU" dirty="0" err="1"/>
              <a:t>аортна</a:t>
            </a:r>
            <a:r>
              <a:rPr lang="ru-RU" dirty="0"/>
              <a:t> </a:t>
            </a:r>
            <a:r>
              <a:rPr lang="ru-RU" dirty="0" err="1"/>
              <a:t>регургитация</a:t>
            </a:r>
            <a:r>
              <a:rPr lang="ru-RU" dirty="0"/>
              <a:t>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51520" y="1600200"/>
            <a:ext cx="8712968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С </a:t>
            </a:r>
            <a:r>
              <a:rPr lang="ru-RU" dirty="0" err="1"/>
              <a:t>прогресирането</a:t>
            </a:r>
            <a:r>
              <a:rPr lang="ru-RU" dirty="0"/>
              <a:t> на </a:t>
            </a:r>
            <a:r>
              <a:rPr lang="ru-RU" dirty="0" err="1"/>
              <a:t>аортната</a:t>
            </a:r>
            <a:r>
              <a:rPr lang="ru-RU" dirty="0"/>
              <a:t> </a:t>
            </a:r>
            <a:r>
              <a:rPr lang="ru-RU" dirty="0" err="1"/>
              <a:t>регургитация</a:t>
            </a:r>
            <a:r>
              <a:rPr lang="ru-RU" dirty="0"/>
              <a:t>, </a:t>
            </a:r>
            <a:r>
              <a:rPr lang="ru-RU" dirty="0" err="1"/>
              <a:t>левокамерната</a:t>
            </a:r>
            <a:r>
              <a:rPr lang="ru-RU" dirty="0"/>
              <a:t> дилатация </a:t>
            </a:r>
            <a:r>
              <a:rPr lang="ru-RU" dirty="0" err="1"/>
              <a:t>надвишава</a:t>
            </a:r>
            <a:r>
              <a:rPr lang="ru-RU" dirty="0"/>
              <a:t> </a:t>
            </a:r>
            <a:r>
              <a:rPr lang="ru-RU" dirty="0" err="1"/>
              <a:t>резервът</a:t>
            </a:r>
            <a:r>
              <a:rPr lang="ru-RU" dirty="0"/>
              <a:t> на </a:t>
            </a:r>
            <a:r>
              <a:rPr lang="ru-RU" dirty="0" err="1"/>
              <a:t>преднатоварване</a:t>
            </a:r>
            <a:r>
              <a:rPr lang="ru-RU" dirty="0"/>
              <a:t> по </a:t>
            </a:r>
            <a:r>
              <a:rPr lang="ru-RU" dirty="0" err="1"/>
              <a:t>кривата</a:t>
            </a:r>
            <a:r>
              <a:rPr lang="ru-RU" dirty="0"/>
              <a:t> от механизма на Франк-</a:t>
            </a:r>
            <a:r>
              <a:rPr lang="ru-RU" dirty="0" err="1"/>
              <a:t>Старлинг</a:t>
            </a:r>
            <a:r>
              <a:rPr lang="ru-RU" dirty="0"/>
              <a:t> и </a:t>
            </a:r>
            <a:r>
              <a:rPr lang="ru-RU" dirty="0" err="1">
                <a:solidFill>
                  <a:srgbClr val="FF0000"/>
                </a:solidFill>
              </a:rPr>
              <a:t>фракцията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изтласкване</a:t>
            </a:r>
            <a:r>
              <a:rPr lang="ru-RU" dirty="0">
                <a:solidFill>
                  <a:srgbClr val="FF0000"/>
                </a:solidFill>
              </a:rPr>
              <a:t> спада до </a:t>
            </a:r>
            <a:r>
              <a:rPr lang="ru-RU" dirty="0" err="1">
                <a:solidFill>
                  <a:srgbClr val="FF0000"/>
                </a:solidFill>
              </a:rPr>
              <a:t>нормалните</a:t>
            </a:r>
            <a:r>
              <a:rPr lang="ru-RU" dirty="0">
                <a:solidFill>
                  <a:srgbClr val="FF0000"/>
                </a:solidFill>
              </a:rPr>
              <a:t> или </a:t>
            </a:r>
            <a:r>
              <a:rPr lang="ru-RU" dirty="0" err="1">
                <a:solidFill>
                  <a:srgbClr val="FF0000"/>
                </a:solidFill>
              </a:rPr>
              <a:t>по-ниски</a:t>
            </a:r>
            <a:r>
              <a:rPr lang="ru-RU" dirty="0">
                <a:solidFill>
                  <a:srgbClr val="FF0000"/>
                </a:solidFill>
              </a:rPr>
              <a:t> от </a:t>
            </a:r>
            <a:r>
              <a:rPr lang="ru-RU" dirty="0" err="1">
                <a:solidFill>
                  <a:srgbClr val="FF0000"/>
                </a:solidFill>
              </a:rPr>
              <a:t>нормалните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стойности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Крайният</a:t>
            </a:r>
            <a:r>
              <a:rPr lang="ru-RU" dirty="0"/>
              <a:t> </a:t>
            </a:r>
            <a:r>
              <a:rPr lang="ru-RU" dirty="0" err="1"/>
              <a:t>диастолен</a:t>
            </a:r>
            <a:r>
              <a:rPr lang="ru-RU" dirty="0"/>
              <a:t> </a:t>
            </a:r>
            <a:r>
              <a:rPr lang="ru-RU" dirty="0" err="1"/>
              <a:t>обем</a:t>
            </a:r>
            <a:r>
              <a:rPr lang="ru-RU" dirty="0"/>
              <a:t> на </a:t>
            </a:r>
            <a:r>
              <a:rPr lang="ru-RU" dirty="0" err="1"/>
              <a:t>лява</a:t>
            </a:r>
            <a:r>
              <a:rPr lang="ru-RU" dirty="0"/>
              <a:t> камера се </a:t>
            </a:r>
            <a:r>
              <a:rPr lang="ru-RU" dirty="0" err="1"/>
              <a:t>увеличава</a:t>
            </a:r>
            <a:r>
              <a:rPr lang="ru-RU" dirty="0"/>
              <a:t> и </a:t>
            </a:r>
            <a:r>
              <a:rPr lang="ru-RU" dirty="0" err="1"/>
              <a:t>представлява</a:t>
            </a:r>
            <a:r>
              <a:rPr lang="ru-RU" dirty="0"/>
              <a:t> критерии за </a:t>
            </a:r>
            <a:r>
              <a:rPr lang="ru-RU" dirty="0" err="1"/>
              <a:t>прогресивна</a:t>
            </a:r>
            <a:r>
              <a:rPr lang="ru-RU" dirty="0"/>
              <a:t> </a:t>
            </a:r>
            <a:r>
              <a:rPr lang="ru-RU" dirty="0" err="1"/>
              <a:t>миокардна</a:t>
            </a:r>
            <a:r>
              <a:rPr lang="ru-RU" dirty="0"/>
              <a:t> дисфункция. </a:t>
            </a:r>
          </a:p>
          <a:p>
            <a:pPr lvl="1"/>
            <a:r>
              <a:rPr lang="ru-RU" dirty="0" err="1"/>
              <a:t>Евентуално</a:t>
            </a:r>
            <a:r>
              <a:rPr lang="ru-RU" dirty="0"/>
              <a:t>, </a:t>
            </a:r>
            <a:r>
              <a:rPr lang="ru-RU" dirty="0" err="1"/>
              <a:t>лявата</a:t>
            </a:r>
            <a:r>
              <a:rPr lang="ru-RU" dirty="0"/>
              <a:t> камера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достигне</a:t>
            </a:r>
            <a:r>
              <a:rPr lang="ru-RU" dirty="0"/>
              <a:t> </a:t>
            </a:r>
            <a:r>
              <a:rPr lang="ru-RU" dirty="0" err="1"/>
              <a:t>максималните</a:t>
            </a:r>
            <a:r>
              <a:rPr lang="ru-RU" dirty="0"/>
              <a:t> си </a:t>
            </a:r>
            <a:r>
              <a:rPr lang="ru-RU" dirty="0" err="1"/>
              <a:t>размери</a:t>
            </a:r>
            <a:r>
              <a:rPr lang="ru-RU" dirty="0"/>
              <a:t> и </a:t>
            </a:r>
            <a:r>
              <a:rPr lang="ru-RU" dirty="0" err="1"/>
              <a:t>диастолното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 да </a:t>
            </a:r>
            <a:r>
              <a:rPr lang="ru-RU" dirty="0" err="1"/>
              <a:t>започне</a:t>
            </a:r>
            <a:r>
              <a:rPr lang="ru-RU" dirty="0"/>
              <a:t> да се </a:t>
            </a:r>
            <a:r>
              <a:rPr lang="ru-RU" dirty="0" err="1"/>
              <a:t>покачва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се </a:t>
            </a:r>
            <a:r>
              <a:rPr lang="ru-RU" dirty="0" err="1"/>
              <a:t>изразява</a:t>
            </a:r>
            <a:r>
              <a:rPr lang="ru-RU" dirty="0"/>
              <a:t> с </a:t>
            </a:r>
            <a:r>
              <a:rPr lang="ru-RU" dirty="0" err="1"/>
              <a:t>диспнея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Увеличаването</a:t>
            </a:r>
            <a:r>
              <a:rPr lang="ru-RU" dirty="0"/>
              <a:t> на </a:t>
            </a:r>
            <a:r>
              <a:rPr lang="ru-RU" dirty="0" err="1"/>
              <a:t>крайното</a:t>
            </a:r>
            <a:r>
              <a:rPr lang="ru-RU" dirty="0"/>
              <a:t> </a:t>
            </a:r>
            <a:r>
              <a:rPr lang="ru-RU" dirty="0" err="1"/>
              <a:t>диастолно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 на </a:t>
            </a:r>
            <a:r>
              <a:rPr lang="ru-RU" dirty="0" err="1"/>
              <a:t>лява</a:t>
            </a:r>
            <a:r>
              <a:rPr lang="ru-RU" dirty="0"/>
              <a:t> камера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също</a:t>
            </a:r>
            <a:r>
              <a:rPr lang="ru-RU" dirty="0"/>
              <a:t> да понижи </a:t>
            </a:r>
            <a:r>
              <a:rPr lang="ru-RU" dirty="0" err="1"/>
              <a:t>коронарните</a:t>
            </a:r>
            <a:r>
              <a:rPr lang="ru-RU" dirty="0"/>
              <a:t> </a:t>
            </a:r>
            <a:r>
              <a:rPr lang="ru-RU" dirty="0" err="1"/>
              <a:t>перфузионни</a:t>
            </a:r>
            <a:r>
              <a:rPr lang="ru-RU" dirty="0"/>
              <a:t> </a:t>
            </a:r>
            <a:r>
              <a:rPr lang="ru-RU" dirty="0" err="1"/>
              <a:t>градиенти</a:t>
            </a:r>
            <a:r>
              <a:rPr lang="ru-RU" dirty="0"/>
              <a:t>, </a:t>
            </a:r>
            <a:r>
              <a:rPr lang="ru-RU" dirty="0" err="1"/>
              <a:t>водещо</a:t>
            </a:r>
            <a:r>
              <a:rPr lang="ru-RU" dirty="0"/>
              <a:t> до </a:t>
            </a:r>
            <a:r>
              <a:rPr lang="ru-RU" dirty="0" err="1"/>
              <a:t>субендокардна</a:t>
            </a:r>
            <a:r>
              <a:rPr lang="ru-RU" dirty="0"/>
              <a:t> </a:t>
            </a:r>
            <a:r>
              <a:rPr lang="ru-RU" dirty="0" err="1"/>
              <a:t>исхемия</a:t>
            </a:r>
            <a:r>
              <a:rPr lang="ru-RU" dirty="0"/>
              <a:t> и </a:t>
            </a:r>
            <a:r>
              <a:rPr lang="ru-RU" dirty="0" err="1"/>
              <a:t>миокардна</a:t>
            </a:r>
            <a:r>
              <a:rPr lang="ru-RU" dirty="0"/>
              <a:t> </a:t>
            </a:r>
            <a:r>
              <a:rPr lang="ru-RU" dirty="0" err="1"/>
              <a:t>исхемия</a:t>
            </a:r>
            <a:r>
              <a:rPr lang="ru-RU" dirty="0"/>
              <a:t>, некроза и </a:t>
            </a:r>
            <a:r>
              <a:rPr lang="ru-RU" dirty="0" err="1"/>
              <a:t>апоптоза</a:t>
            </a:r>
            <a:r>
              <a:rPr lang="ru-RU" dirty="0"/>
              <a:t>.</a:t>
            </a:r>
            <a:endParaRPr lang="bg-BG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669851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Клинична</a:t>
            </a:r>
            <a:r>
              <a:rPr lang="ru-RU" dirty="0"/>
              <a:t> картина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8964488" cy="4781128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Отново</a:t>
            </a:r>
            <a:r>
              <a:rPr lang="ru-RU" dirty="0"/>
              <a:t> </a:t>
            </a:r>
            <a:r>
              <a:rPr lang="ru-RU" dirty="0" err="1"/>
              <a:t>зависи</a:t>
            </a:r>
            <a:r>
              <a:rPr lang="ru-RU" dirty="0"/>
              <a:t> от </a:t>
            </a:r>
            <a:r>
              <a:rPr lang="ru-RU" dirty="0" err="1"/>
              <a:t>това</a:t>
            </a:r>
            <a:r>
              <a:rPr lang="ru-RU" dirty="0"/>
              <a:t> дали </a:t>
            </a:r>
            <a:r>
              <a:rPr lang="ru-RU" dirty="0" err="1"/>
              <a:t>тя</a:t>
            </a:r>
            <a:r>
              <a:rPr lang="ru-RU" dirty="0"/>
              <a:t> е остра или </a:t>
            </a:r>
            <a:r>
              <a:rPr lang="ru-RU" dirty="0" err="1"/>
              <a:t>хронична</a:t>
            </a:r>
            <a:r>
              <a:rPr lang="ru-RU" dirty="0"/>
              <a:t>. </a:t>
            </a:r>
          </a:p>
          <a:p>
            <a:r>
              <a:rPr lang="ru-RU" dirty="0" err="1"/>
              <a:t>Типичните</a:t>
            </a:r>
            <a:r>
              <a:rPr lang="ru-RU" dirty="0"/>
              <a:t> </a:t>
            </a:r>
            <a:r>
              <a:rPr lang="ru-RU" dirty="0" err="1"/>
              <a:t>оплаквания</a:t>
            </a:r>
            <a:r>
              <a:rPr lang="ru-RU" dirty="0"/>
              <a:t> при </a:t>
            </a:r>
            <a:r>
              <a:rPr lang="ru-RU" b="1" dirty="0" err="1"/>
              <a:t>тежка</a:t>
            </a:r>
            <a:r>
              <a:rPr lang="ru-RU" b="1" dirty="0"/>
              <a:t> остра </a:t>
            </a:r>
            <a:r>
              <a:rPr lang="ru-RU" b="1" dirty="0" err="1"/>
              <a:t>аортна</a:t>
            </a:r>
            <a:r>
              <a:rPr lang="ru-RU" b="1" dirty="0"/>
              <a:t> </a:t>
            </a:r>
            <a:r>
              <a:rPr lang="ru-RU" b="1" dirty="0" err="1"/>
              <a:t>регургитация</a:t>
            </a:r>
            <a:r>
              <a:rPr lang="ru-RU" b="1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тежък</a:t>
            </a:r>
            <a:r>
              <a:rPr lang="ru-RU" dirty="0"/>
              <a:t> </a:t>
            </a:r>
            <a:r>
              <a:rPr lang="ru-RU" dirty="0" err="1"/>
              <a:t>задух</a:t>
            </a:r>
            <a:r>
              <a:rPr lang="ru-RU" dirty="0"/>
              <a:t>, </a:t>
            </a:r>
            <a:r>
              <a:rPr lang="ru-RU" dirty="0" err="1"/>
              <a:t>бързо</a:t>
            </a:r>
            <a:r>
              <a:rPr lang="ru-RU" dirty="0"/>
              <a:t> </a:t>
            </a:r>
            <a:r>
              <a:rPr lang="ru-RU" dirty="0" err="1"/>
              <a:t>развиваща</a:t>
            </a:r>
            <a:r>
              <a:rPr lang="ru-RU" dirty="0"/>
              <a:t> се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наедостатъчност</a:t>
            </a:r>
            <a:r>
              <a:rPr lang="ru-RU" dirty="0"/>
              <a:t> и </a:t>
            </a:r>
            <a:r>
              <a:rPr lang="ru-RU" dirty="0" err="1"/>
              <a:t>гръдна</a:t>
            </a:r>
            <a:r>
              <a:rPr lang="ru-RU" dirty="0"/>
              <a:t> </a:t>
            </a:r>
            <a:r>
              <a:rPr lang="ru-RU" dirty="0" err="1"/>
              <a:t>болка</a:t>
            </a:r>
            <a:r>
              <a:rPr lang="ru-RU" dirty="0"/>
              <a:t>, </a:t>
            </a:r>
            <a:r>
              <a:rPr lang="ru-RU" dirty="0" err="1"/>
              <a:t>ако</a:t>
            </a:r>
            <a:r>
              <a:rPr lang="ru-RU" dirty="0"/>
              <a:t> </a:t>
            </a:r>
            <a:r>
              <a:rPr lang="ru-RU" dirty="0" err="1"/>
              <a:t>миокардната</a:t>
            </a:r>
            <a:r>
              <a:rPr lang="ru-RU" dirty="0"/>
              <a:t> перфузия е нарушена или е </a:t>
            </a:r>
            <a:r>
              <a:rPr lang="ru-RU" dirty="0" err="1"/>
              <a:t>налична</a:t>
            </a:r>
            <a:r>
              <a:rPr lang="ru-RU" dirty="0"/>
              <a:t> </a:t>
            </a:r>
            <a:r>
              <a:rPr lang="ru-RU" dirty="0" err="1"/>
              <a:t>аортна</a:t>
            </a:r>
            <a:r>
              <a:rPr lang="ru-RU" dirty="0"/>
              <a:t> </a:t>
            </a:r>
            <a:r>
              <a:rPr lang="ru-RU" dirty="0" err="1"/>
              <a:t>дисекация</a:t>
            </a:r>
            <a:r>
              <a:rPr lang="ru-RU" dirty="0"/>
              <a:t>.</a:t>
            </a:r>
          </a:p>
          <a:p>
            <a:r>
              <a:rPr lang="ru-RU" dirty="0" err="1"/>
              <a:t>Пациентите</a:t>
            </a:r>
            <a:r>
              <a:rPr lang="ru-RU" dirty="0"/>
              <a:t> с </a:t>
            </a:r>
            <a:r>
              <a:rPr lang="ru-RU" b="1" dirty="0" err="1"/>
              <a:t>хронична</a:t>
            </a:r>
            <a:r>
              <a:rPr lang="ru-RU" b="1" dirty="0"/>
              <a:t> </a:t>
            </a:r>
            <a:r>
              <a:rPr lang="ru-RU" b="1" dirty="0" err="1"/>
              <a:t>аортна</a:t>
            </a:r>
            <a:r>
              <a:rPr lang="ru-RU" b="1" dirty="0"/>
              <a:t> </a:t>
            </a:r>
            <a:r>
              <a:rPr lang="ru-RU" b="1" dirty="0" err="1"/>
              <a:t>инсуфициенция</a:t>
            </a:r>
            <a:r>
              <a:rPr lang="ru-RU" b="1" dirty="0"/>
              <a:t> </a:t>
            </a:r>
            <a:r>
              <a:rPr lang="ru-RU" dirty="0" err="1"/>
              <a:t>имат</a:t>
            </a:r>
            <a:r>
              <a:rPr lang="ru-RU" dirty="0"/>
              <a:t> много </a:t>
            </a:r>
            <a:r>
              <a:rPr lang="ru-RU" dirty="0" err="1"/>
              <a:t>дълъг</a:t>
            </a:r>
            <a:r>
              <a:rPr lang="ru-RU" dirty="0"/>
              <a:t> </a:t>
            </a:r>
            <a:r>
              <a:rPr lang="ru-RU" dirty="0" err="1"/>
              <a:t>асимптомен</a:t>
            </a:r>
            <a:r>
              <a:rPr lang="ru-RU" dirty="0"/>
              <a:t> период, </a:t>
            </a:r>
            <a:r>
              <a:rPr lang="ru-RU" dirty="0" err="1"/>
              <a:t>който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продължи</a:t>
            </a:r>
            <a:r>
              <a:rPr lang="ru-RU" dirty="0"/>
              <a:t> с </a:t>
            </a:r>
            <a:r>
              <a:rPr lang="ru-RU" dirty="0" err="1"/>
              <a:t>години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Възможно</a:t>
            </a:r>
            <a:r>
              <a:rPr lang="ru-RU" dirty="0"/>
              <a:t> е да се </a:t>
            </a:r>
            <a:r>
              <a:rPr lang="ru-RU" dirty="0" err="1"/>
              <a:t>развие</a:t>
            </a:r>
            <a:r>
              <a:rPr lang="ru-RU" dirty="0"/>
              <a:t> </a:t>
            </a:r>
            <a:r>
              <a:rPr lang="ru-RU" dirty="0" err="1"/>
              <a:t>компенсаторна</a:t>
            </a:r>
            <a:r>
              <a:rPr lang="ru-RU" dirty="0"/>
              <a:t> тахикардия (</a:t>
            </a:r>
            <a:r>
              <a:rPr lang="ru-RU" dirty="0" err="1"/>
              <a:t>учестен</a:t>
            </a:r>
            <a:r>
              <a:rPr lang="ru-RU" dirty="0"/>
              <a:t> </a:t>
            </a:r>
            <a:r>
              <a:rPr lang="ru-RU" dirty="0" err="1"/>
              <a:t>сърдечен</a:t>
            </a:r>
            <a:r>
              <a:rPr lang="ru-RU" dirty="0"/>
              <a:t> </a:t>
            </a:r>
            <a:r>
              <a:rPr lang="ru-RU" dirty="0" err="1"/>
              <a:t>ритъм</a:t>
            </a:r>
            <a:r>
              <a:rPr lang="ru-RU" dirty="0"/>
              <a:t>) за </a:t>
            </a:r>
            <a:r>
              <a:rPr lang="ru-RU" dirty="0" err="1"/>
              <a:t>поддържане</a:t>
            </a:r>
            <a:r>
              <a:rPr lang="ru-RU" dirty="0"/>
              <a:t> </a:t>
            </a:r>
            <a:r>
              <a:rPr lang="ru-RU" dirty="0" err="1"/>
              <a:t>добър</a:t>
            </a:r>
            <a:r>
              <a:rPr lang="ru-RU" dirty="0"/>
              <a:t> </a:t>
            </a:r>
            <a:r>
              <a:rPr lang="ru-RU" dirty="0" err="1"/>
              <a:t>сърдечен</a:t>
            </a:r>
            <a:r>
              <a:rPr lang="ru-RU" dirty="0"/>
              <a:t> дебит, </a:t>
            </a:r>
            <a:r>
              <a:rPr lang="ru-RU" dirty="0" err="1"/>
              <a:t>което</a:t>
            </a:r>
            <a:r>
              <a:rPr lang="ru-RU" dirty="0"/>
              <a:t> води до </a:t>
            </a:r>
            <a:r>
              <a:rPr lang="ru-RU" dirty="0" err="1"/>
              <a:t>скъсяване</a:t>
            </a:r>
            <a:r>
              <a:rPr lang="ru-RU" dirty="0"/>
              <a:t> на </a:t>
            </a:r>
            <a:r>
              <a:rPr lang="ru-RU" dirty="0" err="1"/>
              <a:t>диастолата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В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/>
              <a:t>това</a:t>
            </a:r>
            <a:r>
              <a:rPr lang="ru-RU" dirty="0"/>
              <a:t> е </a:t>
            </a:r>
            <a:r>
              <a:rPr lang="ru-RU" dirty="0" err="1"/>
              <a:t>възможно</a:t>
            </a:r>
            <a:r>
              <a:rPr lang="ru-RU" dirty="0"/>
              <a:t> </a:t>
            </a:r>
            <a:r>
              <a:rPr lang="ru-RU" dirty="0" err="1"/>
              <a:t>пациентите</a:t>
            </a:r>
            <a:r>
              <a:rPr lang="ru-RU" dirty="0"/>
              <a:t> да </a:t>
            </a:r>
            <a:r>
              <a:rPr lang="ru-RU" dirty="0" err="1"/>
              <a:t>бъдат</a:t>
            </a:r>
            <a:r>
              <a:rPr lang="ru-RU" dirty="0"/>
              <a:t> </a:t>
            </a:r>
            <a:r>
              <a:rPr lang="ru-RU" dirty="0" err="1"/>
              <a:t>асимптомни</a:t>
            </a:r>
            <a:r>
              <a:rPr lang="ru-RU" dirty="0"/>
              <a:t> </a:t>
            </a:r>
            <a:r>
              <a:rPr lang="ru-RU" dirty="0" err="1"/>
              <a:t>дори</a:t>
            </a:r>
            <a:r>
              <a:rPr lang="ru-RU" dirty="0"/>
              <a:t> при физическо </a:t>
            </a:r>
            <a:r>
              <a:rPr lang="ru-RU" dirty="0" err="1"/>
              <a:t>натоварване</a:t>
            </a:r>
            <a:r>
              <a:rPr lang="ru-RU" dirty="0"/>
              <a:t>.</a:t>
            </a:r>
          </a:p>
          <a:p>
            <a:pPr lvl="1"/>
            <a:r>
              <a:rPr lang="ru-RU" dirty="0"/>
              <a:t>С течение на </a:t>
            </a:r>
            <a:r>
              <a:rPr lang="ru-RU" dirty="0" err="1"/>
              <a:t>времето</a:t>
            </a:r>
            <a:r>
              <a:rPr lang="ru-RU" dirty="0"/>
              <a:t> </a:t>
            </a:r>
            <a:r>
              <a:rPr lang="ru-RU" dirty="0" err="1"/>
              <a:t>обаче</a:t>
            </a:r>
            <a:r>
              <a:rPr lang="ru-RU" dirty="0"/>
              <a:t> </a:t>
            </a:r>
            <a:r>
              <a:rPr lang="ru-RU" dirty="0" err="1"/>
              <a:t>обемното</a:t>
            </a:r>
            <a:r>
              <a:rPr lang="ru-RU" dirty="0"/>
              <a:t> </a:t>
            </a:r>
            <a:r>
              <a:rPr lang="ru-RU" dirty="0" err="1"/>
              <a:t>обременяване</a:t>
            </a:r>
            <a:r>
              <a:rPr lang="ru-RU" dirty="0"/>
              <a:t> води до </a:t>
            </a:r>
            <a:r>
              <a:rPr lang="ru-RU" dirty="0" err="1"/>
              <a:t>левокамерна</a:t>
            </a:r>
            <a:r>
              <a:rPr lang="ru-RU" dirty="0"/>
              <a:t> дисфункция и </a:t>
            </a:r>
            <a:r>
              <a:rPr lang="ru-RU" dirty="0" err="1"/>
              <a:t>лявата</a:t>
            </a:r>
            <a:r>
              <a:rPr lang="ru-RU" dirty="0"/>
              <a:t> камера </a:t>
            </a:r>
            <a:r>
              <a:rPr lang="ru-RU" dirty="0" err="1"/>
              <a:t>дилатира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958333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bg-BG" dirty="0"/>
              <a:t>Клиника на остра АоИ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r>
              <a:rPr lang="ru-RU" dirty="0"/>
              <a:t>По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прегледа</a:t>
            </a:r>
            <a:r>
              <a:rPr lang="ru-RU" dirty="0"/>
              <a:t> на болен с остра </a:t>
            </a:r>
            <a:r>
              <a:rPr lang="ru-RU" dirty="0" err="1"/>
              <a:t>регургитация</a:t>
            </a:r>
            <a:r>
              <a:rPr lang="ru-RU" dirty="0"/>
              <a:t> на </a:t>
            </a:r>
            <a:r>
              <a:rPr lang="ru-RU" dirty="0" err="1"/>
              <a:t>аортната</a:t>
            </a:r>
            <a:r>
              <a:rPr lang="ru-RU" dirty="0"/>
              <a:t> </a:t>
            </a:r>
            <a:r>
              <a:rPr lang="ru-RU" dirty="0" err="1"/>
              <a:t>клапа</a:t>
            </a:r>
            <a:r>
              <a:rPr lang="ru-RU" dirty="0"/>
              <a:t> се </a:t>
            </a:r>
            <a:r>
              <a:rPr lang="ru-RU" dirty="0" err="1"/>
              <a:t>установява</a:t>
            </a:r>
            <a:r>
              <a:rPr lang="ru-RU" dirty="0"/>
              <a:t> тахикардия, </a:t>
            </a:r>
            <a:r>
              <a:rPr lang="ru-RU" dirty="0" err="1"/>
              <a:t>периферна</a:t>
            </a:r>
            <a:r>
              <a:rPr lang="ru-RU" dirty="0"/>
              <a:t> </a:t>
            </a:r>
            <a:r>
              <a:rPr lang="ru-RU" dirty="0" err="1"/>
              <a:t>вазоконстрикция</a:t>
            </a:r>
            <a:r>
              <a:rPr lang="ru-RU" dirty="0"/>
              <a:t>, цианоза, </a:t>
            </a:r>
            <a:r>
              <a:rPr lang="ru-RU" dirty="0" err="1"/>
              <a:t>белодробен</a:t>
            </a:r>
            <a:r>
              <a:rPr lang="ru-RU" dirty="0"/>
              <a:t> </a:t>
            </a:r>
            <a:r>
              <a:rPr lang="ru-RU" dirty="0" err="1"/>
              <a:t>оток</a:t>
            </a:r>
            <a:r>
              <a:rPr lang="ru-RU" dirty="0"/>
              <a:t>, </a:t>
            </a:r>
            <a:r>
              <a:rPr lang="ru-RU" dirty="0" err="1"/>
              <a:t>алтерниращ</a:t>
            </a:r>
            <a:r>
              <a:rPr lang="ru-RU" dirty="0"/>
              <a:t> </a:t>
            </a:r>
            <a:r>
              <a:rPr lang="ru-RU" dirty="0" err="1"/>
              <a:t>пулс</a:t>
            </a:r>
            <a:r>
              <a:rPr lang="ru-RU" dirty="0"/>
              <a:t>, </a:t>
            </a:r>
            <a:r>
              <a:rPr lang="ru-RU" dirty="0" err="1"/>
              <a:t>диастоличен</a:t>
            </a:r>
            <a:r>
              <a:rPr lang="ru-RU" dirty="0"/>
              <a:t> шум. </a:t>
            </a:r>
          </a:p>
          <a:p>
            <a:r>
              <a:rPr lang="ru-RU" dirty="0"/>
              <a:t>При много </a:t>
            </a:r>
            <a:r>
              <a:rPr lang="ru-RU" dirty="0" err="1"/>
              <a:t>тежки</a:t>
            </a:r>
            <a:r>
              <a:rPr lang="ru-RU" dirty="0"/>
              <a:t>, </a:t>
            </a:r>
            <a:r>
              <a:rPr lang="ru-RU" dirty="0" err="1"/>
              <a:t>фулминантно</a:t>
            </a:r>
            <a:r>
              <a:rPr lang="ru-RU" dirty="0"/>
              <a:t> </a:t>
            </a:r>
            <a:r>
              <a:rPr lang="ru-RU" dirty="0" err="1"/>
              <a:t>протичащи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регургитации</a:t>
            </a:r>
            <a:r>
              <a:rPr lang="ru-RU" dirty="0"/>
              <a:t> е </a:t>
            </a:r>
            <a:r>
              <a:rPr lang="ru-RU" dirty="0" err="1"/>
              <a:t>възможно</a:t>
            </a:r>
            <a:r>
              <a:rPr lang="ru-RU" dirty="0"/>
              <a:t> да се </a:t>
            </a:r>
            <a:r>
              <a:rPr lang="ru-RU" dirty="0" err="1"/>
              <a:t>развият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на кардиогенен шок.</a:t>
            </a:r>
          </a:p>
        </p:txBody>
      </p:sp>
    </p:spTree>
    <p:extLst>
      <p:ext uri="{BB962C8B-B14F-4D97-AF65-F5344CB8AC3E}">
        <p14:creationId xmlns:p14="http://schemas.microsoft.com/office/powerpoint/2010/main" val="39881565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Клиника на хронична АоИ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600200"/>
            <a:ext cx="8784976" cy="5069160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При </a:t>
            </a:r>
            <a:r>
              <a:rPr lang="ru-RU" dirty="0" err="1"/>
              <a:t>хроничните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на </a:t>
            </a:r>
            <a:r>
              <a:rPr lang="ru-RU" dirty="0" err="1"/>
              <a:t>аортна</a:t>
            </a:r>
            <a:r>
              <a:rPr lang="ru-RU" dirty="0"/>
              <a:t> </a:t>
            </a:r>
            <a:r>
              <a:rPr lang="ru-RU" dirty="0" err="1"/>
              <a:t>регургитация</a:t>
            </a:r>
            <a:r>
              <a:rPr lang="ru-RU" dirty="0"/>
              <a:t> </a:t>
            </a:r>
            <a:r>
              <a:rPr lang="ru-RU" dirty="0" err="1"/>
              <a:t>могат</a:t>
            </a:r>
            <a:r>
              <a:rPr lang="ru-RU" dirty="0"/>
              <a:t> да се </a:t>
            </a:r>
            <a:r>
              <a:rPr lang="ru-RU" dirty="0" err="1"/>
              <a:t>наблюдават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:</a:t>
            </a:r>
          </a:p>
          <a:p>
            <a:pPr lvl="1"/>
            <a:r>
              <a:rPr lang="ru-RU" dirty="0" err="1"/>
              <a:t>големи</a:t>
            </a:r>
            <a:r>
              <a:rPr lang="ru-RU" dirty="0"/>
              <a:t> </a:t>
            </a:r>
            <a:r>
              <a:rPr lang="ru-RU" dirty="0" err="1"/>
              <a:t>стойности</a:t>
            </a:r>
            <a:r>
              <a:rPr lang="ru-RU" dirty="0"/>
              <a:t> на </a:t>
            </a:r>
            <a:r>
              <a:rPr lang="ru-RU" dirty="0" err="1"/>
              <a:t>пулсовото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 (</a:t>
            </a:r>
            <a:r>
              <a:rPr lang="ru-RU" dirty="0" err="1">
                <a:solidFill>
                  <a:srgbClr val="FF0000"/>
                </a:solidFill>
              </a:rPr>
              <a:t>високо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систолично</a:t>
            </a:r>
            <a:r>
              <a:rPr lang="ru-RU" dirty="0">
                <a:solidFill>
                  <a:srgbClr val="FF0000"/>
                </a:solidFill>
              </a:rPr>
              <a:t> и </a:t>
            </a:r>
            <a:r>
              <a:rPr lang="ru-RU" dirty="0" err="1">
                <a:solidFill>
                  <a:srgbClr val="FF0000"/>
                </a:solidFill>
              </a:rPr>
              <a:t>ниско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диастолично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налягане</a:t>
            </a:r>
            <a:r>
              <a:rPr lang="ru-RU" dirty="0"/>
              <a:t>), </a:t>
            </a:r>
          </a:p>
          <a:p>
            <a:pPr lvl="1"/>
            <a:r>
              <a:rPr lang="ru-RU" dirty="0"/>
              <a:t>симптом на </a:t>
            </a:r>
            <a:r>
              <a:rPr lang="ru-RU" dirty="0" err="1"/>
              <a:t>Бекер</a:t>
            </a:r>
            <a:r>
              <a:rPr lang="ru-RU" dirty="0"/>
              <a:t> (</a:t>
            </a:r>
            <a:r>
              <a:rPr lang="ru-RU" dirty="0" err="1"/>
              <a:t>видими</a:t>
            </a:r>
            <a:r>
              <a:rPr lang="ru-RU" dirty="0"/>
              <a:t> </a:t>
            </a:r>
            <a:r>
              <a:rPr lang="ru-RU" dirty="0" err="1"/>
              <a:t>систолични</a:t>
            </a:r>
            <a:r>
              <a:rPr lang="ru-RU" dirty="0"/>
              <a:t> </a:t>
            </a:r>
            <a:r>
              <a:rPr lang="ru-RU" dirty="0" err="1"/>
              <a:t>пулсации</a:t>
            </a:r>
            <a:r>
              <a:rPr lang="ru-RU" dirty="0"/>
              <a:t> на </a:t>
            </a:r>
            <a:r>
              <a:rPr lang="ru-RU" dirty="0" err="1"/>
              <a:t>ретиналните</a:t>
            </a:r>
            <a:r>
              <a:rPr lang="ru-RU" dirty="0"/>
              <a:t> </a:t>
            </a:r>
            <a:r>
              <a:rPr lang="ru-RU" dirty="0" err="1"/>
              <a:t>артериоли</a:t>
            </a:r>
            <a:r>
              <a:rPr lang="ru-RU" dirty="0"/>
              <a:t>), </a:t>
            </a:r>
          </a:p>
          <a:p>
            <a:pPr lvl="1"/>
            <a:r>
              <a:rPr lang="ru-RU" dirty="0" err="1"/>
              <a:t>пулс</a:t>
            </a:r>
            <a:r>
              <a:rPr lang="ru-RU" dirty="0"/>
              <a:t> на </a:t>
            </a:r>
            <a:r>
              <a:rPr lang="ru-RU" dirty="0" err="1"/>
              <a:t>Къригън</a:t>
            </a:r>
            <a:r>
              <a:rPr lang="ru-RU" dirty="0"/>
              <a:t>, </a:t>
            </a:r>
          </a:p>
          <a:p>
            <a:pPr lvl="1"/>
            <a:r>
              <a:rPr lang="ru-RU" dirty="0"/>
              <a:t>симптом на </a:t>
            </a:r>
            <a:r>
              <a:rPr lang="ru-RU" dirty="0" err="1"/>
              <a:t>Мюсет</a:t>
            </a:r>
            <a:r>
              <a:rPr lang="ru-RU" dirty="0"/>
              <a:t> (</a:t>
            </a:r>
            <a:r>
              <a:rPr lang="ru-RU" dirty="0">
                <a:solidFill>
                  <a:srgbClr val="FF0000"/>
                </a:solidFill>
              </a:rPr>
              <a:t>ритмично </a:t>
            </a:r>
            <a:r>
              <a:rPr lang="ru-RU" dirty="0" err="1">
                <a:solidFill>
                  <a:srgbClr val="FF0000"/>
                </a:solidFill>
              </a:rPr>
              <a:t>поклащане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главата</a:t>
            </a:r>
            <a:r>
              <a:rPr lang="ru-RU" dirty="0">
                <a:solidFill>
                  <a:srgbClr val="FF0000"/>
                </a:solidFill>
              </a:rPr>
              <a:t> на пациента в </a:t>
            </a:r>
            <a:r>
              <a:rPr lang="ru-RU" dirty="0" err="1">
                <a:solidFill>
                  <a:srgbClr val="FF0000"/>
                </a:solidFill>
              </a:rPr>
              <a:t>синхрон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със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сърдечния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ритъм</a:t>
            </a:r>
            <a:r>
              <a:rPr lang="ru-RU" dirty="0"/>
              <a:t>), </a:t>
            </a:r>
          </a:p>
          <a:p>
            <a:pPr lvl="1"/>
            <a:r>
              <a:rPr lang="ru-RU" dirty="0"/>
              <a:t>признак на </a:t>
            </a:r>
            <a:r>
              <a:rPr lang="ru-RU" dirty="0" err="1"/>
              <a:t>Duroziez</a:t>
            </a:r>
            <a:r>
              <a:rPr lang="ru-RU" dirty="0"/>
              <a:t> (</a:t>
            </a:r>
            <a:r>
              <a:rPr lang="ru-RU" dirty="0" err="1"/>
              <a:t>систоличен</a:t>
            </a:r>
            <a:r>
              <a:rPr lang="ru-RU" dirty="0"/>
              <a:t> шум на </a:t>
            </a:r>
            <a:r>
              <a:rPr lang="ru-RU" dirty="0" err="1"/>
              <a:t>феморалната</a:t>
            </a:r>
            <a:r>
              <a:rPr lang="ru-RU" dirty="0"/>
              <a:t> артерия при </a:t>
            </a:r>
            <a:r>
              <a:rPr lang="ru-RU" dirty="0" err="1"/>
              <a:t>проксимална</a:t>
            </a:r>
            <a:r>
              <a:rPr lang="ru-RU" dirty="0"/>
              <a:t> </a:t>
            </a:r>
            <a:r>
              <a:rPr lang="ru-RU" dirty="0" err="1"/>
              <a:t>компресия</a:t>
            </a:r>
            <a:r>
              <a:rPr lang="ru-RU" dirty="0"/>
              <a:t> на </a:t>
            </a:r>
            <a:r>
              <a:rPr lang="ru-RU" dirty="0" err="1"/>
              <a:t>артерията</a:t>
            </a:r>
            <a:r>
              <a:rPr lang="ru-RU" dirty="0"/>
              <a:t> и </a:t>
            </a:r>
            <a:r>
              <a:rPr lang="ru-RU" dirty="0" err="1"/>
              <a:t>диастоличен</a:t>
            </a:r>
            <a:r>
              <a:rPr lang="ru-RU" dirty="0"/>
              <a:t> шум при </a:t>
            </a:r>
            <a:r>
              <a:rPr lang="ru-RU" dirty="0" err="1"/>
              <a:t>дистална</a:t>
            </a:r>
            <a:r>
              <a:rPr lang="ru-RU" dirty="0"/>
              <a:t> </a:t>
            </a:r>
            <a:r>
              <a:rPr lang="ru-RU" dirty="0" err="1"/>
              <a:t>компресия</a:t>
            </a:r>
            <a:r>
              <a:rPr lang="ru-RU" dirty="0"/>
              <a:t>), </a:t>
            </a:r>
          </a:p>
          <a:p>
            <a:pPr lvl="1"/>
            <a:r>
              <a:rPr lang="ru-RU" dirty="0"/>
              <a:t>симптом на </a:t>
            </a:r>
            <a:r>
              <a:rPr lang="ru-RU" dirty="0" err="1"/>
              <a:t>Мюлер</a:t>
            </a:r>
            <a:r>
              <a:rPr lang="ru-RU" dirty="0"/>
              <a:t> (</a:t>
            </a:r>
            <a:r>
              <a:rPr lang="ru-RU" dirty="0" err="1">
                <a:solidFill>
                  <a:srgbClr val="FF0000"/>
                </a:solidFill>
              </a:rPr>
              <a:t>видими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систолични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пулсации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увулата</a:t>
            </a:r>
            <a:r>
              <a:rPr lang="ru-RU" dirty="0"/>
              <a:t>), </a:t>
            </a:r>
          </a:p>
          <a:p>
            <a:pPr lvl="1"/>
            <a:r>
              <a:rPr lang="ru-RU" dirty="0"/>
              <a:t>признак на </a:t>
            </a:r>
            <a:r>
              <a:rPr lang="ru-RU" dirty="0" err="1"/>
              <a:t>Квинке</a:t>
            </a:r>
            <a:r>
              <a:rPr lang="ru-RU" dirty="0"/>
              <a:t> (</a:t>
            </a:r>
            <a:r>
              <a:rPr lang="ru-RU" dirty="0" err="1">
                <a:solidFill>
                  <a:srgbClr val="FF0000"/>
                </a:solidFill>
              </a:rPr>
              <a:t>пулсации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нокътното</a:t>
            </a:r>
            <a:r>
              <a:rPr lang="ru-RU" dirty="0">
                <a:solidFill>
                  <a:srgbClr val="FF0000"/>
                </a:solidFill>
              </a:rPr>
              <a:t> ложе при лека </a:t>
            </a:r>
            <a:r>
              <a:rPr lang="ru-RU" dirty="0" err="1">
                <a:solidFill>
                  <a:srgbClr val="FF0000"/>
                </a:solidFill>
              </a:rPr>
              <a:t>компресия</a:t>
            </a:r>
            <a:r>
              <a:rPr lang="ru-RU" dirty="0"/>
              <a:t>), </a:t>
            </a:r>
          </a:p>
          <a:p>
            <a:pPr lvl="1"/>
            <a:r>
              <a:rPr lang="ru-RU" dirty="0"/>
              <a:t>признак на </a:t>
            </a:r>
            <a:r>
              <a:rPr lang="ru-RU" dirty="0" err="1"/>
              <a:t>Траубе</a:t>
            </a:r>
            <a:r>
              <a:rPr lang="ru-RU" dirty="0"/>
              <a:t> (шум </a:t>
            </a:r>
            <a:r>
              <a:rPr lang="ru-RU" dirty="0" err="1"/>
              <a:t>наподобяващ</a:t>
            </a:r>
            <a:r>
              <a:rPr lang="ru-RU" dirty="0"/>
              <a:t> </a:t>
            </a:r>
            <a:r>
              <a:rPr lang="ru-RU" dirty="0" err="1"/>
              <a:t>пистолен</a:t>
            </a:r>
            <a:r>
              <a:rPr lang="ru-RU" dirty="0"/>
              <a:t> </a:t>
            </a:r>
            <a:r>
              <a:rPr lang="ru-RU" dirty="0" err="1"/>
              <a:t>изстрел</a:t>
            </a:r>
            <a:r>
              <a:rPr lang="ru-RU" dirty="0"/>
              <a:t> при </a:t>
            </a:r>
            <a:r>
              <a:rPr lang="ru-RU" dirty="0" err="1"/>
              <a:t>аускултация</a:t>
            </a:r>
            <a:r>
              <a:rPr lang="ru-RU" dirty="0"/>
              <a:t> на </a:t>
            </a:r>
            <a:r>
              <a:rPr lang="ru-RU" dirty="0" err="1"/>
              <a:t>феморалната</a:t>
            </a:r>
            <a:r>
              <a:rPr lang="ru-RU" dirty="0"/>
              <a:t> артерия). </a:t>
            </a:r>
          </a:p>
          <a:p>
            <a:pPr lvl="1"/>
            <a:r>
              <a:rPr lang="ru-RU" dirty="0" err="1"/>
              <a:t>Шумът</a:t>
            </a:r>
            <a:r>
              <a:rPr lang="ru-RU" dirty="0"/>
              <a:t> на </a:t>
            </a:r>
            <a:r>
              <a:rPr lang="ru-RU" dirty="0" err="1"/>
              <a:t>Austin-Flint</a:t>
            </a:r>
            <a:r>
              <a:rPr lang="ru-RU" dirty="0"/>
              <a:t> </a:t>
            </a:r>
            <a:r>
              <a:rPr lang="ru-RU" dirty="0" err="1"/>
              <a:t>представлява</a:t>
            </a:r>
            <a:r>
              <a:rPr lang="ru-RU" dirty="0"/>
              <a:t> </a:t>
            </a:r>
            <a:r>
              <a:rPr lang="ru-RU" dirty="0" err="1"/>
              <a:t>диастоличен</a:t>
            </a:r>
            <a:r>
              <a:rPr lang="ru-RU" dirty="0"/>
              <a:t> шум, </a:t>
            </a:r>
            <a:r>
              <a:rPr lang="ru-RU" dirty="0" err="1"/>
              <a:t>който</a:t>
            </a:r>
            <a:r>
              <a:rPr lang="ru-RU" dirty="0"/>
              <a:t> се </a:t>
            </a:r>
            <a:r>
              <a:rPr lang="ru-RU" dirty="0" err="1"/>
              <a:t>дължи</a:t>
            </a:r>
            <a:r>
              <a:rPr lang="ru-RU" dirty="0"/>
              <a:t> на </a:t>
            </a:r>
            <a:r>
              <a:rPr lang="ru-RU" dirty="0" err="1"/>
              <a:t>взаимодействието</a:t>
            </a:r>
            <a:r>
              <a:rPr lang="ru-RU" dirty="0"/>
              <a:t> на </a:t>
            </a:r>
            <a:r>
              <a:rPr lang="ru-RU" dirty="0" err="1"/>
              <a:t>регургитационния</a:t>
            </a:r>
            <a:r>
              <a:rPr lang="ru-RU" dirty="0"/>
              <a:t> </a:t>
            </a:r>
            <a:r>
              <a:rPr lang="ru-RU" dirty="0" err="1"/>
              <a:t>джет</a:t>
            </a:r>
            <a:r>
              <a:rPr lang="ru-RU" dirty="0"/>
              <a:t> с </a:t>
            </a:r>
            <a:r>
              <a:rPr lang="ru-RU" dirty="0" err="1"/>
              <a:t>предното</a:t>
            </a:r>
            <a:r>
              <a:rPr lang="ru-RU" dirty="0"/>
              <a:t> </a:t>
            </a:r>
            <a:r>
              <a:rPr lang="ru-RU" dirty="0" err="1"/>
              <a:t>митрално</a:t>
            </a:r>
            <a:r>
              <a:rPr lang="ru-RU" dirty="0"/>
              <a:t> платно.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083783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Изследвания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/>
              <a:t>ЕКГ</a:t>
            </a:r>
          </a:p>
          <a:p>
            <a:r>
              <a:rPr lang="bg-BG" dirty="0"/>
              <a:t>Рентген	</a:t>
            </a:r>
          </a:p>
          <a:p>
            <a:r>
              <a:rPr lang="bg-BG" dirty="0"/>
              <a:t>ЕхоКГ</a:t>
            </a:r>
          </a:p>
          <a:p>
            <a:r>
              <a:rPr lang="bg-BG" dirty="0"/>
              <a:t>Сърдечна катетеризация</a:t>
            </a:r>
          </a:p>
        </p:txBody>
      </p:sp>
    </p:spTree>
    <p:extLst>
      <p:ext uri="{BB962C8B-B14F-4D97-AF65-F5344CB8AC3E}">
        <p14:creationId xmlns:p14="http://schemas.microsoft.com/office/powerpoint/2010/main" val="12502501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/>
              <a:t>Лечение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r>
              <a:rPr lang="bg-BG" dirty="0"/>
              <a:t>Консервативно</a:t>
            </a:r>
          </a:p>
          <a:p>
            <a:pPr lvl="1"/>
            <a:r>
              <a:rPr lang="bg-BG" dirty="0"/>
              <a:t>СН</a:t>
            </a:r>
          </a:p>
          <a:p>
            <a:pPr lvl="1"/>
            <a:r>
              <a:rPr lang="bg-BG" dirty="0"/>
              <a:t>Аритмии</a:t>
            </a:r>
          </a:p>
          <a:p>
            <a:pPr lvl="1"/>
            <a:r>
              <a:rPr lang="bg-BG" dirty="0"/>
              <a:t>ИБС</a:t>
            </a:r>
          </a:p>
          <a:p>
            <a:pPr lvl="1"/>
            <a:r>
              <a:rPr lang="bg-BG" dirty="0"/>
              <a:t>синкопи</a:t>
            </a:r>
          </a:p>
          <a:p>
            <a:r>
              <a:rPr lang="bg-BG"/>
              <a:t>Хирургично- протезиране </a:t>
            </a:r>
            <a:r>
              <a:rPr lang="bg-BG" dirty="0"/>
              <a:t>на клапата +/- протеза на възходяща Аорта</a:t>
            </a:r>
          </a:p>
        </p:txBody>
      </p:sp>
    </p:spTree>
    <p:extLst>
      <p:ext uri="{BB962C8B-B14F-4D97-AF65-F5344CB8AC3E}">
        <p14:creationId xmlns:p14="http://schemas.microsoft.com/office/powerpoint/2010/main" val="262305642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622204"/>
            <a:ext cx="3560043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17032"/>
            <a:ext cx="409575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297" y="16396"/>
            <a:ext cx="6153150" cy="3340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2983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</TotalTime>
  <Words>4312</Words>
  <Application>Microsoft Office PowerPoint</Application>
  <PresentationFormat>Презентация на цял екран (4:3)</PresentationFormat>
  <Paragraphs>289</Paragraphs>
  <Slides>58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58</vt:i4>
      </vt:variant>
    </vt:vector>
  </HeadingPairs>
  <TitlesOfParts>
    <vt:vector size="61" baseType="lpstr">
      <vt:lpstr>Arial</vt:lpstr>
      <vt:lpstr>Calibri</vt:lpstr>
      <vt:lpstr>Office тема</vt:lpstr>
      <vt:lpstr>Придобити пороци на митрална и аортна клапа</vt:lpstr>
      <vt:lpstr>Сърдечни клапи</vt:lpstr>
      <vt:lpstr>Презентация на PowerPoint</vt:lpstr>
      <vt:lpstr>Причини за придобити пороци</vt:lpstr>
      <vt:lpstr>Честота на пороците</vt:lpstr>
      <vt:lpstr>Мт-клапна анатомия</vt:lpstr>
      <vt:lpstr>Мт-клапна анатомия</vt:lpstr>
      <vt:lpstr>Мт-стеноза</vt:lpstr>
      <vt:lpstr>Мт-стеноза</vt:lpstr>
      <vt:lpstr>Патофизиология на Мт-стеноза</vt:lpstr>
      <vt:lpstr>Патофизиология на Мт-стеноза</vt:lpstr>
      <vt:lpstr>Клиника на Мт-стеноза</vt:lpstr>
      <vt:lpstr>Клиника на Мт-стеноза</vt:lpstr>
      <vt:lpstr>Презентация на PowerPoint</vt:lpstr>
      <vt:lpstr>Презентация на PowerPoint</vt:lpstr>
      <vt:lpstr>Митрален фациес</vt:lpstr>
      <vt:lpstr>Допълнителни изследвания</vt:lpstr>
      <vt:lpstr>Лечение</vt:lpstr>
      <vt:lpstr>Митрална регургитация</vt:lpstr>
      <vt:lpstr>Степен на митралната регургитация </vt:lpstr>
      <vt:lpstr>Причини</vt:lpstr>
      <vt:lpstr>Патофизиология</vt:lpstr>
      <vt:lpstr>Остра митрална регургитация</vt:lpstr>
      <vt:lpstr>Патофизиология на митралната регургитация</vt:lpstr>
      <vt:lpstr>Презентация на PowerPoint</vt:lpstr>
      <vt:lpstr>Клинична картина </vt:lpstr>
      <vt:lpstr>Презентация на PowerPoint</vt:lpstr>
      <vt:lpstr>Физикален преглед</vt:lpstr>
      <vt:lpstr>Изследвания</vt:lpstr>
      <vt:lpstr>Лечение</vt:lpstr>
      <vt:lpstr>Ао-стеноза</vt:lpstr>
      <vt:lpstr>Етиология</vt:lpstr>
      <vt:lpstr>Епидемиология</vt:lpstr>
      <vt:lpstr>Патофизиология</vt:lpstr>
      <vt:lpstr>Патофизиология</vt:lpstr>
      <vt:lpstr>Патофизиология</vt:lpstr>
      <vt:lpstr>Клиника</vt:lpstr>
      <vt:lpstr>Клиника</vt:lpstr>
      <vt:lpstr>Синкоп</vt:lpstr>
      <vt:lpstr>Сърдечна недостатъчност</vt:lpstr>
      <vt:lpstr>Други прояви при Ао-стеноза</vt:lpstr>
      <vt:lpstr>Клиника</vt:lpstr>
      <vt:lpstr>Изследвания</vt:lpstr>
      <vt:lpstr>Лечение</vt:lpstr>
      <vt:lpstr>Аортна инсуфициенция </vt:lpstr>
      <vt:lpstr>Прогноза</vt:lpstr>
      <vt:lpstr>Етиология</vt:lpstr>
      <vt:lpstr>Епидемиология</vt:lpstr>
      <vt:lpstr>Патофизиология</vt:lpstr>
      <vt:lpstr>Остра аортна регургитация </vt:lpstr>
      <vt:lpstr>Хронична аортна регургитация </vt:lpstr>
      <vt:lpstr>Хронична аортна регургитация </vt:lpstr>
      <vt:lpstr>Клинична картина </vt:lpstr>
      <vt:lpstr>Клиника на остра АоИ</vt:lpstr>
      <vt:lpstr>Клиника на хронична АоИ</vt:lpstr>
      <vt:lpstr>Изследвания</vt:lpstr>
      <vt:lpstr>Лечение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Изследване на сърдечно болен</dc:title>
  <dc:creator>BG</dc:creator>
  <cp:lastModifiedBy>fandango</cp:lastModifiedBy>
  <cp:revision>106</cp:revision>
  <dcterms:created xsi:type="dcterms:W3CDTF">2018-03-25T09:33:09Z</dcterms:created>
  <dcterms:modified xsi:type="dcterms:W3CDTF">2023-05-11T07:46:12Z</dcterms:modified>
</cp:coreProperties>
</file>