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3" r:id="rId5"/>
    <p:sldId id="264" r:id="rId6"/>
    <p:sldId id="282" r:id="rId7"/>
    <p:sldId id="265" r:id="rId8"/>
    <p:sldId id="266" r:id="rId9"/>
    <p:sldId id="267" r:id="rId10"/>
    <p:sldId id="273" r:id="rId11"/>
    <p:sldId id="268" r:id="rId12"/>
    <p:sldId id="269" r:id="rId13"/>
    <p:sldId id="283" r:id="rId14"/>
    <p:sldId id="270" r:id="rId15"/>
    <p:sldId id="272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Отделителна система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FA92FB05-ADDA-7F71-8A27-245A31E78C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Анатомия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4038600" cy="4032448"/>
          </a:xfrm>
        </p:spPr>
      </p:pic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608512" cy="4525963"/>
          </a:xfrm>
        </p:spPr>
        <p:txBody>
          <a:bodyPr>
            <a:normAutofit/>
          </a:bodyPr>
          <a:lstStyle/>
          <a:p>
            <a:r>
              <a:rPr lang="bg-BG" dirty="0"/>
              <a:t>Чифтен орган;</a:t>
            </a:r>
          </a:p>
          <a:p>
            <a:r>
              <a:rPr lang="bg-BG" dirty="0"/>
              <a:t>Под слезка и черен дроб;</a:t>
            </a:r>
          </a:p>
          <a:p>
            <a:r>
              <a:rPr lang="bg-BG" dirty="0"/>
              <a:t>12/6/3см;</a:t>
            </a:r>
          </a:p>
          <a:p>
            <a:r>
              <a:rPr lang="bg-BG" dirty="0"/>
              <a:t>Бобовидна форма;</a:t>
            </a:r>
          </a:p>
          <a:p>
            <a:r>
              <a:rPr lang="ru-RU" dirty="0" err="1"/>
              <a:t>Основна</a:t>
            </a:r>
            <a:r>
              <a:rPr lang="ru-RU" dirty="0"/>
              <a:t> структурна и </a:t>
            </a:r>
            <a:r>
              <a:rPr lang="ru-RU" dirty="0" err="1"/>
              <a:t>функционална</a:t>
            </a:r>
            <a:r>
              <a:rPr lang="ru-RU" dirty="0"/>
              <a:t> единица на </a:t>
            </a:r>
            <a:r>
              <a:rPr lang="ru-RU" dirty="0" err="1"/>
              <a:t>бъбрека</a:t>
            </a:r>
            <a:r>
              <a:rPr lang="ru-RU" dirty="0"/>
              <a:t> е </a:t>
            </a:r>
            <a:r>
              <a:rPr lang="ru-RU" dirty="0" err="1"/>
              <a:t>нефронът</a:t>
            </a:r>
            <a:r>
              <a:rPr lang="ru-RU" dirty="0"/>
              <a:t>. </a:t>
            </a:r>
          </a:p>
          <a:p>
            <a:r>
              <a:rPr lang="ru-RU" dirty="0"/>
              <a:t>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1-1,2 млн. нефрона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6576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Нефрон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3885951" cy="4032448"/>
          </a:xfrm>
        </p:spPr>
      </p:pic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788024" y="2276872"/>
            <a:ext cx="4038600" cy="3849291"/>
          </a:xfrm>
        </p:spPr>
        <p:txBody>
          <a:bodyPr>
            <a:normAutofit lnSpcReduction="10000"/>
          </a:bodyPr>
          <a:lstStyle/>
          <a:p>
            <a:r>
              <a:rPr lang="bg-BG" dirty="0"/>
              <a:t>Малпигиево телце</a:t>
            </a:r>
          </a:p>
          <a:p>
            <a:pPr lvl="1"/>
            <a:r>
              <a:rPr lang="bg-BG" dirty="0"/>
              <a:t>Гломерул</a:t>
            </a:r>
          </a:p>
          <a:p>
            <a:pPr lvl="1"/>
            <a:r>
              <a:rPr lang="bg-BG" dirty="0"/>
              <a:t>Бауманова капсула</a:t>
            </a:r>
          </a:p>
          <a:p>
            <a:pPr marL="0" indent="0">
              <a:buNone/>
            </a:pPr>
            <a:endParaRPr lang="bg-BG" dirty="0"/>
          </a:p>
          <a:p>
            <a:r>
              <a:rPr lang="bg-BG" dirty="0"/>
              <a:t>Каналчета</a:t>
            </a:r>
          </a:p>
          <a:p>
            <a:endParaRPr lang="bg-BG" dirty="0"/>
          </a:p>
          <a:p>
            <a:r>
              <a:rPr lang="bg-BG" dirty="0"/>
              <a:t>Между нефроните- интерстициална тъкан</a:t>
            </a:r>
          </a:p>
        </p:txBody>
      </p:sp>
    </p:spTree>
    <p:extLst>
      <p:ext uri="{BB962C8B-B14F-4D97-AF65-F5344CB8AC3E}">
        <p14:creationId xmlns:p14="http://schemas.microsoft.com/office/powerpoint/2010/main" val="1816360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Функция на бъбреците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61662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1. </a:t>
            </a:r>
            <a:r>
              <a:rPr lang="ru-RU" dirty="0" err="1"/>
              <a:t>Очистителна</a:t>
            </a:r>
            <a:r>
              <a:rPr lang="ru-RU" dirty="0"/>
              <a:t> (</a:t>
            </a:r>
            <a:r>
              <a:rPr lang="ru-RU" dirty="0" err="1"/>
              <a:t>депурационна</a:t>
            </a:r>
            <a:r>
              <a:rPr lang="ru-RU" dirty="0"/>
              <a:t>) функция. </a:t>
            </a:r>
            <a:r>
              <a:rPr lang="ru-RU" dirty="0" err="1"/>
              <a:t>Бъбреците</a:t>
            </a:r>
            <a:r>
              <a:rPr lang="ru-RU" dirty="0"/>
              <a:t> </a:t>
            </a:r>
            <a:r>
              <a:rPr lang="ru-RU" dirty="0" err="1"/>
              <a:t>очистват</a:t>
            </a:r>
            <a:r>
              <a:rPr lang="ru-RU" dirty="0"/>
              <a:t> </a:t>
            </a:r>
            <a:r>
              <a:rPr lang="ru-RU" dirty="0" err="1"/>
              <a:t>кръвта</a:t>
            </a:r>
            <a:r>
              <a:rPr lang="ru-RU" dirty="0"/>
              <a:t> от </a:t>
            </a:r>
            <a:r>
              <a:rPr lang="ru-RU" dirty="0" err="1"/>
              <a:t>ненужните</a:t>
            </a:r>
            <a:r>
              <a:rPr lang="ru-RU" dirty="0"/>
              <a:t> за организма </a:t>
            </a:r>
            <a:r>
              <a:rPr lang="ru-RU" dirty="0" err="1"/>
              <a:t>крайни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от </a:t>
            </a:r>
            <a:r>
              <a:rPr lang="ru-RU" dirty="0" err="1"/>
              <a:t>обмяната</a:t>
            </a:r>
            <a:r>
              <a:rPr lang="ru-RU" dirty="0"/>
              <a:t> на </a:t>
            </a:r>
            <a:r>
              <a:rPr lang="ru-RU" dirty="0" err="1"/>
              <a:t>веществата</a:t>
            </a:r>
            <a:r>
              <a:rPr lang="ru-RU" dirty="0"/>
              <a:t> (</a:t>
            </a:r>
            <a:r>
              <a:rPr lang="ru-RU" dirty="0" err="1"/>
              <a:t>урея</a:t>
            </a:r>
            <a:r>
              <a:rPr lang="ru-RU" dirty="0"/>
              <a:t>, </a:t>
            </a:r>
            <a:r>
              <a:rPr lang="ru-RU" dirty="0" err="1"/>
              <a:t>креатинин</a:t>
            </a:r>
            <a:r>
              <a:rPr lang="ru-RU" dirty="0"/>
              <a:t>,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и др.), от </a:t>
            </a:r>
            <a:r>
              <a:rPr lang="ru-RU" dirty="0" err="1"/>
              <a:t>токсичните</a:t>
            </a:r>
            <a:r>
              <a:rPr lang="ru-RU" dirty="0"/>
              <a:t> вещества, </a:t>
            </a:r>
            <a:r>
              <a:rPr lang="ru-RU" dirty="0" err="1"/>
              <a:t>багрилата</a:t>
            </a:r>
            <a:r>
              <a:rPr lang="ru-RU" dirty="0"/>
              <a:t> и др. </a:t>
            </a:r>
          </a:p>
          <a:p>
            <a:r>
              <a:rPr lang="ru-RU" dirty="0"/>
              <a:t>2. </a:t>
            </a:r>
            <a:r>
              <a:rPr lang="ru-RU" dirty="0" err="1"/>
              <a:t>Регулиране</a:t>
            </a:r>
            <a:r>
              <a:rPr lang="ru-RU" dirty="0"/>
              <a:t> на </a:t>
            </a:r>
            <a:r>
              <a:rPr lang="ru-RU" dirty="0" err="1"/>
              <a:t>хомеостазата</a:t>
            </a:r>
            <a:r>
              <a:rPr lang="ru-RU" dirty="0"/>
              <a:t> на организма. </a:t>
            </a:r>
            <a:r>
              <a:rPr lang="ru-RU" dirty="0" err="1"/>
              <a:t>Бъбреците</a:t>
            </a:r>
            <a:r>
              <a:rPr lang="ru-RU" dirty="0"/>
              <a:t> </a:t>
            </a:r>
            <a:r>
              <a:rPr lang="ru-RU" dirty="0" err="1"/>
              <a:t>регулират</a:t>
            </a:r>
            <a:r>
              <a:rPr lang="ru-RU" dirty="0"/>
              <a:t> </a:t>
            </a:r>
            <a:r>
              <a:rPr lang="ru-RU" dirty="0" err="1"/>
              <a:t>постоянния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</a:t>
            </a:r>
            <a:r>
              <a:rPr lang="ru-RU" dirty="0" err="1"/>
              <a:t>телесните</a:t>
            </a:r>
            <a:r>
              <a:rPr lang="ru-RU" dirty="0"/>
              <a:t> </a:t>
            </a:r>
            <a:r>
              <a:rPr lang="ru-RU" dirty="0" err="1"/>
              <a:t>течности</a:t>
            </a:r>
            <a:r>
              <a:rPr lang="ru-RU" dirty="0"/>
              <a:t> и </a:t>
            </a:r>
            <a:r>
              <a:rPr lang="ru-RU" dirty="0" err="1"/>
              <a:t>поддържат</a:t>
            </a:r>
            <a:r>
              <a:rPr lang="ru-RU" dirty="0"/>
              <a:t> </a:t>
            </a:r>
            <a:r>
              <a:rPr lang="ru-RU" dirty="0" err="1"/>
              <a:t>оптимално</a:t>
            </a:r>
            <a:r>
              <a:rPr lang="ru-RU" dirty="0"/>
              <a:t> водно-</a:t>
            </a:r>
            <a:r>
              <a:rPr lang="ru-RU" dirty="0" err="1"/>
              <a:t>електролитно</a:t>
            </a:r>
            <a:r>
              <a:rPr lang="ru-RU" dirty="0"/>
              <a:t>, </a:t>
            </a:r>
            <a:r>
              <a:rPr lang="ru-RU" dirty="0" err="1"/>
              <a:t>алкално-киселинно</a:t>
            </a:r>
            <a:r>
              <a:rPr lang="ru-RU" dirty="0"/>
              <a:t>, </a:t>
            </a:r>
            <a:r>
              <a:rPr lang="ru-RU" dirty="0" err="1"/>
              <a:t>йонно</a:t>
            </a:r>
            <a:r>
              <a:rPr lang="ru-RU" dirty="0"/>
              <a:t> и </a:t>
            </a:r>
            <a:r>
              <a:rPr lang="ru-RU" dirty="0" err="1"/>
              <a:t>осмотично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необ</a:t>
            </a:r>
            <a:r>
              <a:rPr lang="ru-RU" dirty="0"/>
              <a:t>- </a:t>
            </a:r>
            <a:r>
              <a:rPr lang="ru-RU" dirty="0" err="1"/>
              <a:t>ходими</a:t>
            </a:r>
            <a:r>
              <a:rPr lang="ru-RU" dirty="0"/>
              <a:t> за </a:t>
            </a:r>
            <a:r>
              <a:rPr lang="ru-RU" dirty="0" err="1"/>
              <a:t>нормалното</a:t>
            </a:r>
            <a:r>
              <a:rPr lang="ru-RU" dirty="0"/>
              <a:t> </a:t>
            </a:r>
            <a:r>
              <a:rPr lang="ru-RU" dirty="0" err="1"/>
              <a:t>функциониране</a:t>
            </a:r>
            <a:r>
              <a:rPr lang="ru-RU" dirty="0"/>
              <a:t> на организма. </a:t>
            </a:r>
          </a:p>
          <a:p>
            <a:r>
              <a:rPr lang="ru-RU" dirty="0"/>
              <a:t>3. </a:t>
            </a:r>
            <a:r>
              <a:rPr lang="ru-RU" dirty="0" err="1"/>
              <a:t>Ендокринна</a:t>
            </a:r>
            <a:r>
              <a:rPr lang="ru-RU" dirty="0"/>
              <a:t> функция. В </a:t>
            </a:r>
            <a:r>
              <a:rPr lang="ru-RU" dirty="0" err="1"/>
              <a:t>бъбреците</a:t>
            </a:r>
            <a:r>
              <a:rPr lang="ru-RU" dirty="0"/>
              <a:t> се </a:t>
            </a:r>
            <a:r>
              <a:rPr lang="ru-RU" dirty="0" err="1"/>
              <a:t>произвеждат</a:t>
            </a:r>
            <a:r>
              <a:rPr lang="ru-RU" dirty="0"/>
              <a:t>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биологично</a:t>
            </a:r>
            <a:r>
              <a:rPr lang="ru-RU" dirty="0"/>
              <a:t> </a:t>
            </a:r>
            <a:r>
              <a:rPr lang="ru-RU" dirty="0" err="1"/>
              <a:t>активни</a:t>
            </a:r>
            <a:r>
              <a:rPr lang="ru-RU" dirty="0"/>
              <a:t> вещества,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характеристика на </a:t>
            </a:r>
            <a:r>
              <a:rPr lang="ru-RU" dirty="0" err="1"/>
              <a:t>хормони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юкстагломерулния</a:t>
            </a:r>
            <a:r>
              <a:rPr lang="ru-RU" dirty="0"/>
              <a:t> </a:t>
            </a:r>
            <a:r>
              <a:rPr lang="ru-RU" dirty="0" err="1"/>
              <a:t>апарат</a:t>
            </a:r>
            <a:r>
              <a:rPr lang="ru-RU" dirty="0"/>
              <a:t> (ЮГА) се </a:t>
            </a:r>
            <a:r>
              <a:rPr lang="ru-RU" dirty="0" err="1"/>
              <a:t>произвежда</a:t>
            </a:r>
            <a:r>
              <a:rPr lang="ru-RU" dirty="0"/>
              <a:t> </a:t>
            </a:r>
            <a:r>
              <a:rPr lang="ru-RU" dirty="0" err="1"/>
              <a:t>ензимът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ренин</a:t>
            </a:r>
            <a:r>
              <a:rPr lang="ru-RU" dirty="0"/>
              <a:t>, </a:t>
            </a:r>
            <a:r>
              <a:rPr lang="ru-RU" dirty="0" err="1"/>
              <a:t>участващ</a:t>
            </a:r>
            <a:r>
              <a:rPr lang="ru-RU" dirty="0"/>
              <a:t> в </a:t>
            </a:r>
            <a:r>
              <a:rPr lang="ru-RU" dirty="0" err="1"/>
              <a:t>регулацията</a:t>
            </a:r>
            <a:r>
              <a:rPr lang="ru-RU" dirty="0"/>
              <a:t> на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стимулиращ</a:t>
            </a:r>
            <a:r>
              <a:rPr lang="ru-RU" dirty="0"/>
              <a:t> </a:t>
            </a:r>
            <a:r>
              <a:rPr lang="ru-RU" dirty="0" err="1"/>
              <a:t>секрецията</a:t>
            </a:r>
            <a:r>
              <a:rPr lang="ru-RU" dirty="0"/>
              <a:t> на </a:t>
            </a:r>
            <a:r>
              <a:rPr lang="ru-RU" dirty="0" err="1"/>
              <a:t>алдостерон</a:t>
            </a:r>
            <a:r>
              <a:rPr lang="ru-RU" dirty="0"/>
              <a:t> от </a:t>
            </a:r>
            <a:r>
              <a:rPr lang="ru-RU" dirty="0" err="1"/>
              <a:t>надбъбречната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бъбреците</a:t>
            </a:r>
            <a:r>
              <a:rPr lang="ru-RU" dirty="0"/>
              <a:t> се </a:t>
            </a:r>
            <a:r>
              <a:rPr lang="ru-RU" dirty="0" err="1"/>
              <a:t>произвежда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еритропоетин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образуването</a:t>
            </a:r>
            <a:r>
              <a:rPr lang="ru-RU" dirty="0"/>
              <a:t> на </a:t>
            </a:r>
            <a:r>
              <a:rPr lang="ru-RU" dirty="0" err="1"/>
              <a:t>еритроцити</a:t>
            </a:r>
            <a:r>
              <a:rPr lang="ru-RU" dirty="0"/>
              <a:t> от </a:t>
            </a:r>
            <a:r>
              <a:rPr lang="ru-RU" dirty="0" err="1"/>
              <a:t>костния</a:t>
            </a:r>
            <a:r>
              <a:rPr lang="ru-RU" dirty="0"/>
              <a:t> </a:t>
            </a:r>
            <a:r>
              <a:rPr lang="ru-RU" dirty="0" err="1"/>
              <a:t>мозък</a:t>
            </a:r>
            <a:r>
              <a:rPr lang="ru-RU" dirty="0"/>
              <a:t>. </a:t>
            </a:r>
          </a:p>
          <a:p>
            <a:pPr lvl="1"/>
            <a:r>
              <a:rPr lang="ru-RU" dirty="0" err="1">
                <a:solidFill>
                  <a:srgbClr val="FF0000"/>
                </a:solidFill>
              </a:rPr>
              <a:t>Активната</a:t>
            </a:r>
            <a:r>
              <a:rPr lang="ru-RU" dirty="0">
                <a:solidFill>
                  <a:srgbClr val="FF0000"/>
                </a:solidFill>
              </a:rPr>
              <a:t> форма на витамин D </a:t>
            </a:r>
            <a:r>
              <a:rPr lang="ru-RU" dirty="0" err="1"/>
              <a:t>също</a:t>
            </a:r>
            <a:r>
              <a:rPr lang="ru-RU" dirty="0"/>
              <a:t> се </a:t>
            </a:r>
            <a:r>
              <a:rPr lang="ru-RU" dirty="0" err="1"/>
              <a:t>образува</a:t>
            </a:r>
            <a:r>
              <a:rPr lang="ru-RU" dirty="0"/>
              <a:t> в </a:t>
            </a:r>
            <a:r>
              <a:rPr lang="ru-RU" dirty="0" err="1"/>
              <a:t>бъбреците</a:t>
            </a:r>
            <a:r>
              <a:rPr lang="ru-RU" dirty="0"/>
              <a:t> и по </a:t>
            </a:r>
            <a:r>
              <a:rPr lang="ru-RU" dirty="0" err="1"/>
              <a:t>този</a:t>
            </a:r>
            <a:r>
              <a:rPr lang="ru-RU" dirty="0"/>
              <a:t> начин те </a:t>
            </a:r>
            <a:r>
              <a:rPr lang="ru-RU" dirty="0" err="1"/>
              <a:t>участват</a:t>
            </a:r>
            <a:r>
              <a:rPr lang="ru-RU" dirty="0"/>
              <a:t> в </a:t>
            </a:r>
            <a:r>
              <a:rPr lang="ru-RU" dirty="0" err="1"/>
              <a:t>калциевата</a:t>
            </a:r>
            <a:r>
              <a:rPr lang="ru-RU" dirty="0"/>
              <a:t> </a:t>
            </a:r>
            <a:r>
              <a:rPr lang="ru-RU" dirty="0" err="1"/>
              <a:t>обмяна</a:t>
            </a:r>
            <a:r>
              <a:rPr lang="ru-RU" dirty="0"/>
              <a:t> на организма.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43955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Образуване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3507" y="1484784"/>
            <a:ext cx="8856984" cy="22608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1. </a:t>
            </a:r>
            <a:r>
              <a:rPr lang="ru-RU" b="1" dirty="0" err="1"/>
              <a:t>Гломерулна</a:t>
            </a:r>
            <a:r>
              <a:rPr lang="ru-RU" b="1" dirty="0"/>
              <a:t> </a:t>
            </a:r>
            <a:r>
              <a:rPr lang="ru-RU" b="1" dirty="0" err="1"/>
              <a:t>филтрация</a:t>
            </a:r>
            <a:r>
              <a:rPr lang="ru-RU" dirty="0"/>
              <a:t>. </a:t>
            </a:r>
            <a:r>
              <a:rPr lang="ru-RU" dirty="0" err="1"/>
              <a:t>Кръвта</a:t>
            </a:r>
            <a:r>
              <a:rPr lang="ru-RU" dirty="0"/>
              <a:t> се </a:t>
            </a:r>
            <a:r>
              <a:rPr lang="ru-RU" dirty="0" err="1"/>
              <a:t>филтрира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полупропускливата</a:t>
            </a:r>
            <a:r>
              <a:rPr lang="ru-RU" dirty="0"/>
              <a:t> </a:t>
            </a:r>
            <a:r>
              <a:rPr lang="ru-RU" dirty="0" err="1"/>
              <a:t>капилярна</a:t>
            </a:r>
            <a:r>
              <a:rPr lang="ru-RU" dirty="0"/>
              <a:t> стена и </a:t>
            </a:r>
            <a:r>
              <a:rPr lang="ru-RU" dirty="0" err="1"/>
              <a:t>попада</a:t>
            </a:r>
            <a:r>
              <a:rPr lang="ru-RU" dirty="0"/>
              <a:t> в </a:t>
            </a:r>
            <a:r>
              <a:rPr lang="ru-RU" dirty="0" err="1"/>
              <a:t>капсулното</a:t>
            </a:r>
            <a:r>
              <a:rPr lang="ru-RU" dirty="0"/>
              <a:t> пространство (</a:t>
            </a:r>
            <a:r>
              <a:rPr lang="ru-RU" dirty="0" err="1"/>
              <a:t>пространството</a:t>
            </a:r>
            <a:r>
              <a:rPr lang="ru-RU" dirty="0"/>
              <a:t> на Бауман-</a:t>
            </a:r>
            <a:r>
              <a:rPr lang="ru-RU" dirty="0" err="1"/>
              <a:t>Шумлянски</a:t>
            </a:r>
            <a:r>
              <a:rPr lang="ru-RU" dirty="0"/>
              <a:t>). </a:t>
            </a:r>
          </a:p>
          <a:p>
            <a:pPr lvl="1"/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филтрирана</a:t>
            </a:r>
            <a:r>
              <a:rPr lang="ru-RU" dirty="0"/>
              <a:t> </a:t>
            </a:r>
            <a:r>
              <a:rPr lang="ru-RU" dirty="0" err="1"/>
              <a:t>течност</a:t>
            </a:r>
            <a:r>
              <a:rPr lang="ru-RU" dirty="0"/>
              <a:t> се </a:t>
            </a:r>
            <a:r>
              <a:rPr lang="ru-RU" dirty="0" err="1"/>
              <a:t>нарича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първична</a:t>
            </a:r>
            <a:r>
              <a:rPr lang="ru-RU" dirty="0">
                <a:solidFill>
                  <a:srgbClr val="FF0000"/>
                </a:solidFill>
              </a:rPr>
              <a:t> урина</a:t>
            </a:r>
            <a:r>
              <a:rPr lang="ru-RU" dirty="0"/>
              <a:t>, а </a:t>
            </a:r>
            <a:r>
              <a:rPr lang="ru-RU" dirty="0" err="1"/>
              <a:t>нейният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е </a:t>
            </a:r>
            <a:r>
              <a:rPr lang="ru-RU" dirty="0" err="1"/>
              <a:t>еднакъв</a:t>
            </a:r>
            <a:r>
              <a:rPr lang="ru-RU" dirty="0"/>
              <a:t> с </a:t>
            </a:r>
            <a:r>
              <a:rPr lang="ru-RU" dirty="0" err="1"/>
              <a:t>този</a:t>
            </a:r>
            <a:r>
              <a:rPr lang="ru-RU" dirty="0"/>
              <a:t> на </a:t>
            </a:r>
            <a:r>
              <a:rPr lang="ru-RU" dirty="0" err="1"/>
              <a:t>обезбелтъчената</a:t>
            </a:r>
            <a:r>
              <a:rPr lang="ru-RU" dirty="0"/>
              <a:t> плазма. </a:t>
            </a:r>
          </a:p>
          <a:p>
            <a:pPr lvl="1"/>
            <a:r>
              <a:rPr lang="ru-RU" dirty="0" err="1"/>
              <a:t>Относителното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на </a:t>
            </a:r>
            <a:r>
              <a:rPr lang="ru-RU" dirty="0" err="1"/>
              <a:t>първичната</a:t>
            </a:r>
            <a:r>
              <a:rPr lang="ru-RU" dirty="0"/>
              <a:t> урина е 1010. </a:t>
            </a:r>
          </a:p>
          <a:p>
            <a:pPr marL="457200" lvl="1" indent="0">
              <a:buNone/>
            </a:pPr>
            <a:endParaRPr lang="ru-RU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501008"/>
            <a:ext cx="439248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14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Образуване на урината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2. </a:t>
            </a:r>
            <a:r>
              <a:rPr lang="ru-RU" b="1" dirty="0" err="1"/>
              <a:t>Тубулна</a:t>
            </a:r>
            <a:r>
              <a:rPr lang="ru-RU" b="1" dirty="0"/>
              <a:t> </a:t>
            </a:r>
            <a:r>
              <a:rPr lang="ru-RU" b="1" dirty="0" err="1"/>
              <a:t>реабсорбция</a:t>
            </a:r>
            <a:r>
              <a:rPr lang="ru-RU" dirty="0"/>
              <a:t>. От </a:t>
            </a:r>
            <a:r>
              <a:rPr lang="ru-RU" dirty="0" err="1"/>
              <a:t>капсулното</a:t>
            </a:r>
            <a:r>
              <a:rPr lang="ru-RU" dirty="0"/>
              <a:t> пространство </a:t>
            </a:r>
            <a:r>
              <a:rPr lang="ru-RU" dirty="0" err="1"/>
              <a:t>редица</a:t>
            </a:r>
            <a:r>
              <a:rPr lang="ru-RU" dirty="0"/>
              <a:t> </a:t>
            </a:r>
            <a:r>
              <a:rPr lang="ru-RU" dirty="0" err="1"/>
              <a:t>съставки</a:t>
            </a:r>
            <a:r>
              <a:rPr lang="ru-RU" dirty="0"/>
              <a:t> се </a:t>
            </a:r>
            <a:r>
              <a:rPr lang="ru-RU" dirty="0" err="1"/>
              <a:t>подлагат</a:t>
            </a:r>
            <a:r>
              <a:rPr lang="ru-RU" dirty="0"/>
              <a:t> на обратна резорбция, с цел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върнати</a:t>
            </a:r>
            <a:r>
              <a:rPr lang="ru-RU" dirty="0"/>
              <a:t> и </a:t>
            </a:r>
            <a:r>
              <a:rPr lang="ru-RU" dirty="0" err="1"/>
              <a:t>съхранени</a:t>
            </a:r>
            <a:r>
              <a:rPr lang="ru-RU" dirty="0"/>
              <a:t> в организма. Тук се </a:t>
            </a:r>
            <a:r>
              <a:rPr lang="ru-RU" dirty="0" err="1"/>
              <a:t>реабсорбират</a:t>
            </a:r>
            <a:r>
              <a:rPr lang="ru-RU" dirty="0"/>
              <a:t> 100% от </a:t>
            </a:r>
            <a:r>
              <a:rPr lang="ru-RU" dirty="0" err="1"/>
              <a:t>филтрираната</a:t>
            </a:r>
            <a:r>
              <a:rPr lang="ru-RU" dirty="0"/>
              <a:t> глюкоза, </a:t>
            </a:r>
            <a:r>
              <a:rPr lang="ru-RU" dirty="0" err="1"/>
              <a:t>аминокиселините</a:t>
            </a:r>
            <a:r>
              <a:rPr lang="ru-RU" dirty="0"/>
              <a:t>, </a:t>
            </a:r>
            <a:r>
              <a:rPr lang="ru-RU" dirty="0" err="1"/>
              <a:t>калция</a:t>
            </a:r>
            <a:r>
              <a:rPr lang="ru-RU" dirty="0"/>
              <a:t>, фосфора и около 80% от </a:t>
            </a:r>
            <a:r>
              <a:rPr lang="ru-RU" dirty="0" err="1"/>
              <a:t>водата</a:t>
            </a:r>
            <a:r>
              <a:rPr lang="ru-RU" dirty="0"/>
              <a:t>, натрия и хлора. </a:t>
            </a:r>
          </a:p>
          <a:p>
            <a:r>
              <a:rPr lang="ru-RU" dirty="0"/>
              <a:t>3</a:t>
            </a:r>
            <a:r>
              <a:rPr lang="ru-RU" b="1" dirty="0"/>
              <a:t>. </a:t>
            </a:r>
            <a:r>
              <a:rPr lang="ru-RU" b="1" dirty="0" err="1"/>
              <a:t>Тубулна</a:t>
            </a:r>
            <a:r>
              <a:rPr lang="ru-RU" b="1" dirty="0"/>
              <a:t> секреция</a:t>
            </a:r>
            <a:r>
              <a:rPr lang="ru-RU" dirty="0"/>
              <a:t>. Посредством </a:t>
            </a:r>
            <a:r>
              <a:rPr lang="ru-RU" dirty="0" err="1"/>
              <a:t>тубулната</a:t>
            </a:r>
            <a:r>
              <a:rPr lang="ru-RU" dirty="0"/>
              <a:t> секреция се </a:t>
            </a:r>
            <a:r>
              <a:rPr lang="ru-RU" dirty="0" err="1"/>
              <a:t>излъчват</a:t>
            </a:r>
            <a:r>
              <a:rPr lang="ru-RU" dirty="0"/>
              <a:t> </a:t>
            </a:r>
            <a:r>
              <a:rPr lang="ru-RU" dirty="0" err="1"/>
              <a:t>калиеви</a:t>
            </a:r>
            <a:r>
              <a:rPr lang="ru-RU" dirty="0"/>
              <a:t> и </a:t>
            </a:r>
            <a:r>
              <a:rPr lang="ru-RU" dirty="0" err="1"/>
              <a:t>водородни</a:t>
            </a:r>
            <a:r>
              <a:rPr lang="ru-RU" dirty="0"/>
              <a:t> </a:t>
            </a:r>
            <a:r>
              <a:rPr lang="ru-RU" dirty="0" err="1"/>
              <a:t>йони</a:t>
            </a:r>
            <a:r>
              <a:rPr lang="ru-RU" dirty="0"/>
              <a:t>, </a:t>
            </a:r>
            <a:r>
              <a:rPr lang="ru-RU" dirty="0" err="1"/>
              <a:t>медикаменти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от </a:t>
            </a:r>
            <a:r>
              <a:rPr lang="ru-RU" dirty="0" err="1"/>
              <a:t>обмяната</a:t>
            </a:r>
            <a:r>
              <a:rPr lang="ru-RU" dirty="0"/>
              <a:t> на </a:t>
            </a:r>
            <a:r>
              <a:rPr lang="ru-RU" dirty="0" err="1"/>
              <a:t>веществата</a:t>
            </a:r>
            <a:r>
              <a:rPr lang="ru-RU" dirty="0"/>
              <a:t>, </a:t>
            </a:r>
            <a:r>
              <a:rPr lang="ru-RU" dirty="0" err="1"/>
              <a:t>ненужни</a:t>
            </a:r>
            <a:r>
              <a:rPr lang="ru-RU" dirty="0"/>
              <a:t> на организма. </a:t>
            </a:r>
          </a:p>
          <a:p>
            <a:r>
              <a:rPr lang="ru-RU" dirty="0"/>
              <a:t>4. </a:t>
            </a:r>
            <a:r>
              <a:rPr lang="ru-RU" dirty="0" err="1"/>
              <a:t>Образуваната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окончателна</a:t>
            </a:r>
            <a:r>
              <a:rPr lang="ru-RU" dirty="0">
                <a:solidFill>
                  <a:srgbClr val="FF0000"/>
                </a:solidFill>
              </a:rPr>
              <a:t> урина е </a:t>
            </a:r>
            <a:r>
              <a:rPr lang="ru-RU" dirty="0" err="1">
                <a:solidFill>
                  <a:srgbClr val="FF0000"/>
                </a:solidFill>
              </a:rPr>
              <a:t>средно</a:t>
            </a:r>
            <a:r>
              <a:rPr lang="ru-RU" dirty="0">
                <a:solidFill>
                  <a:srgbClr val="FF0000"/>
                </a:solidFill>
              </a:rPr>
              <a:t> 1,2-1,5 l/24 h</a:t>
            </a:r>
            <a:r>
              <a:rPr lang="ru-RU" dirty="0"/>
              <a:t>.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конкретните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 на организма се </a:t>
            </a:r>
            <a:r>
              <a:rPr lang="ru-RU" dirty="0" err="1"/>
              <a:t>отделя</a:t>
            </a:r>
            <a:r>
              <a:rPr lang="ru-RU" dirty="0"/>
              <a:t> </a:t>
            </a:r>
            <a:r>
              <a:rPr lang="ru-RU" dirty="0" err="1"/>
              <a:t>по-концентрирана</a:t>
            </a:r>
            <a:r>
              <a:rPr lang="ru-RU" dirty="0"/>
              <a:t> или по- </a:t>
            </a:r>
            <a:r>
              <a:rPr lang="ru-RU" dirty="0" err="1"/>
              <a:t>разредена</a:t>
            </a:r>
            <a:r>
              <a:rPr lang="ru-RU" dirty="0"/>
              <a:t> урина, </a:t>
            </a:r>
            <a:r>
              <a:rPr lang="ru-RU" dirty="0" err="1"/>
              <a:t>като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начин се </a:t>
            </a:r>
            <a:r>
              <a:rPr lang="ru-RU" dirty="0" err="1"/>
              <a:t>регулира</a:t>
            </a:r>
            <a:r>
              <a:rPr lang="ru-RU" dirty="0"/>
              <a:t> </a:t>
            </a:r>
            <a:r>
              <a:rPr lang="ru-RU" dirty="0" err="1"/>
              <a:t>постоянният</a:t>
            </a:r>
            <a:r>
              <a:rPr lang="ru-RU" dirty="0"/>
              <a:t> водно- </a:t>
            </a:r>
            <a:r>
              <a:rPr lang="ru-RU" dirty="0" err="1"/>
              <a:t>електролитен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в </a:t>
            </a:r>
            <a:r>
              <a:rPr lang="ru-RU" dirty="0" err="1"/>
              <a:t>тялото</a:t>
            </a:r>
            <a:r>
              <a:rPr lang="ru-RU" dirty="0"/>
              <a:t>.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96214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Основни симптоми и синдроми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556792"/>
            <a:ext cx="8496944" cy="511256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Полиурия (</a:t>
            </a:r>
            <a:r>
              <a:rPr lang="ru-RU" dirty="0" err="1">
                <a:solidFill>
                  <a:srgbClr val="FF0000"/>
                </a:solidFill>
              </a:rPr>
              <a:t>polyuria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/>
              <a:t>– увеличено </a:t>
            </a:r>
            <a:r>
              <a:rPr lang="ru-RU" dirty="0" err="1"/>
              <a:t>отделяне</a:t>
            </a:r>
            <a:r>
              <a:rPr lang="ru-RU" dirty="0"/>
              <a:t> на урина над 2000 </a:t>
            </a:r>
            <a:r>
              <a:rPr lang="ru-RU" dirty="0" err="1"/>
              <a:t>ml</a:t>
            </a:r>
            <a:r>
              <a:rPr lang="ru-RU" dirty="0"/>
              <a:t>/24 h. </a:t>
            </a:r>
          </a:p>
          <a:p>
            <a:pPr lvl="1"/>
            <a:r>
              <a:rPr lang="ru-RU" dirty="0"/>
              <a:t>физиологична (при прием на много </a:t>
            </a:r>
            <a:r>
              <a:rPr lang="ru-RU" dirty="0" err="1"/>
              <a:t>течности</a:t>
            </a:r>
            <a:r>
              <a:rPr lang="ru-RU" dirty="0"/>
              <a:t>, кон- </a:t>
            </a:r>
            <a:r>
              <a:rPr lang="ru-RU" dirty="0" err="1"/>
              <a:t>сумация</a:t>
            </a:r>
            <a:r>
              <a:rPr lang="ru-RU" dirty="0"/>
              <a:t> на </a:t>
            </a:r>
            <a:r>
              <a:rPr lang="ru-RU" dirty="0" err="1"/>
              <a:t>диуретични</a:t>
            </a:r>
            <a:r>
              <a:rPr lang="ru-RU" dirty="0"/>
              <a:t> </a:t>
            </a:r>
            <a:r>
              <a:rPr lang="ru-RU" dirty="0" err="1"/>
              <a:t>плодове</a:t>
            </a:r>
            <a:r>
              <a:rPr lang="ru-RU" dirty="0"/>
              <a:t> – </a:t>
            </a:r>
            <a:r>
              <a:rPr lang="ru-RU" dirty="0" err="1"/>
              <a:t>диня</a:t>
            </a:r>
            <a:r>
              <a:rPr lang="ru-RU" dirty="0"/>
              <a:t>);</a:t>
            </a:r>
          </a:p>
          <a:p>
            <a:pPr lvl="1"/>
            <a:r>
              <a:rPr lang="ru-RU" dirty="0"/>
              <a:t>патологична – при </a:t>
            </a:r>
            <a:r>
              <a:rPr lang="ru-RU" dirty="0" err="1"/>
              <a:t>захарен</a:t>
            </a:r>
            <a:r>
              <a:rPr lang="ru-RU" dirty="0"/>
              <a:t> диабет, безвкусен диабет, </a:t>
            </a:r>
            <a:r>
              <a:rPr lang="ru-RU" dirty="0" err="1"/>
              <a:t>отоци</a:t>
            </a:r>
            <a:r>
              <a:rPr lang="ru-RU" dirty="0"/>
              <a:t>(след ОБН) и др.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Олигурия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oliguria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/>
              <a:t>– </a:t>
            </a:r>
            <a:r>
              <a:rPr lang="ru-RU" dirty="0" err="1"/>
              <a:t>намалено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урина под 500 </a:t>
            </a:r>
            <a:r>
              <a:rPr lang="ru-RU" dirty="0" err="1"/>
              <a:t>ml</a:t>
            </a:r>
            <a:r>
              <a:rPr lang="ru-RU" dirty="0"/>
              <a:t> (диуреза между 100 и 500 </a:t>
            </a:r>
            <a:r>
              <a:rPr lang="ru-RU" dirty="0" err="1"/>
              <a:t>ml</a:t>
            </a:r>
            <a:r>
              <a:rPr lang="ru-RU" dirty="0"/>
              <a:t>/24 h). </a:t>
            </a:r>
          </a:p>
          <a:p>
            <a:pPr lvl="1"/>
            <a:r>
              <a:rPr lang="ru-RU" dirty="0"/>
              <a:t>физиологична – при прием на </a:t>
            </a:r>
            <a:r>
              <a:rPr lang="ru-RU" dirty="0" err="1"/>
              <a:t>малко</a:t>
            </a:r>
            <a:r>
              <a:rPr lang="ru-RU" dirty="0"/>
              <a:t> </a:t>
            </a:r>
            <a:r>
              <a:rPr lang="ru-RU" dirty="0" err="1"/>
              <a:t>течности</a:t>
            </a:r>
            <a:r>
              <a:rPr lang="ru-RU" dirty="0"/>
              <a:t>, </a:t>
            </a:r>
            <a:r>
              <a:rPr lang="ru-RU" dirty="0" err="1"/>
              <a:t>консумация</a:t>
            </a:r>
            <a:r>
              <a:rPr lang="ru-RU" dirty="0"/>
              <a:t> на суха </a:t>
            </a:r>
            <a:r>
              <a:rPr lang="ru-RU" dirty="0" err="1"/>
              <a:t>храна</a:t>
            </a:r>
            <a:r>
              <a:rPr lang="ru-RU" dirty="0"/>
              <a:t>, </a:t>
            </a:r>
            <a:r>
              <a:rPr lang="ru-RU" dirty="0" err="1"/>
              <a:t>обилно</a:t>
            </a:r>
            <a:r>
              <a:rPr lang="ru-RU" dirty="0"/>
              <a:t> </a:t>
            </a:r>
            <a:r>
              <a:rPr lang="ru-RU" dirty="0" err="1"/>
              <a:t>изпотяване</a:t>
            </a:r>
            <a:r>
              <a:rPr lang="ru-RU" dirty="0"/>
              <a:t>, </a:t>
            </a:r>
            <a:r>
              <a:rPr lang="ru-RU" dirty="0" err="1"/>
              <a:t>висока</a:t>
            </a:r>
            <a:r>
              <a:rPr lang="ru-RU" dirty="0"/>
              <a:t> t на </a:t>
            </a:r>
            <a:r>
              <a:rPr lang="ru-RU" dirty="0" err="1"/>
              <a:t>околната</a:t>
            </a:r>
            <a:r>
              <a:rPr lang="ru-RU" dirty="0"/>
              <a:t> среда; </a:t>
            </a:r>
          </a:p>
          <a:p>
            <a:pPr lvl="1"/>
            <a:r>
              <a:rPr lang="ru-RU" dirty="0"/>
              <a:t>патологична – при </a:t>
            </a:r>
            <a:r>
              <a:rPr lang="ru-RU" dirty="0" err="1"/>
              <a:t>бъбречни</a:t>
            </a:r>
            <a:r>
              <a:rPr lang="ru-RU" dirty="0"/>
              <a:t> и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набиране</a:t>
            </a:r>
            <a:r>
              <a:rPr lang="ru-RU" dirty="0"/>
              <a:t> на </a:t>
            </a:r>
            <a:r>
              <a:rPr lang="ru-RU" dirty="0" err="1"/>
              <a:t>отоци</a:t>
            </a:r>
            <a:r>
              <a:rPr lang="ru-RU" dirty="0"/>
              <a:t> и др.</a:t>
            </a:r>
          </a:p>
          <a:p>
            <a:r>
              <a:rPr lang="ru-RU" dirty="0">
                <a:solidFill>
                  <a:srgbClr val="FF0000"/>
                </a:solidFill>
              </a:rPr>
              <a:t>Анурия</a:t>
            </a:r>
            <a:r>
              <a:rPr lang="en-US" dirty="0">
                <a:solidFill>
                  <a:srgbClr val="FF0000"/>
                </a:solidFill>
              </a:rPr>
              <a:t> (anuria)</a:t>
            </a:r>
            <a:r>
              <a:rPr lang="ru-RU" dirty="0"/>
              <a:t>- диуреза &lt;100мл/24 часа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1627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Основни симптоми и синдроми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Никтурия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nicturia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/>
              <a:t>– нощно </a:t>
            </a:r>
            <a:r>
              <a:rPr lang="ru-RU" dirty="0" err="1"/>
              <a:t>уриниране</a:t>
            </a:r>
            <a:r>
              <a:rPr lang="ru-RU" dirty="0"/>
              <a:t>. Нарушен </a:t>
            </a:r>
            <a:r>
              <a:rPr lang="ru-RU" dirty="0" err="1"/>
              <a:t>ритъм</a:t>
            </a:r>
            <a:r>
              <a:rPr lang="ru-RU" dirty="0"/>
              <a:t> на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денонощието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здрави</a:t>
            </a:r>
            <a:r>
              <a:rPr lang="ru-RU" dirty="0"/>
              <a:t> хора </a:t>
            </a:r>
            <a:r>
              <a:rPr lang="ru-RU" dirty="0" err="1"/>
              <a:t>съотношението</a:t>
            </a:r>
            <a:r>
              <a:rPr lang="ru-RU" dirty="0"/>
              <a:t> между </a:t>
            </a:r>
            <a:r>
              <a:rPr lang="ru-RU" dirty="0" err="1"/>
              <a:t>отделената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деня</a:t>
            </a:r>
            <a:r>
              <a:rPr lang="ru-RU" dirty="0"/>
              <a:t> и </a:t>
            </a:r>
            <a:r>
              <a:rPr lang="ru-RU" dirty="0" err="1"/>
              <a:t>нощта</a:t>
            </a:r>
            <a:r>
              <a:rPr lang="ru-RU" dirty="0"/>
              <a:t> урина е 3-4:1.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никтурия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нощта</a:t>
            </a:r>
            <a:r>
              <a:rPr lang="ru-RU" dirty="0"/>
              <a:t> се </a:t>
            </a:r>
            <a:r>
              <a:rPr lang="ru-RU" dirty="0" err="1"/>
              <a:t>отделя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урина </a:t>
            </a:r>
            <a:r>
              <a:rPr lang="ru-RU" dirty="0" err="1"/>
              <a:t>отколкото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деня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Среща</a:t>
            </a:r>
            <a:r>
              <a:rPr lang="ru-RU" dirty="0"/>
              <a:t> се при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хипертрофия</a:t>
            </a:r>
            <a:r>
              <a:rPr lang="ru-RU" dirty="0"/>
              <a:t> на простата и др.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Полакиурия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pollakiuria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/>
              <a:t>–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уриниране</a:t>
            </a:r>
            <a:r>
              <a:rPr lang="ru-RU" dirty="0"/>
              <a:t> на малки количества. </a:t>
            </a:r>
            <a:r>
              <a:rPr lang="ru-RU" dirty="0" err="1"/>
              <a:t>Наблюдава</a:t>
            </a:r>
            <a:r>
              <a:rPr lang="ru-RU" dirty="0"/>
              <a:t> се при цистит, простуди, пиелонефрит, </a:t>
            </a:r>
            <a:r>
              <a:rPr lang="ru-RU" dirty="0" err="1"/>
              <a:t>простатен</a:t>
            </a:r>
            <a:r>
              <a:rPr lang="ru-RU" dirty="0"/>
              <a:t> аденом и др. </a:t>
            </a:r>
          </a:p>
          <a:p>
            <a:r>
              <a:rPr lang="ru-RU" dirty="0">
                <a:solidFill>
                  <a:srgbClr val="FF0000"/>
                </a:solidFill>
              </a:rPr>
              <a:t>Дизурия (</a:t>
            </a:r>
            <a:r>
              <a:rPr lang="ru-RU" dirty="0" err="1">
                <a:solidFill>
                  <a:srgbClr val="FF0000"/>
                </a:solidFill>
              </a:rPr>
              <a:t>disuria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 – чести, </a:t>
            </a:r>
            <a:r>
              <a:rPr lang="ru-RU" dirty="0" err="1"/>
              <a:t>мъчителни</a:t>
            </a:r>
            <a:r>
              <a:rPr lang="ru-RU" dirty="0"/>
              <a:t> </a:t>
            </a:r>
            <a:r>
              <a:rPr lang="ru-RU" dirty="0" err="1"/>
              <a:t>позиви</a:t>
            </a:r>
            <a:r>
              <a:rPr lang="ru-RU" dirty="0"/>
              <a:t> за </a:t>
            </a:r>
            <a:r>
              <a:rPr lang="ru-RU" dirty="0" err="1"/>
              <a:t>уриниране</a:t>
            </a:r>
            <a:r>
              <a:rPr lang="ru-RU" dirty="0"/>
              <a:t>, </a:t>
            </a:r>
            <a:r>
              <a:rPr lang="ru-RU" dirty="0" err="1"/>
              <a:t>съп</a:t>
            </a:r>
            <a:r>
              <a:rPr lang="ru-RU" dirty="0"/>
              <a:t>- </a:t>
            </a:r>
            <a:r>
              <a:rPr lang="ru-RU" dirty="0" err="1"/>
              <a:t>роводени</a:t>
            </a:r>
            <a:r>
              <a:rPr lang="ru-RU" dirty="0"/>
              <a:t> с </a:t>
            </a:r>
            <a:r>
              <a:rPr lang="ru-RU" dirty="0" err="1"/>
              <a:t>парене</a:t>
            </a:r>
            <a:r>
              <a:rPr lang="ru-RU" dirty="0"/>
              <a:t>, </a:t>
            </a:r>
            <a:r>
              <a:rPr lang="ru-RU" dirty="0" err="1"/>
              <a:t>смъдене</a:t>
            </a:r>
            <a:r>
              <a:rPr lang="ru-RU" dirty="0"/>
              <a:t>, </a:t>
            </a:r>
            <a:r>
              <a:rPr lang="ru-RU" dirty="0" err="1"/>
              <a:t>болка</a:t>
            </a:r>
            <a:r>
              <a:rPr lang="ru-RU" dirty="0"/>
              <a:t> и чувство за </a:t>
            </a:r>
            <a:r>
              <a:rPr lang="ru-RU" dirty="0" err="1"/>
              <a:t>недовършено</a:t>
            </a:r>
            <a:r>
              <a:rPr lang="ru-RU" dirty="0"/>
              <a:t> </a:t>
            </a:r>
            <a:r>
              <a:rPr lang="ru-RU" dirty="0" err="1"/>
              <a:t>уриниране</a:t>
            </a:r>
            <a:r>
              <a:rPr lang="ru-RU" dirty="0"/>
              <a:t>. </a:t>
            </a:r>
            <a:r>
              <a:rPr lang="ru-RU" dirty="0" err="1"/>
              <a:t>Дизурията</a:t>
            </a:r>
            <a:r>
              <a:rPr lang="ru-RU" dirty="0"/>
              <a:t> е </a:t>
            </a:r>
            <a:r>
              <a:rPr lang="ru-RU" dirty="0" err="1"/>
              <a:t>проява</a:t>
            </a:r>
            <a:r>
              <a:rPr lang="ru-RU" dirty="0"/>
              <a:t> на </a:t>
            </a:r>
            <a:r>
              <a:rPr lang="ru-RU" dirty="0" err="1"/>
              <a:t>възпалителни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долните</a:t>
            </a:r>
            <a:r>
              <a:rPr lang="ru-RU" dirty="0"/>
              <a:t> </a:t>
            </a:r>
            <a:r>
              <a:rPr lang="ru-RU" dirty="0" err="1"/>
              <a:t>пикочни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– при цистит, уретрит.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6698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bg-BG" dirty="0"/>
              <a:t>Основни симптоми и синдроми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661248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Хематурия</a:t>
            </a:r>
            <a:r>
              <a:rPr lang="ru-RU" dirty="0"/>
              <a:t> – </a:t>
            </a:r>
            <a:r>
              <a:rPr lang="ru-RU" dirty="0" err="1"/>
              <a:t>кръв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. </a:t>
            </a:r>
            <a:r>
              <a:rPr lang="ru-RU" dirty="0" err="1"/>
              <a:t>Урината</a:t>
            </a:r>
            <a:r>
              <a:rPr lang="ru-RU" dirty="0"/>
              <a:t> става розова до </a:t>
            </a:r>
            <a:r>
              <a:rPr lang="ru-RU" dirty="0" err="1"/>
              <a:t>червена</a:t>
            </a:r>
            <a:r>
              <a:rPr lang="ru-RU" dirty="0"/>
              <a:t>. </a:t>
            </a:r>
            <a:r>
              <a:rPr lang="ru-RU" dirty="0" err="1"/>
              <a:t>Наблюдава</a:t>
            </a:r>
            <a:r>
              <a:rPr lang="ru-RU" dirty="0"/>
              <a:t> се при </a:t>
            </a:r>
            <a:r>
              <a:rPr lang="ru-RU" dirty="0" err="1"/>
              <a:t>бъбречнокаменна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, </a:t>
            </a:r>
            <a:r>
              <a:rPr lang="ru-RU" dirty="0" err="1"/>
              <a:t>остър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r>
              <a:rPr lang="ru-RU" dirty="0"/>
              <a:t>, </a:t>
            </a:r>
            <a:r>
              <a:rPr lang="ru-RU" dirty="0" err="1"/>
              <a:t>туморни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отделителната</a:t>
            </a:r>
            <a:r>
              <a:rPr lang="ru-RU" dirty="0"/>
              <a:t> система, </a:t>
            </a:r>
            <a:r>
              <a:rPr lang="ru-RU" dirty="0" err="1"/>
              <a:t>бъбречен</a:t>
            </a:r>
            <a:r>
              <a:rPr lang="ru-RU" dirty="0"/>
              <a:t> инфаркт, </a:t>
            </a:r>
            <a:r>
              <a:rPr lang="ru-RU" dirty="0" err="1"/>
              <a:t>хеморагични</a:t>
            </a:r>
            <a:r>
              <a:rPr lang="ru-RU" dirty="0"/>
              <a:t> </a:t>
            </a:r>
            <a:r>
              <a:rPr lang="ru-RU" dirty="0" err="1"/>
              <a:t>диатези</a:t>
            </a:r>
            <a:r>
              <a:rPr lang="ru-RU" dirty="0"/>
              <a:t> и др. </a:t>
            </a:r>
          </a:p>
          <a:p>
            <a:r>
              <a:rPr lang="ru-RU" dirty="0">
                <a:solidFill>
                  <a:srgbClr val="FF0000"/>
                </a:solidFill>
              </a:rPr>
              <a:t>Протеинурия (</a:t>
            </a:r>
            <a:r>
              <a:rPr lang="ru-RU" dirty="0" err="1">
                <a:solidFill>
                  <a:srgbClr val="FF0000"/>
                </a:solidFill>
              </a:rPr>
              <a:t>proteinuria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 – наличие на </a:t>
            </a:r>
            <a:r>
              <a:rPr lang="ru-RU" dirty="0" err="1"/>
              <a:t>белтък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над 150 </a:t>
            </a:r>
            <a:r>
              <a:rPr lang="ru-RU" dirty="0" err="1"/>
              <a:t>mg</a:t>
            </a:r>
            <a:r>
              <a:rPr lang="ru-RU" dirty="0"/>
              <a:t>/24 h. </a:t>
            </a:r>
            <a:r>
              <a:rPr lang="ru-RU" dirty="0" err="1"/>
              <a:t>Основна</a:t>
            </a:r>
            <a:r>
              <a:rPr lang="ru-RU" dirty="0"/>
              <a:t> причина е </a:t>
            </a:r>
            <a:r>
              <a:rPr lang="ru-RU" dirty="0" err="1"/>
              <a:t>нарушената</a:t>
            </a:r>
            <a:r>
              <a:rPr lang="ru-RU" dirty="0"/>
              <a:t> </a:t>
            </a:r>
            <a:r>
              <a:rPr lang="ru-RU" dirty="0" err="1"/>
              <a:t>пропускливост</a:t>
            </a:r>
            <a:r>
              <a:rPr lang="ru-RU" dirty="0"/>
              <a:t> на </a:t>
            </a:r>
            <a:r>
              <a:rPr lang="ru-RU" dirty="0" err="1"/>
              <a:t>гломерул</a:t>
            </a:r>
            <a:r>
              <a:rPr lang="ru-RU" dirty="0"/>
              <a:t>- </a:t>
            </a:r>
            <a:r>
              <a:rPr lang="ru-RU" dirty="0" err="1"/>
              <a:t>ния</a:t>
            </a:r>
            <a:r>
              <a:rPr lang="ru-RU" dirty="0"/>
              <a:t> </a:t>
            </a:r>
            <a:r>
              <a:rPr lang="ru-RU" dirty="0" err="1"/>
              <a:t>филтър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незначителна</a:t>
            </a:r>
            <a:r>
              <a:rPr lang="ru-RU" dirty="0"/>
              <a:t> – </a:t>
            </a:r>
            <a:r>
              <a:rPr lang="ru-RU" dirty="0" err="1"/>
              <a:t>белтък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150 </a:t>
            </a:r>
            <a:r>
              <a:rPr lang="ru-RU" dirty="0" err="1"/>
              <a:t>mg</a:t>
            </a:r>
            <a:r>
              <a:rPr lang="ru-RU" dirty="0"/>
              <a:t> – 0,5 g/ 24 h; </a:t>
            </a:r>
          </a:p>
          <a:p>
            <a:pPr lvl="1"/>
            <a:r>
              <a:rPr lang="ru-RU" dirty="0"/>
              <a:t>умерена – 0,5 – 3,5 g/ 24 h; </a:t>
            </a:r>
          </a:p>
          <a:p>
            <a:pPr lvl="1"/>
            <a:r>
              <a:rPr lang="ru-RU" dirty="0" err="1"/>
              <a:t>масивна</a:t>
            </a:r>
            <a:r>
              <a:rPr lang="ru-RU" dirty="0"/>
              <a:t> над 3,5 g/ 24 h; </a:t>
            </a:r>
          </a:p>
          <a:p>
            <a:pPr lvl="1"/>
            <a:r>
              <a:rPr lang="ru-RU" dirty="0"/>
              <a:t>постоянна – </a:t>
            </a:r>
            <a:r>
              <a:rPr lang="ru-RU" dirty="0" err="1"/>
              <a:t>открива</a:t>
            </a:r>
            <a:r>
              <a:rPr lang="ru-RU" dirty="0"/>
              <a:t> се при всяко </a:t>
            </a:r>
            <a:r>
              <a:rPr lang="ru-RU" dirty="0" err="1"/>
              <a:t>изследване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непостоянна (</a:t>
            </a:r>
            <a:r>
              <a:rPr lang="ru-RU" dirty="0" err="1"/>
              <a:t>интермитентна</a:t>
            </a:r>
            <a:r>
              <a:rPr lang="ru-RU" dirty="0"/>
              <a:t>) – </a:t>
            </a:r>
            <a:r>
              <a:rPr lang="ru-RU" dirty="0" err="1"/>
              <a:t>установява</a:t>
            </a:r>
            <a:r>
              <a:rPr lang="ru-RU" dirty="0"/>
              <a:t> се от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време</a:t>
            </a:r>
            <a:r>
              <a:rPr lang="ru-RU" dirty="0"/>
              <a:t>. </a:t>
            </a:r>
          </a:p>
          <a:p>
            <a:pPr marL="457200" lvl="1" indent="0">
              <a:buNone/>
            </a:pPr>
            <a:r>
              <a:rPr lang="ru-RU" dirty="0"/>
              <a:t>Непостоянна протеинурия </a:t>
            </a:r>
            <a:r>
              <a:rPr lang="ru-RU" dirty="0" err="1"/>
              <a:t>може</a:t>
            </a:r>
            <a:r>
              <a:rPr lang="ru-RU" dirty="0"/>
              <a:t> да се установи и при </a:t>
            </a:r>
            <a:r>
              <a:rPr lang="ru-RU" dirty="0" err="1"/>
              <a:t>здрави</a:t>
            </a:r>
            <a:r>
              <a:rPr lang="ru-RU" dirty="0"/>
              <a:t> лица при </a:t>
            </a:r>
            <a:r>
              <a:rPr lang="ru-RU" dirty="0" err="1"/>
              <a:t>определени</a:t>
            </a:r>
            <a:r>
              <a:rPr lang="ru-RU" dirty="0"/>
              <a:t> условия – при </a:t>
            </a:r>
            <a:r>
              <a:rPr lang="ru-RU" dirty="0" err="1"/>
              <a:t>ортостатизъм</a:t>
            </a:r>
            <a:r>
              <a:rPr lang="ru-RU" dirty="0"/>
              <a:t>, </a:t>
            </a:r>
            <a:r>
              <a:rPr lang="ru-RU" dirty="0" err="1"/>
              <a:t>мускулни</a:t>
            </a:r>
            <a:r>
              <a:rPr lang="ru-RU" dirty="0"/>
              <a:t> усилия, </a:t>
            </a:r>
            <a:r>
              <a:rPr lang="ru-RU" dirty="0" err="1"/>
              <a:t>фебрилитет</a:t>
            </a:r>
            <a:r>
              <a:rPr lang="ru-RU" dirty="0"/>
              <a:t> и др. </a:t>
            </a:r>
          </a:p>
          <a:p>
            <a:pPr marL="457200" lvl="1" indent="0">
              <a:buNone/>
            </a:pPr>
            <a:r>
              <a:rPr lang="ru-RU" dirty="0" err="1"/>
              <a:t>Протеинурията</a:t>
            </a:r>
            <a:r>
              <a:rPr lang="ru-RU" dirty="0"/>
              <a:t> при </a:t>
            </a:r>
            <a:r>
              <a:rPr lang="ru-RU" dirty="0" err="1"/>
              <a:t>гломерулни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гломерулонефрити</a:t>
            </a:r>
            <a:r>
              <a:rPr lang="ru-RU" dirty="0"/>
              <a:t>) </a:t>
            </a:r>
            <a:r>
              <a:rPr lang="ru-RU" dirty="0" err="1"/>
              <a:t>най-често</a:t>
            </a:r>
            <a:r>
              <a:rPr lang="ru-RU" dirty="0"/>
              <a:t> е </a:t>
            </a:r>
            <a:r>
              <a:rPr lang="ru-RU" dirty="0" err="1"/>
              <a:t>масивна</a:t>
            </a:r>
            <a:r>
              <a:rPr lang="ru-RU" dirty="0"/>
              <a:t> – над 3,5 g/24 h,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значителна</a:t>
            </a:r>
            <a:r>
              <a:rPr lang="ru-RU" dirty="0"/>
              <a:t>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плазмени</a:t>
            </a:r>
            <a:r>
              <a:rPr lang="ru-RU" dirty="0"/>
              <a:t> </a:t>
            </a:r>
            <a:r>
              <a:rPr lang="ru-RU" dirty="0" err="1"/>
              <a:t>белтъци</a:t>
            </a:r>
            <a:r>
              <a:rPr lang="ru-RU" dirty="0"/>
              <a:t>; при </a:t>
            </a:r>
            <a:r>
              <a:rPr lang="ru-RU" dirty="0" err="1"/>
              <a:t>тубуло-интерстициалните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пиелонефрити</a:t>
            </a:r>
            <a:r>
              <a:rPr lang="ru-RU" dirty="0"/>
              <a:t>) </a:t>
            </a:r>
            <a:r>
              <a:rPr lang="ru-RU" dirty="0" err="1"/>
              <a:t>обик</a:t>
            </a:r>
            <a:r>
              <a:rPr lang="ru-RU" dirty="0"/>
              <a:t>- </a:t>
            </a:r>
            <a:r>
              <a:rPr lang="ru-RU" dirty="0" err="1"/>
              <a:t>новено</a:t>
            </a:r>
            <a:r>
              <a:rPr lang="ru-RU" dirty="0"/>
              <a:t> е </a:t>
            </a:r>
            <a:r>
              <a:rPr lang="ru-RU" dirty="0" err="1"/>
              <a:t>нискостепенна</a:t>
            </a:r>
            <a:r>
              <a:rPr lang="ru-RU" dirty="0"/>
              <a:t> – до 2 g/24 h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12285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Лабораторни находки: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Глюкозурия</a:t>
            </a:r>
            <a:r>
              <a:rPr lang="ru-RU" dirty="0"/>
              <a:t> – наличие на </a:t>
            </a:r>
            <a:r>
              <a:rPr lang="ru-RU" dirty="0" err="1"/>
              <a:t>захар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. </a:t>
            </a:r>
            <a:r>
              <a:rPr lang="ru-RU" dirty="0" err="1"/>
              <a:t>Среща</a:t>
            </a:r>
            <a:r>
              <a:rPr lang="ru-RU" dirty="0"/>
              <a:t> се при </a:t>
            </a:r>
            <a:r>
              <a:rPr lang="ru-RU" dirty="0" err="1"/>
              <a:t>захарен</a:t>
            </a:r>
            <a:r>
              <a:rPr lang="ru-RU" dirty="0"/>
              <a:t> диабет,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, панкреаса,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ЦНС и др.; </a:t>
            </a:r>
          </a:p>
          <a:p>
            <a:r>
              <a:rPr lang="ru-RU" dirty="0" err="1">
                <a:solidFill>
                  <a:srgbClr val="FF0000"/>
                </a:solidFill>
              </a:rPr>
              <a:t>Кетонурия</a:t>
            </a:r>
            <a:r>
              <a:rPr lang="ru-RU" dirty="0"/>
              <a:t> – наличие на </a:t>
            </a:r>
            <a:r>
              <a:rPr lang="ru-RU" dirty="0" err="1"/>
              <a:t>кетонни</a:t>
            </a:r>
            <a:r>
              <a:rPr lang="ru-RU" dirty="0"/>
              <a:t> тела в </a:t>
            </a:r>
            <a:r>
              <a:rPr lang="ru-RU" dirty="0" err="1"/>
              <a:t>урината</a:t>
            </a:r>
            <a:r>
              <a:rPr lang="ru-RU" dirty="0"/>
              <a:t> (ацетон, </a:t>
            </a:r>
            <a:r>
              <a:rPr lang="ru-RU" dirty="0" err="1"/>
              <a:t>ацетоцетна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 и бета-</a:t>
            </a:r>
            <a:r>
              <a:rPr lang="ru-RU" dirty="0" err="1"/>
              <a:t>оксимаслена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). </a:t>
            </a:r>
            <a:r>
              <a:rPr lang="ru-RU" dirty="0" err="1"/>
              <a:t>Среща</a:t>
            </a:r>
            <a:r>
              <a:rPr lang="ru-RU" dirty="0"/>
              <a:t> се при </a:t>
            </a:r>
            <a:r>
              <a:rPr lang="ru-RU" dirty="0" err="1"/>
              <a:t>декомпенсиран</a:t>
            </a:r>
            <a:r>
              <a:rPr lang="ru-RU" dirty="0"/>
              <a:t> </a:t>
            </a:r>
            <a:r>
              <a:rPr lang="ru-RU" dirty="0" err="1"/>
              <a:t>захарен</a:t>
            </a:r>
            <a:r>
              <a:rPr lang="ru-RU" dirty="0"/>
              <a:t> диабет, </a:t>
            </a:r>
            <a:r>
              <a:rPr lang="ru-RU" dirty="0" err="1"/>
              <a:t>диабетна</a:t>
            </a:r>
            <a:r>
              <a:rPr lang="ru-RU" dirty="0"/>
              <a:t> кома, </a:t>
            </a:r>
            <a:r>
              <a:rPr lang="ru-RU" dirty="0" err="1"/>
              <a:t>обилни</a:t>
            </a:r>
            <a:r>
              <a:rPr lang="ru-RU" dirty="0"/>
              <a:t> </a:t>
            </a:r>
            <a:r>
              <a:rPr lang="ru-RU" dirty="0" err="1"/>
              <a:t>повръщания</a:t>
            </a:r>
            <a:r>
              <a:rPr lang="ru-RU" dirty="0"/>
              <a:t> и </a:t>
            </a:r>
            <a:r>
              <a:rPr lang="ru-RU" dirty="0" err="1"/>
              <a:t>диарии</a:t>
            </a:r>
            <a:r>
              <a:rPr lang="ru-RU" dirty="0"/>
              <a:t>, интоксикации и др. </a:t>
            </a:r>
          </a:p>
          <a:p>
            <a:r>
              <a:rPr lang="ru-RU" dirty="0">
                <a:solidFill>
                  <a:srgbClr val="FF0000"/>
                </a:solidFill>
              </a:rPr>
              <a:t>Билирубинурия</a:t>
            </a:r>
            <a:r>
              <a:rPr lang="ru-RU" dirty="0"/>
              <a:t> – билирубин в </a:t>
            </a:r>
            <a:r>
              <a:rPr lang="ru-RU" dirty="0" err="1"/>
              <a:t>урината</a:t>
            </a:r>
            <a:r>
              <a:rPr lang="ru-RU" dirty="0"/>
              <a:t>. </a:t>
            </a:r>
            <a:r>
              <a:rPr lang="ru-RU" dirty="0" err="1"/>
              <a:t>Среща</a:t>
            </a:r>
            <a:r>
              <a:rPr lang="ru-RU" dirty="0"/>
              <a:t> се при </a:t>
            </a:r>
            <a:r>
              <a:rPr lang="ru-RU" dirty="0" err="1"/>
              <a:t>хепатити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 и </a:t>
            </a:r>
            <a:r>
              <a:rPr lang="ru-RU" dirty="0" err="1"/>
              <a:t>жлъчните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Уробилиногенурия</a:t>
            </a:r>
            <a:r>
              <a:rPr lang="ru-RU" dirty="0"/>
              <a:t> – увеличен </a:t>
            </a:r>
            <a:r>
              <a:rPr lang="ru-RU" dirty="0" err="1"/>
              <a:t>уробилиноген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. </a:t>
            </a:r>
            <a:r>
              <a:rPr lang="ru-RU" dirty="0" err="1"/>
              <a:t>Среща</a:t>
            </a:r>
            <a:r>
              <a:rPr lang="ru-RU" dirty="0"/>
              <a:t> се при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</a:t>
            </a:r>
            <a:r>
              <a:rPr lang="ru-RU" dirty="0" err="1"/>
              <a:t>хемолитични</a:t>
            </a:r>
            <a:r>
              <a:rPr lang="ru-RU" dirty="0"/>
              <a:t> анемии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39331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Нефрозен</a:t>
            </a:r>
            <a:r>
              <a:rPr lang="ru-RU" dirty="0"/>
              <a:t> синдром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Клинико-</a:t>
            </a:r>
            <a:r>
              <a:rPr lang="ru-RU" dirty="0" err="1"/>
              <a:t>лабораторен</a:t>
            </a:r>
            <a:r>
              <a:rPr lang="ru-RU" dirty="0"/>
              <a:t> синдром, </a:t>
            </a:r>
            <a:r>
              <a:rPr lang="ru-RU" dirty="0" err="1"/>
              <a:t>включващ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високостепенна</a:t>
            </a:r>
            <a:r>
              <a:rPr lang="ru-RU" dirty="0"/>
              <a:t> протеинурия;</a:t>
            </a:r>
          </a:p>
          <a:p>
            <a:pPr lvl="1"/>
            <a:r>
              <a:rPr lang="ru-RU" dirty="0" err="1"/>
              <a:t>хипопротеинемия</a:t>
            </a:r>
            <a:r>
              <a:rPr lang="ru-RU" dirty="0"/>
              <a:t> и </a:t>
            </a:r>
            <a:r>
              <a:rPr lang="ru-RU" dirty="0" err="1"/>
              <a:t>масивни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хиперлипопротеинемия</a:t>
            </a:r>
            <a:r>
              <a:rPr lang="ru-RU" dirty="0"/>
              <a:t> и </a:t>
            </a:r>
            <a:r>
              <a:rPr lang="ru-RU" dirty="0" err="1"/>
              <a:t>липидурия</a:t>
            </a:r>
            <a:r>
              <a:rPr lang="ru-RU" dirty="0"/>
              <a:t>. </a:t>
            </a:r>
          </a:p>
          <a:p>
            <a:r>
              <a:rPr lang="ru-RU" dirty="0" err="1"/>
              <a:t>Наблюдава</a:t>
            </a:r>
            <a:r>
              <a:rPr lang="ru-RU" dirty="0"/>
              <a:t> се </a:t>
            </a:r>
            <a:r>
              <a:rPr lang="ru-RU" dirty="0" err="1"/>
              <a:t>най-често</a:t>
            </a:r>
            <a:r>
              <a:rPr lang="ru-RU" dirty="0"/>
              <a:t> при </a:t>
            </a:r>
            <a:r>
              <a:rPr lang="ru-RU" dirty="0" err="1"/>
              <a:t>гломерулонефрити</a:t>
            </a:r>
            <a:r>
              <a:rPr lang="ru-RU" dirty="0"/>
              <a:t>, </a:t>
            </a:r>
            <a:r>
              <a:rPr lang="ru-RU" dirty="0" err="1"/>
              <a:t>диабетна</a:t>
            </a:r>
            <a:r>
              <a:rPr lang="ru-RU" dirty="0"/>
              <a:t> нефропатия, нефропатия на </a:t>
            </a:r>
            <a:r>
              <a:rPr lang="ru-RU" dirty="0" err="1"/>
              <a:t>бременността</a:t>
            </a:r>
            <a:r>
              <a:rPr lang="ru-RU" dirty="0"/>
              <a:t>, </a:t>
            </a:r>
            <a:r>
              <a:rPr lang="ru-RU" dirty="0" err="1"/>
              <a:t>отравяне</a:t>
            </a:r>
            <a:r>
              <a:rPr lang="ru-RU" dirty="0"/>
              <a:t> с </a:t>
            </a:r>
            <a:r>
              <a:rPr lang="ru-RU" dirty="0" err="1"/>
              <a:t>медикаменти</a:t>
            </a:r>
            <a:r>
              <a:rPr lang="ru-RU" dirty="0"/>
              <a:t> (</a:t>
            </a:r>
            <a:r>
              <a:rPr lang="ru-RU" dirty="0" err="1"/>
              <a:t>антибиотици</a:t>
            </a:r>
            <a:r>
              <a:rPr lang="ru-RU" dirty="0"/>
              <a:t>, АСЕ </a:t>
            </a:r>
            <a:r>
              <a:rPr lang="ru-RU" dirty="0" err="1"/>
              <a:t>инхибитори</a:t>
            </a:r>
            <a:r>
              <a:rPr lang="ru-RU" dirty="0"/>
              <a:t>, </a:t>
            </a:r>
            <a:r>
              <a:rPr lang="ru-RU" dirty="0" err="1"/>
              <a:t>златни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)и </a:t>
            </a:r>
            <a:r>
              <a:rPr lang="ru-RU" dirty="0" err="1"/>
              <a:t>тежки</a:t>
            </a:r>
            <a:r>
              <a:rPr lang="ru-RU" dirty="0"/>
              <a:t> метали</a:t>
            </a:r>
            <a:r>
              <a:rPr lang="en-US" dirty="0"/>
              <a:t>, </a:t>
            </a:r>
            <a:r>
              <a:rPr lang="ru-RU" dirty="0"/>
              <a:t>при </a:t>
            </a:r>
            <a:r>
              <a:rPr lang="ru-RU" dirty="0" err="1"/>
              <a:t>инфекциозни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(</a:t>
            </a:r>
            <a:r>
              <a:rPr lang="ru-RU" dirty="0" err="1"/>
              <a:t>хепатит</a:t>
            </a:r>
            <a:r>
              <a:rPr lang="ru-RU" dirty="0"/>
              <a:t>, </a:t>
            </a:r>
            <a:r>
              <a:rPr lang="ru-RU" dirty="0" err="1"/>
              <a:t>малария</a:t>
            </a:r>
            <a:r>
              <a:rPr lang="ru-RU" dirty="0"/>
              <a:t>, токсоплазмоза), </a:t>
            </a:r>
            <a:r>
              <a:rPr lang="ru-RU" dirty="0" err="1"/>
              <a:t>неопластични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при </a:t>
            </a:r>
            <a:r>
              <a:rPr lang="ru-RU" dirty="0" err="1"/>
              <a:t>мултиплен</a:t>
            </a:r>
            <a:r>
              <a:rPr lang="ru-RU" dirty="0"/>
              <a:t> миелом</a:t>
            </a:r>
            <a:r>
              <a:rPr lang="en-US" dirty="0"/>
              <a:t> </a:t>
            </a:r>
            <a:r>
              <a:rPr lang="bg-BG" dirty="0"/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3791544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8689" y="-14774"/>
            <a:ext cx="8229600" cy="635462"/>
          </a:xfrm>
        </p:spPr>
        <p:txBody>
          <a:bodyPr>
            <a:normAutofit fontScale="90000"/>
          </a:bodyPr>
          <a:lstStyle/>
          <a:p>
            <a:r>
              <a:rPr lang="bg-BG" dirty="0"/>
              <a:t>Патогенеза на нерфозен синдром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9266" y="908720"/>
            <a:ext cx="8784976" cy="388843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Имунен</a:t>
            </a:r>
            <a:r>
              <a:rPr lang="ru-RU" dirty="0"/>
              <a:t> и </a:t>
            </a:r>
            <a:r>
              <a:rPr lang="ru-RU" dirty="0" err="1"/>
              <a:t>автоимунен</a:t>
            </a:r>
            <a:r>
              <a:rPr lang="ru-RU" dirty="0"/>
              <a:t> </a:t>
            </a:r>
            <a:r>
              <a:rPr lang="ru-RU" dirty="0" err="1"/>
              <a:t>патогенетичен</a:t>
            </a:r>
            <a:r>
              <a:rPr lang="ru-RU" dirty="0"/>
              <a:t> </a:t>
            </a:r>
            <a:r>
              <a:rPr lang="ru-RU" dirty="0" err="1"/>
              <a:t>механизъм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/>
              <a:t>имунни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 по </a:t>
            </a:r>
            <a:r>
              <a:rPr lang="ru-RU" dirty="0" err="1"/>
              <a:t>базалната</a:t>
            </a:r>
            <a:r>
              <a:rPr lang="ru-RU" dirty="0"/>
              <a:t> мембрана на </a:t>
            </a:r>
            <a:r>
              <a:rPr lang="ru-RU" dirty="0" err="1"/>
              <a:t>гломерулните</a:t>
            </a:r>
            <a:r>
              <a:rPr lang="ru-RU" dirty="0"/>
              <a:t> </a:t>
            </a:r>
            <a:r>
              <a:rPr lang="ru-RU" dirty="0" err="1"/>
              <a:t>капиляри</a:t>
            </a:r>
            <a:endParaRPr lang="ru-RU" dirty="0"/>
          </a:p>
          <a:p>
            <a:pPr lvl="1"/>
            <a:r>
              <a:rPr lang="ru-RU" dirty="0"/>
              <a:t>Нарушена </a:t>
            </a:r>
            <a:r>
              <a:rPr lang="ru-RU" dirty="0" err="1"/>
              <a:t>пропускливост</a:t>
            </a:r>
            <a:r>
              <a:rPr lang="ru-RU" dirty="0"/>
              <a:t> и </a:t>
            </a:r>
            <a:r>
              <a:rPr lang="ru-RU" dirty="0" err="1"/>
              <a:t>започват</a:t>
            </a:r>
            <a:r>
              <a:rPr lang="ru-RU" dirty="0"/>
              <a:t> да се </a:t>
            </a:r>
            <a:r>
              <a:rPr lang="ru-RU" dirty="0" err="1"/>
              <a:t>филтрират</a:t>
            </a:r>
            <a:r>
              <a:rPr lang="ru-RU" dirty="0"/>
              <a:t> (</a:t>
            </a:r>
            <a:r>
              <a:rPr lang="ru-RU" dirty="0" err="1"/>
              <a:t>пропускат</a:t>
            </a:r>
            <a:r>
              <a:rPr lang="ru-RU" dirty="0"/>
              <a:t>) </a:t>
            </a:r>
            <a:r>
              <a:rPr lang="ru-RU" dirty="0" err="1"/>
              <a:t>плазмени</a:t>
            </a:r>
            <a:r>
              <a:rPr lang="ru-RU" dirty="0"/>
              <a:t> </a:t>
            </a:r>
            <a:r>
              <a:rPr lang="ru-RU" dirty="0" err="1"/>
              <a:t>белтъци</a:t>
            </a:r>
            <a:r>
              <a:rPr lang="ru-RU" dirty="0"/>
              <a:t>. </a:t>
            </a:r>
          </a:p>
          <a:p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>
                <a:solidFill>
                  <a:srgbClr val="FF0000"/>
                </a:solidFill>
              </a:rPr>
              <a:t>масивна</a:t>
            </a:r>
            <a:r>
              <a:rPr lang="ru-RU" dirty="0">
                <a:solidFill>
                  <a:srgbClr val="FF0000"/>
                </a:solidFill>
              </a:rPr>
              <a:t> протеинурия (3-5 g/24 h). </a:t>
            </a:r>
          </a:p>
          <a:p>
            <a:r>
              <a:rPr lang="ru-RU" dirty="0" err="1"/>
              <a:t>Това</a:t>
            </a:r>
            <a:r>
              <a:rPr lang="ru-RU" dirty="0"/>
              <a:t> води до </a:t>
            </a:r>
            <a:r>
              <a:rPr lang="ru-RU" dirty="0" err="1"/>
              <a:t>понижаване</a:t>
            </a:r>
            <a:r>
              <a:rPr lang="ru-RU" dirty="0"/>
              <a:t>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плазмените</a:t>
            </a:r>
            <a:r>
              <a:rPr lang="ru-RU" dirty="0"/>
              <a:t> </a:t>
            </a:r>
            <a:r>
              <a:rPr lang="ru-RU" dirty="0" err="1"/>
              <a:t>белтъци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хипопротеинемия</a:t>
            </a:r>
            <a:r>
              <a:rPr lang="ru-RU" dirty="0"/>
              <a:t>)</a:t>
            </a:r>
          </a:p>
          <a:p>
            <a:r>
              <a:rPr lang="ru-RU" dirty="0"/>
              <a:t>Спада </a:t>
            </a:r>
            <a:r>
              <a:rPr lang="ru-RU" dirty="0" err="1"/>
              <a:t>онкотичното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в </a:t>
            </a:r>
            <a:r>
              <a:rPr lang="ru-RU" dirty="0" err="1"/>
              <a:t>съдовете</a:t>
            </a:r>
            <a:r>
              <a:rPr lang="ru-RU" dirty="0"/>
              <a:t>(1 g </a:t>
            </a:r>
            <a:r>
              <a:rPr lang="ru-RU" dirty="0" err="1"/>
              <a:t>белтък</a:t>
            </a:r>
            <a:r>
              <a:rPr lang="ru-RU" dirty="0"/>
              <a:t> </a:t>
            </a:r>
            <a:r>
              <a:rPr lang="ru-RU" dirty="0" err="1"/>
              <a:t>задържа</a:t>
            </a:r>
            <a:r>
              <a:rPr lang="ru-RU" dirty="0"/>
              <a:t> 20 g вода) , </a:t>
            </a:r>
            <a:r>
              <a:rPr lang="ru-RU" dirty="0" err="1"/>
              <a:t>което</a:t>
            </a:r>
            <a:r>
              <a:rPr lang="ru-RU" dirty="0"/>
              <a:t> води до излив на </a:t>
            </a:r>
            <a:r>
              <a:rPr lang="ru-RU" dirty="0" err="1"/>
              <a:t>течности</a:t>
            </a:r>
            <a:r>
              <a:rPr lang="ru-RU" dirty="0"/>
              <a:t> в </a:t>
            </a:r>
            <a:r>
              <a:rPr lang="ru-RU" dirty="0" err="1"/>
              <a:t>тъканите</a:t>
            </a:r>
            <a:r>
              <a:rPr lang="ru-RU" dirty="0"/>
              <a:t>– </a:t>
            </a:r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>
                <a:solidFill>
                  <a:srgbClr val="FF0000"/>
                </a:solidFill>
              </a:rPr>
              <a:t>отоци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меки</a:t>
            </a:r>
            <a:r>
              <a:rPr lang="ru-RU" dirty="0"/>
              <a:t>, </a:t>
            </a:r>
            <a:r>
              <a:rPr lang="ru-RU" dirty="0" err="1"/>
              <a:t>тестовати</a:t>
            </a:r>
            <a:r>
              <a:rPr lang="ru-RU" dirty="0"/>
              <a:t>, </a:t>
            </a:r>
            <a:r>
              <a:rPr lang="ru-RU" dirty="0" err="1"/>
              <a:t>хипостатични</a:t>
            </a:r>
            <a:r>
              <a:rPr lang="ru-RU" dirty="0"/>
              <a:t>).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193" y="4581128"/>
            <a:ext cx="5328592" cy="212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err="1"/>
              <a:t>Патогенеза</a:t>
            </a:r>
            <a:r>
              <a:rPr lang="bg-BG" dirty="0"/>
              <a:t> на </a:t>
            </a:r>
            <a:r>
              <a:rPr lang="bg-BG" dirty="0" err="1"/>
              <a:t>нерфозен</a:t>
            </a:r>
            <a:r>
              <a:rPr lang="bg-BG" dirty="0"/>
              <a:t> синдром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Важна роля </a:t>
            </a:r>
            <a:r>
              <a:rPr lang="ru-RU" dirty="0" err="1"/>
              <a:t>играе</a:t>
            </a:r>
            <a:r>
              <a:rPr lang="ru-RU" dirty="0"/>
              <a:t> и </a:t>
            </a:r>
            <a:r>
              <a:rPr lang="ru-RU" dirty="0" err="1"/>
              <a:t>увеличеното</a:t>
            </a:r>
            <a:r>
              <a:rPr lang="ru-RU" dirty="0"/>
              <a:t> производство на </a:t>
            </a:r>
            <a:r>
              <a:rPr lang="ru-RU" dirty="0" err="1"/>
              <a:t>алдостерон</a:t>
            </a:r>
            <a:r>
              <a:rPr lang="ru-RU" dirty="0"/>
              <a:t> (а</a:t>
            </a:r>
            <a:r>
              <a:rPr lang="bg-BG" dirty="0" err="1"/>
              <a:t>ктивира</a:t>
            </a:r>
            <a:r>
              <a:rPr lang="bg-BG" dirty="0"/>
              <a:t> системата </a:t>
            </a:r>
            <a:r>
              <a:rPr lang="bg-BG" dirty="0" err="1"/>
              <a:t>ренин-ангиотензин-алдостерон</a:t>
            </a:r>
            <a:r>
              <a:rPr lang="bg-BG" dirty="0"/>
              <a:t>)</a:t>
            </a:r>
            <a:r>
              <a:rPr lang="ru-RU" dirty="0"/>
              <a:t>.</a:t>
            </a:r>
          </a:p>
          <a:p>
            <a:r>
              <a:rPr lang="ru-RU" dirty="0" err="1"/>
              <a:t>Патогенезата</a:t>
            </a:r>
            <a:r>
              <a:rPr lang="ru-RU" dirty="0"/>
              <a:t> на </a:t>
            </a:r>
            <a:r>
              <a:rPr lang="ru-RU" dirty="0" err="1"/>
              <a:t>хиперлипидемията</a:t>
            </a:r>
            <a:r>
              <a:rPr lang="ru-RU" dirty="0"/>
              <a:t> не е </a:t>
            </a:r>
            <a:r>
              <a:rPr lang="ru-RU" dirty="0" err="1"/>
              <a:t>съвсем</a:t>
            </a:r>
            <a:r>
              <a:rPr lang="ru-RU" dirty="0"/>
              <a:t> ясна. </a:t>
            </a:r>
            <a:r>
              <a:rPr lang="ru-RU" dirty="0" err="1"/>
              <a:t>Загубата</a:t>
            </a:r>
            <a:r>
              <a:rPr lang="ru-RU" dirty="0"/>
              <a:t> с </a:t>
            </a:r>
            <a:r>
              <a:rPr lang="ru-RU" dirty="0" err="1"/>
              <a:t>урината</a:t>
            </a:r>
            <a:r>
              <a:rPr lang="ru-RU" dirty="0"/>
              <a:t> на </a:t>
            </a:r>
            <a:r>
              <a:rPr lang="ru-RU" dirty="0" err="1"/>
              <a:t>протеини</a:t>
            </a:r>
            <a:r>
              <a:rPr lang="ru-RU" dirty="0"/>
              <a:t>, </a:t>
            </a:r>
            <a:r>
              <a:rPr lang="ru-RU" dirty="0" err="1"/>
              <a:t>регулиращи</a:t>
            </a:r>
            <a:r>
              <a:rPr lang="ru-RU" dirty="0"/>
              <a:t> </a:t>
            </a:r>
            <a:r>
              <a:rPr lang="ru-RU" dirty="0" err="1"/>
              <a:t>мастната</a:t>
            </a:r>
            <a:r>
              <a:rPr lang="ru-RU" dirty="0"/>
              <a:t> </a:t>
            </a:r>
            <a:r>
              <a:rPr lang="ru-RU" dirty="0" err="1"/>
              <a:t>обмяна</a:t>
            </a:r>
            <a:r>
              <a:rPr lang="ru-RU" dirty="0"/>
              <a:t>, </a:t>
            </a:r>
            <a:r>
              <a:rPr lang="ru-RU" dirty="0" err="1"/>
              <a:t>засилва</a:t>
            </a:r>
            <a:r>
              <a:rPr lang="ru-RU" dirty="0"/>
              <a:t> </a:t>
            </a:r>
            <a:r>
              <a:rPr lang="ru-RU" dirty="0" err="1"/>
              <a:t>продукцията</a:t>
            </a:r>
            <a:r>
              <a:rPr lang="ru-RU" dirty="0"/>
              <a:t> на VLDL в </a:t>
            </a:r>
            <a:r>
              <a:rPr lang="ru-RU" dirty="0" err="1"/>
              <a:t>черния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.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подтиснатата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на </a:t>
            </a:r>
            <a:r>
              <a:rPr lang="ru-RU" dirty="0" err="1"/>
              <a:t>липопротеинлипазата</a:t>
            </a:r>
            <a:r>
              <a:rPr lang="ru-RU" dirty="0"/>
              <a:t> е нарушено </a:t>
            </a:r>
            <a:r>
              <a:rPr lang="ru-RU" dirty="0" err="1"/>
              <a:t>превръщането</a:t>
            </a:r>
            <a:r>
              <a:rPr lang="ru-RU" dirty="0"/>
              <a:t> на VLDL в LDL.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77759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Клинична</a:t>
            </a:r>
            <a:r>
              <a:rPr lang="ru-RU" dirty="0"/>
              <a:t> картина на </a:t>
            </a:r>
            <a:r>
              <a:rPr lang="ru-RU" dirty="0" err="1"/>
              <a:t>нефрозен</a:t>
            </a:r>
            <a:r>
              <a:rPr lang="ru-RU" dirty="0"/>
              <a:t> синдром: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997152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Оточен синдром</a:t>
            </a:r>
            <a:r>
              <a:rPr lang="ru-RU" dirty="0"/>
              <a:t>. Те се </a:t>
            </a:r>
            <a:r>
              <a:rPr lang="ru-RU" dirty="0" err="1"/>
              <a:t>локализират</a:t>
            </a:r>
            <a:r>
              <a:rPr lang="ru-RU" dirty="0"/>
              <a:t> по </a:t>
            </a:r>
            <a:r>
              <a:rPr lang="ru-RU" dirty="0" err="1"/>
              <a:t>местата</a:t>
            </a:r>
            <a:r>
              <a:rPr lang="ru-RU" dirty="0"/>
              <a:t> с </a:t>
            </a:r>
            <a:r>
              <a:rPr lang="ru-RU" dirty="0" err="1"/>
              <a:t>рехава</a:t>
            </a:r>
            <a:r>
              <a:rPr lang="ru-RU" dirty="0"/>
              <a:t> </a:t>
            </a:r>
            <a:r>
              <a:rPr lang="ru-RU" dirty="0" err="1"/>
              <a:t>съединителна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– </a:t>
            </a:r>
            <a:r>
              <a:rPr lang="ru-RU" dirty="0" err="1"/>
              <a:t>клепачи</a:t>
            </a:r>
            <a:r>
              <a:rPr lang="ru-RU" dirty="0"/>
              <a:t>, лице, </a:t>
            </a:r>
            <a:r>
              <a:rPr lang="ru-RU" dirty="0" err="1"/>
              <a:t>ръце</a:t>
            </a:r>
            <a:r>
              <a:rPr lang="ru-RU" dirty="0"/>
              <a:t>, </a:t>
            </a:r>
            <a:r>
              <a:rPr lang="ru-RU" dirty="0" err="1"/>
              <a:t>глезени</a:t>
            </a:r>
            <a:r>
              <a:rPr lang="ru-RU" dirty="0"/>
              <a:t>, </a:t>
            </a:r>
            <a:r>
              <a:rPr lang="ru-RU" dirty="0" err="1"/>
              <a:t>скротум</a:t>
            </a:r>
            <a:r>
              <a:rPr lang="ru-RU" dirty="0"/>
              <a:t>, а в </a:t>
            </a:r>
            <a:r>
              <a:rPr lang="ru-RU" dirty="0" err="1"/>
              <a:t>по-късните</a:t>
            </a:r>
            <a:r>
              <a:rPr lang="ru-RU" dirty="0"/>
              <a:t> стадии се </a:t>
            </a:r>
            <a:r>
              <a:rPr lang="ru-RU" dirty="0" err="1"/>
              <a:t>наблюдават</a:t>
            </a:r>
            <a:r>
              <a:rPr lang="ru-RU" dirty="0"/>
              <a:t> </a:t>
            </a:r>
            <a:r>
              <a:rPr lang="ru-RU" dirty="0" err="1"/>
              <a:t>изливи</a:t>
            </a:r>
            <a:r>
              <a:rPr lang="ru-RU" dirty="0"/>
              <a:t> и в </a:t>
            </a:r>
            <a:r>
              <a:rPr lang="ru-RU" dirty="0" err="1"/>
              <a:t>коремната</a:t>
            </a:r>
            <a:r>
              <a:rPr lang="ru-RU" dirty="0"/>
              <a:t> и </a:t>
            </a:r>
            <a:r>
              <a:rPr lang="ru-RU" dirty="0" err="1"/>
              <a:t>плевралната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и перикарда.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отокът</a:t>
            </a:r>
            <a:r>
              <a:rPr lang="ru-RU" dirty="0"/>
              <a:t> е в </a:t>
            </a:r>
            <a:r>
              <a:rPr lang="ru-RU" dirty="0" err="1"/>
              <a:t>подкожната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на </a:t>
            </a:r>
            <a:r>
              <a:rPr lang="ru-RU" dirty="0" err="1"/>
              <a:t>цялото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, се </a:t>
            </a:r>
            <a:r>
              <a:rPr lang="ru-RU" dirty="0" err="1"/>
              <a:t>нарича</a:t>
            </a:r>
            <a:r>
              <a:rPr lang="ru-RU" dirty="0"/>
              <a:t> </a:t>
            </a:r>
            <a:r>
              <a:rPr lang="ru-RU" b="1" dirty="0" err="1"/>
              <a:t>аназарка</a:t>
            </a:r>
            <a:r>
              <a:rPr lang="ru-RU" dirty="0"/>
              <a:t>. </a:t>
            </a:r>
          </a:p>
          <a:p>
            <a:r>
              <a:rPr lang="ru-RU" dirty="0" err="1"/>
              <a:t>Появяват</a:t>
            </a:r>
            <a:r>
              <a:rPr lang="ru-RU" dirty="0"/>
              <a:t> се при </a:t>
            </a:r>
            <a:r>
              <a:rPr lang="ru-RU" dirty="0" err="1"/>
              <a:t>снижаване</a:t>
            </a:r>
            <a:r>
              <a:rPr lang="ru-RU" dirty="0"/>
              <a:t> на </a:t>
            </a:r>
            <a:r>
              <a:rPr lang="ru-RU" dirty="0" err="1"/>
              <a:t>общия</a:t>
            </a:r>
            <a:r>
              <a:rPr lang="ru-RU" dirty="0"/>
              <a:t> </a:t>
            </a:r>
            <a:r>
              <a:rPr lang="ru-RU" dirty="0" err="1"/>
              <a:t>белтък</a:t>
            </a:r>
            <a:r>
              <a:rPr lang="ru-RU" dirty="0"/>
              <a:t> под 50 g/l и на </a:t>
            </a:r>
            <a:r>
              <a:rPr lang="ru-RU" dirty="0" err="1"/>
              <a:t>албумина</a:t>
            </a:r>
            <a:r>
              <a:rPr lang="ru-RU" dirty="0"/>
              <a:t> под 30 g/l. При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албумина</a:t>
            </a:r>
            <a:r>
              <a:rPr lang="ru-RU" dirty="0"/>
              <a:t> под 15 g/l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генерализиране</a:t>
            </a:r>
            <a:r>
              <a:rPr lang="ru-RU" dirty="0"/>
              <a:t> на </a:t>
            </a:r>
            <a:r>
              <a:rPr lang="ru-RU" dirty="0" err="1"/>
              <a:t>отоците</a:t>
            </a:r>
            <a:r>
              <a:rPr lang="ru-RU" dirty="0"/>
              <a:t> с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изливи</a:t>
            </a:r>
            <a:r>
              <a:rPr lang="ru-RU" dirty="0"/>
              <a:t> в </a:t>
            </a:r>
            <a:r>
              <a:rPr lang="ru-RU" dirty="0" err="1"/>
              <a:t>телесните</a:t>
            </a:r>
            <a:r>
              <a:rPr lang="ru-RU" dirty="0"/>
              <a:t> </a:t>
            </a:r>
            <a:r>
              <a:rPr lang="ru-RU" dirty="0" err="1"/>
              <a:t>кухини</a:t>
            </a:r>
            <a:r>
              <a:rPr lang="ru-RU" dirty="0"/>
              <a:t> – </a:t>
            </a:r>
            <a:r>
              <a:rPr lang="ru-RU" dirty="0" err="1"/>
              <a:t>хидроторакс</a:t>
            </a:r>
            <a:r>
              <a:rPr lang="ru-RU" dirty="0"/>
              <a:t>, </a:t>
            </a:r>
            <a:r>
              <a:rPr lang="ru-RU" dirty="0" err="1"/>
              <a:t>хидроперикард</a:t>
            </a:r>
            <a:r>
              <a:rPr lang="ru-RU" dirty="0"/>
              <a:t>, асцит. </a:t>
            </a:r>
            <a:r>
              <a:rPr lang="ru-RU" dirty="0" err="1"/>
              <a:t>Повишава</a:t>
            </a:r>
            <a:r>
              <a:rPr lang="ru-RU" dirty="0"/>
              <a:t> се </a:t>
            </a:r>
            <a:r>
              <a:rPr lang="ru-RU" dirty="0" err="1"/>
              <a:t>телесната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.</a:t>
            </a:r>
          </a:p>
          <a:p>
            <a:r>
              <a:rPr lang="ru-RU" dirty="0" err="1"/>
              <a:t>Бъбречните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меки</a:t>
            </a:r>
            <a:r>
              <a:rPr lang="ru-RU" dirty="0"/>
              <a:t>, </a:t>
            </a:r>
            <a:r>
              <a:rPr lang="ru-RU" dirty="0" err="1"/>
              <a:t>бледи</a:t>
            </a:r>
            <a:r>
              <a:rPr lang="ru-RU" dirty="0"/>
              <a:t>, </a:t>
            </a:r>
            <a:r>
              <a:rPr lang="ru-RU" dirty="0" err="1"/>
              <a:t>тестовати</a:t>
            </a:r>
            <a:r>
              <a:rPr lang="ru-RU" dirty="0"/>
              <a:t> и при натиск с </a:t>
            </a:r>
            <a:r>
              <a:rPr lang="ru-RU" dirty="0" err="1"/>
              <a:t>пръст</a:t>
            </a:r>
            <a:r>
              <a:rPr lang="ru-RU" dirty="0"/>
              <a:t> оставят </a:t>
            </a:r>
            <a:r>
              <a:rPr lang="ru-RU" dirty="0" err="1"/>
              <a:t>дълбоки</a:t>
            </a:r>
            <a:r>
              <a:rPr lang="ru-RU" dirty="0"/>
              <a:t> следи.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Други</a:t>
            </a:r>
            <a:r>
              <a:rPr lang="ru-RU" dirty="0">
                <a:solidFill>
                  <a:srgbClr val="FF0000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/>
              <a:t>тъпа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 и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кръста</a:t>
            </a:r>
            <a:r>
              <a:rPr lang="ru-RU" dirty="0"/>
              <a:t>, </a:t>
            </a:r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безапетитие</a:t>
            </a:r>
            <a:r>
              <a:rPr lang="ru-RU" dirty="0"/>
              <a:t>, </a:t>
            </a:r>
            <a:r>
              <a:rPr lang="ru-RU" dirty="0" err="1"/>
              <a:t>склонни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инфекции.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Олигурия</a:t>
            </a:r>
            <a:r>
              <a:rPr lang="ru-RU" dirty="0"/>
              <a:t>: </a:t>
            </a:r>
            <a:r>
              <a:rPr lang="ru-RU" dirty="0" err="1"/>
              <a:t>общото</a:t>
            </a:r>
            <a:r>
              <a:rPr lang="ru-RU" dirty="0"/>
              <a:t> количество на </a:t>
            </a:r>
            <a:r>
              <a:rPr lang="ru-RU" dirty="0" err="1"/>
              <a:t>урината</a:t>
            </a:r>
            <a:r>
              <a:rPr lang="ru-RU" dirty="0"/>
              <a:t> е </a:t>
            </a:r>
            <a:r>
              <a:rPr lang="ru-RU" dirty="0" err="1"/>
              <a:t>намалено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Лабораторни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изследвания</a:t>
            </a:r>
            <a:r>
              <a:rPr lang="ru-RU" dirty="0">
                <a:solidFill>
                  <a:srgbClr val="FF0000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/>
              <a:t>високостепенна</a:t>
            </a:r>
            <a:r>
              <a:rPr lang="ru-RU" dirty="0"/>
              <a:t> протеинурия (до 20-30 g/24 h), </a:t>
            </a:r>
            <a:r>
              <a:rPr lang="ru-RU" dirty="0" err="1"/>
              <a:t>клирънсът</a:t>
            </a:r>
            <a:r>
              <a:rPr lang="ru-RU" dirty="0"/>
              <a:t> на </a:t>
            </a:r>
            <a:r>
              <a:rPr lang="ru-RU" dirty="0" err="1"/>
              <a:t>креатинина</a:t>
            </a:r>
            <a:r>
              <a:rPr lang="ru-RU" dirty="0"/>
              <a:t> е </a:t>
            </a:r>
            <a:r>
              <a:rPr lang="ru-RU" dirty="0" err="1"/>
              <a:t>намален</a:t>
            </a:r>
            <a:r>
              <a:rPr lang="ru-RU" dirty="0"/>
              <a:t>, в </a:t>
            </a:r>
            <a:r>
              <a:rPr lang="ru-RU" dirty="0" err="1"/>
              <a:t>кръвта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хипопротеинемия</a:t>
            </a:r>
            <a:r>
              <a:rPr lang="ru-RU" dirty="0"/>
              <a:t>, </a:t>
            </a:r>
            <a:r>
              <a:rPr lang="ru-RU" dirty="0" err="1"/>
              <a:t>хипоалбуминемия</a:t>
            </a:r>
            <a:r>
              <a:rPr lang="ru-RU" dirty="0"/>
              <a:t>, </a:t>
            </a:r>
            <a:r>
              <a:rPr lang="ru-RU" dirty="0" err="1"/>
              <a:t>повишен</a:t>
            </a:r>
            <a:r>
              <a:rPr lang="ru-RU" dirty="0"/>
              <a:t> </a:t>
            </a:r>
            <a:r>
              <a:rPr lang="ru-RU" dirty="0" err="1"/>
              <a:t>холестерол</a:t>
            </a:r>
            <a:r>
              <a:rPr lang="ru-RU" dirty="0"/>
              <a:t> и </a:t>
            </a:r>
            <a:r>
              <a:rPr lang="ru-RU" dirty="0" err="1"/>
              <a:t>триг</a:t>
            </a:r>
            <a:r>
              <a:rPr lang="ru-RU" dirty="0"/>
              <a:t>- </a:t>
            </a:r>
            <a:r>
              <a:rPr lang="ru-RU" dirty="0" err="1"/>
              <a:t>лицериди</a:t>
            </a:r>
            <a:r>
              <a:rPr lang="ru-RU" dirty="0"/>
              <a:t>, </a:t>
            </a: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повишена</a:t>
            </a:r>
            <a:r>
              <a:rPr lang="ru-RU" dirty="0"/>
              <a:t> СУЕ.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3711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73016"/>
            <a:ext cx="3384376" cy="2793479"/>
          </a:xfr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01008"/>
            <a:ext cx="3600400" cy="2880320"/>
          </a:xfr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3600400" cy="2448272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20688"/>
            <a:ext cx="360040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42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на </a:t>
            </a:r>
            <a:r>
              <a:rPr lang="ru-RU" dirty="0" err="1"/>
              <a:t>нефрозен</a:t>
            </a:r>
            <a:r>
              <a:rPr lang="ru-RU" dirty="0"/>
              <a:t> синдром: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Лекува</a:t>
            </a:r>
            <a:r>
              <a:rPr lang="ru-RU" dirty="0"/>
              <a:t> се </a:t>
            </a:r>
            <a:r>
              <a:rPr lang="ru-RU" dirty="0" err="1"/>
              <a:t>основното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довело до </a:t>
            </a:r>
            <a:r>
              <a:rPr lang="ru-RU" dirty="0" err="1"/>
              <a:t>нефрозен</a:t>
            </a:r>
            <a:r>
              <a:rPr lang="ru-RU" dirty="0"/>
              <a:t> синдром. </a:t>
            </a:r>
          </a:p>
          <a:p>
            <a:r>
              <a:rPr lang="ru-RU" dirty="0"/>
              <a:t>Диета – строго </a:t>
            </a:r>
            <a:r>
              <a:rPr lang="ru-RU" dirty="0" err="1"/>
              <a:t>безсолна</a:t>
            </a:r>
            <a:r>
              <a:rPr lang="ru-RU" dirty="0"/>
              <a:t>, с увеличен внос на </a:t>
            </a:r>
            <a:r>
              <a:rPr lang="ru-RU" dirty="0" err="1"/>
              <a:t>белтъчини</a:t>
            </a:r>
            <a:r>
              <a:rPr lang="ru-RU" dirty="0"/>
              <a:t>, </a:t>
            </a:r>
            <a:r>
              <a:rPr lang="ru-RU" dirty="0" err="1"/>
              <a:t>намален</a:t>
            </a:r>
            <a:r>
              <a:rPr lang="ru-RU" dirty="0"/>
              <a:t> на </a:t>
            </a:r>
            <a:r>
              <a:rPr lang="ru-RU" dirty="0" err="1"/>
              <a:t>мазнини</a:t>
            </a:r>
            <a:r>
              <a:rPr lang="ru-RU" dirty="0"/>
              <a:t> и </a:t>
            </a:r>
            <a:r>
              <a:rPr lang="ru-RU" dirty="0" err="1"/>
              <a:t>въглехидрати</a:t>
            </a:r>
            <a:r>
              <a:rPr lang="ru-RU" dirty="0"/>
              <a:t>;</a:t>
            </a:r>
          </a:p>
          <a:p>
            <a:r>
              <a:rPr lang="ru-RU" dirty="0"/>
              <a:t>Медикаментозно лечение с </a:t>
            </a:r>
            <a:r>
              <a:rPr lang="ru-RU" dirty="0" err="1"/>
              <a:t>кортикостероиди</a:t>
            </a:r>
            <a:r>
              <a:rPr lang="ru-RU" dirty="0"/>
              <a:t>, </a:t>
            </a:r>
            <a:r>
              <a:rPr lang="ru-RU" dirty="0" err="1"/>
              <a:t>имуносупресори</a:t>
            </a:r>
            <a:r>
              <a:rPr lang="ru-RU" dirty="0"/>
              <a:t> (</a:t>
            </a:r>
            <a:r>
              <a:rPr lang="ru-RU" dirty="0" err="1"/>
              <a:t>имуран</a:t>
            </a:r>
            <a:r>
              <a:rPr lang="ru-RU" dirty="0"/>
              <a:t>, </a:t>
            </a:r>
            <a:r>
              <a:rPr lang="ru-RU" dirty="0" err="1"/>
              <a:t>циклофосфамид</a:t>
            </a:r>
            <a:r>
              <a:rPr lang="ru-RU" dirty="0"/>
              <a:t>), </a:t>
            </a:r>
            <a:r>
              <a:rPr lang="ru-RU" dirty="0" err="1"/>
              <a:t>нестероидни</a:t>
            </a:r>
            <a:r>
              <a:rPr lang="ru-RU" dirty="0"/>
              <a:t> </a:t>
            </a:r>
            <a:r>
              <a:rPr lang="ru-RU" dirty="0" err="1"/>
              <a:t>противовъзпалителни</a:t>
            </a:r>
            <a:r>
              <a:rPr lang="ru-RU" dirty="0"/>
              <a:t> средства (НСПВС), </a:t>
            </a:r>
            <a:r>
              <a:rPr lang="ru-RU" dirty="0" err="1"/>
              <a:t>антикоагуланти</a:t>
            </a:r>
            <a:r>
              <a:rPr lang="ru-RU" dirty="0"/>
              <a:t>, </a:t>
            </a:r>
            <a:r>
              <a:rPr lang="ru-RU" dirty="0" err="1"/>
              <a:t>диуретици</a:t>
            </a:r>
            <a:r>
              <a:rPr lang="ru-RU" dirty="0"/>
              <a:t>.</a:t>
            </a:r>
          </a:p>
          <a:p>
            <a:r>
              <a:rPr lang="ru-RU" dirty="0"/>
              <a:t>Вливания на </a:t>
            </a:r>
            <a:r>
              <a:rPr lang="ru-RU" dirty="0" err="1"/>
              <a:t>хуманалбумин</a:t>
            </a:r>
            <a:r>
              <a:rPr lang="ru-RU" dirty="0"/>
              <a:t>, плазма или </a:t>
            </a:r>
            <a:r>
              <a:rPr lang="ru-RU" dirty="0" err="1"/>
              <a:t>плазмозаместители</a:t>
            </a:r>
            <a:r>
              <a:rPr lang="ru-RU" dirty="0"/>
              <a:t> при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хипопротеинемия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9674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ФУНКЦИОНАЛНИ ИЗСЛЕДВАНИЯ НА ОТДЕЛИТЕЛНА СИСТЕМА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960" y="1196752"/>
            <a:ext cx="9144000" cy="5661248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Проба за концентрация на </a:t>
            </a:r>
            <a:r>
              <a:rPr lang="ru-RU" dirty="0" err="1">
                <a:solidFill>
                  <a:srgbClr val="FF0000"/>
                </a:solidFill>
              </a:rPr>
              <a:t>урината</a:t>
            </a:r>
            <a:r>
              <a:rPr lang="ru-RU" dirty="0">
                <a:solidFill>
                  <a:srgbClr val="FF0000"/>
                </a:solidFill>
              </a:rPr>
              <a:t> по </a:t>
            </a:r>
            <a:r>
              <a:rPr lang="ru-RU" dirty="0" err="1">
                <a:solidFill>
                  <a:srgbClr val="FF0000"/>
                </a:solidFill>
              </a:rPr>
              <a:t>Фолхард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Folhard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 – </a:t>
            </a:r>
            <a:r>
              <a:rPr lang="ru-RU" dirty="0" err="1"/>
              <a:t>изследване</a:t>
            </a:r>
            <a:r>
              <a:rPr lang="ru-RU" dirty="0"/>
              <a:t> на специфично </a:t>
            </a:r>
            <a:r>
              <a:rPr lang="ru-RU" dirty="0" err="1"/>
              <a:t>тегло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при </a:t>
            </a:r>
            <a:r>
              <a:rPr lang="ru-RU" dirty="0" err="1"/>
              <a:t>спазване</a:t>
            </a:r>
            <a:r>
              <a:rPr lang="ru-RU" dirty="0"/>
              <a:t> на строг режим на </a:t>
            </a:r>
            <a:r>
              <a:rPr lang="ru-RU" dirty="0" err="1"/>
              <a:t>хранене</a:t>
            </a:r>
            <a:r>
              <a:rPr lang="ru-RU" dirty="0"/>
              <a:t> и ограничен до минимум прием на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  <a:r>
              <a:rPr lang="ru-RU" dirty="0" err="1"/>
              <a:t>Целта</a:t>
            </a:r>
            <a:r>
              <a:rPr lang="ru-RU" dirty="0"/>
              <a:t> е да се </a:t>
            </a:r>
            <a:r>
              <a:rPr lang="ru-RU" dirty="0" err="1"/>
              <a:t>прецени</a:t>
            </a:r>
            <a:r>
              <a:rPr lang="ru-RU" dirty="0"/>
              <a:t> до </a:t>
            </a:r>
            <a:r>
              <a:rPr lang="ru-RU" dirty="0" err="1"/>
              <a:t>каква</a:t>
            </a:r>
            <a:r>
              <a:rPr lang="ru-RU" dirty="0"/>
              <a:t> степен е </a:t>
            </a:r>
            <a:r>
              <a:rPr lang="ru-RU" dirty="0" err="1"/>
              <a:t>съхранена</a:t>
            </a:r>
            <a:r>
              <a:rPr lang="ru-RU" dirty="0"/>
              <a:t> </a:t>
            </a:r>
            <a:r>
              <a:rPr lang="ru-RU" dirty="0" err="1"/>
              <a:t>концентрационната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. </a:t>
            </a:r>
          </a:p>
          <a:p>
            <a:r>
              <a:rPr lang="ru-RU" dirty="0">
                <a:solidFill>
                  <a:srgbClr val="FF0000"/>
                </a:solidFill>
              </a:rPr>
              <a:t>Проба за </a:t>
            </a:r>
            <a:r>
              <a:rPr lang="ru-RU" dirty="0" err="1">
                <a:solidFill>
                  <a:srgbClr val="FF0000"/>
                </a:solidFill>
              </a:rPr>
              <a:t>разреждане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урината</a:t>
            </a:r>
            <a:r>
              <a:rPr lang="ru-RU" dirty="0">
                <a:solidFill>
                  <a:srgbClr val="FF0000"/>
                </a:solidFill>
              </a:rPr>
              <a:t> по </a:t>
            </a:r>
            <a:r>
              <a:rPr lang="ru-RU" dirty="0" err="1">
                <a:solidFill>
                  <a:srgbClr val="FF0000"/>
                </a:solidFill>
              </a:rPr>
              <a:t>Фолхард</a:t>
            </a:r>
            <a:r>
              <a:rPr lang="ru-RU" dirty="0"/>
              <a:t> – </a:t>
            </a:r>
            <a:r>
              <a:rPr lang="ru-RU" dirty="0" err="1"/>
              <a:t>изследване</a:t>
            </a:r>
            <a:r>
              <a:rPr lang="ru-RU" dirty="0"/>
              <a:t> на специфично </a:t>
            </a:r>
            <a:r>
              <a:rPr lang="ru-RU" dirty="0" err="1"/>
              <a:t>тегло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при </a:t>
            </a:r>
            <a:r>
              <a:rPr lang="ru-RU" dirty="0" err="1"/>
              <a:t>обременяване</a:t>
            </a:r>
            <a:r>
              <a:rPr lang="ru-RU" dirty="0"/>
              <a:t> с </a:t>
            </a:r>
            <a:r>
              <a:rPr lang="ru-RU" dirty="0" err="1"/>
              <a:t>течност</a:t>
            </a:r>
            <a:r>
              <a:rPr lang="ru-RU" dirty="0"/>
              <a:t>. </a:t>
            </a:r>
            <a:r>
              <a:rPr lang="ru-RU" dirty="0" err="1"/>
              <a:t>Целта</a:t>
            </a:r>
            <a:r>
              <a:rPr lang="ru-RU" dirty="0"/>
              <a:t> е да се </a:t>
            </a:r>
            <a:r>
              <a:rPr lang="ru-RU" dirty="0" err="1"/>
              <a:t>прецени</a:t>
            </a:r>
            <a:r>
              <a:rPr lang="ru-RU" dirty="0"/>
              <a:t> до </a:t>
            </a:r>
            <a:r>
              <a:rPr lang="ru-RU" dirty="0" err="1"/>
              <a:t>каква</a:t>
            </a:r>
            <a:r>
              <a:rPr lang="ru-RU" dirty="0"/>
              <a:t> степен е </a:t>
            </a:r>
            <a:r>
              <a:rPr lang="ru-RU" dirty="0" err="1"/>
              <a:t>съхранена</a:t>
            </a:r>
            <a:r>
              <a:rPr lang="ru-RU" dirty="0"/>
              <a:t> </a:t>
            </a:r>
            <a:r>
              <a:rPr lang="ru-RU" dirty="0" err="1"/>
              <a:t>разредителната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. </a:t>
            </a:r>
          </a:p>
          <a:p>
            <a:r>
              <a:rPr lang="ru-RU" dirty="0">
                <a:solidFill>
                  <a:srgbClr val="FF0000"/>
                </a:solidFill>
              </a:rPr>
              <a:t>Проба на </a:t>
            </a:r>
            <a:r>
              <a:rPr lang="ru-RU" dirty="0" err="1">
                <a:solidFill>
                  <a:srgbClr val="FF0000"/>
                </a:solidFill>
              </a:rPr>
              <a:t>Зимницки</a:t>
            </a:r>
            <a:r>
              <a:rPr lang="ru-RU" dirty="0"/>
              <a:t> – предназначена е за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концентрационната</a:t>
            </a:r>
            <a:r>
              <a:rPr lang="ru-RU" dirty="0"/>
              <a:t> и </a:t>
            </a:r>
            <a:r>
              <a:rPr lang="ru-RU" dirty="0" err="1"/>
              <a:t>разредителната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 без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болния</a:t>
            </a:r>
            <a:r>
              <a:rPr lang="ru-RU" dirty="0"/>
              <a:t> с режим на </a:t>
            </a:r>
            <a:r>
              <a:rPr lang="ru-RU" dirty="0" err="1"/>
              <a:t>хранене</a:t>
            </a:r>
            <a:r>
              <a:rPr lang="ru-RU" dirty="0"/>
              <a:t> или прием на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При </a:t>
            </a:r>
            <a:r>
              <a:rPr lang="ru-RU" dirty="0" err="1"/>
              <a:t>здрави</a:t>
            </a:r>
            <a:r>
              <a:rPr lang="ru-RU" dirty="0"/>
              <a:t> лица </a:t>
            </a:r>
            <a:r>
              <a:rPr lang="ru-RU" dirty="0" err="1">
                <a:solidFill>
                  <a:srgbClr val="FF0000"/>
                </a:solidFill>
              </a:rPr>
              <a:t>нормалното</a:t>
            </a:r>
            <a:r>
              <a:rPr lang="ru-RU" dirty="0">
                <a:solidFill>
                  <a:srgbClr val="FF0000"/>
                </a:solidFill>
              </a:rPr>
              <a:t> специфично </a:t>
            </a:r>
            <a:r>
              <a:rPr lang="ru-RU" dirty="0" err="1">
                <a:solidFill>
                  <a:srgbClr val="FF0000"/>
                </a:solidFill>
              </a:rPr>
              <a:t>тегло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варира</a:t>
            </a:r>
            <a:r>
              <a:rPr lang="ru-RU" dirty="0"/>
              <a:t> от 1001 до 1036, </a:t>
            </a:r>
            <a:r>
              <a:rPr lang="ru-RU" dirty="0" err="1"/>
              <a:t>средно</a:t>
            </a:r>
            <a:r>
              <a:rPr lang="ru-RU" dirty="0"/>
              <a:t> – 1015-1025 (до 1035). При прием на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течности</a:t>
            </a:r>
            <a:r>
              <a:rPr lang="ru-RU" dirty="0"/>
              <a:t> </a:t>
            </a:r>
            <a:r>
              <a:rPr lang="ru-RU" dirty="0" err="1"/>
              <a:t>относителното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е </a:t>
            </a:r>
            <a:r>
              <a:rPr lang="ru-RU" dirty="0" err="1"/>
              <a:t>по-ниско</a:t>
            </a:r>
            <a:r>
              <a:rPr lang="ru-RU" dirty="0"/>
              <a:t> – спада до 1005, а при </a:t>
            </a:r>
            <a:r>
              <a:rPr lang="ru-RU" dirty="0" err="1"/>
              <a:t>намален</a:t>
            </a:r>
            <a:r>
              <a:rPr lang="ru-RU" dirty="0"/>
              <a:t> прием на </a:t>
            </a:r>
            <a:r>
              <a:rPr lang="ru-RU" dirty="0" err="1"/>
              <a:t>течности</a:t>
            </a:r>
            <a:r>
              <a:rPr lang="ru-RU" dirty="0"/>
              <a:t> –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увеличи</a:t>
            </a:r>
            <a:r>
              <a:rPr lang="ru-RU" dirty="0"/>
              <a:t> до 1030.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532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Клирънсови</a:t>
            </a:r>
            <a:r>
              <a:rPr lang="ru-RU" dirty="0"/>
              <a:t> </a:t>
            </a:r>
            <a:r>
              <a:rPr lang="ru-RU" dirty="0" err="1"/>
              <a:t>проби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96752"/>
            <a:ext cx="9036496" cy="492941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Използват</a:t>
            </a:r>
            <a:r>
              <a:rPr lang="ru-RU" dirty="0"/>
              <a:t> се за оценка на </a:t>
            </a:r>
            <a:r>
              <a:rPr lang="ru-RU" dirty="0" err="1"/>
              <a:t>очистителната</a:t>
            </a:r>
            <a:r>
              <a:rPr lang="ru-RU" dirty="0"/>
              <a:t> функция на </a:t>
            </a:r>
            <a:r>
              <a:rPr lang="ru-RU" dirty="0" err="1"/>
              <a:t>бъбреците</a:t>
            </a:r>
            <a:r>
              <a:rPr lang="ru-RU" dirty="0"/>
              <a:t>. </a:t>
            </a:r>
          </a:p>
          <a:p>
            <a:r>
              <a:rPr lang="ru-RU" dirty="0" err="1"/>
              <a:t>Бъбречният</a:t>
            </a:r>
            <a:r>
              <a:rPr lang="ru-RU" dirty="0"/>
              <a:t> </a:t>
            </a:r>
            <a:r>
              <a:rPr lang="ru-RU" dirty="0" err="1"/>
              <a:t>клирънс</a:t>
            </a:r>
            <a:r>
              <a:rPr lang="ru-RU" dirty="0"/>
              <a:t> (</a:t>
            </a:r>
            <a:r>
              <a:rPr lang="ru-RU" dirty="0" err="1"/>
              <a:t>очистване</a:t>
            </a:r>
            <a:r>
              <a:rPr lang="ru-RU" dirty="0"/>
              <a:t>) на дадено вещество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, </a:t>
            </a:r>
            <a:r>
              <a:rPr lang="ru-RU" dirty="0" err="1"/>
              <a:t>изразено</a:t>
            </a:r>
            <a:r>
              <a:rPr lang="ru-RU" dirty="0"/>
              <a:t> в </a:t>
            </a:r>
            <a:r>
              <a:rPr lang="ru-RU" dirty="0" err="1"/>
              <a:t>ml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очиства</a:t>
            </a:r>
            <a:r>
              <a:rPr lang="ru-RU" dirty="0"/>
              <a:t> </a:t>
            </a:r>
            <a:r>
              <a:rPr lang="ru-RU" dirty="0" err="1"/>
              <a:t>напълно</a:t>
            </a:r>
            <a:r>
              <a:rPr lang="ru-RU" dirty="0"/>
              <a:t> от </a:t>
            </a:r>
            <a:r>
              <a:rPr lang="ru-RU" dirty="0" err="1"/>
              <a:t>това</a:t>
            </a:r>
            <a:r>
              <a:rPr lang="ru-RU" dirty="0"/>
              <a:t> вещество за единица </a:t>
            </a:r>
            <a:r>
              <a:rPr lang="ru-RU" dirty="0" err="1"/>
              <a:t>време</a:t>
            </a:r>
            <a:r>
              <a:rPr lang="ru-RU" dirty="0"/>
              <a:t> (1 </a:t>
            </a:r>
            <a:r>
              <a:rPr lang="ru-RU" dirty="0" err="1"/>
              <a:t>min</a:t>
            </a:r>
            <a:r>
              <a:rPr lang="ru-RU" dirty="0"/>
              <a:t>). </a:t>
            </a:r>
            <a:r>
              <a:rPr lang="ru-RU" dirty="0" err="1"/>
              <a:t>Използват</a:t>
            </a:r>
            <a:r>
              <a:rPr lang="ru-RU" dirty="0"/>
              <a:t> се </a:t>
            </a:r>
            <a:r>
              <a:rPr lang="ru-RU" dirty="0" err="1"/>
              <a:t>клирънс</a:t>
            </a:r>
            <a:r>
              <a:rPr lang="ru-RU" dirty="0"/>
              <a:t> на </a:t>
            </a:r>
            <a:r>
              <a:rPr lang="ru-RU" dirty="0" err="1"/>
              <a:t>креатинин</a:t>
            </a:r>
            <a:r>
              <a:rPr lang="ru-RU" dirty="0"/>
              <a:t>, на </a:t>
            </a:r>
            <a:r>
              <a:rPr lang="ru-RU" dirty="0" err="1"/>
              <a:t>пикочна</a:t>
            </a:r>
            <a:r>
              <a:rPr lang="ru-RU" dirty="0"/>
              <a:t> </a:t>
            </a:r>
            <a:r>
              <a:rPr lang="ru-RU" dirty="0" err="1"/>
              <a:t>киселина</a:t>
            </a:r>
            <a:r>
              <a:rPr lang="ru-RU" dirty="0"/>
              <a:t>, на </a:t>
            </a:r>
            <a:r>
              <a:rPr lang="ru-RU" dirty="0" err="1"/>
              <a:t>урея</a:t>
            </a:r>
            <a:r>
              <a:rPr lang="ru-RU" dirty="0"/>
              <a:t> и др.</a:t>
            </a:r>
            <a:endParaRPr lang="bg-BG" dirty="0"/>
          </a:p>
          <a:p>
            <a:r>
              <a:rPr lang="bg-BG" i="1" dirty="0">
                <a:solidFill>
                  <a:srgbClr val="FF0000"/>
                </a:solidFill>
              </a:rPr>
              <a:t>Креатининов клирънс:</a:t>
            </a:r>
            <a:endParaRPr lang="bg-BG" dirty="0">
              <a:solidFill>
                <a:srgbClr val="FF0000"/>
              </a:solidFill>
            </a:endParaRPr>
          </a:p>
          <a:p>
            <a:pPr lvl="1"/>
            <a:r>
              <a:rPr lang="bg-BG" b="1" u="sng" dirty="0"/>
              <a:t>Мъже:</a:t>
            </a:r>
            <a:r>
              <a:rPr lang="bg-BG" dirty="0"/>
              <a:t> 97–137 </a:t>
            </a:r>
            <a:r>
              <a:rPr lang="en-GB" dirty="0"/>
              <a:t>ml/min</a:t>
            </a:r>
          </a:p>
          <a:p>
            <a:pPr lvl="1"/>
            <a:r>
              <a:rPr lang="bg-BG" b="1" u="sng" dirty="0"/>
              <a:t>Жени:</a:t>
            </a:r>
            <a:r>
              <a:rPr lang="bg-BG" b="1" dirty="0"/>
              <a:t> </a:t>
            </a:r>
            <a:r>
              <a:rPr lang="bg-BG" dirty="0"/>
              <a:t>88–128 </a:t>
            </a:r>
            <a:r>
              <a:rPr lang="en-GB" dirty="0"/>
              <a:t>ml/min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3258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4180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Рентгенови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4006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/>
              <a:t>Обзорна</a:t>
            </a:r>
            <a:r>
              <a:rPr lang="ru-RU" b="1" dirty="0"/>
              <a:t> или </a:t>
            </a:r>
            <a:r>
              <a:rPr lang="ru-RU" b="1" dirty="0" err="1"/>
              <a:t>нативна</a:t>
            </a:r>
            <a:r>
              <a:rPr lang="ru-RU" b="1" dirty="0"/>
              <a:t> (суха) рентгенография </a:t>
            </a:r>
            <a:r>
              <a:rPr lang="ru-RU" dirty="0"/>
              <a:t>на </a:t>
            </a:r>
            <a:r>
              <a:rPr lang="ru-RU" dirty="0" err="1"/>
              <a:t>бъбреците</a:t>
            </a:r>
            <a:r>
              <a:rPr lang="ru-RU" dirty="0"/>
              <a:t> – </a:t>
            </a:r>
            <a:r>
              <a:rPr lang="ru-RU" dirty="0" err="1"/>
              <a:t>дава</a:t>
            </a:r>
            <a:r>
              <a:rPr lang="ru-RU" dirty="0"/>
              <a:t> ориентация за </a:t>
            </a:r>
            <a:r>
              <a:rPr lang="ru-RU" dirty="0" err="1"/>
              <a:t>големината</a:t>
            </a:r>
            <a:r>
              <a:rPr lang="ru-RU" dirty="0"/>
              <a:t> и </a:t>
            </a:r>
            <a:r>
              <a:rPr lang="ru-RU" dirty="0" err="1"/>
              <a:t>местоположението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и за наличие на </a:t>
            </a:r>
            <a:r>
              <a:rPr lang="ru-RU" dirty="0" err="1"/>
              <a:t>конкременти</a:t>
            </a:r>
            <a:r>
              <a:rPr lang="ru-RU" dirty="0"/>
              <a:t> в </a:t>
            </a:r>
            <a:r>
              <a:rPr lang="ru-RU" dirty="0" err="1"/>
              <a:t>отделителната</a:t>
            </a:r>
            <a:r>
              <a:rPr lang="ru-RU" dirty="0"/>
              <a:t> система, </a:t>
            </a:r>
            <a:r>
              <a:rPr lang="ru-RU" dirty="0" err="1"/>
              <a:t>когато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рентгеноконтрастни</a:t>
            </a:r>
            <a:r>
              <a:rPr lang="ru-RU" dirty="0"/>
              <a:t> (</a:t>
            </a:r>
            <a:r>
              <a:rPr lang="ru-RU" dirty="0" err="1"/>
              <a:t>фосфатни</a:t>
            </a:r>
            <a:r>
              <a:rPr lang="ru-RU" dirty="0"/>
              <a:t> и </a:t>
            </a:r>
            <a:r>
              <a:rPr lang="ru-RU" dirty="0" err="1"/>
              <a:t>оксалатни</a:t>
            </a:r>
            <a:r>
              <a:rPr lang="ru-RU" dirty="0"/>
              <a:t> </a:t>
            </a:r>
            <a:r>
              <a:rPr lang="ru-RU" dirty="0" err="1"/>
              <a:t>камъни</a:t>
            </a:r>
            <a:r>
              <a:rPr lang="ru-RU" dirty="0"/>
              <a:t>). </a:t>
            </a:r>
          </a:p>
          <a:p>
            <a:r>
              <a:rPr lang="ru-RU" b="1" dirty="0" err="1"/>
              <a:t>Венозна</a:t>
            </a:r>
            <a:r>
              <a:rPr lang="ru-RU" b="1" dirty="0"/>
              <a:t> (</a:t>
            </a:r>
            <a:r>
              <a:rPr lang="ru-RU" b="1" dirty="0" err="1"/>
              <a:t>екскреторна</a:t>
            </a:r>
            <a:r>
              <a:rPr lang="ru-RU" b="1" dirty="0"/>
              <a:t>) урография </a:t>
            </a:r>
            <a:r>
              <a:rPr lang="ru-RU" dirty="0"/>
              <a:t>– посредством </a:t>
            </a:r>
            <a:r>
              <a:rPr lang="ru-RU" dirty="0" err="1"/>
              <a:t>въвеждане</a:t>
            </a:r>
            <a:r>
              <a:rPr lang="ru-RU" dirty="0"/>
              <a:t> на </a:t>
            </a:r>
            <a:r>
              <a:rPr lang="ru-RU" dirty="0" err="1"/>
              <a:t>контрастни</a:t>
            </a:r>
            <a:r>
              <a:rPr lang="ru-RU" dirty="0"/>
              <a:t> йод-</a:t>
            </a:r>
            <a:r>
              <a:rPr lang="ru-RU" dirty="0" err="1"/>
              <a:t>съдържащи</a:t>
            </a:r>
            <a:r>
              <a:rPr lang="ru-RU" dirty="0"/>
              <a:t> вещества се </a:t>
            </a:r>
            <a:r>
              <a:rPr lang="ru-RU" dirty="0" err="1"/>
              <a:t>изобразява</a:t>
            </a:r>
            <a:r>
              <a:rPr lang="ru-RU" dirty="0"/>
              <a:t> </a:t>
            </a:r>
            <a:r>
              <a:rPr lang="ru-RU" dirty="0" err="1"/>
              <a:t>отделителната</a:t>
            </a:r>
            <a:r>
              <a:rPr lang="ru-RU" dirty="0"/>
              <a:t> система и се </a:t>
            </a:r>
            <a:r>
              <a:rPr lang="ru-RU" dirty="0" err="1"/>
              <a:t>получава</a:t>
            </a:r>
            <a:r>
              <a:rPr lang="ru-RU" dirty="0"/>
              <a:t> информация за </a:t>
            </a:r>
            <a:r>
              <a:rPr lang="ru-RU" dirty="0" err="1"/>
              <a:t>морфологичното</a:t>
            </a:r>
            <a:r>
              <a:rPr lang="ru-RU" dirty="0"/>
              <a:t> и </a:t>
            </a:r>
            <a:r>
              <a:rPr lang="ru-RU" dirty="0" err="1"/>
              <a:t>функционалното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и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– чашки, </a:t>
            </a:r>
            <a:r>
              <a:rPr lang="ru-RU" dirty="0" err="1"/>
              <a:t>легенчета</a:t>
            </a:r>
            <a:r>
              <a:rPr lang="ru-RU" dirty="0"/>
              <a:t>, </a:t>
            </a:r>
            <a:r>
              <a:rPr lang="ru-RU" dirty="0" err="1"/>
              <a:t>уретери</a:t>
            </a:r>
            <a:r>
              <a:rPr lang="ru-RU" dirty="0"/>
              <a:t> и </a:t>
            </a:r>
            <a:r>
              <a:rPr lang="ru-RU" dirty="0" err="1"/>
              <a:t>пикочен</a:t>
            </a:r>
            <a:r>
              <a:rPr lang="ru-RU" dirty="0"/>
              <a:t> </a:t>
            </a:r>
            <a:r>
              <a:rPr lang="ru-RU" dirty="0" err="1"/>
              <a:t>мехур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Изследването</a:t>
            </a:r>
            <a:r>
              <a:rPr lang="ru-RU" dirty="0"/>
              <a:t> е противопоказано при </a:t>
            </a:r>
            <a:r>
              <a:rPr lang="ru-RU" dirty="0" err="1"/>
              <a:t>алергия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рентгенови</a:t>
            </a:r>
            <a:r>
              <a:rPr lang="ru-RU" dirty="0"/>
              <a:t> </a:t>
            </a:r>
            <a:r>
              <a:rPr lang="ru-RU" dirty="0" err="1"/>
              <a:t>контрастни</a:t>
            </a:r>
            <a:r>
              <a:rPr lang="ru-RU" dirty="0"/>
              <a:t> вещества и при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Предварителна</a:t>
            </a:r>
            <a:r>
              <a:rPr lang="ru-RU" dirty="0"/>
              <a:t> подготовка на </a:t>
            </a:r>
            <a:r>
              <a:rPr lang="ru-RU" dirty="0" err="1"/>
              <a:t>болния</a:t>
            </a:r>
            <a:r>
              <a:rPr lang="ru-RU" dirty="0"/>
              <a:t> – 2-3 </a:t>
            </a:r>
            <a:r>
              <a:rPr lang="ru-RU" dirty="0" err="1"/>
              <a:t>дена</a:t>
            </a:r>
            <a:r>
              <a:rPr lang="ru-RU" dirty="0"/>
              <a:t> </a:t>
            </a:r>
            <a:r>
              <a:rPr lang="ru-RU" dirty="0" err="1"/>
              <a:t>безцелулозна</a:t>
            </a:r>
            <a:r>
              <a:rPr lang="ru-RU" dirty="0"/>
              <a:t> диета, </a:t>
            </a:r>
            <a:r>
              <a:rPr lang="ru-RU" dirty="0" err="1"/>
              <a:t>приемане</a:t>
            </a:r>
            <a:r>
              <a:rPr lang="ru-RU" dirty="0"/>
              <a:t> на активен </a:t>
            </a:r>
            <a:r>
              <a:rPr lang="ru-RU" dirty="0" err="1"/>
              <a:t>въглен</a:t>
            </a:r>
            <a:r>
              <a:rPr lang="ru-RU" dirty="0"/>
              <a:t> или </a:t>
            </a:r>
            <a:r>
              <a:rPr lang="ru-RU" dirty="0" err="1"/>
              <a:t>адсорган</a:t>
            </a:r>
            <a:r>
              <a:rPr lang="ru-RU" dirty="0"/>
              <a:t> в </a:t>
            </a:r>
            <a:r>
              <a:rPr lang="ru-RU" dirty="0" err="1"/>
              <a:t>деня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изследването</a:t>
            </a:r>
            <a:r>
              <a:rPr lang="ru-RU" dirty="0"/>
              <a:t>, </a:t>
            </a:r>
            <a:r>
              <a:rPr lang="ru-RU" dirty="0" err="1"/>
              <a:t>очистителна</a:t>
            </a:r>
            <a:r>
              <a:rPr lang="ru-RU" dirty="0"/>
              <a:t> клизма </a:t>
            </a:r>
            <a:r>
              <a:rPr lang="ru-RU" dirty="0" err="1"/>
              <a:t>вечерта</a:t>
            </a:r>
            <a:r>
              <a:rPr lang="ru-RU" dirty="0"/>
              <a:t> и </a:t>
            </a:r>
            <a:r>
              <a:rPr lang="ru-RU" dirty="0" err="1"/>
              <a:t>сутринта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изследването</a:t>
            </a:r>
            <a:r>
              <a:rPr lang="ru-RU" dirty="0"/>
              <a:t>. </a:t>
            </a:r>
          </a:p>
          <a:p>
            <a:r>
              <a:rPr lang="ru-RU" b="1" dirty="0"/>
              <a:t>Ретроградна (</a:t>
            </a:r>
            <a:r>
              <a:rPr lang="ru-RU" b="1" dirty="0" err="1"/>
              <a:t>асцендентна</a:t>
            </a:r>
            <a:r>
              <a:rPr lang="ru-RU" b="1" dirty="0"/>
              <a:t>) пиелография </a:t>
            </a:r>
            <a:r>
              <a:rPr lang="ru-RU" dirty="0"/>
              <a:t>– метод за </a:t>
            </a:r>
            <a:r>
              <a:rPr lang="ru-RU" dirty="0" err="1"/>
              <a:t>изследване</a:t>
            </a:r>
            <a:r>
              <a:rPr lang="ru-RU" dirty="0"/>
              <a:t> на анатомо-</a:t>
            </a:r>
            <a:r>
              <a:rPr lang="ru-RU" dirty="0" err="1"/>
              <a:t>морфологичното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горните</a:t>
            </a:r>
            <a:r>
              <a:rPr lang="ru-RU" dirty="0"/>
              <a:t> </a:t>
            </a:r>
            <a:r>
              <a:rPr lang="ru-RU" dirty="0" err="1"/>
              <a:t>пикочни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– </a:t>
            </a:r>
            <a:r>
              <a:rPr lang="ru-RU" dirty="0" err="1"/>
              <a:t>бъбречни</a:t>
            </a:r>
            <a:r>
              <a:rPr lang="ru-RU" dirty="0"/>
              <a:t> </a:t>
            </a:r>
            <a:r>
              <a:rPr lang="ru-RU" dirty="0" err="1"/>
              <a:t>папили</a:t>
            </a:r>
            <a:r>
              <a:rPr lang="ru-RU" dirty="0"/>
              <a:t>, чашки, </a:t>
            </a:r>
            <a:r>
              <a:rPr lang="ru-RU" dirty="0" err="1"/>
              <a:t>легенчета</a:t>
            </a:r>
            <a:r>
              <a:rPr lang="ru-RU" dirty="0"/>
              <a:t>, </a:t>
            </a:r>
            <a:r>
              <a:rPr lang="ru-RU" dirty="0" err="1"/>
              <a:t>уретери</a:t>
            </a:r>
            <a:r>
              <a:rPr lang="ru-RU" dirty="0"/>
              <a:t>. </a:t>
            </a:r>
            <a:r>
              <a:rPr lang="ru-RU" dirty="0" err="1"/>
              <a:t>Извършва</a:t>
            </a:r>
            <a:r>
              <a:rPr lang="ru-RU" dirty="0"/>
              <a:t> се с контрастно вещество,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вкарва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уретрален</a:t>
            </a:r>
            <a:r>
              <a:rPr lang="ru-RU" dirty="0"/>
              <a:t> </a:t>
            </a:r>
            <a:r>
              <a:rPr lang="ru-RU" dirty="0" err="1"/>
              <a:t>катетър</a:t>
            </a:r>
            <a:r>
              <a:rPr lang="ru-RU" dirty="0"/>
              <a:t>. </a:t>
            </a:r>
          </a:p>
          <a:p>
            <a:r>
              <a:rPr lang="ru-RU" b="1" dirty="0" err="1"/>
              <a:t>Бъбречна</a:t>
            </a:r>
            <a:r>
              <a:rPr lang="ru-RU" b="1" dirty="0"/>
              <a:t> ангиография (</a:t>
            </a:r>
            <a:r>
              <a:rPr lang="ru-RU" b="1" dirty="0" err="1"/>
              <a:t>реновазография</a:t>
            </a:r>
            <a:r>
              <a:rPr lang="ru-RU" b="1" dirty="0"/>
              <a:t>)</a:t>
            </a:r>
            <a:r>
              <a:rPr lang="ru-RU" dirty="0"/>
              <a:t> – метод за </a:t>
            </a:r>
            <a:r>
              <a:rPr lang="ru-RU" dirty="0" err="1"/>
              <a:t>изобразяване</a:t>
            </a:r>
            <a:r>
              <a:rPr lang="ru-RU" dirty="0"/>
              <a:t> на </a:t>
            </a:r>
            <a:r>
              <a:rPr lang="ru-RU" dirty="0" err="1"/>
              <a:t>съдовата</a:t>
            </a:r>
            <a:r>
              <a:rPr lang="ru-RU" dirty="0"/>
              <a:t> система на </a:t>
            </a:r>
            <a:r>
              <a:rPr lang="ru-RU" dirty="0" err="1"/>
              <a:t>бъбреците</a:t>
            </a:r>
            <a:r>
              <a:rPr lang="ru-RU" dirty="0"/>
              <a:t> чрез </a:t>
            </a:r>
            <a:r>
              <a:rPr lang="ru-RU" dirty="0" err="1"/>
              <a:t>въвеждане</a:t>
            </a:r>
            <a:r>
              <a:rPr lang="ru-RU" dirty="0"/>
              <a:t> на контрастна материя с </a:t>
            </a:r>
            <a:r>
              <a:rPr lang="ru-RU" dirty="0" err="1"/>
              <a:t>катетър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феморалната</a:t>
            </a:r>
            <a:r>
              <a:rPr lang="ru-RU" dirty="0"/>
              <a:t> или </a:t>
            </a:r>
            <a:r>
              <a:rPr lang="ru-RU" dirty="0" err="1"/>
              <a:t>радиална</a:t>
            </a:r>
            <a:r>
              <a:rPr lang="ru-RU" dirty="0"/>
              <a:t> артерия.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04796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онтейнер за съдържание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768"/>
            <a:ext cx="3960440" cy="3556248"/>
          </a:xfrm>
        </p:spPr>
      </p:pic>
      <p:pic>
        <p:nvPicPr>
          <p:cNvPr id="10" name="Контейнер за съдържание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5524"/>
            <a:ext cx="3456384" cy="3403476"/>
          </a:xfr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29000"/>
            <a:ext cx="3456384" cy="3429000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73016"/>
            <a:ext cx="3744415" cy="326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67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51520" y="260648"/>
            <a:ext cx="4040188" cy="3312368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Ултразвуково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(</a:t>
            </a:r>
            <a:r>
              <a:rPr lang="ru-RU" dirty="0" err="1">
                <a:solidFill>
                  <a:srgbClr val="FF0000"/>
                </a:solidFill>
              </a:rPr>
              <a:t>ехография</a:t>
            </a:r>
            <a:r>
              <a:rPr lang="ru-RU" dirty="0"/>
              <a:t>) Широко </a:t>
            </a:r>
            <a:r>
              <a:rPr lang="ru-RU" dirty="0" err="1"/>
              <a:t>използван</a:t>
            </a:r>
            <a:r>
              <a:rPr lang="ru-RU" dirty="0"/>
              <a:t> </a:t>
            </a:r>
            <a:r>
              <a:rPr lang="ru-RU" dirty="0" err="1"/>
              <a:t>съвременен</a:t>
            </a:r>
            <a:r>
              <a:rPr lang="ru-RU" dirty="0"/>
              <a:t>, </a:t>
            </a:r>
            <a:r>
              <a:rPr lang="ru-RU" dirty="0" err="1"/>
              <a:t>неинвазивен</a:t>
            </a:r>
            <a:r>
              <a:rPr lang="ru-RU" dirty="0"/>
              <a:t> и </a:t>
            </a:r>
            <a:r>
              <a:rPr lang="ru-RU" dirty="0" err="1"/>
              <a:t>лесно</a:t>
            </a:r>
            <a:r>
              <a:rPr lang="ru-RU" dirty="0"/>
              <a:t> </a:t>
            </a:r>
            <a:r>
              <a:rPr lang="ru-RU" dirty="0" err="1"/>
              <a:t>достъпен</a:t>
            </a:r>
            <a:r>
              <a:rPr lang="ru-RU" dirty="0"/>
              <a:t> метод за </a:t>
            </a:r>
            <a:r>
              <a:rPr lang="ru-RU" dirty="0" err="1"/>
              <a:t>проследяване</a:t>
            </a:r>
            <a:r>
              <a:rPr lang="ru-RU" dirty="0"/>
              <a:t> </a:t>
            </a:r>
            <a:r>
              <a:rPr lang="ru-RU" dirty="0" err="1"/>
              <a:t>състоянието</a:t>
            </a:r>
            <a:r>
              <a:rPr lang="ru-RU" dirty="0"/>
              <a:t> на </a:t>
            </a:r>
            <a:r>
              <a:rPr lang="ru-RU" dirty="0" err="1"/>
              <a:t>бъбречния</a:t>
            </a:r>
            <a:r>
              <a:rPr lang="ru-RU" dirty="0"/>
              <a:t> паренхим и </a:t>
            </a:r>
            <a:r>
              <a:rPr lang="ru-RU" dirty="0" err="1"/>
              <a:t>легенче</a:t>
            </a:r>
            <a:r>
              <a:rPr lang="ru-RU" dirty="0"/>
              <a:t>. </a:t>
            </a:r>
          </a:p>
          <a:p>
            <a:r>
              <a:rPr lang="ru-RU" dirty="0"/>
              <a:t>С него се определят </a:t>
            </a:r>
            <a:r>
              <a:rPr lang="ru-RU" dirty="0" err="1"/>
              <a:t>местоположението</a:t>
            </a:r>
            <a:r>
              <a:rPr lang="ru-RU" dirty="0"/>
              <a:t> и размерите на </a:t>
            </a:r>
            <a:r>
              <a:rPr lang="ru-RU" dirty="0" err="1"/>
              <a:t>бъбреците</a:t>
            </a:r>
            <a:r>
              <a:rPr lang="ru-RU" dirty="0"/>
              <a:t>, </a:t>
            </a:r>
            <a:r>
              <a:rPr lang="ru-RU" dirty="0" err="1"/>
              <a:t>открива</a:t>
            </a:r>
            <a:r>
              <a:rPr lang="ru-RU" dirty="0"/>
              <a:t> се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конкременти</a:t>
            </a:r>
            <a:r>
              <a:rPr lang="ru-RU" dirty="0"/>
              <a:t>, </a:t>
            </a:r>
            <a:r>
              <a:rPr lang="ru-RU" dirty="0" err="1"/>
              <a:t>хидронефроза</a:t>
            </a:r>
            <a:r>
              <a:rPr lang="ru-RU" dirty="0"/>
              <a:t>, </a:t>
            </a:r>
            <a:r>
              <a:rPr lang="ru-RU" dirty="0" err="1"/>
              <a:t>туморни</a:t>
            </a:r>
            <a:r>
              <a:rPr lang="ru-RU" dirty="0"/>
              <a:t> и </a:t>
            </a:r>
            <a:r>
              <a:rPr lang="ru-RU" dirty="0" err="1"/>
              <a:t>кистозни</a:t>
            </a:r>
            <a:r>
              <a:rPr lang="ru-RU" dirty="0"/>
              <a:t> </a:t>
            </a:r>
            <a:r>
              <a:rPr lang="ru-RU" dirty="0" err="1"/>
              <a:t>образувания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и др. </a:t>
            </a:r>
            <a:r>
              <a:rPr lang="ru-RU" dirty="0" err="1"/>
              <a:t>Методът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няма</a:t>
            </a:r>
            <a:r>
              <a:rPr lang="ru-RU" dirty="0">
                <a:solidFill>
                  <a:srgbClr val="FF0000"/>
                </a:solidFill>
              </a:rPr>
              <a:t> противопоказания</a:t>
            </a:r>
            <a:r>
              <a:rPr lang="ru-RU" dirty="0"/>
              <a:t> за приложение,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извършва</a:t>
            </a:r>
            <a:r>
              <a:rPr lang="ru-RU" dirty="0"/>
              <a:t> многократно, при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, вкл. и при </a:t>
            </a:r>
            <a:r>
              <a:rPr lang="ru-RU" dirty="0" err="1"/>
              <a:t>деца</a:t>
            </a:r>
            <a:r>
              <a:rPr lang="ru-RU" dirty="0"/>
              <a:t> и </a:t>
            </a:r>
            <a:r>
              <a:rPr lang="ru-RU" dirty="0" err="1"/>
              <a:t>бременни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861048"/>
            <a:ext cx="2466975" cy="230825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404664"/>
            <a:ext cx="4319463" cy="2664296"/>
          </a:xfrm>
        </p:spPr>
        <p:txBody>
          <a:bodyPr>
            <a:normAutofit/>
          </a:bodyPr>
          <a:lstStyle/>
          <a:p>
            <a:r>
              <a:rPr lang="ru-RU" dirty="0" err="1"/>
              <a:t>Компютърна</a:t>
            </a:r>
            <a:r>
              <a:rPr lang="ru-RU" dirty="0"/>
              <a:t> </a:t>
            </a:r>
            <a:r>
              <a:rPr lang="ru-RU" dirty="0" err="1"/>
              <a:t>аксиална</a:t>
            </a:r>
            <a:r>
              <a:rPr lang="ru-RU" dirty="0"/>
              <a:t> томография (КАТ). </a:t>
            </a:r>
          </a:p>
          <a:p>
            <a:r>
              <a:rPr lang="ru-RU" dirty="0" err="1"/>
              <a:t>Методът</a:t>
            </a:r>
            <a:r>
              <a:rPr lang="ru-RU" dirty="0"/>
              <a:t> е </a:t>
            </a:r>
            <a:r>
              <a:rPr lang="ru-RU" dirty="0" err="1"/>
              <a:t>особено</a:t>
            </a:r>
            <a:r>
              <a:rPr lang="ru-RU" dirty="0"/>
              <a:t> информативен при </a:t>
            </a:r>
            <a:r>
              <a:rPr lang="ru-RU" dirty="0" err="1"/>
              <a:t>туморни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кисти, </a:t>
            </a:r>
            <a:r>
              <a:rPr lang="ru-RU" dirty="0" err="1"/>
              <a:t>абсцеси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56992"/>
            <a:ext cx="4608512" cy="2736304"/>
          </a:xfrm>
        </p:spPr>
      </p:pic>
    </p:spTree>
    <p:extLst>
      <p:ext uri="{BB962C8B-B14F-4D97-AF65-F5344CB8AC3E}">
        <p14:creationId xmlns:p14="http://schemas.microsoft.com/office/powerpoint/2010/main" val="2638354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Радиоизотопни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4040188" cy="1872208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Изотопна</a:t>
            </a:r>
            <a:r>
              <a:rPr lang="ru-RU" dirty="0"/>
              <a:t> </a:t>
            </a:r>
            <a:r>
              <a:rPr lang="ru-RU" dirty="0" err="1"/>
              <a:t>нефрография</a:t>
            </a:r>
            <a:r>
              <a:rPr lang="ru-RU" dirty="0"/>
              <a:t> –</a:t>
            </a:r>
            <a:r>
              <a:rPr lang="ru-RU" b="0" dirty="0"/>
              <a:t> </a:t>
            </a:r>
            <a:r>
              <a:rPr lang="ru-RU" b="0" dirty="0" err="1"/>
              <a:t>със</a:t>
            </a:r>
            <a:r>
              <a:rPr lang="ru-RU" b="0" dirty="0"/>
              <a:t> </a:t>
            </a:r>
            <a:r>
              <a:rPr lang="ru-RU" b="0" dirty="0" err="1"/>
              <a:t>специална</a:t>
            </a:r>
            <a:r>
              <a:rPr lang="ru-RU" b="0" dirty="0"/>
              <a:t> </a:t>
            </a:r>
            <a:r>
              <a:rPr lang="ru-RU" b="0" dirty="0" err="1"/>
              <a:t>апаратура</a:t>
            </a:r>
            <a:r>
              <a:rPr lang="ru-RU" b="0" dirty="0"/>
              <a:t> се </a:t>
            </a:r>
            <a:r>
              <a:rPr lang="ru-RU" b="0" dirty="0" err="1"/>
              <a:t>регистрира</a:t>
            </a:r>
            <a:r>
              <a:rPr lang="ru-RU" b="0" dirty="0"/>
              <a:t> </a:t>
            </a:r>
            <a:r>
              <a:rPr lang="ru-RU" b="0" dirty="0" err="1"/>
              <a:t>постъпването</a:t>
            </a:r>
            <a:r>
              <a:rPr lang="ru-RU" b="0" dirty="0"/>
              <a:t>, </a:t>
            </a:r>
            <a:r>
              <a:rPr lang="ru-RU" b="0" dirty="0" err="1"/>
              <a:t>натрупването</a:t>
            </a:r>
            <a:r>
              <a:rPr lang="ru-RU" b="0" dirty="0"/>
              <a:t> и </a:t>
            </a:r>
            <a:r>
              <a:rPr lang="ru-RU" b="0" dirty="0" err="1"/>
              <a:t>излъчването</a:t>
            </a:r>
            <a:r>
              <a:rPr lang="ru-RU" b="0" dirty="0"/>
              <a:t> на даден изотоп (йод-131-хипуран) от </a:t>
            </a:r>
            <a:r>
              <a:rPr lang="ru-RU" b="0" dirty="0" err="1"/>
              <a:t>бъбреците</a:t>
            </a:r>
            <a:r>
              <a:rPr lang="ru-RU" b="0" dirty="0"/>
              <a:t>. </a:t>
            </a:r>
          </a:p>
          <a:p>
            <a:r>
              <a:rPr lang="ru-RU" b="0" dirty="0" err="1"/>
              <a:t>Изотопът</a:t>
            </a:r>
            <a:r>
              <a:rPr lang="ru-RU" b="0" dirty="0"/>
              <a:t> се </a:t>
            </a:r>
            <a:r>
              <a:rPr lang="ru-RU" b="0" dirty="0" err="1"/>
              <a:t>въвежда</a:t>
            </a:r>
            <a:r>
              <a:rPr lang="ru-RU" b="0" dirty="0"/>
              <a:t> по </a:t>
            </a:r>
            <a:r>
              <a:rPr lang="ru-RU" b="0" dirty="0" err="1"/>
              <a:t>венозен</a:t>
            </a:r>
            <a:r>
              <a:rPr lang="ru-RU" b="0" dirty="0"/>
              <a:t> </a:t>
            </a:r>
            <a:r>
              <a:rPr lang="ru-RU" b="0" dirty="0" err="1"/>
              <a:t>път</a:t>
            </a:r>
            <a:r>
              <a:rPr lang="ru-RU" b="0" dirty="0"/>
              <a:t>, а </a:t>
            </a:r>
            <a:r>
              <a:rPr lang="ru-RU" b="0" dirty="0" err="1"/>
              <a:t>получените</a:t>
            </a:r>
            <a:r>
              <a:rPr lang="ru-RU" b="0" dirty="0"/>
              <a:t> </a:t>
            </a:r>
            <a:r>
              <a:rPr lang="ru-RU" b="0" dirty="0" err="1"/>
              <a:t>данни</a:t>
            </a:r>
            <a:r>
              <a:rPr lang="ru-RU" b="0" dirty="0"/>
              <a:t> се </a:t>
            </a:r>
            <a:r>
              <a:rPr lang="ru-RU" b="0" dirty="0" err="1"/>
              <a:t>изобразяват</a:t>
            </a:r>
            <a:r>
              <a:rPr lang="ru-RU" b="0" dirty="0"/>
              <a:t> </a:t>
            </a:r>
            <a:r>
              <a:rPr lang="ru-RU" b="0" dirty="0" err="1"/>
              <a:t>графично</a:t>
            </a:r>
            <a:r>
              <a:rPr lang="ru-RU" b="0" dirty="0"/>
              <a:t> за </a:t>
            </a:r>
            <a:r>
              <a:rPr lang="ru-RU" b="0" dirty="0" err="1"/>
              <a:t>всеки</a:t>
            </a:r>
            <a:r>
              <a:rPr lang="ru-RU" b="0" dirty="0"/>
              <a:t> </a:t>
            </a:r>
            <a:r>
              <a:rPr lang="ru-RU" b="0" dirty="0" err="1"/>
              <a:t>бъбрек</a:t>
            </a:r>
            <a:r>
              <a:rPr lang="ru-RU" b="0" dirty="0"/>
              <a:t> </a:t>
            </a:r>
            <a:r>
              <a:rPr lang="ru-RU" b="0" dirty="0" err="1"/>
              <a:t>поотделно</a:t>
            </a:r>
            <a:r>
              <a:rPr lang="ru-RU" b="0" dirty="0"/>
              <a:t>. </a:t>
            </a:r>
            <a:endParaRPr lang="bg-BG" b="0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43947"/>
            <a:ext cx="4040188" cy="2395831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041775" cy="1872208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сцинтиграфия</a:t>
            </a:r>
            <a:r>
              <a:rPr lang="ru-RU" dirty="0"/>
              <a:t> – </a:t>
            </a:r>
            <a:r>
              <a:rPr lang="ru-RU" b="0" dirty="0"/>
              <a:t> </a:t>
            </a:r>
            <a:r>
              <a:rPr lang="ru-RU" b="0" dirty="0" err="1"/>
              <a:t>изобразява</a:t>
            </a:r>
            <a:r>
              <a:rPr lang="ru-RU" b="0" dirty="0"/>
              <a:t> се </a:t>
            </a:r>
            <a:r>
              <a:rPr lang="ru-RU" b="0" dirty="0" err="1"/>
              <a:t>разпределението</a:t>
            </a:r>
            <a:r>
              <a:rPr lang="ru-RU" b="0" dirty="0"/>
              <a:t> на изотопа в </a:t>
            </a:r>
            <a:r>
              <a:rPr lang="ru-RU" b="0" dirty="0" err="1"/>
              <a:t>бъбречния</a:t>
            </a:r>
            <a:r>
              <a:rPr lang="ru-RU" b="0" dirty="0"/>
              <a:t> паренхим. По </a:t>
            </a:r>
            <a:r>
              <a:rPr lang="ru-RU" b="0" dirty="0" err="1"/>
              <a:t>този</a:t>
            </a:r>
            <a:r>
              <a:rPr lang="ru-RU" b="0" dirty="0"/>
              <a:t> начин се </a:t>
            </a:r>
            <a:r>
              <a:rPr lang="ru-RU" b="0" dirty="0" err="1"/>
              <a:t>получава</a:t>
            </a:r>
            <a:r>
              <a:rPr lang="ru-RU" b="0" dirty="0"/>
              <a:t> информация за формата, </a:t>
            </a:r>
            <a:r>
              <a:rPr lang="ru-RU" b="0" dirty="0" err="1"/>
              <a:t>големината</a:t>
            </a:r>
            <a:r>
              <a:rPr lang="ru-RU" b="0" dirty="0"/>
              <a:t>, </a:t>
            </a:r>
            <a:r>
              <a:rPr lang="ru-RU" b="0" dirty="0" err="1"/>
              <a:t>местоположението</a:t>
            </a:r>
            <a:r>
              <a:rPr lang="ru-RU" b="0" dirty="0"/>
              <a:t> и </a:t>
            </a:r>
            <a:r>
              <a:rPr lang="ru-RU" b="0" dirty="0" err="1"/>
              <a:t>структурата</a:t>
            </a:r>
            <a:r>
              <a:rPr lang="ru-RU" b="0" dirty="0"/>
              <a:t> на </a:t>
            </a:r>
            <a:r>
              <a:rPr lang="ru-RU" b="0" dirty="0" err="1"/>
              <a:t>бъбреците</a:t>
            </a:r>
            <a:r>
              <a:rPr lang="ru-RU" b="0" dirty="0"/>
              <a:t>, </a:t>
            </a:r>
            <a:r>
              <a:rPr lang="ru-RU" b="0" dirty="0" err="1"/>
              <a:t>наличието</a:t>
            </a:r>
            <a:r>
              <a:rPr lang="ru-RU" b="0" dirty="0"/>
              <a:t> на кисти, </a:t>
            </a:r>
            <a:r>
              <a:rPr lang="ru-RU" b="0" dirty="0" err="1"/>
              <a:t>тумори</a:t>
            </a:r>
            <a:r>
              <a:rPr lang="ru-RU" b="0" dirty="0"/>
              <a:t> и т.н.</a:t>
            </a:r>
            <a:endParaRPr lang="bg-BG" b="0" dirty="0"/>
          </a:p>
          <a:p>
            <a:endParaRPr lang="bg-BG" dirty="0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573016"/>
            <a:ext cx="3168351" cy="2376263"/>
          </a:xfrm>
        </p:spPr>
      </p:pic>
    </p:spTree>
    <p:extLst>
      <p:ext uri="{BB962C8B-B14F-4D97-AF65-F5344CB8AC3E}">
        <p14:creationId xmlns:p14="http://schemas.microsoft.com/office/powerpoint/2010/main" val="1617094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Бъбречна</a:t>
            </a:r>
            <a:r>
              <a:rPr lang="ru-RU" dirty="0"/>
              <a:t> биопсия </a:t>
            </a:r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Метод, при </a:t>
            </a:r>
            <a:r>
              <a:rPr lang="ru-RU" dirty="0" err="1"/>
              <a:t>който</a:t>
            </a:r>
            <a:r>
              <a:rPr lang="ru-RU" dirty="0"/>
              <a:t> чрез пункция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специална</a:t>
            </a:r>
            <a:r>
              <a:rPr lang="ru-RU" dirty="0"/>
              <a:t> игла се </a:t>
            </a:r>
            <a:r>
              <a:rPr lang="ru-RU" dirty="0" err="1"/>
              <a:t>взема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за </a:t>
            </a:r>
            <a:r>
              <a:rPr lang="ru-RU" dirty="0" err="1"/>
              <a:t>хистологично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. </a:t>
            </a:r>
          </a:p>
          <a:p>
            <a:r>
              <a:rPr lang="ru-RU" dirty="0" err="1"/>
              <a:t>Бъбречната</a:t>
            </a:r>
            <a:r>
              <a:rPr lang="ru-RU" dirty="0"/>
              <a:t> биопсия </a:t>
            </a:r>
            <a:r>
              <a:rPr lang="ru-RU" dirty="0" err="1"/>
              <a:t>дава</a:t>
            </a:r>
            <a:r>
              <a:rPr lang="ru-RU" dirty="0"/>
              <a:t> полезна информация и се </a:t>
            </a:r>
            <a:r>
              <a:rPr lang="ru-RU" dirty="0" err="1"/>
              <a:t>използва</a:t>
            </a:r>
            <a:r>
              <a:rPr lang="ru-RU" dirty="0"/>
              <a:t> за </a:t>
            </a:r>
            <a:r>
              <a:rPr lang="ru-RU" dirty="0" err="1"/>
              <a:t>диагностично</a:t>
            </a:r>
            <a:r>
              <a:rPr lang="ru-RU" dirty="0"/>
              <a:t> </a:t>
            </a:r>
            <a:r>
              <a:rPr lang="ru-RU" dirty="0" err="1"/>
              <a:t>уточняване</a:t>
            </a:r>
            <a:r>
              <a:rPr lang="ru-RU" dirty="0"/>
              <a:t> на </a:t>
            </a:r>
            <a:r>
              <a:rPr lang="ru-RU" dirty="0" err="1"/>
              <a:t>неясни</a:t>
            </a:r>
            <a:r>
              <a:rPr lang="ru-RU" dirty="0"/>
              <a:t> протеинурии, </a:t>
            </a:r>
            <a:r>
              <a:rPr lang="ru-RU" dirty="0" err="1"/>
              <a:t>гломерулонефрити</a:t>
            </a:r>
            <a:r>
              <a:rPr lang="ru-RU" dirty="0"/>
              <a:t>, </a:t>
            </a:r>
            <a:r>
              <a:rPr lang="ru-RU" dirty="0" err="1"/>
              <a:t>бъбречна</a:t>
            </a:r>
            <a:r>
              <a:rPr lang="ru-RU" dirty="0"/>
              <a:t> амилоидоза и др. </a:t>
            </a:r>
          </a:p>
          <a:p>
            <a:r>
              <a:rPr lang="ru-RU" dirty="0" err="1"/>
              <a:t>Бъбречната</a:t>
            </a:r>
            <a:r>
              <a:rPr lang="ru-RU" dirty="0"/>
              <a:t> биопсия е противопоказана при единствен </a:t>
            </a:r>
            <a:r>
              <a:rPr lang="ru-RU" dirty="0" err="1"/>
              <a:t>функциониращ</a:t>
            </a:r>
            <a:r>
              <a:rPr lang="ru-RU" dirty="0"/>
              <a:t> </a:t>
            </a:r>
            <a:r>
              <a:rPr lang="ru-RU" dirty="0" err="1"/>
              <a:t>бъбрек</a:t>
            </a:r>
            <a:r>
              <a:rPr lang="ru-RU" dirty="0"/>
              <a:t>, нарушения в </a:t>
            </a:r>
            <a:r>
              <a:rPr lang="ru-RU" dirty="0" err="1"/>
              <a:t>кръвосъсирването</a:t>
            </a:r>
            <a:r>
              <a:rPr lang="ru-RU" dirty="0"/>
              <a:t>, лечение с </a:t>
            </a:r>
            <a:r>
              <a:rPr lang="ru-RU" dirty="0" err="1"/>
              <a:t>антикоагуланти</a:t>
            </a:r>
            <a:r>
              <a:rPr lang="ru-RU" dirty="0"/>
              <a:t>, </a:t>
            </a:r>
            <a:r>
              <a:rPr lang="ru-RU" dirty="0" err="1"/>
              <a:t>тумори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, </a:t>
            </a:r>
            <a:r>
              <a:rPr lang="ru-RU" dirty="0" err="1"/>
              <a:t>бъбречен</a:t>
            </a:r>
            <a:r>
              <a:rPr lang="ru-RU" dirty="0"/>
              <a:t> </a:t>
            </a:r>
            <a:r>
              <a:rPr lang="ru-RU" dirty="0" err="1"/>
              <a:t>абсцес</a:t>
            </a:r>
            <a:r>
              <a:rPr lang="ru-RU" dirty="0"/>
              <a:t>, </a:t>
            </a:r>
            <a:r>
              <a:rPr lang="ru-RU" dirty="0" err="1"/>
              <a:t>ехинокок</a:t>
            </a:r>
            <a:r>
              <a:rPr lang="ru-RU" dirty="0"/>
              <a:t>, </a:t>
            </a:r>
            <a:r>
              <a:rPr lang="ru-RU" dirty="0" err="1"/>
              <a:t>напреднала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8963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Бъбречна биопсия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3384376" cy="4104456"/>
          </a:xfrm>
        </p:spPr>
      </p:pic>
      <p:pic>
        <p:nvPicPr>
          <p:cNvPr id="10" name="Контейнер за съдържание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772816"/>
            <a:ext cx="4464496" cy="4104456"/>
          </a:xfrm>
        </p:spPr>
      </p:pic>
    </p:spTree>
    <p:extLst>
      <p:ext uri="{BB962C8B-B14F-4D97-AF65-F5344CB8AC3E}">
        <p14:creationId xmlns:p14="http://schemas.microsoft.com/office/powerpoint/2010/main" val="1902640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</TotalTime>
  <Words>2072</Words>
  <Application>Microsoft Office PowerPoint</Application>
  <PresentationFormat>Презентация на цял екран (4:3)</PresentationFormat>
  <Paragraphs>122</Paragraphs>
  <Slides>24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тема</vt:lpstr>
      <vt:lpstr>Отделителна система</vt:lpstr>
      <vt:lpstr>Анатомия</vt:lpstr>
      <vt:lpstr>Нефрон</vt:lpstr>
      <vt:lpstr>Функция на бъбреците</vt:lpstr>
      <vt:lpstr>Образуване на урината</vt:lpstr>
      <vt:lpstr>Образуване на урината</vt:lpstr>
      <vt:lpstr>Основни симптоми и синдроми</vt:lpstr>
      <vt:lpstr>Основни симптоми и синдроми</vt:lpstr>
      <vt:lpstr>Основни симптоми и синдроми</vt:lpstr>
      <vt:lpstr>Лабораторни находки:</vt:lpstr>
      <vt:lpstr>Нефрозен синдром </vt:lpstr>
      <vt:lpstr>Патогенеза на нерфозен синдром</vt:lpstr>
      <vt:lpstr>Патогенеза на нерфозен синдром</vt:lpstr>
      <vt:lpstr>Клинична картина на нефрозен синдром: </vt:lpstr>
      <vt:lpstr>Презентация на PowerPoint</vt:lpstr>
      <vt:lpstr>Лечение на нефрозен синдром:</vt:lpstr>
      <vt:lpstr>ФУНКЦИОНАЛНИ ИЗСЛЕДВАНИЯ НА ОТДЕЛИТЕЛНА СИСТЕМА</vt:lpstr>
      <vt:lpstr>Клирънсови проби </vt:lpstr>
      <vt:lpstr>Рентгенови изследвания на бъбреците </vt:lpstr>
      <vt:lpstr>Презентация на PowerPoint</vt:lpstr>
      <vt:lpstr>Презентация на PowerPoint</vt:lpstr>
      <vt:lpstr>Радиоизотопни изследвания на бъбреците </vt:lpstr>
      <vt:lpstr>Бъбречна биопсия </vt:lpstr>
      <vt:lpstr>Бъбречна биопсия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155</cp:revision>
  <dcterms:created xsi:type="dcterms:W3CDTF">2016-08-07T14:16:13Z</dcterms:created>
  <dcterms:modified xsi:type="dcterms:W3CDTF">2022-10-27T05:17:11Z</dcterms:modified>
</cp:coreProperties>
</file>