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27.10.2022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57158" y="2130425"/>
            <a:ext cx="8429684" cy="1470025"/>
          </a:xfrm>
        </p:spPr>
        <p:txBody>
          <a:bodyPr/>
          <a:lstStyle/>
          <a:p>
            <a:r>
              <a:rPr lang="bg-BG" dirty="0"/>
              <a:t>Гломерулонефрити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91A001E4-A0D2-A1BB-AE0B-A399511B8E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Glomerulonephrites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80728"/>
            <a:ext cx="9036496" cy="5145435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Определение</a:t>
            </a:r>
            <a:r>
              <a:rPr lang="ru-RU" dirty="0"/>
              <a:t>: </a:t>
            </a:r>
            <a:r>
              <a:rPr lang="ru-RU" dirty="0" err="1"/>
              <a:t>Гломерулонефритите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двустранни</a:t>
            </a:r>
            <a:r>
              <a:rPr lang="ru-RU" dirty="0"/>
              <a:t> </a:t>
            </a:r>
            <a:r>
              <a:rPr lang="ru-RU" dirty="0" err="1"/>
              <a:t>бъбречни</a:t>
            </a:r>
            <a:r>
              <a:rPr lang="ru-RU" dirty="0"/>
              <a:t> </a:t>
            </a:r>
            <a:r>
              <a:rPr lang="ru-RU" dirty="0" err="1"/>
              <a:t>болести</a:t>
            </a:r>
            <a:r>
              <a:rPr lang="ru-RU" dirty="0"/>
              <a:t> с </a:t>
            </a:r>
            <a:r>
              <a:rPr lang="ru-RU" dirty="0" err="1"/>
              <a:t>неизяснена</a:t>
            </a:r>
            <a:r>
              <a:rPr lang="ru-RU" dirty="0"/>
              <a:t> </a:t>
            </a:r>
            <a:r>
              <a:rPr lang="ru-RU" dirty="0" err="1"/>
              <a:t>етиология</a:t>
            </a:r>
            <a:r>
              <a:rPr lang="ru-RU" dirty="0"/>
              <a:t> и </a:t>
            </a:r>
            <a:r>
              <a:rPr lang="ru-RU" dirty="0" err="1"/>
              <a:t>имунна</a:t>
            </a:r>
            <a:r>
              <a:rPr lang="ru-RU" dirty="0"/>
              <a:t> патогенеза. </a:t>
            </a:r>
          </a:p>
          <a:p>
            <a:r>
              <a:rPr lang="ru-RU" b="1" dirty="0"/>
              <a:t>Патогенеза</a:t>
            </a:r>
            <a:r>
              <a:rPr lang="ru-RU" dirty="0"/>
              <a:t>: В </a:t>
            </a:r>
            <a:r>
              <a:rPr lang="ru-RU" dirty="0" err="1"/>
              <a:t>основата</a:t>
            </a:r>
            <a:r>
              <a:rPr lang="ru-RU" dirty="0"/>
              <a:t> </a:t>
            </a:r>
            <a:r>
              <a:rPr lang="ru-RU" dirty="0" err="1"/>
              <a:t>стои</a:t>
            </a:r>
            <a:r>
              <a:rPr lang="ru-RU" dirty="0"/>
              <a:t> </a:t>
            </a:r>
            <a:r>
              <a:rPr lang="ru-RU" dirty="0" err="1"/>
              <a:t>разстройство</a:t>
            </a:r>
            <a:r>
              <a:rPr lang="ru-RU" dirty="0"/>
              <a:t> в </a:t>
            </a:r>
            <a:r>
              <a:rPr lang="ru-RU" dirty="0" err="1"/>
              <a:t>имунната</a:t>
            </a:r>
            <a:r>
              <a:rPr lang="ru-RU" dirty="0"/>
              <a:t> система, </a:t>
            </a:r>
            <a:r>
              <a:rPr lang="ru-RU" dirty="0" err="1"/>
              <a:t>водещо</a:t>
            </a:r>
            <a:r>
              <a:rPr lang="ru-RU" dirty="0"/>
              <a:t> до патологичен отговор на организма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външни</a:t>
            </a:r>
            <a:r>
              <a:rPr lang="ru-RU" dirty="0"/>
              <a:t> или </a:t>
            </a:r>
            <a:r>
              <a:rPr lang="ru-RU" dirty="0" err="1"/>
              <a:t>собствени</a:t>
            </a:r>
            <a:r>
              <a:rPr lang="ru-RU" dirty="0"/>
              <a:t> </a:t>
            </a:r>
            <a:r>
              <a:rPr lang="ru-RU" dirty="0" err="1"/>
              <a:t>антигени</a:t>
            </a:r>
            <a:r>
              <a:rPr lang="ru-RU" dirty="0"/>
              <a:t>.</a:t>
            </a:r>
          </a:p>
          <a:p>
            <a:r>
              <a:rPr lang="ru-RU" dirty="0"/>
              <a:t>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имунната</a:t>
            </a:r>
            <a:r>
              <a:rPr lang="ru-RU" dirty="0"/>
              <a:t> </a:t>
            </a:r>
            <a:r>
              <a:rPr lang="ru-RU" dirty="0" err="1"/>
              <a:t>дисрегулация</a:t>
            </a:r>
            <a:r>
              <a:rPr lang="ru-RU" dirty="0"/>
              <a:t> се оформят 3 </a:t>
            </a:r>
            <a:r>
              <a:rPr lang="ru-RU" dirty="0" err="1"/>
              <a:t>патогенетични</a:t>
            </a:r>
            <a:r>
              <a:rPr lang="ru-RU" dirty="0"/>
              <a:t> механизма: </a:t>
            </a:r>
          </a:p>
          <a:p>
            <a:pPr lvl="1"/>
            <a:r>
              <a:rPr lang="ru-RU" dirty="0" err="1"/>
              <a:t>Образуване</a:t>
            </a:r>
            <a:r>
              <a:rPr lang="ru-RU" dirty="0"/>
              <a:t> на антитела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собствената</a:t>
            </a:r>
            <a:r>
              <a:rPr lang="ru-RU" dirty="0"/>
              <a:t> </a:t>
            </a:r>
            <a:r>
              <a:rPr lang="ru-RU" dirty="0" err="1"/>
              <a:t>гломерулна</a:t>
            </a:r>
            <a:r>
              <a:rPr lang="ru-RU" dirty="0"/>
              <a:t> </a:t>
            </a:r>
            <a:r>
              <a:rPr lang="ru-RU" dirty="0" err="1"/>
              <a:t>базална</a:t>
            </a:r>
            <a:r>
              <a:rPr lang="ru-RU" dirty="0"/>
              <a:t> мембрана – по </a:t>
            </a:r>
            <a:r>
              <a:rPr lang="ru-RU" dirty="0" err="1"/>
              <a:t>нея</a:t>
            </a:r>
            <a:r>
              <a:rPr lang="ru-RU" dirty="0"/>
              <a:t> се </a:t>
            </a:r>
            <a:r>
              <a:rPr lang="ru-RU" dirty="0" err="1"/>
              <a:t>отлагат</a:t>
            </a:r>
            <a:r>
              <a:rPr lang="ru-RU" dirty="0"/>
              <a:t> </a:t>
            </a:r>
            <a:r>
              <a:rPr lang="ru-RU" dirty="0" err="1"/>
              <a:t>IgG</a:t>
            </a:r>
            <a:r>
              <a:rPr lang="ru-RU" dirty="0"/>
              <a:t> и </a:t>
            </a:r>
            <a:r>
              <a:rPr lang="ru-RU" dirty="0" err="1"/>
              <a:t>IgM</a:t>
            </a:r>
            <a:r>
              <a:rPr lang="ru-RU" dirty="0"/>
              <a:t> и С3-фракция на комплемента. </a:t>
            </a:r>
            <a:r>
              <a:rPr lang="ru-RU" dirty="0" err="1"/>
              <a:t>Образуването</a:t>
            </a:r>
            <a:r>
              <a:rPr lang="ru-RU" dirty="0"/>
              <a:t> на антитела не е постоянно, а фазово. </a:t>
            </a:r>
          </a:p>
          <a:p>
            <a:pPr lvl="1"/>
            <a:r>
              <a:rPr lang="ru-RU" dirty="0" err="1"/>
              <a:t>Отлагане</a:t>
            </a:r>
            <a:r>
              <a:rPr lang="ru-RU" dirty="0"/>
              <a:t> на </a:t>
            </a:r>
            <a:r>
              <a:rPr lang="ru-RU" dirty="0" err="1"/>
              <a:t>циркулуращи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 антиген-</a:t>
            </a:r>
            <a:r>
              <a:rPr lang="ru-RU" dirty="0" err="1"/>
              <a:t>антитяло</a:t>
            </a:r>
            <a:r>
              <a:rPr lang="ru-RU" dirty="0"/>
              <a:t> </a:t>
            </a:r>
            <a:r>
              <a:rPr lang="ru-RU" dirty="0" err="1"/>
              <a:t>имунни</a:t>
            </a:r>
            <a:r>
              <a:rPr lang="ru-RU" dirty="0"/>
              <a:t> </a:t>
            </a:r>
            <a:r>
              <a:rPr lang="ru-RU" dirty="0" err="1"/>
              <a:t>комплекси</a:t>
            </a:r>
            <a:r>
              <a:rPr lang="ru-RU" dirty="0"/>
              <a:t> в </a:t>
            </a:r>
            <a:r>
              <a:rPr lang="ru-RU" dirty="0" err="1"/>
              <a:t>гломерулите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Участие на </a:t>
            </a:r>
            <a:r>
              <a:rPr lang="ru-RU" dirty="0" err="1"/>
              <a:t>клетъчния</a:t>
            </a:r>
            <a:r>
              <a:rPr lang="ru-RU" dirty="0"/>
              <a:t> </a:t>
            </a:r>
            <a:r>
              <a:rPr lang="ru-RU" dirty="0" err="1"/>
              <a:t>имунитет</a:t>
            </a:r>
            <a:r>
              <a:rPr lang="ru-RU" dirty="0"/>
              <a:t> – </a:t>
            </a:r>
            <a:r>
              <a:rPr lang="ru-RU" dirty="0" err="1"/>
              <a:t>уврежданията</a:t>
            </a:r>
            <a:r>
              <a:rPr lang="ru-RU" dirty="0"/>
              <a:t> на </a:t>
            </a:r>
            <a:r>
              <a:rPr lang="ru-RU" dirty="0" err="1"/>
              <a:t>гломерулните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 се </a:t>
            </a:r>
            <a:r>
              <a:rPr lang="ru-RU" dirty="0" err="1"/>
              <a:t>дължат</a:t>
            </a:r>
            <a:r>
              <a:rPr lang="ru-RU" dirty="0"/>
              <a:t> на </a:t>
            </a:r>
            <a:r>
              <a:rPr lang="ru-RU" dirty="0" err="1"/>
              <a:t>пряко</a:t>
            </a:r>
            <a:r>
              <a:rPr lang="ru-RU" dirty="0"/>
              <a:t> действие на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лимфокини</a:t>
            </a:r>
            <a:r>
              <a:rPr lang="ru-RU" dirty="0"/>
              <a:t> и </a:t>
            </a:r>
            <a:r>
              <a:rPr lang="ru-RU" dirty="0" err="1"/>
              <a:t>цитокини</a:t>
            </a:r>
            <a:r>
              <a:rPr lang="ru-RU" dirty="0"/>
              <a:t>, </a:t>
            </a:r>
            <a:r>
              <a:rPr lang="ru-RU" dirty="0" err="1"/>
              <a:t>отделяни</a:t>
            </a:r>
            <a:r>
              <a:rPr lang="ru-RU" dirty="0"/>
              <a:t> от макрофаги и Т-клетки; не се </a:t>
            </a:r>
            <a:r>
              <a:rPr lang="ru-RU" dirty="0" err="1"/>
              <a:t>установяват</a:t>
            </a:r>
            <a:r>
              <a:rPr lang="ru-RU" dirty="0"/>
              <a:t> </a:t>
            </a:r>
            <a:r>
              <a:rPr lang="ru-RU" dirty="0" err="1"/>
              <a:t>нито</a:t>
            </a:r>
            <a:r>
              <a:rPr lang="ru-RU" dirty="0"/>
              <a:t> антитела, </a:t>
            </a:r>
            <a:r>
              <a:rPr lang="ru-RU" dirty="0" err="1"/>
              <a:t>нито</a:t>
            </a:r>
            <a:r>
              <a:rPr lang="ru-RU" dirty="0"/>
              <a:t> </a:t>
            </a:r>
            <a:r>
              <a:rPr lang="ru-RU" dirty="0" err="1"/>
              <a:t>имунни</a:t>
            </a:r>
            <a:r>
              <a:rPr lang="ru-RU" dirty="0"/>
              <a:t> </a:t>
            </a:r>
            <a:r>
              <a:rPr lang="ru-RU" dirty="0" err="1"/>
              <a:t>комплекси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66648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dirty="0"/>
              <a:t>ОСТЪР ГЛОМЕРУЛОНЕФРИТ (</a:t>
            </a:r>
            <a:r>
              <a:rPr lang="ru-RU" dirty="0" err="1"/>
              <a:t>Glomerulonephritis</a:t>
            </a:r>
            <a:r>
              <a:rPr lang="ru-RU" dirty="0"/>
              <a:t> </a:t>
            </a:r>
            <a:r>
              <a:rPr lang="ru-RU" dirty="0" err="1"/>
              <a:t>acuta</a:t>
            </a:r>
            <a:r>
              <a:rPr lang="ru-RU" dirty="0"/>
              <a:t>)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997152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Определение</a:t>
            </a:r>
            <a:r>
              <a:rPr lang="ru-RU" dirty="0"/>
              <a:t>: </a:t>
            </a:r>
            <a:r>
              <a:rPr lang="ru-RU" dirty="0" err="1"/>
              <a:t>Дифузно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 на </a:t>
            </a:r>
            <a:r>
              <a:rPr lang="ru-RU" dirty="0" err="1"/>
              <a:t>двата</a:t>
            </a:r>
            <a:r>
              <a:rPr lang="ru-RU" dirty="0"/>
              <a:t> </a:t>
            </a:r>
            <a:r>
              <a:rPr lang="ru-RU" dirty="0" err="1"/>
              <a:t>бъбрека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започва</a:t>
            </a:r>
            <a:r>
              <a:rPr lang="ru-RU" dirty="0"/>
              <a:t> остро след </a:t>
            </a:r>
            <a:r>
              <a:rPr lang="ru-RU" dirty="0" err="1"/>
              <a:t>прекарана</a:t>
            </a:r>
            <a:r>
              <a:rPr lang="ru-RU" dirty="0"/>
              <a:t> </a:t>
            </a:r>
            <a:r>
              <a:rPr lang="ru-RU" dirty="0" err="1"/>
              <a:t>стрептококова</a:t>
            </a:r>
            <a:r>
              <a:rPr lang="ru-RU" dirty="0"/>
              <a:t> инфекция. </a:t>
            </a:r>
          </a:p>
          <a:p>
            <a:r>
              <a:rPr lang="ru-RU" dirty="0" err="1"/>
              <a:t>Характеризира</a:t>
            </a:r>
            <a:r>
              <a:rPr lang="ru-RU" dirty="0"/>
              <a:t> се с </a:t>
            </a:r>
            <a:r>
              <a:rPr lang="ru-RU" dirty="0" err="1">
                <a:solidFill>
                  <a:srgbClr val="FF0000"/>
                </a:solidFill>
              </a:rPr>
              <a:t>отоци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артериална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хипертония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олигурия</a:t>
            </a:r>
            <a:r>
              <a:rPr lang="ru-RU" dirty="0">
                <a:solidFill>
                  <a:srgbClr val="FF0000"/>
                </a:solidFill>
              </a:rPr>
              <a:t>, протеинурия и </a:t>
            </a:r>
            <a:r>
              <a:rPr lang="ru-RU" dirty="0" err="1">
                <a:solidFill>
                  <a:srgbClr val="FF0000"/>
                </a:solidFill>
              </a:rPr>
              <a:t>еритроцитурия</a:t>
            </a:r>
            <a:r>
              <a:rPr lang="ru-RU" dirty="0"/>
              <a:t>. </a:t>
            </a:r>
          </a:p>
          <a:p>
            <a:r>
              <a:rPr lang="ru-RU" dirty="0" err="1"/>
              <a:t>Развива</a:t>
            </a:r>
            <a:r>
              <a:rPr lang="ru-RU" dirty="0"/>
              <a:t> се </a:t>
            </a:r>
            <a:r>
              <a:rPr lang="ru-RU" dirty="0" err="1"/>
              <a:t>главно</a:t>
            </a:r>
            <a:r>
              <a:rPr lang="ru-RU" dirty="0"/>
              <a:t> в </a:t>
            </a:r>
            <a:r>
              <a:rPr lang="ru-RU" dirty="0" err="1"/>
              <a:t>детска</a:t>
            </a:r>
            <a:r>
              <a:rPr lang="ru-RU" dirty="0"/>
              <a:t> и </a:t>
            </a:r>
            <a:r>
              <a:rPr lang="ru-RU" dirty="0" err="1"/>
              <a:t>юношеска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, </a:t>
            </a:r>
            <a:r>
              <a:rPr lang="ru-RU" dirty="0" err="1"/>
              <a:t>по-често</a:t>
            </a:r>
            <a:r>
              <a:rPr lang="ru-RU" dirty="0"/>
              <a:t> при </a:t>
            </a:r>
            <a:r>
              <a:rPr lang="ru-RU" dirty="0" err="1"/>
              <a:t>момчета</a:t>
            </a:r>
            <a:r>
              <a:rPr lang="ru-RU" dirty="0"/>
              <a:t>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Етиология</a:t>
            </a:r>
            <a:r>
              <a:rPr lang="ru-RU" dirty="0">
                <a:solidFill>
                  <a:srgbClr val="FF0000"/>
                </a:solidFill>
              </a:rPr>
              <a:t>:</a:t>
            </a:r>
            <a:r>
              <a:rPr lang="ru-RU" dirty="0"/>
              <a:t> </a:t>
            </a:r>
            <a:r>
              <a:rPr lang="ru-RU" dirty="0" err="1"/>
              <a:t>Единствено</a:t>
            </a:r>
            <a:r>
              <a:rPr lang="ru-RU" dirty="0"/>
              <a:t> при острия </a:t>
            </a:r>
            <a:r>
              <a:rPr lang="ru-RU" dirty="0" err="1"/>
              <a:t>гломерулонефрит</a:t>
            </a:r>
            <a:r>
              <a:rPr lang="ru-RU" dirty="0"/>
              <a:t> е </a:t>
            </a:r>
            <a:r>
              <a:rPr lang="ru-RU" dirty="0">
                <a:solidFill>
                  <a:srgbClr val="FF0000"/>
                </a:solidFill>
              </a:rPr>
              <a:t>доказана </a:t>
            </a:r>
            <a:r>
              <a:rPr lang="ru-RU" dirty="0" err="1">
                <a:solidFill>
                  <a:srgbClr val="FF0000"/>
                </a:solidFill>
              </a:rPr>
              <a:t>пряка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етиологична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връзка</a:t>
            </a:r>
            <a:r>
              <a:rPr lang="ru-RU" dirty="0">
                <a:solidFill>
                  <a:srgbClr val="FF0000"/>
                </a:solidFill>
              </a:rPr>
              <a:t> с бета-</a:t>
            </a:r>
            <a:r>
              <a:rPr lang="ru-RU" dirty="0" err="1">
                <a:solidFill>
                  <a:srgbClr val="FF0000"/>
                </a:solidFill>
              </a:rPr>
              <a:t>хемолитичен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стрептокок</a:t>
            </a:r>
            <a:r>
              <a:rPr lang="ru-RU" dirty="0">
                <a:solidFill>
                  <a:srgbClr val="FF0000"/>
                </a:solidFill>
              </a:rPr>
              <a:t> от </a:t>
            </a:r>
            <a:r>
              <a:rPr lang="ru-RU" dirty="0" err="1">
                <a:solidFill>
                  <a:srgbClr val="FF0000"/>
                </a:solidFill>
              </a:rPr>
              <a:t>група</a:t>
            </a:r>
            <a:r>
              <a:rPr lang="ru-RU" dirty="0">
                <a:solidFill>
                  <a:srgbClr val="FF0000"/>
                </a:solidFill>
              </a:rPr>
              <a:t> А. 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гломерулонфритът</a:t>
            </a:r>
            <a:r>
              <a:rPr lang="ru-RU" dirty="0"/>
              <a:t> се </a:t>
            </a:r>
            <a:r>
              <a:rPr lang="ru-RU" dirty="0" err="1"/>
              <a:t>предшества</a:t>
            </a:r>
            <a:r>
              <a:rPr lang="ru-RU" dirty="0"/>
              <a:t> от </a:t>
            </a:r>
            <a:r>
              <a:rPr lang="ru-RU" dirty="0" err="1"/>
              <a:t>стрептококов</a:t>
            </a:r>
            <a:r>
              <a:rPr lang="ru-RU" dirty="0"/>
              <a:t> </a:t>
            </a:r>
            <a:r>
              <a:rPr lang="ru-RU" dirty="0" err="1"/>
              <a:t>тонзилит</a:t>
            </a:r>
            <a:r>
              <a:rPr lang="ru-RU" dirty="0"/>
              <a:t> или дерматит. </a:t>
            </a:r>
          </a:p>
          <a:p>
            <a:r>
              <a:rPr lang="ru-RU" dirty="0">
                <a:solidFill>
                  <a:srgbClr val="FF0000"/>
                </a:solidFill>
              </a:rPr>
              <a:t>Патогенеза: </a:t>
            </a:r>
            <a:r>
              <a:rPr lang="ru-RU" dirty="0"/>
              <a:t>По </a:t>
            </a:r>
            <a:r>
              <a:rPr lang="ru-RU" dirty="0" err="1"/>
              <a:t>гломерулната</a:t>
            </a:r>
            <a:r>
              <a:rPr lang="ru-RU" dirty="0"/>
              <a:t> </a:t>
            </a:r>
            <a:r>
              <a:rPr lang="ru-RU" dirty="0" err="1"/>
              <a:t>базална</a:t>
            </a:r>
            <a:r>
              <a:rPr lang="ru-RU" dirty="0"/>
              <a:t> мембрана се </a:t>
            </a:r>
            <a:r>
              <a:rPr lang="ru-RU" dirty="0" err="1"/>
              <a:t>установява</a:t>
            </a:r>
            <a:r>
              <a:rPr lang="ru-RU" dirty="0"/>
              <a:t> </a:t>
            </a:r>
            <a:r>
              <a:rPr lang="ru-RU" dirty="0" err="1"/>
              <a:t>отлагане</a:t>
            </a:r>
            <a:r>
              <a:rPr lang="ru-RU" dirty="0"/>
              <a:t> на </a:t>
            </a:r>
            <a:r>
              <a:rPr lang="ru-RU" dirty="0" err="1"/>
              <a:t>IgG</a:t>
            </a:r>
            <a:r>
              <a:rPr lang="ru-RU" dirty="0"/>
              <a:t> (</a:t>
            </a:r>
            <a:r>
              <a:rPr lang="ru-RU" dirty="0" err="1"/>
              <a:t>имуноглобулин</a:t>
            </a:r>
            <a:r>
              <a:rPr lang="ru-RU" dirty="0"/>
              <a:t> G) и С3-фракция на комплемента.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93252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Патологоанатомия</a:t>
            </a:r>
            <a:r>
              <a:rPr lang="ru-RU" dirty="0"/>
              <a:t>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4857403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Бъбреците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с </a:t>
            </a:r>
            <a:r>
              <a:rPr lang="ru-RU" dirty="0" err="1"/>
              <a:t>нормални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 или </a:t>
            </a:r>
            <a:r>
              <a:rPr lang="ru-RU" dirty="0" err="1"/>
              <a:t>леко</a:t>
            </a:r>
            <a:r>
              <a:rPr lang="ru-RU" dirty="0"/>
              <a:t> </a:t>
            </a:r>
            <a:r>
              <a:rPr lang="ru-RU" dirty="0" err="1"/>
              <a:t>уголемени</a:t>
            </a:r>
            <a:r>
              <a:rPr lang="ru-RU" dirty="0"/>
              <a:t>, сочни, </a:t>
            </a:r>
            <a:r>
              <a:rPr lang="ru-RU" dirty="0" err="1"/>
              <a:t>понякога</a:t>
            </a:r>
            <a:r>
              <a:rPr lang="ru-RU" dirty="0"/>
              <a:t> с </a:t>
            </a:r>
            <a:r>
              <a:rPr lang="ru-RU" dirty="0" err="1"/>
              <a:t>точковидни</a:t>
            </a:r>
            <a:r>
              <a:rPr lang="ru-RU" dirty="0"/>
              <a:t> </a:t>
            </a:r>
            <a:r>
              <a:rPr lang="ru-RU" dirty="0" err="1"/>
              <a:t>кръвоизливи</a:t>
            </a:r>
            <a:r>
              <a:rPr lang="ru-RU" dirty="0"/>
              <a:t> по </a:t>
            </a:r>
            <a:r>
              <a:rPr lang="ru-RU" dirty="0" err="1"/>
              <a:t>повърхността</a:t>
            </a:r>
            <a:r>
              <a:rPr lang="ru-RU" dirty="0"/>
              <a:t>. </a:t>
            </a:r>
          </a:p>
          <a:p>
            <a:r>
              <a:rPr lang="ru-RU" dirty="0" err="1"/>
              <a:t>Гломерулите</a:t>
            </a:r>
            <a:r>
              <a:rPr lang="ru-RU" dirty="0"/>
              <a:t> </a:t>
            </a:r>
            <a:r>
              <a:rPr lang="ru-RU" dirty="0" err="1"/>
              <a:t>изглеждат</a:t>
            </a:r>
            <a:r>
              <a:rPr lang="ru-RU" dirty="0"/>
              <a:t> </a:t>
            </a:r>
            <a:r>
              <a:rPr lang="ru-RU" dirty="0" err="1"/>
              <a:t>уголемени</a:t>
            </a:r>
            <a:r>
              <a:rPr lang="ru-RU" dirty="0"/>
              <a:t>, </a:t>
            </a:r>
            <a:r>
              <a:rPr lang="ru-RU" dirty="0" err="1"/>
              <a:t>кръвонапълнени</a:t>
            </a:r>
            <a:r>
              <a:rPr lang="ru-RU" dirty="0"/>
              <a:t>, </a:t>
            </a:r>
            <a:r>
              <a:rPr lang="ru-RU" dirty="0" err="1"/>
              <a:t>капилярният</a:t>
            </a:r>
            <a:r>
              <a:rPr lang="ru-RU" dirty="0"/>
              <a:t> </a:t>
            </a:r>
            <a:r>
              <a:rPr lang="ru-RU" dirty="0" err="1"/>
              <a:t>лумен</a:t>
            </a:r>
            <a:r>
              <a:rPr lang="ru-RU" dirty="0"/>
              <a:t> е стеснен или частично запушен от </a:t>
            </a:r>
            <a:r>
              <a:rPr lang="ru-RU" dirty="0" err="1"/>
              <a:t>разрастване</a:t>
            </a:r>
            <a:r>
              <a:rPr lang="ru-RU" dirty="0"/>
              <a:t> на </a:t>
            </a:r>
            <a:r>
              <a:rPr lang="ru-RU" dirty="0" err="1"/>
              <a:t>ендотелните</a:t>
            </a:r>
            <a:r>
              <a:rPr lang="ru-RU" dirty="0"/>
              <a:t> клетки. </a:t>
            </a:r>
          </a:p>
          <a:p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базалната</a:t>
            </a:r>
            <a:r>
              <a:rPr lang="ru-RU" dirty="0"/>
              <a:t> мембрана се </a:t>
            </a:r>
            <a:r>
              <a:rPr lang="ru-RU" dirty="0" err="1"/>
              <a:t>откриват</a:t>
            </a:r>
            <a:r>
              <a:rPr lang="ru-RU" dirty="0"/>
              <a:t> </a:t>
            </a:r>
            <a:r>
              <a:rPr lang="ru-RU" dirty="0" err="1"/>
              <a:t>отложени</a:t>
            </a:r>
            <a:r>
              <a:rPr lang="ru-RU" dirty="0"/>
              <a:t> </a:t>
            </a:r>
            <a:r>
              <a:rPr lang="ru-RU" dirty="0" err="1"/>
              <a:t>имунни</a:t>
            </a:r>
            <a:r>
              <a:rPr lang="ru-RU" dirty="0"/>
              <a:t> </a:t>
            </a:r>
            <a:r>
              <a:rPr lang="ru-RU" dirty="0" err="1"/>
              <a:t>комплекси</a:t>
            </a:r>
            <a:r>
              <a:rPr lang="ru-RU" dirty="0"/>
              <a:t> под формата на „</a:t>
            </a:r>
            <a:r>
              <a:rPr lang="ru-RU" dirty="0" err="1"/>
              <a:t>гърбици</a:t>
            </a:r>
            <a:r>
              <a:rPr lang="ru-RU" dirty="0"/>
              <a:t>”.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07620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Клинична</a:t>
            </a:r>
            <a:r>
              <a:rPr lang="ru-RU" dirty="0"/>
              <a:t> картина: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96752"/>
            <a:ext cx="9036496" cy="566124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Латентен перио</a:t>
            </a:r>
            <a:r>
              <a:rPr lang="ru-RU" dirty="0"/>
              <a:t>д – между </a:t>
            </a:r>
            <a:r>
              <a:rPr lang="ru-RU" dirty="0" err="1"/>
              <a:t>предшестващата</a:t>
            </a:r>
            <a:r>
              <a:rPr lang="ru-RU" dirty="0"/>
              <a:t> </a:t>
            </a:r>
            <a:r>
              <a:rPr lang="ru-RU" dirty="0" err="1"/>
              <a:t>стрептококова</a:t>
            </a:r>
            <a:r>
              <a:rPr lang="ru-RU" dirty="0"/>
              <a:t> инфекция и острия </a:t>
            </a:r>
            <a:r>
              <a:rPr lang="ru-RU" dirty="0" err="1"/>
              <a:t>гломерулонефрит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безсимптомен</a:t>
            </a:r>
            <a:r>
              <a:rPr lang="ru-RU" dirty="0"/>
              <a:t> период от 10 дни при </a:t>
            </a:r>
            <a:r>
              <a:rPr lang="ru-RU" dirty="0" err="1"/>
              <a:t>тонзилита</a:t>
            </a:r>
            <a:r>
              <a:rPr lang="ru-RU" dirty="0"/>
              <a:t> и 21 дни при дерматита.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този</a:t>
            </a:r>
            <a:r>
              <a:rPr lang="ru-RU" dirty="0"/>
              <a:t> период </a:t>
            </a:r>
            <a:r>
              <a:rPr lang="ru-RU" dirty="0" err="1"/>
              <a:t>оплакванията</a:t>
            </a:r>
            <a:r>
              <a:rPr lang="ru-RU" dirty="0"/>
              <a:t> 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от </a:t>
            </a:r>
            <a:r>
              <a:rPr lang="ru-RU" dirty="0" err="1"/>
              <a:t>отпадналост</a:t>
            </a:r>
            <a:r>
              <a:rPr lang="ru-RU" dirty="0"/>
              <a:t>, </a:t>
            </a:r>
            <a:r>
              <a:rPr lang="ru-RU" dirty="0" err="1"/>
              <a:t>безапетитие</a:t>
            </a:r>
            <a:r>
              <a:rPr lang="ru-RU" dirty="0"/>
              <a:t>, </a:t>
            </a:r>
            <a:r>
              <a:rPr lang="ru-RU" dirty="0" err="1"/>
              <a:t>гадене</a:t>
            </a:r>
            <a:r>
              <a:rPr lang="ru-RU" dirty="0"/>
              <a:t>, </a:t>
            </a:r>
            <a:r>
              <a:rPr lang="ru-RU" dirty="0" err="1"/>
              <a:t>повръщане</a:t>
            </a:r>
            <a:r>
              <a:rPr lang="ru-RU" dirty="0"/>
              <a:t>, субфебрилитет, </a:t>
            </a:r>
            <a:r>
              <a:rPr lang="ru-RU" dirty="0" err="1"/>
              <a:t>тъпи</a:t>
            </a:r>
            <a:r>
              <a:rPr lang="ru-RU" dirty="0"/>
              <a:t> </a:t>
            </a:r>
            <a:r>
              <a:rPr lang="ru-RU" dirty="0" err="1"/>
              <a:t>болки</a:t>
            </a:r>
            <a:r>
              <a:rPr lang="ru-RU" dirty="0"/>
              <a:t> в </a:t>
            </a:r>
            <a:r>
              <a:rPr lang="ru-RU" dirty="0" err="1"/>
              <a:t>кръста</a:t>
            </a:r>
            <a:r>
              <a:rPr lang="ru-RU" dirty="0"/>
              <a:t>. </a:t>
            </a:r>
          </a:p>
          <a:p>
            <a:r>
              <a:rPr lang="ru-RU" dirty="0" err="1"/>
              <a:t>Понякога</a:t>
            </a:r>
            <a:r>
              <a:rPr lang="ru-RU" dirty="0"/>
              <a:t> </a:t>
            </a:r>
            <a:r>
              <a:rPr lang="ru-RU" dirty="0" err="1"/>
              <a:t>заболяването</a:t>
            </a:r>
            <a:r>
              <a:rPr lang="ru-RU" dirty="0"/>
              <a:t> </a:t>
            </a:r>
            <a:r>
              <a:rPr lang="ru-RU" dirty="0" err="1"/>
              <a:t>стартира</a:t>
            </a:r>
            <a:r>
              <a:rPr lang="ru-RU" dirty="0"/>
              <a:t> остро с </a:t>
            </a:r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триадата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отоци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хипертония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олигурия</a:t>
            </a:r>
            <a:r>
              <a:rPr lang="ru-RU" dirty="0"/>
              <a:t>, с </a:t>
            </a:r>
            <a:r>
              <a:rPr lang="ru-RU" dirty="0" err="1"/>
              <a:t>разностепенна</a:t>
            </a:r>
            <a:r>
              <a:rPr lang="ru-RU" dirty="0"/>
              <a:t> </a:t>
            </a:r>
            <a:r>
              <a:rPr lang="ru-RU" dirty="0" err="1"/>
              <a:t>хематурия</a:t>
            </a:r>
            <a:r>
              <a:rPr lang="ru-RU" dirty="0"/>
              <a:t> и протеинурия. </a:t>
            </a:r>
          </a:p>
          <a:p>
            <a:r>
              <a:rPr lang="ru-RU" b="1" dirty="0" err="1"/>
              <a:t>Отоци</a:t>
            </a:r>
            <a:r>
              <a:rPr lang="ru-RU" dirty="0"/>
              <a:t> – 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първа</a:t>
            </a:r>
            <a:r>
              <a:rPr lang="ru-RU" dirty="0"/>
              <a:t> </a:t>
            </a:r>
            <a:r>
              <a:rPr lang="ru-RU" dirty="0" err="1"/>
              <a:t>изява</a:t>
            </a:r>
            <a:r>
              <a:rPr lang="ru-RU" dirty="0"/>
              <a:t> на острия </a:t>
            </a:r>
            <a:r>
              <a:rPr lang="ru-RU" dirty="0" err="1"/>
              <a:t>гломерулонефрит</a:t>
            </a:r>
            <a:r>
              <a:rPr lang="ru-RU" dirty="0"/>
              <a:t>. </a:t>
            </a:r>
            <a:r>
              <a:rPr lang="ru-RU" dirty="0" err="1"/>
              <a:t>Развиват</a:t>
            </a:r>
            <a:r>
              <a:rPr lang="ru-RU" dirty="0"/>
              <a:t> се по </a:t>
            </a:r>
            <a:r>
              <a:rPr lang="ru-RU" dirty="0" err="1"/>
              <a:t>местата</a:t>
            </a:r>
            <a:r>
              <a:rPr lang="ru-RU" dirty="0"/>
              <a:t> с </a:t>
            </a:r>
            <a:r>
              <a:rPr lang="ru-RU" dirty="0" err="1"/>
              <a:t>рехава</a:t>
            </a:r>
            <a:r>
              <a:rPr lang="ru-RU" dirty="0"/>
              <a:t> </a:t>
            </a:r>
            <a:r>
              <a:rPr lang="ru-RU" dirty="0" err="1"/>
              <a:t>съединителна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– </a:t>
            </a:r>
            <a:r>
              <a:rPr lang="ru-RU" dirty="0" err="1"/>
              <a:t>обикновено</a:t>
            </a:r>
            <a:r>
              <a:rPr lang="ru-RU" dirty="0"/>
              <a:t> </a:t>
            </a:r>
            <a:r>
              <a:rPr lang="ru-RU" dirty="0" err="1"/>
              <a:t>първо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периорбитални</a:t>
            </a:r>
            <a:r>
              <a:rPr lang="ru-RU" dirty="0"/>
              <a:t>, а </a:t>
            </a:r>
            <a:r>
              <a:rPr lang="ru-RU" dirty="0" err="1"/>
              <a:t>успоредно</a:t>
            </a:r>
            <a:r>
              <a:rPr lang="ru-RU" dirty="0"/>
              <a:t> с </a:t>
            </a:r>
            <a:r>
              <a:rPr lang="ru-RU" dirty="0" err="1"/>
              <a:t>тях</a:t>
            </a:r>
            <a:r>
              <a:rPr lang="ru-RU" dirty="0"/>
              <a:t> или 1-2 дни след </a:t>
            </a:r>
            <a:r>
              <a:rPr lang="ru-RU" dirty="0" err="1"/>
              <a:t>това</a:t>
            </a:r>
            <a:r>
              <a:rPr lang="ru-RU" dirty="0"/>
              <a:t> се </a:t>
            </a:r>
            <a:r>
              <a:rPr lang="ru-RU" dirty="0" err="1"/>
              <a:t>появяват</a:t>
            </a:r>
            <a:r>
              <a:rPr lang="ru-RU" dirty="0"/>
              <a:t> и по </a:t>
            </a:r>
            <a:r>
              <a:rPr lang="ru-RU" dirty="0" err="1"/>
              <a:t>долните</a:t>
            </a:r>
            <a:r>
              <a:rPr lang="ru-RU" dirty="0"/>
              <a:t> </a:t>
            </a:r>
            <a:r>
              <a:rPr lang="ru-RU" dirty="0" err="1"/>
              <a:t>крайници</a:t>
            </a:r>
            <a:r>
              <a:rPr lang="ru-RU" dirty="0"/>
              <a:t> и </a:t>
            </a:r>
            <a:r>
              <a:rPr lang="ru-RU" dirty="0" err="1"/>
              <a:t>лумбалната</a:t>
            </a:r>
            <a:r>
              <a:rPr lang="ru-RU" dirty="0"/>
              <a:t> </a:t>
            </a:r>
            <a:r>
              <a:rPr lang="ru-RU" dirty="0" err="1"/>
              <a:t>област</a:t>
            </a:r>
            <a:r>
              <a:rPr lang="ru-RU" dirty="0"/>
              <a:t>. </a:t>
            </a:r>
            <a:r>
              <a:rPr lang="ru-RU" dirty="0" err="1"/>
              <a:t>Степента</a:t>
            </a:r>
            <a:r>
              <a:rPr lang="ru-RU" dirty="0"/>
              <a:t> им е в </a:t>
            </a:r>
            <a:r>
              <a:rPr lang="ru-RU" dirty="0" err="1"/>
              <a:t>пряка</a:t>
            </a:r>
            <a:r>
              <a:rPr lang="ru-RU" dirty="0"/>
              <a:t> </a:t>
            </a:r>
            <a:r>
              <a:rPr lang="ru-RU" dirty="0" err="1"/>
              <a:t>зависимост</a:t>
            </a:r>
            <a:r>
              <a:rPr lang="ru-RU" dirty="0"/>
              <a:t> от </a:t>
            </a:r>
            <a:r>
              <a:rPr lang="ru-RU" dirty="0" err="1"/>
              <a:t>приемът</a:t>
            </a:r>
            <a:r>
              <a:rPr lang="ru-RU" dirty="0"/>
              <a:t> на </a:t>
            </a:r>
            <a:r>
              <a:rPr lang="ru-RU" dirty="0" err="1"/>
              <a:t>сол</a:t>
            </a:r>
            <a:r>
              <a:rPr lang="ru-RU" dirty="0"/>
              <a:t> – по- </a:t>
            </a:r>
            <a:r>
              <a:rPr lang="ru-RU" dirty="0" err="1"/>
              <a:t>високият</a:t>
            </a:r>
            <a:r>
              <a:rPr lang="ru-RU" dirty="0"/>
              <a:t> внос на натрий води до </a:t>
            </a:r>
            <a:r>
              <a:rPr lang="ru-RU" dirty="0" err="1"/>
              <a:t>масивни</a:t>
            </a:r>
            <a:r>
              <a:rPr lang="ru-RU" dirty="0"/>
              <a:t> </a:t>
            </a:r>
            <a:r>
              <a:rPr lang="ru-RU" dirty="0" err="1"/>
              <a:t>отоци</a:t>
            </a:r>
            <a:r>
              <a:rPr lang="ru-RU" dirty="0"/>
              <a:t>. </a:t>
            </a:r>
          </a:p>
          <a:p>
            <a:r>
              <a:rPr lang="ru-RU" b="1" dirty="0" err="1"/>
              <a:t>Артериална</a:t>
            </a:r>
            <a:r>
              <a:rPr lang="ru-RU" b="1" dirty="0"/>
              <a:t> </a:t>
            </a:r>
            <a:r>
              <a:rPr lang="ru-RU" b="1" dirty="0" err="1"/>
              <a:t>хипертония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наблюдава</a:t>
            </a:r>
            <a:r>
              <a:rPr lang="ru-RU" dirty="0"/>
              <a:t> се при 70% от </a:t>
            </a:r>
            <a:r>
              <a:rPr lang="ru-RU" dirty="0" err="1"/>
              <a:t>болните</a:t>
            </a:r>
            <a:r>
              <a:rPr lang="ru-RU" dirty="0"/>
              <a:t>. </a:t>
            </a:r>
            <a:r>
              <a:rPr lang="ru-RU" dirty="0" err="1"/>
              <a:t>Артериалното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е </a:t>
            </a:r>
            <a:r>
              <a:rPr lang="ru-RU" dirty="0" err="1"/>
              <a:t>обикновено</a:t>
            </a:r>
            <a:r>
              <a:rPr lang="ru-RU" dirty="0"/>
              <a:t> около 140-160/95-120. </a:t>
            </a:r>
            <a:r>
              <a:rPr lang="ru-RU" dirty="0" err="1"/>
              <a:t>Внезапното</a:t>
            </a:r>
            <a:r>
              <a:rPr lang="ru-RU" dirty="0"/>
              <a:t>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артериалното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доведе</a:t>
            </a:r>
            <a:r>
              <a:rPr lang="ru-RU" dirty="0"/>
              <a:t> до остро </a:t>
            </a:r>
            <a:r>
              <a:rPr lang="ru-RU" dirty="0" err="1"/>
              <a:t>обременяване</a:t>
            </a:r>
            <a:r>
              <a:rPr lang="ru-RU" dirty="0"/>
              <a:t> на </a:t>
            </a:r>
            <a:r>
              <a:rPr lang="ru-RU" dirty="0" err="1"/>
              <a:t>лявата</a:t>
            </a:r>
            <a:r>
              <a:rPr lang="ru-RU" dirty="0"/>
              <a:t> камера на </a:t>
            </a:r>
            <a:r>
              <a:rPr lang="ru-RU" dirty="0" err="1"/>
              <a:t>сърцето</a:t>
            </a:r>
            <a:r>
              <a:rPr lang="ru-RU" dirty="0"/>
              <a:t> и развитие на остра </a:t>
            </a:r>
            <a:r>
              <a:rPr lang="ru-RU" dirty="0" err="1"/>
              <a:t>левокамерна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слабост</a:t>
            </a:r>
            <a:r>
              <a:rPr lang="ru-RU" dirty="0"/>
              <a:t>, </a:t>
            </a:r>
            <a:r>
              <a:rPr lang="ru-RU" dirty="0" err="1"/>
              <a:t>понякога</a:t>
            </a:r>
            <a:r>
              <a:rPr lang="ru-RU" dirty="0"/>
              <a:t> с </a:t>
            </a:r>
            <a:r>
              <a:rPr lang="ru-RU" dirty="0" err="1"/>
              <a:t>фатални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. </a:t>
            </a:r>
            <a:r>
              <a:rPr lang="ru-RU" dirty="0" err="1"/>
              <a:t>Хипертонията</a:t>
            </a:r>
            <a:r>
              <a:rPr lang="ru-RU" dirty="0"/>
              <a:t> е ранен симптом на острия </a:t>
            </a:r>
            <a:r>
              <a:rPr lang="ru-RU" dirty="0" err="1"/>
              <a:t>гломерулонефрит</a:t>
            </a:r>
            <a:r>
              <a:rPr lang="ru-RU" dirty="0"/>
              <a:t>,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преходен</a:t>
            </a:r>
            <a:r>
              <a:rPr lang="ru-RU" dirty="0"/>
              <a:t> характер и </a:t>
            </a:r>
            <a:r>
              <a:rPr lang="ru-RU" dirty="0" err="1"/>
              <a:t>продължава</a:t>
            </a:r>
            <a:r>
              <a:rPr lang="ru-RU" dirty="0"/>
              <a:t> не </a:t>
            </a:r>
            <a:r>
              <a:rPr lang="ru-RU" dirty="0" err="1"/>
              <a:t>повече</a:t>
            </a:r>
            <a:r>
              <a:rPr lang="ru-RU" dirty="0"/>
              <a:t> от 1 </a:t>
            </a:r>
            <a:r>
              <a:rPr lang="ru-RU" dirty="0" err="1"/>
              <a:t>месец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12403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урината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124744"/>
            <a:ext cx="8928992" cy="5001419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олигурия</a:t>
            </a:r>
            <a:r>
              <a:rPr lang="ru-RU" dirty="0"/>
              <a:t>, </a:t>
            </a:r>
            <a:r>
              <a:rPr lang="ru-RU" dirty="0" err="1"/>
              <a:t>хематурия</a:t>
            </a:r>
            <a:r>
              <a:rPr lang="ru-RU" dirty="0"/>
              <a:t> и протеинурия. 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задължителни</a:t>
            </a:r>
            <a:r>
              <a:rPr lang="ru-RU" dirty="0"/>
              <a:t> </a:t>
            </a:r>
            <a:r>
              <a:rPr lang="ru-RU" dirty="0" err="1"/>
              <a:t>белези</a:t>
            </a:r>
            <a:r>
              <a:rPr lang="ru-RU" dirty="0"/>
              <a:t> на острия </a:t>
            </a:r>
            <a:r>
              <a:rPr lang="ru-RU" dirty="0" err="1"/>
              <a:t>гломерулонефрит</a:t>
            </a:r>
            <a:r>
              <a:rPr lang="ru-RU" dirty="0"/>
              <a:t> 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дори</a:t>
            </a:r>
            <a:r>
              <a:rPr lang="ru-RU" dirty="0"/>
              <a:t> при </a:t>
            </a:r>
            <a:r>
              <a:rPr lang="ru-RU" dirty="0" err="1"/>
              <a:t>отсъствие</a:t>
            </a:r>
            <a:r>
              <a:rPr lang="ru-RU" dirty="0"/>
              <a:t> на </a:t>
            </a:r>
            <a:r>
              <a:rPr lang="ru-RU" dirty="0" err="1"/>
              <a:t>манифестни</a:t>
            </a:r>
            <a:r>
              <a:rPr lang="ru-RU" dirty="0"/>
              <a:t> </a:t>
            </a:r>
            <a:r>
              <a:rPr lang="ru-RU" dirty="0" err="1"/>
              <a:t>отоци</a:t>
            </a:r>
            <a:r>
              <a:rPr lang="ru-RU" dirty="0"/>
              <a:t> и </a:t>
            </a:r>
            <a:r>
              <a:rPr lang="ru-RU" dirty="0" err="1"/>
              <a:t>хипертония</a:t>
            </a:r>
            <a:r>
              <a:rPr lang="ru-RU" dirty="0"/>
              <a:t>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Олигурия</a:t>
            </a:r>
            <a:r>
              <a:rPr lang="ru-RU" dirty="0"/>
              <a:t> –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първите</a:t>
            </a:r>
            <a:r>
              <a:rPr lang="ru-RU" dirty="0"/>
              <a:t> дни </a:t>
            </a:r>
            <a:r>
              <a:rPr lang="ru-RU" dirty="0" err="1"/>
              <a:t>диурезата</a:t>
            </a:r>
            <a:r>
              <a:rPr lang="ru-RU" dirty="0"/>
              <a:t> е под 500 </a:t>
            </a:r>
            <a:r>
              <a:rPr lang="ru-RU" dirty="0" err="1"/>
              <a:t>ml</a:t>
            </a:r>
            <a:r>
              <a:rPr lang="ru-RU" dirty="0"/>
              <a:t> – </a:t>
            </a:r>
            <a:r>
              <a:rPr lang="ru-RU" dirty="0" err="1"/>
              <a:t>урината</a:t>
            </a:r>
            <a:r>
              <a:rPr lang="ru-RU" dirty="0"/>
              <a:t> е </a:t>
            </a:r>
            <a:r>
              <a:rPr lang="ru-RU" dirty="0" err="1"/>
              <a:t>тъмна</a:t>
            </a:r>
            <a:r>
              <a:rPr lang="ru-RU" dirty="0"/>
              <a:t>, с </a:t>
            </a:r>
            <a:r>
              <a:rPr lang="ru-RU" dirty="0" err="1"/>
              <a:t>високо</a:t>
            </a:r>
            <a:r>
              <a:rPr lang="ru-RU" dirty="0"/>
              <a:t> специфично </a:t>
            </a:r>
            <a:r>
              <a:rPr lang="ru-RU" dirty="0" err="1"/>
              <a:t>тегло</a:t>
            </a:r>
            <a:r>
              <a:rPr lang="ru-RU" dirty="0"/>
              <a:t>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Макроскопска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хематурия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– </a:t>
            </a:r>
            <a:r>
              <a:rPr lang="ru-RU" dirty="0" err="1"/>
              <a:t>обикновено</a:t>
            </a:r>
            <a:r>
              <a:rPr lang="ru-RU" dirty="0"/>
              <a:t> е </a:t>
            </a:r>
            <a:r>
              <a:rPr lang="ru-RU" dirty="0" err="1"/>
              <a:t>краткотрайна</a:t>
            </a:r>
            <a:r>
              <a:rPr lang="ru-RU" dirty="0"/>
              <a:t> – от </a:t>
            </a:r>
            <a:r>
              <a:rPr lang="ru-RU" dirty="0" err="1"/>
              <a:t>няколко</a:t>
            </a:r>
            <a:r>
              <a:rPr lang="ru-RU" dirty="0"/>
              <a:t> часа до 1 </a:t>
            </a:r>
            <a:r>
              <a:rPr lang="ru-RU" dirty="0" err="1"/>
              <a:t>денонощие</a:t>
            </a:r>
            <a:r>
              <a:rPr lang="ru-RU" dirty="0"/>
              <a:t>, </a:t>
            </a:r>
            <a:r>
              <a:rPr lang="ru-RU" dirty="0" err="1"/>
              <a:t>урината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ръждивокафяв</a:t>
            </a:r>
            <a:r>
              <a:rPr lang="ru-RU" dirty="0"/>
              <a:t> </a:t>
            </a:r>
            <a:r>
              <a:rPr lang="ru-RU" dirty="0" err="1"/>
              <a:t>цвят</a:t>
            </a:r>
            <a:r>
              <a:rPr lang="ru-RU" dirty="0"/>
              <a:t>. След </a:t>
            </a:r>
            <a:r>
              <a:rPr lang="ru-RU" dirty="0" err="1"/>
              <a:t>изчезването</a:t>
            </a:r>
            <a:r>
              <a:rPr lang="ru-RU" dirty="0"/>
              <a:t> й </a:t>
            </a:r>
            <a:r>
              <a:rPr lang="ru-RU" dirty="0" err="1"/>
              <a:t>дълго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 се </a:t>
            </a:r>
            <a:r>
              <a:rPr lang="ru-RU" dirty="0" err="1"/>
              <a:t>установява</a:t>
            </a:r>
            <a:r>
              <a:rPr lang="ru-RU" dirty="0"/>
              <a:t> </a:t>
            </a:r>
            <a:r>
              <a:rPr lang="ru-RU" dirty="0" err="1"/>
              <a:t>микроскопска</a:t>
            </a:r>
            <a:r>
              <a:rPr lang="ru-RU" dirty="0"/>
              <a:t> </a:t>
            </a:r>
            <a:r>
              <a:rPr lang="ru-RU" dirty="0" err="1"/>
              <a:t>хематурия</a:t>
            </a:r>
            <a:r>
              <a:rPr lang="ru-RU" dirty="0"/>
              <a:t>. </a:t>
            </a:r>
          </a:p>
          <a:p>
            <a:r>
              <a:rPr lang="ru-RU" dirty="0">
                <a:solidFill>
                  <a:srgbClr val="FF0000"/>
                </a:solidFill>
              </a:rPr>
              <a:t>Протеинурия</a:t>
            </a:r>
            <a:r>
              <a:rPr lang="ru-RU" dirty="0"/>
              <a:t> – около 3 g/24 h; </a:t>
            </a:r>
          </a:p>
          <a:p>
            <a:r>
              <a:rPr lang="ru-RU" dirty="0">
                <a:solidFill>
                  <a:srgbClr val="FF0000"/>
                </a:solidFill>
              </a:rPr>
              <a:t>В </a:t>
            </a:r>
            <a:r>
              <a:rPr lang="ru-RU" dirty="0" err="1">
                <a:solidFill>
                  <a:srgbClr val="FF0000"/>
                </a:solidFill>
              </a:rPr>
              <a:t>седимента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се </a:t>
            </a:r>
            <a:r>
              <a:rPr lang="ru-RU" dirty="0" err="1"/>
              <a:t>установяват</a:t>
            </a:r>
            <a:r>
              <a:rPr lang="ru-RU" dirty="0"/>
              <a:t> много </a:t>
            </a:r>
            <a:r>
              <a:rPr lang="ru-RU" dirty="0" err="1"/>
              <a:t>еритроцити</a:t>
            </a:r>
            <a:r>
              <a:rPr lang="ru-RU" dirty="0"/>
              <a:t>,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левкоцити</a:t>
            </a:r>
            <a:r>
              <a:rPr lang="ru-RU" dirty="0"/>
              <a:t>, </a:t>
            </a:r>
            <a:r>
              <a:rPr lang="ru-RU" dirty="0" err="1"/>
              <a:t>цилиндри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8756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bg-BG" dirty="0"/>
              <a:t>И</a:t>
            </a:r>
            <a:r>
              <a:rPr lang="ru-RU" dirty="0" err="1"/>
              <a:t>зследвания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5257800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Кръв</a:t>
            </a:r>
            <a:r>
              <a:rPr lang="ru-RU" dirty="0">
                <a:solidFill>
                  <a:srgbClr val="FF0000"/>
                </a:solidFill>
              </a:rPr>
              <a:t>:</a:t>
            </a:r>
            <a:r>
              <a:rPr lang="ru-RU" dirty="0"/>
              <a:t> </a:t>
            </a:r>
            <a:r>
              <a:rPr lang="ru-RU" dirty="0" err="1"/>
              <a:t>повишен</a:t>
            </a:r>
            <a:r>
              <a:rPr lang="bg-BG" dirty="0"/>
              <a:t>и </a:t>
            </a:r>
            <a:r>
              <a:rPr lang="ru-RU" dirty="0"/>
              <a:t>СУЕ и </a:t>
            </a:r>
            <a:r>
              <a:rPr lang="en-US" dirty="0"/>
              <a:t>CRP</a:t>
            </a:r>
            <a:r>
              <a:rPr lang="ru-RU" dirty="0"/>
              <a:t>, </a:t>
            </a:r>
            <a:r>
              <a:rPr lang="ru-RU" dirty="0" err="1"/>
              <a:t>леко</a:t>
            </a:r>
            <a:r>
              <a:rPr lang="ru-RU" dirty="0"/>
              <a:t> </a:t>
            </a:r>
            <a:r>
              <a:rPr lang="ru-RU" dirty="0" err="1"/>
              <a:t>повишени</a:t>
            </a:r>
            <a:r>
              <a:rPr lang="ru-RU" dirty="0"/>
              <a:t> </a:t>
            </a:r>
            <a:r>
              <a:rPr lang="ru-RU" dirty="0" err="1"/>
              <a:t>серумен</a:t>
            </a:r>
            <a:r>
              <a:rPr lang="ru-RU" dirty="0"/>
              <a:t> </a:t>
            </a:r>
            <a:r>
              <a:rPr lang="ru-RU" dirty="0" err="1"/>
              <a:t>креатинин</a:t>
            </a:r>
            <a:r>
              <a:rPr lang="ru-RU" dirty="0"/>
              <a:t> и </a:t>
            </a:r>
            <a:r>
              <a:rPr lang="ru-RU" dirty="0" err="1"/>
              <a:t>урея</a:t>
            </a:r>
            <a:r>
              <a:rPr lang="ru-RU" dirty="0"/>
              <a:t>.</a:t>
            </a:r>
          </a:p>
          <a:p>
            <a:r>
              <a:rPr lang="ru-RU" dirty="0" err="1">
                <a:solidFill>
                  <a:srgbClr val="FF0000"/>
                </a:solidFill>
              </a:rPr>
              <a:t>имунологичните</a:t>
            </a:r>
            <a:r>
              <a:rPr lang="ru-RU" dirty="0"/>
              <a:t> – </a:t>
            </a:r>
            <a:r>
              <a:rPr lang="ru-RU" dirty="0" err="1"/>
              <a:t>повишено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 на </a:t>
            </a:r>
            <a:r>
              <a:rPr lang="ru-RU" dirty="0" err="1"/>
              <a:t>циркулиращите</a:t>
            </a:r>
            <a:r>
              <a:rPr lang="ru-RU" dirty="0"/>
              <a:t> </a:t>
            </a:r>
            <a:r>
              <a:rPr lang="ru-RU" dirty="0" err="1"/>
              <a:t>имунни</a:t>
            </a:r>
            <a:r>
              <a:rPr lang="ru-RU" dirty="0"/>
              <a:t> </a:t>
            </a:r>
            <a:r>
              <a:rPr lang="ru-RU" dirty="0" err="1"/>
              <a:t>комплекси</a:t>
            </a:r>
            <a:r>
              <a:rPr lang="ru-RU" dirty="0"/>
              <a:t>. </a:t>
            </a:r>
          </a:p>
          <a:p>
            <a:r>
              <a:rPr lang="ru-RU" dirty="0" err="1">
                <a:solidFill>
                  <a:srgbClr val="FF0000"/>
                </a:solidFill>
              </a:rPr>
              <a:t>Функционалните</a:t>
            </a:r>
            <a:r>
              <a:rPr lang="ru-RU" dirty="0"/>
              <a:t> </a:t>
            </a:r>
            <a:r>
              <a:rPr lang="ru-RU" dirty="0" err="1"/>
              <a:t>бъбречни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 </a:t>
            </a:r>
            <a:r>
              <a:rPr lang="ru-RU" dirty="0" err="1"/>
              <a:t>показват</a:t>
            </a:r>
            <a:r>
              <a:rPr lang="ru-RU" dirty="0"/>
              <a:t> </a:t>
            </a:r>
            <a:r>
              <a:rPr lang="ru-RU" dirty="0" err="1"/>
              <a:t>запазена</a:t>
            </a:r>
            <a:r>
              <a:rPr lang="ru-RU" dirty="0"/>
              <a:t> </a:t>
            </a:r>
            <a:r>
              <a:rPr lang="ru-RU" dirty="0" err="1"/>
              <a:t>концентрационна</a:t>
            </a:r>
            <a:r>
              <a:rPr lang="ru-RU" dirty="0"/>
              <a:t> </a:t>
            </a:r>
            <a:r>
              <a:rPr lang="ru-RU" dirty="0" err="1"/>
              <a:t>способност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, </a:t>
            </a:r>
            <a:r>
              <a:rPr lang="ru-RU" dirty="0" err="1"/>
              <a:t>намалена</a:t>
            </a:r>
            <a:r>
              <a:rPr lang="ru-RU" dirty="0"/>
              <a:t> </a:t>
            </a:r>
            <a:r>
              <a:rPr lang="ru-RU" dirty="0" err="1"/>
              <a:t>гломерулна</a:t>
            </a:r>
            <a:r>
              <a:rPr lang="ru-RU" dirty="0"/>
              <a:t> </a:t>
            </a:r>
            <a:r>
              <a:rPr lang="ru-RU" dirty="0" err="1"/>
              <a:t>филтрация</a:t>
            </a:r>
            <a:r>
              <a:rPr lang="ru-RU" dirty="0"/>
              <a:t>, </a:t>
            </a:r>
            <a:r>
              <a:rPr lang="ru-RU" dirty="0" err="1"/>
              <a:t>намален</a:t>
            </a:r>
            <a:r>
              <a:rPr lang="ru-RU" dirty="0"/>
              <a:t> </a:t>
            </a:r>
            <a:r>
              <a:rPr lang="ru-RU" dirty="0" err="1"/>
              <a:t>клирънс</a:t>
            </a:r>
            <a:r>
              <a:rPr lang="ru-RU" dirty="0"/>
              <a:t> на </a:t>
            </a:r>
            <a:r>
              <a:rPr lang="ru-RU" dirty="0" err="1"/>
              <a:t>креатинина</a:t>
            </a:r>
            <a:r>
              <a:rPr lang="ru-RU" dirty="0"/>
              <a:t> (С</a:t>
            </a:r>
            <a:r>
              <a:rPr lang="en-US" sz="2000" dirty="0"/>
              <a:t>Cr</a:t>
            </a:r>
            <a:r>
              <a:rPr lang="ru-RU" dirty="0"/>
              <a:t>).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73443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332656"/>
            <a:ext cx="8784976" cy="604867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Усложнения:</a:t>
            </a:r>
            <a:r>
              <a:rPr lang="ru-RU" dirty="0"/>
              <a:t> Вследствие </a:t>
            </a:r>
            <a:r>
              <a:rPr lang="ru-RU" dirty="0" err="1"/>
              <a:t>рязкото</a:t>
            </a:r>
            <a:r>
              <a:rPr lang="ru-RU" dirty="0"/>
              <a:t> </a:t>
            </a:r>
            <a:r>
              <a:rPr lang="ru-RU" dirty="0" err="1"/>
              <a:t>покачване</a:t>
            </a:r>
            <a:r>
              <a:rPr lang="ru-RU" dirty="0"/>
              <a:t> на </a:t>
            </a:r>
            <a:r>
              <a:rPr lang="ru-RU" dirty="0" err="1"/>
              <a:t>артериалното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и </a:t>
            </a:r>
            <a:r>
              <a:rPr lang="ru-RU" dirty="0" err="1"/>
              <a:t>внезапното</a:t>
            </a:r>
            <a:r>
              <a:rPr lang="ru-RU" dirty="0"/>
              <a:t> </a:t>
            </a:r>
            <a:r>
              <a:rPr lang="ru-RU" dirty="0" err="1"/>
              <a:t>натоварване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 </a:t>
            </a:r>
            <a:r>
              <a:rPr lang="ru-RU" dirty="0" err="1"/>
              <a:t>съществува</a:t>
            </a:r>
            <a:r>
              <a:rPr lang="ru-RU" dirty="0"/>
              <a:t> риск от развитие на остра </a:t>
            </a:r>
            <a:r>
              <a:rPr lang="ru-RU" dirty="0" err="1"/>
              <a:t>левокамерна</a:t>
            </a:r>
            <a:r>
              <a:rPr lang="ru-RU" dirty="0"/>
              <a:t>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 </a:t>
            </a:r>
          </a:p>
          <a:p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по-редки</a:t>
            </a:r>
            <a:r>
              <a:rPr lang="ru-RU" dirty="0">
                <a:solidFill>
                  <a:srgbClr val="FF0000"/>
                </a:solidFill>
              </a:rPr>
              <a:t> усложнения</a:t>
            </a:r>
            <a:r>
              <a:rPr lang="ru-RU" dirty="0"/>
              <a:t>: </a:t>
            </a:r>
            <a:r>
              <a:rPr lang="ru-RU" dirty="0" err="1"/>
              <a:t>мозъчен</a:t>
            </a:r>
            <a:r>
              <a:rPr lang="ru-RU" dirty="0"/>
              <a:t> </a:t>
            </a:r>
            <a:r>
              <a:rPr lang="ru-RU" dirty="0" err="1"/>
              <a:t>оток</a:t>
            </a:r>
            <a:r>
              <a:rPr lang="ru-RU" dirty="0"/>
              <a:t>, остра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 </a:t>
            </a:r>
          </a:p>
          <a:p>
            <a:r>
              <a:rPr lang="ru-RU" dirty="0">
                <a:solidFill>
                  <a:srgbClr val="FF0000"/>
                </a:solidFill>
              </a:rPr>
              <a:t>Диагноза:</a:t>
            </a:r>
            <a:r>
              <a:rPr lang="ru-RU" dirty="0"/>
              <a:t> </a:t>
            </a:r>
            <a:r>
              <a:rPr lang="ru-RU" dirty="0" err="1"/>
              <a:t>описаните</a:t>
            </a:r>
            <a:r>
              <a:rPr lang="ru-RU" dirty="0"/>
              <a:t> </a:t>
            </a:r>
            <a:r>
              <a:rPr lang="ru-RU" dirty="0" err="1"/>
              <a:t>водещи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, </a:t>
            </a:r>
            <a:r>
              <a:rPr lang="ru-RU" dirty="0" err="1"/>
              <a:t>съчетани</a:t>
            </a:r>
            <a:r>
              <a:rPr lang="ru-RU" dirty="0"/>
              <a:t> с </a:t>
            </a:r>
            <a:r>
              <a:rPr lang="ru-RU" dirty="0" err="1"/>
              <a:t>лабораторната</a:t>
            </a:r>
            <a:r>
              <a:rPr lang="ru-RU" dirty="0"/>
              <a:t> находка. </a:t>
            </a:r>
            <a:r>
              <a:rPr lang="ru-RU" b="1" dirty="0" err="1"/>
              <a:t>Хистологичната</a:t>
            </a:r>
            <a:r>
              <a:rPr lang="ru-RU" b="1" dirty="0"/>
              <a:t> диагноза </a:t>
            </a:r>
            <a:r>
              <a:rPr lang="ru-RU" dirty="0"/>
              <a:t>се </a:t>
            </a:r>
            <a:r>
              <a:rPr lang="ru-RU" dirty="0" err="1"/>
              <a:t>осигурява</a:t>
            </a:r>
            <a:r>
              <a:rPr lang="ru-RU" dirty="0"/>
              <a:t> чрез </a:t>
            </a:r>
            <a:r>
              <a:rPr lang="ru-RU" dirty="0" err="1"/>
              <a:t>бъбречна</a:t>
            </a:r>
            <a:r>
              <a:rPr lang="ru-RU" dirty="0"/>
              <a:t> биопсия.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52215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/>
              <a:t>Лечение: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196752"/>
            <a:ext cx="8928992" cy="5400600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Режимът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диетата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най-важните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терапевтични</a:t>
            </a:r>
            <a:r>
              <a:rPr lang="ru-RU" dirty="0">
                <a:solidFill>
                  <a:srgbClr val="FF0000"/>
                </a:solidFill>
              </a:rPr>
              <a:t> мероприятия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началото</a:t>
            </a:r>
            <a:r>
              <a:rPr lang="ru-RU" dirty="0"/>
              <a:t> </a:t>
            </a:r>
            <a:r>
              <a:rPr lang="ru-RU" dirty="0" err="1"/>
              <a:t>режимът</a:t>
            </a:r>
            <a:r>
              <a:rPr lang="ru-RU" dirty="0"/>
              <a:t> е постелен, </a:t>
            </a:r>
            <a:r>
              <a:rPr lang="ru-RU" dirty="0" err="1"/>
              <a:t>впоследствие</a:t>
            </a:r>
            <a:r>
              <a:rPr lang="ru-RU" dirty="0"/>
              <a:t> се </a:t>
            </a:r>
            <a:r>
              <a:rPr lang="ru-RU" dirty="0" err="1"/>
              <a:t>либерализира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Диетата</a:t>
            </a:r>
            <a:r>
              <a:rPr lang="ru-RU" dirty="0"/>
              <a:t> е абсолютно </a:t>
            </a:r>
            <a:r>
              <a:rPr lang="ru-RU" dirty="0" err="1"/>
              <a:t>безсолна</a:t>
            </a:r>
            <a:r>
              <a:rPr lang="ru-RU" dirty="0"/>
              <a:t>; </a:t>
            </a:r>
            <a:r>
              <a:rPr lang="ru-RU" dirty="0" err="1"/>
              <a:t>течностите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до 1 l </a:t>
            </a:r>
            <a:r>
              <a:rPr lang="ru-RU" dirty="0" err="1"/>
              <a:t>дневно</a:t>
            </a:r>
            <a:r>
              <a:rPr lang="ru-RU" dirty="0"/>
              <a:t> – </a:t>
            </a:r>
            <a:r>
              <a:rPr lang="ru-RU" dirty="0" err="1"/>
              <a:t>заради</a:t>
            </a:r>
            <a:r>
              <a:rPr lang="ru-RU" dirty="0"/>
              <a:t> </a:t>
            </a:r>
            <a:r>
              <a:rPr lang="ru-RU" dirty="0" err="1"/>
              <a:t>отоците</a:t>
            </a:r>
            <a:r>
              <a:rPr lang="ru-RU" dirty="0"/>
              <a:t> и </a:t>
            </a:r>
            <a:r>
              <a:rPr lang="ru-RU" dirty="0" err="1"/>
              <a:t>артериалната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; </a:t>
            </a:r>
            <a:r>
              <a:rPr lang="ru-RU" dirty="0" err="1"/>
              <a:t>храната</a:t>
            </a:r>
            <a:r>
              <a:rPr lang="ru-RU" dirty="0"/>
              <a:t> – лека, без подправки, около 1500 </a:t>
            </a:r>
            <a:r>
              <a:rPr lang="ru-RU" dirty="0" err="1"/>
              <a:t>kcal</a:t>
            </a:r>
            <a:r>
              <a:rPr lang="ru-RU" dirty="0"/>
              <a:t>/</a:t>
            </a:r>
            <a:r>
              <a:rPr lang="ru-RU" dirty="0" err="1"/>
              <a:t>дн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този</a:t>
            </a:r>
            <a:r>
              <a:rPr lang="ru-RU" dirty="0"/>
              <a:t> режим </a:t>
            </a:r>
            <a:r>
              <a:rPr lang="ru-RU" dirty="0" err="1"/>
              <a:t>още</a:t>
            </a:r>
            <a:r>
              <a:rPr lang="ru-RU" dirty="0"/>
              <a:t> в </a:t>
            </a:r>
            <a:r>
              <a:rPr lang="ru-RU" dirty="0" err="1"/>
              <a:t>първите</a:t>
            </a:r>
            <a:r>
              <a:rPr lang="ru-RU" dirty="0"/>
              <a:t> дни </a:t>
            </a:r>
            <a:r>
              <a:rPr lang="ru-RU" dirty="0" err="1"/>
              <a:t>отоците</a:t>
            </a:r>
            <a:r>
              <a:rPr lang="ru-RU" dirty="0"/>
              <a:t> и </a:t>
            </a:r>
            <a:r>
              <a:rPr lang="ru-RU" dirty="0" err="1"/>
              <a:t>артериалното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</a:t>
            </a:r>
            <a:r>
              <a:rPr lang="ru-RU" dirty="0" err="1"/>
              <a:t>спадат</a:t>
            </a:r>
            <a:r>
              <a:rPr lang="ru-RU" dirty="0"/>
              <a:t> и </a:t>
            </a:r>
            <a:r>
              <a:rPr lang="ru-RU" dirty="0" err="1"/>
              <a:t>диурезата</a:t>
            </a:r>
            <a:r>
              <a:rPr lang="ru-RU" dirty="0"/>
              <a:t> се </a:t>
            </a:r>
            <a:r>
              <a:rPr lang="ru-RU" dirty="0" err="1"/>
              <a:t>увеличава</a:t>
            </a:r>
            <a:r>
              <a:rPr lang="ru-RU" dirty="0"/>
              <a:t>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Диуретици</a:t>
            </a:r>
            <a:r>
              <a:rPr lang="ru-RU" dirty="0"/>
              <a:t> – </a:t>
            </a:r>
            <a:r>
              <a:rPr lang="ru-RU" dirty="0" err="1"/>
              <a:t>фурантрил</a:t>
            </a:r>
            <a:r>
              <a:rPr lang="ru-RU" dirty="0"/>
              <a:t> 1-2 табл. от 40 </a:t>
            </a:r>
            <a:r>
              <a:rPr lang="ru-RU" dirty="0" err="1"/>
              <a:t>mg</a:t>
            </a:r>
            <a:r>
              <a:rPr lang="ru-RU" dirty="0"/>
              <a:t> </a:t>
            </a:r>
            <a:r>
              <a:rPr lang="ru-RU" dirty="0" err="1"/>
              <a:t>дневно</a:t>
            </a:r>
            <a:r>
              <a:rPr lang="ru-RU" dirty="0"/>
              <a:t>, след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дозата</a:t>
            </a:r>
            <a:r>
              <a:rPr lang="ru-RU" dirty="0"/>
              <a:t> се </a:t>
            </a:r>
            <a:r>
              <a:rPr lang="ru-RU" dirty="0" err="1"/>
              <a:t>намалява</a:t>
            </a:r>
            <a:r>
              <a:rPr lang="ru-RU" dirty="0"/>
              <a:t> до 2-3 табл. седмично. При </a:t>
            </a:r>
            <a:r>
              <a:rPr lang="ru-RU" dirty="0" err="1"/>
              <a:t>болни</a:t>
            </a:r>
            <a:r>
              <a:rPr lang="ru-RU" dirty="0"/>
              <a:t> с </a:t>
            </a:r>
            <a:r>
              <a:rPr lang="ru-RU" dirty="0" err="1"/>
              <a:t>изразени</a:t>
            </a:r>
            <a:r>
              <a:rPr lang="ru-RU" dirty="0"/>
              <a:t> </a:t>
            </a:r>
            <a:r>
              <a:rPr lang="ru-RU" dirty="0" err="1"/>
              <a:t>отоци</a:t>
            </a:r>
            <a:r>
              <a:rPr lang="ru-RU" dirty="0"/>
              <a:t>, </a:t>
            </a:r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, </a:t>
            </a:r>
            <a:r>
              <a:rPr lang="ru-RU" dirty="0" err="1"/>
              <a:t>данни</a:t>
            </a:r>
            <a:r>
              <a:rPr lang="ru-RU" dirty="0"/>
              <a:t> за </a:t>
            </a:r>
            <a:r>
              <a:rPr lang="ru-RU" dirty="0" err="1"/>
              <a:t>белодробен</a:t>
            </a:r>
            <a:r>
              <a:rPr lang="ru-RU" dirty="0"/>
              <a:t> застой </a:t>
            </a:r>
            <a:r>
              <a:rPr lang="ru-RU" dirty="0" err="1"/>
              <a:t>фуроземидът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приложи и </a:t>
            </a:r>
            <a:r>
              <a:rPr lang="ru-RU" dirty="0" err="1"/>
              <a:t>интравенозно</a:t>
            </a:r>
            <a:r>
              <a:rPr lang="ru-RU" dirty="0"/>
              <a:t> – до 100 </a:t>
            </a:r>
            <a:r>
              <a:rPr lang="ru-RU" dirty="0" err="1"/>
              <a:t>mg</a:t>
            </a:r>
            <a:r>
              <a:rPr lang="ru-RU" dirty="0"/>
              <a:t> </a:t>
            </a:r>
            <a:r>
              <a:rPr lang="ru-RU" dirty="0" err="1"/>
              <a:t>дневно</a:t>
            </a:r>
            <a:r>
              <a:rPr lang="ru-RU" dirty="0"/>
              <a:t>. </a:t>
            </a:r>
          </a:p>
          <a:p>
            <a:r>
              <a:rPr lang="ru-RU" dirty="0"/>
              <a:t>При </a:t>
            </a:r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 – </a:t>
            </a:r>
            <a:r>
              <a:rPr lang="ru-RU" dirty="0" err="1">
                <a:solidFill>
                  <a:srgbClr val="FF0000"/>
                </a:solidFill>
              </a:rPr>
              <a:t>антихипертензивни</a:t>
            </a:r>
            <a:r>
              <a:rPr lang="ru-RU" dirty="0">
                <a:solidFill>
                  <a:srgbClr val="FF0000"/>
                </a:solidFill>
              </a:rPr>
              <a:t> средства </a:t>
            </a:r>
            <a:r>
              <a:rPr lang="ru-RU" dirty="0"/>
              <a:t>– </a:t>
            </a:r>
            <a:r>
              <a:rPr lang="ru-RU" dirty="0" err="1"/>
              <a:t>хлофазолин</a:t>
            </a:r>
            <a:r>
              <a:rPr lang="ru-RU" dirty="0"/>
              <a:t>, бета-</a:t>
            </a:r>
            <a:r>
              <a:rPr lang="ru-RU" dirty="0" err="1"/>
              <a:t>блокери</a:t>
            </a:r>
            <a:r>
              <a:rPr lang="ru-RU" dirty="0"/>
              <a:t>; </a:t>
            </a:r>
            <a:r>
              <a:rPr lang="ru-RU" dirty="0" err="1"/>
              <a:t>СаА</a:t>
            </a:r>
            <a:r>
              <a:rPr lang="ru-RU" dirty="0"/>
              <a:t>; </a:t>
            </a:r>
            <a:r>
              <a:rPr lang="ru-RU" dirty="0" err="1"/>
              <a:t>диуретици</a:t>
            </a:r>
            <a:r>
              <a:rPr lang="ru-RU" dirty="0"/>
              <a:t> и др.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Антибиотици</a:t>
            </a:r>
            <a:r>
              <a:rPr lang="ru-RU" dirty="0"/>
              <a:t> – при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болни</a:t>
            </a:r>
            <a:r>
              <a:rPr lang="ru-RU" dirty="0"/>
              <a:t> се </a:t>
            </a:r>
            <a:r>
              <a:rPr lang="ru-RU" dirty="0" err="1"/>
              <a:t>провежда</a:t>
            </a:r>
            <a:r>
              <a:rPr lang="ru-RU" dirty="0"/>
              <a:t> </a:t>
            </a:r>
            <a:r>
              <a:rPr lang="ru-RU" dirty="0" err="1"/>
              <a:t>антибиотичен</a:t>
            </a:r>
            <a:r>
              <a:rPr lang="ru-RU" dirty="0"/>
              <a:t> курс за </a:t>
            </a:r>
            <a:r>
              <a:rPr lang="ru-RU" dirty="0" err="1"/>
              <a:t>саниране</a:t>
            </a:r>
            <a:r>
              <a:rPr lang="ru-RU" dirty="0"/>
              <a:t> на </a:t>
            </a:r>
            <a:r>
              <a:rPr lang="ru-RU" dirty="0" err="1"/>
              <a:t>стрептококовата</a:t>
            </a:r>
            <a:r>
              <a:rPr lang="ru-RU" dirty="0"/>
              <a:t> инфекция:</a:t>
            </a:r>
          </a:p>
          <a:p>
            <a:pPr lvl="1"/>
            <a:r>
              <a:rPr lang="ru-RU" dirty="0" err="1"/>
              <a:t>Пеницилин</a:t>
            </a:r>
            <a:r>
              <a:rPr lang="ru-RU" dirty="0"/>
              <a:t> 1,5-3 млн Е </a:t>
            </a:r>
            <a:r>
              <a:rPr lang="ru-RU" dirty="0" err="1"/>
              <a:t>дн</a:t>
            </a:r>
            <a:r>
              <a:rPr lang="ru-RU" dirty="0"/>
              <a:t>.; 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алергия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Пеницилин</a:t>
            </a:r>
            <a:r>
              <a:rPr lang="ru-RU" dirty="0"/>
              <a:t> – </a:t>
            </a:r>
            <a:r>
              <a:rPr lang="ru-RU" dirty="0" err="1"/>
              <a:t>Еритромицин</a:t>
            </a:r>
            <a:r>
              <a:rPr lang="ru-RU" dirty="0"/>
              <a:t> 5 х 400 </a:t>
            </a:r>
            <a:r>
              <a:rPr lang="ru-RU" dirty="0" err="1"/>
              <a:t>mg</a:t>
            </a:r>
            <a:r>
              <a:rPr lang="ru-RU" dirty="0"/>
              <a:t> (2 g/</a:t>
            </a:r>
            <a:r>
              <a:rPr lang="ru-RU" dirty="0" err="1"/>
              <a:t>дн</a:t>
            </a:r>
            <a:r>
              <a:rPr lang="ru-RU" dirty="0"/>
              <a:t>.).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42651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Протичане</a:t>
            </a:r>
            <a:r>
              <a:rPr lang="ru-RU" dirty="0"/>
              <a:t> и прогноза: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r>
              <a:rPr lang="ru-RU" dirty="0" err="1"/>
              <a:t>Острият</a:t>
            </a:r>
            <a:r>
              <a:rPr lang="ru-RU" dirty="0"/>
              <a:t> </a:t>
            </a:r>
            <a:r>
              <a:rPr lang="ru-RU" dirty="0" err="1"/>
              <a:t>гломерулонефрит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добра прогноза </a:t>
            </a:r>
            <a:r>
              <a:rPr lang="ru-RU" dirty="0"/>
              <a:t>и </a:t>
            </a:r>
            <a:r>
              <a:rPr lang="ru-RU" dirty="0" err="1"/>
              <a:t>повечето</a:t>
            </a:r>
            <a:r>
              <a:rPr lang="ru-RU" dirty="0"/>
              <a:t> </a:t>
            </a:r>
            <a:r>
              <a:rPr lang="ru-RU" dirty="0" err="1"/>
              <a:t>пациенти</a:t>
            </a:r>
            <a:r>
              <a:rPr lang="ru-RU" dirty="0"/>
              <a:t> </a:t>
            </a:r>
            <a:r>
              <a:rPr lang="ru-RU" dirty="0" err="1"/>
              <a:t>оздравяват</a:t>
            </a:r>
            <a:r>
              <a:rPr lang="ru-RU" dirty="0"/>
              <a:t> </a:t>
            </a:r>
            <a:r>
              <a:rPr lang="ru-RU" dirty="0" err="1"/>
              <a:t>напълно</a:t>
            </a:r>
            <a:r>
              <a:rPr lang="ru-RU" dirty="0"/>
              <a:t> без </a:t>
            </a:r>
            <a:r>
              <a:rPr lang="ru-RU" dirty="0" err="1"/>
              <a:t>съществени</a:t>
            </a:r>
            <a:r>
              <a:rPr lang="ru-RU" dirty="0"/>
              <a:t> </a:t>
            </a:r>
            <a:r>
              <a:rPr lang="ru-RU" dirty="0" err="1"/>
              <a:t>увреждания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. </a:t>
            </a:r>
          </a:p>
          <a:p>
            <a:r>
              <a:rPr lang="ru-RU" dirty="0"/>
              <a:t>При </a:t>
            </a:r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болни</a:t>
            </a:r>
            <a:r>
              <a:rPr lang="ru-RU" dirty="0"/>
              <a:t> с </a:t>
            </a:r>
            <a:r>
              <a:rPr lang="ru-RU" dirty="0" err="1"/>
              <a:t>тежко</a:t>
            </a:r>
            <a:r>
              <a:rPr lang="ru-RU" dirty="0"/>
              <a:t> </a:t>
            </a:r>
            <a:r>
              <a:rPr lang="ru-RU" dirty="0" err="1"/>
              <a:t>клинично</a:t>
            </a:r>
            <a:r>
              <a:rPr lang="ru-RU" dirty="0"/>
              <a:t> </a:t>
            </a:r>
            <a:r>
              <a:rPr lang="ru-RU" dirty="0" err="1"/>
              <a:t>протичане</a:t>
            </a:r>
            <a:r>
              <a:rPr lang="ru-RU" dirty="0"/>
              <a:t> е </a:t>
            </a:r>
            <a:r>
              <a:rPr lang="ru-RU" dirty="0" err="1"/>
              <a:t>възможно</a:t>
            </a:r>
            <a:r>
              <a:rPr lang="ru-RU" dirty="0"/>
              <a:t>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т.нар</a:t>
            </a:r>
            <a:r>
              <a:rPr lang="ru-RU" dirty="0"/>
              <a:t>. </a:t>
            </a:r>
            <a:r>
              <a:rPr lang="ru-RU" dirty="0" err="1"/>
              <a:t>късни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, </a:t>
            </a:r>
            <a:r>
              <a:rPr lang="ru-RU" dirty="0" err="1"/>
              <a:t>изразяващи</a:t>
            </a:r>
            <a:r>
              <a:rPr lang="ru-RU" dirty="0"/>
              <a:t> се в </a:t>
            </a:r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, 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урината</a:t>
            </a:r>
            <a:r>
              <a:rPr lang="ru-RU" dirty="0"/>
              <a:t>,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19976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/>
              <a:t>ХРОНИЧНИ ГЛОМЕРУЛОНЕФРИТИ (</a:t>
            </a:r>
            <a:r>
              <a:rPr lang="ru-RU" dirty="0" err="1"/>
              <a:t>Glomerulonephrites</a:t>
            </a:r>
            <a:r>
              <a:rPr lang="ru-RU" dirty="0"/>
              <a:t> </a:t>
            </a:r>
            <a:r>
              <a:rPr lang="ru-RU" dirty="0" err="1"/>
              <a:t>chronicae</a:t>
            </a:r>
            <a:r>
              <a:rPr lang="ru-RU" dirty="0"/>
              <a:t>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340768"/>
            <a:ext cx="8928992" cy="5184576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Двустранни</a:t>
            </a:r>
            <a:r>
              <a:rPr lang="ru-RU" dirty="0"/>
              <a:t> </a:t>
            </a:r>
            <a:r>
              <a:rPr lang="ru-RU" dirty="0" err="1"/>
              <a:t>дифузни</a:t>
            </a:r>
            <a:r>
              <a:rPr lang="ru-RU" dirty="0"/>
              <a:t> </a:t>
            </a:r>
            <a:r>
              <a:rPr lang="ru-RU" dirty="0" err="1"/>
              <a:t>гломерулни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с неизвестна </a:t>
            </a:r>
            <a:r>
              <a:rPr lang="ru-RU" dirty="0" err="1"/>
              <a:t>етиология</a:t>
            </a:r>
            <a:r>
              <a:rPr lang="ru-RU" dirty="0"/>
              <a:t> и сходна патогенеза. </a:t>
            </a:r>
          </a:p>
          <a:p>
            <a:r>
              <a:rPr lang="ru-RU" dirty="0" err="1"/>
              <a:t>Различават</a:t>
            </a:r>
            <a:r>
              <a:rPr lang="ru-RU" dirty="0"/>
              <a:t> се </a:t>
            </a:r>
            <a:r>
              <a:rPr lang="ru-RU" dirty="0" err="1"/>
              <a:t>следните</a:t>
            </a:r>
            <a:r>
              <a:rPr lang="ru-RU" dirty="0"/>
              <a:t> </a:t>
            </a:r>
            <a:r>
              <a:rPr lang="ru-RU" dirty="0" err="1"/>
              <a:t>видове</a:t>
            </a:r>
            <a:r>
              <a:rPr lang="ru-RU" dirty="0"/>
              <a:t> </a:t>
            </a:r>
            <a:r>
              <a:rPr lang="ru-RU" dirty="0" err="1"/>
              <a:t>хронични</a:t>
            </a:r>
            <a:r>
              <a:rPr lang="ru-RU" dirty="0"/>
              <a:t> </a:t>
            </a:r>
            <a:r>
              <a:rPr lang="ru-RU" dirty="0" err="1"/>
              <a:t>гломерулонефрити</a:t>
            </a:r>
            <a:r>
              <a:rPr lang="ru-RU" dirty="0"/>
              <a:t>: </a:t>
            </a:r>
          </a:p>
          <a:p>
            <a:pPr lvl="1"/>
            <a:r>
              <a:rPr lang="ru-RU" dirty="0" err="1"/>
              <a:t>Гломерулонефрит</a:t>
            </a:r>
            <a:r>
              <a:rPr lang="ru-RU" dirty="0"/>
              <a:t> с </a:t>
            </a:r>
            <a:r>
              <a:rPr lang="ru-RU" dirty="0" err="1"/>
              <a:t>минимални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endParaRPr lang="ru-RU" dirty="0"/>
          </a:p>
          <a:p>
            <a:pPr lvl="1"/>
            <a:r>
              <a:rPr lang="ru-RU" dirty="0" err="1"/>
              <a:t>Дифузен</a:t>
            </a:r>
            <a:r>
              <a:rPr lang="ru-RU" dirty="0"/>
              <a:t> </a:t>
            </a:r>
            <a:r>
              <a:rPr lang="ru-RU" dirty="0" err="1"/>
              <a:t>мезангиопролиферативен</a:t>
            </a:r>
            <a:r>
              <a:rPr lang="ru-RU" dirty="0"/>
              <a:t> </a:t>
            </a:r>
            <a:r>
              <a:rPr lang="ru-RU" dirty="0" err="1"/>
              <a:t>гломерулонефрит</a:t>
            </a:r>
            <a:endParaRPr lang="ru-RU" dirty="0"/>
          </a:p>
          <a:p>
            <a:pPr lvl="1"/>
            <a:r>
              <a:rPr lang="ru-RU" dirty="0" err="1"/>
              <a:t>Огнищна</a:t>
            </a:r>
            <a:r>
              <a:rPr lang="ru-RU" dirty="0"/>
              <a:t> и </a:t>
            </a:r>
            <a:r>
              <a:rPr lang="ru-RU" dirty="0" err="1"/>
              <a:t>сегментна</a:t>
            </a:r>
            <a:r>
              <a:rPr lang="ru-RU" dirty="0"/>
              <a:t> </a:t>
            </a:r>
            <a:r>
              <a:rPr lang="ru-RU" dirty="0" err="1"/>
              <a:t>гломерулна</a:t>
            </a:r>
            <a:r>
              <a:rPr lang="ru-RU" dirty="0"/>
              <a:t> склероза и </a:t>
            </a:r>
            <a:r>
              <a:rPr lang="ru-RU" dirty="0" err="1"/>
              <a:t>хиалиноза</a:t>
            </a:r>
            <a:r>
              <a:rPr lang="ru-RU" dirty="0"/>
              <a:t> </a:t>
            </a:r>
          </a:p>
          <a:p>
            <a:pPr lvl="1"/>
            <a:r>
              <a:rPr lang="ru-RU" dirty="0" err="1"/>
              <a:t>Дифузен</a:t>
            </a:r>
            <a:r>
              <a:rPr lang="ru-RU" dirty="0"/>
              <a:t> </a:t>
            </a:r>
            <a:r>
              <a:rPr lang="ru-RU" dirty="0" err="1"/>
              <a:t>мембранозен</a:t>
            </a:r>
            <a:r>
              <a:rPr lang="ru-RU" dirty="0"/>
              <a:t> </a:t>
            </a:r>
            <a:r>
              <a:rPr lang="ru-RU" dirty="0" err="1"/>
              <a:t>гломерулонефрит</a:t>
            </a:r>
            <a:endParaRPr lang="ru-RU" dirty="0"/>
          </a:p>
          <a:p>
            <a:pPr lvl="1"/>
            <a:r>
              <a:rPr lang="ru-RU" dirty="0" err="1"/>
              <a:t>Дифузен</a:t>
            </a:r>
            <a:r>
              <a:rPr lang="ru-RU" dirty="0"/>
              <a:t> </a:t>
            </a:r>
            <a:r>
              <a:rPr lang="ru-RU" dirty="0" err="1"/>
              <a:t>мембранопролиферативен</a:t>
            </a:r>
            <a:r>
              <a:rPr lang="ru-RU" dirty="0"/>
              <a:t> </a:t>
            </a:r>
            <a:r>
              <a:rPr lang="ru-RU" dirty="0" err="1"/>
              <a:t>гломерулонефрит</a:t>
            </a:r>
            <a:endParaRPr lang="ru-RU" dirty="0"/>
          </a:p>
          <a:p>
            <a:pPr lvl="1"/>
            <a:r>
              <a:rPr lang="ru-RU" dirty="0" err="1"/>
              <a:t>Мезангиален</a:t>
            </a:r>
            <a:r>
              <a:rPr lang="ru-RU" dirty="0"/>
              <a:t> </a:t>
            </a:r>
            <a:r>
              <a:rPr lang="ru-RU" dirty="0" err="1"/>
              <a:t>IgA</a:t>
            </a:r>
            <a:r>
              <a:rPr lang="ru-RU" dirty="0"/>
              <a:t> </a:t>
            </a:r>
            <a:r>
              <a:rPr lang="ru-RU" dirty="0" err="1"/>
              <a:t>гломерулонефрит</a:t>
            </a:r>
            <a:r>
              <a:rPr lang="ru-RU" dirty="0"/>
              <a:t> </a:t>
            </a:r>
          </a:p>
          <a:p>
            <a:r>
              <a:rPr lang="ru-RU" dirty="0" err="1"/>
              <a:t>Хроничните</a:t>
            </a:r>
            <a:r>
              <a:rPr lang="ru-RU" dirty="0"/>
              <a:t> </a:t>
            </a:r>
            <a:r>
              <a:rPr lang="ru-RU" dirty="0" err="1"/>
              <a:t>гломерулонефрити</a:t>
            </a:r>
            <a:r>
              <a:rPr lang="ru-RU" dirty="0"/>
              <a:t> </a:t>
            </a:r>
            <a:r>
              <a:rPr lang="ru-RU" dirty="0" err="1"/>
              <a:t>протичат</a:t>
            </a:r>
            <a:r>
              <a:rPr lang="ru-RU" dirty="0"/>
              <a:t> с </a:t>
            </a:r>
            <a:r>
              <a:rPr lang="ru-RU" dirty="0" err="1"/>
              <a:t>няколко</a:t>
            </a:r>
            <a:r>
              <a:rPr lang="ru-RU" dirty="0"/>
              <a:t> общи </a:t>
            </a:r>
            <a:r>
              <a:rPr lang="ru-RU" dirty="0" err="1"/>
              <a:t>клинични</a:t>
            </a:r>
            <a:r>
              <a:rPr lang="ru-RU" dirty="0"/>
              <a:t> синдрома, различно </a:t>
            </a:r>
            <a:r>
              <a:rPr lang="ru-RU" dirty="0" err="1"/>
              <a:t>проявени</a:t>
            </a:r>
            <a:r>
              <a:rPr lang="ru-RU" dirty="0"/>
              <a:t> при </a:t>
            </a:r>
            <a:r>
              <a:rPr lang="ru-RU" dirty="0" err="1"/>
              <a:t>отделните</a:t>
            </a:r>
            <a:r>
              <a:rPr lang="ru-RU" dirty="0"/>
              <a:t> </a:t>
            </a:r>
            <a:r>
              <a:rPr lang="ru-RU" dirty="0" err="1"/>
              <a:t>видове</a:t>
            </a:r>
            <a:r>
              <a:rPr lang="ru-RU" dirty="0"/>
              <a:t>,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бавна</a:t>
            </a:r>
            <a:r>
              <a:rPr lang="ru-RU" dirty="0"/>
              <a:t>, но </a:t>
            </a:r>
            <a:r>
              <a:rPr lang="ru-RU" dirty="0" err="1"/>
              <a:t>прогресираща</a:t>
            </a:r>
            <a:r>
              <a:rPr lang="ru-RU" dirty="0"/>
              <a:t> </a:t>
            </a:r>
            <a:r>
              <a:rPr lang="ru-RU" dirty="0" err="1"/>
              <a:t>еволюция</a:t>
            </a:r>
            <a:r>
              <a:rPr lang="ru-RU" dirty="0"/>
              <a:t> и водят до развитие на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74793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Патогенеза: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925144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Приема се, че </a:t>
            </a:r>
            <a:r>
              <a:rPr lang="ru-RU" dirty="0" err="1"/>
              <a:t>основна</a:t>
            </a:r>
            <a:r>
              <a:rPr lang="ru-RU" dirty="0"/>
              <a:t> причина за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хроничните</a:t>
            </a:r>
            <a:r>
              <a:rPr lang="ru-RU" dirty="0"/>
              <a:t> </a:t>
            </a:r>
            <a:r>
              <a:rPr lang="ru-RU" dirty="0" err="1"/>
              <a:t>гломерулонефрити</a:t>
            </a:r>
            <a:r>
              <a:rPr lang="ru-RU" dirty="0"/>
              <a:t> е </a:t>
            </a:r>
            <a:r>
              <a:rPr lang="ru-RU" dirty="0" err="1">
                <a:solidFill>
                  <a:srgbClr val="FF0000"/>
                </a:solidFill>
              </a:rPr>
              <a:t>патологичният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имунен</a:t>
            </a:r>
            <a:r>
              <a:rPr lang="ru-RU" dirty="0">
                <a:solidFill>
                  <a:srgbClr val="FF0000"/>
                </a:solidFill>
              </a:rPr>
              <a:t> отговор</a:t>
            </a:r>
            <a:r>
              <a:rPr lang="ru-RU" dirty="0"/>
              <a:t> на организма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собствени</a:t>
            </a:r>
            <a:r>
              <a:rPr lang="ru-RU" dirty="0"/>
              <a:t> или </a:t>
            </a:r>
            <a:r>
              <a:rPr lang="ru-RU" dirty="0" err="1"/>
              <a:t>външни</a:t>
            </a:r>
            <a:r>
              <a:rPr lang="ru-RU" dirty="0"/>
              <a:t> </a:t>
            </a:r>
            <a:r>
              <a:rPr lang="ru-RU" dirty="0" err="1"/>
              <a:t>антигени</a:t>
            </a:r>
            <a:r>
              <a:rPr lang="ru-RU" dirty="0"/>
              <a:t>. </a:t>
            </a:r>
          </a:p>
          <a:p>
            <a:pPr marL="0" indent="0" algn="just">
              <a:buNone/>
            </a:pPr>
            <a:r>
              <a:rPr lang="ru-RU" dirty="0"/>
              <a:t>В </a:t>
            </a:r>
            <a:r>
              <a:rPr lang="ru-RU" dirty="0" err="1"/>
              <a:t>резултат</a:t>
            </a:r>
            <a:r>
              <a:rPr lang="ru-RU" dirty="0"/>
              <a:t> </a:t>
            </a:r>
            <a:r>
              <a:rPr lang="ru-RU" dirty="0" err="1"/>
              <a:t>настъпва</a:t>
            </a:r>
            <a:r>
              <a:rPr lang="ru-RU" dirty="0"/>
              <a:t> </a:t>
            </a:r>
            <a:r>
              <a:rPr lang="ru-RU" dirty="0" err="1"/>
              <a:t>отлагане</a:t>
            </a:r>
            <a:r>
              <a:rPr lang="ru-RU" dirty="0"/>
              <a:t> на </a:t>
            </a:r>
            <a:r>
              <a:rPr lang="ru-RU" dirty="0" err="1">
                <a:solidFill>
                  <a:srgbClr val="FF0000"/>
                </a:solidFill>
              </a:rPr>
              <a:t>автоантитела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циркулиращи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имунни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комплекси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в </a:t>
            </a:r>
            <a:r>
              <a:rPr lang="ru-RU" dirty="0" err="1"/>
              <a:t>гломерулите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предизвиква</a:t>
            </a:r>
            <a:r>
              <a:rPr lang="ru-RU" dirty="0"/>
              <a:t> </a:t>
            </a:r>
            <a:r>
              <a:rPr lang="ru-RU" dirty="0" err="1"/>
              <a:t>увреждане</a:t>
            </a:r>
            <a:r>
              <a:rPr lang="ru-RU" dirty="0"/>
              <a:t> и постепенно </a:t>
            </a:r>
            <a:r>
              <a:rPr lang="ru-RU" dirty="0" err="1"/>
              <a:t>загиване</a:t>
            </a:r>
            <a:r>
              <a:rPr lang="ru-RU" dirty="0"/>
              <a:t> на </a:t>
            </a:r>
            <a:r>
              <a:rPr lang="ru-RU" dirty="0" err="1"/>
              <a:t>гломерулните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2618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Клинична</a:t>
            </a:r>
            <a:r>
              <a:rPr lang="ru-RU" dirty="0"/>
              <a:t> картина: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 </a:t>
            </a:r>
            <a:r>
              <a:rPr lang="ru-RU" dirty="0" err="1"/>
              <a:t>повечето</a:t>
            </a:r>
            <a:r>
              <a:rPr lang="ru-RU" dirty="0"/>
              <a:t> случаи </a:t>
            </a:r>
            <a:r>
              <a:rPr lang="ru-RU" dirty="0" err="1"/>
              <a:t>хроничните</a:t>
            </a:r>
            <a:r>
              <a:rPr lang="ru-RU" dirty="0"/>
              <a:t> </a:t>
            </a:r>
            <a:r>
              <a:rPr lang="ru-RU" dirty="0" err="1"/>
              <a:t>гломерулонефрити</a:t>
            </a:r>
            <a:r>
              <a:rPr lang="ru-RU" dirty="0"/>
              <a:t> </a:t>
            </a:r>
            <a:r>
              <a:rPr lang="ru-RU" dirty="0" err="1"/>
              <a:t>протичат</a:t>
            </a:r>
            <a:r>
              <a:rPr lang="ru-RU" dirty="0"/>
              <a:t> с </a:t>
            </a:r>
            <a:r>
              <a:rPr lang="ru-RU" dirty="0" err="1"/>
              <a:t>триадата</a:t>
            </a:r>
            <a:r>
              <a:rPr lang="ru-RU" dirty="0"/>
              <a:t>: </a:t>
            </a:r>
          </a:p>
          <a:p>
            <a:pPr lvl="1"/>
            <a:r>
              <a:rPr lang="ru-RU" dirty="0" err="1"/>
              <a:t>нефрозен</a:t>
            </a:r>
            <a:r>
              <a:rPr lang="ru-RU" dirty="0"/>
              <a:t> синдром </a:t>
            </a:r>
          </a:p>
          <a:p>
            <a:pPr lvl="1"/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endParaRPr lang="ru-RU" dirty="0"/>
          </a:p>
          <a:p>
            <a:pPr lvl="1"/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endParaRPr lang="ru-RU" dirty="0"/>
          </a:p>
          <a:p>
            <a:r>
              <a:rPr lang="ru-RU" dirty="0"/>
              <a:t>Само при </a:t>
            </a:r>
            <a:r>
              <a:rPr lang="ru-RU" dirty="0" err="1"/>
              <a:t>гломерулонефритът</a:t>
            </a:r>
            <a:r>
              <a:rPr lang="ru-RU" dirty="0"/>
              <a:t> с </a:t>
            </a:r>
            <a:r>
              <a:rPr lang="ru-RU" dirty="0" err="1"/>
              <a:t>минимални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се </a:t>
            </a:r>
            <a:r>
              <a:rPr lang="ru-RU" dirty="0" err="1"/>
              <a:t>наблюдава</a:t>
            </a:r>
            <a:r>
              <a:rPr lang="ru-RU" dirty="0"/>
              <a:t> </a:t>
            </a:r>
            <a:r>
              <a:rPr lang="ru-RU" dirty="0" err="1"/>
              <a:t>нефрозен</a:t>
            </a:r>
            <a:r>
              <a:rPr lang="ru-RU" dirty="0"/>
              <a:t> синдром без </a:t>
            </a:r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 и без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19714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Нефрозен</a:t>
            </a:r>
            <a:r>
              <a:rPr lang="ru-RU" dirty="0"/>
              <a:t> синдром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052736"/>
            <a:ext cx="8928992" cy="5805264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Изявява</a:t>
            </a:r>
            <a:r>
              <a:rPr lang="ru-RU" dirty="0"/>
              <a:t> с </a:t>
            </a:r>
            <a:r>
              <a:rPr lang="ru-RU" dirty="0" err="1"/>
              <a:t>отоци</a:t>
            </a:r>
            <a:r>
              <a:rPr lang="ru-RU" dirty="0"/>
              <a:t>, </a:t>
            </a:r>
            <a:r>
              <a:rPr lang="ru-RU" dirty="0" err="1"/>
              <a:t>локализирани</a:t>
            </a:r>
            <a:r>
              <a:rPr lang="ru-RU" dirty="0"/>
              <a:t> по </a:t>
            </a:r>
            <a:r>
              <a:rPr lang="ru-RU" dirty="0" err="1"/>
              <a:t>местата</a:t>
            </a:r>
            <a:r>
              <a:rPr lang="ru-RU" dirty="0"/>
              <a:t> с </a:t>
            </a:r>
            <a:r>
              <a:rPr lang="ru-RU" dirty="0" err="1"/>
              <a:t>рехава</a:t>
            </a:r>
            <a:r>
              <a:rPr lang="ru-RU" dirty="0"/>
              <a:t> </a:t>
            </a:r>
            <a:r>
              <a:rPr lang="ru-RU" dirty="0" err="1"/>
              <a:t>съединителна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– </a:t>
            </a:r>
            <a:r>
              <a:rPr lang="ru-RU" dirty="0" err="1"/>
              <a:t>клепачи</a:t>
            </a:r>
            <a:r>
              <a:rPr lang="ru-RU" dirty="0"/>
              <a:t>, лице, </a:t>
            </a:r>
            <a:r>
              <a:rPr lang="ru-RU" dirty="0" err="1"/>
              <a:t>ръце</a:t>
            </a:r>
            <a:r>
              <a:rPr lang="ru-RU" dirty="0"/>
              <a:t>, </a:t>
            </a:r>
            <a:r>
              <a:rPr lang="ru-RU" dirty="0" err="1"/>
              <a:t>глезени</a:t>
            </a:r>
            <a:r>
              <a:rPr lang="ru-RU" dirty="0"/>
              <a:t>, </a:t>
            </a:r>
            <a:r>
              <a:rPr lang="ru-RU" dirty="0" err="1"/>
              <a:t>скротум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Бъбречните</a:t>
            </a:r>
            <a:r>
              <a:rPr lang="ru-RU" dirty="0"/>
              <a:t> </a:t>
            </a:r>
            <a:r>
              <a:rPr lang="ru-RU" dirty="0" err="1"/>
              <a:t>отоци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меки</a:t>
            </a:r>
            <a:r>
              <a:rPr lang="ru-RU" dirty="0"/>
              <a:t>, </a:t>
            </a:r>
            <a:r>
              <a:rPr lang="ru-RU" dirty="0" err="1"/>
              <a:t>бледи</a:t>
            </a:r>
            <a:r>
              <a:rPr lang="ru-RU" dirty="0"/>
              <a:t>, </a:t>
            </a:r>
            <a:r>
              <a:rPr lang="ru-RU" dirty="0" err="1"/>
              <a:t>тестовати</a:t>
            </a:r>
            <a:r>
              <a:rPr lang="ru-RU" dirty="0"/>
              <a:t> и при натиск с </a:t>
            </a:r>
            <a:r>
              <a:rPr lang="ru-RU" dirty="0" err="1"/>
              <a:t>пръст</a:t>
            </a:r>
            <a:r>
              <a:rPr lang="ru-RU" dirty="0"/>
              <a:t> оставят </a:t>
            </a:r>
            <a:r>
              <a:rPr lang="ru-RU" dirty="0" err="1"/>
              <a:t>дълбоки</a:t>
            </a:r>
            <a:r>
              <a:rPr lang="ru-RU" dirty="0"/>
              <a:t> следи. 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периодите</a:t>
            </a:r>
            <a:r>
              <a:rPr lang="ru-RU" dirty="0"/>
              <a:t> на </a:t>
            </a:r>
            <a:r>
              <a:rPr lang="ru-RU" dirty="0" err="1"/>
              <a:t>ремисия</a:t>
            </a:r>
            <a:r>
              <a:rPr lang="ru-RU" dirty="0"/>
              <a:t> те </a:t>
            </a:r>
            <a:r>
              <a:rPr lang="ru-RU" dirty="0" err="1"/>
              <a:t>са</a:t>
            </a:r>
            <a:r>
              <a:rPr lang="ru-RU" dirty="0"/>
              <a:t> слабо </a:t>
            </a:r>
            <a:r>
              <a:rPr lang="ru-RU" dirty="0" err="1"/>
              <a:t>проявени</a:t>
            </a:r>
            <a:r>
              <a:rPr lang="ru-RU" dirty="0"/>
              <a:t>, а при </a:t>
            </a:r>
            <a:r>
              <a:rPr lang="ru-RU" dirty="0" err="1"/>
              <a:t>обостряне</a:t>
            </a:r>
            <a:r>
              <a:rPr lang="ru-RU" dirty="0"/>
              <a:t> </a:t>
            </a:r>
            <a:r>
              <a:rPr lang="ru-RU" dirty="0" err="1"/>
              <a:t>стават</a:t>
            </a:r>
            <a:r>
              <a:rPr lang="ru-RU" dirty="0"/>
              <a:t> </a:t>
            </a:r>
            <a:r>
              <a:rPr lang="ru-RU" dirty="0" err="1"/>
              <a:t>масивни</a:t>
            </a:r>
            <a:r>
              <a:rPr lang="ru-RU" dirty="0"/>
              <a:t> 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възможни</a:t>
            </a:r>
            <a:r>
              <a:rPr lang="ru-RU" dirty="0"/>
              <a:t> </a:t>
            </a:r>
            <a:r>
              <a:rPr lang="ru-RU" dirty="0" err="1"/>
              <a:t>изливи</a:t>
            </a:r>
            <a:r>
              <a:rPr lang="ru-RU" dirty="0"/>
              <a:t> в </a:t>
            </a:r>
            <a:r>
              <a:rPr lang="ru-RU" dirty="0" err="1"/>
              <a:t>коремната</a:t>
            </a:r>
            <a:r>
              <a:rPr lang="ru-RU" dirty="0"/>
              <a:t> и </a:t>
            </a:r>
            <a:r>
              <a:rPr lang="ru-RU" dirty="0" err="1"/>
              <a:t>плевралната</a:t>
            </a:r>
            <a:r>
              <a:rPr lang="ru-RU" dirty="0"/>
              <a:t> </a:t>
            </a:r>
            <a:r>
              <a:rPr lang="ru-RU" dirty="0" err="1"/>
              <a:t>кухина</a:t>
            </a:r>
            <a:r>
              <a:rPr lang="ru-RU" dirty="0"/>
              <a:t> и перикарда. </a:t>
            </a:r>
          </a:p>
          <a:p>
            <a:pPr lvl="1"/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отокът</a:t>
            </a:r>
            <a:r>
              <a:rPr lang="ru-RU" dirty="0"/>
              <a:t> </a:t>
            </a:r>
            <a:r>
              <a:rPr lang="ru-RU" dirty="0" err="1"/>
              <a:t>обхваща</a:t>
            </a:r>
            <a:r>
              <a:rPr lang="ru-RU" dirty="0"/>
              <a:t> </a:t>
            </a:r>
            <a:r>
              <a:rPr lang="ru-RU" dirty="0" err="1"/>
              <a:t>подкожната</a:t>
            </a:r>
            <a:r>
              <a:rPr lang="ru-RU" dirty="0"/>
              <a:t> </a:t>
            </a:r>
            <a:r>
              <a:rPr lang="ru-RU" dirty="0" err="1"/>
              <a:t>тъкан</a:t>
            </a:r>
            <a:r>
              <a:rPr lang="ru-RU" dirty="0"/>
              <a:t> на </a:t>
            </a:r>
            <a:r>
              <a:rPr lang="ru-RU" dirty="0" err="1"/>
              <a:t>цялото</a:t>
            </a:r>
            <a:r>
              <a:rPr lang="ru-RU" dirty="0"/>
              <a:t> </a:t>
            </a:r>
            <a:r>
              <a:rPr lang="ru-RU" dirty="0" err="1"/>
              <a:t>тяло</a:t>
            </a:r>
            <a:r>
              <a:rPr lang="ru-RU" dirty="0"/>
              <a:t>, се говори за </a:t>
            </a:r>
            <a:r>
              <a:rPr lang="ru-RU" dirty="0" err="1"/>
              <a:t>аназарка</a:t>
            </a:r>
            <a:r>
              <a:rPr lang="ru-RU" dirty="0"/>
              <a:t>. </a:t>
            </a:r>
          </a:p>
          <a:p>
            <a:r>
              <a:rPr lang="ru-RU" dirty="0" err="1"/>
              <a:t>Болните</a:t>
            </a:r>
            <a:r>
              <a:rPr lang="ru-RU" dirty="0"/>
              <a:t> </a:t>
            </a:r>
            <a:r>
              <a:rPr lang="ru-RU" dirty="0" err="1"/>
              <a:t>съобщават</a:t>
            </a:r>
            <a:r>
              <a:rPr lang="ru-RU" dirty="0"/>
              <a:t> за </a:t>
            </a:r>
            <a:r>
              <a:rPr lang="ru-RU" dirty="0" err="1"/>
              <a:t>тъпа</a:t>
            </a:r>
            <a:r>
              <a:rPr lang="ru-RU" dirty="0"/>
              <a:t> </a:t>
            </a:r>
            <a:r>
              <a:rPr lang="ru-RU" dirty="0" err="1"/>
              <a:t>болка</a:t>
            </a:r>
            <a:r>
              <a:rPr lang="ru-RU" dirty="0"/>
              <a:t> и </a:t>
            </a:r>
            <a:r>
              <a:rPr lang="ru-RU" dirty="0" err="1"/>
              <a:t>тежест</a:t>
            </a:r>
            <a:r>
              <a:rPr lang="ru-RU" dirty="0"/>
              <a:t> в </a:t>
            </a:r>
            <a:r>
              <a:rPr lang="ru-RU" dirty="0" err="1"/>
              <a:t>кръста</a:t>
            </a:r>
            <a:r>
              <a:rPr lang="ru-RU" dirty="0"/>
              <a:t>, </a:t>
            </a:r>
            <a:r>
              <a:rPr lang="ru-RU" dirty="0" err="1"/>
              <a:t>отпадналост</a:t>
            </a:r>
            <a:r>
              <a:rPr lang="ru-RU" dirty="0"/>
              <a:t>, </a:t>
            </a:r>
            <a:r>
              <a:rPr lang="ru-RU" dirty="0" err="1"/>
              <a:t>безапетитие</a:t>
            </a:r>
            <a:r>
              <a:rPr lang="ru-RU" dirty="0"/>
              <a:t>, </a:t>
            </a:r>
            <a:r>
              <a:rPr lang="ru-RU" dirty="0" err="1"/>
              <a:t>склонни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инфекции. </a:t>
            </a:r>
          </a:p>
          <a:p>
            <a:r>
              <a:rPr lang="ru-RU" dirty="0" err="1"/>
              <a:t>Сукусио</a:t>
            </a:r>
            <a:r>
              <a:rPr lang="ru-RU" dirty="0"/>
              <a:t> </a:t>
            </a:r>
            <a:r>
              <a:rPr lang="ru-RU" dirty="0" err="1"/>
              <a:t>реналис</a:t>
            </a:r>
            <a:r>
              <a:rPr lang="ru-RU" dirty="0"/>
              <a:t> </a:t>
            </a:r>
            <a:r>
              <a:rPr lang="ru-RU" dirty="0" err="1"/>
              <a:t>често</a:t>
            </a:r>
            <a:r>
              <a:rPr lang="ru-RU" dirty="0"/>
              <a:t> е </a:t>
            </a:r>
            <a:r>
              <a:rPr lang="ru-RU" dirty="0" err="1"/>
              <a:t>положително</a:t>
            </a:r>
            <a:r>
              <a:rPr lang="ru-RU" dirty="0"/>
              <a:t>. </a:t>
            </a:r>
          </a:p>
          <a:p>
            <a:r>
              <a:rPr lang="ru-RU" dirty="0" err="1"/>
              <a:t>Общото</a:t>
            </a:r>
            <a:r>
              <a:rPr lang="ru-RU" dirty="0"/>
              <a:t> количество на </a:t>
            </a:r>
            <a:r>
              <a:rPr lang="ru-RU" dirty="0" err="1"/>
              <a:t>урината</a:t>
            </a:r>
            <a:r>
              <a:rPr lang="ru-RU" dirty="0"/>
              <a:t> е </a:t>
            </a:r>
            <a:r>
              <a:rPr lang="ru-RU" dirty="0" err="1"/>
              <a:t>намалено</a:t>
            </a:r>
            <a:r>
              <a:rPr lang="ru-RU" dirty="0"/>
              <a:t>-олиго- анурия</a:t>
            </a:r>
          </a:p>
          <a:p>
            <a:r>
              <a:rPr lang="ru-RU" dirty="0" err="1"/>
              <a:t>Лабораторните</a:t>
            </a:r>
            <a:r>
              <a:rPr lang="ru-RU" dirty="0"/>
              <a:t> </a:t>
            </a:r>
            <a:r>
              <a:rPr lang="ru-RU" dirty="0" err="1"/>
              <a:t>изследвания</a:t>
            </a:r>
            <a:r>
              <a:rPr lang="ru-RU" dirty="0"/>
              <a:t> </a:t>
            </a:r>
            <a:r>
              <a:rPr lang="ru-RU" dirty="0" err="1"/>
              <a:t>установяват</a:t>
            </a:r>
            <a:r>
              <a:rPr lang="ru-RU" dirty="0"/>
              <a:t> </a:t>
            </a:r>
            <a:r>
              <a:rPr lang="ru-RU" dirty="0" err="1"/>
              <a:t>високостепенна</a:t>
            </a:r>
            <a:r>
              <a:rPr lang="ru-RU" dirty="0"/>
              <a:t> протеинурия (до 20-30 g/24 h), </a:t>
            </a:r>
            <a:r>
              <a:rPr lang="ru-RU" dirty="0" err="1"/>
              <a:t>клирънсът</a:t>
            </a:r>
            <a:r>
              <a:rPr lang="ru-RU" dirty="0"/>
              <a:t> на </a:t>
            </a:r>
            <a:r>
              <a:rPr lang="ru-RU" dirty="0" err="1"/>
              <a:t>креатинина</a:t>
            </a:r>
            <a:r>
              <a:rPr lang="ru-RU" dirty="0"/>
              <a:t>  е </a:t>
            </a:r>
            <a:r>
              <a:rPr lang="ru-RU" dirty="0" err="1"/>
              <a:t>намален</a:t>
            </a:r>
            <a:r>
              <a:rPr lang="ru-RU" dirty="0"/>
              <a:t>, в </a:t>
            </a:r>
            <a:r>
              <a:rPr lang="ru-RU" dirty="0" err="1"/>
              <a:t>кръвта</a:t>
            </a:r>
            <a:r>
              <a:rPr lang="ru-RU" dirty="0"/>
              <a:t> е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хипопротеинемия</a:t>
            </a:r>
            <a:r>
              <a:rPr lang="ru-RU" dirty="0"/>
              <a:t>, </a:t>
            </a:r>
            <a:r>
              <a:rPr lang="ru-RU" dirty="0" err="1"/>
              <a:t>хипоалбуминемия</a:t>
            </a:r>
            <a:r>
              <a:rPr lang="ru-RU" dirty="0"/>
              <a:t>, </a:t>
            </a:r>
            <a:r>
              <a:rPr lang="ru-RU" dirty="0" err="1"/>
              <a:t>повишен</a:t>
            </a:r>
            <a:r>
              <a:rPr lang="ru-RU" dirty="0"/>
              <a:t> </a:t>
            </a:r>
            <a:r>
              <a:rPr lang="ru-RU" dirty="0" err="1"/>
              <a:t>холестерол</a:t>
            </a:r>
            <a:r>
              <a:rPr lang="ru-RU" dirty="0"/>
              <a:t> и </a:t>
            </a:r>
            <a:r>
              <a:rPr lang="ru-RU" dirty="0" err="1"/>
              <a:t>триглицериди</a:t>
            </a:r>
            <a:r>
              <a:rPr lang="ru-RU" dirty="0"/>
              <a:t>, </a:t>
            </a:r>
            <a:r>
              <a:rPr lang="ru-RU" dirty="0" err="1"/>
              <a:t>силно</a:t>
            </a:r>
            <a:r>
              <a:rPr lang="ru-RU" dirty="0"/>
              <a:t> </a:t>
            </a:r>
            <a:r>
              <a:rPr lang="ru-RU" dirty="0" err="1"/>
              <a:t>повишена</a:t>
            </a:r>
            <a:r>
              <a:rPr lang="ru-RU" dirty="0"/>
              <a:t> СУЕ. </a:t>
            </a:r>
          </a:p>
          <a:p>
            <a:r>
              <a:rPr lang="ru-RU" dirty="0"/>
              <a:t>При </a:t>
            </a:r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на </a:t>
            </a:r>
            <a:r>
              <a:rPr lang="ru-RU" dirty="0" err="1"/>
              <a:t>хроничен</a:t>
            </a:r>
            <a:r>
              <a:rPr lang="ru-RU" dirty="0"/>
              <a:t> </a:t>
            </a:r>
            <a:r>
              <a:rPr lang="ru-RU" dirty="0" err="1"/>
              <a:t>гломерулонефрит</a:t>
            </a:r>
            <a:r>
              <a:rPr lang="ru-RU" dirty="0"/>
              <a:t> в </a:t>
            </a:r>
            <a:r>
              <a:rPr lang="ru-RU" dirty="0" err="1"/>
              <a:t>седимента</a:t>
            </a:r>
            <a:r>
              <a:rPr lang="ru-RU" dirty="0"/>
              <a:t> на </a:t>
            </a:r>
            <a:r>
              <a:rPr lang="ru-RU" dirty="0" err="1"/>
              <a:t>урината</a:t>
            </a:r>
            <a:r>
              <a:rPr lang="ru-RU" dirty="0"/>
              <a:t> се </a:t>
            </a:r>
            <a:r>
              <a:rPr lang="ru-RU" dirty="0" err="1"/>
              <a:t>откриват</a:t>
            </a:r>
            <a:r>
              <a:rPr lang="ru-RU" dirty="0"/>
              <a:t> </a:t>
            </a:r>
            <a:r>
              <a:rPr lang="ru-RU" dirty="0" err="1"/>
              <a:t>цилиндрурия</a:t>
            </a:r>
            <a:r>
              <a:rPr lang="ru-RU" dirty="0"/>
              <a:t>, </a:t>
            </a:r>
            <a:r>
              <a:rPr lang="ru-RU" dirty="0" err="1"/>
              <a:t>еритроцитурия</a:t>
            </a:r>
            <a:r>
              <a:rPr lang="ru-RU" dirty="0"/>
              <a:t>, </a:t>
            </a:r>
            <a:r>
              <a:rPr lang="ru-RU" dirty="0" err="1"/>
              <a:t>оскъдна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ремисия</a:t>
            </a:r>
            <a:r>
              <a:rPr lang="ru-RU" dirty="0"/>
              <a:t> до </a:t>
            </a:r>
            <a:r>
              <a:rPr lang="ru-RU" dirty="0" err="1"/>
              <a:t>обилна</a:t>
            </a:r>
            <a:r>
              <a:rPr lang="ru-RU" dirty="0"/>
              <a:t> при </a:t>
            </a:r>
            <a:r>
              <a:rPr lang="ru-RU" dirty="0" err="1"/>
              <a:t>изостряне</a:t>
            </a:r>
            <a:r>
              <a:rPr lang="ru-RU" dirty="0"/>
              <a:t> на </a:t>
            </a:r>
            <a:r>
              <a:rPr lang="ru-RU" dirty="0" err="1"/>
              <a:t>болестта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51122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Артериална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При ХГН е </a:t>
            </a:r>
            <a:r>
              <a:rPr lang="ru-RU" dirty="0" err="1"/>
              <a:t>предимно</a:t>
            </a:r>
            <a:r>
              <a:rPr lang="ru-RU" dirty="0"/>
              <a:t> от </a:t>
            </a:r>
            <a:r>
              <a:rPr lang="ru-RU" dirty="0" err="1"/>
              <a:t>диастолен</a:t>
            </a:r>
            <a:r>
              <a:rPr lang="ru-RU" dirty="0"/>
              <a:t> тип. </a:t>
            </a:r>
          </a:p>
          <a:p>
            <a:r>
              <a:rPr lang="ru-RU" dirty="0"/>
              <a:t>С </a:t>
            </a:r>
            <a:r>
              <a:rPr lang="ru-RU" dirty="0" err="1"/>
              <a:t>напредване</a:t>
            </a:r>
            <a:r>
              <a:rPr lang="ru-RU" dirty="0"/>
              <a:t> на </a:t>
            </a:r>
            <a:r>
              <a:rPr lang="ru-RU" dirty="0" err="1"/>
              <a:t>болестта</a:t>
            </a:r>
            <a:r>
              <a:rPr lang="ru-RU" dirty="0"/>
              <a:t> </a:t>
            </a:r>
            <a:r>
              <a:rPr lang="ru-RU" dirty="0" err="1"/>
              <a:t>тя</a:t>
            </a:r>
            <a:r>
              <a:rPr lang="ru-RU" dirty="0"/>
              <a:t> се </a:t>
            </a:r>
            <a:r>
              <a:rPr lang="ru-RU" dirty="0" err="1"/>
              <a:t>фиксира</a:t>
            </a:r>
            <a:r>
              <a:rPr lang="ru-RU" dirty="0"/>
              <a:t> </a:t>
            </a:r>
            <a:r>
              <a:rPr lang="ru-RU" dirty="0" err="1"/>
              <a:t>трайно</a:t>
            </a:r>
            <a:r>
              <a:rPr lang="ru-RU" dirty="0"/>
              <a:t>, с </a:t>
            </a:r>
            <a:r>
              <a:rPr lang="ru-RU" dirty="0" err="1"/>
              <a:t>високи</a:t>
            </a:r>
            <a:r>
              <a:rPr lang="ru-RU" dirty="0"/>
              <a:t> </a:t>
            </a:r>
            <a:r>
              <a:rPr lang="ru-RU" dirty="0" err="1"/>
              <a:t>стойности</a:t>
            </a:r>
            <a:r>
              <a:rPr lang="ru-RU" dirty="0"/>
              <a:t> </a:t>
            </a:r>
            <a:r>
              <a:rPr lang="ru-RU" dirty="0" err="1"/>
              <a:t>както</a:t>
            </a:r>
            <a:r>
              <a:rPr lang="ru-RU" dirty="0"/>
              <a:t> за </a:t>
            </a:r>
            <a:r>
              <a:rPr lang="ru-RU" dirty="0" err="1"/>
              <a:t>систолното</a:t>
            </a:r>
            <a:r>
              <a:rPr lang="ru-RU" dirty="0"/>
              <a:t>, </a:t>
            </a:r>
            <a:r>
              <a:rPr lang="ru-RU" dirty="0" err="1"/>
              <a:t>така</a:t>
            </a:r>
            <a:r>
              <a:rPr lang="ru-RU" dirty="0"/>
              <a:t> и за </a:t>
            </a:r>
            <a:r>
              <a:rPr lang="ru-RU" dirty="0" err="1"/>
              <a:t>диастолното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. </a:t>
            </a:r>
          </a:p>
          <a:p>
            <a:r>
              <a:rPr lang="ru-RU" dirty="0" err="1"/>
              <a:t>Понякога</a:t>
            </a:r>
            <a:r>
              <a:rPr lang="ru-RU" dirty="0"/>
              <a:t> </a:t>
            </a:r>
            <a:r>
              <a:rPr lang="ru-RU" dirty="0" err="1"/>
              <a:t>придобива</a:t>
            </a:r>
            <a:r>
              <a:rPr lang="ru-RU" dirty="0"/>
              <a:t> характера на </a:t>
            </a:r>
            <a:r>
              <a:rPr lang="ru-RU" dirty="0" err="1"/>
              <a:t>малигнена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. </a:t>
            </a:r>
            <a:r>
              <a:rPr lang="ru-RU" dirty="0" err="1"/>
              <a:t>Съпроводена</a:t>
            </a:r>
            <a:r>
              <a:rPr lang="ru-RU" dirty="0"/>
              <a:t> е с развитие на </a:t>
            </a:r>
            <a:r>
              <a:rPr lang="ru-RU" dirty="0" err="1"/>
              <a:t>характерни</a:t>
            </a:r>
            <a:r>
              <a:rPr lang="ru-RU" dirty="0"/>
              <a:t> изменения в </a:t>
            </a:r>
            <a:r>
              <a:rPr lang="ru-RU" dirty="0" err="1"/>
              <a:t>очните</a:t>
            </a:r>
            <a:r>
              <a:rPr lang="ru-RU" dirty="0"/>
              <a:t> </a:t>
            </a:r>
            <a:r>
              <a:rPr lang="ru-RU" dirty="0" err="1"/>
              <a:t>дъна</a:t>
            </a:r>
            <a:r>
              <a:rPr lang="ru-RU" dirty="0"/>
              <a:t>, </a:t>
            </a:r>
            <a:r>
              <a:rPr lang="ru-RU" dirty="0" err="1"/>
              <a:t>електрокардиограмата</a:t>
            </a:r>
            <a:r>
              <a:rPr lang="ru-RU" dirty="0"/>
              <a:t> и </a:t>
            </a:r>
            <a:r>
              <a:rPr lang="ru-RU" dirty="0" err="1"/>
              <a:t>често</a:t>
            </a:r>
            <a:r>
              <a:rPr lang="ru-RU" dirty="0"/>
              <a:t> води до развитие на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91748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Настъпва</a:t>
            </a:r>
            <a:r>
              <a:rPr lang="ru-RU" dirty="0"/>
              <a:t> постепенно, с </a:t>
            </a:r>
            <a:r>
              <a:rPr lang="ru-RU" dirty="0" err="1"/>
              <a:t>напредване</a:t>
            </a:r>
            <a:r>
              <a:rPr lang="ru-RU" dirty="0"/>
              <a:t> на </a:t>
            </a:r>
            <a:r>
              <a:rPr lang="ru-RU" dirty="0" err="1"/>
              <a:t>бъбречните</a:t>
            </a:r>
            <a:r>
              <a:rPr lang="ru-RU" dirty="0"/>
              <a:t> </a:t>
            </a:r>
            <a:r>
              <a:rPr lang="ru-RU" dirty="0" err="1"/>
              <a:t>увреждания</a:t>
            </a:r>
            <a:r>
              <a:rPr lang="ru-RU" dirty="0"/>
              <a:t> и </a:t>
            </a:r>
            <a:r>
              <a:rPr lang="ru-RU" dirty="0" err="1"/>
              <a:t>отпадане</a:t>
            </a:r>
            <a:r>
              <a:rPr lang="ru-RU" dirty="0"/>
              <a:t> на </a:t>
            </a:r>
            <a:r>
              <a:rPr lang="ru-RU" dirty="0" err="1"/>
              <a:t>гломерулната</a:t>
            </a:r>
            <a:r>
              <a:rPr lang="ru-RU" dirty="0"/>
              <a:t> функция.</a:t>
            </a:r>
          </a:p>
          <a:p>
            <a:r>
              <a:rPr lang="ru-RU" dirty="0" err="1"/>
              <a:t>Клирънсът</a:t>
            </a:r>
            <a:r>
              <a:rPr lang="ru-RU" dirty="0"/>
              <a:t> на </a:t>
            </a:r>
            <a:r>
              <a:rPr lang="ru-RU" dirty="0" err="1"/>
              <a:t>креатинина</a:t>
            </a:r>
            <a:r>
              <a:rPr lang="ru-RU" dirty="0"/>
              <a:t> </a:t>
            </a:r>
            <a:r>
              <a:rPr lang="ru-RU" dirty="0" err="1"/>
              <a:t>прогресивно</a:t>
            </a:r>
            <a:r>
              <a:rPr lang="ru-RU" dirty="0"/>
              <a:t> </a:t>
            </a:r>
            <a:r>
              <a:rPr lang="ru-RU" dirty="0" err="1"/>
              <a:t>намалява</a:t>
            </a:r>
            <a:r>
              <a:rPr lang="ru-RU" dirty="0"/>
              <a:t>, </a:t>
            </a:r>
            <a:r>
              <a:rPr lang="ru-RU" dirty="0" err="1"/>
              <a:t>азотните</a:t>
            </a:r>
            <a:r>
              <a:rPr lang="ru-RU" dirty="0"/>
              <a:t> тела в </a:t>
            </a:r>
            <a:r>
              <a:rPr lang="ru-RU" dirty="0" err="1"/>
              <a:t>кръвта</a:t>
            </a:r>
            <a:r>
              <a:rPr lang="ru-RU" dirty="0"/>
              <a:t> се </a:t>
            </a:r>
            <a:r>
              <a:rPr lang="ru-RU" dirty="0" err="1"/>
              <a:t>повишават</a:t>
            </a:r>
            <a:r>
              <a:rPr lang="ru-RU" dirty="0"/>
              <a:t> и се </a:t>
            </a:r>
            <a:r>
              <a:rPr lang="ru-RU" dirty="0" err="1"/>
              <a:t>развива</a:t>
            </a:r>
            <a:r>
              <a:rPr lang="ru-RU" dirty="0"/>
              <a:t> </a:t>
            </a:r>
            <a:r>
              <a:rPr lang="ru-RU" dirty="0" err="1"/>
              <a:t>азотна</a:t>
            </a:r>
            <a:r>
              <a:rPr lang="ru-RU" dirty="0"/>
              <a:t> </a:t>
            </a:r>
            <a:r>
              <a:rPr lang="ru-RU" dirty="0" err="1"/>
              <a:t>задръжка</a:t>
            </a:r>
            <a:r>
              <a:rPr lang="ru-RU" dirty="0"/>
              <a:t> с </a:t>
            </a:r>
            <a:r>
              <a:rPr lang="ru-RU" dirty="0" err="1"/>
              <a:t>повишени</a:t>
            </a:r>
            <a:r>
              <a:rPr lang="ru-RU" dirty="0"/>
              <a:t> нива на </a:t>
            </a:r>
            <a:r>
              <a:rPr lang="ru-RU" dirty="0" err="1"/>
              <a:t>серумната</a:t>
            </a:r>
            <a:r>
              <a:rPr lang="ru-RU" dirty="0"/>
              <a:t> </a:t>
            </a:r>
            <a:r>
              <a:rPr lang="ru-RU" dirty="0" err="1"/>
              <a:t>урея</a:t>
            </a:r>
            <a:r>
              <a:rPr lang="ru-RU" dirty="0"/>
              <a:t> и </a:t>
            </a:r>
            <a:r>
              <a:rPr lang="ru-RU" dirty="0" err="1"/>
              <a:t>креатинин</a:t>
            </a:r>
            <a:r>
              <a:rPr lang="ru-RU" dirty="0"/>
              <a:t>. </a:t>
            </a:r>
          </a:p>
          <a:p>
            <a:r>
              <a:rPr lang="ru-RU" dirty="0" err="1"/>
              <a:t>Увреждането</a:t>
            </a:r>
            <a:r>
              <a:rPr lang="ru-RU" dirty="0"/>
              <a:t> на </a:t>
            </a:r>
            <a:r>
              <a:rPr lang="ru-RU" dirty="0" err="1"/>
              <a:t>концентрационната</a:t>
            </a:r>
            <a:r>
              <a:rPr lang="ru-RU" dirty="0"/>
              <a:t> и </a:t>
            </a:r>
            <a:r>
              <a:rPr lang="ru-RU" dirty="0" err="1"/>
              <a:t>разредителната</a:t>
            </a:r>
            <a:r>
              <a:rPr lang="ru-RU" dirty="0"/>
              <a:t> </a:t>
            </a:r>
            <a:r>
              <a:rPr lang="ru-RU" dirty="0" err="1"/>
              <a:t>способност</a:t>
            </a:r>
            <a:r>
              <a:rPr lang="ru-RU" dirty="0"/>
              <a:t> на </a:t>
            </a:r>
            <a:r>
              <a:rPr lang="ru-RU" dirty="0" err="1"/>
              <a:t>бъбреците</a:t>
            </a:r>
            <a:r>
              <a:rPr lang="ru-RU" dirty="0"/>
              <a:t> води до развитие на </a:t>
            </a:r>
            <a:r>
              <a:rPr lang="ru-RU" dirty="0" err="1"/>
              <a:t>хипостенурия</a:t>
            </a:r>
            <a:r>
              <a:rPr lang="ru-RU" dirty="0"/>
              <a:t>, в </a:t>
            </a:r>
            <a:r>
              <a:rPr lang="ru-RU" dirty="0" err="1"/>
              <a:t>напредналите</a:t>
            </a:r>
            <a:r>
              <a:rPr lang="ru-RU" dirty="0"/>
              <a:t> стадии – до </a:t>
            </a:r>
            <a:r>
              <a:rPr lang="ru-RU" dirty="0" err="1"/>
              <a:t>изостенурия</a:t>
            </a:r>
            <a:r>
              <a:rPr lang="ru-RU" dirty="0"/>
              <a:t>. </a:t>
            </a:r>
          </a:p>
          <a:p>
            <a:r>
              <a:rPr lang="ru-RU" dirty="0"/>
              <a:t>Постепенно, с </a:t>
            </a:r>
            <a:r>
              <a:rPr lang="ru-RU" dirty="0" err="1"/>
              <a:t>напредване</a:t>
            </a:r>
            <a:r>
              <a:rPr lang="ru-RU" dirty="0"/>
              <a:t> на </a:t>
            </a:r>
            <a:r>
              <a:rPr lang="ru-RU" dirty="0" err="1"/>
              <a:t>бъбречната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се </a:t>
            </a:r>
            <a:r>
              <a:rPr lang="ru-RU" dirty="0" err="1"/>
              <a:t>развива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анемия.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56627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Диагноза: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err="1"/>
              <a:t>Поставя</a:t>
            </a:r>
            <a:r>
              <a:rPr lang="ru-RU" dirty="0"/>
              <a:t> се </a:t>
            </a:r>
            <a:r>
              <a:rPr lang="ru-RU" dirty="0" err="1"/>
              <a:t>въз</a:t>
            </a:r>
            <a:r>
              <a:rPr lang="ru-RU" dirty="0"/>
              <a:t> основа на </a:t>
            </a:r>
            <a:r>
              <a:rPr lang="ru-RU" dirty="0" err="1"/>
              <a:t>клиничните</a:t>
            </a:r>
            <a:r>
              <a:rPr lang="ru-RU" dirty="0"/>
              <a:t> прояви, </a:t>
            </a:r>
            <a:r>
              <a:rPr lang="ru-RU" dirty="0" err="1"/>
              <a:t>характерните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урината</a:t>
            </a:r>
            <a:r>
              <a:rPr lang="ru-RU" dirty="0"/>
              <a:t> и </a:t>
            </a:r>
            <a:r>
              <a:rPr lang="ru-RU" dirty="0" err="1"/>
              <a:t>кръвните</a:t>
            </a:r>
            <a:r>
              <a:rPr lang="ru-RU" dirty="0"/>
              <a:t> показатели, </a:t>
            </a:r>
            <a:r>
              <a:rPr lang="ru-RU" dirty="0" err="1"/>
              <a:t>функционалните</a:t>
            </a:r>
            <a:r>
              <a:rPr lang="ru-RU" dirty="0"/>
              <a:t> </a:t>
            </a:r>
            <a:r>
              <a:rPr lang="ru-RU" dirty="0" err="1"/>
              <a:t>бъбречни</a:t>
            </a:r>
            <a:r>
              <a:rPr lang="ru-RU" dirty="0"/>
              <a:t> нарушения и </a:t>
            </a:r>
            <a:r>
              <a:rPr lang="ru-RU" dirty="0" err="1"/>
              <a:t>данните</a:t>
            </a:r>
            <a:r>
              <a:rPr lang="ru-RU" dirty="0"/>
              <a:t> от </a:t>
            </a:r>
            <a:r>
              <a:rPr lang="ru-RU" dirty="0" err="1"/>
              <a:t>пункционната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биопсия.</a:t>
            </a:r>
          </a:p>
          <a:p>
            <a:pPr marL="0" indent="0" algn="just">
              <a:buNone/>
            </a:pP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221088"/>
            <a:ext cx="3600400" cy="252028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017218"/>
            <a:ext cx="3672408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48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Лечение: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/>
              <a:t>Целта</a:t>
            </a:r>
            <a:r>
              <a:rPr lang="ru-RU" dirty="0"/>
              <a:t> е: </a:t>
            </a:r>
          </a:p>
          <a:p>
            <a:pPr lvl="1"/>
            <a:r>
              <a:rPr lang="ru-RU" dirty="0"/>
              <a:t>1) да се отстрани </a:t>
            </a:r>
            <a:r>
              <a:rPr lang="ru-RU" dirty="0" err="1"/>
              <a:t>съществуваща</a:t>
            </a:r>
            <a:r>
              <a:rPr lang="ru-RU" dirty="0"/>
              <a:t> </a:t>
            </a:r>
            <a:r>
              <a:rPr lang="ru-RU" dirty="0" err="1"/>
              <a:t>стрептококова</a:t>
            </a:r>
            <a:r>
              <a:rPr lang="ru-RU" dirty="0"/>
              <a:t> или друга инфекция; </a:t>
            </a:r>
          </a:p>
          <a:p>
            <a:pPr lvl="1"/>
            <a:r>
              <a:rPr lang="ru-RU" dirty="0"/>
              <a:t>2) да се </a:t>
            </a:r>
            <a:r>
              <a:rPr lang="ru-RU" dirty="0" err="1"/>
              <a:t>потисне</a:t>
            </a:r>
            <a:r>
              <a:rPr lang="ru-RU" dirty="0"/>
              <a:t> </a:t>
            </a:r>
            <a:r>
              <a:rPr lang="ru-RU" dirty="0" err="1"/>
              <a:t>активността</a:t>
            </a:r>
            <a:r>
              <a:rPr lang="ru-RU" dirty="0"/>
              <a:t> на </a:t>
            </a:r>
            <a:r>
              <a:rPr lang="ru-RU" dirty="0" err="1"/>
              <a:t>имунните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, за да се </a:t>
            </a:r>
            <a:r>
              <a:rPr lang="ru-RU" dirty="0" err="1"/>
              <a:t>забави</a:t>
            </a:r>
            <a:r>
              <a:rPr lang="ru-RU" dirty="0"/>
              <a:t> </a:t>
            </a:r>
            <a:r>
              <a:rPr lang="ru-RU" dirty="0" err="1"/>
              <a:t>прогресирането</a:t>
            </a:r>
            <a:r>
              <a:rPr lang="ru-RU" dirty="0"/>
              <a:t> на </a:t>
            </a:r>
            <a:r>
              <a:rPr lang="ru-RU" dirty="0" err="1"/>
              <a:t>болестта</a:t>
            </a:r>
            <a:r>
              <a:rPr lang="ru-RU" dirty="0"/>
              <a:t>; </a:t>
            </a:r>
          </a:p>
          <a:p>
            <a:pPr lvl="1"/>
            <a:r>
              <a:rPr lang="ru-RU" dirty="0"/>
              <a:t>3) да се </a:t>
            </a:r>
            <a:r>
              <a:rPr lang="ru-RU" dirty="0" err="1"/>
              <a:t>поддържа</a:t>
            </a:r>
            <a:r>
              <a:rPr lang="ru-RU" dirty="0"/>
              <a:t> </a:t>
            </a:r>
            <a:r>
              <a:rPr lang="ru-RU" dirty="0" err="1"/>
              <a:t>отделителната</a:t>
            </a:r>
            <a:r>
              <a:rPr lang="ru-RU" dirty="0"/>
              <a:t> функция на </a:t>
            </a:r>
            <a:r>
              <a:rPr lang="ru-RU" dirty="0" err="1"/>
              <a:t>бъбреците</a:t>
            </a:r>
            <a:r>
              <a:rPr lang="ru-RU" dirty="0"/>
              <a:t>; </a:t>
            </a:r>
          </a:p>
          <a:p>
            <a:pPr lvl="1"/>
            <a:r>
              <a:rPr lang="ru-RU" dirty="0"/>
              <a:t>4) да се </a:t>
            </a:r>
            <a:r>
              <a:rPr lang="ru-RU" dirty="0" err="1"/>
              <a:t>облекчат</a:t>
            </a:r>
            <a:r>
              <a:rPr lang="ru-RU" dirty="0"/>
              <a:t> </a:t>
            </a:r>
            <a:r>
              <a:rPr lang="ru-RU" dirty="0" err="1"/>
              <a:t>основните</a:t>
            </a:r>
            <a:r>
              <a:rPr lang="ru-RU" dirty="0"/>
              <a:t> </a:t>
            </a:r>
            <a:r>
              <a:rPr lang="ru-RU" dirty="0" err="1"/>
              <a:t>оплаквания</a:t>
            </a:r>
            <a:r>
              <a:rPr lang="ru-RU" dirty="0"/>
              <a:t> на </a:t>
            </a:r>
            <a:r>
              <a:rPr lang="ru-RU" dirty="0" err="1"/>
              <a:t>болните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28901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5904656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Режимът</a:t>
            </a:r>
            <a:r>
              <a:rPr lang="ru-RU" dirty="0"/>
              <a:t> на </a:t>
            </a:r>
            <a:r>
              <a:rPr lang="ru-RU" dirty="0" err="1"/>
              <a:t>болните</a:t>
            </a:r>
            <a:r>
              <a:rPr lang="ru-RU" dirty="0"/>
              <a:t> е в </a:t>
            </a:r>
            <a:r>
              <a:rPr lang="ru-RU" dirty="0" err="1"/>
              <a:t>зависимост</a:t>
            </a:r>
            <a:r>
              <a:rPr lang="ru-RU" dirty="0"/>
              <a:t> от стадия на </a:t>
            </a:r>
            <a:r>
              <a:rPr lang="ru-RU" dirty="0" err="1"/>
              <a:t>болестта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В </a:t>
            </a:r>
            <a:r>
              <a:rPr lang="ru-RU" dirty="0" err="1"/>
              <a:t>компенсиран</a:t>
            </a:r>
            <a:r>
              <a:rPr lang="ru-RU" dirty="0"/>
              <a:t> стадий </a:t>
            </a:r>
            <a:r>
              <a:rPr lang="ru-RU" dirty="0" err="1"/>
              <a:t>болните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избягват</a:t>
            </a:r>
            <a:r>
              <a:rPr lang="ru-RU" dirty="0"/>
              <a:t> физически </a:t>
            </a:r>
            <a:r>
              <a:rPr lang="ru-RU" dirty="0" err="1"/>
              <a:t>натоварвания</a:t>
            </a:r>
            <a:r>
              <a:rPr lang="ru-RU" dirty="0"/>
              <a:t>, простуди, </a:t>
            </a:r>
            <a:r>
              <a:rPr lang="ru-RU" dirty="0" err="1"/>
              <a:t>употребата</a:t>
            </a:r>
            <a:r>
              <a:rPr lang="ru-RU" dirty="0"/>
              <a:t> на </a:t>
            </a:r>
            <a:r>
              <a:rPr lang="ru-RU" dirty="0" err="1"/>
              <a:t>алкохол</a:t>
            </a:r>
            <a:r>
              <a:rPr lang="ru-RU" dirty="0"/>
              <a:t> се </a:t>
            </a:r>
            <a:r>
              <a:rPr lang="ru-RU" dirty="0" err="1"/>
              <a:t>забранява</a:t>
            </a:r>
            <a:r>
              <a:rPr lang="ru-RU" dirty="0"/>
              <a:t>, </a:t>
            </a:r>
            <a:r>
              <a:rPr lang="ru-RU" dirty="0" err="1"/>
              <a:t>полагат</a:t>
            </a:r>
            <a:r>
              <a:rPr lang="ru-RU" dirty="0"/>
              <a:t> се </a:t>
            </a:r>
            <a:r>
              <a:rPr lang="ru-RU" dirty="0" err="1"/>
              <a:t>грижи</a:t>
            </a:r>
            <a:r>
              <a:rPr lang="ru-RU" dirty="0"/>
              <a:t> за добра </a:t>
            </a:r>
            <a:r>
              <a:rPr lang="ru-RU" dirty="0" err="1"/>
              <a:t>хигиена</a:t>
            </a:r>
            <a:r>
              <a:rPr lang="ru-RU" dirty="0"/>
              <a:t>, за да не се </a:t>
            </a:r>
            <a:r>
              <a:rPr lang="ru-RU" dirty="0" err="1"/>
              <a:t>допуснат</a:t>
            </a:r>
            <a:r>
              <a:rPr lang="ru-RU" dirty="0"/>
              <a:t> </a:t>
            </a:r>
            <a:r>
              <a:rPr lang="ru-RU" dirty="0" err="1"/>
              <a:t>инфекциозни</a:t>
            </a:r>
            <a:r>
              <a:rPr lang="ru-RU" dirty="0"/>
              <a:t> усложнения. 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обостряне</a:t>
            </a:r>
            <a:r>
              <a:rPr lang="ru-RU" dirty="0"/>
              <a:t> на </a:t>
            </a:r>
            <a:r>
              <a:rPr lang="ru-RU" dirty="0" err="1"/>
              <a:t>болестта</a:t>
            </a:r>
            <a:r>
              <a:rPr lang="ru-RU" dirty="0"/>
              <a:t> се </a:t>
            </a:r>
            <a:r>
              <a:rPr lang="ru-RU" dirty="0" err="1"/>
              <a:t>налага</a:t>
            </a:r>
            <a:r>
              <a:rPr lang="ru-RU" dirty="0"/>
              <a:t> постелен режим или </a:t>
            </a:r>
            <a:r>
              <a:rPr lang="ru-RU" dirty="0" err="1"/>
              <a:t>хоспитализация</a:t>
            </a:r>
            <a:r>
              <a:rPr lang="ru-RU" dirty="0"/>
              <a:t>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Диетичното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хранене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/>
              <a:t>има</a:t>
            </a:r>
            <a:r>
              <a:rPr lang="ru-RU" dirty="0"/>
              <a:t> важен </a:t>
            </a:r>
            <a:r>
              <a:rPr lang="ru-RU" dirty="0" err="1"/>
              <a:t>дял</a:t>
            </a:r>
            <a:r>
              <a:rPr lang="ru-RU" dirty="0"/>
              <a:t> в </a:t>
            </a:r>
            <a:r>
              <a:rPr lang="ru-RU" dirty="0" err="1"/>
              <a:t>лечението</a:t>
            </a:r>
            <a:r>
              <a:rPr lang="ru-RU" dirty="0"/>
              <a:t> на </a:t>
            </a:r>
            <a:r>
              <a:rPr lang="ru-RU" dirty="0" err="1"/>
              <a:t>хроничните</a:t>
            </a:r>
            <a:r>
              <a:rPr lang="ru-RU" dirty="0"/>
              <a:t> </a:t>
            </a:r>
            <a:r>
              <a:rPr lang="ru-RU" dirty="0" err="1"/>
              <a:t>гломерулонефрити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Храненето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пълноценно</a:t>
            </a:r>
            <a:r>
              <a:rPr lang="ru-RU" dirty="0"/>
              <a:t>, богато на </a:t>
            </a:r>
            <a:r>
              <a:rPr lang="ru-RU" dirty="0" err="1"/>
              <a:t>витамини</a:t>
            </a:r>
            <a:r>
              <a:rPr lang="ru-RU" dirty="0"/>
              <a:t>, с ограничен прием на </a:t>
            </a:r>
            <a:r>
              <a:rPr lang="ru-RU" dirty="0" err="1"/>
              <a:t>животински</a:t>
            </a:r>
            <a:r>
              <a:rPr lang="ru-RU" dirty="0"/>
              <a:t> </a:t>
            </a:r>
            <a:r>
              <a:rPr lang="ru-RU" dirty="0" err="1"/>
              <a:t>мазнини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Свободно се </a:t>
            </a:r>
            <a:r>
              <a:rPr lang="ru-RU" dirty="0" err="1"/>
              <a:t>консумират</a:t>
            </a:r>
            <a:r>
              <a:rPr lang="ru-RU" dirty="0"/>
              <a:t> </a:t>
            </a:r>
            <a:r>
              <a:rPr lang="ru-RU" dirty="0" err="1"/>
              <a:t>всякакъв</a:t>
            </a:r>
            <a:r>
              <a:rPr lang="ru-RU" dirty="0"/>
              <a:t> вид </a:t>
            </a:r>
            <a:r>
              <a:rPr lang="ru-RU" dirty="0" err="1"/>
              <a:t>въглехидрати</a:t>
            </a:r>
            <a:r>
              <a:rPr lang="ru-RU" dirty="0"/>
              <a:t>, а </a:t>
            </a:r>
            <a:r>
              <a:rPr lang="ru-RU" dirty="0" err="1"/>
              <a:t>вносът</a:t>
            </a:r>
            <a:r>
              <a:rPr lang="ru-RU" dirty="0"/>
              <a:t> на </a:t>
            </a:r>
            <a:r>
              <a:rPr lang="ru-RU" dirty="0" err="1"/>
              <a:t>белтъчини</a:t>
            </a:r>
            <a:r>
              <a:rPr lang="ru-RU" dirty="0"/>
              <a:t> е в </a:t>
            </a:r>
            <a:r>
              <a:rPr lang="ru-RU" dirty="0" err="1"/>
              <a:t>зависимост</a:t>
            </a:r>
            <a:r>
              <a:rPr lang="ru-RU" dirty="0"/>
              <a:t> от стадия на </a:t>
            </a:r>
            <a:r>
              <a:rPr lang="ru-RU" dirty="0" err="1"/>
              <a:t>заболяването</a:t>
            </a:r>
            <a:r>
              <a:rPr lang="ru-RU" dirty="0"/>
              <a:t>: </a:t>
            </a:r>
          </a:p>
          <a:p>
            <a:pPr lvl="2"/>
            <a:r>
              <a:rPr lang="ru-RU" dirty="0"/>
              <a:t>нормален – при </a:t>
            </a:r>
            <a:r>
              <a:rPr lang="ru-RU" dirty="0" err="1"/>
              <a:t>компенсирана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функция, </a:t>
            </a:r>
          </a:p>
          <a:p>
            <a:pPr lvl="2"/>
            <a:r>
              <a:rPr lang="ru-RU" dirty="0" err="1"/>
              <a:t>повишен</a:t>
            </a:r>
            <a:r>
              <a:rPr lang="ru-RU" dirty="0"/>
              <a:t> – при </a:t>
            </a:r>
            <a:r>
              <a:rPr lang="ru-RU" dirty="0" err="1"/>
              <a:t>изразен</a:t>
            </a:r>
            <a:r>
              <a:rPr lang="ru-RU" dirty="0"/>
              <a:t> </a:t>
            </a:r>
            <a:r>
              <a:rPr lang="ru-RU" dirty="0" err="1"/>
              <a:t>нефрозен</a:t>
            </a:r>
            <a:r>
              <a:rPr lang="ru-RU" dirty="0"/>
              <a:t> синдром. </a:t>
            </a:r>
          </a:p>
          <a:p>
            <a:pPr lvl="1"/>
            <a:r>
              <a:rPr lang="ru-RU" dirty="0" err="1"/>
              <a:t>Готварската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 се </a:t>
            </a:r>
            <a:r>
              <a:rPr lang="ru-RU" dirty="0" err="1"/>
              <a:t>ограничава</a:t>
            </a:r>
            <a:r>
              <a:rPr lang="ru-RU" dirty="0"/>
              <a:t> при </a:t>
            </a:r>
            <a:r>
              <a:rPr lang="ru-RU" dirty="0" err="1"/>
              <a:t>липса</a:t>
            </a:r>
            <a:r>
              <a:rPr lang="ru-RU" dirty="0"/>
              <a:t> на </a:t>
            </a:r>
            <a:r>
              <a:rPr lang="ru-RU" dirty="0" err="1"/>
              <a:t>отоци</a:t>
            </a:r>
            <a:r>
              <a:rPr lang="ru-RU" dirty="0"/>
              <a:t> и </a:t>
            </a:r>
            <a:r>
              <a:rPr lang="ru-RU" dirty="0" err="1"/>
              <a:t>хипертония</a:t>
            </a:r>
            <a:r>
              <a:rPr lang="ru-RU" dirty="0"/>
              <a:t> до абсолютно </a:t>
            </a:r>
            <a:r>
              <a:rPr lang="ru-RU" dirty="0" err="1"/>
              <a:t>безсолна</a:t>
            </a:r>
            <a:r>
              <a:rPr lang="ru-RU" dirty="0"/>
              <a:t> диета при </a:t>
            </a:r>
            <a:r>
              <a:rPr lang="ru-RU" dirty="0" err="1"/>
              <a:t>поява</a:t>
            </a:r>
            <a:r>
              <a:rPr lang="ru-RU" dirty="0"/>
              <a:t> на оточен и </a:t>
            </a:r>
            <a:r>
              <a:rPr lang="ru-RU" dirty="0" err="1"/>
              <a:t>хипертоничен</a:t>
            </a:r>
            <a:r>
              <a:rPr lang="ru-RU" dirty="0"/>
              <a:t> синдром. 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2416027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Патогенетичното</a:t>
            </a:r>
            <a:r>
              <a:rPr lang="ru-RU" dirty="0"/>
              <a:t> медикаментозно лечение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340768"/>
            <a:ext cx="8856984" cy="5184576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По схема с </a:t>
            </a:r>
            <a:r>
              <a:rPr lang="ru-RU" dirty="0" err="1">
                <a:solidFill>
                  <a:srgbClr val="FF0000"/>
                </a:solidFill>
              </a:rPr>
              <a:t>кортикостероиди</a:t>
            </a:r>
            <a:r>
              <a:rPr lang="ru-RU" dirty="0"/>
              <a:t> (</a:t>
            </a:r>
            <a:r>
              <a:rPr lang="ru-RU" dirty="0" err="1"/>
              <a:t>преднизон</a:t>
            </a:r>
            <a:r>
              <a:rPr lang="ru-RU" dirty="0"/>
              <a:t>, преднизолон), </a:t>
            </a:r>
            <a:r>
              <a:rPr lang="ru-RU" dirty="0" err="1">
                <a:solidFill>
                  <a:srgbClr val="FF0000"/>
                </a:solidFill>
              </a:rPr>
              <a:t>имуносупресори</a:t>
            </a:r>
            <a:r>
              <a:rPr lang="ru-RU" dirty="0"/>
              <a:t> (</a:t>
            </a:r>
            <a:r>
              <a:rPr lang="ru-RU" dirty="0" err="1"/>
              <a:t>имуран</a:t>
            </a:r>
            <a:r>
              <a:rPr lang="ru-RU" dirty="0"/>
              <a:t>, </a:t>
            </a:r>
            <a:r>
              <a:rPr lang="ru-RU" dirty="0" err="1"/>
              <a:t>циклофосфамид</a:t>
            </a:r>
            <a:r>
              <a:rPr lang="ru-RU" dirty="0"/>
              <a:t>, </a:t>
            </a:r>
            <a:r>
              <a:rPr lang="ru-RU" dirty="0" err="1"/>
              <a:t>циклоспорин</a:t>
            </a:r>
            <a:r>
              <a:rPr lang="ru-RU" dirty="0"/>
              <a:t> А и др.),  </a:t>
            </a:r>
            <a:r>
              <a:rPr lang="ru-RU" dirty="0" err="1">
                <a:solidFill>
                  <a:srgbClr val="FF0000"/>
                </a:solidFill>
              </a:rPr>
              <a:t>имуноглобулин</a:t>
            </a:r>
            <a:r>
              <a:rPr lang="ru-RU" dirty="0"/>
              <a:t>. </a:t>
            </a:r>
          </a:p>
          <a:p>
            <a:r>
              <a:rPr lang="ru-RU" dirty="0" err="1"/>
              <a:t>Прилагат</a:t>
            </a:r>
            <a:r>
              <a:rPr lang="ru-RU" dirty="0"/>
              <a:t> се и </a:t>
            </a:r>
            <a:r>
              <a:rPr lang="ru-RU" dirty="0" err="1">
                <a:solidFill>
                  <a:srgbClr val="FF0000"/>
                </a:solidFill>
              </a:rPr>
              <a:t>антикоагуланти</a:t>
            </a:r>
            <a:r>
              <a:rPr lang="ru-RU" dirty="0"/>
              <a:t> – </a:t>
            </a:r>
            <a:r>
              <a:rPr lang="ru-RU" dirty="0" err="1"/>
              <a:t>хепарин</a:t>
            </a:r>
            <a:r>
              <a:rPr lang="ru-RU" dirty="0"/>
              <a:t>, </a:t>
            </a:r>
            <a:r>
              <a:rPr lang="ru-RU" dirty="0" err="1"/>
              <a:t>синтром</a:t>
            </a:r>
            <a:r>
              <a:rPr lang="ru-RU" dirty="0"/>
              <a:t> и др. </a:t>
            </a:r>
          </a:p>
          <a:p>
            <a:r>
              <a:rPr lang="ru-RU" dirty="0" err="1">
                <a:solidFill>
                  <a:srgbClr val="FF0000"/>
                </a:solidFill>
              </a:rPr>
              <a:t>Антибиотично</a:t>
            </a:r>
            <a:r>
              <a:rPr lang="ru-RU" dirty="0"/>
              <a:t> лечение се </a:t>
            </a:r>
            <a:r>
              <a:rPr lang="ru-RU" dirty="0" err="1"/>
              <a:t>включва</a:t>
            </a:r>
            <a:r>
              <a:rPr lang="ru-RU" dirty="0"/>
              <a:t> при активна </a:t>
            </a:r>
            <a:r>
              <a:rPr lang="ru-RU" dirty="0" err="1"/>
              <a:t>огнищна</a:t>
            </a:r>
            <a:r>
              <a:rPr lang="ru-RU" dirty="0"/>
              <a:t> инфекция. </a:t>
            </a:r>
          </a:p>
          <a:p>
            <a:r>
              <a:rPr lang="ru-RU" dirty="0" err="1">
                <a:solidFill>
                  <a:srgbClr val="FF0000"/>
                </a:solidFill>
              </a:rPr>
              <a:t>Симптоматичното</a:t>
            </a:r>
            <a:r>
              <a:rPr lang="ru-RU" dirty="0">
                <a:solidFill>
                  <a:srgbClr val="FF0000"/>
                </a:solidFill>
              </a:rPr>
              <a:t> лечение </a:t>
            </a:r>
            <a:r>
              <a:rPr lang="ru-RU" dirty="0"/>
              <a:t>се </a:t>
            </a:r>
            <a:r>
              <a:rPr lang="ru-RU" dirty="0" err="1"/>
              <a:t>провежда</a:t>
            </a:r>
            <a:r>
              <a:rPr lang="ru-RU" dirty="0"/>
              <a:t> с </a:t>
            </a:r>
            <a:r>
              <a:rPr lang="ru-RU" dirty="0" err="1"/>
              <a:t>диуретици</a:t>
            </a:r>
            <a:r>
              <a:rPr lang="ru-RU" dirty="0"/>
              <a:t>, </a:t>
            </a:r>
            <a:r>
              <a:rPr lang="ru-RU" dirty="0" err="1"/>
              <a:t>антихипертензивни</a:t>
            </a:r>
            <a:r>
              <a:rPr lang="ru-RU" dirty="0"/>
              <a:t> средства; </a:t>
            </a:r>
          </a:p>
          <a:p>
            <a:pPr lvl="1"/>
            <a:r>
              <a:rPr lang="ru-RU" dirty="0"/>
              <a:t>при развитие на </a:t>
            </a:r>
            <a:r>
              <a:rPr lang="ru-RU" dirty="0" err="1"/>
              <a:t>сърдечна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 – </a:t>
            </a:r>
            <a:r>
              <a:rPr lang="ru-RU" dirty="0" err="1"/>
              <a:t>диуретици</a:t>
            </a:r>
            <a:r>
              <a:rPr lang="ru-RU" dirty="0"/>
              <a:t>,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гликозиди</a:t>
            </a:r>
            <a:r>
              <a:rPr lang="ru-RU" dirty="0"/>
              <a:t>. </a:t>
            </a:r>
          </a:p>
          <a:p>
            <a:pPr lvl="1"/>
            <a:r>
              <a:rPr lang="ru-RU" dirty="0"/>
              <a:t>при </a:t>
            </a:r>
            <a:r>
              <a:rPr lang="ru-RU" dirty="0" err="1"/>
              <a:t>изразена</a:t>
            </a:r>
            <a:r>
              <a:rPr lang="ru-RU" dirty="0"/>
              <a:t> </a:t>
            </a:r>
            <a:r>
              <a:rPr lang="ru-RU" dirty="0" err="1"/>
              <a:t>хипопротеинемия</a:t>
            </a:r>
            <a:r>
              <a:rPr lang="ru-RU" dirty="0"/>
              <a:t> се </a:t>
            </a:r>
            <a:r>
              <a:rPr lang="ru-RU" dirty="0" err="1"/>
              <a:t>налага</a:t>
            </a:r>
            <a:r>
              <a:rPr lang="ru-RU" dirty="0"/>
              <a:t> </a:t>
            </a:r>
            <a:r>
              <a:rPr lang="ru-RU" dirty="0" err="1"/>
              <a:t>вливане</a:t>
            </a:r>
            <a:r>
              <a:rPr lang="ru-RU" dirty="0"/>
              <a:t> на </a:t>
            </a:r>
            <a:r>
              <a:rPr lang="ru-RU" dirty="0" err="1"/>
              <a:t>хуман</a:t>
            </a:r>
            <a:r>
              <a:rPr lang="ru-RU" dirty="0"/>
              <a:t> </a:t>
            </a:r>
            <a:r>
              <a:rPr lang="ru-RU" dirty="0" err="1"/>
              <a:t>албумин</a:t>
            </a:r>
            <a:r>
              <a:rPr lang="ru-RU" dirty="0"/>
              <a:t>, </a:t>
            </a:r>
            <a:r>
              <a:rPr lang="ru-RU" dirty="0" err="1"/>
              <a:t>нативна</a:t>
            </a:r>
            <a:r>
              <a:rPr lang="ru-RU" dirty="0"/>
              <a:t> плазма.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497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Протичане</a:t>
            </a:r>
            <a:r>
              <a:rPr lang="ru-RU" dirty="0"/>
              <a:t> и прогноза: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97152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Протичането</a:t>
            </a:r>
            <a:r>
              <a:rPr lang="ru-RU" dirty="0"/>
              <a:t> на </a:t>
            </a:r>
            <a:r>
              <a:rPr lang="ru-RU" dirty="0" err="1"/>
              <a:t>хроничните</a:t>
            </a:r>
            <a:r>
              <a:rPr lang="ru-RU" dirty="0"/>
              <a:t> </a:t>
            </a:r>
            <a:r>
              <a:rPr lang="ru-RU" dirty="0" err="1"/>
              <a:t>гломерулонефрити</a:t>
            </a:r>
            <a:r>
              <a:rPr lang="ru-RU" dirty="0"/>
              <a:t> е с </a:t>
            </a:r>
            <a:r>
              <a:rPr lang="ru-RU" dirty="0" err="1"/>
              <a:t>периоди</a:t>
            </a:r>
            <a:r>
              <a:rPr lang="ru-RU" dirty="0"/>
              <a:t> на </a:t>
            </a:r>
            <a:r>
              <a:rPr lang="ru-RU" dirty="0" err="1"/>
              <a:t>обостряния</a:t>
            </a:r>
            <a:r>
              <a:rPr lang="ru-RU" dirty="0"/>
              <a:t> и </a:t>
            </a:r>
            <a:r>
              <a:rPr lang="ru-RU" dirty="0" err="1"/>
              <a:t>спонтанни</a:t>
            </a:r>
            <a:r>
              <a:rPr lang="ru-RU" dirty="0"/>
              <a:t> или </a:t>
            </a:r>
            <a:r>
              <a:rPr lang="ru-RU" dirty="0" err="1"/>
              <a:t>терапевтични</a:t>
            </a:r>
            <a:r>
              <a:rPr lang="ru-RU" dirty="0"/>
              <a:t> </a:t>
            </a:r>
            <a:r>
              <a:rPr lang="ru-RU" dirty="0" err="1"/>
              <a:t>ремисии</a:t>
            </a:r>
            <a:r>
              <a:rPr lang="ru-RU" dirty="0"/>
              <a:t>. </a:t>
            </a:r>
          </a:p>
          <a:p>
            <a:r>
              <a:rPr lang="ru-RU" dirty="0" err="1"/>
              <a:t>Еволюцията</a:t>
            </a:r>
            <a:r>
              <a:rPr lang="ru-RU" dirty="0"/>
              <a:t> на </a:t>
            </a:r>
            <a:r>
              <a:rPr lang="ru-RU" dirty="0" err="1"/>
              <a:t>хроничните</a:t>
            </a:r>
            <a:r>
              <a:rPr lang="ru-RU" dirty="0"/>
              <a:t> </a:t>
            </a:r>
            <a:r>
              <a:rPr lang="ru-RU" dirty="0" err="1"/>
              <a:t>гломерулонефрити</a:t>
            </a:r>
            <a:r>
              <a:rPr lang="ru-RU" dirty="0"/>
              <a:t> </a:t>
            </a:r>
            <a:r>
              <a:rPr lang="ru-RU" dirty="0" err="1"/>
              <a:t>зависи</a:t>
            </a:r>
            <a:r>
              <a:rPr lang="ru-RU" dirty="0"/>
              <a:t> от </a:t>
            </a:r>
            <a:r>
              <a:rPr lang="ru-RU" dirty="0" err="1"/>
              <a:t>морфологичната</a:t>
            </a:r>
            <a:r>
              <a:rPr lang="ru-RU" dirty="0"/>
              <a:t> форма. </a:t>
            </a:r>
          </a:p>
          <a:p>
            <a:pPr lvl="1"/>
            <a:r>
              <a:rPr lang="ru-RU" dirty="0" err="1"/>
              <a:t>Единствено</a:t>
            </a:r>
            <a:r>
              <a:rPr lang="ru-RU" dirty="0"/>
              <a:t> </a:t>
            </a:r>
            <a:r>
              <a:rPr lang="ru-RU" dirty="0" err="1"/>
              <a:t>гломерулонефритът</a:t>
            </a:r>
            <a:r>
              <a:rPr lang="ru-RU" dirty="0"/>
              <a:t> с </a:t>
            </a:r>
            <a:r>
              <a:rPr lang="ru-RU" dirty="0" err="1"/>
              <a:t>минимални</a:t>
            </a:r>
            <a:r>
              <a:rPr lang="ru-RU" dirty="0"/>
              <a:t> </a:t>
            </a:r>
            <a:r>
              <a:rPr lang="ru-RU" dirty="0" err="1"/>
              <a:t>увреждания</a:t>
            </a:r>
            <a:r>
              <a:rPr lang="ru-RU" dirty="0"/>
              <a:t> е с по- благоприятна прогноза. </a:t>
            </a:r>
          </a:p>
          <a:p>
            <a:pPr lvl="1"/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останали</a:t>
            </a:r>
            <a:r>
              <a:rPr lang="ru-RU" dirty="0"/>
              <a:t> </a:t>
            </a:r>
            <a:r>
              <a:rPr lang="ru-RU" dirty="0" err="1"/>
              <a:t>гломерулонефрити</a:t>
            </a:r>
            <a:r>
              <a:rPr lang="ru-RU" dirty="0"/>
              <a:t> в различен срок </a:t>
            </a:r>
            <a:r>
              <a:rPr lang="ru-RU" dirty="0" err="1"/>
              <a:t>довеждат</a:t>
            </a:r>
            <a:r>
              <a:rPr lang="ru-RU" dirty="0"/>
              <a:t> до </a:t>
            </a:r>
            <a:r>
              <a:rPr lang="ru-RU" dirty="0" err="1"/>
              <a:t>хронична</a:t>
            </a:r>
            <a:r>
              <a:rPr lang="ru-RU" dirty="0"/>
              <a:t> </a:t>
            </a:r>
            <a:r>
              <a:rPr lang="ru-RU" dirty="0" err="1"/>
              <a:t>бъбречна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 </a:t>
            </a:r>
          </a:p>
          <a:p>
            <a:r>
              <a:rPr lang="ru-RU" dirty="0" err="1"/>
              <a:t>Уремията</a:t>
            </a:r>
            <a:r>
              <a:rPr lang="ru-RU" dirty="0"/>
              <a:t>, </a:t>
            </a:r>
            <a:r>
              <a:rPr lang="ru-RU" dirty="0" err="1"/>
              <a:t>сърдечната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, </a:t>
            </a:r>
            <a:r>
              <a:rPr lang="ru-RU" dirty="0" err="1"/>
              <a:t>мозъчните</a:t>
            </a:r>
            <a:r>
              <a:rPr lang="ru-RU" dirty="0"/>
              <a:t> и </a:t>
            </a:r>
            <a:r>
              <a:rPr lang="ru-RU" dirty="0" err="1"/>
              <a:t>сърдечно-съдовите</a:t>
            </a:r>
            <a:r>
              <a:rPr lang="ru-RU" dirty="0"/>
              <a:t> усложнения водят до летален </a:t>
            </a:r>
            <a:r>
              <a:rPr lang="ru-RU" dirty="0" err="1"/>
              <a:t>изход</a:t>
            </a:r>
            <a:r>
              <a:rPr lang="ru-RU" dirty="0"/>
              <a:t>. </a:t>
            </a:r>
          </a:p>
          <a:p>
            <a:r>
              <a:rPr lang="ru-RU" dirty="0" err="1"/>
              <a:t>Понастоящем</a:t>
            </a:r>
            <a:r>
              <a:rPr lang="ru-RU" dirty="0"/>
              <a:t> с </a:t>
            </a:r>
            <a:r>
              <a:rPr lang="ru-RU" dirty="0" err="1"/>
              <a:t>методите</a:t>
            </a:r>
            <a:r>
              <a:rPr lang="ru-RU" dirty="0"/>
              <a:t> на </a:t>
            </a:r>
            <a:r>
              <a:rPr lang="ru-RU" dirty="0" err="1"/>
              <a:t>хемодиализа</a:t>
            </a:r>
            <a:r>
              <a:rPr lang="ru-RU" dirty="0"/>
              <a:t> и </a:t>
            </a:r>
            <a:r>
              <a:rPr lang="ru-RU" dirty="0" err="1"/>
              <a:t>бъбречна</a:t>
            </a:r>
            <a:r>
              <a:rPr lang="ru-RU" dirty="0"/>
              <a:t> трансплантация </a:t>
            </a:r>
            <a:r>
              <a:rPr lang="ru-RU" dirty="0" err="1"/>
              <a:t>прогнозата</a:t>
            </a:r>
            <a:r>
              <a:rPr lang="ru-RU" dirty="0"/>
              <a:t> е </a:t>
            </a:r>
            <a:r>
              <a:rPr lang="ru-RU" dirty="0" err="1"/>
              <a:t>значително</a:t>
            </a:r>
            <a:r>
              <a:rPr lang="ru-RU" dirty="0"/>
              <a:t> </a:t>
            </a:r>
            <a:r>
              <a:rPr lang="ru-RU" dirty="0" err="1"/>
              <a:t>подобрена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16218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3013</TotalTime>
  <Words>1746</Words>
  <Application>Microsoft Office PowerPoint</Application>
  <PresentationFormat>Презентация на цял екран (4:3)</PresentationFormat>
  <Paragraphs>118</Paragraphs>
  <Slides>21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тема</vt:lpstr>
      <vt:lpstr>Гломерулонефрити</vt:lpstr>
      <vt:lpstr>Glomerulonephrites</vt:lpstr>
      <vt:lpstr>ОСТЪР ГЛОМЕРУЛОНЕФРИТ (Glomerulonephritis acuta) </vt:lpstr>
      <vt:lpstr>Патологоанатомия:</vt:lpstr>
      <vt:lpstr>Клинична картина: </vt:lpstr>
      <vt:lpstr>Промени в урината </vt:lpstr>
      <vt:lpstr>Изследвания</vt:lpstr>
      <vt:lpstr>Презентация на PowerPoint</vt:lpstr>
      <vt:lpstr>Лечение:</vt:lpstr>
      <vt:lpstr>Протичане и прогноза: </vt:lpstr>
      <vt:lpstr>ХРОНИЧНИ ГЛОМЕРУЛОНЕФРИТИ (Glomerulonephrites chronicae)</vt:lpstr>
      <vt:lpstr>Патогенеза:</vt:lpstr>
      <vt:lpstr>Клинична картина: </vt:lpstr>
      <vt:lpstr>Нефрозен синдром </vt:lpstr>
      <vt:lpstr>Артериална хипертония </vt:lpstr>
      <vt:lpstr>Бъбречна недостатъчност </vt:lpstr>
      <vt:lpstr>Диагноза:</vt:lpstr>
      <vt:lpstr>Лечение: </vt:lpstr>
      <vt:lpstr>Презентация на PowerPoint</vt:lpstr>
      <vt:lpstr>Патогенетичното медикаментозно лечение </vt:lpstr>
      <vt:lpstr>Протичане и прогноза: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172</cp:revision>
  <dcterms:created xsi:type="dcterms:W3CDTF">2016-08-07T14:16:13Z</dcterms:created>
  <dcterms:modified xsi:type="dcterms:W3CDTF">2022-10-27T05:17:32Z</dcterms:modified>
</cp:coreProperties>
</file>